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8" r:id="rId4"/>
    <p:sldMasterId id="2147483712" r:id="rId5"/>
    <p:sldMasterId id="2147483726" r:id="rId6"/>
    <p:sldMasterId id="2147483740" r:id="rId7"/>
  </p:sldMasterIdLst>
  <p:notesMasterIdLst>
    <p:notesMasterId r:id="rId57"/>
  </p:notesMasterIdLst>
  <p:sldIdLst>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5D200A-B742-409C-ACB8-F69D6E18E7CC}" type="datetimeFigureOut">
              <a:rPr lang="en-US" smtClean="0"/>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A5D37-BD8E-49AA-A571-6A65455A9D44}" type="slidenum">
              <a:rPr lang="en-US" smtClean="0"/>
              <a:t>‹#›</a:t>
            </a:fld>
            <a:endParaRPr lang="en-US"/>
          </a:p>
        </p:txBody>
      </p:sp>
    </p:spTree>
    <p:extLst>
      <p:ext uri="{BB962C8B-B14F-4D97-AF65-F5344CB8AC3E}">
        <p14:creationId xmlns:p14="http://schemas.microsoft.com/office/powerpoint/2010/main" val="396603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5D2C8C6-47AB-4430-9CA2-12501FAC05FF}" type="slidenum">
              <a:rPr lang="en-US" altLang="en-US">
                <a:solidFill>
                  <a:srgbClr val="000000"/>
                </a:solidFill>
              </a:rPr>
              <a:pPr>
                <a:spcBef>
                  <a:spcPct val="0"/>
                </a:spcBef>
              </a:pPr>
              <a:t>1</a:t>
            </a:fld>
            <a:endParaRPr lang="en-US" altLang="en-US">
              <a:solidFill>
                <a:srgbClr val="000000"/>
              </a:solidFill>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84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0070477F-F5B8-44E2-9DD2-92C851BE1FEF}" type="slidenum">
              <a:rPr lang="en-US" altLang="en-US">
                <a:solidFill>
                  <a:srgbClr val="000000"/>
                </a:solidFill>
                <a:latin typeface="Times New Roman" pitchFamily="18" charset="0"/>
              </a:rPr>
              <a:pPr>
                <a:spcBef>
                  <a:spcPct val="0"/>
                </a:spcBef>
              </a:pPr>
              <a:t>17</a:t>
            </a:fld>
            <a:endParaRPr lang="en-US" altLang="en-US">
              <a:solidFill>
                <a:srgbClr val="000000"/>
              </a:solidFill>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a:ln/>
        </p:spPr>
      </p:sp>
      <p:sp>
        <p:nvSpPr>
          <p:cNvPr id="185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85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6ADCD3A-C8A1-4F9F-B4C8-E2775348BEF2}" type="slidenum">
              <a:rPr lang="en-US" altLang="en-US">
                <a:solidFill>
                  <a:srgbClr val="000000"/>
                </a:solidFill>
                <a:latin typeface="Times New Roman" pitchFamily="18" charset="0"/>
              </a:rPr>
              <a:pPr>
                <a:spcBef>
                  <a:spcPct val="0"/>
                </a:spcBef>
              </a:pPr>
              <a:t>18</a:t>
            </a:fld>
            <a:endParaRPr lang="en-US" altLang="en-US">
              <a:solidFill>
                <a:srgbClr val="000000"/>
              </a:solidFill>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86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C855862-923A-4CDF-AD55-368EFA840B5B}" type="slidenum">
              <a:rPr lang="en-US" altLang="en-US">
                <a:solidFill>
                  <a:srgbClr val="000000"/>
                </a:solidFill>
                <a:latin typeface="Times New Roman" pitchFamily="18" charset="0"/>
              </a:rPr>
              <a:pPr>
                <a:spcBef>
                  <a:spcPct val="0"/>
                </a:spcBef>
              </a:pPr>
              <a:t>19</a:t>
            </a:fld>
            <a:endParaRPr lang="en-US" altLang="en-US">
              <a:solidFill>
                <a:srgbClr val="000000"/>
              </a:solidFill>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a:ln/>
        </p:spPr>
      </p:sp>
      <p:sp>
        <p:nvSpPr>
          <p:cNvPr id="187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87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A286A176-38A8-4CD8-84D5-ABCC4D4C983C}" type="slidenum">
              <a:rPr lang="en-US" altLang="en-US">
                <a:solidFill>
                  <a:srgbClr val="000000"/>
                </a:solidFill>
                <a:latin typeface="Times New Roman" pitchFamily="18" charset="0"/>
              </a:rPr>
              <a:pPr>
                <a:spcBef>
                  <a:spcPct val="0"/>
                </a:spcBef>
              </a:pPr>
              <a:t>20</a:t>
            </a:fld>
            <a:endParaRPr lang="en-US" altLang="en-US">
              <a:solidFill>
                <a:srgbClr val="000000"/>
              </a:solidFill>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a:ln/>
        </p:spPr>
      </p:sp>
      <p:sp>
        <p:nvSpPr>
          <p:cNvPr id="188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88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06CC9415-8C9C-4DF5-8899-25DC2BCD0E18}" type="slidenum">
              <a:rPr lang="en-US" altLang="en-US">
                <a:solidFill>
                  <a:srgbClr val="000000"/>
                </a:solidFill>
                <a:latin typeface="Times New Roman" pitchFamily="18" charset="0"/>
              </a:rPr>
              <a:pPr>
                <a:spcBef>
                  <a:spcPct val="0"/>
                </a:spcBef>
              </a:pPr>
              <a:t>21</a:t>
            </a:fld>
            <a:endParaRPr lang="en-US" altLang="en-US">
              <a:solidFill>
                <a:srgbClr val="000000"/>
              </a:solidFill>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9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DE06A272-FCA0-4BC1-93C3-4DD465399AA4}" type="slidenum">
              <a:rPr lang="en-US" altLang="en-US">
                <a:solidFill>
                  <a:prstClr val="black"/>
                </a:solidFill>
              </a:rPr>
              <a:pPr>
                <a:spcBef>
                  <a:spcPct val="0"/>
                </a:spcBef>
              </a:pPr>
              <a:t>23</a:t>
            </a:fld>
            <a:endParaRPr lang="en-US"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5005E073-B621-43DE-BF9D-A37F3D960813}" type="slidenum">
              <a:rPr lang="en-US" altLang="en-US">
                <a:solidFill>
                  <a:srgbClr val="000000"/>
                </a:solidFill>
                <a:latin typeface="Times New Roman" pitchFamily="18" charset="0"/>
              </a:rPr>
              <a:pPr>
                <a:spcBef>
                  <a:spcPct val="0"/>
                </a:spcBef>
              </a:pPr>
              <a:t>24</a:t>
            </a:fld>
            <a:endParaRPr lang="en-US" altLang="en-US">
              <a:solidFill>
                <a:srgbClr val="000000"/>
              </a:solidFill>
              <a:latin typeface="Times New Roman" pitchFamily="18" charset="0"/>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1E102F06-8E92-40F6-980C-AD3987F9AA5A}" type="slidenum">
              <a:rPr lang="en-US" altLang="en-US">
                <a:solidFill>
                  <a:srgbClr val="000000"/>
                </a:solidFill>
              </a:rPr>
              <a:pPr>
                <a:spcBef>
                  <a:spcPct val="0"/>
                </a:spcBef>
              </a:pPr>
              <a:t>25</a:t>
            </a:fld>
            <a:endParaRPr lang="en-US" altLang="en-US">
              <a:solidFill>
                <a:srgbClr val="000000"/>
              </a:solidFill>
            </a:endParaRPr>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040689A-FBEA-4FB3-8DF7-5EA96B0C42BD}" type="slidenum">
              <a:rPr lang="en-US" altLang="en-US">
                <a:solidFill>
                  <a:srgbClr val="000000"/>
                </a:solidFill>
              </a:rPr>
              <a:pPr>
                <a:spcBef>
                  <a:spcPct val="0"/>
                </a:spcBef>
              </a:pPr>
              <a:t>32</a:t>
            </a:fld>
            <a:endParaRPr lang="en-US" altLang="en-US">
              <a:solidFill>
                <a:srgbClr val="000000"/>
              </a:solidFill>
            </a:endParaRPr>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a:ln/>
        </p:spPr>
      </p:sp>
      <p:sp>
        <p:nvSpPr>
          <p:cNvPr id="176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76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3032ADBE-DC57-44A2-AA02-AD415DC13C50}" type="slidenum">
              <a:rPr lang="en-US" altLang="en-US">
                <a:solidFill>
                  <a:srgbClr val="000000"/>
                </a:solidFill>
                <a:latin typeface="Times New Roman" pitchFamily="18" charset="0"/>
              </a:rPr>
              <a:pPr>
                <a:spcBef>
                  <a:spcPct val="0"/>
                </a:spcBef>
              </a:pPr>
              <a:t>4</a:t>
            </a:fld>
            <a:endParaRPr lang="en-US" altLang="en-US">
              <a:solidFill>
                <a:srgbClr val="000000"/>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a:ln/>
        </p:spPr>
      </p:sp>
      <p:sp>
        <p:nvSpPr>
          <p:cNvPr id="177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7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0B13549C-C3B7-4E6B-9F62-79EA3DC14598}" type="slidenum">
              <a:rPr lang="en-US" altLang="en-US">
                <a:solidFill>
                  <a:prstClr val="black"/>
                </a:solidFill>
              </a:rPr>
              <a:pPr>
                <a:spcBef>
                  <a:spcPct val="0"/>
                </a:spcBef>
              </a:pPr>
              <a:t>5</a:t>
            </a:fld>
            <a:endParaRPr lang="en-US"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a:ln/>
        </p:spPr>
      </p:sp>
      <p:sp>
        <p:nvSpPr>
          <p:cNvPr id="178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8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102C2EA-C1FC-4D02-9B8A-042032DCD56D}" type="slidenum">
              <a:rPr lang="en-US" altLang="en-US">
                <a:solidFill>
                  <a:prstClr val="black"/>
                </a:solidFill>
              </a:rPr>
              <a:pPr>
                <a:spcBef>
                  <a:spcPct val="0"/>
                </a:spcBef>
              </a:pPr>
              <a:t>8</a:t>
            </a:fld>
            <a:endParaRPr lang="en-US"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79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9820A84B-FDBE-47F3-9479-5929F8D8A289}" type="slidenum">
              <a:rPr lang="en-US" altLang="en-US">
                <a:solidFill>
                  <a:prstClr val="black"/>
                </a:solidFill>
              </a:rPr>
              <a:pPr>
                <a:spcBef>
                  <a:spcPct val="0"/>
                </a:spcBef>
              </a:pPr>
              <a:t>9</a:t>
            </a:fld>
            <a:endParaRPr lang="en-US"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80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EAA6AC1-7D3E-4E41-AE7D-F13FF7B3D2E7}" type="slidenum">
              <a:rPr lang="en-US" altLang="en-US">
                <a:solidFill>
                  <a:prstClr val="black"/>
                </a:solidFill>
              </a:rPr>
              <a:pPr>
                <a:spcBef>
                  <a:spcPct val="0"/>
                </a:spcBef>
              </a:pPr>
              <a:t>10</a:t>
            </a:fld>
            <a:endParaRPr lang="en-US"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a:ln/>
        </p:spPr>
      </p:sp>
      <p:sp>
        <p:nvSpPr>
          <p:cNvPr id="181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81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34BA10B-25C6-4977-843B-BD8A4ECFFBFB}" type="slidenum">
              <a:rPr lang="en-US" altLang="en-US">
                <a:solidFill>
                  <a:srgbClr val="000000"/>
                </a:solidFill>
                <a:latin typeface="Times New Roman" pitchFamily="18" charset="0"/>
              </a:rPr>
              <a:pPr>
                <a:spcBef>
                  <a:spcPct val="0"/>
                </a:spcBef>
              </a:pPr>
              <a:t>13</a:t>
            </a:fld>
            <a:endParaRPr lang="en-US" altLang="en-US">
              <a:solidFill>
                <a:srgbClr val="000000"/>
              </a:solidFill>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82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4EA46B-A5CB-4AC4-A2F1-32ACE09B806E}" type="slidenum">
              <a:rPr lang="en-US" altLang="en-US">
                <a:solidFill>
                  <a:srgbClr val="000000"/>
                </a:solidFill>
                <a:latin typeface="Times New Roman" pitchFamily="18" charset="0"/>
              </a:rPr>
              <a:pPr>
                <a:spcBef>
                  <a:spcPct val="0"/>
                </a:spcBef>
              </a:pPr>
              <a:t>14</a:t>
            </a:fld>
            <a:endParaRPr lang="en-US" altLang="en-US">
              <a:solidFill>
                <a:srgbClr val="000000"/>
              </a:solidFill>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
        <p:nvSpPr>
          <p:cNvPr id="183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0F5DCC1-F98F-4EAB-BEDE-3888C9265D21}" type="slidenum">
              <a:rPr lang="en-US" altLang="en-US">
                <a:solidFill>
                  <a:srgbClr val="000000"/>
                </a:solidFill>
                <a:latin typeface="Times New Roman" pitchFamily="18" charset="0"/>
              </a:rPr>
              <a:pPr>
                <a:spcBef>
                  <a:spcPct val="0"/>
                </a:spcBef>
              </a:pPr>
              <a:t>16</a:t>
            </a:fld>
            <a:endParaRPr lang="en-US" altLang="en-US">
              <a:solidFill>
                <a:srgbClr val="000000"/>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9" descr="UNC_logo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52400"/>
            <a:ext cx="23812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ctrTitle"/>
          </p:nvPr>
        </p:nvSpPr>
        <p:spPr>
          <a:xfrm>
            <a:off x="685800" y="1524000"/>
            <a:ext cx="7772400" cy="1470025"/>
          </a:xfrm>
        </p:spPr>
        <p:txBody>
          <a:bodyPr/>
          <a:lstStyle>
            <a:lvl1pPr>
              <a:defRPr sz="3600">
                <a:solidFill>
                  <a:schemeClr val="bg1"/>
                </a:solidFill>
              </a:defRPr>
            </a:lvl1pPr>
          </a:lstStyle>
          <a:p>
            <a:r>
              <a:rPr lang="en-US"/>
              <a:t>Click to edit Master title style</a:t>
            </a:r>
          </a:p>
        </p:txBody>
      </p:sp>
      <p:sp>
        <p:nvSpPr>
          <p:cNvPr id="9219" name="Rectangle 3"/>
          <p:cNvSpPr>
            <a:spLocks noGrp="1" noChangeArrowheads="1"/>
          </p:cNvSpPr>
          <p:nvPr>
            <p:ph type="subTitle" idx="1"/>
          </p:nvPr>
        </p:nvSpPr>
        <p:spPr>
          <a:xfrm>
            <a:off x="1371600" y="3048000"/>
            <a:ext cx="6400800" cy="2895600"/>
          </a:xfrm>
        </p:spPr>
        <p:txBody>
          <a:bodyPr/>
          <a:lstStyle>
            <a:lvl1pPr marL="0" indent="0" algn="ctr">
              <a:buFontTx/>
              <a:buNone/>
              <a:defRPr b="1">
                <a:solidFill>
                  <a:srgbClr val="E7E58C"/>
                </a:solidFill>
              </a:defRPr>
            </a:lvl1pPr>
          </a:lstStyle>
          <a:p>
            <a:r>
              <a:rPr lang="en-US"/>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solidFill>
                  <a:srgbClr val="99CCFF"/>
                </a:solidFill>
              </a:defRPr>
            </a:lvl1pPr>
          </a:lstStyle>
          <a:p>
            <a:pPr>
              <a:defRPr/>
            </a:pPr>
            <a:fld id="{99968DF5-C114-40A8-A39A-B58D025FB18E}" type="datetime1">
              <a:rPr lang="en-US"/>
              <a:pPr>
                <a:defRPr/>
              </a:pPr>
              <a:t>9/6/2016</a:t>
            </a:fld>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a:defRPr>
                <a:solidFill>
                  <a:srgbClr val="99CCFF"/>
                </a:solidFill>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a:solidFill>
                  <a:srgbClr val="99CCFF"/>
                </a:solidFill>
              </a:defRPr>
            </a:lvl1pPr>
          </a:lstStyle>
          <a:p>
            <a:pPr>
              <a:defRPr/>
            </a:pPr>
            <a:fld id="{DC311321-48BF-4B6E-AD48-5DAB929D0731}" type="slidenum">
              <a:rPr lang="en-US" altLang="en-US"/>
              <a:pPr>
                <a:defRPr/>
              </a:pPr>
              <a:t>‹#›</a:t>
            </a:fld>
            <a:endParaRPr lang="en-US" altLang="en-US"/>
          </a:p>
        </p:txBody>
      </p:sp>
    </p:spTree>
    <p:extLst>
      <p:ext uri="{BB962C8B-B14F-4D97-AF65-F5344CB8AC3E}">
        <p14:creationId xmlns:p14="http://schemas.microsoft.com/office/powerpoint/2010/main" val="1597060746"/>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4B3E968-E6CA-4F44-8697-F0F9F1FD3891}" type="datetime1">
              <a:rPr lang="en-US"/>
              <a:pPr>
                <a:defRPr/>
              </a:pPr>
              <a:t>9/6/2016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48D5D3-12A0-47A0-87B4-65835776E6EB}" type="slidenum">
              <a:rPr lang="en-US" altLang="en-US"/>
              <a:pPr>
                <a:defRPr/>
              </a:pPr>
              <a:t>‹#›</a:t>
            </a:fld>
            <a:endParaRPr lang="en-US" altLang="en-US"/>
          </a:p>
        </p:txBody>
      </p:sp>
    </p:spTree>
    <p:extLst>
      <p:ext uri="{BB962C8B-B14F-4D97-AF65-F5344CB8AC3E}">
        <p14:creationId xmlns:p14="http://schemas.microsoft.com/office/powerpoint/2010/main" val="36017665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52400"/>
            <a:ext cx="16954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1200" y="152400"/>
            <a:ext cx="49339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9D1E718-63BB-46B7-91DE-D69DAB35F857}" type="datetime1">
              <a:rPr lang="en-US"/>
              <a:pPr>
                <a:defRPr/>
              </a:pPr>
              <a:t>9/6/2016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4ED948-1D4B-4A58-8BEC-321EABBEC915}" type="slidenum">
              <a:rPr lang="en-US" altLang="en-US"/>
              <a:pPr>
                <a:defRPr/>
              </a:pPr>
              <a:t>‹#›</a:t>
            </a:fld>
            <a:endParaRPr lang="en-US" altLang="en-US"/>
          </a:p>
        </p:txBody>
      </p:sp>
    </p:spTree>
    <p:extLst>
      <p:ext uri="{BB962C8B-B14F-4D97-AF65-F5344CB8AC3E}">
        <p14:creationId xmlns:p14="http://schemas.microsoft.com/office/powerpoint/2010/main" val="424972238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685800"/>
            <a:ext cx="8229600" cy="65563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1417638"/>
            <a:ext cx="4152900" cy="2338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417638"/>
            <a:ext cx="4152900" cy="2338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908425"/>
            <a:ext cx="4152900" cy="233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86300" y="3908425"/>
            <a:ext cx="4152900" cy="233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6E4340EC-FFE0-430A-B336-C4727D649EF8}" type="slidenum">
              <a:rPr lang="en-US" altLang="en-US"/>
              <a:pPr>
                <a:defRPr/>
              </a:pPr>
              <a:t>‹#›</a:t>
            </a:fld>
            <a:endParaRPr lang="en-US" altLang="en-US"/>
          </a:p>
        </p:txBody>
      </p:sp>
    </p:spTree>
    <p:extLst>
      <p:ext uri="{BB962C8B-B14F-4D97-AF65-F5344CB8AC3E}">
        <p14:creationId xmlns:p14="http://schemas.microsoft.com/office/powerpoint/2010/main" val="1298896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D0D6CDE-2F22-47EA-A769-A5D005C8B4E6}" type="slidenum">
              <a:rPr lang="en-US" altLang="en-US"/>
              <a:pPr>
                <a:defRPr/>
              </a:pPr>
              <a:t>‹#›</a:t>
            </a:fld>
            <a:endParaRPr lang="en-US" altLang="en-US"/>
          </a:p>
        </p:txBody>
      </p:sp>
    </p:spTree>
    <p:extLst>
      <p:ext uri="{BB962C8B-B14F-4D97-AF65-F5344CB8AC3E}">
        <p14:creationId xmlns:p14="http://schemas.microsoft.com/office/powerpoint/2010/main" val="2792526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53A341A-926F-4871-86DE-8CF87585C0F1}" type="slidenum">
              <a:rPr lang="en-US" altLang="en-US"/>
              <a:pPr>
                <a:defRPr/>
              </a:pPr>
              <a:t>‹#›</a:t>
            </a:fld>
            <a:endParaRPr lang="en-US" altLang="en-US"/>
          </a:p>
        </p:txBody>
      </p:sp>
    </p:spTree>
    <p:extLst>
      <p:ext uri="{BB962C8B-B14F-4D97-AF65-F5344CB8AC3E}">
        <p14:creationId xmlns:p14="http://schemas.microsoft.com/office/powerpoint/2010/main" val="1907208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07D2EAE-C269-456B-B7F0-0CDE918A2C6E}" type="slidenum">
              <a:rPr lang="en-US" altLang="en-US"/>
              <a:pPr>
                <a:defRPr/>
              </a:pPr>
              <a:t>‹#›</a:t>
            </a:fld>
            <a:endParaRPr lang="en-US" altLang="en-US"/>
          </a:p>
        </p:txBody>
      </p:sp>
    </p:spTree>
    <p:extLst>
      <p:ext uri="{BB962C8B-B14F-4D97-AF65-F5344CB8AC3E}">
        <p14:creationId xmlns:p14="http://schemas.microsoft.com/office/powerpoint/2010/main" val="2005402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F234A29-1303-47DE-848B-90F496B3A15D}" type="slidenum">
              <a:rPr lang="en-US" altLang="en-US"/>
              <a:pPr>
                <a:defRPr/>
              </a:pPr>
              <a:t>‹#›</a:t>
            </a:fld>
            <a:endParaRPr lang="en-US" altLang="en-US"/>
          </a:p>
        </p:txBody>
      </p:sp>
    </p:spTree>
    <p:extLst>
      <p:ext uri="{BB962C8B-B14F-4D97-AF65-F5344CB8AC3E}">
        <p14:creationId xmlns:p14="http://schemas.microsoft.com/office/powerpoint/2010/main" val="270468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AFDEB728-27F9-45D6-A3CC-5D672B3AA5D7}" type="slidenum">
              <a:rPr lang="en-US" altLang="en-US"/>
              <a:pPr>
                <a:defRPr/>
              </a:pPr>
              <a:t>‹#›</a:t>
            </a:fld>
            <a:endParaRPr lang="en-US" altLang="en-US"/>
          </a:p>
        </p:txBody>
      </p:sp>
    </p:spTree>
    <p:extLst>
      <p:ext uri="{BB962C8B-B14F-4D97-AF65-F5344CB8AC3E}">
        <p14:creationId xmlns:p14="http://schemas.microsoft.com/office/powerpoint/2010/main" val="2238937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CF011F51-39A1-4886-A061-F4C94298EEF1}" type="slidenum">
              <a:rPr lang="en-US" altLang="en-US"/>
              <a:pPr>
                <a:defRPr/>
              </a:pPr>
              <a:t>‹#›</a:t>
            </a:fld>
            <a:endParaRPr lang="en-US" altLang="en-US"/>
          </a:p>
        </p:txBody>
      </p:sp>
    </p:spTree>
    <p:extLst>
      <p:ext uri="{BB962C8B-B14F-4D97-AF65-F5344CB8AC3E}">
        <p14:creationId xmlns:p14="http://schemas.microsoft.com/office/powerpoint/2010/main" val="2634332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2124EAE0-3126-4D02-B551-87E58AC5924D}" type="slidenum">
              <a:rPr lang="en-US" altLang="en-US"/>
              <a:pPr>
                <a:defRPr/>
              </a:pPr>
              <a:t>‹#›</a:t>
            </a:fld>
            <a:endParaRPr lang="en-US" altLang="en-US"/>
          </a:p>
        </p:txBody>
      </p:sp>
    </p:spTree>
    <p:extLst>
      <p:ext uri="{BB962C8B-B14F-4D97-AF65-F5344CB8AC3E}">
        <p14:creationId xmlns:p14="http://schemas.microsoft.com/office/powerpoint/2010/main" val="17284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4F6159A-245D-4C20-A2CF-A4060A970BD4}" type="datetime1">
              <a:rPr lang="en-US"/>
              <a:pPr>
                <a:defRPr/>
              </a:pPr>
              <a:t>9/6/2016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0AE845-B69D-4884-8F1E-885100C5F7B0}" type="slidenum">
              <a:rPr lang="en-US" altLang="en-US"/>
              <a:pPr>
                <a:defRPr/>
              </a:pPr>
              <a:t>‹#›</a:t>
            </a:fld>
            <a:endParaRPr lang="en-US" altLang="en-US"/>
          </a:p>
        </p:txBody>
      </p:sp>
    </p:spTree>
    <p:extLst>
      <p:ext uri="{BB962C8B-B14F-4D97-AF65-F5344CB8AC3E}">
        <p14:creationId xmlns:p14="http://schemas.microsoft.com/office/powerpoint/2010/main" val="271205889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BB5D0A5-6F25-44FE-B2D3-389C57F6C177}" type="slidenum">
              <a:rPr lang="en-US" altLang="en-US"/>
              <a:pPr>
                <a:defRPr/>
              </a:pPr>
              <a:t>‹#›</a:t>
            </a:fld>
            <a:endParaRPr lang="en-US" altLang="en-US"/>
          </a:p>
        </p:txBody>
      </p:sp>
    </p:spTree>
    <p:extLst>
      <p:ext uri="{BB962C8B-B14F-4D97-AF65-F5344CB8AC3E}">
        <p14:creationId xmlns:p14="http://schemas.microsoft.com/office/powerpoint/2010/main" val="3390365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95D4FA7-5FD3-4119-8E87-470590C6F888}" type="slidenum">
              <a:rPr lang="en-US" altLang="en-US"/>
              <a:pPr>
                <a:defRPr/>
              </a:pPr>
              <a:t>‹#›</a:t>
            </a:fld>
            <a:endParaRPr lang="en-US" altLang="en-US"/>
          </a:p>
        </p:txBody>
      </p:sp>
    </p:spTree>
    <p:extLst>
      <p:ext uri="{BB962C8B-B14F-4D97-AF65-F5344CB8AC3E}">
        <p14:creationId xmlns:p14="http://schemas.microsoft.com/office/powerpoint/2010/main" val="2752958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A73352D-6C36-4F99-968C-C63F62AD3BB8}" type="slidenum">
              <a:rPr lang="en-US" altLang="en-US"/>
              <a:pPr>
                <a:defRPr/>
              </a:pPr>
              <a:t>‹#›</a:t>
            </a:fld>
            <a:endParaRPr lang="en-US" altLang="en-US"/>
          </a:p>
        </p:txBody>
      </p:sp>
    </p:spTree>
    <p:extLst>
      <p:ext uri="{BB962C8B-B14F-4D97-AF65-F5344CB8AC3E}">
        <p14:creationId xmlns:p14="http://schemas.microsoft.com/office/powerpoint/2010/main" val="24959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685800"/>
            <a:ext cx="21145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685800"/>
            <a:ext cx="61912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394DC03-76FB-4CEB-89BC-331D30D2CCCD}" type="slidenum">
              <a:rPr lang="en-US" altLang="en-US"/>
              <a:pPr>
                <a:defRPr/>
              </a:pPr>
              <a:t>‹#›</a:t>
            </a:fld>
            <a:endParaRPr lang="en-US" altLang="en-US"/>
          </a:p>
        </p:txBody>
      </p:sp>
    </p:spTree>
    <p:extLst>
      <p:ext uri="{BB962C8B-B14F-4D97-AF65-F5344CB8AC3E}">
        <p14:creationId xmlns:p14="http://schemas.microsoft.com/office/powerpoint/2010/main" val="19188967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9" descr="UNC_logo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52400"/>
            <a:ext cx="23812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ctrTitle"/>
          </p:nvPr>
        </p:nvSpPr>
        <p:spPr>
          <a:xfrm>
            <a:off x="685800" y="1524000"/>
            <a:ext cx="7772400" cy="1470025"/>
          </a:xfrm>
        </p:spPr>
        <p:txBody>
          <a:bodyPr/>
          <a:lstStyle>
            <a:lvl1pPr>
              <a:defRPr sz="3600">
                <a:solidFill>
                  <a:schemeClr val="bg1"/>
                </a:solidFill>
              </a:defRPr>
            </a:lvl1pPr>
          </a:lstStyle>
          <a:p>
            <a:r>
              <a:rPr lang="en-US"/>
              <a:t>Click to edit Master title style</a:t>
            </a:r>
          </a:p>
        </p:txBody>
      </p:sp>
      <p:sp>
        <p:nvSpPr>
          <p:cNvPr id="9219" name="Rectangle 3"/>
          <p:cNvSpPr>
            <a:spLocks noGrp="1" noChangeArrowheads="1"/>
          </p:cNvSpPr>
          <p:nvPr>
            <p:ph type="subTitle" idx="1"/>
          </p:nvPr>
        </p:nvSpPr>
        <p:spPr>
          <a:xfrm>
            <a:off x="1371600" y="3048000"/>
            <a:ext cx="6400800" cy="2895600"/>
          </a:xfrm>
        </p:spPr>
        <p:txBody>
          <a:bodyPr/>
          <a:lstStyle>
            <a:lvl1pPr marL="0" indent="0" algn="ctr">
              <a:buFontTx/>
              <a:buNone/>
              <a:defRPr b="1">
                <a:solidFill>
                  <a:srgbClr val="E7E58C"/>
                </a:solidFill>
              </a:defRPr>
            </a:lvl1pPr>
          </a:lstStyle>
          <a:p>
            <a:r>
              <a:rPr lang="en-US"/>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solidFill>
                  <a:schemeClr val="bg1"/>
                </a:solidFill>
              </a:defRPr>
            </a:lvl1pPr>
          </a:lstStyle>
          <a:p>
            <a:pPr>
              <a:defRPr/>
            </a:pPr>
            <a:fld id="{C83A484A-BE3C-4DDF-88D4-C6F4ACD9F1B0}" type="datetime1">
              <a:rPr lang="en-US">
                <a:solidFill>
                  <a:srgbClr val="99CCFF"/>
                </a:solidFill>
              </a:rPr>
              <a:pPr>
                <a:defRPr/>
              </a:pPr>
              <a:t>9/6/2016</a:t>
            </a:fld>
            <a:endParaRPr lang="en-US">
              <a:solidFill>
                <a:srgbClr val="99CCFF"/>
              </a:solidFill>
            </a:endParaRPr>
          </a:p>
        </p:txBody>
      </p:sp>
      <p:sp>
        <p:nvSpPr>
          <p:cNvPr id="6" name="Rectangle 5"/>
          <p:cNvSpPr>
            <a:spLocks noGrp="1" noChangeArrowheads="1"/>
          </p:cNvSpPr>
          <p:nvPr>
            <p:ph type="ftr" sz="quarter" idx="11"/>
          </p:nvPr>
        </p:nvSpPr>
        <p:spPr>
          <a:xfrm>
            <a:off x="3124200" y="6245225"/>
            <a:ext cx="2895600" cy="476250"/>
          </a:xfrm>
        </p:spPr>
        <p:txBody>
          <a:bodyPr/>
          <a:lstStyle>
            <a:lvl1pPr>
              <a:defRPr>
                <a:solidFill>
                  <a:schemeClr val="bg1"/>
                </a:solidFill>
              </a:defRPr>
            </a:lvl1pPr>
          </a:lstStyle>
          <a:p>
            <a:pPr>
              <a:defRPr/>
            </a:pPr>
            <a:endParaRPr lang="en-US">
              <a:solidFill>
                <a:srgbClr val="99CCFF"/>
              </a:solidFill>
            </a:endParaRPr>
          </a:p>
        </p:txBody>
      </p:sp>
      <p:sp>
        <p:nvSpPr>
          <p:cNvPr id="7" name="Rectangle 6"/>
          <p:cNvSpPr>
            <a:spLocks noGrp="1" noChangeArrowheads="1"/>
          </p:cNvSpPr>
          <p:nvPr>
            <p:ph type="sldNum" sz="quarter" idx="12"/>
          </p:nvPr>
        </p:nvSpPr>
        <p:spPr>
          <a:xfrm>
            <a:off x="6553200" y="6245225"/>
            <a:ext cx="2133600" cy="476250"/>
          </a:xfrm>
        </p:spPr>
        <p:txBody>
          <a:bodyPr/>
          <a:lstStyle>
            <a:lvl1pPr>
              <a:defRPr>
                <a:solidFill>
                  <a:schemeClr val="bg1"/>
                </a:solidFill>
              </a:defRPr>
            </a:lvl1pPr>
          </a:lstStyle>
          <a:p>
            <a:pPr>
              <a:defRPr/>
            </a:pPr>
            <a:fld id="{0B70BC4F-EE8C-4ADA-B3B9-35E169654A1D}" type="slidenum">
              <a:rPr lang="en-US" altLang="en-US">
                <a:solidFill>
                  <a:srgbClr val="99CCFF"/>
                </a:solidFill>
              </a:rPr>
              <a:pPr>
                <a:defRPr/>
              </a:pPr>
              <a:t>‹#›</a:t>
            </a:fld>
            <a:endParaRPr lang="en-US" altLang="en-US">
              <a:solidFill>
                <a:srgbClr val="99CCFF"/>
              </a:solidFill>
            </a:endParaRPr>
          </a:p>
        </p:txBody>
      </p:sp>
    </p:spTree>
    <p:extLst>
      <p:ext uri="{BB962C8B-B14F-4D97-AF65-F5344CB8AC3E}">
        <p14:creationId xmlns:p14="http://schemas.microsoft.com/office/powerpoint/2010/main" val="3808138981"/>
      </p:ext>
    </p:extLst>
  </p:cSld>
  <p:clrMapOvr>
    <a:masterClrMapping/>
  </p:clrMapOv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36FD693-7E90-40E9-85B2-78F6F50DAF0B}"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2EDF68-0757-48F6-8525-BA770F313A5B}"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3221870318"/>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51874AE-A411-43BB-86DB-698265956E1F}"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29DFF7-EA74-4377-ACFA-FA9FB23F6DB8}"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119417047"/>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400" y="1143000"/>
            <a:ext cx="3276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143000"/>
            <a:ext cx="3276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D60ACBD-D0F1-43CC-9908-FB228A72FAEF}" type="datetime1">
              <a:rPr lang="en-US">
                <a:solidFill>
                  <a:srgbClr val="909090"/>
                </a:solidFill>
              </a:rPr>
              <a:pPr>
                <a:defRPr/>
              </a:pPr>
              <a:t>9/6/2016</a:t>
            </a:fld>
            <a:endParaRPr lang="en-US">
              <a:solidFill>
                <a:srgbClr val="90909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B8BF41-D8F3-40B9-BDA8-EA91B2F23F9C}"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1122840326"/>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6D2EC40-922C-4D3D-9D04-25760E2C194B}" type="datetime1">
              <a:rPr lang="en-US">
                <a:solidFill>
                  <a:srgbClr val="909090"/>
                </a:solidFill>
              </a:rPr>
              <a:pPr>
                <a:defRPr/>
              </a:pPr>
              <a:t>9/6/2016</a:t>
            </a:fld>
            <a:endParaRPr lang="en-US">
              <a:solidFill>
                <a:srgbClr val="90909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C9F20A1-0610-4A46-BA19-57D1E311714A}"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379900270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E56FD21-11A7-444A-A382-0BD2DE14BCC9}" type="datetime1">
              <a:rPr lang="en-US">
                <a:solidFill>
                  <a:srgbClr val="909090"/>
                </a:solidFill>
              </a:rPr>
              <a:pPr>
                <a:defRPr/>
              </a:pPr>
              <a:t>9/6/2016</a:t>
            </a:fld>
            <a:endParaRPr lang="en-US">
              <a:solidFill>
                <a:srgbClr val="90909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9542265-71BA-472C-8C8A-C490706D8DAF}"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19795005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EAE8AF4-4F99-4160-ADFD-F4D6F4299894}" type="datetime1">
              <a:rPr lang="en-US"/>
              <a:pPr>
                <a:defRPr/>
              </a:pPr>
              <a:t>9/6/2016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09AAC7-CB21-43C1-9A98-C5AD578CA536}" type="slidenum">
              <a:rPr lang="en-US" altLang="en-US"/>
              <a:pPr>
                <a:defRPr/>
              </a:pPr>
              <a:t>‹#›</a:t>
            </a:fld>
            <a:endParaRPr lang="en-US" altLang="en-US"/>
          </a:p>
        </p:txBody>
      </p:sp>
    </p:spTree>
    <p:extLst>
      <p:ext uri="{BB962C8B-B14F-4D97-AF65-F5344CB8AC3E}">
        <p14:creationId xmlns:p14="http://schemas.microsoft.com/office/powerpoint/2010/main" val="326328997"/>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9C569FF-BC38-4493-A537-ED54C52BDC8B}" type="datetime1">
              <a:rPr lang="en-US">
                <a:solidFill>
                  <a:srgbClr val="909090"/>
                </a:solidFill>
              </a:rPr>
              <a:pPr>
                <a:defRPr/>
              </a:pPr>
              <a:t>9/6/2016</a:t>
            </a:fld>
            <a:endParaRPr lang="en-US">
              <a:solidFill>
                <a:srgbClr val="90909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75A4747-BCA8-4373-A653-54AF72042FCD}"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120053600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5B29AEB-0E35-45DF-BEE7-D4679DE058E8}" type="datetime1">
              <a:rPr lang="en-US">
                <a:solidFill>
                  <a:srgbClr val="909090"/>
                </a:solidFill>
              </a:rPr>
              <a:pPr>
                <a:defRPr/>
              </a:pPr>
              <a:t>9/6/2016</a:t>
            </a:fld>
            <a:endParaRPr lang="en-US">
              <a:solidFill>
                <a:srgbClr val="90909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2B8F3A5-37C0-4D3D-80B5-CCF62E3BEE5D}"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222774445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7D82377-5473-4608-A1B2-14329C0F9642}" type="datetime1">
              <a:rPr lang="en-US">
                <a:solidFill>
                  <a:srgbClr val="909090"/>
                </a:solidFill>
              </a:rPr>
              <a:pPr>
                <a:defRPr/>
              </a:pPr>
              <a:t>9/6/2016</a:t>
            </a:fld>
            <a:endParaRPr lang="en-US">
              <a:solidFill>
                <a:srgbClr val="90909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F0D650-68F9-4272-8BF2-57ED02410CB4}"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437328862"/>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0A34DEC-BB74-4A31-A668-571826C13B17}"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A7E7B-31B7-4AEB-ACDA-10C8E777883A}"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3703078869"/>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52400"/>
            <a:ext cx="16954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1200" y="152400"/>
            <a:ext cx="49339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4B9C05-3AA9-4882-9BDF-8565DD1AAFAC}"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A3EA6A-FD5D-458C-85DD-FE0617115A9B}"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310450644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685800"/>
            <a:ext cx="8229600" cy="65563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1417638"/>
            <a:ext cx="4152900" cy="2338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417638"/>
            <a:ext cx="4152900" cy="2338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908425"/>
            <a:ext cx="4152900" cy="233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86300" y="3908425"/>
            <a:ext cx="4152900" cy="233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solidFill>
                <a:srgbClr val="909090"/>
              </a:solidFill>
            </a:endParaRPr>
          </a:p>
        </p:txBody>
      </p:sp>
      <p:sp>
        <p:nvSpPr>
          <p:cNvPr id="8" name="Rectangle 5"/>
          <p:cNvSpPr>
            <a:spLocks noGrp="1" noChangeArrowheads="1"/>
          </p:cNvSpPr>
          <p:nvPr>
            <p:ph type="ftr" sz="quarter" idx="11"/>
          </p:nvPr>
        </p:nvSpPr>
        <p:spPr/>
        <p:txBody>
          <a:bodyPr/>
          <a:lstStyle>
            <a:lvl1pPr>
              <a:defRPr/>
            </a:lvl1pPr>
          </a:lstStyle>
          <a:p>
            <a:pPr>
              <a:defRPr/>
            </a:pPr>
            <a:endParaRPr lang="en-US">
              <a:solidFill>
                <a:srgbClr val="90909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9543387B-2201-444D-A343-16A8EC14262D}"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3216869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040987B-E3EC-4AC7-A629-ED3976DB7210}" type="slidenum">
              <a:rPr lang="en-US" altLang="en-US"/>
              <a:pPr>
                <a:defRPr/>
              </a:pPr>
              <a:t>‹#›</a:t>
            </a:fld>
            <a:endParaRPr lang="en-US" altLang="en-US"/>
          </a:p>
        </p:txBody>
      </p:sp>
    </p:spTree>
    <p:extLst>
      <p:ext uri="{BB962C8B-B14F-4D97-AF65-F5344CB8AC3E}">
        <p14:creationId xmlns:p14="http://schemas.microsoft.com/office/powerpoint/2010/main" val="16816868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3341F1C-E73C-47F9-9BF9-F311602AFE32}" type="slidenum">
              <a:rPr lang="en-US" altLang="en-US"/>
              <a:pPr>
                <a:defRPr/>
              </a:pPr>
              <a:t>‹#›</a:t>
            </a:fld>
            <a:endParaRPr lang="en-US" altLang="en-US"/>
          </a:p>
        </p:txBody>
      </p:sp>
    </p:spTree>
    <p:extLst>
      <p:ext uri="{BB962C8B-B14F-4D97-AF65-F5344CB8AC3E}">
        <p14:creationId xmlns:p14="http://schemas.microsoft.com/office/powerpoint/2010/main" val="27362610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9D8DBED-5791-4EF2-B7FE-32D3F898E843}" type="slidenum">
              <a:rPr lang="en-US" altLang="en-US"/>
              <a:pPr>
                <a:defRPr/>
              </a:pPr>
              <a:t>‹#›</a:t>
            </a:fld>
            <a:endParaRPr lang="en-US" altLang="en-US"/>
          </a:p>
        </p:txBody>
      </p:sp>
    </p:spTree>
    <p:extLst>
      <p:ext uri="{BB962C8B-B14F-4D97-AF65-F5344CB8AC3E}">
        <p14:creationId xmlns:p14="http://schemas.microsoft.com/office/powerpoint/2010/main" val="25638403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81FC76E8-EDC1-4A30-954C-36EBAB7890D3}" type="slidenum">
              <a:rPr lang="en-US" altLang="en-US"/>
              <a:pPr>
                <a:defRPr/>
              </a:pPr>
              <a:t>‹#›</a:t>
            </a:fld>
            <a:endParaRPr lang="en-US" altLang="en-US"/>
          </a:p>
        </p:txBody>
      </p:sp>
    </p:spTree>
    <p:extLst>
      <p:ext uri="{BB962C8B-B14F-4D97-AF65-F5344CB8AC3E}">
        <p14:creationId xmlns:p14="http://schemas.microsoft.com/office/powerpoint/2010/main" val="64058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57400" y="1143000"/>
            <a:ext cx="3276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143000"/>
            <a:ext cx="3276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3B8757A-41F5-4C44-8FAD-B991536FB1D3}" type="datetime1">
              <a:rPr lang="en-US"/>
              <a:pPr>
                <a:defRPr/>
              </a:pPr>
              <a:t>9/6/2016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E7311F-DBFB-4818-8E79-615A08517255}" type="slidenum">
              <a:rPr lang="en-US" altLang="en-US"/>
              <a:pPr>
                <a:defRPr/>
              </a:pPr>
              <a:t>‹#›</a:t>
            </a:fld>
            <a:endParaRPr lang="en-US" altLang="en-US"/>
          </a:p>
        </p:txBody>
      </p:sp>
    </p:spTree>
    <p:extLst>
      <p:ext uri="{BB962C8B-B14F-4D97-AF65-F5344CB8AC3E}">
        <p14:creationId xmlns:p14="http://schemas.microsoft.com/office/powerpoint/2010/main" val="2644198580"/>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72A99459-327B-4B54-AD46-285296A6F8A1}" type="slidenum">
              <a:rPr lang="en-US" altLang="en-US"/>
              <a:pPr>
                <a:defRPr/>
              </a:pPr>
              <a:t>‹#›</a:t>
            </a:fld>
            <a:endParaRPr lang="en-US" altLang="en-US"/>
          </a:p>
        </p:txBody>
      </p:sp>
    </p:spTree>
    <p:extLst>
      <p:ext uri="{BB962C8B-B14F-4D97-AF65-F5344CB8AC3E}">
        <p14:creationId xmlns:p14="http://schemas.microsoft.com/office/powerpoint/2010/main" val="4112494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D5F065C0-B95A-48FA-A6A2-19920F085BA3}" type="slidenum">
              <a:rPr lang="en-US" altLang="en-US"/>
              <a:pPr>
                <a:defRPr/>
              </a:pPr>
              <a:t>‹#›</a:t>
            </a:fld>
            <a:endParaRPr lang="en-US" altLang="en-US"/>
          </a:p>
        </p:txBody>
      </p:sp>
    </p:spTree>
    <p:extLst>
      <p:ext uri="{BB962C8B-B14F-4D97-AF65-F5344CB8AC3E}">
        <p14:creationId xmlns:p14="http://schemas.microsoft.com/office/powerpoint/2010/main" val="8136372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17993517-730D-492E-9076-958FC2AAFE14}" type="slidenum">
              <a:rPr lang="en-US" altLang="en-US"/>
              <a:pPr>
                <a:defRPr/>
              </a:pPr>
              <a:t>‹#›</a:t>
            </a:fld>
            <a:endParaRPr lang="en-US" altLang="en-US"/>
          </a:p>
        </p:txBody>
      </p:sp>
    </p:spTree>
    <p:extLst>
      <p:ext uri="{BB962C8B-B14F-4D97-AF65-F5344CB8AC3E}">
        <p14:creationId xmlns:p14="http://schemas.microsoft.com/office/powerpoint/2010/main" val="27541109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01152D8-A46D-4789-83BA-FBC84162192D}" type="slidenum">
              <a:rPr lang="en-US" altLang="en-US"/>
              <a:pPr>
                <a:defRPr/>
              </a:pPr>
              <a:t>‹#›</a:t>
            </a:fld>
            <a:endParaRPr lang="en-US" altLang="en-US"/>
          </a:p>
        </p:txBody>
      </p:sp>
    </p:spTree>
    <p:extLst>
      <p:ext uri="{BB962C8B-B14F-4D97-AF65-F5344CB8AC3E}">
        <p14:creationId xmlns:p14="http://schemas.microsoft.com/office/powerpoint/2010/main" val="11268684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0EBEFB8-69D4-4236-8372-58B2B90D3B06}" type="slidenum">
              <a:rPr lang="en-US" altLang="en-US"/>
              <a:pPr>
                <a:defRPr/>
              </a:pPr>
              <a:t>‹#›</a:t>
            </a:fld>
            <a:endParaRPr lang="en-US" altLang="en-US"/>
          </a:p>
        </p:txBody>
      </p:sp>
    </p:spTree>
    <p:extLst>
      <p:ext uri="{BB962C8B-B14F-4D97-AF65-F5344CB8AC3E}">
        <p14:creationId xmlns:p14="http://schemas.microsoft.com/office/powerpoint/2010/main" val="35846056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31E84E1-55B5-4968-9FB4-57A476BC22C1}" type="slidenum">
              <a:rPr lang="en-US" altLang="en-US"/>
              <a:pPr>
                <a:defRPr/>
              </a:pPr>
              <a:t>‹#›</a:t>
            </a:fld>
            <a:endParaRPr lang="en-US" altLang="en-US"/>
          </a:p>
        </p:txBody>
      </p:sp>
    </p:spTree>
    <p:extLst>
      <p:ext uri="{BB962C8B-B14F-4D97-AF65-F5344CB8AC3E}">
        <p14:creationId xmlns:p14="http://schemas.microsoft.com/office/powerpoint/2010/main" val="12740509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685800"/>
            <a:ext cx="21145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685800"/>
            <a:ext cx="61912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FB1C920-2E41-4BD8-B8E2-9BCBE3B6C180}" type="slidenum">
              <a:rPr lang="en-US" altLang="en-US"/>
              <a:pPr>
                <a:defRPr/>
              </a:pPr>
              <a:t>‹#›</a:t>
            </a:fld>
            <a:endParaRPr lang="en-US" altLang="en-US"/>
          </a:p>
        </p:txBody>
      </p:sp>
    </p:spTree>
    <p:extLst>
      <p:ext uri="{BB962C8B-B14F-4D97-AF65-F5344CB8AC3E}">
        <p14:creationId xmlns:p14="http://schemas.microsoft.com/office/powerpoint/2010/main" val="31871184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556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1417638"/>
            <a:ext cx="8458200" cy="4830762"/>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1BE1DF-9C3A-4790-B0C7-6F9300EB2AC9}" type="slidenum">
              <a:rPr lang="en-US" altLang="en-US"/>
              <a:pPr>
                <a:defRPr/>
              </a:pPr>
              <a:t>‹#›</a:t>
            </a:fld>
            <a:endParaRPr lang="en-US" altLang="en-US"/>
          </a:p>
        </p:txBody>
      </p:sp>
    </p:spTree>
    <p:extLst>
      <p:ext uri="{BB962C8B-B14F-4D97-AF65-F5344CB8AC3E}">
        <p14:creationId xmlns:p14="http://schemas.microsoft.com/office/powerpoint/2010/main" val="26138860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685800"/>
            <a:ext cx="8229600" cy="65563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1417638"/>
            <a:ext cx="4152900" cy="2338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417638"/>
            <a:ext cx="4152900" cy="2338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908425"/>
            <a:ext cx="4152900" cy="233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86300" y="3908425"/>
            <a:ext cx="4152900" cy="2339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atin typeface="Arial" pitchFamily="34" charset="0"/>
                <a:cs typeface="Arial" pitchFamily="34"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Arial" pitchFamily="34" charset="0"/>
                <a:cs typeface="Arial" pitchFamily="34"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14197922-F24D-433F-9126-ADCCAF611EDD}" type="slidenum">
              <a:rPr lang="en-US" altLang="en-US"/>
              <a:pPr>
                <a:defRPr/>
              </a:pPr>
              <a:t>‹#›</a:t>
            </a:fld>
            <a:endParaRPr lang="en-US" altLang="en-US"/>
          </a:p>
        </p:txBody>
      </p:sp>
    </p:spTree>
    <p:extLst>
      <p:ext uri="{BB962C8B-B14F-4D97-AF65-F5344CB8AC3E}">
        <p14:creationId xmlns:p14="http://schemas.microsoft.com/office/powerpoint/2010/main" val="16187131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119157-A789-45A9-A75A-298B1FEC7AD2}"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220662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69AD1AD-5D6E-4ED1-AF8B-F844D242863D}" type="datetime1">
              <a:rPr lang="en-US"/>
              <a:pPr>
                <a:defRPr/>
              </a:pPr>
              <a:t>9/6/2016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3265B63-EF5D-47CE-B65E-324D0E610DA7}" type="slidenum">
              <a:rPr lang="en-US" altLang="en-US"/>
              <a:pPr>
                <a:defRPr/>
              </a:pPr>
              <a:t>‹#›</a:t>
            </a:fld>
            <a:endParaRPr lang="en-US" altLang="en-US"/>
          </a:p>
        </p:txBody>
      </p:sp>
    </p:spTree>
    <p:extLst>
      <p:ext uri="{BB962C8B-B14F-4D97-AF65-F5344CB8AC3E}">
        <p14:creationId xmlns:p14="http://schemas.microsoft.com/office/powerpoint/2010/main" val="96354551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687D27-87B4-4262-B4CF-B0B53FE9DC9A}"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35252937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a:defRPr>
                <a:latin typeface="Arial" charset="0"/>
              </a:defRPr>
            </a:lvl1pPr>
          </a:lstStyle>
          <a:p>
            <a:pPr>
              <a:defRPr/>
            </a:pPr>
            <a:endParaRPr lang="en-US"/>
          </a:p>
        </p:txBody>
      </p:sp>
      <p:sp>
        <p:nvSpPr>
          <p:cNvPr id="4" name="Rectangle 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5" name="Rectangle 9"/>
          <p:cNvSpPr>
            <a:spLocks noGrp="1" noChangeArrowheads="1"/>
          </p:cNvSpPr>
          <p:nvPr>
            <p:ph type="sldNum" sz="quarter" idx="12"/>
          </p:nvPr>
        </p:nvSpPr>
        <p:spPr/>
        <p:txBody>
          <a:bodyPr/>
          <a:lstStyle>
            <a:lvl1pPr>
              <a:defRPr/>
            </a:lvl1pPr>
          </a:lstStyle>
          <a:p>
            <a:pPr>
              <a:defRPr/>
            </a:pPr>
            <a:fld id="{662FE6E2-B5FB-4EA0-AA79-49149C00EEB3}" type="slidenum">
              <a:rPr lang="en-US" altLang="en-US"/>
              <a:pPr>
                <a:defRPr/>
              </a:pPr>
              <a:t>‹#›</a:t>
            </a:fld>
            <a:endParaRPr lang="en-US" altLang="en-US"/>
          </a:p>
        </p:txBody>
      </p:sp>
    </p:spTree>
    <p:extLst>
      <p:ext uri="{BB962C8B-B14F-4D97-AF65-F5344CB8AC3E}">
        <p14:creationId xmlns:p14="http://schemas.microsoft.com/office/powerpoint/2010/main" val="30918992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41A067-A1A6-4F4C-B7CE-FF918F01EA18}"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38107604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667000" y="1676400"/>
            <a:ext cx="306705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86450" y="1676400"/>
            <a:ext cx="306705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38A31D5-21AC-4EDD-9490-61BF026C3310}"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41510788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D4A05D6-6379-4D87-9B1D-1F44BC3DE119}"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7406459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5A28411-8D53-4141-9E14-7C7117357EF0}"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39726768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E1CB1BB-4D26-4740-A987-8978E8FE7544}"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40064392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2636EE6-34B7-44B4-93A4-E944E72773A3}"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6095639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3404F3E-22E9-4552-A7EE-3F8DD1E2A640}"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8824111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FE06F7-53DC-43BE-AD7A-F440435762FD}"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7516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26AD084-88F4-4B4B-AE85-8EB916864A5E}" type="datetime1">
              <a:rPr lang="en-US"/>
              <a:pPr>
                <a:defRPr/>
              </a:pPr>
              <a:t>9/6/2016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C4F40D2-F338-4342-A819-24A066501C0C}" type="slidenum">
              <a:rPr lang="en-US" altLang="en-US"/>
              <a:pPr>
                <a:defRPr/>
              </a:pPr>
              <a:t>‹#›</a:t>
            </a:fld>
            <a:endParaRPr lang="en-US" altLang="en-US"/>
          </a:p>
        </p:txBody>
      </p:sp>
    </p:spTree>
    <p:extLst>
      <p:ext uri="{BB962C8B-B14F-4D97-AF65-F5344CB8AC3E}">
        <p14:creationId xmlns:p14="http://schemas.microsoft.com/office/powerpoint/2010/main" val="1828209209"/>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9425" y="274638"/>
            <a:ext cx="2124075" cy="6202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219825"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2BEA0A-9D7F-4E2B-BE36-19C9BC2155F1}"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29837782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00" y="1676400"/>
            <a:ext cx="306705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86450" y="1676400"/>
            <a:ext cx="306705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EE52A4E-3538-4CB4-A061-683A1BCD7F88}"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389203608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BDA028-292C-4D1A-BFD6-6AAF9344B597}"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71856984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A21645-E671-47C1-8DED-3955BF90312F}"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221123954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a:defRPr>
                <a:latin typeface="Arial" charset="0"/>
              </a:defRPr>
            </a:lvl1pPr>
          </a:lstStyle>
          <a:p>
            <a:pPr>
              <a:defRPr/>
            </a:pPr>
            <a:endParaRPr lang="en-US"/>
          </a:p>
        </p:txBody>
      </p:sp>
      <p:sp>
        <p:nvSpPr>
          <p:cNvPr id="4" name="Rectangle 8"/>
          <p:cNvSpPr>
            <a:spLocks noGrp="1" noChangeArrowheads="1"/>
          </p:cNvSpPr>
          <p:nvPr>
            <p:ph type="ftr" sz="quarter" idx="11"/>
          </p:nvPr>
        </p:nvSpPr>
        <p:spPr/>
        <p:txBody>
          <a:bodyPr/>
          <a:lstStyle>
            <a:lvl1pPr>
              <a:defRPr>
                <a:latin typeface="Arial" charset="0"/>
              </a:defRPr>
            </a:lvl1pPr>
          </a:lstStyle>
          <a:p>
            <a:pPr>
              <a:defRPr/>
            </a:pPr>
            <a:endParaRPr lang="en-US"/>
          </a:p>
        </p:txBody>
      </p:sp>
      <p:sp>
        <p:nvSpPr>
          <p:cNvPr id="5" name="Rectangle 9"/>
          <p:cNvSpPr>
            <a:spLocks noGrp="1" noChangeArrowheads="1"/>
          </p:cNvSpPr>
          <p:nvPr>
            <p:ph type="sldNum" sz="quarter" idx="12"/>
          </p:nvPr>
        </p:nvSpPr>
        <p:spPr/>
        <p:txBody>
          <a:bodyPr/>
          <a:lstStyle>
            <a:lvl1pPr>
              <a:defRPr/>
            </a:lvl1pPr>
          </a:lstStyle>
          <a:p>
            <a:pPr>
              <a:defRPr/>
            </a:pPr>
            <a:fld id="{188AB700-76BA-40A6-A1C6-3E847F67C74E}" type="slidenum">
              <a:rPr lang="en-US" altLang="en-US"/>
              <a:pPr>
                <a:defRPr/>
              </a:pPr>
              <a:t>‹#›</a:t>
            </a:fld>
            <a:endParaRPr lang="en-US" altLang="en-US"/>
          </a:p>
        </p:txBody>
      </p:sp>
    </p:spTree>
    <p:extLst>
      <p:ext uri="{BB962C8B-B14F-4D97-AF65-F5344CB8AC3E}">
        <p14:creationId xmlns:p14="http://schemas.microsoft.com/office/powerpoint/2010/main" val="26053146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EFC89B-890B-4A3D-A18D-A7ED100D3B3B}"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4773827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667000" y="1676400"/>
            <a:ext cx="306705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86450" y="1676400"/>
            <a:ext cx="306705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BAC48FD-EFD1-42A2-BB6D-90A2E948E481}"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6891581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91D3480E-6A11-4A9F-BFEE-0B4932DB5B09}"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14277010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7A9BAA3-111D-44FA-9673-AFF93ACC29D3}"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7072558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B47A2DD-8A75-4ED1-9494-2B8DD2F6BA28}"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109070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6A3587B-881E-4175-84AD-BBBBAE0D6C81}" type="datetime1">
              <a:rPr lang="en-US"/>
              <a:pPr>
                <a:defRPr/>
              </a:pPr>
              <a:t>9/6/2016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DE3AC0-94AF-4194-897A-F394AE40D61E}" type="slidenum">
              <a:rPr lang="en-US" altLang="en-US"/>
              <a:pPr>
                <a:defRPr/>
              </a:pPr>
              <a:t>‹#›</a:t>
            </a:fld>
            <a:endParaRPr lang="en-US" altLang="en-US"/>
          </a:p>
        </p:txBody>
      </p:sp>
    </p:spTree>
    <p:extLst>
      <p:ext uri="{BB962C8B-B14F-4D97-AF65-F5344CB8AC3E}">
        <p14:creationId xmlns:p14="http://schemas.microsoft.com/office/powerpoint/2010/main" val="4189839639"/>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7D3AE63-828B-413D-A8C0-6B374A09D9DA}"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316267585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DC16D37-AFBC-4AEC-8149-B096456A097D}"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390446397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BB6AB6-0F2A-4A10-A0D5-58DDF4F4B632}"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8530574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9425" y="274638"/>
            <a:ext cx="2124075" cy="6202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219825"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A5CDE7-1430-4C47-9642-566CEAB38213}"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299627836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67000" y="1676400"/>
            <a:ext cx="306705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86450" y="1676400"/>
            <a:ext cx="306705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8128224-355D-4DAD-ACD7-7F60E06FF6FE}" type="slidenum">
              <a:rPr lang="en-US" altLang="en-US"/>
              <a:pPr>
                <a:defRPr/>
              </a:pPr>
              <a:t>‹#›</a:t>
            </a:fld>
            <a:endParaRPr lang="en-US" altLang="en-US">
              <a:latin typeface="Times New Roman" pitchFamily="18" charset="0"/>
            </a:endParaRPr>
          </a:p>
        </p:txBody>
      </p:sp>
    </p:spTree>
    <p:extLst>
      <p:ext uri="{BB962C8B-B14F-4D97-AF65-F5344CB8AC3E}">
        <p14:creationId xmlns:p14="http://schemas.microsoft.com/office/powerpoint/2010/main" val="391343740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E8BEEAD-C660-4365-B1EE-6AA00FEA6652}"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BACF6A-E29E-406F-8CFB-CEF649102329}"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1870646246"/>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61FAB0F-4AC9-4660-8632-F17C73A5C2C3}"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41B2CE-FF3F-48E0-B540-D6DFCD8E69F5}"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3652702104"/>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7A92923-6300-4600-AD63-76C74E6CD412}"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1A580B-7EC7-493F-BBBC-54AF8A1A7834}"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479070409"/>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17638"/>
            <a:ext cx="41529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5EC3F27-3B8D-4886-8C45-DC788194D9D1}" type="datetime1">
              <a:rPr lang="en-US">
                <a:solidFill>
                  <a:srgbClr val="909090"/>
                </a:solidFill>
              </a:rPr>
              <a:pPr>
                <a:defRPr/>
              </a:pPr>
              <a:t>9/6/2016</a:t>
            </a:fld>
            <a:endParaRPr lang="en-US">
              <a:solidFill>
                <a:srgbClr val="90909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A5C18A-B1C2-4F1B-980E-376DF9A171CB}"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670491500"/>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686EED2-6E40-4782-A315-235B78D307E4}" type="datetime1">
              <a:rPr lang="en-US">
                <a:solidFill>
                  <a:srgbClr val="909090"/>
                </a:solidFill>
              </a:rPr>
              <a:pPr>
                <a:defRPr/>
              </a:pPr>
              <a:t>9/6/2016</a:t>
            </a:fld>
            <a:endParaRPr lang="en-US">
              <a:solidFill>
                <a:srgbClr val="90909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3EFAD16-4008-416E-BF67-FF6E8574258F}"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106865537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CD3CE99-B776-462B-9B64-C01EE9642F20}" type="datetime1">
              <a:rPr lang="en-US"/>
              <a:pPr>
                <a:defRPr/>
              </a:pPr>
              <a:t>9/6/2016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CC2ED6-720A-4284-AC4D-9DC6F7EDEC8D}" type="slidenum">
              <a:rPr lang="en-US" altLang="en-US"/>
              <a:pPr>
                <a:defRPr/>
              </a:pPr>
              <a:t>‹#›</a:t>
            </a:fld>
            <a:endParaRPr lang="en-US" altLang="en-US"/>
          </a:p>
        </p:txBody>
      </p:sp>
    </p:spTree>
    <p:extLst>
      <p:ext uri="{BB962C8B-B14F-4D97-AF65-F5344CB8AC3E}">
        <p14:creationId xmlns:p14="http://schemas.microsoft.com/office/powerpoint/2010/main" val="1935490654"/>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94781A1-F266-4CD0-B876-3E954D427672}" type="datetime1">
              <a:rPr lang="en-US">
                <a:solidFill>
                  <a:srgbClr val="909090"/>
                </a:solidFill>
              </a:rPr>
              <a:pPr>
                <a:defRPr/>
              </a:pPr>
              <a:t>9/6/2016</a:t>
            </a:fld>
            <a:endParaRPr lang="en-US">
              <a:solidFill>
                <a:srgbClr val="90909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4B0D488-F8B7-43FA-82FD-05A47A382982}"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173987797"/>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2F80FEE-DCD2-4C91-8A11-ABC003A7F622}" type="datetime1">
              <a:rPr lang="en-US">
                <a:solidFill>
                  <a:srgbClr val="909090"/>
                </a:solidFill>
              </a:rPr>
              <a:pPr>
                <a:defRPr/>
              </a:pPr>
              <a:t>9/6/2016</a:t>
            </a:fld>
            <a:endParaRPr lang="en-US">
              <a:solidFill>
                <a:srgbClr val="90909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C71C4CB-90BA-4638-9B4A-5A062F9FE513}"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3642421107"/>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9C2E4B3-4760-4682-B742-2D746A3D5FFF}" type="datetime1">
              <a:rPr lang="en-US">
                <a:solidFill>
                  <a:srgbClr val="909090"/>
                </a:solidFill>
              </a:rPr>
              <a:pPr>
                <a:defRPr/>
              </a:pPr>
              <a:t>9/6/2016</a:t>
            </a:fld>
            <a:endParaRPr lang="en-US">
              <a:solidFill>
                <a:srgbClr val="90909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3CCDAAB-BF4E-4C41-8A69-D72995DE6896}"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2152111048"/>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5C985E4-5378-4ED0-8957-31E76111672D}" type="datetime1">
              <a:rPr lang="en-US">
                <a:solidFill>
                  <a:srgbClr val="909090"/>
                </a:solidFill>
              </a:rPr>
              <a:pPr>
                <a:defRPr/>
              </a:pPr>
              <a:t>9/6/2016</a:t>
            </a:fld>
            <a:endParaRPr lang="en-US">
              <a:solidFill>
                <a:srgbClr val="90909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D01E2EF-DC7F-4110-8A94-A9E6EA1C6798}"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2258575448"/>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7E12095-032D-42B3-B885-FEE9B209D4E2}"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032BD4-A631-49DC-AB38-3FFB3009788F}"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1804453132"/>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685800"/>
            <a:ext cx="21145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685800"/>
            <a:ext cx="61912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CE9EAAB-CEE6-4CF9-9809-0FE2FB412566}" type="datetime1">
              <a:rPr lang="en-US">
                <a:solidFill>
                  <a:srgbClr val="909090"/>
                </a:solidFill>
              </a:rPr>
              <a:pPr>
                <a:defRPr/>
              </a:pPr>
              <a:t>9/6/2016</a:t>
            </a:fld>
            <a:endParaRPr lang="en-US">
              <a:solidFill>
                <a:srgbClr val="90909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90909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57E791-17D9-40FB-A4EB-17F2F2A887A9}" type="slidenum">
              <a:rPr lang="en-US" altLang="en-US">
                <a:solidFill>
                  <a:srgbClr val="909090"/>
                </a:solidFill>
              </a:rPr>
              <a:pPr>
                <a:defRPr/>
              </a:pPr>
              <a:t>‹#›</a:t>
            </a:fld>
            <a:endParaRPr lang="en-US" altLang="en-US">
              <a:solidFill>
                <a:srgbClr val="909090"/>
              </a:solidFill>
            </a:endParaRPr>
          </a:p>
        </p:txBody>
      </p:sp>
    </p:spTree>
    <p:extLst>
      <p:ext uri="{BB962C8B-B14F-4D97-AF65-F5344CB8AC3E}">
        <p14:creationId xmlns:p14="http://schemas.microsoft.com/office/powerpoint/2010/main" val="9561789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CE78942-05DB-47B5-9307-B373EC1B82CC}" type="datetime1">
              <a:rPr lang="en-US"/>
              <a:pPr>
                <a:defRPr/>
              </a:pPr>
              <a:t>9/6/2016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72E5AE-45E4-4A5B-B5A9-FC7CF5274E09}" type="slidenum">
              <a:rPr lang="en-US" altLang="en-US"/>
              <a:pPr>
                <a:defRPr/>
              </a:pPr>
              <a:t>‹#›</a:t>
            </a:fld>
            <a:endParaRPr lang="en-US" altLang="en-US"/>
          </a:p>
        </p:txBody>
      </p:sp>
    </p:spTree>
    <p:extLst>
      <p:ext uri="{BB962C8B-B14F-4D97-AF65-F5344CB8AC3E}">
        <p14:creationId xmlns:p14="http://schemas.microsoft.com/office/powerpoint/2010/main" val="112265280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5.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slide" Target="../slides/slide17.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 Target="../slides/slide15.xml"/><Relationship Id="rId2" Type="http://schemas.openxmlformats.org/officeDocument/2006/relationships/slideLayout" Target="../slideLayouts/slideLayout50.xml"/><Relationship Id="rId16" Type="http://schemas.openxmlformats.org/officeDocument/2006/relationships/slide" Target="../slides/slide13.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 Target="../slides/slide10.xml"/><Relationship Id="rId10" Type="http://schemas.openxmlformats.org/officeDocument/2006/relationships/slideLayout" Target="../slideLayouts/slideLayout58.xml"/><Relationship Id="rId19" Type="http://schemas.openxmlformats.org/officeDocument/2006/relationships/slide" Target="../slides/slide1.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18" Type="http://schemas.openxmlformats.org/officeDocument/2006/relationships/slide" Target="../slides/slide17.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17" Type="http://schemas.openxmlformats.org/officeDocument/2006/relationships/slide" Target="../slides/slide15.xml"/><Relationship Id="rId2" Type="http://schemas.openxmlformats.org/officeDocument/2006/relationships/slideLayout" Target="../slideLayouts/slideLayout63.xml"/><Relationship Id="rId16" Type="http://schemas.openxmlformats.org/officeDocument/2006/relationships/slide" Target="../slides/slide1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5" Type="http://schemas.openxmlformats.org/officeDocument/2006/relationships/slide" Target="../slides/slide10.xml"/><Relationship Id="rId10" Type="http://schemas.openxmlformats.org/officeDocument/2006/relationships/slideLayout" Target="../slideLayouts/slideLayout71.xml"/><Relationship Id="rId19" Type="http://schemas.openxmlformats.org/officeDocument/2006/relationships/slide" Target="../slides/slide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image" Target="../media/image5.png"/><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theme" Target="../theme/theme7.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81200" y="152400"/>
            <a:ext cx="6781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057400" y="1143000"/>
            <a:ext cx="6705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981200" y="6384925"/>
            <a:ext cx="15240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909090"/>
                </a:solidFill>
                <a:latin typeface="Arial" pitchFamily="34" charset="0"/>
                <a:cs typeface="Arial" pitchFamily="34" charset="0"/>
              </a:defRPr>
            </a:lvl1pPr>
          </a:lstStyle>
          <a:p>
            <a:pPr fontAlgn="base">
              <a:spcBef>
                <a:spcPct val="0"/>
              </a:spcBef>
              <a:spcAft>
                <a:spcPct val="0"/>
              </a:spcAft>
              <a:defRPr/>
            </a:pPr>
            <a:fld id="{63263904-ED5A-4CC1-866E-3B9C3B85E471}" type="datetime1">
              <a:rPr lang="en-US"/>
              <a:pPr fontAlgn="base">
                <a:spcBef>
                  <a:spcPct val="0"/>
                </a:spcBef>
                <a:spcAft>
                  <a:spcPct val="0"/>
                </a:spcAft>
                <a:defRPr/>
              </a:pPr>
              <a:t>9/6/2016</a:t>
            </a:fld>
            <a:endParaRPr lang="en-US"/>
          </a:p>
        </p:txBody>
      </p:sp>
      <p:sp>
        <p:nvSpPr>
          <p:cNvPr id="1029" name="Rectangle 5"/>
          <p:cNvSpPr>
            <a:spLocks noGrp="1" noChangeArrowheads="1"/>
          </p:cNvSpPr>
          <p:nvPr>
            <p:ph type="ftr" sz="quarter" idx="3"/>
          </p:nvPr>
        </p:nvSpPr>
        <p:spPr bwMode="auto">
          <a:xfrm>
            <a:off x="3657600" y="6384925"/>
            <a:ext cx="3657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909090"/>
                </a:solidFill>
                <a:latin typeface="Arial" pitchFamily="34" charset="0"/>
                <a:cs typeface="Arial" pitchFamily="34" charset="0"/>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7467600" y="6384925"/>
            <a:ext cx="12954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909090"/>
                </a:solidFill>
              </a:defRPr>
            </a:lvl1pPr>
          </a:lstStyle>
          <a:p>
            <a:pPr fontAlgn="base">
              <a:spcBef>
                <a:spcPct val="0"/>
              </a:spcBef>
              <a:spcAft>
                <a:spcPct val="0"/>
              </a:spcAft>
              <a:defRPr/>
            </a:pPr>
            <a:fld id="{47D98CC0-0B60-4817-9387-738B6CED1D14}"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184870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2000"/>
                                        <p:tgtEl>
                                          <p:spTgt spid="10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2000"/>
                                        <p:tgtEl>
                                          <p:spTgt spid="10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2000"/>
                                        <p:tgtEl>
                                          <p:spTgt spid="10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2000"/>
                                        <p:tgtEl>
                                          <p:spTgt spid="10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2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hf hdr="0" ftr="0"/>
  <p:txStyles>
    <p:titleStyle>
      <a:lvl1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charset="0"/>
        <a:buChar char="»"/>
        <a:defRPr>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a:solidFill>
            <a:srgbClr val="414141"/>
          </a:solidFill>
          <a:latin typeface="+mn-lt"/>
          <a:cs typeface="+mn-cs"/>
        </a:defRPr>
      </a:lvl5pPr>
      <a:lvl6pPr marL="2514600" indent="-228600" algn="l" rtl="0" fontAlgn="base">
        <a:spcBef>
          <a:spcPct val="20000"/>
        </a:spcBef>
        <a:spcAft>
          <a:spcPct val="0"/>
        </a:spcAft>
        <a:buClr>
          <a:srgbClr val="B2B2B2"/>
        </a:buClr>
        <a:buChar char="•"/>
        <a:defRPr>
          <a:solidFill>
            <a:srgbClr val="414141"/>
          </a:solidFill>
          <a:latin typeface="+mn-lt"/>
          <a:cs typeface="+mn-cs"/>
        </a:defRPr>
      </a:lvl6pPr>
      <a:lvl7pPr marL="2971800" indent="-228600" algn="l" rtl="0" fontAlgn="base">
        <a:spcBef>
          <a:spcPct val="20000"/>
        </a:spcBef>
        <a:spcAft>
          <a:spcPct val="0"/>
        </a:spcAft>
        <a:buClr>
          <a:srgbClr val="B2B2B2"/>
        </a:buClr>
        <a:buChar char="•"/>
        <a:defRPr>
          <a:solidFill>
            <a:srgbClr val="414141"/>
          </a:solidFill>
          <a:latin typeface="+mn-lt"/>
          <a:cs typeface="+mn-cs"/>
        </a:defRPr>
      </a:lvl7pPr>
      <a:lvl8pPr marL="3429000" indent="-228600" algn="l" rtl="0" fontAlgn="base">
        <a:spcBef>
          <a:spcPct val="20000"/>
        </a:spcBef>
        <a:spcAft>
          <a:spcPct val="0"/>
        </a:spcAft>
        <a:buClr>
          <a:srgbClr val="B2B2B2"/>
        </a:buClr>
        <a:buChar char="•"/>
        <a:defRPr>
          <a:solidFill>
            <a:srgbClr val="414141"/>
          </a:solidFill>
          <a:latin typeface="+mn-lt"/>
          <a:cs typeface="+mn-cs"/>
        </a:defRPr>
      </a:lvl8pPr>
      <a:lvl9pPr marL="3886200" indent="-228600" algn="l" rtl="0" fontAlgn="base">
        <a:spcBef>
          <a:spcPct val="20000"/>
        </a:spcBef>
        <a:spcAft>
          <a:spcPct val="0"/>
        </a:spcAft>
        <a:buClr>
          <a:srgbClr val="B2B2B2"/>
        </a:buClr>
        <a:buChar char="•"/>
        <a:defRPr>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a:xfrm>
            <a:off x="457200" y="685800"/>
            <a:ext cx="8229600" cy="655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381000" y="1417638"/>
            <a:ext cx="84582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0900" name="Rectangle 4"/>
          <p:cNvSpPr>
            <a:spLocks noGrp="1" noChangeArrowheads="1"/>
          </p:cNvSpPr>
          <p:nvPr>
            <p:ph type="dt" sz="half" idx="2"/>
          </p:nvPr>
        </p:nvSpPr>
        <p:spPr bwMode="auto">
          <a:xfrm>
            <a:off x="381000" y="6388100"/>
            <a:ext cx="1981200" cy="3937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909090"/>
                </a:solidFill>
                <a:latin typeface="+mn-lt"/>
                <a:cs typeface="Arial"/>
              </a:defRPr>
            </a:lvl1pPr>
          </a:lstStyle>
          <a:p>
            <a:pPr fontAlgn="base">
              <a:spcBef>
                <a:spcPct val="0"/>
              </a:spcBef>
              <a:spcAft>
                <a:spcPct val="0"/>
              </a:spcAft>
              <a:defRPr/>
            </a:pPr>
            <a:endParaRPr lang="en-US"/>
          </a:p>
        </p:txBody>
      </p:sp>
      <p:sp>
        <p:nvSpPr>
          <p:cNvPr id="80901" name="Rectangle 5"/>
          <p:cNvSpPr>
            <a:spLocks noGrp="1" noChangeArrowheads="1"/>
          </p:cNvSpPr>
          <p:nvPr>
            <p:ph type="ftr" sz="quarter" idx="3"/>
          </p:nvPr>
        </p:nvSpPr>
        <p:spPr bwMode="auto">
          <a:xfrm>
            <a:off x="2590800" y="6384925"/>
            <a:ext cx="40386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909090"/>
                </a:solidFill>
                <a:latin typeface="+mn-lt"/>
                <a:cs typeface="Arial"/>
              </a:defRPr>
            </a:lvl1pPr>
          </a:lstStyle>
          <a:p>
            <a:pPr fontAlgn="base">
              <a:spcBef>
                <a:spcPct val="0"/>
              </a:spcBef>
              <a:spcAft>
                <a:spcPct val="0"/>
              </a:spcAft>
              <a:defRPr/>
            </a:pPr>
            <a:endParaRPr lang="en-US"/>
          </a:p>
        </p:txBody>
      </p:sp>
      <p:sp>
        <p:nvSpPr>
          <p:cNvPr id="80902" name="Rectangle 6"/>
          <p:cNvSpPr>
            <a:spLocks noGrp="1" noChangeArrowheads="1"/>
          </p:cNvSpPr>
          <p:nvPr>
            <p:ph type="sldNum" sz="quarter" idx="4"/>
          </p:nvPr>
        </p:nvSpPr>
        <p:spPr bwMode="auto">
          <a:xfrm>
            <a:off x="6858000" y="6384925"/>
            <a:ext cx="19812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909090"/>
                </a:solidFill>
              </a:defRPr>
            </a:lvl1pPr>
          </a:lstStyle>
          <a:p>
            <a:pPr fontAlgn="base">
              <a:spcBef>
                <a:spcPct val="0"/>
              </a:spcBef>
              <a:spcAft>
                <a:spcPct val="0"/>
              </a:spcAft>
              <a:defRPr/>
            </a:pPr>
            <a:fld id="{6DF6E57A-C053-4E9F-B6B3-7777C8E4C8F3}"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4711350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charset="0"/>
        <a:buChar char="»"/>
        <a:defRPr>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a:solidFill>
            <a:srgbClr val="414141"/>
          </a:solidFill>
          <a:latin typeface="+mn-lt"/>
          <a:cs typeface="+mn-cs"/>
        </a:defRPr>
      </a:lvl5pPr>
      <a:lvl6pPr marL="2514600" indent="-228600" algn="l" rtl="0" fontAlgn="base">
        <a:spcBef>
          <a:spcPct val="20000"/>
        </a:spcBef>
        <a:spcAft>
          <a:spcPct val="0"/>
        </a:spcAft>
        <a:buClr>
          <a:srgbClr val="B2B2B2"/>
        </a:buClr>
        <a:buChar char="•"/>
        <a:defRPr>
          <a:solidFill>
            <a:srgbClr val="414141"/>
          </a:solidFill>
          <a:latin typeface="+mn-lt"/>
          <a:cs typeface="+mn-cs"/>
        </a:defRPr>
      </a:lvl6pPr>
      <a:lvl7pPr marL="2971800" indent="-228600" algn="l" rtl="0" fontAlgn="base">
        <a:spcBef>
          <a:spcPct val="20000"/>
        </a:spcBef>
        <a:spcAft>
          <a:spcPct val="0"/>
        </a:spcAft>
        <a:buClr>
          <a:srgbClr val="B2B2B2"/>
        </a:buClr>
        <a:buChar char="•"/>
        <a:defRPr>
          <a:solidFill>
            <a:srgbClr val="414141"/>
          </a:solidFill>
          <a:latin typeface="+mn-lt"/>
          <a:cs typeface="+mn-cs"/>
        </a:defRPr>
      </a:lvl7pPr>
      <a:lvl8pPr marL="3429000" indent="-228600" algn="l" rtl="0" fontAlgn="base">
        <a:spcBef>
          <a:spcPct val="20000"/>
        </a:spcBef>
        <a:spcAft>
          <a:spcPct val="0"/>
        </a:spcAft>
        <a:buClr>
          <a:srgbClr val="B2B2B2"/>
        </a:buClr>
        <a:buChar char="•"/>
        <a:defRPr>
          <a:solidFill>
            <a:srgbClr val="414141"/>
          </a:solidFill>
          <a:latin typeface="+mn-lt"/>
          <a:cs typeface="+mn-cs"/>
        </a:defRPr>
      </a:lvl8pPr>
      <a:lvl9pPr marL="3886200" indent="-228600" algn="l" rtl="0" fontAlgn="base">
        <a:spcBef>
          <a:spcPct val="20000"/>
        </a:spcBef>
        <a:spcAft>
          <a:spcPct val="0"/>
        </a:spcAft>
        <a:buClr>
          <a:srgbClr val="B2B2B2"/>
        </a:buClr>
        <a:buChar char="•"/>
        <a:defRPr>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81200" y="152400"/>
            <a:ext cx="67818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057400" y="1143000"/>
            <a:ext cx="6705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981200" y="6384925"/>
            <a:ext cx="15240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bg2"/>
                </a:solidFill>
                <a:latin typeface="Arial" pitchFamily="34" charset="0"/>
                <a:cs typeface="Arial" pitchFamily="34" charset="0"/>
              </a:defRPr>
            </a:lvl1pPr>
          </a:lstStyle>
          <a:p>
            <a:pPr fontAlgn="base">
              <a:spcBef>
                <a:spcPct val="0"/>
              </a:spcBef>
              <a:spcAft>
                <a:spcPct val="0"/>
              </a:spcAft>
              <a:defRPr/>
            </a:pPr>
            <a:fld id="{E613ED34-1FAF-4699-8C26-6E047FEFECEC}" type="datetime1">
              <a:rPr lang="en-US">
                <a:solidFill>
                  <a:srgbClr val="909090"/>
                </a:solidFill>
              </a:rPr>
              <a:pPr fontAlgn="base">
                <a:spcBef>
                  <a:spcPct val="0"/>
                </a:spcBef>
                <a:spcAft>
                  <a:spcPct val="0"/>
                </a:spcAft>
                <a:defRPr/>
              </a:pPr>
              <a:t>9/6/2016</a:t>
            </a:fld>
            <a:endParaRPr lang="en-US">
              <a:solidFill>
                <a:srgbClr val="909090"/>
              </a:solidFill>
            </a:endParaRPr>
          </a:p>
        </p:txBody>
      </p:sp>
      <p:sp>
        <p:nvSpPr>
          <p:cNvPr id="1029" name="Rectangle 5"/>
          <p:cNvSpPr>
            <a:spLocks noGrp="1" noChangeArrowheads="1"/>
          </p:cNvSpPr>
          <p:nvPr>
            <p:ph type="ftr" sz="quarter" idx="3"/>
          </p:nvPr>
        </p:nvSpPr>
        <p:spPr bwMode="auto">
          <a:xfrm>
            <a:off x="3657600" y="6384925"/>
            <a:ext cx="3657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chemeClr val="bg2"/>
                </a:solidFill>
                <a:latin typeface="Arial" pitchFamily="34" charset="0"/>
                <a:cs typeface="Arial" pitchFamily="34" charset="0"/>
              </a:defRPr>
            </a:lvl1pPr>
          </a:lstStyle>
          <a:p>
            <a:pPr fontAlgn="base">
              <a:spcBef>
                <a:spcPct val="0"/>
              </a:spcBef>
              <a:spcAft>
                <a:spcPct val="0"/>
              </a:spcAft>
              <a:defRPr/>
            </a:pPr>
            <a:endParaRPr lang="en-US">
              <a:solidFill>
                <a:srgbClr val="909090"/>
              </a:solidFill>
            </a:endParaRPr>
          </a:p>
        </p:txBody>
      </p:sp>
      <p:sp>
        <p:nvSpPr>
          <p:cNvPr id="1030" name="Rectangle 6"/>
          <p:cNvSpPr>
            <a:spLocks noGrp="1" noChangeArrowheads="1"/>
          </p:cNvSpPr>
          <p:nvPr>
            <p:ph type="sldNum" sz="quarter" idx="4"/>
          </p:nvPr>
        </p:nvSpPr>
        <p:spPr bwMode="auto">
          <a:xfrm>
            <a:off x="7467600" y="6384925"/>
            <a:ext cx="12954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bg2"/>
                </a:solidFill>
              </a:defRPr>
            </a:lvl1pPr>
          </a:lstStyle>
          <a:p>
            <a:pPr fontAlgn="base">
              <a:spcBef>
                <a:spcPct val="0"/>
              </a:spcBef>
              <a:spcAft>
                <a:spcPct val="0"/>
              </a:spcAft>
              <a:defRPr/>
            </a:pPr>
            <a:fld id="{79AEC952-457E-4DA5-A2F4-CE579E2408BE}" type="slidenum">
              <a:rPr lang="en-US" altLang="en-US">
                <a:solidFill>
                  <a:srgbClr val="909090"/>
                </a:solidFill>
              </a:rPr>
              <a:pPr fontAlgn="base">
                <a:spcBef>
                  <a:spcPct val="0"/>
                </a:spcBef>
                <a:spcAft>
                  <a:spcPct val="0"/>
                </a:spcAft>
                <a:defRPr/>
              </a:pPr>
              <a:t>‹#›</a:t>
            </a:fld>
            <a:endParaRPr lang="en-US" altLang="en-US">
              <a:solidFill>
                <a:srgbClr val="909090"/>
              </a:solidFill>
            </a:endParaRPr>
          </a:p>
        </p:txBody>
      </p:sp>
    </p:spTree>
    <p:extLst>
      <p:ext uri="{BB962C8B-B14F-4D97-AF65-F5344CB8AC3E}">
        <p14:creationId xmlns:p14="http://schemas.microsoft.com/office/powerpoint/2010/main" val="161945266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2000"/>
                                        <p:tgtEl>
                                          <p:spTgt spid="10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2000"/>
                                        <p:tgtEl>
                                          <p:spTgt spid="10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2000"/>
                                        <p:tgtEl>
                                          <p:spTgt spid="10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2000"/>
                                        <p:tgtEl>
                                          <p:spTgt spid="10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2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hf hdr="0" ftr="0"/>
  <p:txStyles>
    <p:titleStyle>
      <a:lvl1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3400" b="1">
          <a:solidFill>
            <a:srgbClr val="284B90"/>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charset="0"/>
        <a:buChar char="»"/>
        <a:defRPr>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a:solidFill>
            <a:srgbClr val="414141"/>
          </a:solidFill>
          <a:latin typeface="+mn-lt"/>
          <a:cs typeface="+mn-cs"/>
        </a:defRPr>
      </a:lvl5pPr>
      <a:lvl6pPr marL="2514600" indent="-228600" algn="l" rtl="0" fontAlgn="base">
        <a:spcBef>
          <a:spcPct val="20000"/>
        </a:spcBef>
        <a:spcAft>
          <a:spcPct val="0"/>
        </a:spcAft>
        <a:buClr>
          <a:srgbClr val="B2B2B2"/>
        </a:buClr>
        <a:buChar char="•"/>
        <a:defRPr>
          <a:solidFill>
            <a:srgbClr val="414141"/>
          </a:solidFill>
          <a:latin typeface="+mn-lt"/>
          <a:cs typeface="+mn-cs"/>
        </a:defRPr>
      </a:lvl6pPr>
      <a:lvl7pPr marL="2971800" indent="-228600" algn="l" rtl="0" fontAlgn="base">
        <a:spcBef>
          <a:spcPct val="20000"/>
        </a:spcBef>
        <a:spcAft>
          <a:spcPct val="0"/>
        </a:spcAft>
        <a:buClr>
          <a:srgbClr val="B2B2B2"/>
        </a:buClr>
        <a:buChar char="•"/>
        <a:defRPr>
          <a:solidFill>
            <a:srgbClr val="414141"/>
          </a:solidFill>
          <a:latin typeface="+mn-lt"/>
          <a:cs typeface="+mn-cs"/>
        </a:defRPr>
      </a:lvl7pPr>
      <a:lvl8pPr marL="3429000" indent="-228600" algn="l" rtl="0" fontAlgn="base">
        <a:spcBef>
          <a:spcPct val="20000"/>
        </a:spcBef>
        <a:spcAft>
          <a:spcPct val="0"/>
        </a:spcAft>
        <a:buClr>
          <a:srgbClr val="B2B2B2"/>
        </a:buClr>
        <a:buChar char="•"/>
        <a:defRPr>
          <a:solidFill>
            <a:srgbClr val="414141"/>
          </a:solidFill>
          <a:latin typeface="+mn-lt"/>
          <a:cs typeface="+mn-cs"/>
        </a:defRPr>
      </a:lvl8pPr>
      <a:lvl9pPr marL="3886200" indent="-228600" algn="l" rtl="0" fontAlgn="base">
        <a:spcBef>
          <a:spcPct val="20000"/>
        </a:spcBef>
        <a:spcAft>
          <a:spcPct val="0"/>
        </a:spcAft>
        <a:buClr>
          <a:srgbClr val="B2B2B2"/>
        </a:buClr>
        <a:buChar char="•"/>
        <a:defRPr>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bwMode="auto">
          <a:xfrm>
            <a:off x="457200" y="685800"/>
            <a:ext cx="8229600" cy="655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381000" y="1417638"/>
            <a:ext cx="84582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644" name="Rectangle 4"/>
          <p:cNvSpPr>
            <a:spLocks noGrp="1" noChangeArrowheads="1"/>
          </p:cNvSpPr>
          <p:nvPr>
            <p:ph type="dt" sz="half" idx="2"/>
          </p:nvPr>
        </p:nvSpPr>
        <p:spPr bwMode="auto">
          <a:xfrm>
            <a:off x="381000" y="6388100"/>
            <a:ext cx="1981200" cy="3937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909090"/>
                </a:solidFill>
                <a:latin typeface="Arial" charset="0"/>
                <a:cs typeface="Arial" charset="0"/>
              </a:defRPr>
            </a:lvl1pPr>
          </a:lstStyle>
          <a:p>
            <a:pPr fontAlgn="base">
              <a:spcBef>
                <a:spcPct val="0"/>
              </a:spcBef>
              <a:spcAft>
                <a:spcPct val="0"/>
              </a:spcAft>
              <a:defRPr/>
            </a:pPr>
            <a:endParaRPr lang="en-US"/>
          </a:p>
        </p:txBody>
      </p:sp>
      <p:sp>
        <p:nvSpPr>
          <p:cNvPr id="368645" name="Rectangle 5"/>
          <p:cNvSpPr>
            <a:spLocks noGrp="1" noChangeArrowheads="1"/>
          </p:cNvSpPr>
          <p:nvPr>
            <p:ph type="ftr" sz="quarter" idx="3"/>
          </p:nvPr>
        </p:nvSpPr>
        <p:spPr bwMode="auto">
          <a:xfrm>
            <a:off x="2590800" y="6384925"/>
            <a:ext cx="40386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909090"/>
                </a:solidFill>
                <a:latin typeface="Arial" charset="0"/>
                <a:cs typeface="Arial" charset="0"/>
              </a:defRPr>
            </a:lvl1pPr>
          </a:lstStyle>
          <a:p>
            <a:pPr fontAlgn="base">
              <a:spcBef>
                <a:spcPct val="0"/>
              </a:spcBef>
              <a:spcAft>
                <a:spcPct val="0"/>
              </a:spcAft>
              <a:defRPr/>
            </a:pPr>
            <a:endParaRPr lang="en-US"/>
          </a:p>
        </p:txBody>
      </p:sp>
      <p:sp>
        <p:nvSpPr>
          <p:cNvPr id="368646" name="Rectangle 6"/>
          <p:cNvSpPr>
            <a:spLocks noGrp="1" noChangeArrowheads="1"/>
          </p:cNvSpPr>
          <p:nvPr>
            <p:ph type="sldNum" sz="quarter" idx="4"/>
          </p:nvPr>
        </p:nvSpPr>
        <p:spPr bwMode="auto">
          <a:xfrm>
            <a:off x="6858000" y="6384925"/>
            <a:ext cx="19812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909090"/>
                </a:solidFill>
              </a:defRPr>
            </a:lvl1pPr>
          </a:lstStyle>
          <a:p>
            <a:pPr fontAlgn="base">
              <a:spcBef>
                <a:spcPct val="0"/>
              </a:spcBef>
              <a:spcAft>
                <a:spcPct val="0"/>
              </a:spcAft>
              <a:defRPr/>
            </a:pPr>
            <a:fld id="{63B0DFB5-DE3D-4C0D-A748-9EB0479313B7}"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298445562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xStyles>
    <p:titleStyle>
      <a:lvl1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charset="0"/>
        <a:buChar char="»"/>
        <a:defRPr sz="2000">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sz="2000">
          <a:solidFill>
            <a:srgbClr val="414141"/>
          </a:solidFill>
          <a:latin typeface="+mn-lt"/>
          <a:cs typeface="+mn-cs"/>
        </a:defRPr>
      </a:lvl5pPr>
      <a:lvl6pPr marL="2514600" indent="-228600" algn="l" rtl="0" fontAlgn="base">
        <a:spcBef>
          <a:spcPct val="20000"/>
        </a:spcBef>
        <a:spcAft>
          <a:spcPct val="0"/>
        </a:spcAft>
        <a:buClr>
          <a:srgbClr val="B2B2B2"/>
        </a:buClr>
        <a:buChar char="•"/>
        <a:defRPr>
          <a:solidFill>
            <a:srgbClr val="414141"/>
          </a:solidFill>
          <a:latin typeface="+mn-lt"/>
          <a:cs typeface="+mn-cs"/>
        </a:defRPr>
      </a:lvl6pPr>
      <a:lvl7pPr marL="2971800" indent="-228600" algn="l" rtl="0" fontAlgn="base">
        <a:spcBef>
          <a:spcPct val="20000"/>
        </a:spcBef>
        <a:spcAft>
          <a:spcPct val="0"/>
        </a:spcAft>
        <a:buClr>
          <a:srgbClr val="B2B2B2"/>
        </a:buClr>
        <a:buChar char="•"/>
        <a:defRPr>
          <a:solidFill>
            <a:srgbClr val="414141"/>
          </a:solidFill>
          <a:latin typeface="+mn-lt"/>
          <a:cs typeface="+mn-cs"/>
        </a:defRPr>
      </a:lvl7pPr>
      <a:lvl8pPr marL="3429000" indent="-228600" algn="l" rtl="0" fontAlgn="base">
        <a:spcBef>
          <a:spcPct val="20000"/>
        </a:spcBef>
        <a:spcAft>
          <a:spcPct val="0"/>
        </a:spcAft>
        <a:buClr>
          <a:srgbClr val="B2B2B2"/>
        </a:buClr>
        <a:buChar char="•"/>
        <a:defRPr>
          <a:solidFill>
            <a:srgbClr val="414141"/>
          </a:solidFill>
          <a:latin typeface="+mn-lt"/>
          <a:cs typeface="+mn-cs"/>
        </a:defRPr>
      </a:lvl8pPr>
      <a:lvl9pPr marL="3886200" indent="-228600" algn="l" rtl="0" fontAlgn="base">
        <a:spcBef>
          <a:spcPct val="20000"/>
        </a:spcBef>
        <a:spcAft>
          <a:spcPct val="0"/>
        </a:spcAft>
        <a:buClr>
          <a:srgbClr val="B2B2B2"/>
        </a:buClr>
        <a:buChar char="•"/>
        <a:defRPr>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userDrawn="1"/>
        </p:nvSpPr>
        <p:spPr bwMode="blackWhite">
          <a:xfrm>
            <a:off x="0" y="228600"/>
            <a:ext cx="2476500" cy="63246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27" name="Rectangle 3"/>
          <p:cNvSpPr>
            <a:spLocks noChangeArrowheads="1"/>
          </p:cNvSpPr>
          <p:nvPr/>
        </p:nvSpPr>
        <p:spPr bwMode="auto">
          <a:xfrm>
            <a:off x="0" y="6629400"/>
            <a:ext cx="2476500" cy="2286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28" name="Rectangle 4"/>
          <p:cNvSpPr>
            <a:spLocks noChangeArrowheads="1"/>
          </p:cNvSpPr>
          <p:nvPr/>
        </p:nvSpPr>
        <p:spPr bwMode="auto">
          <a:xfrm>
            <a:off x="0" y="0"/>
            <a:ext cx="2476500" cy="3048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29" name="Rectangle 5"/>
          <p:cNvSpPr>
            <a:spLocks noChangeArrowheads="1"/>
          </p:cNvSpPr>
          <p:nvPr/>
        </p:nvSpPr>
        <p:spPr bwMode="blackWhite">
          <a:xfrm>
            <a:off x="2476500" y="0"/>
            <a:ext cx="6665913" cy="3048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30" name="Rectangle 6"/>
          <p:cNvSpPr>
            <a:spLocks noChangeArrowheads="1"/>
          </p:cNvSpPr>
          <p:nvPr/>
        </p:nvSpPr>
        <p:spPr bwMode="blackWhite">
          <a:xfrm>
            <a:off x="2476500" y="6627813"/>
            <a:ext cx="6667500" cy="230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51559" name="Rectangle 7"/>
          <p:cNvSpPr>
            <a:spLocks noGrp="1" noChangeArrowheads="1"/>
          </p:cNvSpPr>
          <p:nvPr>
            <p:ph type="dt" sz="half" idx="2"/>
          </p:nvPr>
        </p:nvSpPr>
        <p:spPr bwMode="blackWhite">
          <a:xfrm>
            <a:off x="6921500" y="6629400"/>
            <a:ext cx="1905000" cy="228600"/>
          </a:xfrm>
          <a:prstGeom prst="rect">
            <a:avLst/>
          </a:prstGeom>
          <a:solidFill>
            <a:srgbClr val="333399"/>
          </a:solid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lvl1pPr algn="r" eaLnBrk="1" hangingPunct="1">
              <a:defRPr kumimoji="0" sz="1000">
                <a:solidFill>
                  <a:srgbClr val="FFFFCC"/>
                </a:solidFill>
                <a:latin typeface="Times New Roman" pitchFamily="18" charset="0"/>
                <a:cs typeface="Arial" charset="0"/>
              </a:defRPr>
            </a:lvl1pPr>
          </a:lstStyle>
          <a:p>
            <a:pPr fontAlgn="base">
              <a:spcBef>
                <a:spcPct val="0"/>
              </a:spcBef>
              <a:spcAft>
                <a:spcPct val="0"/>
              </a:spcAft>
              <a:defRPr/>
            </a:pPr>
            <a:endParaRPr lang="en-US"/>
          </a:p>
        </p:txBody>
      </p:sp>
      <p:sp>
        <p:nvSpPr>
          <p:cNvPr id="151560" name="Rectangle 8"/>
          <p:cNvSpPr>
            <a:spLocks noGrp="1" noChangeArrowheads="1"/>
          </p:cNvSpPr>
          <p:nvPr>
            <p:ph type="ftr" sz="quarter" idx="3"/>
          </p:nvPr>
        </p:nvSpPr>
        <p:spPr bwMode="blackWhite">
          <a:xfrm>
            <a:off x="2476500" y="6629400"/>
            <a:ext cx="4445000" cy="228600"/>
          </a:xfrm>
          <a:prstGeom prst="rect">
            <a:avLst/>
          </a:prstGeom>
          <a:solidFill>
            <a:srgbClr val="333399"/>
          </a:solid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lvl1pPr eaLnBrk="1" hangingPunct="1">
              <a:defRPr kumimoji="0" sz="1000">
                <a:solidFill>
                  <a:srgbClr val="FFFFCC"/>
                </a:solidFill>
                <a:latin typeface="Times New Roman" pitchFamily="18" charset="0"/>
                <a:cs typeface="Arial" charset="0"/>
              </a:defRPr>
            </a:lvl1pPr>
          </a:lstStyle>
          <a:p>
            <a:pPr fontAlgn="base">
              <a:spcBef>
                <a:spcPct val="0"/>
              </a:spcBef>
              <a:spcAft>
                <a:spcPct val="0"/>
              </a:spcAft>
              <a:defRPr/>
            </a:pPr>
            <a:endParaRPr lang="en-US"/>
          </a:p>
        </p:txBody>
      </p:sp>
      <p:sp>
        <p:nvSpPr>
          <p:cNvPr id="151561" name="Rectangle 9"/>
          <p:cNvSpPr>
            <a:spLocks noGrp="1" noChangeArrowheads="1"/>
          </p:cNvSpPr>
          <p:nvPr>
            <p:ph type="sldNum" sz="quarter" idx="4"/>
          </p:nvPr>
        </p:nvSpPr>
        <p:spPr bwMode="blackWhite">
          <a:xfrm>
            <a:off x="8826500" y="6629400"/>
            <a:ext cx="317500" cy="228600"/>
          </a:xfrm>
          <a:prstGeom prst="rect">
            <a:avLst/>
          </a:prstGeom>
          <a:solidFill>
            <a:schemeClr val="tx2"/>
          </a:solid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lvl1pPr algn="r" eaLnBrk="1" hangingPunct="1">
              <a:defRPr sz="1000">
                <a:solidFill>
                  <a:srgbClr val="FFFFCC"/>
                </a:solidFill>
              </a:defRPr>
            </a:lvl1pPr>
          </a:lstStyle>
          <a:p>
            <a:pPr fontAlgn="base">
              <a:spcBef>
                <a:spcPct val="0"/>
              </a:spcBef>
              <a:spcAft>
                <a:spcPct val="0"/>
              </a:spcAft>
              <a:defRPr/>
            </a:pPr>
            <a:fld id="{2EEC8209-F1C1-4149-B9EA-31224CC0CE1D}" type="slidenum">
              <a:rPr lang="en-US" altLang="en-US">
                <a:latin typeface="Arial" charset="0"/>
              </a:rPr>
              <a:pPr fontAlgn="base">
                <a:spcBef>
                  <a:spcPct val="0"/>
                </a:spcBef>
                <a:spcAft>
                  <a:spcPct val="0"/>
                </a:spcAft>
                <a:defRPr/>
              </a:pPr>
              <a:t>‹#›</a:t>
            </a:fld>
            <a:endParaRPr lang="en-US" altLang="en-US">
              <a:latin typeface="Arial" charset="0"/>
            </a:endParaRPr>
          </a:p>
        </p:txBody>
      </p:sp>
      <p:sp>
        <p:nvSpPr>
          <p:cNvPr id="1034" name="Rectangle 11"/>
          <p:cNvSpPr>
            <a:spLocks noChangeArrowheads="1"/>
          </p:cNvSpPr>
          <p:nvPr/>
        </p:nvSpPr>
        <p:spPr bwMode="blackWhite">
          <a:xfrm>
            <a:off x="2667000" y="0"/>
            <a:ext cx="6477000" cy="3048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0"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r" eaLnBrk="1" fontAlgn="base" hangingPunct="1">
              <a:spcBef>
                <a:spcPct val="0"/>
              </a:spcBef>
              <a:spcAft>
                <a:spcPct val="0"/>
              </a:spcAft>
              <a:defRPr/>
            </a:pPr>
            <a:endParaRPr kumimoji="0" lang="en-US" altLang="en-US" sz="2000" i="1" smtClean="0">
              <a:solidFill>
                <a:srgbClr val="FFFFFF"/>
              </a:solidFill>
            </a:endParaRPr>
          </a:p>
        </p:txBody>
      </p:sp>
      <p:grpSp>
        <p:nvGrpSpPr>
          <p:cNvPr id="10251" name="Group 12"/>
          <p:cNvGrpSpPr>
            <a:grpSpLocks/>
          </p:cNvGrpSpPr>
          <p:nvPr/>
        </p:nvGrpSpPr>
        <p:grpSpPr bwMode="auto">
          <a:xfrm>
            <a:off x="2540000" y="1347788"/>
            <a:ext cx="6604000" cy="100012"/>
            <a:chOff x="1920" y="849"/>
            <a:chExt cx="4992" cy="63"/>
          </a:xfrm>
        </p:grpSpPr>
        <p:sp>
          <p:nvSpPr>
            <p:cNvPr id="1046" name="Rectangle 13"/>
            <p:cNvSpPr>
              <a:spLocks noChangeArrowheads="1"/>
            </p:cNvSpPr>
            <p:nvPr/>
          </p:nvSpPr>
          <p:spPr bwMode="auto">
            <a:xfrm>
              <a:off x="1920" y="849"/>
              <a:ext cx="4992" cy="48"/>
            </a:xfrm>
            <a:prstGeom prst="rect">
              <a:avLst/>
            </a:prstGeom>
            <a:gradFill rotWithShape="0">
              <a:gsLst>
                <a:gs pos="0">
                  <a:schemeClr val="bg1"/>
                </a:gs>
                <a:gs pos="100000">
                  <a:schemeClr val="tx2"/>
                </a:gs>
              </a:gsLst>
              <a:lin ang="0" scaled="1"/>
            </a:gra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47" name="Rectangle 14"/>
            <p:cNvSpPr>
              <a:spLocks noChangeArrowheads="1"/>
            </p:cNvSpPr>
            <p:nvPr/>
          </p:nvSpPr>
          <p:spPr bwMode="white">
            <a:xfrm>
              <a:off x="1920" y="864"/>
              <a:ext cx="4992" cy="48"/>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grpSp>
      <p:sp>
        <p:nvSpPr>
          <p:cNvPr id="1036" name="AutoShape 15">
            <a:hlinkClick r:id="rId15" action="ppaction://hlinksldjump"/>
          </p:cNvPr>
          <p:cNvSpPr>
            <a:spLocks noChangeArrowheads="1"/>
          </p:cNvSpPr>
          <p:nvPr/>
        </p:nvSpPr>
        <p:spPr bwMode="blackWhite">
          <a:xfrm>
            <a:off x="0" y="23114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Scheduling the test</a:t>
            </a:r>
          </a:p>
        </p:txBody>
      </p:sp>
      <p:sp>
        <p:nvSpPr>
          <p:cNvPr id="1037" name="AutoShape 16">
            <a:hlinkClick r:id="rId16" action="ppaction://hlinksldjump"/>
          </p:cNvPr>
          <p:cNvSpPr>
            <a:spLocks noChangeArrowheads="1"/>
          </p:cNvSpPr>
          <p:nvPr/>
        </p:nvSpPr>
        <p:spPr bwMode="blackWhite">
          <a:xfrm>
            <a:off x="0" y="27813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Best Practices</a:t>
            </a:r>
          </a:p>
        </p:txBody>
      </p:sp>
      <p:sp>
        <p:nvSpPr>
          <p:cNvPr id="1038" name="AutoShape 18">
            <a:hlinkClick r:id="rId17" action="ppaction://hlinksldjump"/>
          </p:cNvPr>
          <p:cNvSpPr>
            <a:spLocks noChangeArrowheads="1"/>
          </p:cNvSpPr>
          <p:nvPr/>
        </p:nvSpPr>
        <p:spPr bwMode="blackWhite">
          <a:xfrm>
            <a:off x="0" y="41910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Resources</a:t>
            </a:r>
          </a:p>
        </p:txBody>
      </p:sp>
      <p:sp>
        <p:nvSpPr>
          <p:cNvPr id="1039" name="AutoShape 19">
            <a:hlinkClick r:id="rId18" action="ppaction://hlinksldjump"/>
          </p:cNvPr>
          <p:cNvSpPr>
            <a:spLocks noChangeArrowheads="1"/>
          </p:cNvSpPr>
          <p:nvPr/>
        </p:nvSpPr>
        <p:spPr bwMode="blackWhite">
          <a:xfrm>
            <a:off x="0" y="18415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Application Process</a:t>
            </a:r>
          </a:p>
        </p:txBody>
      </p:sp>
      <p:sp>
        <p:nvSpPr>
          <p:cNvPr id="1040" name="AutoShape 20">
            <a:hlinkClick r:id="rId19" action="ppaction://hlinksldjump"/>
          </p:cNvPr>
          <p:cNvSpPr>
            <a:spLocks noChangeArrowheads="1"/>
          </p:cNvSpPr>
          <p:nvPr/>
        </p:nvSpPr>
        <p:spPr bwMode="blackWhite">
          <a:xfrm>
            <a:off x="0" y="13716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Educational Policy</a:t>
            </a:r>
          </a:p>
        </p:txBody>
      </p:sp>
      <p:sp>
        <p:nvSpPr>
          <p:cNvPr id="10257" name="Rectangle 22"/>
          <p:cNvSpPr>
            <a:spLocks noGrp="1" noChangeArrowheads="1"/>
          </p:cNvSpPr>
          <p:nvPr>
            <p:ph type="body" idx="1"/>
          </p:nvPr>
        </p:nvSpPr>
        <p:spPr bwMode="auto">
          <a:xfrm>
            <a:off x="2667000" y="1676400"/>
            <a:ext cx="62865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2" name="AutoShape 26">
            <a:hlinkClick r:id="rId17" action="ppaction://hlinksldjump"/>
          </p:cNvPr>
          <p:cNvSpPr>
            <a:spLocks noChangeArrowheads="1"/>
          </p:cNvSpPr>
          <p:nvPr userDrawn="1"/>
        </p:nvSpPr>
        <p:spPr bwMode="blackWhite">
          <a:xfrm>
            <a:off x="0" y="37211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After the exam</a:t>
            </a:r>
          </a:p>
        </p:txBody>
      </p:sp>
      <p:sp>
        <p:nvSpPr>
          <p:cNvPr id="1043" name="AutoShape 16">
            <a:hlinkClick r:id="rId16" action="ppaction://hlinksldjump"/>
          </p:cNvPr>
          <p:cNvSpPr>
            <a:spLocks noChangeArrowheads="1"/>
          </p:cNvSpPr>
          <p:nvPr userDrawn="1"/>
        </p:nvSpPr>
        <p:spPr bwMode="blackWhite">
          <a:xfrm>
            <a:off x="0" y="32512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Taking the exam</a:t>
            </a:r>
          </a:p>
        </p:txBody>
      </p:sp>
      <p:sp>
        <p:nvSpPr>
          <p:cNvPr id="1045" name="AutoShape 18">
            <a:hlinkClick r:id="rId17" action="ppaction://hlinksldjump"/>
          </p:cNvPr>
          <p:cNvSpPr>
            <a:spLocks noChangeArrowheads="1"/>
          </p:cNvSpPr>
          <p:nvPr userDrawn="1"/>
        </p:nvSpPr>
        <p:spPr bwMode="blackWhite">
          <a:xfrm>
            <a:off x="0" y="46482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dirty="0" smtClean="0">
                <a:solidFill>
                  <a:srgbClr val="FFFFCC"/>
                </a:solidFill>
              </a:rPr>
              <a:t>USMLE &amp; the Match</a:t>
            </a:r>
          </a:p>
        </p:txBody>
      </p:sp>
    </p:spTree>
    <p:extLst>
      <p:ext uri="{BB962C8B-B14F-4D97-AF65-F5344CB8AC3E}">
        <p14:creationId xmlns:p14="http://schemas.microsoft.com/office/powerpoint/2010/main" val="84784165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hf sldNum="0" hdr="0"/>
  <p:txStyles>
    <p:titleStyle>
      <a:lvl1pPr algn="l" rtl="0" eaLnBrk="0" fontAlgn="base" hangingPunct="0">
        <a:lnSpc>
          <a:spcPct val="80000"/>
        </a:lnSpc>
        <a:spcBef>
          <a:spcPct val="50000"/>
        </a:spcBef>
        <a:spcAft>
          <a:spcPct val="0"/>
        </a:spcAft>
        <a:defRPr sz="3600" b="1" i="1">
          <a:solidFill>
            <a:schemeClr val="tx1"/>
          </a:solidFill>
          <a:latin typeface="+mj-lt"/>
          <a:ea typeface="+mj-ea"/>
          <a:cs typeface="+mj-cs"/>
        </a:defRPr>
      </a:lvl1pPr>
      <a:lvl2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2pPr>
      <a:lvl3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3pPr>
      <a:lvl4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4pPr>
      <a:lvl5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5pPr>
      <a:lvl6pPr marL="457200" algn="l" rtl="0" fontAlgn="base">
        <a:lnSpc>
          <a:spcPct val="80000"/>
        </a:lnSpc>
        <a:spcBef>
          <a:spcPct val="50000"/>
        </a:spcBef>
        <a:spcAft>
          <a:spcPct val="0"/>
        </a:spcAft>
        <a:defRPr sz="3600" b="1" i="1">
          <a:solidFill>
            <a:schemeClr val="tx1"/>
          </a:solidFill>
          <a:latin typeface="Times New Roman" pitchFamily="18" charset="0"/>
          <a:cs typeface="Arial" charset="0"/>
        </a:defRPr>
      </a:lvl6pPr>
      <a:lvl7pPr marL="914400" algn="l" rtl="0" fontAlgn="base">
        <a:lnSpc>
          <a:spcPct val="80000"/>
        </a:lnSpc>
        <a:spcBef>
          <a:spcPct val="50000"/>
        </a:spcBef>
        <a:spcAft>
          <a:spcPct val="0"/>
        </a:spcAft>
        <a:defRPr sz="3600" b="1" i="1">
          <a:solidFill>
            <a:schemeClr val="tx1"/>
          </a:solidFill>
          <a:latin typeface="Times New Roman" pitchFamily="18" charset="0"/>
          <a:cs typeface="Arial" charset="0"/>
        </a:defRPr>
      </a:lvl7pPr>
      <a:lvl8pPr marL="1371600" algn="l" rtl="0" fontAlgn="base">
        <a:lnSpc>
          <a:spcPct val="80000"/>
        </a:lnSpc>
        <a:spcBef>
          <a:spcPct val="50000"/>
        </a:spcBef>
        <a:spcAft>
          <a:spcPct val="0"/>
        </a:spcAft>
        <a:defRPr sz="3600" b="1" i="1">
          <a:solidFill>
            <a:schemeClr val="tx1"/>
          </a:solidFill>
          <a:latin typeface="Times New Roman" pitchFamily="18" charset="0"/>
          <a:cs typeface="Arial" charset="0"/>
        </a:defRPr>
      </a:lvl8pPr>
      <a:lvl9pPr marL="1828800" algn="l" rtl="0" fontAlgn="base">
        <a:lnSpc>
          <a:spcPct val="80000"/>
        </a:lnSpc>
        <a:spcBef>
          <a:spcPct val="50000"/>
        </a:spcBef>
        <a:spcAft>
          <a:spcPct val="0"/>
        </a:spcAft>
        <a:defRPr sz="3600" b="1" i="1">
          <a:solidFill>
            <a:schemeClr val="tx1"/>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userDrawn="1"/>
        </p:nvSpPr>
        <p:spPr bwMode="blackWhite">
          <a:xfrm>
            <a:off x="0" y="228600"/>
            <a:ext cx="2476500" cy="6324600"/>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27" name="Rectangle 3"/>
          <p:cNvSpPr>
            <a:spLocks noChangeArrowheads="1"/>
          </p:cNvSpPr>
          <p:nvPr/>
        </p:nvSpPr>
        <p:spPr bwMode="auto">
          <a:xfrm>
            <a:off x="0" y="6629400"/>
            <a:ext cx="2476500" cy="2286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28" name="Rectangle 4"/>
          <p:cNvSpPr>
            <a:spLocks noChangeArrowheads="1"/>
          </p:cNvSpPr>
          <p:nvPr/>
        </p:nvSpPr>
        <p:spPr bwMode="auto">
          <a:xfrm>
            <a:off x="0" y="0"/>
            <a:ext cx="2476500" cy="3048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29" name="Rectangle 5"/>
          <p:cNvSpPr>
            <a:spLocks noChangeArrowheads="1"/>
          </p:cNvSpPr>
          <p:nvPr/>
        </p:nvSpPr>
        <p:spPr bwMode="blackWhite">
          <a:xfrm>
            <a:off x="2476500" y="0"/>
            <a:ext cx="6665913" cy="3048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30" name="Rectangle 6"/>
          <p:cNvSpPr>
            <a:spLocks noChangeArrowheads="1"/>
          </p:cNvSpPr>
          <p:nvPr/>
        </p:nvSpPr>
        <p:spPr bwMode="blackWhite">
          <a:xfrm>
            <a:off x="2476500" y="6627813"/>
            <a:ext cx="6667500" cy="230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51559" name="Rectangle 7"/>
          <p:cNvSpPr>
            <a:spLocks noGrp="1" noChangeArrowheads="1"/>
          </p:cNvSpPr>
          <p:nvPr>
            <p:ph type="dt" sz="half" idx="2"/>
          </p:nvPr>
        </p:nvSpPr>
        <p:spPr bwMode="blackWhite">
          <a:xfrm>
            <a:off x="6921500" y="6629400"/>
            <a:ext cx="1905000" cy="228600"/>
          </a:xfrm>
          <a:prstGeom prst="rect">
            <a:avLst/>
          </a:prstGeom>
          <a:solidFill>
            <a:srgbClr val="333399"/>
          </a:solid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lvl1pPr algn="r" eaLnBrk="1" hangingPunct="1">
              <a:defRPr kumimoji="0" sz="1000">
                <a:solidFill>
                  <a:srgbClr val="FFFFCC"/>
                </a:solidFill>
                <a:latin typeface="Times New Roman" pitchFamily="18" charset="0"/>
                <a:cs typeface="Arial" charset="0"/>
              </a:defRPr>
            </a:lvl1pPr>
          </a:lstStyle>
          <a:p>
            <a:pPr fontAlgn="base">
              <a:spcBef>
                <a:spcPct val="0"/>
              </a:spcBef>
              <a:spcAft>
                <a:spcPct val="0"/>
              </a:spcAft>
              <a:defRPr/>
            </a:pPr>
            <a:endParaRPr lang="en-US"/>
          </a:p>
        </p:txBody>
      </p:sp>
      <p:sp>
        <p:nvSpPr>
          <p:cNvPr id="151560" name="Rectangle 8"/>
          <p:cNvSpPr>
            <a:spLocks noGrp="1" noChangeArrowheads="1"/>
          </p:cNvSpPr>
          <p:nvPr>
            <p:ph type="ftr" sz="quarter" idx="3"/>
          </p:nvPr>
        </p:nvSpPr>
        <p:spPr bwMode="blackWhite">
          <a:xfrm>
            <a:off x="2476500" y="6629400"/>
            <a:ext cx="4445000" cy="228600"/>
          </a:xfrm>
          <a:prstGeom prst="rect">
            <a:avLst/>
          </a:prstGeom>
          <a:solidFill>
            <a:srgbClr val="333399"/>
          </a:solid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lvl1pPr eaLnBrk="1" hangingPunct="1">
              <a:defRPr kumimoji="0" sz="1000">
                <a:solidFill>
                  <a:srgbClr val="FFFFCC"/>
                </a:solidFill>
                <a:latin typeface="Times New Roman" pitchFamily="18" charset="0"/>
                <a:cs typeface="Arial" charset="0"/>
              </a:defRPr>
            </a:lvl1pPr>
          </a:lstStyle>
          <a:p>
            <a:pPr fontAlgn="base">
              <a:spcBef>
                <a:spcPct val="0"/>
              </a:spcBef>
              <a:spcAft>
                <a:spcPct val="0"/>
              </a:spcAft>
              <a:defRPr/>
            </a:pPr>
            <a:endParaRPr lang="en-US"/>
          </a:p>
        </p:txBody>
      </p:sp>
      <p:sp>
        <p:nvSpPr>
          <p:cNvPr id="151561" name="Rectangle 9"/>
          <p:cNvSpPr>
            <a:spLocks noGrp="1" noChangeArrowheads="1"/>
          </p:cNvSpPr>
          <p:nvPr>
            <p:ph type="sldNum" sz="quarter" idx="4"/>
          </p:nvPr>
        </p:nvSpPr>
        <p:spPr bwMode="blackWhite">
          <a:xfrm>
            <a:off x="8826500" y="6629400"/>
            <a:ext cx="317500" cy="228600"/>
          </a:xfrm>
          <a:prstGeom prst="rect">
            <a:avLst/>
          </a:prstGeom>
          <a:solidFill>
            <a:schemeClr val="tx2"/>
          </a:solidFill>
          <a:ln w="12700" cap="sq">
            <a:noFill/>
            <a:miter lim="800000"/>
            <a:headEnd type="none" w="sm" len="sm"/>
            <a:tailEnd type="none" w="sm" len="sm"/>
          </a:ln>
        </p:spPr>
        <p:txBody>
          <a:bodyPr vert="horz" wrap="square" lIns="91440" tIns="45720" rIns="91440" bIns="45720" numCol="1" anchor="t" anchorCtr="0" compatLnSpc="1">
            <a:prstTxWarp prst="textNoShape">
              <a:avLst/>
            </a:prstTxWarp>
          </a:bodyPr>
          <a:lstStyle>
            <a:lvl1pPr algn="r" eaLnBrk="1" hangingPunct="1">
              <a:defRPr sz="1000">
                <a:solidFill>
                  <a:srgbClr val="FFFFCC"/>
                </a:solidFill>
              </a:defRPr>
            </a:lvl1pPr>
          </a:lstStyle>
          <a:p>
            <a:pPr fontAlgn="base">
              <a:spcBef>
                <a:spcPct val="0"/>
              </a:spcBef>
              <a:spcAft>
                <a:spcPct val="0"/>
              </a:spcAft>
              <a:defRPr/>
            </a:pPr>
            <a:fld id="{F010292B-FDAB-42CA-93CF-8F34E770BB32}" type="slidenum">
              <a:rPr lang="en-US" altLang="en-US">
                <a:latin typeface="Arial" charset="0"/>
              </a:rPr>
              <a:pPr fontAlgn="base">
                <a:spcBef>
                  <a:spcPct val="0"/>
                </a:spcBef>
                <a:spcAft>
                  <a:spcPct val="0"/>
                </a:spcAft>
                <a:defRPr/>
              </a:pPr>
              <a:t>‹#›</a:t>
            </a:fld>
            <a:endParaRPr lang="en-US" altLang="en-US">
              <a:latin typeface="Arial" charset="0"/>
            </a:endParaRPr>
          </a:p>
        </p:txBody>
      </p:sp>
      <p:sp>
        <p:nvSpPr>
          <p:cNvPr id="1034" name="Rectangle 11"/>
          <p:cNvSpPr>
            <a:spLocks noChangeArrowheads="1"/>
          </p:cNvSpPr>
          <p:nvPr/>
        </p:nvSpPr>
        <p:spPr bwMode="blackWhite">
          <a:xfrm>
            <a:off x="2667000" y="0"/>
            <a:ext cx="6477000" cy="3048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0"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r" eaLnBrk="1" fontAlgn="base" hangingPunct="1">
              <a:spcBef>
                <a:spcPct val="0"/>
              </a:spcBef>
              <a:spcAft>
                <a:spcPct val="0"/>
              </a:spcAft>
              <a:defRPr/>
            </a:pPr>
            <a:endParaRPr kumimoji="0" lang="en-US" altLang="en-US" sz="2000" i="1" smtClean="0">
              <a:solidFill>
                <a:srgbClr val="FFFFFF"/>
              </a:solidFill>
            </a:endParaRPr>
          </a:p>
        </p:txBody>
      </p:sp>
      <p:grpSp>
        <p:nvGrpSpPr>
          <p:cNvPr id="11275" name="Group 12"/>
          <p:cNvGrpSpPr>
            <a:grpSpLocks/>
          </p:cNvGrpSpPr>
          <p:nvPr/>
        </p:nvGrpSpPr>
        <p:grpSpPr bwMode="auto">
          <a:xfrm>
            <a:off x="2540000" y="1347788"/>
            <a:ext cx="6604000" cy="100012"/>
            <a:chOff x="1920" y="849"/>
            <a:chExt cx="4992" cy="63"/>
          </a:xfrm>
        </p:grpSpPr>
        <p:sp>
          <p:nvSpPr>
            <p:cNvPr id="1046" name="Rectangle 13"/>
            <p:cNvSpPr>
              <a:spLocks noChangeArrowheads="1"/>
            </p:cNvSpPr>
            <p:nvPr/>
          </p:nvSpPr>
          <p:spPr bwMode="auto">
            <a:xfrm>
              <a:off x="1920" y="849"/>
              <a:ext cx="4992" cy="48"/>
            </a:xfrm>
            <a:prstGeom prst="rect">
              <a:avLst/>
            </a:prstGeom>
            <a:gradFill rotWithShape="0">
              <a:gsLst>
                <a:gs pos="0">
                  <a:schemeClr val="bg1"/>
                </a:gs>
                <a:gs pos="100000">
                  <a:schemeClr val="tx2"/>
                </a:gs>
              </a:gsLst>
              <a:lin ang="0" scaled="1"/>
            </a:gra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sp>
          <p:nvSpPr>
            <p:cNvPr id="1047" name="Rectangle 14"/>
            <p:cNvSpPr>
              <a:spLocks noChangeArrowheads="1"/>
            </p:cNvSpPr>
            <p:nvPr/>
          </p:nvSpPr>
          <p:spPr bwMode="white">
            <a:xfrm>
              <a:off x="1920" y="864"/>
              <a:ext cx="4992" cy="48"/>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eaLnBrk="1" fontAlgn="base" hangingPunct="1">
                <a:spcBef>
                  <a:spcPct val="0"/>
                </a:spcBef>
                <a:spcAft>
                  <a:spcPct val="0"/>
                </a:spcAft>
                <a:defRPr/>
              </a:pPr>
              <a:endParaRPr lang="en-US" altLang="en-US" smtClean="0">
                <a:solidFill>
                  <a:srgbClr val="000000"/>
                </a:solidFill>
              </a:endParaRPr>
            </a:p>
          </p:txBody>
        </p:sp>
      </p:grpSp>
      <p:sp>
        <p:nvSpPr>
          <p:cNvPr id="1036" name="AutoShape 15">
            <a:hlinkClick r:id="rId15" action="ppaction://hlinksldjump"/>
          </p:cNvPr>
          <p:cNvSpPr>
            <a:spLocks noChangeArrowheads="1"/>
          </p:cNvSpPr>
          <p:nvPr/>
        </p:nvSpPr>
        <p:spPr bwMode="blackWhite">
          <a:xfrm>
            <a:off x="0" y="23114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Scheduling the test</a:t>
            </a:r>
          </a:p>
        </p:txBody>
      </p:sp>
      <p:sp>
        <p:nvSpPr>
          <p:cNvPr id="1037" name="AutoShape 16">
            <a:hlinkClick r:id="rId16" action="ppaction://hlinksldjump"/>
          </p:cNvPr>
          <p:cNvSpPr>
            <a:spLocks noChangeArrowheads="1"/>
          </p:cNvSpPr>
          <p:nvPr/>
        </p:nvSpPr>
        <p:spPr bwMode="blackWhite">
          <a:xfrm>
            <a:off x="0" y="27813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Best Practices</a:t>
            </a:r>
          </a:p>
        </p:txBody>
      </p:sp>
      <p:sp>
        <p:nvSpPr>
          <p:cNvPr id="1038" name="AutoShape 18">
            <a:hlinkClick r:id="rId17" action="ppaction://hlinksldjump"/>
          </p:cNvPr>
          <p:cNvSpPr>
            <a:spLocks noChangeArrowheads="1"/>
          </p:cNvSpPr>
          <p:nvPr/>
        </p:nvSpPr>
        <p:spPr bwMode="blackWhite">
          <a:xfrm>
            <a:off x="0" y="41910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Resources</a:t>
            </a:r>
          </a:p>
        </p:txBody>
      </p:sp>
      <p:sp>
        <p:nvSpPr>
          <p:cNvPr id="1039" name="AutoShape 19">
            <a:hlinkClick r:id="rId18" action="ppaction://hlinksldjump"/>
          </p:cNvPr>
          <p:cNvSpPr>
            <a:spLocks noChangeArrowheads="1"/>
          </p:cNvSpPr>
          <p:nvPr/>
        </p:nvSpPr>
        <p:spPr bwMode="blackWhite">
          <a:xfrm>
            <a:off x="0" y="18415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Application Process</a:t>
            </a:r>
          </a:p>
        </p:txBody>
      </p:sp>
      <p:sp>
        <p:nvSpPr>
          <p:cNvPr id="1040" name="AutoShape 20">
            <a:hlinkClick r:id="rId19" action="ppaction://hlinksldjump"/>
          </p:cNvPr>
          <p:cNvSpPr>
            <a:spLocks noChangeArrowheads="1"/>
          </p:cNvSpPr>
          <p:nvPr/>
        </p:nvSpPr>
        <p:spPr bwMode="blackWhite">
          <a:xfrm>
            <a:off x="0" y="13716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Educational Policy</a:t>
            </a:r>
          </a:p>
        </p:txBody>
      </p:sp>
      <p:sp>
        <p:nvSpPr>
          <p:cNvPr id="11281" name="Rectangle 22"/>
          <p:cNvSpPr>
            <a:spLocks noGrp="1" noChangeArrowheads="1"/>
          </p:cNvSpPr>
          <p:nvPr>
            <p:ph type="body" idx="1"/>
          </p:nvPr>
        </p:nvSpPr>
        <p:spPr bwMode="auto">
          <a:xfrm>
            <a:off x="2667000" y="1676400"/>
            <a:ext cx="62865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42" name="AutoShape 26">
            <a:hlinkClick r:id="rId17" action="ppaction://hlinksldjump"/>
          </p:cNvPr>
          <p:cNvSpPr>
            <a:spLocks noChangeArrowheads="1"/>
          </p:cNvSpPr>
          <p:nvPr userDrawn="1"/>
        </p:nvSpPr>
        <p:spPr bwMode="blackWhite">
          <a:xfrm>
            <a:off x="0" y="37211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After the exam</a:t>
            </a:r>
          </a:p>
        </p:txBody>
      </p:sp>
      <p:sp>
        <p:nvSpPr>
          <p:cNvPr id="1043" name="AutoShape 16">
            <a:hlinkClick r:id="rId16" action="ppaction://hlinksldjump"/>
          </p:cNvPr>
          <p:cNvSpPr>
            <a:spLocks noChangeArrowheads="1"/>
          </p:cNvSpPr>
          <p:nvPr userDrawn="1"/>
        </p:nvSpPr>
        <p:spPr bwMode="blackWhite">
          <a:xfrm>
            <a:off x="0" y="32512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smtClean="0">
                <a:solidFill>
                  <a:srgbClr val="FFFFCC"/>
                </a:solidFill>
              </a:rPr>
              <a:t>Taking the exam</a:t>
            </a:r>
          </a:p>
        </p:txBody>
      </p:sp>
      <p:sp>
        <p:nvSpPr>
          <p:cNvPr id="1045" name="AutoShape 18">
            <a:hlinkClick r:id="rId17" action="ppaction://hlinksldjump"/>
          </p:cNvPr>
          <p:cNvSpPr>
            <a:spLocks noChangeArrowheads="1"/>
          </p:cNvSpPr>
          <p:nvPr userDrawn="1"/>
        </p:nvSpPr>
        <p:spPr bwMode="blackWhite">
          <a:xfrm>
            <a:off x="0" y="4648200"/>
            <a:ext cx="2541588" cy="384175"/>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2075" tIns="46038" rIns="92075" bIns="46038"/>
          <a:lstStyle>
            <a:lvl1pPr eaLnBrk="0" hangingPunct="0">
              <a:defRPr kumimoji="1" sz="2400">
                <a:solidFill>
                  <a:schemeClr val="tx1"/>
                </a:solidFill>
                <a:latin typeface="Times New Roman" pitchFamily="18" charset="0"/>
                <a:cs typeface="Arial" charset="0"/>
              </a:defRPr>
            </a:lvl1pPr>
            <a:lvl2pPr marL="742950" indent="-285750" eaLnBrk="0" hangingPunct="0">
              <a:defRPr kumimoji="1" sz="2400">
                <a:solidFill>
                  <a:schemeClr val="tx1"/>
                </a:solidFill>
                <a:latin typeface="Times New Roman" pitchFamily="18" charset="0"/>
                <a:cs typeface="Arial" charset="0"/>
              </a:defRPr>
            </a:lvl2pPr>
            <a:lvl3pPr marL="1143000" indent="-228600" eaLnBrk="0" hangingPunct="0">
              <a:defRPr kumimoji="1" sz="2400">
                <a:solidFill>
                  <a:schemeClr val="tx1"/>
                </a:solidFill>
                <a:latin typeface="Times New Roman" pitchFamily="18" charset="0"/>
                <a:cs typeface="Arial" charset="0"/>
              </a:defRPr>
            </a:lvl3pPr>
            <a:lvl4pPr marL="1600200" indent="-228600" eaLnBrk="0" hangingPunct="0">
              <a:defRPr kumimoji="1" sz="2400">
                <a:solidFill>
                  <a:schemeClr val="tx1"/>
                </a:solidFill>
                <a:latin typeface="Times New Roman" pitchFamily="18" charset="0"/>
                <a:cs typeface="Arial" charset="0"/>
              </a:defRPr>
            </a:lvl4pPr>
            <a:lvl5pPr marL="2057400" indent="-228600" eaLnBrk="0" hangingPunct="0">
              <a:defRPr kumimoji="1"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Arial" charset="0"/>
              </a:defRPr>
            </a:lvl9pPr>
          </a:lstStyle>
          <a:p>
            <a:pPr algn="ctr" eaLnBrk="1" fontAlgn="base" hangingPunct="1">
              <a:lnSpc>
                <a:spcPct val="80000"/>
              </a:lnSpc>
              <a:spcBef>
                <a:spcPct val="50000"/>
              </a:spcBef>
              <a:spcAft>
                <a:spcPct val="0"/>
              </a:spcAft>
              <a:defRPr/>
            </a:pPr>
            <a:r>
              <a:rPr kumimoji="0" lang="en-US" altLang="en-US" sz="2000" i="1" dirty="0" smtClean="0">
                <a:solidFill>
                  <a:srgbClr val="FFFFCC"/>
                </a:solidFill>
              </a:rPr>
              <a:t>USMLE &amp; the Match</a:t>
            </a:r>
          </a:p>
        </p:txBody>
      </p:sp>
    </p:spTree>
    <p:extLst>
      <p:ext uri="{BB962C8B-B14F-4D97-AF65-F5344CB8AC3E}">
        <p14:creationId xmlns:p14="http://schemas.microsoft.com/office/powerpoint/2010/main" val="175878320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hf sldNum="0" hdr="0"/>
  <p:txStyles>
    <p:titleStyle>
      <a:lvl1pPr algn="l" rtl="0" eaLnBrk="0" fontAlgn="base" hangingPunct="0">
        <a:lnSpc>
          <a:spcPct val="80000"/>
        </a:lnSpc>
        <a:spcBef>
          <a:spcPct val="50000"/>
        </a:spcBef>
        <a:spcAft>
          <a:spcPct val="0"/>
        </a:spcAft>
        <a:defRPr sz="3600" b="1" i="1">
          <a:solidFill>
            <a:schemeClr val="tx1"/>
          </a:solidFill>
          <a:latin typeface="+mj-lt"/>
          <a:ea typeface="+mj-ea"/>
          <a:cs typeface="+mj-cs"/>
        </a:defRPr>
      </a:lvl1pPr>
      <a:lvl2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2pPr>
      <a:lvl3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3pPr>
      <a:lvl4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4pPr>
      <a:lvl5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5pPr>
      <a:lvl6pPr marL="457200" algn="l" rtl="0" fontAlgn="base">
        <a:lnSpc>
          <a:spcPct val="80000"/>
        </a:lnSpc>
        <a:spcBef>
          <a:spcPct val="50000"/>
        </a:spcBef>
        <a:spcAft>
          <a:spcPct val="0"/>
        </a:spcAft>
        <a:defRPr sz="3600" b="1" i="1">
          <a:solidFill>
            <a:schemeClr val="tx1"/>
          </a:solidFill>
          <a:latin typeface="Times New Roman" pitchFamily="18" charset="0"/>
          <a:cs typeface="Arial" charset="0"/>
        </a:defRPr>
      </a:lvl6pPr>
      <a:lvl7pPr marL="914400" algn="l" rtl="0" fontAlgn="base">
        <a:lnSpc>
          <a:spcPct val="80000"/>
        </a:lnSpc>
        <a:spcBef>
          <a:spcPct val="50000"/>
        </a:spcBef>
        <a:spcAft>
          <a:spcPct val="0"/>
        </a:spcAft>
        <a:defRPr sz="3600" b="1" i="1">
          <a:solidFill>
            <a:schemeClr val="tx1"/>
          </a:solidFill>
          <a:latin typeface="Times New Roman" pitchFamily="18" charset="0"/>
          <a:cs typeface="Arial" charset="0"/>
        </a:defRPr>
      </a:lvl7pPr>
      <a:lvl8pPr marL="1371600" algn="l" rtl="0" fontAlgn="base">
        <a:lnSpc>
          <a:spcPct val="80000"/>
        </a:lnSpc>
        <a:spcBef>
          <a:spcPct val="50000"/>
        </a:spcBef>
        <a:spcAft>
          <a:spcPct val="0"/>
        </a:spcAft>
        <a:defRPr sz="3600" b="1" i="1">
          <a:solidFill>
            <a:schemeClr val="tx1"/>
          </a:solidFill>
          <a:latin typeface="Times New Roman" pitchFamily="18" charset="0"/>
          <a:cs typeface="Arial" charset="0"/>
        </a:defRPr>
      </a:lvl8pPr>
      <a:lvl9pPr marL="1828800" algn="l" rtl="0" fontAlgn="base">
        <a:lnSpc>
          <a:spcPct val="80000"/>
        </a:lnSpc>
        <a:spcBef>
          <a:spcPct val="50000"/>
        </a:spcBef>
        <a:spcAft>
          <a:spcPct val="0"/>
        </a:spcAft>
        <a:defRPr sz="3600" b="1" i="1">
          <a:solidFill>
            <a:schemeClr val="tx1"/>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685800"/>
            <a:ext cx="8229600" cy="655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81000" y="1417638"/>
            <a:ext cx="84582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3796" name="Rectangle 4"/>
          <p:cNvSpPr>
            <a:spLocks noGrp="1" noChangeArrowheads="1"/>
          </p:cNvSpPr>
          <p:nvPr>
            <p:ph type="dt" sz="half" idx="2"/>
          </p:nvPr>
        </p:nvSpPr>
        <p:spPr bwMode="auto">
          <a:xfrm>
            <a:off x="381000" y="6388100"/>
            <a:ext cx="1981200" cy="3937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bg2"/>
                </a:solidFill>
                <a:latin typeface="Arial" pitchFamily="34" charset="0"/>
                <a:cs typeface="Arial" pitchFamily="34" charset="0"/>
              </a:defRPr>
            </a:lvl1pPr>
          </a:lstStyle>
          <a:p>
            <a:pPr fontAlgn="base">
              <a:spcBef>
                <a:spcPct val="0"/>
              </a:spcBef>
              <a:spcAft>
                <a:spcPct val="0"/>
              </a:spcAft>
              <a:defRPr/>
            </a:pPr>
            <a:fld id="{AB08BBF6-35BE-4B01-BF84-725DACAB1FAB}" type="datetime1">
              <a:rPr lang="en-US">
                <a:solidFill>
                  <a:srgbClr val="909090"/>
                </a:solidFill>
              </a:rPr>
              <a:pPr fontAlgn="base">
                <a:spcBef>
                  <a:spcPct val="0"/>
                </a:spcBef>
                <a:spcAft>
                  <a:spcPct val="0"/>
                </a:spcAft>
                <a:defRPr/>
              </a:pPr>
              <a:t>9/6/2016</a:t>
            </a:fld>
            <a:endParaRPr lang="en-US">
              <a:solidFill>
                <a:srgbClr val="909090"/>
              </a:solidFill>
            </a:endParaRPr>
          </a:p>
        </p:txBody>
      </p:sp>
      <p:sp>
        <p:nvSpPr>
          <p:cNvPr id="33797" name="Rectangle 5"/>
          <p:cNvSpPr>
            <a:spLocks noGrp="1" noChangeArrowheads="1"/>
          </p:cNvSpPr>
          <p:nvPr>
            <p:ph type="ftr" sz="quarter" idx="3"/>
          </p:nvPr>
        </p:nvSpPr>
        <p:spPr bwMode="auto">
          <a:xfrm>
            <a:off x="2590800" y="6384925"/>
            <a:ext cx="40386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bg2"/>
                </a:solidFill>
                <a:latin typeface="Arial" pitchFamily="34" charset="0"/>
                <a:cs typeface="Arial" pitchFamily="34" charset="0"/>
              </a:defRPr>
            </a:lvl1pPr>
          </a:lstStyle>
          <a:p>
            <a:pPr fontAlgn="base">
              <a:spcBef>
                <a:spcPct val="0"/>
              </a:spcBef>
              <a:spcAft>
                <a:spcPct val="0"/>
              </a:spcAft>
              <a:defRPr/>
            </a:pPr>
            <a:endParaRPr lang="en-US">
              <a:solidFill>
                <a:srgbClr val="909090"/>
              </a:solidFill>
            </a:endParaRPr>
          </a:p>
        </p:txBody>
      </p:sp>
      <p:sp>
        <p:nvSpPr>
          <p:cNvPr id="33798" name="Rectangle 6"/>
          <p:cNvSpPr>
            <a:spLocks noGrp="1" noChangeArrowheads="1"/>
          </p:cNvSpPr>
          <p:nvPr>
            <p:ph type="sldNum" sz="quarter" idx="4"/>
          </p:nvPr>
        </p:nvSpPr>
        <p:spPr bwMode="auto">
          <a:xfrm>
            <a:off x="6858000" y="6384925"/>
            <a:ext cx="1981200" cy="396875"/>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bg2"/>
                </a:solidFill>
              </a:defRPr>
            </a:lvl1pPr>
          </a:lstStyle>
          <a:p>
            <a:pPr fontAlgn="base">
              <a:spcBef>
                <a:spcPct val="0"/>
              </a:spcBef>
              <a:spcAft>
                <a:spcPct val="0"/>
              </a:spcAft>
              <a:defRPr/>
            </a:pPr>
            <a:fld id="{D1D191A3-EADF-4E97-955A-CD3247087958}" type="slidenum">
              <a:rPr lang="en-US" altLang="en-US">
                <a:solidFill>
                  <a:srgbClr val="909090"/>
                </a:solidFill>
              </a:rPr>
              <a:pPr fontAlgn="base">
                <a:spcBef>
                  <a:spcPct val="0"/>
                </a:spcBef>
                <a:spcAft>
                  <a:spcPct val="0"/>
                </a:spcAft>
                <a:defRPr/>
              </a:pPr>
              <a:t>‹#›</a:t>
            </a:fld>
            <a:endParaRPr lang="en-US" altLang="en-US">
              <a:solidFill>
                <a:srgbClr val="909090"/>
              </a:solidFill>
            </a:endParaRPr>
          </a:p>
        </p:txBody>
      </p:sp>
    </p:spTree>
    <p:extLst>
      <p:ext uri="{BB962C8B-B14F-4D97-AF65-F5344CB8AC3E}">
        <p14:creationId xmlns:p14="http://schemas.microsoft.com/office/powerpoint/2010/main" val="373344586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ransition/>
  <p:hf hdr="0" ftr="0"/>
  <p:txStyles>
    <p:titleStyle>
      <a:lvl1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400" b="1">
          <a:solidFill>
            <a:srgbClr val="284B90"/>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bg2"/>
        </a:buClr>
        <a:buChar char="•"/>
        <a:defRPr sz="2400">
          <a:solidFill>
            <a:srgbClr val="335FB7"/>
          </a:solidFill>
          <a:latin typeface="+mn-lt"/>
          <a:ea typeface="+mn-ea"/>
          <a:cs typeface="+mn-cs"/>
        </a:defRPr>
      </a:lvl1pPr>
      <a:lvl2pPr marL="742950" indent="-285750" algn="l" rtl="0" eaLnBrk="0" fontAlgn="base" hangingPunct="0">
        <a:spcBef>
          <a:spcPct val="20000"/>
        </a:spcBef>
        <a:spcAft>
          <a:spcPct val="0"/>
        </a:spcAft>
        <a:buClr>
          <a:srgbClr val="B2B2B2"/>
        </a:buClr>
        <a:buFont typeface="Arial" charset="0"/>
        <a:buChar char="»"/>
        <a:defRPr sz="2200">
          <a:solidFill>
            <a:srgbClr val="414141"/>
          </a:solidFill>
          <a:latin typeface="+mn-lt"/>
          <a:cs typeface="+mn-cs"/>
        </a:defRPr>
      </a:lvl2pPr>
      <a:lvl3pPr marL="1143000" indent="-228600" algn="l" rtl="0" eaLnBrk="0" fontAlgn="base" hangingPunct="0">
        <a:spcBef>
          <a:spcPct val="20000"/>
        </a:spcBef>
        <a:spcAft>
          <a:spcPct val="0"/>
        </a:spcAft>
        <a:buClr>
          <a:srgbClr val="B2B2B2"/>
        </a:buClr>
        <a:buChar char="•"/>
        <a:defRPr sz="2000">
          <a:solidFill>
            <a:srgbClr val="414141"/>
          </a:solidFill>
          <a:latin typeface="+mn-lt"/>
          <a:cs typeface="+mn-cs"/>
        </a:defRPr>
      </a:lvl3pPr>
      <a:lvl4pPr marL="1600200" indent="-228600" algn="l" rtl="0" eaLnBrk="0" fontAlgn="base" hangingPunct="0">
        <a:spcBef>
          <a:spcPct val="20000"/>
        </a:spcBef>
        <a:spcAft>
          <a:spcPct val="0"/>
        </a:spcAft>
        <a:buClr>
          <a:srgbClr val="B2B2B2"/>
        </a:buClr>
        <a:buFont typeface="Arial" charset="0"/>
        <a:buChar char="»"/>
        <a:defRPr>
          <a:solidFill>
            <a:srgbClr val="414141"/>
          </a:solidFill>
          <a:latin typeface="+mn-lt"/>
          <a:cs typeface="+mn-cs"/>
        </a:defRPr>
      </a:lvl4pPr>
      <a:lvl5pPr marL="2057400" indent="-228600" algn="l" rtl="0" eaLnBrk="0" fontAlgn="base" hangingPunct="0">
        <a:spcBef>
          <a:spcPct val="20000"/>
        </a:spcBef>
        <a:spcAft>
          <a:spcPct val="0"/>
        </a:spcAft>
        <a:buClr>
          <a:srgbClr val="B2B2B2"/>
        </a:buClr>
        <a:buChar char="•"/>
        <a:defRPr>
          <a:solidFill>
            <a:srgbClr val="414141"/>
          </a:solidFill>
          <a:latin typeface="+mn-lt"/>
          <a:cs typeface="+mn-cs"/>
        </a:defRPr>
      </a:lvl5pPr>
      <a:lvl6pPr marL="2514600" indent="-228600" algn="l" rtl="0" fontAlgn="base">
        <a:spcBef>
          <a:spcPct val="20000"/>
        </a:spcBef>
        <a:spcAft>
          <a:spcPct val="0"/>
        </a:spcAft>
        <a:buClr>
          <a:srgbClr val="B2B2B2"/>
        </a:buClr>
        <a:buChar char="•"/>
        <a:defRPr>
          <a:solidFill>
            <a:srgbClr val="414141"/>
          </a:solidFill>
          <a:latin typeface="+mn-lt"/>
          <a:cs typeface="+mn-cs"/>
        </a:defRPr>
      </a:lvl6pPr>
      <a:lvl7pPr marL="2971800" indent="-228600" algn="l" rtl="0" fontAlgn="base">
        <a:spcBef>
          <a:spcPct val="20000"/>
        </a:spcBef>
        <a:spcAft>
          <a:spcPct val="0"/>
        </a:spcAft>
        <a:buClr>
          <a:srgbClr val="B2B2B2"/>
        </a:buClr>
        <a:buChar char="•"/>
        <a:defRPr>
          <a:solidFill>
            <a:srgbClr val="414141"/>
          </a:solidFill>
          <a:latin typeface="+mn-lt"/>
          <a:cs typeface="+mn-cs"/>
        </a:defRPr>
      </a:lvl7pPr>
      <a:lvl8pPr marL="3429000" indent="-228600" algn="l" rtl="0" fontAlgn="base">
        <a:spcBef>
          <a:spcPct val="20000"/>
        </a:spcBef>
        <a:spcAft>
          <a:spcPct val="0"/>
        </a:spcAft>
        <a:buClr>
          <a:srgbClr val="B2B2B2"/>
        </a:buClr>
        <a:buChar char="•"/>
        <a:defRPr>
          <a:solidFill>
            <a:srgbClr val="414141"/>
          </a:solidFill>
          <a:latin typeface="+mn-lt"/>
          <a:cs typeface="+mn-cs"/>
        </a:defRPr>
      </a:lvl8pPr>
      <a:lvl9pPr marL="3886200" indent="-228600" algn="l" rtl="0" fontAlgn="base">
        <a:spcBef>
          <a:spcPct val="20000"/>
        </a:spcBef>
        <a:spcAft>
          <a:spcPct val="0"/>
        </a:spcAft>
        <a:buClr>
          <a:srgbClr val="B2B2B2"/>
        </a:buClr>
        <a:buChar char="•"/>
        <a:defRPr>
          <a:solidFill>
            <a:srgbClr val="41414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41.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y63yl60BM82m9M&amp;tbnid=io-UuWxTgnzxGM:&amp;ved=0CAUQjRw&amp;url=http://www.amsa.org/AMSA/Homepage/MemberCenter/MemberBenefits/USMLERx.aspx&amp;ei=CBZwUvjMMJTpkAfHg4CQAQ&amp;bvm=bv.55123115,d.eW0&amp;psig=AFQjCNGRIjbPcsP1tCebvInK1zzywmfJDQ&amp;ust=1383163778485507" TargetMode="External"/><Relationship Id="rId2" Type="http://schemas.openxmlformats.org/officeDocument/2006/relationships/notesSlide" Target="../notesSlides/notesSlide13.xml"/><Relationship Id="rId1" Type="http://schemas.openxmlformats.org/officeDocument/2006/relationships/slideLayout" Target="../slideLayouts/slideLayout50.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50.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0.png"/><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hyperlink" Target="http://www.usmle.org/" TargetMode="External"/><Relationship Id="rId2" Type="http://schemas.openxmlformats.org/officeDocument/2006/relationships/notesSlide" Target="../notesSlides/notesSlide16.xml"/><Relationship Id="rId1" Type="http://schemas.openxmlformats.org/officeDocument/2006/relationships/slideLayout" Target="../slideLayouts/slideLayout25.xml"/><Relationship Id="rId6" Type="http://schemas.openxmlformats.org/officeDocument/2006/relationships/hyperlink" Target="https://www.aamc.org/cim/&#8206;" TargetMode="External"/><Relationship Id="rId5" Type="http://schemas.openxmlformats.org/officeDocument/2006/relationships/hyperlink" Target="http://www.prometric.com/" TargetMode="External"/><Relationship Id="rId4" Type="http://schemas.openxmlformats.org/officeDocument/2006/relationships/hyperlink" Target="http://www.nbme.org/"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xml.rels><?xml version="1.0" encoding="UTF-8" standalone="yes"?>
<Relationships xmlns="http://schemas.openxmlformats.org/package/2006/relationships"><Relationship Id="rId3" Type="http://schemas.openxmlformats.org/officeDocument/2006/relationships/hyperlink" Target="https://apps.nbme.org/ciw2/prod/jsp/login.jsp"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80.xml"/></Relationships>
</file>

<file path=ppt/slides/_rels/slide4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8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ctrTitle"/>
          </p:nvPr>
        </p:nvSpPr>
        <p:spPr>
          <a:xfrm>
            <a:off x="914400" y="685800"/>
            <a:ext cx="7620000" cy="3581400"/>
          </a:xfrm>
        </p:spPr>
        <p:txBody>
          <a:bodyPr/>
          <a:lstStyle/>
          <a:p>
            <a:pPr eaLnBrk="1" hangingPunct="1">
              <a:defRPr/>
            </a:pPr>
            <a:r>
              <a:rPr lang="en-US" dirty="0" smtClean="0">
                <a:solidFill>
                  <a:schemeClr val="accent5"/>
                </a:solidFill>
              </a:rPr>
              <a:t>Step 1 Overview</a:t>
            </a:r>
            <a:br>
              <a:rPr lang="en-US" dirty="0" smtClean="0">
                <a:solidFill>
                  <a:schemeClr val="accent5"/>
                </a:solidFill>
              </a:rPr>
            </a:br>
            <a:r>
              <a:rPr lang="en-US" dirty="0" smtClean="0">
                <a:solidFill>
                  <a:schemeClr val="accent5"/>
                </a:solidFill>
              </a:rPr>
              <a:t>Drs. Hadler, Ingersoll, &amp; Dent</a:t>
            </a:r>
            <a:r>
              <a:rPr lang="en-US" dirty="0">
                <a:solidFill>
                  <a:schemeClr val="accent5"/>
                </a:solidFill>
              </a:rPr>
              <a:t/>
            </a:r>
            <a:br>
              <a:rPr lang="en-US" dirty="0">
                <a:solidFill>
                  <a:schemeClr val="accent5"/>
                </a:solidFill>
              </a:rPr>
            </a:br>
            <a:endParaRPr lang="en-US" dirty="0" smtClean="0"/>
          </a:p>
        </p:txBody>
      </p:sp>
      <p:sp>
        <p:nvSpPr>
          <p:cNvPr id="100355" name="Rectangle 8"/>
          <p:cNvSpPr>
            <a:spLocks noGrp="1" noChangeArrowheads="1"/>
          </p:cNvSpPr>
          <p:nvPr>
            <p:ph type="subTitle" idx="1"/>
          </p:nvPr>
        </p:nvSpPr>
        <p:spPr>
          <a:xfrm>
            <a:off x="1219200" y="4876800"/>
            <a:ext cx="6553200" cy="1828800"/>
          </a:xfrm>
        </p:spPr>
        <p:txBody>
          <a:bodyPr/>
          <a:lstStyle/>
          <a:p>
            <a:pPr eaLnBrk="1" hangingPunct="1"/>
            <a:endParaRPr lang="en-US" altLang="en-US" smtClean="0">
              <a:solidFill>
                <a:srgbClr val="E9E58B"/>
              </a:solidFill>
            </a:endParaRPr>
          </a:p>
          <a:p>
            <a:pPr eaLnBrk="1" hangingPunct="1"/>
            <a:r>
              <a:rPr lang="en-US" altLang="en-US" smtClean="0">
                <a:solidFill>
                  <a:srgbClr val="E9E58B"/>
                </a:solidFill>
              </a:rPr>
              <a:t>Office of Student Affairs</a:t>
            </a:r>
          </a:p>
          <a:p>
            <a:pPr eaLnBrk="1" hangingPunct="1"/>
            <a:r>
              <a:rPr lang="en-US" altLang="en-US" smtClean="0">
                <a:solidFill>
                  <a:srgbClr val="E9E58B"/>
                </a:solidFill>
              </a:rPr>
              <a:t>University of NC School of Medicine</a:t>
            </a:r>
          </a:p>
          <a:p>
            <a:pPr eaLnBrk="1" hangingPunct="1"/>
            <a:endParaRPr lang="en-US" altLang="en-US" smtClean="0"/>
          </a:p>
        </p:txBody>
      </p:sp>
      <p:pic>
        <p:nvPicPr>
          <p:cNvPr id="1003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200400"/>
            <a:ext cx="16891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564656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838" y="457200"/>
            <a:ext cx="6781800" cy="1524000"/>
          </a:xfrm>
        </p:spPr>
        <p:txBody>
          <a:bodyPr/>
          <a:lstStyle/>
          <a:p>
            <a:pPr algn="l" eaLnBrk="1" hangingPunct="1">
              <a:defRPr/>
            </a:pPr>
            <a:r>
              <a:rPr lang="en-US" sz="2800" dirty="0" smtClean="0">
                <a:solidFill>
                  <a:srgbClr val="336BAF"/>
                </a:solidFill>
              </a:rPr>
              <a:t>Highly Competitive Specialties: </a:t>
            </a:r>
            <a:r>
              <a:rPr lang="en-US" sz="2400" dirty="0" smtClean="0">
                <a:solidFill>
                  <a:srgbClr val="336BAF"/>
                </a:solidFill>
              </a:rPr>
              <a:t/>
            </a:r>
            <a:br>
              <a:rPr lang="en-US" sz="2400" dirty="0" smtClean="0">
                <a:solidFill>
                  <a:srgbClr val="336BAF"/>
                </a:solidFill>
              </a:rPr>
            </a:br>
            <a:r>
              <a:rPr lang="en-US" sz="2400" dirty="0" smtClean="0">
                <a:solidFill>
                  <a:srgbClr val="336BAF"/>
                </a:solidFill>
              </a:rPr>
              <a:t>Ratio of Positions to US Seniors </a:t>
            </a:r>
            <a:br>
              <a:rPr lang="en-US" sz="2400" dirty="0" smtClean="0">
                <a:solidFill>
                  <a:srgbClr val="336BAF"/>
                </a:solidFill>
              </a:rPr>
            </a:br>
            <a:r>
              <a:rPr lang="en-US" sz="2400" dirty="0" smtClean="0">
                <a:solidFill>
                  <a:srgbClr val="336BAF"/>
                </a:solidFill>
              </a:rPr>
              <a:t>Median Step 1 Scores for Matched Students</a:t>
            </a:r>
          </a:p>
        </p:txBody>
      </p:sp>
      <p:sp>
        <p:nvSpPr>
          <p:cNvPr id="25603" name="Content Placeholder 2"/>
          <p:cNvSpPr>
            <a:spLocks noGrp="1"/>
          </p:cNvSpPr>
          <p:nvPr>
            <p:ph idx="1"/>
          </p:nvPr>
        </p:nvSpPr>
        <p:spPr>
          <a:xfrm>
            <a:off x="2057400" y="2133600"/>
            <a:ext cx="6705600" cy="4114800"/>
          </a:xfrm>
        </p:spPr>
        <p:txBody>
          <a:bodyPr/>
          <a:lstStyle/>
          <a:p>
            <a:pPr eaLnBrk="1" hangingPunct="1">
              <a:lnSpc>
                <a:spcPct val="80000"/>
              </a:lnSpc>
              <a:buFont typeface="Monotype Sorts"/>
              <a:buNone/>
              <a:defRPr/>
            </a:pPr>
            <a:r>
              <a:rPr lang="en-US" sz="900" dirty="0" smtClean="0"/>
              <a:t>					</a:t>
            </a:r>
            <a:r>
              <a:rPr lang="en-US" sz="1800" dirty="0" smtClean="0"/>
              <a:t>Ratio	Step 1</a:t>
            </a:r>
          </a:p>
          <a:p>
            <a:pPr eaLnBrk="1" hangingPunct="1">
              <a:lnSpc>
                <a:spcPct val="80000"/>
              </a:lnSpc>
              <a:buFont typeface="Monotype Sorts"/>
              <a:buNone/>
              <a:defRPr/>
            </a:pPr>
            <a:endParaRPr lang="en-US" sz="1800" dirty="0" smtClean="0"/>
          </a:p>
          <a:p>
            <a:pPr eaLnBrk="1" hangingPunct="1">
              <a:lnSpc>
                <a:spcPct val="80000"/>
              </a:lnSpc>
              <a:buFont typeface="Monotype Sorts"/>
              <a:buNone/>
              <a:defRPr/>
            </a:pPr>
            <a:endParaRPr lang="en-US" sz="900" dirty="0" smtClean="0"/>
          </a:p>
          <a:p>
            <a:pPr eaLnBrk="1" hangingPunct="1">
              <a:lnSpc>
                <a:spcPct val="80000"/>
              </a:lnSpc>
              <a:defRPr/>
            </a:pPr>
            <a:r>
              <a:rPr lang="en-US" b="1" dirty="0"/>
              <a:t>Dermatology		</a:t>
            </a:r>
            <a:r>
              <a:rPr lang="en-US" b="1" dirty="0" smtClean="0"/>
              <a:t>1.1</a:t>
            </a:r>
            <a:r>
              <a:rPr lang="en-US" b="1" dirty="0"/>
              <a:t>	</a:t>
            </a:r>
            <a:r>
              <a:rPr lang="en-US" b="1" dirty="0" smtClean="0"/>
              <a:t>247</a:t>
            </a:r>
            <a:endParaRPr lang="en-US" b="1" dirty="0"/>
          </a:p>
          <a:p>
            <a:pPr eaLnBrk="1" hangingPunct="1">
              <a:lnSpc>
                <a:spcPct val="80000"/>
              </a:lnSpc>
              <a:defRPr/>
            </a:pPr>
            <a:r>
              <a:rPr lang="en-US" b="1" dirty="0" smtClean="0"/>
              <a:t>Orthopedic Surgery 	1.0	245</a:t>
            </a:r>
          </a:p>
          <a:p>
            <a:pPr eaLnBrk="1" hangingPunct="1">
              <a:lnSpc>
                <a:spcPct val="80000"/>
              </a:lnSpc>
              <a:defRPr/>
            </a:pPr>
            <a:r>
              <a:rPr lang="en-US" b="1" dirty="0"/>
              <a:t>Otolaryngology		</a:t>
            </a:r>
            <a:r>
              <a:rPr lang="en-US" b="1" dirty="0" smtClean="0"/>
              <a:t>1.1</a:t>
            </a:r>
            <a:r>
              <a:rPr lang="en-US" b="1" dirty="0"/>
              <a:t>	</a:t>
            </a:r>
            <a:r>
              <a:rPr lang="en-US" b="1" dirty="0" smtClean="0"/>
              <a:t>248</a:t>
            </a:r>
            <a:endParaRPr lang="en-US" b="1" dirty="0"/>
          </a:p>
          <a:p>
            <a:pPr eaLnBrk="1" hangingPunct="1">
              <a:lnSpc>
                <a:spcPct val="80000"/>
              </a:lnSpc>
              <a:defRPr/>
            </a:pPr>
            <a:r>
              <a:rPr lang="en-US" b="1" dirty="0"/>
              <a:t>Plastic Surgery</a:t>
            </a:r>
            <a:r>
              <a:rPr lang="en-US" dirty="0">
                <a:solidFill>
                  <a:srgbClr val="CCECFF"/>
                </a:solidFill>
              </a:rPr>
              <a:t>		</a:t>
            </a:r>
            <a:r>
              <a:rPr lang="en-US" b="1" dirty="0" smtClean="0"/>
              <a:t>1.0</a:t>
            </a:r>
            <a:r>
              <a:rPr lang="en-US" b="1" dirty="0"/>
              <a:t>	</a:t>
            </a:r>
            <a:r>
              <a:rPr lang="en-US" b="1" dirty="0" smtClean="0"/>
              <a:t>245 </a:t>
            </a:r>
            <a:endParaRPr lang="en-US" b="1" dirty="0"/>
          </a:p>
          <a:p>
            <a:pPr eaLnBrk="1" hangingPunct="1">
              <a:lnSpc>
                <a:spcPct val="80000"/>
              </a:lnSpc>
              <a:defRPr/>
            </a:pPr>
            <a:r>
              <a:rPr lang="en-US" b="1" dirty="0" smtClean="0"/>
              <a:t>Radiation Oncology	1.1	241</a:t>
            </a:r>
          </a:p>
          <a:p>
            <a:pPr marL="0" indent="0" eaLnBrk="1" hangingPunct="1">
              <a:lnSpc>
                <a:spcPct val="80000"/>
              </a:lnSpc>
              <a:buFontTx/>
              <a:buNone/>
              <a:defRPr/>
            </a:pPr>
            <a:endParaRPr lang="en-US" b="1" dirty="0"/>
          </a:p>
          <a:p>
            <a:pPr marL="0" indent="0" eaLnBrk="1" hangingPunct="1">
              <a:lnSpc>
                <a:spcPct val="80000"/>
              </a:lnSpc>
              <a:buFontTx/>
              <a:buNone/>
              <a:defRPr/>
            </a:pPr>
            <a:r>
              <a:rPr lang="en-US" b="1" dirty="0" smtClean="0"/>
              <a:t>	</a:t>
            </a:r>
          </a:p>
          <a:p>
            <a:pPr eaLnBrk="1" hangingPunct="1">
              <a:lnSpc>
                <a:spcPct val="80000"/>
              </a:lnSpc>
              <a:buFont typeface="Monotype Sorts"/>
              <a:buNone/>
              <a:defRPr/>
            </a:pPr>
            <a:endParaRPr lang="en-US" b="1" dirty="0" smtClean="0"/>
          </a:p>
          <a:p>
            <a:pPr eaLnBrk="1" hangingPunct="1">
              <a:lnSpc>
                <a:spcPct val="80000"/>
              </a:lnSpc>
              <a:buFont typeface="Monotype Sorts"/>
              <a:buNone/>
              <a:defRPr/>
            </a:pPr>
            <a:r>
              <a:rPr lang="en-US" dirty="0" smtClean="0"/>
              <a:t>			</a:t>
            </a:r>
            <a:r>
              <a:rPr lang="en-US" sz="2000" i="1" dirty="0" smtClean="0"/>
              <a:t>Match Outcomes Data, August 2014</a:t>
            </a:r>
            <a:endParaRPr lang="en-US" sz="1600" dirty="0" smtClean="0"/>
          </a:p>
        </p:txBody>
      </p:sp>
      <p:sp>
        <p:nvSpPr>
          <p:cNvPr id="1095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56FA23D1-1BA8-450E-9BA1-51003E2A051A}"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095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78E1CFCB-0170-4E27-BA34-92B08C8EDB75}" type="slidenum">
              <a:rPr lang="en-US" altLang="en-US" sz="1200" smtClean="0">
                <a:solidFill>
                  <a:srgbClr val="909090"/>
                </a:solidFill>
              </a:rPr>
              <a:pPr>
                <a:spcBef>
                  <a:spcPct val="0"/>
                </a:spcBef>
                <a:buClrTx/>
                <a:buFontTx/>
                <a:buNone/>
              </a:pPr>
              <a:t>10</a:t>
            </a:fld>
            <a:endParaRPr lang="en-US" altLang="en-US" sz="1200" smtClean="0">
              <a:solidFill>
                <a:srgbClr val="909090"/>
              </a:solidFill>
            </a:endParaRPr>
          </a:p>
        </p:txBody>
      </p:sp>
    </p:spTree>
    <p:extLst>
      <p:ext uri="{BB962C8B-B14F-4D97-AF65-F5344CB8AC3E}">
        <p14:creationId xmlns:p14="http://schemas.microsoft.com/office/powerpoint/2010/main" val="119941230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638175"/>
            <a:ext cx="6854825" cy="54879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7980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1143000"/>
          </a:xfrm>
        </p:spPr>
        <p:txBody>
          <a:bodyPr/>
          <a:lstStyle/>
          <a:p>
            <a:pPr>
              <a:defRPr/>
            </a:pPr>
            <a:r>
              <a:rPr lang="en-US" dirty="0" smtClean="0"/>
              <a:t>Best Practices</a:t>
            </a:r>
            <a:endParaRPr lang="en-US" dirty="0"/>
          </a:p>
        </p:txBody>
      </p:sp>
      <p:sp>
        <p:nvSpPr>
          <p:cNvPr id="3" name="Content Placeholder 2"/>
          <p:cNvSpPr>
            <a:spLocks noGrp="1"/>
          </p:cNvSpPr>
          <p:nvPr>
            <p:ph idx="1"/>
          </p:nvPr>
        </p:nvSpPr>
        <p:spPr>
          <a:xfrm>
            <a:off x="152400" y="2133600"/>
            <a:ext cx="8839200" cy="3733800"/>
          </a:xfrm>
        </p:spPr>
        <p:txBody>
          <a:bodyPr/>
          <a:lstStyle/>
          <a:p>
            <a:pPr marL="457200" lvl="1" indent="0">
              <a:buFont typeface="Arial" charset="0"/>
              <a:buNone/>
              <a:defRPr/>
            </a:pPr>
            <a:r>
              <a:rPr lang="en-US" b="1" i="1" dirty="0" smtClean="0"/>
              <a:t>It </a:t>
            </a:r>
            <a:r>
              <a:rPr lang="en-US" b="1" i="1" dirty="0"/>
              <a:t>is gratifying to study what you like, </a:t>
            </a:r>
            <a:r>
              <a:rPr lang="en-US" b="1" i="1" dirty="0" smtClean="0"/>
              <a:t>but…you </a:t>
            </a:r>
            <a:r>
              <a:rPr lang="en-US" b="1" i="1" dirty="0"/>
              <a:t>must resist the temptation to study what you already know!!!</a:t>
            </a:r>
          </a:p>
          <a:p>
            <a:pPr marL="457200" lvl="1" indent="0">
              <a:buFont typeface="Arial" charset="0"/>
              <a:buNone/>
              <a:defRPr/>
            </a:pPr>
            <a:r>
              <a:rPr lang="en-US" b="1" i="1" dirty="0"/>
              <a:t>A key to success is efficiently figuring out what you do not know and learning as much of it as possible before the exam! </a:t>
            </a:r>
          </a:p>
          <a:p>
            <a:pPr lvl="1">
              <a:defRPr/>
            </a:pPr>
            <a:endParaRPr lang="en-US" dirty="0"/>
          </a:p>
        </p:txBody>
      </p:sp>
    </p:spTree>
    <p:extLst>
      <p:ext uri="{BB962C8B-B14F-4D97-AF65-F5344CB8AC3E}">
        <p14:creationId xmlns:p14="http://schemas.microsoft.com/office/powerpoint/2010/main" val="3374229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defRPr/>
            </a:pPr>
            <a:r>
              <a:rPr lang="en-US" altLang="en-US" sz="4000" smtClean="0"/>
              <a:t>Popular Step 1 Preparation Materials</a:t>
            </a:r>
            <a:endParaRPr lang="en-US" altLang="en-US" smtClean="0"/>
          </a:p>
        </p:txBody>
      </p:sp>
      <p:sp>
        <p:nvSpPr>
          <p:cNvPr id="1126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sz="2000">
                <a:solidFill>
                  <a:srgbClr val="414141"/>
                </a:solidFill>
                <a:latin typeface="Arial" charset="0"/>
                <a:cs typeface="Arial" charset="0"/>
              </a:defRPr>
            </a:lvl4pPr>
            <a:lvl5pPr marL="2057400" indent="-228600">
              <a:spcBef>
                <a:spcPct val="20000"/>
              </a:spcBef>
              <a:buClr>
                <a:srgbClr val="B2B2B2"/>
              </a:buClr>
              <a:buChar char="•"/>
              <a:defRPr sz="2000">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sz="2000">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sz="2000">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sz="2000">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sz="2000">
                <a:solidFill>
                  <a:srgbClr val="414141"/>
                </a:solidFill>
                <a:latin typeface="Arial" charset="0"/>
                <a:cs typeface="Arial" charset="0"/>
              </a:defRPr>
            </a:lvl9pPr>
          </a:lstStyle>
          <a:p>
            <a:pPr>
              <a:spcBef>
                <a:spcPct val="0"/>
              </a:spcBef>
              <a:buClrTx/>
              <a:buFontTx/>
              <a:buNone/>
            </a:pPr>
            <a:endParaRPr lang="en-US" altLang="en-US" sz="1000" smtClean="0">
              <a:solidFill>
                <a:srgbClr val="FFFFCC"/>
              </a:solidFill>
              <a:latin typeface="Times New Roman" pitchFamily="18" charset="0"/>
            </a:endParaRPr>
          </a:p>
        </p:txBody>
      </p:sp>
      <p:sp>
        <p:nvSpPr>
          <p:cNvPr id="98308" name="Footer Placeholder 4"/>
          <p:cNvSpPr>
            <a:spLocks noGrp="1"/>
          </p:cNvSpPr>
          <p:nvPr>
            <p:ph type="ftr" sz="quarter" idx="11"/>
          </p:nvPr>
        </p:nvSpPr>
        <p:spPr>
          <a:xfrm>
            <a:off x="2057400" y="5715000"/>
            <a:ext cx="6934200" cy="533400"/>
          </a:xfrm>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spcBef>
                <a:spcPct val="20000"/>
              </a:spcBef>
              <a:buChar char="•"/>
              <a:defRPr sz="3200">
                <a:solidFill>
                  <a:schemeClr val="tx1"/>
                </a:solidFill>
                <a:latin typeface="Times New Roman" pitchFamily="18" charset="0"/>
                <a:cs typeface="Arial" charset="0"/>
              </a:defRPr>
            </a:lvl1pPr>
            <a:lvl2pPr marL="742950" indent="-285750" eaLnBrk="0" hangingPunct="0">
              <a:spcBef>
                <a:spcPct val="20000"/>
              </a:spcBef>
              <a:buChar char="–"/>
              <a:defRPr sz="2800">
                <a:solidFill>
                  <a:schemeClr val="tx1"/>
                </a:solidFill>
                <a:latin typeface="Times New Roman" pitchFamily="18" charset="0"/>
                <a:cs typeface="Arial" charset="0"/>
              </a:defRPr>
            </a:lvl2pPr>
            <a:lvl3pPr marL="1143000" indent="-228600" eaLnBrk="0" hangingPunct="0">
              <a:spcBef>
                <a:spcPct val="20000"/>
              </a:spcBef>
              <a:buChar char="•"/>
              <a:defRPr sz="2400">
                <a:solidFill>
                  <a:schemeClr val="tx1"/>
                </a:solidFill>
                <a:latin typeface="Times New Roman" pitchFamily="18" charset="0"/>
                <a:cs typeface="Arial" charset="0"/>
              </a:defRPr>
            </a:lvl3pPr>
            <a:lvl4pPr marL="1600200" indent="-228600" eaLnBrk="0" hangingPunct="0">
              <a:spcBef>
                <a:spcPct val="20000"/>
              </a:spcBef>
              <a:buChar char="–"/>
              <a:defRPr sz="2000">
                <a:solidFill>
                  <a:schemeClr val="tx1"/>
                </a:solidFill>
                <a:latin typeface="Times New Roman" pitchFamily="18" charset="0"/>
                <a:cs typeface="Arial" charset="0"/>
              </a:defRPr>
            </a:lvl4pPr>
            <a:lvl5pPr marL="2057400" indent="-228600" eaLnBrk="0" hangingPunct="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eaLnBrk="1" hangingPunct="1">
              <a:spcBef>
                <a:spcPct val="0"/>
              </a:spcBef>
              <a:buFontTx/>
              <a:buNone/>
              <a:defRPr/>
            </a:pPr>
            <a:r>
              <a:rPr lang="en-US" altLang="en-US" sz="1600" b="1" i="1" dirty="0" smtClean="0">
                <a:solidFill>
                  <a:srgbClr val="284B90">
                    <a:lumMod val="60000"/>
                    <a:lumOff val="40000"/>
                  </a:srgbClr>
                </a:solidFill>
                <a:latin typeface="Arial"/>
              </a:rPr>
              <a:t>Pros and cons summarized from Michael Adams, MD (2016 Grad)</a:t>
            </a:r>
          </a:p>
        </p:txBody>
      </p:sp>
      <p:pic>
        <p:nvPicPr>
          <p:cNvPr id="112645" name="Picture 9"/>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352425" y="1866900"/>
            <a:ext cx="2911475" cy="762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46" name="Picture 4" descr="Firecracker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93103">
            <a:off x="6591300" y="2286000"/>
            <a:ext cx="2124075" cy="5715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2647" name="Picture 6" descr="Doctors In Train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2090738"/>
            <a:ext cx="28575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4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113441">
            <a:off x="677863" y="5111750"/>
            <a:ext cx="2527300" cy="54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49" name="Picture 4" descr="Pathoma LL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915267">
            <a:off x="5421313" y="3281363"/>
            <a:ext cx="2727325" cy="45243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12650" name="Picture 2" descr="https://img1.superfish.com/r-img/di68.shopping.com/images/di/7a/63/6c/666c386346615948303843515f32334a786777-100x100-0-0.jpg?p=p8.f281e9e94fcc17f8563f&amp;a=1&amp;c=1&amp;l=8052132&amp;r=1&amp;pr=1&amp;lks=10820.6&amp;fks=108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3095625"/>
            <a:ext cx="1617663"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51" name="Picture 11" descr="Kaplan Medica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897994">
            <a:off x="5151438" y="4308475"/>
            <a:ext cx="26003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52" name="Picture 4" descr="First Aid for the USMLE Step 1 20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275761">
            <a:off x="1284288" y="2868613"/>
            <a:ext cx="1314450"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0480211"/>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bwMode="auto">
          <a:xfrm>
            <a:off x="2654300" y="317500"/>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Step 1 Review Aids and Question Banks cont.</a:t>
            </a:r>
          </a:p>
        </p:txBody>
      </p:sp>
      <p:sp>
        <p:nvSpPr>
          <p:cNvPr id="113667"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3668"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pic>
        <p:nvPicPr>
          <p:cNvPr id="113669" name="Picture 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71763" y="1600200"/>
            <a:ext cx="6286500" cy="30765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pic>
      <p:sp>
        <p:nvSpPr>
          <p:cNvPr id="113670" name="TextBox 5"/>
          <p:cNvSpPr txBox="1">
            <a:spLocks noChangeArrowheads="1"/>
          </p:cNvSpPr>
          <p:nvPr/>
        </p:nvSpPr>
        <p:spPr bwMode="auto">
          <a:xfrm>
            <a:off x="3636963" y="4689475"/>
            <a:ext cx="5554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fontAlgn="base">
              <a:spcBef>
                <a:spcPct val="0"/>
              </a:spcBef>
              <a:spcAft>
                <a:spcPct val="0"/>
              </a:spcAft>
              <a:buFontTx/>
              <a:buNone/>
            </a:pPr>
            <a:r>
              <a:rPr kumimoji="1" lang="en-US" altLang="en-US" sz="1400">
                <a:solidFill>
                  <a:srgbClr val="000000"/>
                </a:solidFill>
              </a:rPr>
              <a:t>Results from the 2012-13 UNC SOM Step 1 Study Analysis – March 2013</a:t>
            </a:r>
          </a:p>
        </p:txBody>
      </p:sp>
    </p:spTree>
    <p:extLst>
      <p:ext uri="{BB962C8B-B14F-4D97-AF65-F5344CB8AC3E}">
        <p14:creationId xmlns:p14="http://schemas.microsoft.com/office/powerpoint/2010/main" val="4279484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bwMode="auto">
          <a:xfrm>
            <a:off x="2438400" y="533400"/>
            <a:ext cx="6248400" cy="884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Step 1 Review Aids and Question Banks</a:t>
            </a:r>
            <a:br>
              <a:rPr lang="en-US" altLang="en-US" smtClean="0"/>
            </a:br>
            <a:endParaRPr lang="en-US" altLang="en-US" smtClean="0"/>
          </a:p>
        </p:txBody>
      </p:sp>
      <p:graphicFrame>
        <p:nvGraphicFramePr>
          <p:cNvPr id="6" name="Content Placeholder 5"/>
          <p:cNvGraphicFramePr>
            <a:graphicFrameLocks noGrp="1"/>
          </p:cNvGraphicFramePr>
          <p:nvPr>
            <p:ph idx="1"/>
          </p:nvPr>
        </p:nvGraphicFramePr>
        <p:xfrm>
          <a:off x="2667000" y="1600200"/>
          <a:ext cx="6286501" cy="3657597"/>
        </p:xfrm>
        <a:graphic>
          <a:graphicData uri="http://schemas.openxmlformats.org/drawingml/2006/table">
            <a:tbl>
              <a:tblPr/>
              <a:tblGrid>
                <a:gridCol w="1167555">
                  <a:extLst>
                    <a:ext uri="{9D8B030D-6E8A-4147-A177-3AD203B41FA5}">
                      <a16:colId xmlns:a16="http://schemas.microsoft.com/office/drawing/2014/main" val="20000"/>
                    </a:ext>
                  </a:extLst>
                </a:gridCol>
                <a:gridCol w="699226">
                  <a:extLst>
                    <a:ext uri="{9D8B030D-6E8A-4147-A177-3AD203B41FA5}">
                      <a16:colId xmlns:a16="http://schemas.microsoft.com/office/drawing/2014/main" val="20001"/>
                    </a:ext>
                  </a:extLst>
                </a:gridCol>
                <a:gridCol w="592491">
                  <a:extLst>
                    <a:ext uri="{9D8B030D-6E8A-4147-A177-3AD203B41FA5}">
                      <a16:colId xmlns:a16="http://schemas.microsoft.com/office/drawing/2014/main" val="20002"/>
                    </a:ext>
                  </a:extLst>
                </a:gridCol>
                <a:gridCol w="1117454">
                  <a:extLst>
                    <a:ext uri="{9D8B030D-6E8A-4147-A177-3AD203B41FA5}">
                      <a16:colId xmlns:a16="http://schemas.microsoft.com/office/drawing/2014/main" val="20003"/>
                    </a:ext>
                  </a:extLst>
                </a:gridCol>
                <a:gridCol w="766753">
                  <a:extLst>
                    <a:ext uri="{9D8B030D-6E8A-4147-A177-3AD203B41FA5}">
                      <a16:colId xmlns:a16="http://schemas.microsoft.com/office/drawing/2014/main" val="20004"/>
                    </a:ext>
                  </a:extLst>
                </a:gridCol>
                <a:gridCol w="270106">
                  <a:extLst>
                    <a:ext uri="{9D8B030D-6E8A-4147-A177-3AD203B41FA5}">
                      <a16:colId xmlns:a16="http://schemas.microsoft.com/office/drawing/2014/main" val="20005"/>
                    </a:ext>
                  </a:extLst>
                </a:gridCol>
                <a:gridCol w="418229">
                  <a:extLst>
                    <a:ext uri="{9D8B030D-6E8A-4147-A177-3AD203B41FA5}">
                      <a16:colId xmlns:a16="http://schemas.microsoft.com/office/drawing/2014/main" val="20006"/>
                    </a:ext>
                  </a:extLst>
                </a:gridCol>
                <a:gridCol w="418229">
                  <a:extLst>
                    <a:ext uri="{9D8B030D-6E8A-4147-A177-3AD203B41FA5}">
                      <a16:colId xmlns:a16="http://schemas.microsoft.com/office/drawing/2014/main" val="20007"/>
                    </a:ext>
                  </a:extLst>
                </a:gridCol>
                <a:gridCol w="418229">
                  <a:extLst>
                    <a:ext uri="{9D8B030D-6E8A-4147-A177-3AD203B41FA5}">
                      <a16:colId xmlns:a16="http://schemas.microsoft.com/office/drawing/2014/main" val="20008"/>
                    </a:ext>
                  </a:extLst>
                </a:gridCol>
                <a:gridCol w="418229">
                  <a:extLst>
                    <a:ext uri="{9D8B030D-6E8A-4147-A177-3AD203B41FA5}">
                      <a16:colId xmlns:a16="http://schemas.microsoft.com/office/drawing/2014/main" val="20009"/>
                    </a:ext>
                  </a:extLst>
                </a:gridCol>
              </a:tblGrid>
              <a:tr h="365759">
                <a:tc>
                  <a:txBody>
                    <a:bodyPr/>
                    <a:lstStyle/>
                    <a:p>
                      <a:pPr algn="l" fontAlgn="b"/>
                      <a:r>
                        <a:rPr lang="en-US" sz="800" b="1" i="0" u="none" strike="noStrike" dirty="0">
                          <a:solidFill>
                            <a:srgbClr val="006100"/>
                          </a:solidFill>
                          <a:effectLst/>
                          <a:latin typeface="Calibri"/>
                        </a:rPr>
                        <a:t>Resource</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 who purchased</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 who used</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Recommendation Ranking (1=best, 5=worst)</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 who ranked as a Top 3 resource</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Aug</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Nov/Dec</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Jan/Feb</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Mar</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800" b="1" i="0" u="none" strike="noStrike">
                          <a:solidFill>
                            <a:srgbClr val="006100"/>
                          </a:solidFill>
                          <a:effectLst/>
                          <a:latin typeface="Calibri"/>
                        </a:rPr>
                        <a:t>May</a:t>
                      </a:r>
                    </a:p>
                  </a:txBody>
                  <a:tcPr marL="6539" marR="6539" marT="6539" marB="0" anchor="b">
                    <a:lnL>
                      <a:noFill/>
                    </a:lnL>
                    <a:lnR>
                      <a:noFill/>
                    </a:lnR>
                    <a:lnT>
                      <a:noFill/>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0000"/>
                  </a:ext>
                </a:extLst>
              </a:tr>
              <a:tr h="182880">
                <a:tc>
                  <a:txBody>
                    <a:bodyPr/>
                    <a:lstStyle/>
                    <a:p>
                      <a:pPr algn="l" fontAlgn="b"/>
                      <a:r>
                        <a:rPr lang="en-US" sz="800" b="0" i="0" u="none" strike="noStrike">
                          <a:solidFill>
                            <a:srgbClr val="000000"/>
                          </a:solidFill>
                          <a:effectLst/>
                          <a:latin typeface="Calibri"/>
                        </a:rPr>
                        <a:t>Pathoma</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87.9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77.3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1.64</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48.5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dirty="0">
                          <a:solidFill>
                            <a:srgbClr val="000000"/>
                          </a:solidFill>
                          <a:effectLst/>
                          <a:latin typeface="Calibri"/>
                        </a:rPr>
                        <a:t>34</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r" fontAlgn="b"/>
                      <a:r>
                        <a:rPr lang="en-US" sz="800" b="0" i="0" u="none" strike="noStrike">
                          <a:solidFill>
                            <a:srgbClr val="000000"/>
                          </a:solidFill>
                          <a:effectLst/>
                          <a:latin typeface="Calibri"/>
                        </a:rPr>
                        <a:t>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800" b="0" i="0" u="none" strike="noStrike">
                          <a:solidFill>
                            <a:srgbClr val="000000"/>
                          </a:solidFill>
                          <a:effectLst/>
                          <a:latin typeface="Calibri"/>
                        </a:rPr>
                        <a:t>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12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r h="182880">
                <a:tc>
                  <a:txBody>
                    <a:bodyPr/>
                    <a:lstStyle/>
                    <a:p>
                      <a:pPr algn="l" fontAlgn="b"/>
                      <a:r>
                        <a:rPr lang="en-US" sz="800" b="0" i="0" u="none" strike="noStrike">
                          <a:solidFill>
                            <a:srgbClr val="000000"/>
                          </a:solidFill>
                          <a:effectLst/>
                          <a:latin typeface="Calibri"/>
                        </a:rPr>
                        <a:t>First Aid</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98.5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1.12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90.9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26</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r" fontAlgn="b"/>
                      <a:r>
                        <a:rPr lang="en-US" sz="800" b="0" i="0" u="none" strike="noStrike">
                          <a:solidFill>
                            <a:srgbClr val="000000"/>
                          </a:solidFill>
                          <a:effectLst/>
                          <a:latin typeface="Calibri"/>
                        </a:rPr>
                        <a:t>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8</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800" b="0" i="0" u="none" strike="noStrike">
                          <a:solidFill>
                            <a:srgbClr val="000000"/>
                          </a:solidFill>
                          <a:effectLst/>
                          <a:latin typeface="Calibri"/>
                        </a:rPr>
                        <a:t>7</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800" b="0" i="0" u="none" strike="noStrike">
                          <a:solidFill>
                            <a:srgbClr val="000000"/>
                          </a:solidFill>
                          <a:effectLst/>
                          <a:latin typeface="Calibri"/>
                        </a:rPr>
                        <a:t>19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2"/>
                  </a:ext>
                </a:extLst>
              </a:tr>
              <a:tr h="182880">
                <a:tc>
                  <a:txBody>
                    <a:bodyPr/>
                    <a:lstStyle/>
                    <a:p>
                      <a:pPr algn="l" fontAlgn="b"/>
                      <a:r>
                        <a:rPr lang="en-US" sz="800" b="0" i="0" u="none" strike="noStrike">
                          <a:solidFill>
                            <a:srgbClr val="000000"/>
                          </a:solidFill>
                          <a:effectLst/>
                          <a:latin typeface="Calibri"/>
                        </a:rPr>
                        <a:t>Firecracker</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43.9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12.2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3.33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800" b="0" i="0" u="none" strike="noStrike">
                          <a:solidFill>
                            <a:srgbClr val="000000"/>
                          </a:solidFill>
                          <a:effectLst/>
                          <a:latin typeface="Calibri"/>
                        </a:rPr>
                        <a:t>4</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4</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pPr algn="l" fontAlgn="b"/>
                      <a:r>
                        <a:rPr lang="en-US" sz="800" b="0" i="0" u="none" strike="noStrike">
                          <a:solidFill>
                            <a:srgbClr val="000000"/>
                          </a:solidFill>
                          <a:effectLst/>
                          <a:latin typeface="Calibri"/>
                        </a:rPr>
                        <a:t>Kaplan Qbank</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18.2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10.6</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004"/>
                  </a:ext>
                </a:extLst>
              </a:tr>
              <a:tr h="182880">
                <a:tc>
                  <a:txBody>
                    <a:bodyPr/>
                    <a:lstStyle/>
                    <a:p>
                      <a:pPr algn="l" fontAlgn="b"/>
                      <a:r>
                        <a:rPr lang="en-US" sz="800" b="0" i="0" u="none" strike="noStrike">
                          <a:solidFill>
                            <a:srgbClr val="000000"/>
                          </a:solidFill>
                          <a:effectLst/>
                          <a:latin typeface="Calibri"/>
                        </a:rPr>
                        <a:t>Practice Exams</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69.7</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68.2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1.47</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25.8</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45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extLst>
                  <a:ext uri="{0D108BD9-81ED-4DB2-BD59-A6C34878D82A}">
                    <a16:rowId xmlns:a16="http://schemas.microsoft.com/office/drawing/2014/main" val="10005"/>
                  </a:ext>
                </a:extLst>
              </a:tr>
              <a:tr h="182880">
                <a:tc>
                  <a:txBody>
                    <a:bodyPr/>
                    <a:lstStyle/>
                    <a:p>
                      <a:pPr algn="l" fontAlgn="b"/>
                      <a:r>
                        <a:rPr lang="en-US" sz="800" b="0" i="0" u="none" strike="noStrike">
                          <a:solidFill>
                            <a:srgbClr val="000000"/>
                          </a:solidFill>
                          <a:effectLst/>
                          <a:latin typeface="Calibri"/>
                        </a:rPr>
                        <a:t>USMLE World</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98.5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95.5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1.05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90.9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8</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r" fontAlgn="b"/>
                      <a:r>
                        <a:rPr lang="en-US" sz="800" b="0" i="0" u="none" strike="noStrike">
                          <a:solidFill>
                            <a:srgbClr val="000000"/>
                          </a:solidFill>
                          <a:effectLst/>
                          <a:latin typeface="Calibri"/>
                        </a:rPr>
                        <a:t>15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r" fontAlgn="b"/>
                      <a:r>
                        <a:rPr lang="en-US" sz="800" b="0" i="0" u="none" strike="noStrike">
                          <a:solidFill>
                            <a:srgbClr val="000000"/>
                          </a:solidFill>
                          <a:effectLst/>
                          <a:latin typeface="Calibri"/>
                        </a:rPr>
                        <a:t>35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extLst>
                  <a:ext uri="{0D108BD9-81ED-4DB2-BD59-A6C34878D82A}">
                    <a16:rowId xmlns:a16="http://schemas.microsoft.com/office/drawing/2014/main" val="10006"/>
                  </a:ext>
                </a:extLst>
              </a:tr>
              <a:tr h="365759">
                <a:tc>
                  <a:txBody>
                    <a:bodyPr/>
                    <a:lstStyle/>
                    <a:p>
                      <a:pPr algn="l" fontAlgn="b"/>
                      <a:r>
                        <a:rPr lang="en-US" sz="800" b="0" i="0" u="none" strike="noStrike">
                          <a:solidFill>
                            <a:srgbClr val="000000"/>
                          </a:solidFill>
                          <a:effectLst/>
                          <a:latin typeface="Calibri"/>
                        </a:rPr>
                        <a:t>Clinical Microbiology Made Ridiculously Easy</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39.4</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19.7</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2.62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12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7"/>
                  </a:ext>
                </a:extLst>
              </a:tr>
              <a:tr h="182880">
                <a:tc>
                  <a:txBody>
                    <a:bodyPr/>
                    <a:lstStyle/>
                    <a:p>
                      <a:pPr algn="l" fontAlgn="b"/>
                      <a:r>
                        <a:rPr lang="en-US" sz="800" b="0" i="0" u="none" strike="noStrike">
                          <a:solidFill>
                            <a:srgbClr val="000000"/>
                          </a:solidFill>
                          <a:effectLst/>
                          <a:latin typeface="Calibri"/>
                        </a:rPr>
                        <a:t>BRS Books</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31.8</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16.7</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8"/>
                  </a:ext>
                </a:extLst>
              </a:tr>
              <a:tr h="182880">
                <a:tc>
                  <a:txBody>
                    <a:bodyPr/>
                    <a:lstStyle/>
                    <a:p>
                      <a:pPr algn="l" fontAlgn="b"/>
                      <a:r>
                        <a:rPr lang="en-US" sz="800" b="0" i="0" u="none" strike="noStrike">
                          <a:solidFill>
                            <a:srgbClr val="000000"/>
                          </a:solidFill>
                          <a:effectLst/>
                          <a:latin typeface="Calibri"/>
                        </a:rPr>
                        <a:t>Pharmacology flashcards</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34.9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15.2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3.04</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9"/>
                  </a:ext>
                </a:extLst>
              </a:tr>
              <a:tr h="365759">
                <a:tc>
                  <a:txBody>
                    <a:bodyPr/>
                    <a:lstStyle/>
                    <a:p>
                      <a:pPr algn="l" fontAlgn="b"/>
                      <a:r>
                        <a:rPr lang="en-US" sz="800" b="0" i="0" u="none" strike="noStrike">
                          <a:solidFill>
                            <a:srgbClr val="000000"/>
                          </a:solidFill>
                          <a:effectLst/>
                          <a:latin typeface="Calibri"/>
                        </a:rPr>
                        <a:t>Lippincott's Illustrated Reviews: Pharmacology</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3.33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2880">
                <a:tc>
                  <a:txBody>
                    <a:bodyPr/>
                    <a:lstStyle/>
                    <a:p>
                      <a:pPr algn="l" fontAlgn="b"/>
                      <a:r>
                        <a:rPr lang="en-US" sz="800" b="0" i="0" u="none" strike="noStrike">
                          <a:solidFill>
                            <a:srgbClr val="000000"/>
                          </a:solidFill>
                          <a:effectLst/>
                          <a:latin typeface="Calibri"/>
                        </a:rPr>
                        <a:t>High-Yield Immunology</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4.5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011"/>
                  </a:ext>
                </a:extLst>
              </a:tr>
              <a:tr h="182880">
                <a:tc>
                  <a:txBody>
                    <a:bodyPr/>
                    <a:lstStyle/>
                    <a:p>
                      <a:pPr algn="l" fontAlgn="b"/>
                      <a:r>
                        <a:rPr lang="en-US" sz="800" b="0" i="0" u="none" strike="noStrike">
                          <a:solidFill>
                            <a:srgbClr val="000000"/>
                          </a:solidFill>
                          <a:effectLst/>
                          <a:latin typeface="Calibri"/>
                        </a:rPr>
                        <a:t>High-Yield Gross Anatomy</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2880">
                <a:tc>
                  <a:txBody>
                    <a:bodyPr/>
                    <a:lstStyle/>
                    <a:p>
                      <a:pPr algn="l" fontAlgn="b"/>
                      <a:r>
                        <a:rPr lang="en-US" sz="800" b="0" i="0" u="none" strike="noStrike">
                          <a:solidFill>
                            <a:srgbClr val="000000"/>
                          </a:solidFill>
                          <a:effectLst/>
                          <a:latin typeface="Calibri"/>
                        </a:rPr>
                        <a:t>High-Yield Neuroanatomy</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19.7</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9.1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013"/>
                  </a:ext>
                </a:extLst>
              </a:tr>
              <a:tr h="182880">
                <a:tc>
                  <a:txBody>
                    <a:bodyPr/>
                    <a:lstStyle/>
                    <a:p>
                      <a:pPr algn="l" fontAlgn="b"/>
                      <a:r>
                        <a:rPr lang="en-US" sz="800" b="0" i="0" u="none" strike="noStrike">
                          <a:solidFill>
                            <a:srgbClr val="000000"/>
                          </a:solidFill>
                          <a:effectLst/>
                          <a:latin typeface="Calibri"/>
                        </a:rPr>
                        <a:t>DIT</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45.5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43.9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2.19</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27.3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28</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extLst>
                  <a:ext uri="{0D108BD9-81ED-4DB2-BD59-A6C34878D82A}">
                    <a16:rowId xmlns:a16="http://schemas.microsoft.com/office/drawing/2014/main" val="10014"/>
                  </a:ext>
                </a:extLst>
              </a:tr>
              <a:tr h="182880">
                <a:tc>
                  <a:txBody>
                    <a:bodyPr/>
                    <a:lstStyle/>
                    <a:p>
                      <a:pPr algn="l" fontAlgn="b"/>
                      <a:r>
                        <a:rPr lang="en-US" sz="800" b="0" i="0" u="none" strike="noStrike">
                          <a:solidFill>
                            <a:srgbClr val="000000"/>
                          </a:solidFill>
                          <a:effectLst/>
                          <a:latin typeface="Calibri"/>
                        </a:rPr>
                        <a:t>USMLE Rx Qbank</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7.6</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6.1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015"/>
                  </a:ext>
                </a:extLst>
              </a:tr>
              <a:tr h="182880">
                <a:tc>
                  <a:txBody>
                    <a:bodyPr/>
                    <a:lstStyle/>
                    <a:p>
                      <a:pPr algn="l" fontAlgn="b"/>
                      <a:r>
                        <a:rPr lang="en-US" sz="800" b="0" i="0" u="none" strike="noStrike">
                          <a:solidFill>
                            <a:srgbClr val="000000"/>
                          </a:solidFill>
                          <a:effectLst/>
                          <a:latin typeface="Calibri"/>
                        </a:rPr>
                        <a:t>Microbiology flashcards</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1.5</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0</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a:rPr>
                        <a:t>2</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a:solidFill>
                            <a:srgbClr val="000000"/>
                          </a:solidFill>
                          <a:effectLst/>
                          <a:latin typeface="Calibri"/>
                        </a:rPr>
                        <a:t>1</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b"/>
                      <a:r>
                        <a:rPr lang="en-US" sz="800" b="0" i="0" u="none" strike="noStrike" dirty="0">
                          <a:solidFill>
                            <a:srgbClr val="000000"/>
                          </a:solidFill>
                          <a:effectLst/>
                          <a:latin typeface="Calibri"/>
                        </a:rPr>
                        <a:t>3</a:t>
                      </a:r>
                    </a:p>
                  </a:txBody>
                  <a:tcPr marL="6539" marR="6539" marT="653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016"/>
                  </a:ext>
                </a:extLst>
              </a:tr>
            </a:tbl>
          </a:graphicData>
        </a:graphic>
      </p:graphicFrame>
      <p:sp>
        <p:nvSpPr>
          <p:cNvPr id="114890"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latin typeface="Arial" charset="0"/>
            </a:endParaRPr>
          </a:p>
        </p:txBody>
      </p:sp>
      <p:sp>
        <p:nvSpPr>
          <p:cNvPr id="114891"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latin typeface="Arial" charset="0"/>
            </a:endParaRPr>
          </a:p>
        </p:txBody>
      </p:sp>
      <p:sp>
        <p:nvSpPr>
          <p:cNvPr id="114892" name="TextBox 2"/>
          <p:cNvSpPr txBox="1">
            <a:spLocks noChangeArrowheads="1"/>
          </p:cNvSpPr>
          <p:nvPr/>
        </p:nvSpPr>
        <p:spPr bwMode="auto">
          <a:xfrm>
            <a:off x="2743200" y="5486400"/>
            <a:ext cx="4114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fontAlgn="base">
              <a:spcBef>
                <a:spcPct val="0"/>
              </a:spcBef>
              <a:spcAft>
                <a:spcPct val="0"/>
              </a:spcAft>
              <a:buFontTx/>
              <a:buNone/>
            </a:pPr>
            <a:r>
              <a:rPr lang="en-US" altLang="en-US" sz="1800">
                <a:solidFill>
                  <a:srgbClr val="000000"/>
                </a:solidFill>
                <a:latin typeface="Arial" charset="0"/>
              </a:rPr>
              <a:t>Preliminary data from Class of 2016</a:t>
            </a:r>
          </a:p>
          <a:p>
            <a:pPr fontAlgn="base">
              <a:spcBef>
                <a:spcPct val="0"/>
              </a:spcBef>
              <a:spcAft>
                <a:spcPct val="0"/>
              </a:spcAft>
              <a:buFontTx/>
              <a:buNone/>
            </a:pPr>
            <a:r>
              <a:rPr lang="en-US" altLang="en-US" sz="1800">
                <a:solidFill>
                  <a:srgbClr val="000000"/>
                </a:solidFill>
                <a:latin typeface="Arial" charset="0"/>
              </a:rPr>
              <a:t>Approximately 1/3 class responding</a:t>
            </a:r>
          </a:p>
          <a:p>
            <a:pPr fontAlgn="base">
              <a:spcBef>
                <a:spcPct val="0"/>
              </a:spcBef>
              <a:spcAft>
                <a:spcPct val="0"/>
              </a:spcAft>
              <a:buFontTx/>
              <a:buNone/>
            </a:pPr>
            <a:endParaRPr lang="en-US" altLang="en-US" sz="1800">
              <a:solidFill>
                <a:srgbClr val="000000"/>
              </a:solidFill>
              <a:latin typeface="Arial" charset="0"/>
            </a:endParaRPr>
          </a:p>
        </p:txBody>
      </p:sp>
    </p:spTree>
    <p:extLst>
      <p:ext uri="{BB962C8B-B14F-4D97-AF65-F5344CB8AC3E}">
        <p14:creationId xmlns:p14="http://schemas.microsoft.com/office/powerpoint/2010/main" val="2284746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bwMode="auto">
          <a:xfrm>
            <a:off x="2654300" y="317500"/>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 </a:t>
            </a:r>
          </a:p>
        </p:txBody>
      </p:sp>
      <p:sp>
        <p:nvSpPr>
          <p:cNvPr id="115715"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5716"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5717" name="TextBox 5"/>
          <p:cNvSpPr txBox="1">
            <a:spLocks noChangeArrowheads="1"/>
          </p:cNvSpPr>
          <p:nvPr/>
        </p:nvSpPr>
        <p:spPr bwMode="auto">
          <a:xfrm>
            <a:off x="3636963" y="4689475"/>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fontAlgn="base">
              <a:spcBef>
                <a:spcPct val="0"/>
              </a:spcBef>
              <a:spcAft>
                <a:spcPct val="0"/>
              </a:spcAft>
              <a:buFontTx/>
              <a:buNone/>
            </a:pPr>
            <a:endParaRPr kumimoji="1" lang="en-US" altLang="en-US" sz="1400">
              <a:solidFill>
                <a:srgbClr val="000000"/>
              </a:solidFill>
            </a:endParaRPr>
          </a:p>
        </p:txBody>
      </p:sp>
      <p:sp>
        <p:nvSpPr>
          <p:cNvPr id="2" name="Content Placeholder 1"/>
          <p:cNvSpPr>
            <a:spLocks noGrp="1"/>
          </p:cNvSpPr>
          <p:nvPr>
            <p:ph idx="1"/>
          </p:nvPr>
        </p:nvSpPr>
        <p:spPr>
          <a:xfrm>
            <a:off x="2667000" y="1447800"/>
            <a:ext cx="6286500" cy="5029200"/>
          </a:xfrm>
        </p:spPr>
        <p:txBody>
          <a:bodyPr/>
          <a:lstStyle/>
          <a:p>
            <a:pPr marL="0" indent="0">
              <a:buFontTx/>
              <a:buNone/>
              <a:defRPr/>
            </a:pPr>
            <a:r>
              <a:rPr lang="en-US" sz="1350" dirty="0"/>
              <a:t>Pros</a:t>
            </a:r>
          </a:p>
          <a:p>
            <a:pPr marL="285750" indent="-285750">
              <a:buFont typeface="Arial" panose="020B0604020202020204" pitchFamily="34" charset="0"/>
              <a:buChar char="•"/>
              <a:defRPr/>
            </a:pPr>
            <a:r>
              <a:rPr lang="en-US" sz="1350" dirty="0"/>
              <a:t>Comprehensive material, detail orientated</a:t>
            </a:r>
          </a:p>
          <a:p>
            <a:pPr marL="285750" indent="-285750">
              <a:buFont typeface="Arial" panose="020B0604020202020204" pitchFamily="34" charset="0"/>
              <a:buChar char="•"/>
              <a:defRPr/>
            </a:pPr>
            <a:r>
              <a:rPr lang="en-US" sz="1350" dirty="0"/>
              <a:t>Organized</a:t>
            </a:r>
          </a:p>
          <a:p>
            <a:pPr marL="285750" indent="-285750">
              <a:buFont typeface="Arial" panose="020B0604020202020204" pitchFamily="34" charset="0"/>
              <a:buChar char="•"/>
              <a:defRPr/>
            </a:pPr>
            <a:r>
              <a:rPr lang="en-US" sz="1350" dirty="0"/>
              <a:t>Covers many topics</a:t>
            </a:r>
          </a:p>
          <a:p>
            <a:pPr marL="285750" indent="-285750">
              <a:buFont typeface="Arial" panose="020B0604020202020204" pitchFamily="34" charset="0"/>
              <a:buChar char="•"/>
              <a:defRPr/>
            </a:pPr>
            <a:r>
              <a:rPr lang="en-US" sz="1350" dirty="0"/>
              <a:t>Great memorization techniques</a:t>
            </a:r>
          </a:p>
          <a:p>
            <a:pPr marL="285750" indent="-285750">
              <a:buFont typeface="Arial" panose="020B0604020202020204" pitchFamily="34" charset="0"/>
              <a:buChar char="•"/>
              <a:defRPr/>
            </a:pPr>
            <a:r>
              <a:rPr lang="en-US" sz="1350" dirty="0"/>
              <a:t>Multiple formats to keep you interested</a:t>
            </a:r>
          </a:p>
          <a:p>
            <a:pPr marL="285750" indent="-285750">
              <a:buFont typeface="Arial" panose="020B0604020202020204" pitchFamily="34" charset="0"/>
              <a:buChar char="•"/>
              <a:defRPr/>
            </a:pPr>
            <a:r>
              <a:rPr lang="en-US" sz="1350" dirty="0"/>
              <a:t>Good if you’re someone who thrives with rigid structure and schedule imposed by someone else (e.g., you just follow along with the recorded lectures)</a:t>
            </a:r>
          </a:p>
          <a:p>
            <a:pPr marL="285750" indent="-285750">
              <a:buFont typeface="Arial" panose="020B0604020202020204" pitchFamily="34" charset="0"/>
              <a:buChar char="•"/>
              <a:defRPr/>
            </a:pPr>
            <a:r>
              <a:rPr lang="en-US" sz="1350" dirty="0"/>
              <a:t>Quizzes reinforce materials and help with memorization</a:t>
            </a:r>
          </a:p>
          <a:p>
            <a:pPr marL="285750" indent="-285750">
              <a:buFont typeface="Arial" panose="020B0604020202020204" pitchFamily="34" charset="0"/>
              <a:buChar char="•"/>
              <a:defRPr/>
            </a:pPr>
            <a:r>
              <a:rPr lang="en-US" sz="1350" dirty="0"/>
              <a:t>Well structured review </a:t>
            </a:r>
            <a:r>
              <a:rPr lang="en-US" sz="1350" dirty="0" smtClean="0"/>
              <a:t>plan</a:t>
            </a:r>
          </a:p>
          <a:p>
            <a:pPr marL="0" indent="0">
              <a:buFontTx/>
              <a:buNone/>
              <a:defRPr/>
            </a:pPr>
            <a:r>
              <a:rPr lang="en-US" sz="1350" dirty="0" smtClean="0"/>
              <a:t>Cons</a:t>
            </a:r>
            <a:endParaRPr lang="en-US" sz="1350" dirty="0"/>
          </a:p>
          <a:p>
            <a:pPr marL="285750" indent="-285750">
              <a:buFont typeface="Arial" panose="020B0604020202020204" pitchFamily="34" charset="0"/>
              <a:buChar char="•"/>
              <a:defRPr/>
            </a:pPr>
            <a:r>
              <a:rPr lang="en-US" sz="1350" dirty="0"/>
              <a:t>A lot to cover in short amount of time</a:t>
            </a:r>
          </a:p>
          <a:p>
            <a:pPr marL="285750" indent="-285750">
              <a:buFont typeface="Arial" panose="020B0604020202020204" pitchFamily="34" charset="0"/>
              <a:buChar char="•"/>
              <a:defRPr/>
            </a:pPr>
            <a:r>
              <a:rPr lang="en-US" sz="1350" dirty="0"/>
              <a:t>Expensive</a:t>
            </a:r>
          </a:p>
          <a:p>
            <a:pPr marL="285750" indent="-285750">
              <a:buFont typeface="Arial" panose="020B0604020202020204" pitchFamily="34" charset="0"/>
              <a:buChar char="•"/>
              <a:defRPr/>
            </a:pPr>
            <a:r>
              <a:rPr lang="en-US" sz="1350" dirty="0"/>
              <a:t>Time consuming to watch all the videos</a:t>
            </a:r>
          </a:p>
          <a:p>
            <a:pPr marL="285750" indent="-285750">
              <a:buFont typeface="Arial" panose="020B0604020202020204" pitchFamily="34" charset="0"/>
              <a:buChar char="•"/>
              <a:defRPr/>
            </a:pPr>
            <a:r>
              <a:rPr lang="en-US" sz="1350" dirty="0"/>
              <a:t>Workbook (and lectures) lacked SO many of the important, truly high yield topics for Step 1</a:t>
            </a:r>
          </a:p>
          <a:p>
            <a:pPr marL="285750" indent="-285750">
              <a:buFont typeface="Arial" panose="020B0604020202020204" pitchFamily="34" charset="0"/>
              <a:buChar char="•"/>
              <a:defRPr/>
            </a:pPr>
            <a:r>
              <a:rPr lang="en-US" sz="1350" dirty="0"/>
              <a:t>No explanations – more or less restates the book</a:t>
            </a:r>
          </a:p>
          <a:p>
            <a:pPr marL="285750" indent="-285750">
              <a:buFont typeface="Arial" panose="020B0604020202020204" pitchFamily="34" charset="0"/>
              <a:buChar char="•"/>
              <a:defRPr/>
            </a:pPr>
            <a:r>
              <a:rPr lang="en-US" sz="1350" dirty="0"/>
              <a:t>Boring at times to watch for 10hrs/day</a:t>
            </a:r>
          </a:p>
          <a:p>
            <a:pPr marL="285750" indent="-285750">
              <a:buFont typeface="Arial" panose="020B0604020202020204" pitchFamily="34" charset="0"/>
              <a:buChar char="•"/>
              <a:defRPr/>
            </a:pPr>
            <a:r>
              <a:rPr lang="en-US" sz="1350" dirty="0"/>
              <a:t>Recite Step 1 at </a:t>
            </a:r>
            <a:r>
              <a:rPr lang="en-US" sz="1350" dirty="0" smtClean="0"/>
              <a:t>times</a:t>
            </a:r>
            <a:endParaRPr lang="en-US" sz="1350" dirty="0"/>
          </a:p>
          <a:p>
            <a:pPr marL="0" indent="0" algn="ctr">
              <a:buFontTx/>
              <a:buNone/>
              <a:defRPr/>
            </a:pPr>
            <a:r>
              <a:rPr lang="en-US" altLang="en-US" sz="1600" dirty="0" smtClean="0"/>
              <a:t>			</a:t>
            </a:r>
            <a:r>
              <a:rPr lang="en-US" altLang="en-US" sz="1400" dirty="0" smtClean="0"/>
              <a:t>http</a:t>
            </a:r>
            <a:r>
              <a:rPr lang="en-US" altLang="en-US" sz="1400" dirty="0"/>
              <a:t>://www.doctorsintraining.com</a:t>
            </a:r>
            <a:endParaRPr lang="en-US" sz="1400" dirty="0"/>
          </a:p>
        </p:txBody>
      </p:sp>
      <p:pic>
        <p:nvPicPr>
          <p:cNvPr id="115719" name="Picture 6" descr="Doctors In Trai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71450"/>
            <a:ext cx="40005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8058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bwMode="auto">
          <a:xfrm>
            <a:off x="2654300" y="317500"/>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 </a:t>
            </a:r>
          </a:p>
        </p:txBody>
      </p:sp>
      <p:sp>
        <p:nvSpPr>
          <p:cNvPr id="116739"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6740"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6741" name="TextBox 5"/>
          <p:cNvSpPr txBox="1">
            <a:spLocks noChangeArrowheads="1"/>
          </p:cNvSpPr>
          <p:nvPr/>
        </p:nvSpPr>
        <p:spPr bwMode="auto">
          <a:xfrm>
            <a:off x="3636963" y="4689475"/>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fontAlgn="base">
              <a:spcBef>
                <a:spcPct val="0"/>
              </a:spcBef>
              <a:spcAft>
                <a:spcPct val="0"/>
              </a:spcAft>
              <a:buFontTx/>
              <a:buNone/>
            </a:pPr>
            <a:endParaRPr kumimoji="1" lang="en-US" altLang="en-US" sz="1400">
              <a:solidFill>
                <a:srgbClr val="000000"/>
              </a:solidFill>
            </a:endParaRPr>
          </a:p>
        </p:txBody>
      </p:sp>
      <p:sp>
        <p:nvSpPr>
          <p:cNvPr id="2" name="Content Placeholder 1"/>
          <p:cNvSpPr>
            <a:spLocks noGrp="1"/>
          </p:cNvSpPr>
          <p:nvPr>
            <p:ph idx="1"/>
          </p:nvPr>
        </p:nvSpPr>
        <p:spPr>
          <a:xfrm>
            <a:off x="2667000" y="1447800"/>
            <a:ext cx="6286500" cy="5029200"/>
          </a:xfrm>
        </p:spPr>
        <p:txBody>
          <a:bodyPr/>
          <a:lstStyle/>
          <a:p>
            <a:pPr marL="0" indent="0">
              <a:buFontTx/>
              <a:buNone/>
              <a:defRPr/>
            </a:pPr>
            <a:r>
              <a:rPr lang="en-US" sz="1400" b="1" dirty="0"/>
              <a:t>Pros</a:t>
            </a:r>
          </a:p>
          <a:p>
            <a:pPr marL="285750" indent="-285750">
              <a:buFont typeface="Arial" panose="020B0604020202020204" pitchFamily="34" charset="0"/>
              <a:buChar char="•"/>
              <a:defRPr/>
            </a:pPr>
            <a:r>
              <a:rPr lang="en-US" sz="1400" dirty="0"/>
              <a:t>Excellent review</a:t>
            </a:r>
          </a:p>
          <a:p>
            <a:pPr marL="285750" indent="-285750">
              <a:buFont typeface="Arial" panose="020B0604020202020204" pitchFamily="34" charset="0"/>
              <a:buChar char="•"/>
              <a:defRPr/>
            </a:pPr>
            <a:r>
              <a:rPr lang="en-US" sz="1400" dirty="0"/>
              <a:t>Satisfying explanations for a lot of the tough pathologies</a:t>
            </a:r>
          </a:p>
          <a:p>
            <a:pPr marL="285750" indent="-285750">
              <a:buFont typeface="Arial" panose="020B0604020202020204" pitchFamily="34" charset="0"/>
              <a:buChar char="•"/>
              <a:defRPr/>
            </a:pPr>
            <a:r>
              <a:rPr lang="en-US" sz="1400" dirty="0"/>
              <a:t>Clever mnemonics for remembering some of the key features</a:t>
            </a:r>
          </a:p>
          <a:p>
            <a:pPr marL="285750" indent="-285750">
              <a:buFont typeface="Arial" panose="020B0604020202020204" pitchFamily="34" charset="0"/>
              <a:buChar char="•"/>
              <a:defRPr/>
            </a:pPr>
            <a:r>
              <a:rPr lang="en-US" sz="1400" dirty="0"/>
              <a:t>Can speed up the recordings to at least 1.5x. </a:t>
            </a:r>
          </a:p>
          <a:p>
            <a:pPr marL="285750" indent="-285750">
              <a:buFont typeface="Arial" panose="020B0604020202020204" pitchFamily="34" charset="0"/>
              <a:buChar char="•"/>
              <a:defRPr/>
            </a:pPr>
            <a:r>
              <a:rPr lang="en-US" sz="1400" dirty="0"/>
              <a:t>Great to use in parallel with the clinical parts of </a:t>
            </a:r>
            <a:r>
              <a:rPr lang="en-US" sz="1400" dirty="0" err="1"/>
              <a:t>FirstAid</a:t>
            </a:r>
            <a:r>
              <a:rPr lang="en-US" sz="1400" dirty="0"/>
              <a:t> (in fact, I found that NOT using the pathology section of First Aid, but relying on the corresponding section of Pathoma instead was a more efficient use of my time.</a:t>
            </a:r>
          </a:p>
          <a:p>
            <a:pPr marL="285750" indent="-285750">
              <a:buFont typeface="Arial" panose="020B0604020202020204" pitchFamily="34" charset="0"/>
              <a:buChar char="•"/>
              <a:defRPr/>
            </a:pPr>
            <a:r>
              <a:rPr lang="en-US" sz="1400" dirty="0"/>
              <a:t>Good pictures and diagramming by the speaker.</a:t>
            </a:r>
          </a:p>
          <a:p>
            <a:pPr marL="285750" indent="-285750">
              <a:buFont typeface="Arial" panose="020B0604020202020204" pitchFamily="34" charset="0"/>
              <a:buChar char="•"/>
              <a:defRPr/>
            </a:pPr>
            <a:r>
              <a:rPr lang="en-US" sz="1400" dirty="0"/>
              <a:t>Cheaper than DIT</a:t>
            </a:r>
          </a:p>
          <a:p>
            <a:pPr marL="285750" indent="-285750">
              <a:buFont typeface="Arial" panose="020B0604020202020204" pitchFamily="34" charset="0"/>
              <a:buChar char="•"/>
              <a:defRPr/>
            </a:pPr>
            <a:endParaRPr lang="en-US" sz="1600" dirty="0"/>
          </a:p>
          <a:p>
            <a:pPr marL="0" indent="0">
              <a:buFontTx/>
              <a:buNone/>
              <a:defRPr/>
            </a:pPr>
            <a:r>
              <a:rPr lang="en-US" sz="1400" b="1" dirty="0"/>
              <a:t>Cons</a:t>
            </a:r>
          </a:p>
          <a:p>
            <a:pPr marL="285750" indent="-285750">
              <a:buFont typeface="Arial" panose="020B0604020202020204" pitchFamily="34" charset="0"/>
              <a:buChar char="•"/>
              <a:defRPr/>
            </a:pPr>
            <a:r>
              <a:rPr lang="en-US" sz="1400" dirty="0"/>
              <a:t>Doesn’t cover ALL the pathologies you’re responsible for</a:t>
            </a:r>
          </a:p>
          <a:p>
            <a:pPr marL="285750" indent="-285750">
              <a:buFont typeface="Arial" panose="020B0604020202020204" pitchFamily="34" charset="0"/>
              <a:buChar char="•"/>
              <a:defRPr/>
            </a:pPr>
            <a:r>
              <a:rPr lang="en-US" sz="1400" dirty="0"/>
              <a:t>Recorded lectures are largely a verbatim recapitulation of the </a:t>
            </a:r>
            <a:r>
              <a:rPr lang="en-US" sz="1400" dirty="0" smtClean="0"/>
              <a:t>text</a:t>
            </a:r>
          </a:p>
          <a:p>
            <a:pPr marL="285750" indent="-285750">
              <a:buFont typeface="Arial" panose="020B0604020202020204" pitchFamily="34" charset="0"/>
              <a:buChar char="•"/>
              <a:defRPr/>
            </a:pPr>
            <a:endParaRPr lang="en-US" sz="1400" dirty="0"/>
          </a:p>
          <a:p>
            <a:pPr marL="0" indent="0">
              <a:buFontTx/>
              <a:buNone/>
              <a:defRPr/>
            </a:pPr>
            <a:endParaRPr lang="en-US" altLang="en-US" sz="1400" dirty="0" smtClean="0"/>
          </a:p>
          <a:p>
            <a:pPr marL="0" indent="0">
              <a:buFontTx/>
              <a:buNone/>
              <a:defRPr/>
            </a:pPr>
            <a:endParaRPr lang="en-US" altLang="en-US" sz="1400" dirty="0"/>
          </a:p>
          <a:p>
            <a:pPr marL="0" indent="0">
              <a:buFontTx/>
              <a:buNone/>
              <a:defRPr/>
            </a:pPr>
            <a:endParaRPr lang="en-US" altLang="en-US" sz="1400" dirty="0" smtClean="0"/>
          </a:p>
          <a:p>
            <a:pPr marL="0" indent="0" algn="ctr">
              <a:buFontTx/>
              <a:buNone/>
              <a:defRPr/>
            </a:pPr>
            <a:r>
              <a:rPr lang="en-US" altLang="en-US" sz="1400" dirty="0" smtClean="0"/>
              <a:t>				http</a:t>
            </a:r>
            <a:r>
              <a:rPr lang="en-US" altLang="en-US" sz="1400" dirty="0"/>
              <a:t>://www.pathoma.com/</a:t>
            </a:r>
          </a:p>
          <a:p>
            <a:pPr marL="285750" indent="-285750">
              <a:buFont typeface="Arial" panose="020B0604020202020204" pitchFamily="34" charset="0"/>
              <a:buChar char="•"/>
              <a:defRPr/>
            </a:pPr>
            <a:endParaRPr lang="en-US" sz="1400" dirty="0"/>
          </a:p>
          <a:p>
            <a:pPr marL="0" indent="0">
              <a:buFontTx/>
              <a:buNone/>
              <a:defRPr/>
            </a:pPr>
            <a:endParaRPr lang="en-US" sz="1400" dirty="0"/>
          </a:p>
        </p:txBody>
      </p:sp>
      <p:pic>
        <p:nvPicPr>
          <p:cNvPr id="116743" name="Picture 8" descr="Pathoma LL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400050"/>
            <a:ext cx="3054350" cy="6858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4075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bwMode="auto">
          <a:xfrm>
            <a:off x="2654300" y="317500"/>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 </a:t>
            </a:r>
          </a:p>
        </p:txBody>
      </p:sp>
      <p:sp>
        <p:nvSpPr>
          <p:cNvPr id="117763"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7764"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7765" name="TextBox 5"/>
          <p:cNvSpPr txBox="1">
            <a:spLocks noChangeArrowheads="1"/>
          </p:cNvSpPr>
          <p:nvPr/>
        </p:nvSpPr>
        <p:spPr bwMode="auto">
          <a:xfrm>
            <a:off x="3636963" y="4689475"/>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fontAlgn="base">
              <a:spcBef>
                <a:spcPct val="0"/>
              </a:spcBef>
              <a:spcAft>
                <a:spcPct val="0"/>
              </a:spcAft>
              <a:buFontTx/>
              <a:buNone/>
            </a:pPr>
            <a:endParaRPr kumimoji="1" lang="en-US" altLang="en-US" sz="1400">
              <a:solidFill>
                <a:srgbClr val="000000"/>
              </a:solidFill>
            </a:endParaRPr>
          </a:p>
        </p:txBody>
      </p:sp>
      <p:sp>
        <p:nvSpPr>
          <p:cNvPr id="2" name="Content Placeholder 1"/>
          <p:cNvSpPr>
            <a:spLocks noGrp="1"/>
          </p:cNvSpPr>
          <p:nvPr>
            <p:ph idx="1"/>
          </p:nvPr>
        </p:nvSpPr>
        <p:spPr>
          <a:xfrm>
            <a:off x="2667000" y="1447800"/>
            <a:ext cx="6286500" cy="5029200"/>
          </a:xfrm>
        </p:spPr>
        <p:txBody>
          <a:bodyPr/>
          <a:lstStyle/>
          <a:p>
            <a:pPr marL="0" indent="0">
              <a:buFontTx/>
              <a:buNone/>
              <a:defRPr/>
            </a:pPr>
            <a:r>
              <a:rPr lang="en-US" sz="1400" b="1" dirty="0"/>
              <a:t>Pros</a:t>
            </a:r>
          </a:p>
          <a:p>
            <a:pPr marL="285750" indent="-285750">
              <a:buFont typeface="Arial" panose="020B0604020202020204" pitchFamily="34" charset="0"/>
              <a:buChar char="•"/>
              <a:defRPr/>
            </a:pPr>
            <a:r>
              <a:rPr lang="en-US" sz="1400" dirty="0"/>
              <a:t>Same format as real thing</a:t>
            </a:r>
          </a:p>
          <a:p>
            <a:pPr marL="285750" indent="-285750">
              <a:buFont typeface="Arial" panose="020B0604020202020204" pitchFamily="34" charset="0"/>
              <a:buChar char="•"/>
              <a:defRPr/>
            </a:pPr>
            <a:r>
              <a:rPr lang="en-US" sz="1400" dirty="0"/>
              <a:t>Great companion to First Aid!</a:t>
            </a:r>
          </a:p>
          <a:p>
            <a:pPr marL="285750" indent="-285750">
              <a:buFont typeface="Arial" panose="020B0604020202020204" pitchFamily="34" charset="0"/>
              <a:buChar char="•"/>
              <a:defRPr/>
            </a:pPr>
            <a:r>
              <a:rPr lang="en-US" sz="1400" dirty="0"/>
              <a:t>Lengthy explanations to each question that provides lots of important learning points</a:t>
            </a:r>
          </a:p>
          <a:p>
            <a:pPr marL="285750" indent="-285750">
              <a:buFont typeface="Arial" panose="020B0604020202020204" pitchFamily="34" charset="0"/>
              <a:buChar char="•"/>
              <a:defRPr/>
            </a:pPr>
            <a:r>
              <a:rPr lang="en-US" sz="1400" dirty="0"/>
              <a:t>Great learning!</a:t>
            </a:r>
          </a:p>
          <a:p>
            <a:pPr marL="285750" indent="-285750">
              <a:buFont typeface="Arial" panose="020B0604020202020204" pitchFamily="34" charset="0"/>
              <a:buChar char="•"/>
              <a:defRPr/>
            </a:pPr>
            <a:r>
              <a:rPr lang="en-US" sz="1400" dirty="0"/>
              <a:t>Has </a:t>
            </a:r>
            <a:r>
              <a:rPr lang="en-US" sz="1400" dirty="0" smtClean="0"/>
              <a:t>Iphone </a:t>
            </a:r>
            <a:r>
              <a:rPr lang="en-US" sz="1400" dirty="0"/>
              <a:t>and Android apps so you can do questions from anywhere</a:t>
            </a:r>
          </a:p>
          <a:p>
            <a:pPr marL="285750" indent="-285750">
              <a:buFont typeface="Arial" panose="020B0604020202020204" pitchFamily="34" charset="0"/>
              <a:buChar char="•"/>
              <a:defRPr/>
            </a:pPr>
            <a:r>
              <a:rPr lang="en-US" sz="1400" dirty="0"/>
              <a:t>Supplements First Aid very well</a:t>
            </a:r>
          </a:p>
          <a:p>
            <a:pPr marL="285750" indent="-285750">
              <a:buFont typeface="Arial" panose="020B0604020202020204" pitchFamily="34" charset="0"/>
              <a:buChar char="•"/>
              <a:defRPr/>
            </a:pPr>
            <a:r>
              <a:rPr lang="en-US" sz="1400" dirty="0"/>
              <a:t>Questions that were probably a little harder than the actual Step 1, but they had good explanations for the answers and it highlighted important facts that need to be memorized for Step 1</a:t>
            </a:r>
          </a:p>
          <a:p>
            <a:pPr marL="285750" indent="-285750">
              <a:buFont typeface="Arial" panose="020B0604020202020204" pitchFamily="34" charset="0"/>
              <a:buChar char="•"/>
              <a:defRPr/>
            </a:pPr>
            <a:r>
              <a:rPr lang="en-US" sz="1400" dirty="0"/>
              <a:t>MUST have for Step 1 (and Step 2, for that matter)</a:t>
            </a:r>
          </a:p>
          <a:p>
            <a:pPr>
              <a:defRPr/>
            </a:pPr>
            <a:endParaRPr lang="en-US" sz="1400" dirty="0"/>
          </a:p>
          <a:p>
            <a:pPr marL="0" indent="0">
              <a:buFontTx/>
              <a:buNone/>
              <a:defRPr/>
            </a:pPr>
            <a:r>
              <a:rPr lang="en-US" sz="1400" b="1" dirty="0" smtClean="0"/>
              <a:t>Cons</a:t>
            </a:r>
            <a:endParaRPr lang="en-US" sz="1400" b="1" dirty="0"/>
          </a:p>
          <a:p>
            <a:pPr marL="285750" indent="-285750">
              <a:buFont typeface="Arial" panose="020B0604020202020204" pitchFamily="34" charset="0"/>
              <a:buChar char="•"/>
              <a:defRPr/>
            </a:pPr>
            <a:r>
              <a:rPr lang="en-US" sz="1400" dirty="0"/>
              <a:t>Expensive, though worth it!</a:t>
            </a:r>
          </a:p>
          <a:p>
            <a:pPr marL="0" indent="0">
              <a:buFontTx/>
              <a:buNone/>
              <a:defRPr/>
            </a:pPr>
            <a:endParaRPr lang="en-US" sz="1400" dirty="0"/>
          </a:p>
          <a:p>
            <a:pPr marL="0" indent="0">
              <a:buFontTx/>
              <a:buNone/>
              <a:defRPr/>
            </a:pPr>
            <a:endParaRPr lang="en-US" sz="1400" dirty="0" smtClean="0"/>
          </a:p>
          <a:p>
            <a:pPr marL="0" indent="0">
              <a:buFontTx/>
              <a:buNone/>
              <a:defRPr/>
            </a:pPr>
            <a:endParaRPr lang="en-US" sz="1400" dirty="0"/>
          </a:p>
          <a:p>
            <a:pPr marL="0" indent="0">
              <a:buFontTx/>
              <a:buNone/>
              <a:defRPr/>
            </a:pPr>
            <a:r>
              <a:rPr lang="en-US" altLang="en-US" sz="1400" dirty="0"/>
              <a:t> </a:t>
            </a:r>
            <a:r>
              <a:rPr lang="en-US" altLang="en-US" sz="1400" dirty="0" smtClean="0"/>
              <a:t>                                                                	     http</a:t>
            </a:r>
            <a:r>
              <a:rPr lang="en-US" altLang="en-US" sz="1400" dirty="0"/>
              <a:t>://www.usmleworld.com/</a:t>
            </a:r>
          </a:p>
          <a:p>
            <a:pPr marL="0" indent="0">
              <a:buFontTx/>
              <a:buNone/>
              <a:defRPr/>
            </a:pPr>
            <a:endParaRPr lang="en-US" sz="1400" dirty="0"/>
          </a:p>
        </p:txBody>
      </p:sp>
      <p:pic>
        <p:nvPicPr>
          <p:cNvPr id="11776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9388" y="457200"/>
            <a:ext cx="2498725" cy="817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3332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bwMode="auto">
          <a:xfrm>
            <a:off x="2654300" y="317500"/>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 </a:t>
            </a:r>
          </a:p>
        </p:txBody>
      </p:sp>
      <p:sp>
        <p:nvSpPr>
          <p:cNvPr id="118787"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8788"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8789" name="TextBox 5"/>
          <p:cNvSpPr txBox="1">
            <a:spLocks noChangeArrowheads="1"/>
          </p:cNvSpPr>
          <p:nvPr/>
        </p:nvSpPr>
        <p:spPr bwMode="auto">
          <a:xfrm>
            <a:off x="3636963" y="4689475"/>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fontAlgn="base">
              <a:spcBef>
                <a:spcPct val="0"/>
              </a:spcBef>
              <a:spcAft>
                <a:spcPct val="0"/>
              </a:spcAft>
              <a:buFontTx/>
              <a:buNone/>
            </a:pPr>
            <a:endParaRPr kumimoji="1" lang="en-US" altLang="en-US" sz="1400">
              <a:solidFill>
                <a:srgbClr val="000000"/>
              </a:solidFill>
            </a:endParaRPr>
          </a:p>
        </p:txBody>
      </p:sp>
      <p:sp>
        <p:nvSpPr>
          <p:cNvPr id="2" name="Content Placeholder 1"/>
          <p:cNvSpPr>
            <a:spLocks noGrp="1"/>
          </p:cNvSpPr>
          <p:nvPr>
            <p:ph idx="1"/>
          </p:nvPr>
        </p:nvSpPr>
        <p:spPr>
          <a:xfrm>
            <a:off x="2667000" y="1447800"/>
            <a:ext cx="6286500" cy="5029200"/>
          </a:xfrm>
        </p:spPr>
        <p:txBody>
          <a:bodyPr/>
          <a:lstStyle/>
          <a:p>
            <a:pPr marL="0" indent="0">
              <a:buFontTx/>
              <a:buNone/>
              <a:defRPr/>
            </a:pPr>
            <a:endParaRPr lang="en-US" sz="1400" dirty="0" smtClean="0"/>
          </a:p>
          <a:p>
            <a:pPr marL="0" indent="0">
              <a:buFontTx/>
              <a:buNone/>
              <a:defRPr/>
            </a:pPr>
            <a:endParaRPr lang="en-US" sz="1400" dirty="0"/>
          </a:p>
          <a:p>
            <a:pPr marL="0" indent="0">
              <a:buFontTx/>
              <a:buNone/>
              <a:defRPr/>
            </a:pPr>
            <a:r>
              <a:rPr lang="en-US" sz="1400" b="1" dirty="0" smtClean="0"/>
              <a:t>Pros</a:t>
            </a:r>
            <a:endParaRPr lang="en-US" sz="1400" b="1" dirty="0"/>
          </a:p>
          <a:p>
            <a:pPr marL="285750" indent="-285750">
              <a:buFont typeface="Arial" panose="020B0604020202020204" pitchFamily="34" charset="0"/>
              <a:buChar char="•"/>
              <a:defRPr/>
            </a:pPr>
            <a:r>
              <a:rPr lang="en-US" sz="1400" dirty="0"/>
              <a:t>Questions help teach you how to really read every word of question stems and answer </a:t>
            </a:r>
            <a:r>
              <a:rPr lang="en-US" sz="1400" dirty="0" smtClean="0"/>
              <a:t>choices</a:t>
            </a:r>
          </a:p>
          <a:p>
            <a:pPr marL="0" indent="0">
              <a:buFontTx/>
              <a:buNone/>
              <a:defRPr/>
            </a:pPr>
            <a:endParaRPr lang="en-US" sz="1400" dirty="0" smtClean="0"/>
          </a:p>
          <a:p>
            <a:pPr marL="0" indent="0">
              <a:buFontTx/>
              <a:buNone/>
              <a:defRPr/>
            </a:pPr>
            <a:r>
              <a:rPr lang="en-US" sz="1400" b="1" dirty="0" smtClean="0"/>
              <a:t>Cons</a:t>
            </a:r>
            <a:endParaRPr lang="en-US" sz="1400" b="1" dirty="0"/>
          </a:p>
          <a:p>
            <a:pPr marL="285750" indent="-285750">
              <a:buFont typeface="Arial" panose="020B0604020202020204" pitchFamily="34" charset="0"/>
              <a:buChar char="•"/>
              <a:defRPr/>
            </a:pPr>
            <a:r>
              <a:rPr lang="en-US" sz="1400" dirty="0"/>
              <a:t>Little more esoteric and unrealistic</a:t>
            </a:r>
          </a:p>
          <a:p>
            <a:pPr marL="285750" indent="-285750">
              <a:buFont typeface="Arial" panose="020B0604020202020204" pitchFamily="34" charset="0"/>
              <a:buChar char="•"/>
              <a:defRPr/>
            </a:pPr>
            <a:r>
              <a:rPr lang="en-US" sz="1400" dirty="0"/>
              <a:t>Seemed to focus on trying to trick you instead of increase </a:t>
            </a:r>
            <a:r>
              <a:rPr lang="en-US" sz="1400" dirty="0" smtClean="0"/>
              <a:t>your </a:t>
            </a:r>
            <a:r>
              <a:rPr lang="en-US" sz="1400" dirty="0"/>
              <a:t>Step 1 knowledge</a:t>
            </a:r>
          </a:p>
          <a:p>
            <a:pPr marL="0" indent="0">
              <a:buFontTx/>
              <a:buNone/>
              <a:defRPr/>
            </a:pPr>
            <a:endParaRPr lang="en-US" sz="1400" dirty="0"/>
          </a:p>
          <a:p>
            <a:pPr marL="0" indent="0">
              <a:buFontTx/>
              <a:buNone/>
              <a:defRPr/>
            </a:pPr>
            <a:endParaRPr lang="en-US" sz="1400" dirty="0" smtClean="0"/>
          </a:p>
          <a:p>
            <a:pPr marL="0" indent="0">
              <a:buFontTx/>
              <a:buNone/>
              <a:defRPr/>
            </a:pPr>
            <a:endParaRPr lang="en-US" altLang="en-US" sz="1400" dirty="0" smtClean="0"/>
          </a:p>
          <a:p>
            <a:pPr marL="0" indent="0">
              <a:buFontTx/>
              <a:buNone/>
              <a:defRPr/>
            </a:pPr>
            <a:endParaRPr lang="en-US" altLang="en-US" sz="1400" dirty="0"/>
          </a:p>
          <a:p>
            <a:pPr marL="0" indent="0">
              <a:buFontTx/>
              <a:buNone/>
              <a:defRPr/>
            </a:pPr>
            <a:endParaRPr lang="en-US" altLang="en-US" sz="1400" dirty="0" smtClean="0"/>
          </a:p>
          <a:p>
            <a:pPr marL="0" indent="0">
              <a:buFontTx/>
              <a:buNone/>
              <a:defRPr/>
            </a:pPr>
            <a:endParaRPr lang="en-US" altLang="en-US" sz="1400" dirty="0"/>
          </a:p>
          <a:p>
            <a:pPr marL="0" indent="0">
              <a:buFontTx/>
              <a:buNone/>
              <a:defRPr/>
            </a:pPr>
            <a:r>
              <a:rPr lang="en-US" altLang="en-US" sz="1400" dirty="0" smtClean="0"/>
              <a:t>			</a:t>
            </a:r>
          </a:p>
          <a:p>
            <a:pPr marL="0" indent="0">
              <a:buFontTx/>
              <a:buNone/>
              <a:defRPr/>
            </a:pPr>
            <a:endParaRPr lang="en-US" altLang="en-US" sz="1400" dirty="0"/>
          </a:p>
          <a:p>
            <a:pPr marL="0" indent="0">
              <a:buFontTx/>
              <a:buNone/>
              <a:defRPr/>
            </a:pPr>
            <a:endParaRPr lang="en-US" altLang="en-US" sz="1400" dirty="0" smtClean="0"/>
          </a:p>
          <a:p>
            <a:pPr marL="0" indent="0">
              <a:buFontTx/>
              <a:buNone/>
              <a:defRPr/>
            </a:pPr>
            <a:r>
              <a:rPr lang="en-US" altLang="en-US" sz="1400" dirty="0"/>
              <a:t>	</a:t>
            </a:r>
            <a:r>
              <a:rPr lang="en-US" altLang="en-US" sz="1400" dirty="0" smtClean="0"/>
              <a:t>			http</a:t>
            </a:r>
            <a:r>
              <a:rPr lang="en-US" altLang="en-US" sz="1400" dirty="0"/>
              <a:t>://www.kaptest.com/</a:t>
            </a:r>
          </a:p>
          <a:p>
            <a:pPr marL="0" indent="0">
              <a:buFontTx/>
              <a:buNone/>
              <a:defRPr/>
            </a:pPr>
            <a:endParaRPr lang="en-US" sz="1400" dirty="0"/>
          </a:p>
        </p:txBody>
      </p:sp>
      <p:pic>
        <p:nvPicPr>
          <p:cNvPr id="118791" name="Picture 11" descr="Kaplan Medic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57200"/>
            <a:ext cx="25733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9989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914400"/>
          </a:xfrm>
        </p:spPr>
        <p:txBody>
          <a:bodyPr/>
          <a:lstStyle/>
          <a:p>
            <a:pPr>
              <a:defRPr/>
            </a:pPr>
            <a:r>
              <a:rPr lang="en-US" dirty="0" smtClean="0"/>
              <a:t>The Basics</a:t>
            </a:r>
            <a:endParaRPr lang="en-US" dirty="0"/>
          </a:p>
        </p:txBody>
      </p:sp>
      <p:sp>
        <p:nvSpPr>
          <p:cNvPr id="3" name="Content Placeholder 2"/>
          <p:cNvSpPr>
            <a:spLocks noGrp="1"/>
          </p:cNvSpPr>
          <p:nvPr>
            <p:ph idx="1"/>
          </p:nvPr>
        </p:nvSpPr>
        <p:spPr>
          <a:xfrm>
            <a:off x="381000" y="1752600"/>
            <a:ext cx="8458200" cy="4495800"/>
          </a:xfrm>
        </p:spPr>
        <p:txBody>
          <a:bodyPr/>
          <a:lstStyle/>
          <a:p>
            <a:pPr>
              <a:defRPr/>
            </a:pPr>
            <a:r>
              <a:rPr lang="en-US" dirty="0" smtClean="0"/>
              <a:t>When do I sign up?</a:t>
            </a:r>
          </a:p>
          <a:p>
            <a:pPr>
              <a:defRPr/>
            </a:pPr>
            <a:r>
              <a:rPr lang="en-US" dirty="0" smtClean="0"/>
              <a:t>How do I sign up?</a:t>
            </a:r>
          </a:p>
          <a:p>
            <a:pPr>
              <a:defRPr/>
            </a:pPr>
            <a:r>
              <a:rPr lang="en-US" dirty="0" smtClean="0"/>
              <a:t>What is the SOM policy?</a:t>
            </a:r>
          </a:p>
          <a:p>
            <a:pPr>
              <a:defRPr/>
            </a:pPr>
            <a:r>
              <a:rPr lang="en-US" dirty="0" smtClean="0"/>
              <a:t>What products should you use to prepare?</a:t>
            </a:r>
          </a:p>
          <a:p>
            <a:pPr>
              <a:defRPr/>
            </a:pPr>
            <a:r>
              <a:rPr lang="en-US" dirty="0" smtClean="0"/>
              <a:t>How much time should you study?</a:t>
            </a:r>
          </a:p>
          <a:p>
            <a:pPr>
              <a:defRPr/>
            </a:pPr>
            <a:r>
              <a:rPr lang="en-US" dirty="0" smtClean="0"/>
              <a:t>When should you take the exam?</a:t>
            </a:r>
          </a:p>
          <a:p>
            <a:pPr>
              <a:defRPr/>
            </a:pPr>
            <a:r>
              <a:rPr lang="en-US" dirty="0" smtClean="0"/>
              <a:t>What does it all mean?</a:t>
            </a:r>
          </a:p>
          <a:p>
            <a:pPr>
              <a:defRPr/>
            </a:pPr>
            <a:endParaRPr lang="en-US" dirty="0" smtClean="0"/>
          </a:p>
          <a:p>
            <a:pPr>
              <a:defRPr/>
            </a:pPr>
            <a:endParaRPr lang="en-US" dirty="0" smtClean="0"/>
          </a:p>
          <a:p>
            <a:pPr marL="457200" lvl="1" indent="0">
              <a:buFont typeface="Arial" charset="0"/>
              <a:buNone/>
              <a:defRPr/>
            </a:pPr>
            <a:endParaRPr lang="en-US" dirty="0" smtClean="0"/>
          </a:p>
          <a:p>
            <a:pPr lvl="1">
              <a:defRPr/>
            </a:pPr>
            <a:endParaRPr lang="en-US" dirty="0"/>
          </a:p>
          <a:p>
            <a:pPr lvl="1">
              <a:defRPr/>
            </a:pPr>
            <a:endParaRPr lang="en-US" dirty="0"/>
          </a:p>
        </p:txBody>
      </p:sp>
      <p:pic>
        <p:nvPicPr>
          <p:cNvPr id="10138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909763"/>
            <a:ext cx="1690688"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795003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bwMode="auto">
          <a:xfrm>
            <a:off x="2654300" y="317500"/>
            <a:ext cx="167957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 </a:t>
            </a:r>
          </a:p>
        </p:txBody>
      </p:sp>
      <p:sp>
        <p:nvSpPr>
          <p:cNvPr id="119811"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9812"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19813" name="TextBox 5"/>
          <p:cNvSpPr txBox="1">
            <a:spLocks noChangeArrowheads="1"/>
          </p:cNvSpPr>
          <p:nvPr/>
        </p:nvSpPr>
        <p:spPr bwMode="auto">
          <a:xfrm>
            <a:off x="3636963" y="4689475"/>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fontAlgn="base">
              <a:spcBef>
                <a:spcPct val="0"/>
              </a:spcBef>
              <a:spcAft>
                <a:spcPct val="0"/>
              </a:spcAft>
              <a:buFontTx/>
              <a:buNone/>
            </a:pPr>
            <a:endParaRPr kumimoji="1" lang="en-US" altLang="en-US" sz="1400">
              <a:solidFill>
                <a:srgbClr val="000000"/>
              </a:solidFill>
            </a:endParaRPr>
          </a:p>
        </p:txBody>
      </p:sp>
      <p:sp>
        <p:nvSpPr>
          <p:cNvPr id="2" name="Content Placeholder 1"/>
          <p:cNvSpPr>
            <a:spLocks noGrp="1"/>
          </p:cNvSpPr>
          <p:nvPr>
            <p:ph idx="1"/>
          </p:nvPr>
        </p:nvSpPr>
        <p:spPr>
          <a:xfrm>
            <a:off x="2667000" y="1447800"/>
            <a:ext cx="6286500" cy="5029200"/>
          </a:xfrm>
        </p:spPr>
        <p:txBody>
          <a:bodyPr/>
          <a:lstStyle/>
          <a:p>
            <a:pPr marL="0" indent="0">
              <a:buFontTx/>
              <a:buNone/>
              <a:defRPr/>
            </a:pPr>
            <a:endParaRPr lang="en-US" sz="1400" dirty="0" smtClean="0"/>
          </a:p>
          <a:p>
            <a:pPr marL="0" indent="0">
              <a:buFontTx/>
              <a:buNone/>
              <a:defRPr/>
            </a:pPr>
            <a:endParaRPr lang="en-US" sz="1400" dirty="0"/>
          </a:p>
          <a:p>
            <a:pPr marL="0" indent="0">
              <a:buFontTx/>
              <a:buNone/>
              <a:defRPr/>
            </a:pPr>
            <a:r>
              <a:rPr lang="en-US" sz="1400" b="1" dirty="0" smtClean="0"/>
              <a:t>Pros</a:t>
            </a:r>
          </a:p>
          <a:p>
            <a:pPr marL="285750" indent="-285750">
              <a:buFont typeface="Arial" panose="020B0604020202020204" pitchFamily="34" charset="0"/>
              <a:buChar char="•"/>
              <a:defRPr/>
            </a:pPr>
            <a:r>
              <a:rPr lang="en-US" sz="1400" dirty="0" smtClean="0"/>
              <a:t>Cheapest </a:t>
            </a:r>
            <a:r>
              <a:rPr lang="en-US" sz="1400" dirty="0" err="1" smtClean="0"/>
              <a:t>qbank</a:t>
            </a:r>
            <a:endParaRPr lang="en-US" sz="1400" dirty="0" smtClean="0"/>
          </a:p>
          <a:p>
            <a:pPr marL="285750" indent="-285750">
              <a:buFont typeface="Arial" panose="020B0604020202020204" pitchFamily="34" charset="0"/>
              <a:buChar char="•"/>
              <a:defRPr/>
            </a:pPr>
            <a:r>
              <a:rPr lang="en-US" sz="1400" dirty="0" smtClean="0"/>
              <a:t>Biggest </a:t>
            </a:r>
            <a:r>
              <a:rPr lang="en-US" sz="1400" dirty="0" err="1" smtClean="0"/>
              <a:t>qbank</a:t>
            </a:r>
            <a:endParaRPr lang="en-US" sz="1400" dirty="0" smtClean="0"/>
          </a:p>
          <a:p>
            <a:pPr marL="0" indent="0">
              <a:buFontTx/>
              <a:buNone/>
              <a:defRPr/>
            </a:pPr>
            <a:endParaRPr lang="en-US" sz="1400" dirty="0"/>
          </a:p>
          <a:p>
            <a:pPr marL="0" indent="0">
              <a:buFontTx/>
              <a:buNone/>
              <a:defRPr/>
            </a:pPr>
            <a:r>
              <a:rPr lang="en-US" sz="1400" b="1" dirty="0" smtClean="0"/>
              <a:t>Cons</a:t>
            </a:r>
          </a:p>
          <a:p>
            <a:pPr>
              <a:defRPr/>
            </a:pPr>
            <a:r>
              <a:rPr lang="en-US" sz="1400" dirty="0" smtClean="0"/>
              <a:t>Many questions slightly easier than </a:t>
            </a:r>
            <a:r>
              <a:rPr lang="en-US" sz="1400" dirty="0" err="1" smtClean="0"/>
              <a:t>UWorld</a:t>
            </a:r>
            <a:r>
              <a:rPr lang="en-US" sz="1400" dirty="0" smtClean="0"/>
              <a:t> counterparts—stems have more of the obvious keywords you’re trained to look for</a:t>
            </a:r>
          </a:p>
          <a:p>
            <a:pPr marL="0" indent="0">
              <a:buFontTx/>
              <a:buNone/>
              <a:defRPr/>
            </a:pPr>
            <a:endParaRPr lang="en-US" sz="1400" dirty="0" smtClean="0"/>
          </a:p>
          <a:p>
            <a:pPr marL="0" indent="0">
              <a:buFontTx/>
              <a:buNone/>
              <a:defRPr/>
            </a:pPr>
            <a:endParaRPr lang="en-US" sz="1400" dirty="0" smtClean="0"/>
          </a:p>
          <a:p>
            <a:pPr marL="0" indent="0">
              <a:buFontTx/>
              <a:buNone/>
              <a:defRPr/>
            </a:pPr>
            <a:endParaRPr lang="en-US" altLang="en-US" sz="1400" dirty="0" smtClean="0"/>
          </a:p>
          <a:p>
            <a:pPr marL="0" indent="0">
              <a:buFontTx/>
              <a:buNone/>
              <a:defRPr/>
            </a:pPr>
            <a:endParaRPr lang="en-US" altLang="en-US" sz="1400" dirty="0"/>
          </a:p>
          <a:p>
            <a:pPr marL="0" indent="0">
              <a:buFontTx/>
              <a:buNone/>
              <a:defRPr/>
            </a:pPr>
            <a:endParaRPr lang="en-US" altLang="en-US" sz="1400" dirty="0" smtClean="0"/>
          </a:p>
          <a:p>
            <a:pPr marL="0" indent="0">
              <a:buFontTx/>
              <a:buNone/>
              <a:defRPr/>
            </a:pPr>
            <a:endParaRPr lang="en-US" altLang="en-US" sz="1400" dirty="0"/>
          </a:p>
          <a:p>
            <a:pPr marL="0" indent="0">
              <a:buFontTx/>
              <a:buNone/>
              <a:defRPr/>
            </a:pPr>
            <a:r>
              <a:rPr lang="en-US" altLang="en-US" sz="1400" dirty="0" smtClean="0"/>
              <a:t>			</a:t>
            </a:r>
          </a:p>
          <a:p>
            <a:pPr marL="0" indent="0">
              <a:buFontTx/>
              <a:buNone/>
              <a:defRPr/>
            </a:pPr>
            <a:endParaRPr lang="en-US" altLang="en-US" sz="1400" dirty="0"/>
          </a:p>
          <a:p>
            <a:pPr marL="0" indent="0">
              <a:buFontTx/>
              <a:buNone/>
              <a:defRPr/>
            </a:pPr>
            <a:r>
              <a:rPr lang="en-US" altLang="en-US" sz="1400" dirty="0"/>
              <a:t>	</a:t>
            </a:r>
            <a:r>
              <a:rPr lang="en-US" altLang="en-US" sz="1400" dirty="0" smtClean="0"/>
              <a:t>			https</a:t>
            </a:r>
            <a:r>
              <a:rPr lang="en-US" altLang="en-US" sz="1400" dirty="0"/>
              <a:t>://www.usmle-rx.com/</a:t>
            </a:r>
            <a:endParaRPr lang="en-US" sz="1400" dirty="0"/>
          </a:p>
        </p:txBody>
      </p:sp>
      <p:sp>
        <p:nvSpPr>
          <p:cNvPr id="8" name="Title 1"/>
          <p:cNvSpPr txBox="1">
            <a:spLocks/>
          </p:cNvSpPr>
          <p:nvPr/>
        </p:nvSpPr>
        <p:spPr bwMode="auto">
          <a:xfrm>
            <a:off x="2701925" y="304800"/>
            <a:ext cx="163195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lnSpc>
                <a:spcPct val="80000"/>
              </a:lnSpc>
              <a:spcBef>
                <a:spcPct val="50000"/>
              </a:spcBef>
              <a:spcAft>
                <a:spcPct val="0"/>
              </a:spcAft>
              <a:defRPr sz="3600" b="1" i="1">
                <a:solidFill>
                  <a:schemeClr val="tx1"/>
                </a:solidFill>
                <a:latin typeface="+mj-lt"/>
                <a:ea typeface="+mj-ea"/>
                <a:cs typeface="+mj-cs"/>
              </a:defRPr>
            </a:lvl1pPr>
            <a:lvl2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2pPr>
            <a:lvl3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3pPr>
            <a:lvl4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4pPr>
            <a:lvl5pPr algn="l" rtl="0" eaLnBrk="0" fontAlgn="base" hangingPunct="0">
              <a:lnSpc>
                <a:spcPct val="80000"/>
              </a:lnSpc>
              <a:spcBef>
                <a:spcPct val="50000"/>
              </a:spcBef>
              <a:spcAft>
                <a:spcPct val="0"/>
              </a:spcAft>
              <a:defRPr sz="3600" b="1" i="1">
                <a:solidFill>
                  <a:schemeClr val="tx1"/>
                </a:solidFill>
                <a:latin typeface="Times New Roman" pitchFamily="18" charset="0"/>
                <a:cs typeface="Arial" charset="0"/>
              </a:defRPr>
            </a:lvl5pPr>
            <a:lvl6pPr marL="457200" algn="l" rtl="0" fontAlgn="base">
              <a:lnSpc>
                <a:spcPct val="80000"/>
              </a:lnSpc>
              <a:spcBef>
                <a:spcPct val="50000"/>
              </a:spcBef>
              <a:spcAft>
                <a:spcPct val="0"/>
              </a:spcAft>
              <a:defRPr sz="3600" b="1" i="1">
                <a:solidFill>
                  <a:schemeClr val="tx1"/>
                </a:solidFill>
                <a:latin typeface="Times New Roman" pitchFamily="18" charset="0"/>
                <a:cs typeface="Arial" charset="0"/>
              </a:defRPr>
            </a:lvl6pPr>
            <a:lvl7pPr marL="914400" algn="l" rtl="0" fontAlgn="base">
              <a:lnSpc>
                <a:spcPct val="80000"/>
              </a:lnSpc>
              <a:spcBef>
                <a:spcPct val="50000"/>
              </a:spcBef>
              <a:spcAft>
                <a:spcPct val="0"/>
              </a:spcAft>
              <a:defRPr sz="3600" b="1" i="1">
                <a:solidFill>
                  <a:schemeClr val="tx1"/>
                </a:solidFill>
                <a:latin typeface="Times New Roman" pitchFamily="18" charset="0"/>
                <a:cs typeface="Arial" charset="0"/>
              </a:defRPr>
            </a:lvl7pPr>
            <a:lvl8pPr marL="1371600" algn="l" rtl="0" fontAlgn="base">
              <a:lnSpc>
                <a:spcPct val="80000"/>
              </a:lnSpc>
              <a:spcBef>
                <a:spcPct val="50000"/>
              </a:spcBef>
              <a:spcAft>
                <a:spcPct val="0"/>
              </a:spcAft>
              <a:defRPr sz="3600" b="1" i="1">
                <a:solidFill>
                  <a:schemeClr val="tx1"/>
                </a:solidFill>
                <a:latin typeface="Times New Roman" pitchFamily="18" charset="0"/>
                <a:cs typeface="Arial" charset="0"/>
              </a:defRPr>
            </a:lvl8pPr>
            <a:lvl9pPr marL="1828800" algn="l" rtl="0" fontAlgn="base">
              <a:lnSpc>
                <a:spcPct val="80000"/>
              </a:lnSpc>
              <a:spcBef>
                <a:spcPct val="50000"/>
              </a:spcBef>
              <a:spcAft>
                <a:spcPct val="0"/>
              </a:spcAft>
              <a:defRPr sz="3600" b="1" i="1">
                <a:solidFill>
                  <a:schemeClr val="tx1"/>
                </a:solidFill>
                <a:latin typeface="Times New Roman" pitchFamily="18" charset="0"/>
                <a:cs typeface="Arial" charset="0"/>
              </a:defRPr>
            </a:lvl9pPr>
          </a:lstStyle>
          <a:p>
            <a:pPr>
              <a:defRPr/>
            </a:pPr>
            <a:r>
              <a:rPr lang="en-US" altLang="en-US" kern="0" smtClean="0">
                <a:solidFill>
                  <a:srgbClr val="000000"/>
                </a:solidFill>
              </a:rPr>
              <a:t> </a:t>
            </a:r>
          </a:p>
        </p:txBody>
      </p:sp>
      <p:pic>
        <p:nvPicPr>
          <p:cNvPr id="119816" name="Picture 4" descr="http://www.amsa.org/AMSA/Libraries/Benefit_Partners/USMLERx_logo.sflb.ashx">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0825" y="304800"/>
            <a:ext cx="26955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7768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bwMode="auto">
          <a:xfrm>
            <a:off x="2654300" y="317500"/>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 </a:t>
            </a:r>
          </a:p>
        </p:txBody>
      </p:sp>
      <p:sp>
        <p:nvSpPr>
          <p:cNvPr id="120835"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20836"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20837" name="TextBox 5"/>
          <p:cNvSpPr txBox="1">
            <a:spLocks noChangeArrowheads="1"/>
          </p:cNvSpPr>
          <p:nvPr/>
        </p:nvSpPr>
        <p:spPr bwMode="auto">
          <a:xfrm>
            <a:off x="3636963" y="4689475"/>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fontAlgn="base">
              <a:spcBef>
                <a:spcPct val="0"/>
              </a:spcBef>
              <a:spcAft>
                <a:spcPct val="0"/>
              </a:spcAft>
              <a:buFontTx/>
              <a:buNone/>
            </a:pPr>
            <a:endParaRPr kumimoji="1" lang="en-US" altLang="en-US" sz="1400">
              <a:solidFill>
                <a:srgbClr val="000000"/>
              </a:solidFill>
            </a:endParaRPr>
          </a:p>
        </p:txBody>
      </p:sp>
      <p:sp>
        <p:nvSpPr>
          <p:cNvPr id="2" name="Content Placeholder 1"/>
          <p:cNvSpPr>
            <a:spLocks noGrp="1"/>
          </p:cNvSpPr>
          <p:nvPr>
            <p:ph idx="1"/>
          </p:nvPr>
        </p:nvSpPr>
        <p:spPr>
          <a:xfrm>
            <a:off x="2667000" y="1447800"/>
            <a:ext cx="6286500" cy="5029200"/>
          </a:xfrm>
        </p:spPr>
        <p:txBody>
          <a:bodyPr/>
          <a:lstStyle/>
          <a:p>
            <a:pPr marL="0" indent="0">
              <a:buFontTx/>
              <a:buNone/>
              <a:defRPr/>
            </a:pPr>
            <a:endParaRPr lang="en-US" sz="1400" dirty="0" smtClean="0"/>
          </a:p>
          <a:p>
            <a:pPr marL="0" indent="0">
              <a:buFontTx/>
              <a:buNone/>
              <a:defRPr/>
            </a:pPr>
            <a:r>
              <a:rPr lang="en-US" sz="1400" b="1" dirty="0"/>
              <a:t>Pros</a:t>
            </a:r>
          </a:p>
          <a:p>
            <a:pPr marL="285750" indent="-285750">
              <a:buFont typeface="Arial" panose="020B0604020202020204" pitchFamily="34" charset="0"/>
              <a:buChar char="•"/>
              <a:defRPr/>
            </a:pPr>
            <a:r>
              <a:rPr lang="en-US" sz="1400" dirty="0"/>
              <a:t>Good way to gauge how well your studying is preparing you for realistic questions very similar to those on real USMLE Step 1</a:t>
            </a:r>
          </a:p>
          <a:p>
            <a:pPr marL="285750" indent="-285750">
              <a:buFont typeface="Arial" panose="020B0604020202020204" pitchFamily="34" charset="0"/>
              <a:buChar char="•"/>
              <a:defRPr/>
            </a:pPr>
            <a:r>
              <a:rPr lang="en-US" sz="1400" dirty="0"/>
              <a:t>Provides a score that is very predictive of your actual step 1 score</a:t>
            </a:r>
          </a:p>
          <a:p>
            <a:pPr marL="0" indent="0">
              <a:buFontTx/>
              <a:buNone/>
              <a:defRPr/>
            </a:pPr>
            <a:endParaRPr lang="en-US" sz="1400" dirty="0" smtClean="0"/>
          </a:p>
          <a:p>
            <a:pPr marL="0" indent="0">
              <a:buFontTx/>
              <a:buNone/>
              <a:defRPr/>
            </a:pPr>
            <a:r>
              <a:rPr lang="en-US" sz="1400" b="1" dirty="0"/>
              <a:t>Cons</a:t>
            </a:r>
          </a:p>
          <a:p>
            <a:pPr marL="285750" indent="-285750">
              <a:buFont typeface="Arial" panose="020B0604020202020204" pitchFamily="34" charset="0"/>
              <a:buChar char="•"/>
              <a:defRPr/>
            </a:pPr>
            <a:r>
              <a:rPr lang="en-US" sz="1400" dirty="0"/>
              <a:t>Somewhat expensive ($60 each)</a:t>
            </a:r>
          </a:p>
          <a:p>
            <a:pPr marL="285750" indent="-285750">
              <a:buFont typeface="Arial" panose="020B0604020202020204" pitchFamily="34" charset="0"/>
              <a:buChar char="•"/>
              <a:defRPr/>
            </a:pPr>
            <a:r>
              <a:rPr lang="en-US" sz="1400" dirty="0"/>
              <a:t>Keep in mind that scores are not an </a:t>
            </a:r>
            <a:r>
              <a:rPr lang="en-US" sz="1400" b="1" dirty="0"/>
              <a:t>exact</a:t>
            </a:r>
            <a:r>
              <a:rPr lang="en-US" sz="1400" dirty="0"/>
              <a:t> predictor and could be a little higher or lower</a:t>
            </a:r>
          </a:p>
          <a:p>
            <a:pPr marL="0" indent="0">
              <a:buFontTx/>
              <a:buNone/>
              <a:defRPr/>
            </a:pPr>
            <a:endParaRPr lang="en-US" sz="1400" dirty="0" smtClean="0"/>
          </a:p>
          <a:p>
            <a:pPr marL="0" indent="0">
              <a:buFontTx/>
              <a:buNone/>
              <a:defRPr/>
            </a:pPr>
            <a:endParaRPr lang="en-US" sz="1400" dirty="0"/>
          </a:p>
          <a:p>
            <a:pPr marL="0" indent="0">
              <a:buFontTx/>
              <a:buNone/>
              <a:defRPr/>
            </a:pPr>
            <a:r>
              <a:rPr lang="en-US" altLang="en-US" sz="1400" dirty="0" smtClean="0"/>
              <a:t>			</a:t>
            </a:r>
          </a:p>
          <a:p>
            <a:pPr marL="0" indent="0">
              <a:buFontTx/>
              <a:buNone/>
              <a:defRPr/>
            </a:pPr>
            <a:endParaRPr lang="en-US" altLang="en-US" sz="1400" dirty="0"/>
          </a:p>
          <a:p>
            <a:pPr marL="0" indent="0">
              <a:buFontTx/>
              <a:buNone/>
              <a:defRPr/>
            </a:pPr>
            <a:endParaRPr lang="en-US" altLang="en-US" sz="1400" dirty="0" smtClean="0"/>
          </a:p>
          <a:p>
            <a:pPr marL="0" indent="0">
              <a:buFontTx/>
              <a:buNone/>
              <a:defRPr/>
            </a:pPr>
            <a:endParaRPr lang="en-US" altLang="en-US" sz="1400" dirty="0"/>
          </a:p>
          <a:p>
            <a:pPr marL="0" indent="0">
              <a:buFontTx/>
              <a:buNone/>
              <a:defRPr/>
            </a:pPr>
            <a:endParaRPr lang="en-US" altLang="en-US" sz="1400" dirty="0" smtClean="0"/>
          </a:p>
          <a:p>
            <a:pPr marL="0" indent="0">
              <a:buFontTx/>
              <a:buNone/>
              <a:defRPr/>
            </a:pPr>
            <a:r>
              <a:rPr lang="en-US" altLang="en-US" sz="1400" dirty="0"/>
              <a:t>	</a:t>
            </a:r>
            <a:r>
              <a:rPr lang="en-US" altLang="en-US" sz="1400" dirty="0" smtClean="0"/>
              <a:t>		http</a:t>
            </a:r>
            <a:r>
              <a:rPr lang="en-US" altLang="en-US" sz="1400" dirty="0"/>
              <a:t>://www.nbme.org/</a:t>
            </a:r>
          </a:p>
          <a:p>
            <a:pPr marL="0" indent="0">
              <a:buFontTx/>
              <a:buNone/>
              <a:defRPr/>
            </a:pPr>
            <a:endParaRPr lang="en-US" sz="1400" dirty="0"/>
          </a:p>
        </p:txBody>
      </p:sp>
      <p:pic>
        <p:nvPicPr>
          <p:cNvPr id="1208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2988" y="531813"/>
            <a:ext cx="4189412"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084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304800"/>
            <a:ext cx="800100"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2247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 </a:t>
            </a:r>
          </a:p>
        </p:txBody>
      </p:sp>
      <p:sp>
        <p:nvSpPr>
          <p:cNvPr id="121859" name="Date Placeholder 3"/>
          <p:cNvSpPr>
            <a:spLocks noGrp="1"/>
          </p:cNvSpPr>
          <p:nvPr>
            <p:ph type="dt" sz="quarter" idx="10"/>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sp>
        <p:nvSpPr>
          <p:cNvPr id="121860" name="Footer Placeholder 4"/>
          <p:cNvSpPr>
            <a:spLocks noGrp="1"/>
          </p:cNvSpPr>
          <p:nvPr>
            <p:ph type="ftr" sz="quarter" idx="11"/>
          </p:nvPr>
        </p:nvSpPr>
        <p:spPr>
          <a:ln w="9525"/>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spcBef>
                <a:spcPct val="20000"/>
              </a:spcBef>
              <a:buChar char="•"/>
              <a:defRPr sz="3200">
                <a:solidFill>
                  <a:schemeClr val="tx1"/>
                </a:solidFill>
                <a:latin typeface="Times New Roman" pitchFamily="18" charset="0"/>
                <a:cs typeface="Arial" charset="0"/>
              </a:defRPr>
            </a:lvl1pPr>
            <a:lvl2pPr marL="742950" indent="-285750">
              <a:spcBef>
                <a:spcPct val="20000"/>
              </a:spcBef>
              <a:buChar char="–"/>
              <a:defRPr sz="2800">
                <a:solidFill>
                  <a:schemeClr val="tx1"/>
                </a:solidFill>
                <a:latin typeface="Times New Roman" pitchFamily="18" charset="0"/>
                <a:cs typeface="Arial" charset="0"/>
              </a:defRPr>
            </a:lvl2pPr>
            <a:lvl3pPr marL="1143000" indent="-228600">
              <a:spcBef>
                <a:spcPct val="20000"/>
              </a:spcBef>
              <a:buChar char="•"/>
              <a:defRPr sz="2400">
                <a:solidFill>
                  <a:schemeClr val="tx1"/>
                </a:solidFill>
                <a:latin typeface="Times New Roman" pitchFamily="18" charset="0"/>
                <a:cs typeface="Arial" charset="0"/>
              </a:defRPr>
            </a:lvl3pPr>
            <a:lvl4pPr marL="1600200" indent="-228600">
              <a:spcBef>
                <a:spcPct val="20000"/>
              </a:spcBef>
              <a:buChar char="–"/>
              <a:defRPr sz="2000">
                <a:solidFill>
                  <a:schemeClr val="tx1"/>
                </a:solidFill>
                <a:latin typeface="Times New Roman" pitchFamily="18" charset="0"/>
                <a:cs typeface="Arial" charset="0"/>
              </a:defRPr>
            </a:lvl4pPr>
            <a:lvl5pPr marL="2057400" indent="-228600">
              <a:spcBef>
                <a:spcPct val="20000"/>
              </a:spcBef>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cs typeface="Arial" charset="0"/>
              </a:defRPr>
            </a:lvl9pPr>
          </a:lstStyle>
          <a:p>
            <a:pPr>
              <a:spcBef>
                <a:spcPct val="0"/>
              </a:spcBef>
              <a:buFontTx/>
              <a:buNone/>
            </a:pPr>
            <a:endParaRPr lang="en-US" altLang="en-US" sz="1000" smtClean="0">
              <a:solidFill>
                <a:srgbClr val="FFFFCC"/>
              </a:solidFill>
            </a:endParaRPr>
          </a:p>
        </p:txBody>
      </p:sp>
      <p:pic>
        <p:nvPicPr>
          <p:cNvPr id="121861" name="Picture 4" descr="Firecracke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9525" y="647700"/>
            <a:ext cx="2124075" cy="5715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1862" name="TextBox 1"/>
          <p:cNvSpPr>
            <a:spLocks noGrp="1" noChangeArrowheads="1"/>
          </p:cNvSpPr>
          <p:nvPr>
            <p:ph idx="1"/>
          </p:nvPr>
        </p:nvSpPr>
        <p:spPr>
          <a:xfrm>
            <a:off x="2667000" y="933450"/>
            <a:ext cx="6286500" cy="2308225"/>
          </a:xfrm>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0"/>
              </a:spcBef>
              <a:buFontTx/>
              <a:buNone/>
            </a:pPr>
            <a:endParaRPr lang="en-US" altLang="en-US" sz="2400" smtClean="0"/>
          </a:p>
          <a:p>
            <a:pPr eaLnBrk="1" hangingPunct="1">
              <a:spcBef>
                <a:spcPct val="0"/>
              </a:spcBef>
              <a:buFontTx/>
              <a:buNone/>
            </a:pPr>
            <a:r>
              <a:rPr lang="en-US" altLang="en-US" sz="2400" b="1" smtClean="0"/>
              <a:t>Spaced repetition flashcards</a:t>
            </a:r>
            <a:r>
              <a:rPr lang="en-US" altLang="en-US" sz="2400" smtClean="0"/>
              <a:t>: flashcards that you rate how well you remember it, then computer figures out when to show it to you next</a:t>
            </a:r>
          </a:p>
          <a:p>
            <a:pPr eaLnBrk="1" hangingPunct="1">
              <a:spcBef>
                <a:spcPct val="0"/>
              </a:spcBef>
              <a:buFontTx/>
              <a:buNone/>
            </a:pPr>
            <a:endParaRPr lang="en-US" altLang="en-US" sz="2400" smtClean="0"/>
          </a:p>
        </p:txBody>
      </p:sp>
      <p:pic>
        <p:nvPicPr>
          <p:cNvPr id="12186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60713" y="2895600"/>
            <a:ext cx="55657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2955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1828800" y="685800"/>
            <a:ext cx="6934200" cy="762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defRPr/>
            </a:pPr>
            <a:r>
              <a:rPr lang="en-US" altLang="en-US" dirty="0" smtClean="0"/>
              <a:t>Take home message</a:t>
            </a:r>
          </a:p>
        </p:txBody>
      </p:sp>
      <p:sp>
        <p:nvSpPr>
          <p:cNvPr id="109571" name="Content Placeholder 2"/>
          <p:cNvSpPr>
            <a:spLocks noGrp="1"/>
          </p:cNvSpPr>
          <p:nvPr>
            <p:ph idx="1"/>
          </p:nvPr>
        </p:nvSpPr>
        <p:spPr>
          <a:xfrm>
            <a:off x="2057400" y="1676400"/>
            <a:ext cx="6705600" cy="4572000"/>
          </a:xfrm>
        </p:spPr>
        <p:txBody>
          <a:bodyPr/>
          <a:lstStyle/>
          <a:p>
            <a:pPr>
              <a:defRPr/>
            </a:pPr>
            <a:r>
              <a:rPr lang="en-US" altLang="en-US" dirty="0" smtClean="0">
                <a:latin typeface="Arial Unicode MS" pitchFamily="34" charset="-128"/>
                <a:ea typeface="Arial Unicode MS" pitchFamily="34" charset="-128"/>
                <a:cs typeface="Arial Unicode MS" pitchFamily="34" charset="-128"/>
              </a:rPr>
              <a:t>Have a plan</a:t>
            </a:r>
          </a:p>
          <a:p>
            <a:pPr>
              <a:defRPr/>
            </a:pPr>
            <a:r>
              <a:rPr lang="en-US" altLang="en-US" dirty="0" smtClean="0">
                <a:latin typeface="Arial Unicode MS" pitchFamily="34" charset="-128"/>
                <a:ea typeface="Arial Unicode MS" pitchFamily="34" charset="-128"/>
                <a:cs typeface="Arial Unicode MS" pitchFamily="34" charset="-128"/>
              </a:rPr>
              <a:t>Be true to your study style</a:t>
            </a:r>
          </a:p>
          <a:p>
            <a:pPr>
              <a:defRPr/>
            </a:pPr>
            <a:r>
              <a:rPr lang="en-US" altLang="en-US" dirty="0" smtClean="0">
                <a:latin typeface="Arial Unicode MS" pitchFamily="34" charset="-128"/>
                <a:ea typeface="Arial Unicode MS" pitchFamily="34" charset="-128"/>
                <a:cs typeface="Arial Unicode MS" pitchFamily="34" charset="-128"/>
              </a:rPr>
              <a:t>Do not feel compelled to spend a lot of money on materials that you do not have either the time or inclination to use</a:t>
            </a:r>
          </a:p>
          <a:p>
            <a:pPr>
              <a:defRPr/>
            </a:pPr>
            <a:r>
              <a:rPr lang="en-US" altLang="en-US" dirty="0" smtClean="0">
                <a:latin typeface="Arial Unicode MS" pitchFamily="34" charset="-128"/>
                <a:ea typeface="Arial Unicode MS" pitchFamily="34" charset="-128"/>
                <a:cs typeface="Arial Unicode MS" pitchFamily="34" charset="-128"/>
              </a:rPr>
              <a:t>Everyone should get First Aid and a question bank</a:t>
            </a:r>
          </a:p>
          <a:p>
            <a:pPr>
              <a:defRPr/>
            </a:pPr>
            <a:r>
              <a:rPr lang="en-US" altLang="en-US" dirty="0" smtClean="0">
                <a:latin typeface="Arial Unicode MS" pitchFamily="34" charset="-128"/>
                <a:ea typeface="Arial Unicode MS" pitchFamily="34" charset="-128"/>
                <a:cs typeface="Arial Unicode MS" pitchFamily="34" charset="-128"/>
              </a:rPr>
              <a:t>Usefulness of other resources depends on your individual learning style</a:t>
            </a:r>
          </a:p>
          <a:p>
            <a:pPr>
              <a:defRPr/>
            </a:pPr>
            <a:r>
              <a:rPr lang="en-US" altLang="en-US" b="1" i="1" dirty="0" smtClean="0">
                <a:latin typeface="Arial Unicode MS" pitchFamily="34" charset="-128"/>
                <a:ea typeface="Arial Unicode MS" pitchFamily="34" charset="-128"/>
                <a:cs typeface="Arial Unicode MS" pitchFamily="34" charset="-128"/>
              </a:rPr>
              <a:t>More info at upcoming PDX Session!</a:t>
            </a:r>
          </a:p>
          <a:p>
            <a:pPr marL="0" indent="0">
              <a:buFontTx/>
              <a:buNone/>
              <a:defRPr/>
            </a:pPr>
            <a:endParaRPr lang="en-US" altLang="en-US" dirty="0" smtClean="0">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2024785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2"/>
          <p:cNvSpPr>
            <a:spLocks noGrp="1" noChangeArrowheads="1"/>
          </p:cNvSpPr>
          <p:nvPr>
            <p:ph type="title"/>
          </p:nvPr>
        </p:nvSpPr>
        <p:spPr>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nchor="t"/>
          <a:lstStyle/>
          <a:p>
            <a:pPr eaLnBrk="1" hangingPunct="1">
              <a:lnSpc>
                <a:spcPct val="140000"/>
              </a:lnSpc>
              <a:defRPr/>
            </a:pPr>
            <a:r>
              <a:rPr lang="en-US" altLang="en-US" sz="3200" smtClean="0"/>
              <a:t>Resources and Contacts</a:t>
            </a:r>
          </a:p>
        </p:txBody>
      </p:sp>
      <p:sp>
        <p:nvSpPr>
          <p:cNvPr id="36869" name="Rectangle 3"/>
          <p:cNvSpPr>
            <a:spLocks noGrp="1" noChangeArrowheads="1"/>
          </p:cNvSpPr>
          <p:nvPr>
            <p:ph idx="1"/>
          </p:nvPr>
        </p:nvSpPr>
        <p:spPr/>
        <p:txBody>
          <a:bodyPr/>
          <a:lstStyle/>
          <a:p>
            <a:pPr eaLnBrk="1" hangingPunct="1">
              <a:lnSpc>
                <a:spcPct val="140000"/>
              </a:lnSpc>
              <a:defRPr/>
            </a:pPr>
            <a:r>
              <a:rPr lang="en-US" altLang="en-US" sz="2000" dirty="0" smtClean="0">
                <a:latin typeface="Arial Unicode MS" pitchFamily="34" charset="-128"/>
              </a:rPr>
              <a:t>USMLE Web Site</a:t>
            </a:r>
          </a:p>
          <a:p>
            <a:pPr lvl="1" eaLnBrk="1" hangingPunct="1">
              <a:lnSpc>
                <a:spcPct val="140000"/>
              </a:lnSpc>
              <a:defRPr/>
            </a:pPr>
            <a:r>
              <a:rPr lang="en-US" altLang="en-US" sz="2000" dirty="0" smtClean="0">
                <a:latin typeface="Arial Unicode MS" pitchFamily="34" charset="-128"/>
                <a:hlinkClick r:id="rId3"/>
              </a:rPr>
              <a:t>http://www.usmle.org/</a:t>
            </a:r>
            <a:endParaRPr lang="en-US" altLang="en-US" sz="2000" dirty="0" smtClean="0">
              <a:latin typeface="Arial Unicode MS" pitchFamily="34" charset="-128"/>
            </a:endParaRPr>
          </a:p>
          <a:p>
            <a:pPr eaLnBrk="1" hangingPunct="1">
              <a:lnSpc>
                <a:spcPct val="140000"/>
              </a:lnSpc>
              <a:defRPr/>
            </a:pPr>
            <a:r>
              <a:rPr lang="en-US" altLang="en-US" sz="2000" dirty="0" smtClean="0">
                <a:latin typeface="Arial Unicode MS" pitchFamily="34" charset="-128"/>
              </a:rPr>
              <a:t>National Board of Medical Examiners</a:t>
            </a:r>
          </a:p>
          <a:p>
            <a:pPr lvl="1" eaLnBrk="1" hangingPunct="1">
              <a:lnSpc>
                <a:spcPct val="140000"/>
              </a:lnSpc>
              <a:defRPr/>
            </a:pPr>
            <a:r>
              <a:rPr lang="en-US" altLang="en-US" sz="2000" dirty="0" smtClean="0">
                <a:latin typeface="Arial Unicode MS" pitchFamily="34" charset="-128"/>
                <a:hlinkClick r:id="rId4"/>
              </a:rPr>
              <a:t>The National Board of Medical Examiners</a:t>
            </a:r>
            <a:r>
              <a:rPr lang="en-US" altLang="en-US" sz="2000" dirty="0" smtClean="0">
                <a:hlinkClick r:id="rId4"/>
              </a:rPr>
              <a:t>®</a:t>
            </a:r>
            <a:endParaRPr lang="en-US" altLang="en-US" sz="2000" dirty="0" smtClean="0">
              <a:latin typeface="Arial Unicode MS" pitchFamily="34" charset="-128"/>
            </a:endParaRPr>
          </a:p>
          <a:p>
            <a:pPr eaLnBrk="1" hangingPunct="1">
              <a:lnSpc>
                <a:spcPct val="140000"/>
              </a:lnSpc>
              <a:defRPr/>
            </a:pPr>
            <a:r>
              <a:rPr lang="en-US" altLang="en-US" sz="2000" dirty="0" err="1" smtClean="0">
                <a:latin typeface="Arial Unicode MS" pitchFamily="34" charset="-128"/>
              </a:rPr>
              <a:t>Prometric</a:t>
            </a:r>
            <a:r>
              <a:rPr lang="en-US" altLang="en-US" sz="2000" dirty="0" smtClean="0">
                <a:latin typeface="Arial Unicode MS" pitchFamily="34" charset="-128"/>
              </a:rPr>
              <a:t> web site</a:t>
            </a:r>
          </a:p>
          <a:p>
            <a:pPr lvl="1" eaLnBrk="1" hangingPunct="1">
              <a:lnSpc>
                <a:spcPct val="140000"/>
              </a:lnSpc>
              <a:defRPr/>
            </a:pPr>
            <a:r>
              <a:rPr lang="en-US" altLang="en-US" sz="2000" dirty="0" smtClean="0">
                <a:latin typeface="Arial Unicode MS" pitchFamily="34" charset="-128"/>
                <a:hlinkClick r:id="rId5"/>
              </a:rPr>
              <a:t>http://www.prometric.com</a:t>
            </a:r>
            <a:endParaRPr lang="en-US" altLang="en-US" sz="2000" dirty="0" smtClean="0">
              <a:latin typeface="Arial Unicode MS" pitchFamily="34" charset="-128"/>
            </a:endParaRPr>
          </a:p>
          <a:p>
            <a:pPr eaLnBrk="1" hangingPunct="1">
              <a:lnSpc>
                <a:spcPct val="140000"/>
              </a:lnSpc>
              <a:defRPr/>
            </a:pPr>
            <a:r>
              <a:rPr lang="en-US" altLang="en-US" sz="2000" dirty="0">
                <a:latin typeface="Arial Unicode MS" pitchFamily="34" charset="-128"/>
              </a:rPr>
              <a:t>AAMC Careers in Medicine</a:t>
            </a:r>
          </a:p>
          <a:p>
            <a:pPr lvl="1" eaLnBrk="1" hangingPunct="1">
              <a:lnSpc>
                <a:spcPct val="140000"/>
              </a:lnSpc>
              <a:defRPr/>
            </a:pPr>
            <a:r>
              <a:rPr lang="en-US" sz="2000" dirty="0">
                <a:hlinkClick r:id="rId6"/>
              </a:rPr>
              <a:t>https://www.aamc.org/</a:t>
            </a:r>
            <a:r>
              <a:rPr lang="en-US" sz="2000" dirty="0" err="1">
                <a:hlinkClick r:id="rId6"/>
              </a:rPr>
              <a:t>cim</a:t>
            </a:r>
            <a:r>
              <a:rPr lang="en-US" sz="2000" dirty="0">
                <a:hlinkClick r:id="rId6"/>
              </a:rPr>
              <a:t>/</a:t>
            </a:r>
            <a:r>
              <a:rPr lang="en-US" sz="2000" dirty="0" smtClean="0">
                <a:hlinkClick r:id="rId6"/>
              </a:rPr>
              <a:t>‎</a:t>
            </a:r>
            <a:endParaRPr lang="en-US" sz="2000" dirty="0"/>
          </a:p>
          <a:p>
            <a:pPr lvl="1" eaLnBrk="1" hangingPunct="1">
              <a:lnSpc>
                <a:spcPct val="140000"/>
              </a:lnSpc>
              <a:defRPr/>
            </a:pPr>
            <a:endParaRPr lang="en-US" sz="2000" dirty="0"/>
          </a:p>
          <a:p>
            <a:pPr marL="0" indent="0" eaLnBrk="1" hangingPunct="1">
              <a:lnSpc>
                <a:spcPct val="140000"/>
              </a:lnSpc>
              <a:buFontTx/>
              <a:buNone/>
              <a:defRPr/>
            </a:pPr>
            <a:endParaRPr lang="en-US" altLang="en-US" sz="2000" dirty="0" smtClean="0"/>
          </a:p>
          <a:p>
            <a:pPr eaLnBrk="1" hangingPunct="1">
              <a:lnSpc>
                <a:spcPct val="140000"/>
              </a:lnSpc>
              <a:defRPr/>
            </a:pPr>
            <a:endParaRPr lang="en-US" altLang="en-US" sz="2000" dirty="0" smtClean="0"/>
          </a:p>
        </p:txBody>
      </p:sp>
    </p:spTree>
    <p:extLst>
      <p:ext uri="{BB962C8B-B14F-4D97-AF65-F5344CB8AC3E}">
        <p14:creationId xmlns:p14="http://schemas.microsoft.com/office/powerpoint/2010/main" val="137610166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ctrTitle"/>
          </p:nvPr>
        </p:nvSpPr>
        <p:spPr>
          <a:xfrm>
            <a:off x="609600" y="1905000"/>
            <a:ext cx="7848600" cy="2819400"/>
          </a:xfrm>
        </p:spPr>
        <p:txBody>
          <a:bodyPr/>
          <a:lstStyle/>
          <a:p>
            <a:pPr eaLnBrk="1" hangingPunct="1">
              <a:defRPr/>
            </a:pPr>
            <a:r>
              <a:rPr lang="en-US" dirty="0" smtClean="0">
                <a:solidFill>
                  <a:schemeClr val="accent5"/>
                </a:solidFill>
              </a:rPr>
              <a:t>STEP 1 Prep at UNC</a:t>
            </a:r>
            <a:br>
              <a:rPr lang="en-US" dirty="0" smtClean="0">
                <a:solidFill>
                  <a:schemeClr val="accent5"/>
                </a:solidFill>
              </a:rPr>
            </a:br>
            <a:r>
              <a:rPr lang="en-US" dirty="0" smtClean="0">
                <a:solidFill>
                  <a:schemeClr val="accent5"/>
                </a:solidFill>
              </a:rPr>
              <a:t>2016</a:t>
            </a:r>
            <a:br>
              <a:rPr lang="en-US" dirty="0" smtClean="0">
                <a:solidFill>
                  <a:schemeClr val="accent5"/>
                </a:solidFill>
              </a:rPr>
            </a:br>
            <a:r>
              <a:rPr lang="en-US" altLang="en-US" dirty="0"/>
              <a:t>Susan Hadler, MD, MS</a:t>
            </a:r>
            <a:br>
              <a:rPr lang="en-US" altLang="en-US" dirty="0"/>
            </a:br>
            <a:endParaRPr lang="en-US" dirty="0" smtClean="0"/>
          </a:p>
        </p:txBody>
      </p:sp>
      <p:sp>
        <p:nvSpPr>
          <p:cNvPr id="124931" name="Rectangle 8"/>
          <p:cNvSpPr>
            <a:spLocks noGrp="1" noChangeArrowheads="1"/>
          </p:cNvSpPr>
          <p:nvPr>
            <p:ph type="subTitle" idx="1"/>
          </p:nvPr>
        </p:nvSpPr>
        <p:spPr>
          <a:xfrm>
            <a:off x="1219200" y="4876800"/>
            <a:ext cx="6553200" cy="1828800"/>
          </a:xfrm>
        </p:spPr>
        <p:txBody>
          <a:bodyPr/>
          <a:lstStyle/>
          <a:p>
            <a:pPr eaLnBrk="1" hangingPunct="1"/>
            <a:endParaRPr lang="en-US" altLang="en-US" smtClean="0">
              <a:solidFill>
                <a:srgbClr val="E9E58B"/>
              </a:solidFill>
            </a:endParaRPr>
          </a:p>
          <a:p>
            <a:pPr eaLnBrk="1" hangingPunct="1"/>
            <a:r>
              <a:rPr lang="en-US" altLang="en-US" smtClean="0">
                <a:solidFill>
                  <a:srgbClr val="E9E58B"/>
                </a:solidFill>
              </a:rPr>
              <a:t>Office of Student Affairs</a:t>
            </a:r>
          </a:p>
          <a:p>
            <a:pPr eaLnBrk="1" hangingPunct="1"/>
            <a:r>
              <a:rPr lang="en-US" altLang="en-US" smtClean="0">
                <a:solidFill>
                  <a:srgbClr val="E9E58B"/>
                </a:solidFill>
              </a:rPr>
              <a:t>University of NC School of Medicine</a:t>
            </a:r>
          </a:p>
          <a:p>
            <a:pPr eaLnBrk="1" hangingPunct="1"/>
            <a:endParaRPr lang="en-US" altLang="en-US" smtClean="0"/>
          </a:p>
        </p:txBody>
      </p:sp>
    </p:spTree>
    <p:extLst>
      <p:ext uri="{BB962C8B-B14F-4D97-AF65-F5344CB8AC3E}">
        <p14:creationId xmlns:p14="http://schemas.microsoft.com/office/powerpoint/2010/main" val="62054844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latin typeface="Tahoma" pitchFamily="34" charset="0"/>
                <a:cs typeface="Tahoma" pitchFamily="34" charset="0"/>
              </a:rPr>
              <a:t>STEP 1 PREP AT UNC</a:t>
            </a:r>
            <a:endParaRPr lang="en-US" dirty="0"/>
          </a:p>
        </p:txBody>
      </p:sp>
      <p:sp>
        <p:nvSpPr>
          <p:cNvPr id="1259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982AC144-DB9E-4D60-B00B-BA5B3DD3C35D}"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2595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8300D984-4502-4FDC-8320-9F87FD87F827}" type="slidenum">
              <a:rPr lang="en-US" altLang="en-US" sz="1200" smtClean="0">
                <a:solidFill>
                  <a:srgbClr val="909090"/>
                </a:solidFill>
              </a:rPr>
              <a:pPr>
                <a:spcBef>
                  <a:spcPct val="0"/>
                </a:spcBef>
                <a:buClrTx/>
                <a:buFontTx/>
                <a:buNone/>
              </a:pPr>
              <a:t>26</a:t>
            </a:fld>
            <a:endParaRPr lang="en-US" altLang="en-US" sz="1200" smtClean="0">
              <a:solidFill>
                <a:srgbClr val="909090"/>
              </a:solidFill>
            </a:endParaRPr>
          </a:p>
        </p:txBody>
      </p:sp>
      <p:pic>
        <p:nvPicPr>
          <p:cNvPr id="12595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143000"/>
            <a:ext cx="6934200" cy="3984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a:off x="1905000" y="1676400"/>
            <a:ext cx="6934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5959" name="Rectangle 8"/>
          <p:cNvSpPr>
            <a:spLocks noChangeArrowheads="1"/>
          </p:cNvSpPr>
          <p:nvPr/>
        </p:nvSpPr>
        <p:spPr bwMode="auto">
          <a:xfrm>
            <a:off x="2057400" y="2057400"/>
            <a:ext cx="4572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r>
              <a:rPr lang="en-US" altLang="en-US" sz="1800" b="1">
                <a:solidFill>
                  <a:srgbClr val="C00000"/>
                </a:solidFill>
              </a:rPr>
              <a:t>STEP 1 content</a:t>
            </a:r>
            <a:r>
              <a:rPr lang="en-US" altLang="en-US" sz="1800">
                <a:solidFill>
                  <a:srgbClr val="C00000"/>
                </a:solidFill>
              </a:rPr>
              <a:t>: Blocks are working to align course content with  </a:t>
            </a:r>
            <a:r>
              <a:rPr lang="en-US" altLang="en-US" sz="1800" u="sng">
                <a:solidFill>
                  <a:srgbClr val="C00000"/>
                </a:solidFill>
              </a:rPr>
              <a:t>First Aid for USMLE</a:t>
            </a:r>
            <a:r>
              <a:rPr lang="en-US" altLang="en-US" sz="1800">
                <a:solidFill>
                  <a:srgbClr val="C00000"/>
                </a:solidFill>
              </a:rPr>
              <a:t> content. An ongoing project.</a:t>
            </a:r>
          </a:p>
          <a:p>
            <a:pPr fontAlgn="base">
              <a:spcBef>
                <a:spcPct val="0"/>
              </a:spcBef>
              <a:spcAft>
                <a:spcPct val="0"/>
              </a:spcAft>
              <a:buClrTx/>
              <a:buFontTx/>
              <a:buNone/>
            </a:pPr>
            <a:endParaRPr lang="en-US" altLang="en-US" sz="1800">
              <a:solidFill>
                <a:srgbClr val="414141"/>
              </a:solidFill>
            </a:endParaRPr>
          </a:p>
          <a:p>
            <a:pPr fontAlgn="base">
              <a:spcBef>
                <a:spcPct val="0"/>
              </a:spcBef>
              <a:spcAft>
                <a:spcPct val="0"/>
              </a:spcAft>
              <a:buClrTx/>
              <a:buFontTx/>
              <a:buNone/>
            </a:pPr>
            <a:r>
              <a:rPr lang="en-US" altLang="en-US" sz="1800" b="1">
                <a:solidFill>
                  <a:srgbClr val="006600"/>
                </a:solidFill>
              </a:rPr>
              <a:t>Experience with USMLE question format</a:t>
            </a:r>
            <a:r>
              <a:rPr lang="en-US" altLang="en-US" sz="1800">
                <a:solidFill>
                  <a:srgbClr val="006600"/>
                </a:solidFill>
              </a:rPr>
              <a:t>: Blocks  use USMLE question formats as often as possible on in-course exams.  An ongoing project.</a:t>
            </a:r>
          </a:p>
          <a:p>
            <a:pPr fontAlgn="base">
              <a:spcBef>
                <a:spcPct val="0"/>
              </a:spcBef>
              <a:spcAft>
                <a:spcPct val="0"/>
              </a:spcAft>
              <a:buClrTx/>
              <a:buFontTx/>
              <a:buNone/>
            </a:pPr>
            <a:endParaRPr lang="en-US" altLang="en-US" sz="1800">
              <a:solidFill>
                <a:srgbClr val="006600"/>
              </a:solidFill>
            </a:endParaRPr>
          </a:p>
          <a:p>
            <a:pPr fontAlgn="base">
              <a:spcBef>
                <a:spcPct val="0"/>
              </a:spcBef>
              <a:spcAft>
                <a:spcPct val="0"/>
              </a:spcAft>
              <a:buClrTx/>
              <a:buFontTx/>
              <a:buNone/>
            </a:pPr>
            <a:r>
              <a:rPr lang="en-US" altLang="en-US" sz="1800" b="1">
                <a:solidFill>
                  <a:srgbClr val="0033CC"/>
                </a:solidFill>
              </a:rPr>
              <a:t>Experience with practice STEP 1 exams: </a:t>
            </a:r>
            <a:r>
              <a:rPr lang="en-US" altLang="en-US" sz="1800">
                <a:solidFill>
                  <a:srgbClr val="0033CC"/>
                </a:solidFill>
              </a:rPr>
              <a:t>Curriculum provides multiple opportunities for   class to take practice STEP 1 exams.</a:t>
            </a:r>
          </a:p>
        </p:txBody>
      </p:sp>
    </p:spTree>
    <p:extLst>
      <p:ext uri="{BB962C8B-B14F-4D97-AF65-F5344CB8AC3E}">
        <p14:creationId xmlns:p14="http://schemas.microsoft.com/office/powerpoint/2010/main" val="299225345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latin typeface="Tahoma" pitchFamily="34" charset="0"/>
                <a:cs typeface="Tahoma" pitchFamily="34" charset="0"/>
              </a:rPr>
              <a:t>STEP 1 PREP AT UNC</a:t>
            </a:r>
            <a:endParaRPr lang="en-US" dirty="0"/>
          </a:p>
        </p:txBody>
      </p:sp>
      <p:sp>
        <p:nvSpPr>
          <p:cNvPr id="12697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30A228C7-A126-46DA-BA73-9E0A59336B48}"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2698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F757AF9D-7996-4BFB-A633-A3B40161C186}" type="slidenum">
              <a:rPr lang="en-US" altLang="en-US" sz="1200" smtClean="0">
                <a:solidFill>
                  <a:srgbClr val="909090"/>
                </a:solidFill>
              </a:rPr>
              <a:pPr>
                <a:spcBef>
                  <a:spcPct val="0"/>
                </a:spcBef>
                <a:buClrTx/>
                <a:buFontTx/>
                <a:buNone/>
              </a:pPr>
              <a:t>27</a:t>
            </a:fld>
            <a:endParaRPr lang="en-US" altLang="en-US" sz="1200" smtClean="0">
              <a:solidFill>
                <a:srgbClr val="909090"/>
              </a:solidFill>
            </a:endParaRPr>
          </a:p>
        </p:txBody>
      </p:sp>
      <p:cxnSp>
        <p:nvCxnSpPr>
          <p:cNvPr id="7" name="Straight Connector 6"/>
          <p:cNvCxnSpPr/>
          <p:nvPr/>
        </p:nvCxnSpPr>
        <p:spPr>
          <a:xfrm>
            <a:off x="1905000" y="1676400"/>
            <a:ext cx="6934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1269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855663"/>
            <a:ext cx="69342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69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3425" y="2082800"/>
            <a:ext cx="5794375" cy="401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6984" name="Straight Connector 10"/>
          <p:cNvCxnSpPr>
            <a:cxnSpLocks noChangeShapeType="1"/>
          </p:cNvCxnSpPr>
          <p:nvPr/>
        </p:nvCxnSpPr>
        <p:spPr bwMode="auto">
          <a:xfrm>
            <a:off x="6705600" y="855663"/>
            <a:ext cx="0" cy="1227137"/>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12352646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152400"/>
            <a:ext cx="7658100" cy="381000"/>
          </a:xfrm>
        </p:spPr>
        <p:txBody>
          <a:bodyPr/>
          <a:lstStyle/>
          <a:p>
            <a:pPr eaLnBrk="1" hangingPunct="1">
              <a:defRPr/>
            </a:pPr>
            <a:r>
              <a:rPr lang="en-US" altLang="en-US" sz="1800" kern="1200" dirty="0">
                <a:solidFill>
                  <a:srgbClr val="0033CC"/>
                </a:solidFill>
                <a:effectLst/>
                <a:latin typeface="Tahoma" panose="020B0604030504040204" pitchFamily="34" charset="0"/>
                <a:ea typeface="Tahoma" panose="020B0604030504040204" pitchFamily="34" charset="0"/>
                <a:cs typeface="Tahoma" panose="020B0604030504040204" pitchFamily="34" charset="0"/>
              </a:rPr>
              <a:t>ON-LINE UNC-CREATED STEP 1 PREP REVIEW LECTURES  </a:t>
            </a:r>
          </a:p>
        </p:txBody>
      </p:sp>
      <p:sp>
        <p:nvSpPr>
          <p:cNvPr id="12800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4B7610FB-2D7D-4406-83D1-6E59568F0CC9}"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2800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34042C59-903B-4F8B-B233-11E89909588D}" type="slidenum">
              <a:rPr lang="en-US" altLang="en-US" sz="1200" smtClean="0">
                <a:solidFill>
                  <a:srgbClr val="909090"/>
                </a:solidFill>
              </a:rPr>
              <a:pPr>
                <a:spcBef>
                  <a:spcPct val="0"/>
                </a:spcBef>
                <a:buClrTx/>
                <a:buFontTx/>
                <a:buNone/>
              </a:pPr>
              <a:t>28</a:t>
            </a:fld>
            <a:endParaRPr lang="en-US" altLang="en-US" sz="1200" smtClean="0">
              <a:solidFill>
                <a:srgbClr val="909090"/>
              </a:solidFill>
            </a:endParaRPr>
          </a:p>
        </p:txBody>
      </p:sp>
      <p:cxnSp>
        <p:nvCxnSpPr>
          <p:cNvPr id="7" name="Straight Connector 6"/>
          <p:cNvCxnSpPr/>
          <p:nvPr/>
        </p:nvCxnSpPr>
        <p:spPr>
          <a:xfrm>
            <a:off x="1905000" y="533400"/>
            <a:ext cx="6934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12800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75942">
            <a:off x="7510463" y="773113"/>
            <a:ext cx="914400" cy="1169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8007" name="Rectangle 2"/>
          <p:cNvSpPr>
            <a:spLocks noChangeArrowheads="1"/>
          </p:cNvSpPr>
          <p:nvPr/>
        </p:nvSpPr>
        <p:spPr bwMode="auto">
          <a:xfrm>
            <a:off x="1930400" y="1143000"/>
            <a:ext cx="52578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pPr>
            <a:r>
              <a:rPr lang="en-US" altLang="en-US" sz="1600">
                <a:solidFill>
                  <a:srgbClr val="0033CC"/>
                </a:solidFill>
              </a:rPr>
              <a:t>Review Lecture Series based on </a:t>
            </a:r>
            <a:r>
              <a:rPr lang="en-US" altLang="en-US" sz="1600" u="sng">
                <a:solidFill>
                  <a:srgbClr val="0033CC"/>
                </a:solidFill>
              </a:rPr>
              <a:t>First Aid for USMLE Step 1</a:t>
            </a:r>
            <a:r>
              <a:rPr lang="en-US" altLang="en-US" sz="1600">
                <a:solidFill>
                  <a:srgbClr val="0033CC"/>
                </a:solidFill>
              </a:rPr>
              <a:t> content</a:t>
            </a:r>
          </a:p>
          <a:p>
            <a:pPr fontAlgn="base">
              <a:spcBef>
                <a:spcPct val="0"/>
              </a:spcBef>
              <a:spcAft>
                <a:spcPct val="0"/>
              </a:spcAft>
              <a:buClrTx/>
            </a:pPr>
            <a:r>
              <a:rPr lang="en-US" altLang="en-US" sz="1600">
                <a:solidFill>
                  <a:srgbClr val="0033CC"/>
                </a:solidFill>
              </a:rPr>
              <a:t>This lecture series was designed by UNC medical students.</a:t>
            </a:r>
          </a:p>
          <a:p>
            <a:pPr fontAlgn="base">
              <a:spcBef>
                <a:spcPct val="0"/>
              </a:spcBef>
              <a:spcAft>
                <a:spcPct val="0"/>
              </a:spcAft>
              <a:buClrTx/>
            </a:pPr>
            <a:r>
              <a:rPr lang="en-US" altLang="en-US" sz="1600">
                <a:solidFill>
                  <a:srgbClr val="0033CC"/>
                </a:solidFill>
              </a:rPr>
              <a:t>Each lecture covers high yield info identified by MS 3 students.</a:t>
            </a:r>
          </a:p>
          <a:p>
            <a:pPr fontAlgn="base">
              <a:spcBef>
                <a:spcPct val="0"/>
              </a:spcBef>
              <a:spcAft>
                <a:spcPct val="0"/>
              </a:spcAft>
              <a:buClrTx/>
            </a:pPr>
            <a:r>
              <a:rPr lang="en-US" altLang="en-US" sz="1600">
                <a:solidFill>
                  <a:srgbClr val="0033CC"/>
                </a:solidFill>
              </a:rPr>
              <a:t>20 lectures: 1 or 2 lectures for almost all of the chapters in </a:t>
            </a:r>
            <a:r>
              <a:rPr lang="en-US" altLang="en-US" sz="1600" u="sng">
                <a:solidFill>
                  <a:srgbClr val="0033CC"/>
                </a:solidFill>
              </a:rPr>
              <a:t>First Aid</a:t>
            </a:r>
          </a:p>
          <a:p>
            <a:pPr fontAlgn="base">
              <a:spcBef>
                <a:spcPct val="0"/>
              </a:spcBef>
              <a:spcAft>
                <a:spcPct val="0"/>
              </a:spcAft>
              <a:buClrTx/>
            </a:pPr>
            <a:r>
              <a:rPr lang="en-US" altLang="en-US" sz="1600">
                <a:solidFill>
                  <a:srgbClr val="0033CC"/>
                </a:solidFill>
              </a:rPr>
              <a:t>Most lectures are 2 hours, a few are 1 hour in length.</a:t>
            </a:r>
            <a:endParaRPr lang="en-US" altLang="en-US" sz="1600" u="sng">
              <a:solidFill>
                <a:srgbClr val="0033CC"/>
              </a:solidFill>
            </a:endParaRPr>
          </a:p>
          <a:p>
            <a:pPr fontAlgn="base">
              <a:spcBef>
                <a:spcPct val="0"/>
              </a:spcBef>
              <a:spcAft>
                <a:spcPct val="0"/>
              </a:spcAft>
              <a:buClrTx/>
            </a:pPr>
            <a:r>
              <a:rPr lang="en-US" altLang="en-US" sz="1600">
                <a:solidFill>
                  <a:srgbClr val="0033CC"/>
                </a:solidFill>
              </a:rPr>
              <a:t>Lectures were lecture captured in 2015.</a:t>
            </a:r>
          </a:p>
          <a:p>
            <a:pPr fontAlgn="base">
              <a:spcBef>
                <a:spcPct val="0"/>
              </a:spcBef>
              <a:spcAft>
                <a:spcPct val="0"/>
              </a:spcAft>
              <a:buClrTx/>
            </a:pPr>
            <a:r>
              <a:rPr lang="en-US" altLang="en-US" sz="1600">
                <a:solidFill>
                  <a:srgbClr val="0033CC"/>
                </a:solidFill>
              </a:rPr>
              <a:t>Lecturers are UNC faculty chosen by previous MS 3 students and are mostly block directors.</a:t>
            </a:r>
          </a:p>
          <a:p>
            <a:pPr fontAlgn="base">
              <a:spcBef>
                <a:spcPct val="0"/>
              </a:spcBef>
              <a:spcAft>
                <a:spcPct val="0"/>
              </a:spcAft>
              <a:buClrTx/>
            </a:pPr>
            <a:r>
              <a:rPr lang="en-US" altLang="en-US" sz="1600">
                <a:solidFill>
                  <a:srgbClr val="0033CC"/>
                </a:solidFill>
              </a:rPr>
              <a:t>Dr. Hadler is the lecture series director.  Contact her with all questions    	and concerns.       </a:t>
            </a:r>
            <a:r>
              <a:rPr lang="en-US" altLang="en-US" sz="1600">
                <a:solidFill>
                  <a:srgbClr val="006600"/>
                </a:solidFill>
              </a:rPr>
              <a:t>susan_hadler@med.unc.edu</a:t>
            </a:r>
          </a:p>
        </p:txBody>
      </p:sp>
    </p:spTree>
    <p:extLst>
      <p:ext uri="{BB962C8B-B14F-4D97-AF65-F5344CB8AC3E}">
        <p14:creationId xmlns:p14="http://schemas.microsoft.com/office/powerpoint/2010/main" val="65449485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152400"/>
            <a:ext cx="7658100" cy="381000"/>
          </a:xfrm>
        </p:spPr>
        <p:txBody>
          <a:bodyPr/>
          <a:lstStyle/>
          <a:p>
            <a:pPr eaLnBrk="1" hangingPunct="1">
              <a:defRPr/>
            </a:pPr>
            <a:r>
              <a:rPr lang="en-US" altLang="en-US" sz="1800" kern="1200" dirty="0">
                <a:solidFill>
                  <a:srgbClr val="0033CC"/>
                </a:solidFill>
                <a:effectLst/>
                <a:latin typeface="Tahoma" panose="020B0604030504040204" pitchFamily="34" charset="0"/>
                <a:ea typeface="Tahoma" panose="020B0604030504040204" pitchFamily="34" charset="0"/>
                <a:cs typeface="Tahoma" panose="020B0604030504040204" pitchFamily="34" charset="0"/>
              </a:rPr>
              <a:t>ON-LINE UNC-CREATED STEP 1 PREP REVIEW LECTURES  </a:t>
            </a:r>
          </a:p>
        </p:txBody>
      </p:sp>
      <p:sp>
        <p:nvSpPr>
          <p:cNvPr id="1290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C10963D8-830A-4426-BB93-E00BE66D597A}"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290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1B89BF85-EE14-4A25-B2E4-84A6D0FDB71F}" type="slidenum">
              <a:rPr lang="en-US" altLang="en-US" sz="1200" smtClean="0">
                <a:solidFill>
                  <a:srgbClr val="909090"/>
                </a:solidFill>
              </a:rPr>
              <a:pPr>
                <a:spcBef>
                  <a:spcPct val="0"/>
                </a:spcBef>
                <a:buClrTx/>
                <a:buFontTx/>
                <a:buNone/>
              </a:pPr>
              <a:t>29</a:t>
            </a:fld>
            <a:endParaRPr lang="en-US" altLang="en-US" sz="1200" smtClean="0">
              <a:solidFill>
                <a:srgbClr val="909090"/>
              </a:solidFill>
            </a:endParaRPr>
          </a:p>
        </p:txBody>
      </p:sp>
      <p:cxnSp>
        <p:nvCxnSpPr>
          <p:cNvPr id="7" name="Straight Connector 6"/>
          <p:cNvCxnSpPr/>
          <p:nvPr/>
        </p:nvCxnSpPr>
        <p:spPr>
          <a:xfrm>
            <a:off x="1905000" y="533400"/>
            <a:ext cx="6934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12903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75942">
            <a:off x="7586663" y="768350"/>
            <a:ext cx="914400" cy="1169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524125" y="838200"/>
            <a:ext cx="3962400" cy="2032000"/>
          </a:xfrm>
          <a:prstGeom prst="rect">
            <a:avLst/>
          </a:prstGeom>
        </p:spPr>
        <p:txBody>
          <a:bodyPr>
            <a:spAutoFit/>
          </a:bodyPr>
          <a:lstStyle/>
          <a:p>
            <a:pPr fontAlgn="base">
              <a:spcBef>
                <a:spcPct val="0"/>
              </a:spcBef>
              <a:spcAft>
                <a:spcPct val="0"/>
              </a:spcAft>
              <a:defRPr/>
            </a:pPr>
            <a:r>
              <a:rPr lang="en-US" altLang="en-US" dirty="0">
                <a:solidFill>
                  <a:srgbClr val="414141"/>
                </a:solidFill>
              </a:rPr>
              <a:t>Possible ways to use: </a:t>
            </a:r>
          </a:p>
          <a:p>
            <a:pPr marL="342900" indent="-342900" fontAlgn="base">
              <a:spcBef>
                <a:spcPct val="0"/>
              </a:spcBef>
              <a:spcAft>
                <a:spcPct val="0"/>
              </a:spcAft>
              <a:buFont typeface="Wingdings" panose="05000000000000000000" pitchFamily="2" charset="2"/>
              <a:buChar char="§"/>
              <a:defRPr/>
            </a:pPr>
            <a:r>
              <a:rPr lang="en-US" altLang="en-US" dirty="0">
                <a:solidFill>
                  <a:srgbClr val="414141"/>
                </a:solidFill>
              </a:rPr>
              <a:t>Try one out and see if it is helpful.</a:t>
            </a:r>
          </a:p>
          <a:p>
            <a:pPr marL="342900" indent="-342900" fontAlgn="base">
              <a:spcBef>
                <a:spcPct val="0"/>
              </a:spcBef>
              <a:spcAft>
                <a:spcPct val="0"/>
              </a:spcAft>
              <a:buFont typeface="Wingdings" panose="05000000000000000000" pitchFamily="2" charset="2"/>
              <a:buChar char="§"/>
              <a:defRPr/>
            </a:pPr>
            <a:r>
              <a:rPr lang="en-US" altLang="en-US" dirty="0">
                <a:solidFill>
                  <a:srgbClr val="414141"/>
                </a:solidFill>
              </a:rPr>
              <a:t>If it is helpful, during 3</a:t>
            </a:r>
            <a:r>
              <a:rPr lang="en-US" altLang="en-US" baseline="30000" dirty="0">
                <a:solidFill>
                  <a:srgbClr val="414141"/>
                </a:solidFill>
              </a:rPr>
              <a:t>rd</a:t>
            </a:r>
            <a:r>
              <a:rPr lang="en-US" altLang="en-US" dirty="0">
                <a:solidFill>
                  <a:srgbClr val="414141"/>
                </a:solidFill>
              </a:rPr>
              <a:t> semester, review 1 lecture and it’s First Aid chapter per week.</a:t>
            </a:r>
          </a:p>
          <a:p>
            <a:pPr marL="342900" indent="-342900" fontAlgn="base">
              <a:spcBef>
                <a:spcPct val="0"/>
              </a:spcBef>
              <a:spcAft>
                <a:spcPct val="0"/>
              </a:spcAft>
              <a:buFont typeface="Wingdings" panose="05000000000000000000" pitchFamily="2" charset="2"/>
              <a:buChar char="§"/>
              <a:defRPr/>
            </a:pPr>
            <a:r>
              <a:rPr lang="en-US" altLang="en-US" dirty="0">
                <a:solidFill>
                  <a:srgbClr val="414141"/>
                </a:solidFill>
              </a:rPr>
              <a:t>If it is helpful, incorporate into dedicated study time.</a:t>
            </a:r>
          </a:p>
        </p:txBody>
      </p:sp>
      <p:sp>
        <p:nvSpPr>
          <p:cNvPr id="129032" name="Rectangle 7"/>
          <p:cNvSpPr>
            <a:spLocks noChangeArrowheads="1"/>
          </p:cNvSpPr>
          <p:nvPr/>
        </p:nvSpPr>
        <p:spPr bwMode="auto">
          <a:xfrm>
            <a:off x="2524125" y="3276600"/>
            <a:ext cx="4572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r>
              <a:rPr lang="en-US" altLang="en-US" sz="1800" b="1">
                <a:solidFill>
                  <a:srgbClr val="414141"/>
                </a:solidFill>
              </a:rPr>
              <a:t>WHY :</a:t>
            </a:r>
          </a:p>
          <a:p>
            <a:pPr fontAlgn="base">
              <a:spcBef>
                <a:spcPct val="0"/>
              </a:spcBef>
              <a:spcAft>
                <a:spcPct val="0"/>
              </a:spcAft>
              <a:buClrTx/>
              <a:buFontTx/>
              <a:buNone/>
            </a:pPr>
            <a:r>
              <a:rPr lang="en-US" altLang="en-US" sz="1800">
                <a:solidFill>
                  <a:srgbClr val="414141"/>
                </a:solidFill>
              </a:rPr>
              <a:t>Previous classes wanted an in-house review the semester before the exam to review content, help encourage studying, provide a study structure, and diminish anxiety.</a:t>
            </a:r>
          </a:p>
        </p:txBody>
      </p:sp>
    </p:spTree>
    <p:extLst>
      <p:ext uri="{BB962C8B-B14F-4D97-AF65-F5344CB8AC3E}">
        <p14:creationId xmlns:p14="http://schemas.microsoft.com/office/powerpoint/2010/main" val="39926998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Basics</a:t>
            </a:r>
            <a:endParaRPr lang="en-US" dirty="0"/>
          </a:p>
        </p:txBody>
      </p:sp>
      <p:sp>
        <p:nvSpPr>
          <p:cNvPr id="3" name="Content Placeholder 2"/>
          <p:cNvSpPr>
            <a:spLocks noGrp="1"/>
          </p:cNvSpPr>
          <p:nvPr>
            <p:ph idx="1"/>
          </p:nvPr>
        </p:nvSpPr>
        <p:spPr>
          <a:xfrm>
            <a:off x="381000" y="1676400"/>
            <a:ext cx="8458200" cy="4572000"/>
          </a:xfrm>
        </p:spPr>
        <p:txBody>
          <a:bodyPr/>
          <a:lstStyle/>
          <a:p>
            <a:pPr>
              <a:defRPr/>
            </a:pPr>
            <a:r>
              <a:rPr lang="en-US" sz="2000" dirty="0" smtClean="0"/>
              <a:t>When should you sign up?</a:t>
            </a:r>
          </a:p>
          <a:p>
            <a:pPr lvl="1">
              <a:defRPr/>
            </a:pPr>
            <a:r>
              <a:rPr lang="en-US" sz="2000" dirty="0" smtClean="0"/>
              <a:t>September 2016</a:t>
            </a:r>
          </a:p>
          <a:p>
            <a:pPr>
              <a:defRPr/>
            </a:pPr>
            <a:r>
              <a:rPr lang="en-US" sz="2000" dirty="0" smtClean="0"/>
              <a:t>How do I sign up</a:t>
            </a:r>
          </a:p>
          <a:p>
            <a:pPr lvl="1">
              <a:defRPr/>
            </a:pPr>
            <a:r>
              <a:rPr lang="en-US" sz="2000" dirty="0" smtClean="0"/>
              <a:t>Online sign up</a:t>
            </a:r>
          </a:p>
          <a:p>
            <a:pPr lvl="1">
              <a:defRPr/>
            </a:pPr>
            <a:r>
              <a:rPr lang="en-US" sz="2000" dirty="0" smtClean="0"/>
              <a:t>Student Affairs will certify your application &amp; provide picture</a:t>
            </a:r>
          </a:p>
          <a:p>
            <a:pPr lvl="1">
              <a:defRPr/>
            </a:pPr>
            <a:r>
              <a:rPr lang="en-US" sz="2000" dirty="0" smtClean="0"/>
              <a:t>Certified application should be ready by October 1</a:t>
            </a:r>
            <a:r>
              <a:rPr lang="en-US" sz="2000" baseline="30000" dirty="0" smtClean="0"/>
              <a:t>st</a:t>
            </a:r>
            <a:endParaRPr lang="en-US" sz="2000" dirty="0" smtClean="0"/>
          </a:p>
          <a:p>
            <a:pPr>
              <a:defRPr/>
            </a:pPr>
            <a:r>
              <a:rPr lang="en-US" sz="2000" dirty="0" smtClean="0"/>
              <a:t>What is the SOM policy?</a:t>
            </a:r>
          </a:p>
          <a:p>
            <a:pPr lvl="1">
              <a:defRPr/>
            </a:pPr>
            <a:r>
              <a:rPr lang="en-US" sz="2000" dirty="0" smtClean="0"/>
              <a:t>Must </a:t>
            </a:r>
            <a:r>
              <a:rPr lang="en-US" sz="2000" dirty="0" smtClean="0">
                <a:solidFill>
                  <a:srgbClr val="FF0000"/>
                </a:solidFill>
              </a:rPr>
              <a:t>take exam before starting Application Phase</a:t>
            </a:r>
          </a:p>
          <a:p>
            <a:pPr lvl="1">
              <a:defRPr/>
            </a:pPr>
            <a:r>
              <a:rPr lang="en-US" sz="2000" dirty="0" smtClean="0"/>
              <a:t>Must pass before </a:t>
            </a:r>
            <a:r>
              <a:rPr lang="en-US" sz="2000" dirty="0" smtClean="0">
                <a:solidFill>
                  <a:srgbClr val="FF0000"/>
                </a:solidFill>
              </a:rPr>
              <a:t>November 1</a:t>
            </a:r>
            <a:r>
              <a:rPr lang="en-US" sz="2000" baseline="30000" dirty="0" smtClean="0">
                <a:solidFill>
                  <a:srgbClr val="FF0000"/>
                </a:solidFill>
              </a:rPr>
              <a:t>st </a:t>
            </a:r>
            <a:r>
              <a:rPr lang="en-US" sz="2000" dirty="0" smtClean="0">
                <a:solidFill>
                  <a:srgbClr val="FF0000"/>
                </a:solidFill>
              </a:rPr>
              <a:t>of Application Phase</a:t>
            </a:r>
          </a:p>
          <a:p>
            <a:pPr lvl="1">
              <a:defRPr/>
            </a:pPr>
            <a:r>
              <a:rPr lang="en-US" sz="2000" dirty="0" smtClean="0"/>
              <a:t>In the unlikely event of a fail, finish current clerkship and plan on delaying your second clerkship so you can retake Step 1</a:t>
            </a:r>
          </a:p>
          <a:p>
            <a:pPr lvl="1">
              <a:defRPr/>
            </a:pPr>
            <a:r>
              <a:rPr lang="en-US" sz="2000" dirty="0" smtClean="0"/>
              <a:t> Can do electives if you do not need 16 weeks to prepare</a:t>
            </a:r>
          </a:p>
          <a:p>
            <a:pPr>
              <a:defRPr/>
            </a:pPr>
            <a:endParaRPr lang="en-US" dirty="0" smtClean="0"/>
          </a:p>
          <a:p>
            <a:pPr>
              <a:defRPr/>
            </a:pPr>
            <a:endParaRPr lang="en-US" dirty="0" smtClean="0"/>
          </a:p>
          <a:p>
            <a:pPr marL="457200" lvl="1" indent="0">
              <a:buFont typeface="Arial" charset="0"/>
              <a:buNone/>
              <a:defRPr/>
            </a:pPr>
            <a:endParaRPr lang="en-US" dirty="0" smtClean="0"/>
          </a:p>
          <a:p>
            <a:pPr lvl="1">
              <a:defRPr/>
            </a:pPr>
            <a:endParaRPr lang="en-US" dirty="0"/>
          </a:p>
          <a:p>
            <a:pPr lvl="1">
              <a:defRPr/>
            </a:pPr>
            <a:endParaRPr lang="en-US" dirty="0"/>
          </a:p>
        </p:txBody>
      </p:sp>
      <p:pic>
        <p:nvPicPr>
          <p:cNvPr id="10240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058863"/>
            <a:ext cx="1690688" cy="174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8518616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3050" y="152400"/>
            <a:ext cx="7658100" cy="381000"/>
          </a:xfrm>
        </p:spPr>
        <p:txBody>
          <a:bodyPr/>
          <a:lstStyle/>
          <a:p>
            <a:pPr eaLnBrk="1" hangingPunct="1">
              <a:defRPr/>
            </a:pPr>
            <a:r>
              <a:rPr lang="en-US" altLang="en-US" sz="1800" dirty="0">
                <a:solidFill>
                  <a:srgbClr val="C00000"/>
                </a:solidFill>
                <a:latin typeface="Tahoma" panose="020B0604030504040204" pitchFamily="34" charset="0"/>
                <a:ea typeface="Tahoma" panose="020B0604030504040204" pitchFamily="34" charset="0"/>
                <a:cs typeface="Tahoma" panose="020B0604030504040204" pitchFamily="34" charset="0"/>
              </a:rPr>
              <a:t>ON-LINE UNC-CREATED STEP 1 PREP QUIZZES  </a:t>
            </a:r>
          </a:p>
        </p:txBody>
      </p:sp>
      <p:sp>
        <p:nvSpPr>
          <p:cNvPr id="1300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A4EF29DF-1A31-47D2-B52A-10450794DDBC}"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3005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51F0A2A0-53B8-4898-B55A-4B5EA5553588}" type="slidenum">
              <a:rPr lang="en-US" altLang="en-US" sz="1200" smtClean="0">
                <a:solidFill>
                  <a:srgbClr val="909090"/>
                </a:solidFill>
              </a:rPr>
              <a:pPr>
                <a:spcBef>
                  <a:spcPct val="0"/>
                </a:spcBef>
                <a:buClrTx/>
                <a:buFontTx/>
                <a:buNone/>
              </a:pPr>
              <a:t>30</a:t>
            </a:fld>
            <a:endParaRPr lang="en-US" altLang="en-US" sz="1200" smtClean="0">
              <a:solidFill>
                <a:srgbClr val="909090"/>
              </a:solidFill>
            </a:endParaRPr>
          </a:p>
        </p:txBody>
      </p:sp>
      <p:cxnSp>
        <p:nvCxnSpPr>
          <p:cNvPr id="7" name="Straight Connector 6"/>
          <p:cNvCxnSpPr/>
          <p:nvPr/>
        </p:nvCxnSpPr>
        <p:spPr>
          <a:xfrm>
            <a:off x="1905000" y="533400"/>
            <a:ext cx="6934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pic>
        <p:nvPicPr>
          <p:cNvPr id="13005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75942">
            <a:off x="7586663" y="768350"/>
            <a:ext cx="914400" cy="1169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362200" y="4294188"/>
            <a:ext cx="4267200" cy="2308225"/>
          </a:xfrm>
          <a:prstGeom prst="rect">
            <a:avLst/>
          </a:prstGeom>
        </p:spPr>
        <p:txBody>
          <a:bodyPr>
            <a:spAutoFit/>
          </a:bodyPr>
          <a:lstStyle/>
          <a:p>
            <a:pPr fontAlgn="base">
              <a:spcBef>
                <a:spcPct val="0"/>
              </a:spcBef>
              <a:spcAft>
                <a:spcPct val="0"/>
              </a:spcAft>
              <a:defRPr/>
            </a:pPr>
            <a:r>
              <a:rPr lang="en-US" altLang="en-US" sz="1600" dirty="0">
                <a:solidFill>
                  <a:srgbClr val="414141"/>
                </a:solidFill>
              </a:rPr>
              <a:t>Possible ways to use:</a:t>
            </a:r>
          </a:p>
          <a:p>
            <a:pPr marL="342900" indent="-342900" fontAlgn="base">
              <a:spcBef>
                <a:spcPct val="0"/>
              </a:spcBef>
              <a:spcAft>
                <a:spcPct val="0"/>
              </a:spcAft>
              <a:buFont typeface="Wingdings" panose="05000000000000000000" pitchFamily="2" charset="2"/>
              <a:buChar char="§"/>
              <a:defRPr/>
            </a:pPr>
            <a:r>
              <a:rPr lang="en-US" altLang="en-US" sz="1600" dirty="0">
                <a:solidFill>
                  <a:srgbClr val="414141"/>
                </a:solidFill>
              </a:rPr>
              <a:t>Try 1 out and see if it is helpful.</a:t>
            </a:r>
          </a:p>
          <a:p>
            <a:pPr marL="342900" indent="-342900" fontAlgn="base">
              <a:spcBef>
                <a:spcPct val="0"/>
              </a:spcBef>
              <a:spcAft>
                <a:spcPct val="0"/>
              </a:spcAft>
              <a:buFont typeface="Wingdings" panose="05000000000000000000" pitchFamily="2" charset="2"/>
              <a:buChar char="§"/>
              <a:defRPr/>
            </a:pPr>
            <a:r>
              <a:rPr lang="en-US" altLang="en-US" sz="1600" dirty="0">
                <a:solidFill>
                  <a:srgbClr val="414141"/>
                </a:solidFill>
              </a:rPr>
              <a:t>If it is helpful, during 3</a:t>
            </a:r>
            <a:r>
              <a:rPr lang="en-US" altLang="en-US" sz="1600" baseline="30000" dirty="0">
                <a:solidFill>
                  <a:srgbClr val="414141"/>
                </a:solidFill>
              </a:rPr>
              <a:t>rd</a:t>
            </a:r>
            <a:r>
              <a:rPr lang="en-US" altLang="en-US" sz="1600" dirty="0">
                <a:solidFill>
                  <a:srgbClr val="414141"/>
                </a:solidFill>
              </a:rPr>
              <a:t> semester, work through one each week.</a:t>
            </a:r>
          </a:p>
          <a:p>
            <a:pPr marL="342900" indent="-342900" fontAlgn="base">
              <a:spcBef>
                <a:spcPct val="0"/>
              </a:spcBef>
              <a:spcAft>
                <a:spcPct val="0"/>
              </a:spcAft>
              <a:buFont typeface="Wingdings" panose="05000000000000000000" pitchFamily="2" charset="2"/>
              <a:buChar char="§"/>
              <a:defRPr/>
            </a:pPr>
            <a:r>
              <a:rPr lang="en-US" altLang="en-US" sz="1600" dirty="0">
                <a:solidFill>
                  <a:srgbClr val="414141"/>
                </a:solidFill>
              </a:rPr>
              <a:t>If it is helpful, during 3</a:t>
            </a:r>
            <a:r>
              <a:rPr lang="en-US" altLang="en-US" sz="1600" baseline="30000" dirty="0">
                <a:solidFill>
                  <a:srgbClr val="414141"/>
                </a:solidFill>
              </a:rPr>
              <a:t>rd</a:t>
            </a:r>
            <a:r>
              <a:rPr lang="en-US" altLang="en-US" sz="1600" dirty="0">
                <a:solidFill>
                  <a:srgbClr val="414141"/>
                </a:solidFill>
              </a:rPr>
              <a:t> semester align the quiz with the First Aid chapter you are reviewing.	</a:t>
            </a:r>
          </a:p>
          <a:p>
            <a:pPr marL="342900" indent="-342900" fontAlgn="base">
              <a:spcBef>
                <a:spcPct val="0"/>
              </a:spcBef>
              <a:spcAft>
                <a:spcPct val="0"/>
              </a:spcAft>
              <a:buFont typeface="Wingdings" panose="05000000000000000000" pitchFamily="2" charset="2"/>
              <a:buChar char="§"/>
              <a:defRPr/>
            </a:pPr>
            <a:r>
              <a:rPr lang="en-US" altLang="en-US" sz="1600" dirty="0">
                <a:solidFill>
                  <a:srgbClr val="414141"/>
                </a:solidFill>
              </a:rPr>
              <a:t>If it is helpful, use during dedicated study time.</a:t>
            </a:r>
          </a:p>
        </p:txBody>
      </p:sp>
      <p:sp>
        <p:nvSpPr>
          <p:cNvPr id="3" name="Rectangle 2"/>
          <p:cNvSpPr/>
          <p:nvPr/>
        </p:nvSpPr>
        <p:spPr>
          <a:xfrm>
            <a:off x="2286000" y="681038"/>
            <a:ext cx="4784725" cy="2830512"/>
          </a:xfrm>
          <a:prstGeom prst="rect">
            <a:avLst/>
          </a:prstGeom>
        </p:spPr>
        <p:txBody>
          <a:bodyPr>
            <a:spAutoFit/>
          </a:bodyPr>
          <a:lstStyle/>
          <a:p>
            <a:pPr marL="285750" indent="-285750" fontAlgn="base">
              <a:spcBef>
                <a:spcPct val="0"/>
              </a:spcBef>
              <a:spcAft>
                <a:spcPct val="0"/>
              </a:spcAft>
              <a:buFont typeface="Arial" panose="020B0604020202020204" pitchFamily="34" charset="0"/>
              <a:buChar char="•"/>
              <a:defRPr/>
            </a:pPr>
            <a:r>
              <a:rPr lang="en-US" altLang="en-US" dirty="0">
                <a:solidFill>
                  <a:srgbClr val="C00000"/>
                </a:solidFill>
              </a:rPr>
              <a:t> </a:t>
            </a:r>
            <a:r>
              <a:rPr lang="en-US" altLang="en-US" sz="1600" dirty="0">
                <a:solidFill>
                  <a:srgbClr val="C00000"/>
                </a:solidFill>
              </a:rPr>
              <a:t>Based on </a:t>
            </a:r>
            <a:r>
              <a:rPr lang="en-US" altLang="en-US" sz="1600" u="sng" dirty="0">
                <a:solidFill>
                  <a:srgbClr val="C00000"/>
                </a:solidFill>
              </a:rPr>
              <a:t>First Aid for USMLE Step 1</a:t>
            </a:r>
            <a:r>
              <a:rPr lang="en-US" altLang="en-US" sz="1600" dirty="0">
                <a:solidFill>
                  <a:srgbClr val="C00000"/>
                </a:solidFill>
              </a:rPr>
              <a:t>       </a:t>
            </a:r>
          </a:p>
          <a:p>
            <a:pPr fontAlgn="base">
              <a:spcBef>
                <a:spcPct val="0"/>
              </a:spcBef>
              <a:spcAft>
                <a:spcPct val="0"/>
              </a:spcAft>
              <a:defRPr/>
            </a:pPr>
            <a:r>
              <a:rPr lang="en-US" altLang="en-US" sz="1600" dirty="0">
                <a:solidFill>
                  <a:srgbClr val="C00000"/>
                </a:solidFill>
              </a:rPr>
              <a:t>      content</a:t>
            </a:r>
          </a:p>
          <a:p>
            <a:pPr marL="285750" indent="-285750" fontAlgn="base">
              <a:spcBef>
                <a:spcPct val="0"/>
              </a:spcBef>
              <a:spcAft>
                <a:spcPct val="0"/>
              </a:spcAft>
              <a:buFont typeface="Arial" panose="020B0604020202020204" pitchFamily="34" charset="0"/>
              <a:buChar char="•"/>
              <a:defRPr/>
            </a:pPr>
            <a:r>
              <a:rPr lang="en-US" altLang="en-US" sz="1600" dirty="0">
                <a:solidFill>
                  <a:srgbClr val="C00000"/>
                </a:solidFill>
              </a:rPr>
              <a:t> Designed to cover and reinforce </a:t>
            </a:r>
            <a:r>
              <a:rPr lang="en-US" altLang="en-US" sz="1600" u="sng" dirty="0">
                <a:solidFill>
                  <a:srgbClr val="C00000"/>
                </a:solidFill>
              </a:rPr>
              <a:t>very</a:t>
            </a:r>
            <a:r>
              <a:rPr lang="en-US" altLang="en-US" sz="1600" dirty="0">
                <a:solidFill>
                  <a:srgbClr val="C00000"/>
                </a:solidFill>
              </a:rPr>
              <a:t> high   </a:t>
            </a:r>
          </a:p>
          <a:p>
            <a:pPr fontAlgn="base">
              <a:spcBef>
                <a:spcPct val="0"/>
              </a:spcBef>
              <a:spcAft>
                <a:spcPct val="0"/>
              </a:spcAft>
              <a:defRPr/>
            </a:pPr>
            <a:r>
              <a:rPr lang="en-US" altLang="en-US" sz="1600" dirty="0">
                <a:solidFill>
                  <a:srgbClr val="C00000"/>
                </a:solidFill>
              </a:rPr>
              <a:t>      yield info.</a:t>
            </a:r>
          </a:p>
          <a:p>
            <a:pPr marL="285750" indent="-285750" fontAlgn="base">
              <a:spcBef>
                <a:spcPct val="0"/>
              </a:spcBef>
              <a:spcAft>
                <a:spcPct val="0"/>
              </a:spcAft>
              <a:buFont typeface="Arial" panose="020B0604020202020204" pitchFamily="34" charset="0"/>
              <a:buChar char="•"/>
              <a:defRPr/>
            </a:pPr>
            <a:r>
              <a:rPr lang="en-US" altLang="en-US" sz="1600" dirty="0">
                <a:solidFill>
                  <a:srgbClr val="C00000"/>
                </a:solidFill>
              </a:rPr>
              <a:t> 16 different quizzes, almost one for each  </a:t>
            </a:r>
          </a:p>
          <a:p>
            <a:pPr fontAlgn="base">
              <a:spcBef>
                <a:spcPct val="0"/>
              </a:spcBef>
              <a:spcAft>
                <a:spcPct val="0"/>
              </a:spcAft>
              <a:defRPr/>
            </a:pPr>
            <a:r>
              <a:rPr lang="en-US" altLang="en-US" sz="1600" dirty="0">
                <a:solidFill>
                  <a:srgbClr val="C00000"/>
                </a:solidFill>
              </a:rPr>
              <a:t>      chapter of </a:t>
            </a:r>
            <a:r>
              <a:rPr lang="en-US" altLang="en-US" sz="1600" u="sng" dirty="0">
                <a:solidFill>
                  <a:srgbClr val="C00000"/>
                </a:solidFill>
              </a:rPr>
              <a:t>First Aid</a:t>
            </a:r>
            <a:r>
              <a:rPr lang="en-US" altLang="en-US" sz="1600" dirty="0">
                <a:solidFill>
                  <a:srgbClr val="C00000"/>
                </a:solidFill>
              </a:rPr>
              <a:t>.</a:t>
            </a:r>
          </a:p>
          <a:p>
            <a:pPr marL="285750" indent="-285750" fontAlgn="base">
              <a:spcBef>
                <a:spcPct val="0"/>
              </a:spcBef>
              <a:spcAft>
                <a:spcPct val="0"/>
              </a:spcAft>
              <a:buFont typeface="Arial" panose="020B0604020202020204" pitchFamily="34" charset="0"/>
              <a:buChar char="•"/>
              <a:defRPr/>
            </a:pPr>
            <a:r>
              <a:rPr lang="en-US" altLang="en-US" sz="1600" dirty="0">
                <a:solidFill>
                  <a:srgbClr val="C00000"/>
                </a:solidFill>
              </a:rPr>
              <a:t>  Factoid-type questions (NOT USMLE  </a:t>
            </a:r>
          </a:p>
          <a:p>
            <a:pPr fontAlgn="base">
              <a:spcBef>
                <a:spcPct val="0"/>
              </a:spcBef>
              <a:spcAft>
                <a:spcPct val="0"/>
              </a:spcAft>
              <a:defRPr/>
            </a:pPr>
            <a:r>
              <a:rPr lang="en-US" altLang="en-US" sz="1600" dirty="0">
                <a:solidFill>
                  <a:srgbClr val="C00000"/>
                </a:solidFill>
              </a:rPr>
              <a:t>      format)</a:t>
            </a:r>
          </a:p>
          <a:p>
            <a:pPr marL="285750" indent="-285750" fontAlgn="base">
              <a:spcBef>
                <a:spcPct val="0"/>
              </a:spcBef>
              <a:spcAft>
                <a:spcPct val="0"/>
              </a:spcAft>
              <a:buFont typeface="Arial" panose="020B0604020202020204" pitchFamily="34" charset="0"/>
              <a:buChar char="•"/>
              <a:defRPr/>
            </a:pPr>
            <a:r>
              <a:rPr lang="en-US" altLang="en-US" sz="1600" dirty="0">
                <a:solidFill>
                  <a:srgbClr val="C00000"/>
                </a:solidFill>
              </a:rPr>
              <a:t> These quizzes were written by UNC MS  </a:t>
            </a:r>
          </a:p>
          <a:p>
            <a:pPr fontAlgn="base">
              <a:spcBef>
                <a:spcPct val="0"/>
              </a:spcBef>
              <a:spcAft>
                <a:spcPct val="0"/>
              </a:spcAft>
              <a:defRPr/>
            </a:pPr>
            <a:r>
              <a:rPr lang="en-US" altLang="en-US" sz="1600" dirty="0">
                <a:solidFill>
                  <a:srgbClr val="C00000"/>
                </a:solidFill>
              </a:rPr>
              <a:t>      3 medical students soon after    </a:t>
            </a:r>
          </a:p>
          <a:p>
            <a:pPr fontAlgn="base">
              <a:spcBef>
                <a:spcPct val="0"/>
              </a:spcBef>
              <a:spcAft>
                <a:spcPct val="0"/>
              </a:spcAft>
              <a:defRPr/>
            </a:pPr>
            <a:r>
              <a:rPr lang="en-US" altLang="en-US" sz="1600" dirty="0">
                <a:solidFill>
                  <a:srgbClr val="C00000"/>
                </a:solidFill>
              </a:rPr>
              <a:t>      completing STEP 1.</a:t>
            </a:r>
            <a:endParaRPr lang="en-US" sz="1600" dirty="0">
              <a:solidFill>
                <a:srgbClr val="414141"/>
              </a:solidFill>
            </a:endParaRPr>
          </a:p>
        </p:txBody>
      </p:sp>
      <p:sp>
        <p:nvSpPr>
          <p:cNvPr id="10" name="Rectangle 9"/>
          <p:cNvSpPr/>
          <p:nvPr/>
        </p:nvSpPr>
        <p:spPr>
          <a:xfrm>
            <a:off x="2252663" y="3429000"/>
            <a:ext cx="5334000" cy="830263"/>
          </a:xfrm>
          <a:prstGeom prst="rect">
            <a:avLst/>
          </a:prstGeom>
        </p:spPr>
        <p:txBody>
          <a:bodyPr>
            <a:spAutoFit/>
          </a:bodyPr>
          <a:lstStyle/>
          <a:p>
            <a:pPr marL="285750" indent="-285750" eaLnBrk="0" fontAlgn="base" hangingPunct="0">
              <a:spcBef>
                <a:spcPct val="0"/>
              </a:spcBef>
              <a:spcAft>
                <a:spcPct val="0"/>
              </a:spcAft>
              <a:buFont typeface="Arial" panose="020B0604020202020204" pitchFamily="34" charset="0"/>
              <a:buChar char="•"/>
              <a:defRPr/>
            </a:pPr>
            <a:r>
              <a:rPr lang="en-US" altLang="en-US" sz="1600" dirty="0">
                <a:solidFill>
                  <a:srgbClr val="C00000"/>
                </a:solidFill>
              </a:rPr>
              <a:t> Dr. Hadler is responsible for these    </a:t>
            </a:r>
          </a:p>
          <a:p>
            <a:pPr eaLnBrk="0" fontAlgn="base" hangingPunct="0">
              <a:spcBef>
                <a:spcPct val="0"/>
              </a:spcBef>
              <a:spcAft>
                <a:spcPct val="0"/>
              </a:spcAft>
              <a:defRPr/>
            </a:pPr>
            <a:r>
              <a:rPr lang="en-US" altLang="en-US" sz="1600" dirty="0">
                <a:solidFill>
                  <a:srgbClr val="C00000"/>
                </a:solidFill>
              </a:rPr>
              <a:t>      quizzes.  Contact her with all questions     </a:t>
            </a:r>
          </a:p>
          <a:p>
            <a:pPr eaLnBrk="0" fontAlgn="base" hangingPunct="0">
              <a:spcBef>
                <a:spcPct val="0"/>
              </a:spcBef>
              <a:spcAft>
                <a:spcPct val="0"/>
              </a:spcAft>
              <a:defRPr/>
            </a:pPr>
            <a:r>
              <a:rPr lang="en-US" altLang="en-US" sz="1600" dirty="0">
                <a:solidFill>
                  <a:srgbClr val="C00000"/>
                </a:solidFill>
              </a:rPr>
              <a:t>      and concerns.      </a:t>
            </a:r>
            <a:r>
              <a:rPr lang="en-US" altLang="en-US" sz="1600" dirty="0">
                <a:solidFill>
                  <a:srgbClr val="006600"/>
                </a:solidFill>
              </a:rPr>
              <a:t>susan_hadler@med.unc.edu</a:t>
            </a:r>
            <a:endParaRPr lang="en-US" sz="1600" dirty="0">
              <a:solidFill>
                <a:srgbClr val="414141"/>
              </a:solidFill>
            </a:endParaRPr>
          </a:p>
        </p:txBody>
      </p:sp>
    </p:spTree>
    <p:extLst>
      <p:ext uri="{BB962C8B-B14F-4D97-AF65-F5344CB8AC3E}">
        <p14:creationId xmlns:p14="http://schemas.microsoft.com/office/powerpoint/2010/main" val="200066034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152400"/>
            <a:ext cx="7677150" cy="1171575"/>
          </a:xfrm>
        </p:spPr>
        <p:txBody>
          <a:bodyPr/>
          <a:lstStyle/>
          <a:p>
            <a:pPr eaLnBrk="1" hangingPunct="1">
              <a:defRPr/>
            </a:pPr>
            <a:r>
              <a:rPr lang="en-US" altLang="en-US" sz="4000" dirty="0">
                <a:latin typeface="Tahoma" pitchFamily="34" charset="0"/>
                <a:cs typeface="Tahoma" pitchFamily="34" charset="0"/>
              </a:rPr>
              <a:t>The Big Picture</a:t>
            </a:r>
            <a:endParaRPr lang="en-US" altLang="en-US" sz="40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13107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DBC654BD-EDEC-40D9-9444-521282E5480E}"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3107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81C088FD-F0F2-4520-B3BF-F5494EDE03CE}" type="slidenum">
              <a:rPr lang="en-US" altLang="en-US" sz="1200" smtClean="0">
                <a:solidFill>
                  <a:srgbClr val="909090"/>
                </a:solidFill>
              </a:rPr>
              <a:pPr>
                <a:spcBef>
                  <a:spcPct val="0"/>
                </a:spcBef>
                <a:buClrTx/>
                <a:buFontTx/>
                <a:buNone/>
              </a:pPr>
              <a:t>31</a:t>
            </a:fld>
            <a:endParaRPr lang="en-US" altLang="en-US" sz="1200" smtClean="0">
              <a:solidFill>
                <a:srgbClr val="909090"/>
              </a:solidFill>
            </a:endParaRPr>
          </a:p>
        </p:txBody>
      </p:sp>
      <p:sp>
        <p:nvSpPr>
          <p:cNvPr id="131077" name="Rectangle 7"/>
          <p:cNvSpPr>
            <a:spLocks noChangeArrowheads="1"/>
          </p:cNvSpPr>
          <p:nvPr/>
        </p:nvSpPr>
        <p:spPr bwMode="auto">
          <a:xfrm>
            <a:off x="2252663" y="1600200"/>
            <a:ext cx="4267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600">
              <a:solidFill>
                <a:srgbClr val="414141"/>
              </a:solidFill>
            </a:endParaRPr>
          </a:p>
        </p:txBody>
      </p:sp>
      <p:sp>
        <p:nvSpPr>
          <p:cNvPr id="131078" name="Rectangle 2"/>
          <p:cNvSpPr>
            <a:spLocks noChangeArrowheads="1"/>
          </p:cNvSpPr>
          <p:nvPr/>
        </p:nvSpPr>
        <p:spPr bwMode="auto">
          <a:xfrm>
            <a:off x="2286000" y="681038"/>
            <a:ext cx="47847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pPr>
            <a:endParaRPr lang="en-US" altLang="en-US" sz="1600">
              <a:solidFill>
                <a:srgbClr val="414141"/>
              </a:solidFill>
            </a:endParaRPr>
          </a:p>
        </p:txBody>
      </p:sp>
      <p:sp>
        <p:nvSpPr>
          <p:cNvPr id="131079" name="Rectangle 9"/>
          <p:cNvSpPr>
            <a:spLocks noChangeArrowheads="1"/>
          </p:cNvSpPr>
          <p:nvPr/>
        </p:nvSpPr>
        <p:spPr bwMode="auto">
          <a:xfrm>
            <a:off x="2252663" y="3429000"/>
            <a:ext cx="533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pPr>
            <a:endParaRPr lang="en-US" altLang="en-US" sz="1600">
              <a:solidFill>
                <a:srgbClr val="414141"/>
              </a:solidFill>
            </a:endParaRPr>
          </a:p>
        </p:txBody>
      </p:sp>
      <p:sp>
        <p:nvSpPr>
          <p:cNvPr id="131080" name="Rectangle 5"/>
          <p:cNvSpPr>
            <a:spLocks noChangeArrowheads="1"/>
          </p:cNvSpPr>
          <p:nvPr/>
        </p:nvSpPr>
        <p:spPr bwMode="auto">
          <a:xfrm>
            <a:off x="2133600" y="1400175"/>
            <a:ext cx="5853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r>
              <a:rPr lang="en-US" altLang="en-US" sz="3200" b="1">
                <a:solidFill>
                  <a:srgbClr val="00B050"/>
                </a:solidFill>
              </a:rPr>
              <a:t>Learning requires repetition</a:t>
            </a:r>
            <a:r>
              <a:rPr lang="en-US" altLang="en-US" sz="3200" b="1" i="1">
                <a:solidFill>
                  <a:srgbClr val="00B050"/>
                </a:solidFill>
              </a:rPr>
              <a:t>  </a:t>
            </a:r>
          </a:p>
        </p:txBody>
      </p:sp>
      <p:sp>
        <p:nvSpPr>
          <p:cNvPr id="131081" name="Rectangle 10"/>
          <p:cNvSpPr>
            <a:spLocks noChangeArrowheads="1"/>
          </p:cNvSpPr>
          <p:nvPr/>
        </p:nvSpPr>
        <p:spPr bwMode="auto">
          <a:xfrm>
            <a:off x="2112963" y="2209800"/>
            <a:ext cx="5214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buFontTx/>
              <a:buNone/>
            </a:pPr>
            <a:r>
              <a:rPr lang="en-US" altLang="en-US" sz="3200" b="1">
                <a:solidFill>
                  <a:srgbClr val="7030A0"/>
                </a:solidFill>
              </a:rPr>
              <a:t>3 types of study materials</a:t>
            </a:r>
          </a:p>
        </p:txBody>
      </p:sp>
      <p:pic>
        <p:nvPicPr>
          <p:cNvPr id="1310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438" y="2838450"/>
            <a:ext cx="6810375"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Straight Connector 12"/>
          <p:cNvCxnSpPr/>
          <p:nvPr/>
        </p:nvCxnSpPr>
        <p:spPr>
          <a:xfrm>
            <a:off x="6083300" y="4984750"/>
            <a:ext cx="0" cy="1447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1084" name="Rectangle 11"/>
          <p:cNvSpPr>
            <a:spLocks noChangeArrowheads="1"/>
          </p:cNvSpPr>
          <p:nvPr/>
        </p:nvSpPr>
        <p:spPr bwMode="auto">
          <a:xfrm>
            <a:off x="2133600" y="5426075"/>
            <a:ext cx="3962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buFontTx/>
              <a:buNone/>
            </a:pPr>
            <a:r>
              <a:rPr lang="en-US" altLang="en-US" sz="1600">
                <a:solidFill>
                  <a:srgbClr val="414141"/>
                </a:solidFill>
              </a:rPr>
              <a:t>If possible go over material </a:t>
            </a:r>
            <a:r>
              <a:rPr lang="en-US" altLang="en-US" sz="1600" u="sng">
                <a:solidFill>
                  <a:srgbClr val="414141"/>
                </a:solidFill>
              </a:rPr>
              <a:t>at least</a:t>
            </a:r>
            <a:r>
              <a:rPr lang="en-US" altLang="en-US" sz="1600">
                <a:solidFill>
                  <a:srgbClr val="414141"/>
                </a:solidFill>
              </a:rPr>
              <a:t> once </a:t>
            </a:r>
          </a:p>
        </p:txBody>
      </p:sp>
      <p:sp>
        <p:nvSpPr>
          <p:cNvPr id="131085" name="Rectangle 13"/>
          <p:cNvSpPr>
            <a:spLocks noChangeArrowheads="1"/>
          </p:cNvSpPr>
          <p:nvPr/>
        </p:nvSpPr>
        <p:spPr bwMode="auto">
          <a:xfrm>
            <a:off x="6324600" y="5410200"/>
            <a:ext cx="2633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131086" name="Rectangle 15"/>
          <p:cNvSpPr>
            <a:spLocks noChangeArrowheads="1"/>
          </p:cNvSpPr>
          <p:nvPr/>
        </p:nvSpPr>
        <p:spPr bwMode="auto">
          <a:xfrm>
            <a:off x="6075363" y="5451475"/>
            <a:ext cx="271145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buFontTx/>
              <a:buNone/>
            </a:pPr>
            <a:r>
              <a:rPr lang="en-US" altLang="en-US" sz="1600">
                <a:solidFill>
                  <a:srgbClr val="414141"/>
                </a:solidFill>
              </a:rPr>
              <a:t>Intensive study :  put content in short term memory … develop ease with question format …. pick up speed, endurance</a:t>
            </a:r>
          </a:p>
        </p:txBody>
      </p:sp>
    </p:spTree>
    <p:extLst>
      <p:ext uri="{BB962C8B-B14F-4D97-AF65-F5344CB8AC3E}">
        <p14:creationId xmlns:p14="http://schemas.microsoft.com/office/powerpoint/2010/main" val="248376777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ctrTitle"/>
          </p:nvPr>
        </p:nvSpPr>
        <p:spPr>
          <a:xfrm>
            <a:off x="609600" y="1752600"/>
            <a:ext cx="7848600" cy="2819400"/>
          </a:xfrm>
        </p:spPr>
        <p:txBody>
          <a:bodyPr/>
          <a:lstStyle/>
          <a:p>
            <a:pPr eaLnBrk="1" fontAlgn="auto" hangingPunct="1">
              <a:spcBef>
                <a:spcPct val="20000"/>
              </a:spcBef>
              <a:spcAft>
                <a:spcPts val="0"/>
              </a:spcAft>
              <a:defRPr/>
            </a:pPr>
            <a:r>
              <a:rPr lang="en-US" sz="4800" kern="1200" cap="all"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rPr>
              <a:t>Step </a:t>
            </a:r>
            <a:r>
              <a:rPr lang="en-US" sz="4800" kern="1200" cap="all"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rPr>
              <a:t>1 </a:t>
            </a:r>
            <a:r>
              <a:rPr lang="en-US" sz="4800" kern="1200" cap="all"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rPr>
              <a:t>Prep</a:t>
            </a:r>
            <a:br>
              <a:rPr lang="en-US" sz="4800" kern="1200" cap="all"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27000" dist="200000" dir="2700000" algn="tl" rotWithShape="0">
                    <a:srgbClr val="000000">
                      <a:alpha val="30000"/>
                    </a:srgbClr>
                  </a:outerShdw>
                </a:effectLst>
                <a:latin typeface="Lucida Sans"/>
              </a:rPr>
            </a:br>
            <a:r>
              <a:rPr lang="en-US" dirty="0"/>
              <a:t>Deborah </a:t>
            </a:r>
            <a:r>
              <a:rPr lang="en-US" dirty="0" smtClean="0"/>
              <a:t>Ingersoll</a:t>
            </a:r>
            <a:br>
              <a:rPr lang="en-US" dirty="0" smtClean="0"/>
            </a:br>
            <a:r>
              <a:rPr lang="en-US" sz="2800" b="0" kern="1200" dirty="0">
                <a:solidFill>
                  <a:prstClr val="white"/>
                </a:solidFill>
                <a:effectLst/>
                <a:latin typeface="Book Antiqua"/>
                <a:ea typeface="+mn-ea"/>
                <a:cs typeface="+mn-cs"/>
              </a:rPr>
              <a:t>deborah_ingersoll@med.unc.edu</a:t>
            </a:r>
            <a:br>
              <a:rPr lang="en-US" sz="2800" b="0" kern="1200" dirty="0">
                <a:solidFill>
                  <a:prstClr val="white"/>
                </a:solidFill>
                <a:effectLst/>
                <a:latin typeface="Book Antiqua"/>
                <a:ea typeface="+mn-ea"/>
                <a:cs typeface="+mn-cs"/>
              </a:rPr>
            </a:br>
            <a:r>
              <a:rPr lang="en-US" dirty="0"/>
              <a:t/>
            </a:r>
            <a:br>
              <a:rPr lang="en-US" dirty="0"/>
            </a:br>
            <a:r>
              <a:rPr lang="en-US" dirty="0"/>
              <a:t/>
            </a:r>
            <a:br>
              <a:rPr lang="en-US" dirty="0"/>
            </a:br>
            <a:endParaRPr lang="en-US" dirty="0" smtClean="0"/>
          </a:p>
        </p:txBody>
      </p:sp>
      <p:sp>
        <p:nvSpPr>
          <p:cNvPr id="133123" name="Rectangle 8"/>
          <p:cNvSpPr>
            <a:spLocks noGrp="1" noChangeArrowheads="1"/>
          </p:cNvSpPr>
          <p:nvPr>
            <p:ph type="subTitle" idx="1"/>
          </p:nvPr>
        </p:nvSpPr>
        <p:spPr>
          <a:xfrm>
            <a:off x="1219200" y="4876800"/>
            <a:ext cx="6553200" cy="1828800"/>
          </a:xfrm>
        </p:spPr>
        <p:txBody>
          <a:bodyPr/>
          <a:lstStyle/>
          <a:p>
            <a:pPr eaLnBrk="1" hangingPunct="1"/>
            <a:endParaRPr lang="en-US" altLang="en-US" smtClean="0">
              <a:solidFill>
                <a:srgbClr val="E9E58B"/>
              </a:solidFill>
            </a:endParaRPr>
          </a:p>
          <a:p>
            <a:pPr eaLnBrk="1" hangingPunct="1"/>
            <a:r>
              <a:rPr lang="en-US" altLang="en-US" smtClean="0">
                <a:solidFill>
                  <a:srgbClr val="E9E58B"/>
                </a:solidFill>
              </a:rPr>
              <a:t>Office of Student Affairs</a:t>
            </a:r>
          </a:p>
          <a:p>
            <a:pPr eaLnBrk="1" hangingPunct="1"/>
            <a:r>
              <a:rPr lang="en-US" altLang="en-US" smtClean="0">
                <a:solidFill>
                  <a:srgbClr val="E9E58B"/>
                </a:solidFill>
              </a:rPr>
              <a:t>University of NC School of Medicine</a:t>
            </a:r>
          </a:p>
          <a:p>
            <a:pPr eaLnBrk="1" hangingPunct="1"/>
            <a:endParaRPr lang="en-US" altLang="en-US" smtClean="0"/>
          </a:p>
        </p:txBody>
      </p:sp>
    </p:spTree>
    <p:extLst>
      <p:ext uri="{BB962C8B-B14F-4D97-AF65-F5344CB8AC3E}">
        <p14:creationId xmlns:p14="http://schemas.microsoft.com/office/powerpoint/2010/main" val="387801154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100" kern="1200"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rPr>
              <a:t>A Word about Advice</a:t>
            </a:r>
            <a:endParaRPr lang="en-US" dirty="0"/>
          </a:p>
        </p:txBody>
      </p:sp>
      <p:sp>
        <p:nvSpPr>
          <p:cNvPr id="134147" name="Content Placeholder 2"/>
          <p:cNvSpPr>
            <a:spLocks noGrp="1"/>
          </p:cNvSpPr>
          <p:nvPr>
            <p:ph idx="1"/>
          </p:nvPr>
        </p:nvSpPr>
        <p:spPr/>
        <p:txBody>
          <a:bodyPr/>
          <a:lstStyle/>
          <a:p>
            <a:r>
              <a:rPr lang="en-US" altLang="en-US" smtClean="0"/>
              <a:t>Collect information</a:t>
            </a:r>
          </a:p>
          <a:p>
            <a:r>
              <a:rPr lang="en-US" altLang="en-US" smtClean="0"/>
              <a:t>There will be conflicting advice.</a:t>
            </a:r>
          </a:p>
          <a:p>
            <a:r>
              <a:rPr lang="en-US" altLang="en-US" smtClean="0"/>
              <a:t>“Everyone is already studying for Step 1.”</a:t>
            </a:r>
          </a:p>
          <a:p>
            <a:r>
              <a:rPr lang="en-US" altLang="en-US" smtClean="0"/>
              <a:t>“Everyone is using [First Aid, DIT, Pathoma…].”</a:t>
            </a:r>
          </a:p>
          <a:p>
            <a:r>
              <a:rPr lang="en-US" altLang="en-US" smtClean="0"/>
              <a:t>“ You should study no more than X number of  weeks.”</a:t>
            </a:r>
          </a:p>
          <a:p>
            <a:r>
              <a:rPr lang="en-US" altLang="en-US" smtClean="0"/>
              <a:t>Scheduling a trip on the day after you take Step 1 is not the best plan for everyone.</a:t>
            </a:r>
          </a:p>
          <a:p>
            <a:endParaRPr lang="en-US" altLang="en-US" smtClean="0"/>
          </a:p>
        </p:txBody>
      </p:sp>
      <p:sp>
        <p:nvSpPr>
          <p:cNvPr id="1341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15FCA851-347B-48DB-B7D1-EB761AA3B84B}"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34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FDF3C512-A759-404B-A0CB-3BFB43A18128}" type="slidenum">
              <a:rPr lang="en-US" altLang="en-US" sz="1200" smtClean="0">
                <a:solidFill>
                  <a:srgbClr val="909090"/>
                </a:solidFill>
              </a:rPr>
              <a:pPr>
                <a:spcBef>
                  <a:spcPct val="0"/>
                </a:spcBef>
                <a:buClrTx/>
                <a:buFontTx/>
                <a:buNone/>
              </a:pPr>
              <a:t>33</a:t>
            </a:fld>
            <a:endParaRPr lang="en-US" altLang="en-US" sz="1200" smtClean="0">
              <a:solidFill>
                <a:srgbClr val="909090"/>
              </a:solidFill>
            </a:endParaRPr>
          </a:p>
        </p:txBody>
      </p:sp>
    </p:spTree>
    <p:extLst>
      <p:ext uri="{BB962C8B-B14F-4D97-AF65-F5344CB8AC3E}">
        <p14:creationId xmlns:p14="http://schemas.microsoft.com/office/powerpoint/2010/main" val="425182021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0837E747-1CFC-495D-95CD-29D9B584ED63}"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351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3DB371A3-50B9-45BD-92EB-BBB7090016C3}" type="slidenum">
              <a:rPr lang="en-US" altLang="en-US" sz="1200" smtClean="0">
                <a:solidFill>
                  <a:srgbClr val="909090"/>
                </a:solidFill>
              </a:rPr>
              <a:pPr>
                <a:spcBef>
                  <a:spcPct val="0"/>
                </a:spcBef>
                <a:buClrTx/>
                <a:buFontTx/>
                <a:buNone/>
              </a:pPr>
              <a:t>34</a:t>
            </a:fld>
            <a:endParaRPr lang="en-US" altLang="en-US" sz="1200" smtClean="0">
              <a:solidFill>
                <a:srgbClr val="909090"/>
              </a:solidFill>
            </a:endParaRPr>
          </a:p>
        </p:txBody>
      </p:sp>
      <p:sp>
        <p:nvSpPr>
          <p:cNvPr id="2" name="Title 1"/>
          <p:cNvSpPr>
            <a:spLocks noGrp="1"/>
          </p:cNvSpPr>
          <p:nvPr>
            <p:ph type="title" idx="4294967295"/>
          </p:nvPr>
        </p:nvSpPr>
        <p:spPr>
          <a:xfrm>
            <a:off x="685800" y="914400"/>
            <a:ext cx="7772400" cy="838200"/>
          </a:xfrm>
        </p:spPr>
        <p:txBody>
          <a:bodyPr/>
          <a:lstStyle/>
          <a:p>
            <a:pPr>
              <a:defRPr/>
            </a:pPr>
            <a:r>
              <a:rPr lang="en-US" sz="4000" dirty="0" smtClean="0"/>
              <a:t>What materials will you use?</a:t>
            </a:r>
            <a:endParaRPr lang="en-US" sz="4000" dirty="0"/>
          </a:p>
        </p:txBody>
      </p:sp>
      <p:sp>
        <p:nvSpPr>
          <p:cNvPr id="3" name="Content Placeholder 2"/>
          <p:cNvSpPr>
            <a:spLocks noGrp="1"/>
          </p:cNvSpPr>
          <p:nvPr>
            <p:ph idx="4294967295"/>
          </p:nvPr>
        </p:nvSpPr>
        <p:spPr>
          <a:xfrm>
            <a:off x="838200" y="1752600"/>
            <a:ext cx="6705600" cy="5105400"/>
          </a:xfrm>
        </p:spPr>
        <p:txBody>
          <a:bodyPr/>
          <a:lstStyle/>
          <a:p>
            <a:pPr>
              <a:defRPr/>
            </a:pPr>
            <a:r>
              <a:rPr lang="en-US" dirty="0" smtClean="0"/>
              <a:t>Choose materials that </a:t>
            </a:r>
            <a:r>
              <a:rPr lang="en-US" b="1" i="1" u="sng" dirty="0" smtClean="0"/>
              <a:t>you</a:t>
            </a:r>
            <a:r>
              <a:rPr lang="en-US" dirty="0" smtClean="0"/>
              <a:t> will want to use to study and learn from, </a:t>
            </a:r>
            <a:r>
              <a:rPr lang="en-US" b="1" i="1" u="sng" dirty="0" smtClean="0"/>
              <a:t>not</a:t>
            </a:r>
            <a:r>
              <a:rPr lang="en-US" dirty="0" smtClean="0"/>
              <a:t> what someone says you should use.</a:t>
            </a:r>
          </a:p>
          <a:p>
            <a:pPr>
              <a:defRPr/>
            </a:pPr>
            <a:r>
              <a:rPr lang="en-US" dirty="0" smtClean="0"/>
              <a:t>Many resources are listed in the back of First Aid.</a:t>
            </a:r>
          </a:p>
          <a:p>
            <a:pPr>
              <a:defRPr/>
            </a:pPr>
            <a:r>
              <a:rPr lang="en-US" dirty="0" smtClean="0"/>
              <a:t>Browse and sample materials to find what works for you.</a:t>
            </a:r>
          </a:p>
          <a:p>
            <a:pPr>
              <a:defRPr/>
            </a:pPr>
            <a:r>
              <a:rPr lang="en-US" dirty="0" smtClean="0"/>
              <a:t>It’s better to selective then overwhelmed with resources.</a:t>
            </a:r>
          </a:p>
          <a:p>
            <a:pPr marL="0" indent="0">
              <a:buFontTx/>
              <a:buNone/>
              <a:defRPr/>
            </a:pPr>
            <a:endParaRPr lang="en-US" dirty="0"/>
          </a:p>
        </p:txBody>
      </p:sp>
    </p:spTree>
    <p:extLst>
      <p:ext uri="{BB962C8B-B14F-4D97-AF65-F5344CB8AC3E}">
        <p14:creationId xmlns:p14="http://schemas.microsoft.com/office/powerpoint/2010/main" val="334707473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B796790A-9DC6-4500-8E11-1C373BABE01A}"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3619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956FF7F2-9661-460D-99DE-0824F38826FB}" type="slidenum">
              <a:rPr lang="en-US" altLang="en-US" sz="1200" smtClean="0">
                <a:solidFill>
                  <a:srgbClr val="909090"/>
                </a:solidFill>
              </a:rPr>
              <a:pPr>
                <a:spcBef>
                  <a:spcPct val="0"/>
                </a:spcBef>
                <a:buClrTx/>
                <a:buFontTx/>
                <a:buNone/>
              </a:pPr>
              <a:t>35</a:t>
            </a:fld>
            <a:endParaRPr lang="en-US" altLang="en-US" sz="1200" smtClean="0">
              <a:solidFill>
                <a:srgbClr val="909090"/>
              </a:solidFill>
            </a:endParaRPr>
          </a:p>
        </p:txBody>
      </p:sp>
      <p:sp>
        <p:nvSpPr>
          <p:cNvPr id="2" name="Title 1"/>
          <p:cNvSpPr>
            <a:spLocks noGrp="1"/>
          </p:cNvSpPr>
          <p:nvPr>
            <p:ph type="title" idx="4294967295"/>
          </p:nvPr>
        </p:nvSpPr>
        <p:spPr>
          <a:xfrm>
            <a:off x="381000" y="838200"/>
            <a:ext cx="8229600" cy="457200"/>
          </a:xfrm>
        </p:spPr>
        <p:txBody>
          <a:bodyPr/>
          <a:lstStyle/>
          <a:p>
            <a:pPr>
              <a:defRPr/>
            </a:pPr>
            <a:r>
              <a:rPr lang="en-US" sz="3200" dirty="0" smtClean="0"/>
              <a:t>What are the components of your plan?</a:t>
            </a:r>
            <a:endParaRPr lang="en-US" sz="3200" dirty="0"/>
          </a:p>
        </p:txBody>
      </p:sp>
      <p:sp>
        <p:nvSpPr>
          <p:cNvPr id="136197" name="Content Placeholder 2"/>
          <p:cNvSpPr>
            <a:spLocks noGrp="1"/>
          </p:cNvSpPr>
          <p:nvPr>
            <p:ph idx="4294967295"/>
          </p:nvPr>
        </p:nvSpPr>
        <p:spPr>
          <a:xfrm>
            <a:off x="838200" y="1447800"/>
            <a:ext cx="6705600" cy="5105400"/>
          </a:xfrm>
        </p:spPr>
        <p:txBody>
          <a:bodyPr/>
          <a:lstStyle/>
          <a:p>
            <a:pPr marL="514350" indent="-514350">
              <a:buFontTx/>
              <a:buAutoNum type="arabicPeriod"/>
            </a:pPr>
            <a:r>
              <a:rPr lang="en-US" altLang="en-US" smtClean="0"/>
              <a:t>Reading/listening – learning content</a:t>
            </a:r>
          </a:p>
          <a:p>
            <a:pPr marL="514350" indent="-514350">
              <a:buFontTx/>
              <a:buAutoNum type="arabicPeriod"/>
            </a:pPr>
            <a:r>
              <a:rPr lang="en-US" altLang="en-US" smtClean="0"/>
              <a:t>ID your IDKs</a:t>
            </a:r>
          </a:p>
          <a:p>
            <a:pPr marL="971550" lvl="1" indent="-514350">
              <a:buFont typeface="Arial" charset="0"/>
              <a:buAutoNum type="arabicPeriod"/>
            </a:pPr>
            <a:r>
              <a:rPr lang="en-US" altLang="en-US" smtClean="0"/>
              <a:t>How will you manage IDKs?  Electronic?  Hard copy?</a:t>
            </a:r>
          </a:p>
          <a:p>
            <a:pPr marL="971550" lvl="1" indent="-514350">
              <a:buFont typeface="Arial" charset="0"/>
              <a:buAutoNum type="arabicPeriod"/>
            </a:pPr>
            <a:r>
              <a:rPr lang="en-US" altLang="en-US" smtClean="0"/>
              <a:t>What will your study aids be?  Annotations?  Flash cards? Notes? Tabs in FA? </a:t>
            </a:r>
          </a:p>
          <a:p>
            <a:pPr marL="514350" indent="-514350">
              <a:buFontTx/>
              <a:buAutoNum type="arabicPeriod"/>
            </a:pPr>
            <a:r>
              <a:rPr lang="en-US" altLang="en-US" smtClean="0"/>
              <a:t>Review</a:t>
            </a:r>
          </a:p>
          <a:p>
            <a:pPr marL="514350" indent="-514350">
              <a:buFontTx/>
              <a:buAutoNum type="arabicPeriod"/>
            </a:pPr>
            <a:r>
              <a:rPr lang="en-US" altLang="en-US" smtClean="0"/>
              <a:t>Re-review</a:t>
            </a:r>
          </a:p>
          <a:p>
            <a:pPr marL="514350" indent="-514350">
              <a:buFontTx/>
              <a:buAutoNum type="arabicPeriod"/>
            </a:pPr>
            <a:r>
              <a:rPr lang="en-US" altLang="en-US" smtClean="0"/>
              <a:t>Work your question bank</a:t>
            </a:r>
          </a:p>
          <a:p>
            <a:pPr marL="514350" indent="-514350">
              <a:buFontTx/>
              <a:buAutoNum type="arabicPeriod"/>
            </a:pPr>
            <a:r>
              <a:rPr lang="en-US" altLang="en-US" smtClean="0"/>
              <a:t>Practice Exams</a:t>
            </a:r>
          </a:p>
          <a:p>
            <a:pPr marL="514350" indent="-514350">
              <a:buFontTx/>
              <a:buNone/>
            </a:pPr>
            <a:endParaRPr lang="en-US" altLang="en-US" smtClean="0"/>
          </a:p>
        </p:txBody>
      </p:sp>
    </p:spTree>
    <p:extLst>
      <p:ext uri="{BB962C8B-B14F-4D97-AF65-F5344CB8AC3E}">
        <p14:creationId xmlns:p14="http://schemas.microsoft.com/office/powerpoint/2010/main" val="415098302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838200"/>
          </a:xfrm>
        </p:spPr>
        <p:txBody>
          <a:bodyPr>
            <a:normAutofit fontScale="90000"/>
          </a:bodyPr>
          <a:lstStyle/>
          <a:p>
            <a:pPr>
              <a:defRPr/>
            </a:pPr>
            <a:r>
              <a:rPr lang="en-US" dirty="0" smtClean="0"/>
              <a:t>When will you schedule the components of your plan?</a:t>
            </a:r>
            <a:endParaRPr lang="en-US" dirty="0"/>
          </a:p>
        </p:txBody>
      </p:sp>
      <p:graphicFrame>
        <p:nvGraphicFramePr>
          <p:cNvPr id="4" name="Content Placeholder 3"/>
          <p:cNvGraphicFramePr>
            <a:graphicFrameLocks noGrp="1"/>
          </p:cNvGraphicFramePr>
          <p:nvPr>
            <p:ph idx="1"/>
          </p:nvPr>
        </p:nvGraphicFramePr>
        <p:xfrm>
          <a:off x="685800" y="1922463"/>
          <a:ext cx="7315198" cy="4525961"/>
        </p:xfrm>
        <a:graphic>
          <a:graphicData uri="http://schemas.openxmlformats.org/drawingml/2006/table">
            <a:tbl>
              <a:tblPr>
                <a:tableStyleId>{5C22544A-7EE6-4342-B048-85BDC9FD1C3A}</a:tableStyleId>
              </a:tblPr>
              <a:tblGrid>
                <a:gridCol w="346504">
                  <a:extLst>
                    <a:ext uri="{9D8B030D-6E8A-4147-A177-3AD203B41FA5}">
                      <a16:colId xmlns:a16="http://schemas.microsoft.com/office/drawing/2014/main" val="20000"/>
                    </a:ext>
                  </a:extLst>
                </a:gridCol>
                <a:gridCol w="1053907">
                  <a:extLst>
                    <a:ext uri="{9D8B030D-6E8A-4147-A177-3AD203B41FA5}">
                      <a16:colId xmlns:a16="http://schemas.microsoft.com/office/drawing/2014/main" val="20001"/>
                    </a:ext>
                  </a:extLst>
                </a:gridCol>
                <a:gridCol w="1054460">
                  <a:extLst>
                    <a:ext uri="{9D8B030D-6E8A-4147-A177-3AD203B41FA5}">
                      <a16:colId xmlns:a16="http://schemas.microsoft.com/office/drawing/2014/main" val="20002"/>
                    </a:ext>
                  </a:extLst>
                </a:gridCol>
                <a:gridCol w="1054460">
                  <a:extLst>
                    <a:ext uri="{9D8B030D-6E8A-4147-A177-3AD203B41FA5}">
                      <a16:colId xmlns:a16="http://schemas.microsoft.com/office/drawing/2014/main" val="20003"/>
                    </a:ext>
                  </a:extLst>
                </a:gridCol>
                <a:gridCol w="899894">
                  <a:extLst>
                    <a:ext uri="{9D8B030D-6E8A-4147-A177-3AD203B41FA5}">
                      <a16:colId xmlns:a16="http://schemas.microsoft.com/office/drawing/2014/main" val="20004"/>
                    </a:ext>
                  </a:extLst>
                </a:gridCol>
                <a:gridCol w="797053">
                  <a:extLst>
                    <a:ext uri="{9D8B030D-6E8A-4147-A177-3AD203B41FA5}">
                      <a16:colId xmlns:a16="http://schemas.microsoft.com/office/drawing/2014/main" val="20005"/>
                    </a:ext>
                  </a:extLst>
                </a:gridCol>
                <a:gridCol w="1054460">
                  <a:extLst>
                    <a:ext uri="{9D8B030D-6E8A-4147-A177-3AD203B41FA5}">
                      <a16:colId xmlns:a16="http://schemas.microsoft.com/office/drawing/2014/main" val="20006"/>
                    </a:ext>
                  </a:extLst>
                </a:gridCol>
                <a:gridCol w="1054460">
                  <a:extLst>
                    <a:ext uri="{9D8B030D-6E8A-4147-A177-3AD203B41FA5}">
                      <a16:colId xmlns:a16="http://schemas.microsoft.com/office/drawing/2014/main" val="20007"/>
                    </a:ext>
                  </a:extLst>
                </a:gridCol>
              </a:tblGrid>
              <a:tr h="137170">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lgn="ctr">
                        <a:spcBef>
                          <a:spcPts val="0"/>
                        </a:spcBef>
                        <a:spcAft>
                          <a:spcPts val="0"/>
                        </a:spcAft>
                      </a:pPr>
                      <a:r>
                        <a:rPr lang="en-US" sz="900" kern="0">
                          <a:effectLst/>
                        </a:rPr>
                        <a:t>SUNDAY</a:t>
                      </a:r>
                      <a:endParaRPr lang="en-US" sz="900" b="1" kern="0">
                        <a:effectLst/>
                        <a:latin typeface="Times New Roman"/>
                      </a:endParaRPr>
                    </a:p>
                  </a:txBody>
                  <a:tcPr marL="59397" marR="59397" marT="0" marB="0"/>
                </a:tc>
                <a:tc>
                  <a:txBody>
                    <a:bodyPr/>
                    <a:lstStyle/>
                    <a:p>
                      <a:pPr marL="0" marR="0" algn="ctr">
                        <a:spcBef>
                          <a:spcPts val="0"/>
                        </a:spcBef>
                        <a:spcAft>
                          <a:spcPts val="0"/>
                        </a:spcAft>
                      </a:pPr>
                      <a:r>
                        <a:rPr lang="en-US" sz="900">
                          <a:effectLst/>
                        </a:rPr>
                        <a:t>MONDAY</a:t>
                      </a:r>
                      <a:endParaRPr lang="en-US" sz="1000">
                        <a:effectLst/>
                        <a:latin typeface="Times New Roman"/>
                        <a:ea typeface="Times New Roman"/>
                      </a:endParaRPr>
                    </a:p>
                  </a:txBody>
                  <a:tcPr marL="59397" marR="59397" marT="0" marB="0"/>
                </a:tc>
                <a:tc>
                  <a:txBody>
                    <a:bodyPr/>
                    <a:lstStyle/>
                    <a:p>
                      <a:pPr marL="0" marR="0" algn="ctr">
                        <a:spcBef>
                          <a:spcPts val="0"/>
                        </a:spcBef>
                        <a:spcAft>
                          <a:spcPts val="0"/>
                        </a:spcAft>
                      </a:pPr>
                      <a:r>
                        <a:rPr lang="en-US" sz="900">
                          <a:effectLst/>
                        </a:rPr>
                        <a:t>TUESDAY</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900">
                          <a:effectLst/>
                        </a:rPr>
                        <a:t>WEDNESDAY</a:t>
                      </a:r>
                      <a:endParaRPr lang="en-US" sz="1000">
                        <a:effectLst/>
                        <a:latin typeface="Times New Roman"/>
                        <a:ea typeface="Times New Roman"/>
                      </a:endParaRPr>
                    </a:p>
                  </a:txBody>
                  <a:tcPr marL="59397" marR="59397" marT="0" marB="0"/>
                </a:tc>
                <a:tc>
                  <a:txBody>
                    <a:bodyPr/>
                    <a:lstStyle/>
                    <a:p>
                      <a:pPr marL="0" marR="0" algn="ctr">
                        <a:spcBef>
                          <a:spcPts val="0"/>
                        </a:spcBef>
                        <a:spcAft>
                          <a:spcPts val="0"/>
                        </a:spcAft>
                      </a:pPr>
                      <a:r>
                        <a:rPr lang="en-US" sz="900">
                          <a:effectLst/>
                        </a:rPr>
                        <a:t>THURSDAY</a:t>
                      </a:r>
                      <a:endParaRPr lang="en-US" sz="1000">
                        <a:effectLst/>
                        <a:latin typeface="Times New Roman"/>
                        <a:ea typeface="Times New Roman"/>
                      </a:endParaRPr>
                    </a:p>
                  </a:txBody>
                  <a:tcPr marL="59397" marR="59397" marT="0" marB="0"/>
                </a:tc>
                <a:tc>
                  <a:txBody>
                    <a:bodyPr/>
                    <a:lstStyle/>
                    <a:p>
                      <a:pPr marL="0" marR="0" algn="ctr">
                        <a:spcBef>
                          <a:spcPts val="0"/>
                        </a:spcBef>
                        <a:spcAft>
                          <a:spcPts val="0"/>
                        </a:spcAft>
                      </a:pPr>
                      <a:r>
                        <a:rPr lang="en-US" sz="900">
                          <a:effectLst/>
                        </a:rPr>
                        <a:t>FRIDAY</a:t>
                      </a:r>
                      <a:endParaRPr lang="en-US" sz="1000">
                        <a:effectLst/>
                        <a:latin typeface="Times New Roman"/>
                        <a:ea typeface="Times New Roman"/>
                      </a:endParaRPr>
                    </a:p>
                  </a:txBody>
                  <a:tcPr marL="59397" marR="59397" marT="0" marB="0"/>
                </a:tc>
                <a:tc>
                  <a:txBody>
                    <a:bodyPr/>
                    <a:lstStyle/>
                    <a:p>
                      <a:pPr marL="0" marR="0" algn="ctr">
                        <a:spcBef>
                          <a:spcPts val="0"/>
                        </a:spcBef>
                        <a:spcAft>
                          <a:spcPts val="0"/>
                        </a:spcAft>
                      </a:pPr>
                      <a:r>
                        <a:rPr lang="en-US" sz="900">
                          <a:effectLst/>
                        </a:rPr>
                        <a:t>SATURDAY</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0"/>
                  </a:ext>
                </a:extLst>
              </a:tr>
              <a:tr h="230989">
                <a:tc>
                  <a:txBody>
                    <a:bodyPr/>
                    <a:lstStyle/>
                    <a:p>
                      <a:pPr marL="0" marR="0">
                        <a:spcBef>
                          <a:spcPts val="0"/>
                        </a:spcBef>
                        <a:spcAft>
                          <a:spcPts val="0"/>
                        </a:spcAft>
                      </a:pPr>
                      <a:r>
                        <a:rPr lang="en-US" sz="700" dirty="0">
                          <a:effectLst/>
                        </a:rPr>
                        <a:t>6:00</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1"/>
                  </a:ext>
                </a:extLst>
              </a:tr>
              <a:tr h="230989">
                <a:tc>
                  <a:txBody>
                    <a:bodyPr/>
                    <a:lstStyle/>
                    <a:p>
                      <a:pPr marL="0" marR="0">
                        <a:spcBef>
                          <a:spcPts val="0"/>
                        </a:spcBef>
                        <a:spcAft>
                          <a:spcPts val="0"/>
                        </a:spcAft>
                      </a:pPr>
                      <a:r>
                        <a:rPr lang="en-US" sz="700">
                          <a:effectLst/>
                        </a:rPr>
                        <a:t>7:00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2"/>
                  </a:ext>
                </a:extLst>
              </a:tr>
              <a:tr h="230989">
                <a:tc>
                  <a:txBody>
                    <a:bodyPr/>
                    <a:lstStyle/>
                    <a:p>
                      <a:pPr marL="0" marR="0">
                        <a:spcBef>
                          <a:spcPts val="0"/>
                        </a:spcBef>
                        <a:spcAft>
                          <a:spcPts val="0"/>
                        </a:spcAft>
                      </a:pPr>
                      <a:r>
                        <a:rPr lang="en-US" sz="700">
                          <a:effectLst/>
                        </a:rPr>
                        <a:t>8:00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3"/>
                  </a:ext>
                </a:extLst>
              </a:tr>
              <a:tr h="230989">
                <a:tc>
                  <a:txBody>
                    <a:bodyPr/>
                    <a:lstStyle/>
                    <a:p>
                      <a:pPr marL="0" marR="0">
                        <a:spcBef>
                          <a:spcPts val="0"/>
                        </a:spcBef>
                        <a:spcAft>
                          <a:spcPts val="0"/>
                        </a:spcAft>
                      </a:pPr>
                      <a:r>
                        <a:rPr lang="en-US" sz="700">
                          <a:effectLst/>
                        </a:rPr>
                        <a:t>9:00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4"/>
                  </a:ext>
                </a:extLst>
              </a:tr>
              <a:tr h="230989">
                <a:tc>
                  <a:txBody>
                    <a:bodyPr/>
                    <a:lstStyle/>
                    <a:p>
                      <a:pPr marL="0" marR="0">
                        <a:spcBef>
                          <a:spcPts val="0"/>
                        </a:spcBef>
                        <a:spcAft>
                          <a:spcPts val="0"/>
                        </a:spcAft>
                      </a:pPr>
                      <a:r>
                        <a:rPr lang="en-US" sz="700">
                          <a:effectLst/>
                        </a:rPr>
                        <a:t>10:00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5"/>
                  </a:ext>
                </a:extLst>
              </a:tr>
              <a:tr h="230989">
                <a:tc>
                  <a:txBody>
                    <a:bodyPr/>
                    <a:lstStyle/>
                    <a:p>
                      <a:pPr marL="0" marR="0">
                        <a:spcBef>
                          <a:spcPts val="0"/>
                        </a:spcBef>
                        <a:spcAft>
                          <a:spcPts val="0"/>
                        </a:spcAft>
                      </a:pPr>
                      <a:r>
                        <a:rPr lang="en-US" sz="700">
                          <a:effectLst/>
                        </a:rPr>
                        <a:t>11:00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6"/>
                  </a:ext>
                </a:extLst>
              </a:tr>
              <a:tr h="230989">
                <a:tc>
                  <a:txBody>
                    <a:bodyPr/>
                    <a:lstStyle/>
                    <a:p>
                      <a:pPr marL="0" marR="0">
                        <a:spcBef>
                          <a:spcPts val="0"/>
                        </a:spcBef>
                        <a:spcAft>
                          <a:spcPts val="0"/>
                        </a:spcAft>
                      </a:pPr>
                      <a:r>
                        <a:rPr lang="en-US" sz="700">
                          <a:effectLst/>
                        </a:rPr>
                        <a:t>12:00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7"/>
                  </a:ext>
                </a:extLst>
              </a:tr>
              <a:tr h="230989">
                <a:tc>
                  <a:txBody>
                    <a:bodyPr/>
                    <a:lstStyle/>
                    <a:p>
                      <a:pPr marL="0" marR="0">
                        <a:spcBef>
                          <a:spcPts val="0"/>
                        </a:spcBef>
                        <a:spcAft>
                          <a:spcPts val="0"/>
                        </a:spcAft>
                      </a:pPr>
                      <a:r>
                        <a:rPr lang="en-US" sz="700">
                          <a:effectLst/>
                        </a:rPr>
                        <a:t>1:00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8"/>
                  </a:ext>
                </a:extLst>
              </a:tr>
              <a:tr h="230989">
                <a:tc>
                  <a:txBody>
                    <a:bodyPr/>
                    <a:lstStyle/>
                    <a:p>
                      <a:pPr marL="0" marR="0">
                        <a:spcBef>
                          <a:spcPts val="0"/>
                        </a:spcBef>
                        <a:spcAft>
                          <a:spcPts val="0"/>
                        </a:spcAft>
                      </a:pPr>
                      <a:r>
                        <a:rPr lang="en-US" sz="700">
                          <a:effectLst/>
                        </a:rPr>
                        <a:t>2:00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09"/>
                  </a:ext>
                </a:extLst>
              </a:tr>
              <a:tr h="230989">
                <a:tc>
                  <a:txBody>
                    <a:bodyPr/>
                    <a:lstStyle/>
                    <a:p>
                      <a:pPr marL="0" marR="0">
                        <a:spcBef>
                          <a:spcPts val="0"/>
                        </a:spcBef>
                        <a:spcAft>
                          <a:spcPts val="0"/>
                        </a:spcAft>
                      </a:pPr>
                      <a:r>
                        <a:rPr lang="en-US" sz="700">
                          <a:effectLst/>
                        </a:rPr>
                        <a:t>3:00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0"/>
                  </a:ext>
                </a:extLst>
              </a:tr>
              <a:tr h="230989">
                <a:tc>
                  <a:txBody>
                    <a:bodyPr/>
                    <a:lstStyle/>
                    <a:p>
                      <a:pPr marL="0" marR="0">
                        <a:spcBef>
                          <a:spcPts val="0"/>
                        </a:spcBef>
                        <a:spcAft>
                          <a:spcPts val="0"/>
                        </a:spcAft>
                      </a:pPr>
                      <a:r>
                        <a:rPr lang="en-US" sz="700">
                          <a:effectLst/>
                        </a:rPr>
                        <a:t>4:00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b="1" dirty="0">
                          <a:effectLst/>
                        </a:rPr>
                        <a:t> </a:t>
                      </a:r>
                      <a:endParaRPr lang="en-US" sz="1000" b="1"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1"/>
                  </a:ext>
                </a:extLst>
              </a:tr>
              <a:tr h="230989">
                <a:tc>
                  <a:txBody>
                    <a:bodyPr/>
                    <a:lstStyle/>
                    <a:p>
                      <a:pPr marL="0" marR="0">
                        <a:spcBef>
                          <a:spcPts val="0"/>
                        </a:spcBef>
                        <a:spcAft>
                          <a:spcPts val="0"/>
                        </a:spcAft>
                      </a:pPr>
                      <a:r>
                        <a:rPr lang="en-US" sz="700">
                          <a:effectLst/>
                        </a:rPr>
                        <a:t>5:00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2"/>
                  </a:ext>
                </a:extLst>
              </a:tr>
              <a:tr h="230989">
                <a:tc>
                  <a:txBody>
                    <a:bodyPr/>
                    <a:lstStyle/>
                    <a:p>
                      <a:pPr marL="0" marR="0">
                        <a:spcBef>
                          <a:spcPts val="0"/>
                        </a:spcBef>
                        <a:spcAft>
                          <a:spcPts val="0"/>
                        </a:spcAft>
                      </a:pPr>
                      <a:r>
                        <a:rPr lang="en-US" sz="700">
                          <a:effectLst/>
                        </a:rPr>
                        <a:t>6:00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3"/>
                  </a:ext>
                </a:extLst>
              </a:tr>
              <a:tr h="230989">
                <a:tc>
                  <a:txBody>
                    <a:bodyPr/>
                    <a:lstStyle/>
                    <a:p>
                      <a:pPr marL="0" marR="0">
                        <a:spcBef>
                          <a:spcPts val="0"/>
                        </a:spcBef>
                        <a:spcAft>
                          <a:spcPts val="0"/>
                        </a:spcAft>
                      </a:pPr>
                      <a:r>
                        <a:rPr lang="en-US" sz="700">
                          <a:effectLst/>
                        </a:rPr>
                        <a:t>7:00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4"/>
                  </a:ext>
                </a:extLst>
              </a:tr>
              <a:tr h="230989">
                <a:tc>
                  <a:txBody>
                    <a:bodyPr/>
                    <a:lstStyle/>
                    <a:p>
                      <a:pPr marL="0" marR="0">
                        <a:spcBef>
                          <a:spcPts val="0"/>
                        </a:spcBef>
                        <a:spcAft>
                          <a:spcPts val="0"/>
                        </a:spcAft>
                      </a:pPr>
                      <a:r>
                        <a:rPr lang="en-US" sz="700">
                          <a:effectLst/>
                        </a:rPr>
                        <a:t>8:00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5"/>
                  </a:ext>
                </a:extLst>
              </a:tr>
              <a:tr h="230989">
                <a:tc>
                  <a:txBody>
                    <a:bodyPr/>
                    <a:lstStyle/>
                    <a:p>
                      <a:pPr marL="0" marR="0">
                        <a:spcBef>
                          <a:spcPts val="0"/>
                        </a:spcBef>
                        <a:spcAft>
                          <a:spcPts val="0"/>
                        </a:spcAft>
                      </a:pPr>
                      <a:r>
                        <a:rPr lang="en-US" sz="700">
                          <a:effectLst/>
                        </a:rPr>
                        <a:t>9:00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6"/>
                  </a:ext>
                </a:extLst>
              </a:tr>
              <a:tr h="230989">
                <a:tc>
                  <a:txBody>
                    <a:bodyPr/>
                    <a:lstStyle/>
                    <a:p>
                      <a:pPr marL="0" marR="0">
                        <a:spcBef>
                          <a:spcPts val="0"/>
                        </a:spcBef>
                        <a:spcAft>
                          <a:spcPts val="0"/>
                        </a:spcAft>
                      </a:pPr>
                      <a:r>
                        <a:rPr lang="en-US" sz="700">
                          <a:effectLst/>
                        </a:rPr>
                        <a:t>10:00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7"/>
                  </a:ext>
                </a:extLst>
              </a:tr>
              <a:tr h="230989">
                <a:tc>
                  <a:txBody>
                    <a:bodyPr/>
                    <a:lstStyle/>
                    <a:p>
                      <a:pPr marL="0" marR="0">
                        <a:spcBef>
                          <a:spcPts val="0"/>
                        </a:spcBef>
                        <a:spcAft>
                          <a:spcPts val="0"/>
                        </a:spcAft>
                      </a:pPr>
                      <a:r>
                        <a:rPr lang="en-US" sz="700">
                          <a:effectLst/>
                        </a:rPr>
                        <a:t>11:00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extLst>
                  <a:ext uri="{0D108BD9-81ED-4DB2-BD59-A6C34878D82A}">
                    <a16:rowId xmlns:a16="http://schemas.microsoft.com/office/drawing/2014/main" val="10018"/>
                  </a:ext>
                </a:extLst>
              </a:tr>
              <a:tr h="230989">
                <a:tc>
                  <a:txBody>
                    <a:bodyPr/>
                    <a:lstStyle/>
                    <a:p>
                      <a:pPr marL="0" marR="0">
                        <a:spcBef>
                          <a:spcPts val="0"/>
                        </a:spcBef>
                        <a:spcAft>
                          <a:spcPts val="0"/>
                        </a:spcAft>
                      </a:pPr>
                      <a:r>
                        <a:rPr lang="en-US" sz="700">
                          <a:effectLst/>
                        </a:rPr>
                        <a:t>12:00</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a:effectLst/>
                        </a:rPr>
                        <a:t> </a:t>
                      </a:r>
                      <a:endParaRPr lang="en-US" sz="100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tc>
                  <a:txBody>
                    <a:bodyPr/>
                    <a:lstStyle/>
                    <a:p>
                      <a:pPr marL="0" marR="0">
                        <a:spcBef>
                          <a:spcPts val="0"/>
                        </a:spcBef>
                        <a:spcAft>
                          <a:spcPts val="0"/>
                        </a:spcAft>
                      </a:pPr>
                      <a:r>
                        <a:rPr lang="en-US" sz="700" dirty="0">
                          <a:effectLst/>
                        </a:rPr>
                        <a:t> </a:t>
                      </a:r>
                      <a:endParaRPr lang="en-US" sz="1000" dirty="0">
                        <a:effectLst/>
                        <a:latin typeface="Times New Roman"/>
                        <a:ea typeface="Times New Roman"/>
                      </a:endParaRPr>
                    </a:p>
                  </a:txBody>
                  <a:tcPr marL="59397" marR="59397" marT="0" marB="0"/>
                </a:tc>
                <a:extLst>
                  <a:ext uri="{0D108BD9-81ED-4DB2-BD59-A6C34878D82A}">
                    <a16:rowId xmlns:a16="http://schemas.microsoft.com/office/drawing/2014/main" val="10019"/>
                  </a:ext>
                </a:extLst>
              </a:tr>
            </a:tbl>
          </a:graphicData>
        </a:graphic>
      </p:graphicFrame>
      <p:sp>
        <p:nvSpPr>
          <p:cNvPr id="137410"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Tree>
    <p:extLst>
      <p:ext uri="{BB962C8B-B14F-4D97-AF65-F5344CB8AC3E}">
        <p14:creationId xmlns:p14="http://schemas.microsoft.com/office/powerpoint/2010/main" val="369329602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838200"/>
          </a:xfrm>
        </p:spPr>
        <p:txBody>
          <a:bodyPr>
            <a:normAutofit/>
          </a:bodyPr>
          <a:lstStyle/>
          <a:p>
            <a:pPr>
              <a:defRPr/>
            </a:pPr>
            <a:r>
              <a:rPr lang="en-US" dirty="0" smtClean="0"/>
              <a:t>Where will you study?</a:t>
            </a:r>
            <a:endParaRPr lang="en-US" dirty="0"/>
          </a:p>
        </p:txBody>
      </p:sp>
      <p:sp>
        <p:nvSpPr>
          <p:cNvPr id="138243"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138244" name="Content Placeholder 2"/>
          <p:cNvSpPr>
            <a:spLocks noGrp="1"/>
          </p:cNvSpPr>
          <p:nvPr>
            <p:ph idx="1"/>
          </p:nvPr>
        </p:nvSpPr>
        <p:spPr>
          <a:xfrm>
            <a:off x="1419225" y="1676400"/>
            <a:ext cx="8458200" cy="4830763"/>
          </a:xfrm>
        </p:spPr>
        <p:txBody>
          <a:bodyPr/>
          <a:lstStyle/>
          <a:p>
            <a:r>
              <a:rPr lang="en-US" altLang="en-US" smtClean="0"/>
              <a:t>At home in Chapel Hill area</a:t>
            </a:r>
          </a:p>
          <a:p>
            <a:r>
              <a:rPr lang="en-US" altLang="en-US" smtClean="0"/>
              <a:t>At home elsewhere</a:t>
            </a:r>
          </a:p>
          <a:p>
            <a:r>
              <a:rPr lang="en-US" altLang="en-US" smtClean="0"/>
              <a:t>HSL</a:t>
            </a:r>
          </a:p>
          <a:p>
            <a:r>
              <a:rPr lang="en-US" altLang="en-US" smtClean="0"/>
              <a:t>Davis study room</a:t>
            </a:r>
          </a:p>
          <a:p>
            <a:r>
              <a:rPr lang="en-US" altLang="en-US" smtClean="0"/>
              <a:t>Bondurant, Berryhill, SPH, other</a:t>
            </a:r>
          </a:p>
          <a:p>
            <a:r>
              <a:rPr lang="en-US" altLang="en-US" smtClean="0"/>
              <a:t>Coffee shop</a:t>
            </a:r>
          </a:p>
          <a:p>
            <a:r>
              <a:rPr lang="en-US" altLang="en-US" smtClean="0"/>
              <a:t>Public library</a:t>
            </a:r>
          </a:p>
          <a:p>
            <a:endParaRPr lang="en-US" altLang="en-US" smtClean="0"/>
          </a:p>
        </p:txBody>
      </p:sp>
    </p:spTree>
    <p:extLst>
      <p:ext uri="{BB962C8B-B14F-4D97-AF65-F5344CB8AC3E}">
        <p14:creationId xmlns:p14="http://schemas.microsoft.com/office/powerpoint/2010/main" val="266269653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838200"/>
          </a:xfrm>
        </p:spPr>
        <p:txBody>
          <a:bodyPr>
            <a:normAutofit/>
          </a:bodyPr>
          <a:lstStyle/>
          <a:p>
            <a:pPr>
              <a:defRPr/>
            </a:pPr>
            <a:r>
              <a:rPr lang="en-US" dirty="0" smtClean="0"/>
              <a:t>Study Solo or With Other(s)</a:t>
            </a:r>
            <a:endParaRPr lang="en-US" dirty="0"/>
          </a:p>
        </p:txBody>
      </p:sp>
      <p:sp>
        <p:nvSpPr>
          <p:cNvPr id="139267"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139268" name="Content Placeholder 2"/>
          <p:cNvSpPr>
            <a:spLocks noGrp="1"/>
          </p:cNvSpPr>
          <p:nvPr>
            <p:ph idx="1"/>
          </p:nvPr>
        </p:nvSpPr>
        <p:spPr>
          <a:xfrm>
            <a:off x="1419225" y="1676400"/>
            <a:ext cx="8458200" cy="4830763"/>
          </a:xfrm>
        </p:spPr>
        <p:txBody>
          <a:bodyPr/>
          <a:lstStyle/>
          <a:p>
            <a:r>
              <a:rPr lang="en-US" altLang="en-US" smtClean="0"/>
              <a:t>Study solo</a:t>
            </a:r>
          </a:p>
          <a:p>
            <a:r>
              <a:rPr lang="en-US" altLang="en-US" smtClean="0"/>
              <a:t>Interactive study group/study partner</a:t>
            </a:r>
          </a:p>
          <a:p>
            <a:r>
              <a:rPr lang="en-US" altLang="en-US" smtClean="0"/>
              <a:t>Mostly not interactive study group/partner – mutual accountability</a:t>
            </a:r>
          </a:p>
          <a:p>
            <a:r>
              <a:rPr lang="en-US" altLang="en-US" smtClean="0"/>
              <a:t>Study group/partner to talk through missed questions</a:t>
            </a:r>
          </a:p>
          <a:p>
            <a:r>
              <a:rPr lang="en-US" altLang="en-US" smtClean="0"/>
              <a:t>Combination?</a:t>
            </a:r>
          </a:p>
          <a:p>
            <a:endParaRPr lang="en-US" altLang="en-US" smtClean="0"/>
          </a:p>
        </p:txBody>
      </p:sp>
    </p:spTree>
    <p:extLst>
      <p:ext uri="{BB962C8B-B14F-4D97-AF65-F5344CB8AC3E}">
        <p14:creationId xmlns:p14="http://schemas.microsoft.com/office/powerpoint/2010/main" val="385404683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838200"/>
          </a:xfrm>
        </p:spPr>
        <p:txBody>
          <a:bodyPr>
            <a:normAutofit/>
          </a:bodyPr>
          <a:lstStyle/>
          <a:p>
            <a:pPr>
              <a:defRPr/>
            </a:pPr>
            <a:r>
              <a:rPr lang="en-US" dirty="0" smtClean="0"/>
              <a:t>How will you use your materials?</a:t>
            </a:r>
            <a:endParaRPr lang="en-US" dirty="0"/>
          </a:p>
        </p:txBody>
      </p:sp>
      <p:sp>
        <p:nvSpPr>
          <p:cNvPr id="140291"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140292" name="Content Placeholder 2"/>
          <p:cNvSpPr>
            <a:spLocks noGrp="1"/>
          </p:cNvSpPr>
          <p:nvPr>
            <p:ph idx="1"/>
          </p:nvPr>
        </p:nvSpPr>
        <p:spPr>
          <a:xfrm>
            <a:off x="1419225" y="1676400"/>
            <a:ext cx="8458200" cy="4830763"/>
          </a:xfrm>
        </p:spPr>
        <p:txBody>
          <a:bodyPr/>
          <a:lstStyle/>
          <a:p>
            <a:r>
              <a:rPr lang="en-US" altLang="en-US" smtClean="0"/>
              <a:t>Customize your plan</a:t>
            </a:r>
          </a:p>
          <a:p>
            <a:r>
              <a:rPr lang="en-US" altLang="en-US" smtClean="0"/>
              <a:t>First Aid</a:t>
            </a:r>
          </a:p>
          <a:p>
            <a:pPr lvl="1"/>
            <a:r>
              <a:rPr lang="en-US" altLang="en-US" smtClean="0"/>
              <a:t>You can study </a:t>
            </a:r>
            <a:r>
              <a:rPr lang="en-US" altLang="en-US" b="1" i="1" smtClean="0"/>
              <a:t>from</a:t>
            </a:r>
            <a:r>
              <a:rPr lang="en-US" altLang="en-US" smtClean="0"/>
              <a:t> First Aid</a:t>
            </a:r>
          </a:p>
          <a:p>
            <a:pPr lvl="1"/>
            <a:r>
              <a:rPr lang="en-US" altLang="en-US" smtClean="0"/>
              <a:t>You can </a:t>
            </a:r>
            <a:r>
              <a:rPr lang="en-US" altLang="en-US" b="1" i="1" smtClean="0"/>
              <a:t>refer to </a:t>
            </a:r>
            <a:r>
              <a:rPr lang="en-US" altLang="en-US" smtClean="0"/>
              <a:t>First Aid as a curriculum guide</a:t>
            </a:r>
          </a:p>
          <a:p>
            <a:r>
              <a:rPr lang="en-US" altLang="en-US" smtClean="0"/>
              <a:t>U World</a:t>
            </a:r>
          </a:p>
          <a:p>
            <a:pPr lvl="1"/>
            <a:r>
              <a:rPr lang="en-US" altLang="en-US" smtClean="0"/>
              <a:t>Use timed option </a:t>
            </a:r>
          </a:p>
          <a:p>
            <a:pPr lvl="1"/>
            <a:r>
              <a:rPr lang="en-US" altLang="en-US" smtClean="0"/>
              <a:t>Sorted questions 0-49% of the time</a:t>
            </a:r>
          </a:p>
          <a:p>
            <a:pPr lvl="1"/>
            <a:r>
              <a:rPr lang="en-US" altLang="en-US" smtClean="0"/>
              <a:t>Mixed content questions</a:t>
            </a:r>
          </a:p>
          <a:p>
            <a:pPr lvl="1"/>
            <a:r>
              <a:rPr lang="en-US" altLang="en-US" smtClean="0"/>
              <a:t>Use tutorial mode after timed session</a:t>
            </a:r>
          </a:p>
          <a:p>
            <a:pPr lvl="1"/>
            <a:r>
              <a:rPr lang="en-US" altLang="en-US" smtClean="0"/>
              <a:t>Triage your IDKs</a:t>
            </a:r>
          </a:p>
          <a:p>
            <a:endParaRPr lang="en-US" altLang="en-US" smtClean="0"/>
          </a:p>
        </p:txBody>
      </p:sp>
    </p:spTree>
    <p:extLst>
      <p:ext uri="{BB962C8B-B14F-4D97-AF65-F5344CB8AC3E}">
        <p14:creationId xmlns:p14="http://schemas.microsoft.com/office/powerpoint/2010/main" val="238620723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1143000" y="838200"/>
            <a:ext cx="7200900" cy="609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eaLnBrk="1" hangingPunct="1">
              <a:defRPr/>
            </a:pPr>
            <a:r>
              <a:rPr lang="en-US" altLang="en-US" dirty="0" smtClean="0"/>
              <a:t>Application Process</a:t>
            </a:r>
          </a:p>
        </p:txBody>
      </p:sp>
      <p:sp>
        <p:nvSpPr>
          <p:cNvPr id="103427" name="Content Placeholder 1"/>
          <p:cNvSpPr>
            <a:spLocks noGrp="1"/>
          </p:cNvSpPr>
          <p:nvPr>
            <p:ph idx="1"/>
          </p:nvPr>
        </p:nvSpPr>
        <p:spPr>
          <a:xfrm>
            <a:off x="228600" y="2133600"/>
            <a:ext cx="8610600" cy="4114800"/>
          </a:xfrm>
        </p:spPr>
        <p:txBody>
          <a:bodyPr/>
          <a:lstStyle/>
          <a:p>
            <a:r>
              <a:rPr lang="en-US" altLang="en-US" sz="2000" smtClean="0"/>
              <a:t>Apply online – </a:t>
            </a:r>
            <a:r>
              <a:rPr lang="en-US" altLang="en-US" sz="2000" smtClean="0">
                <a:hlinkClick r:id="rId3"/>
              </a:rPr>
              <a:t>NBME Licensing Examination Services</a:t>
            </a:r>
            <a:endParaRPr lang="en-US" altLang="en-US" sz="2000" smtClean="0"/>
          </a:p>
          <a:p>
            <a:r>
              <a:rPr lang="en-US" altLang="en-US" sz="2000" smtClean="0"/>
              <a:t>Certification/Proof of Enrollment </a:t>
            </a:r>
          </a:p>
          <a:p>
            <a:pPr lvl="1"/>
            <a:r>
              <a:rPr lang="en-US" altLang="en-US" sz="1800" smtClean="0"/>
              <a:t>Must download and fill out USMLE form</a:t>
            </a:r>
          </a:p>
          <a:p>
            <a:pPr lvl="1"/>
            <a:r>
              <a:rPr lang="en-US" altLang="en-US" sz="1800" smtClean="0"/>
              <a:t>Bring form to Tiffany Pitt (Assistant Registrar) in 1001 Bondurant Hall, CB# 9535, 919-962-8337</a:t>
            </a:r>
          </a:p>
          <a:p>
            <a:r>
              <a:rPr lang="en-US" altLang="en-US" sz="2000" smtClean="0"/>
              <a:t>Testing accommodations available</a:t>
            </a:r>
          </a:p>
          <a:p>
            <a:pPr lvl="1"/>
            <a:r>
              <a:rPr lang="en-US" altLang="en-US" sz="1800" smtClean="0"/>
              <a:t>Contact Deborah Ingersoll (Educational Resources Coordinator) in1050 Bondurant Hall, 843-6171</a:t>
            </a:r>
          </a:p>
          <a:p>
            <a:pPr eaLnBrk="1" hangingPunct="1">
              <a:lnSpc>
                <a:spcPct val="90000"/>
              </a:lnSpc>
            </a:pPr>
            <a:r>
              <a:rPr lang="en-US" altLang="en-US" sz="2000" smtClean="0">
                <a:latin typeface="Arial Unicode MS" pitchFamily="34" charset="-128"/>
              </a:rPr>
              <a:t>Computerized exam offered at testing centers worldwide including 10 centers in NC</a:t>
            </a:r>
          </a:p>
          <a:p>
            <a:pPr lvl="1" eaLnBrk="1" hangingPunct="1">
              <a:lnSpc>
                <a:spcPct val="90000"/>
              </a:lnSpc>
            </a:pPr>
            <a:r>
              <a:rPr lang="en-US" altLang="en-US" sz="2000" smtClean="0">
                <a:latin typeface="Arial Unicode MS" pitchFamily="34" charset="-128"/>
              </a:rPr>
              <a:t>Asheville, Charlotte, Greensboro, Greenville, Raleigh, Wilmington</a:t>
            </a:r>
          </a:p>
          <a:p>
            <a:endParaRPr lang="en-US" altLang="en-US" sz="1600" smtClean="0"/>
          </a:p>
        </p:txBody>
      </p:sp>
      <p:pic>
        <p:nvPicPr>
          <p:cNvPr id="10342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9638" y="838200"/>
            <a:ext cx="1401762"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7050589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838200"/>
          </a:xfrm>
        </p:spPr>
        <p:txBody>
          <a:bodyPr>
            <a:normAutofit/>
          </a:bodyPr>
          <a:lstStyle/>
          <a:p>
            <a:pPr>
              <a:defRPr/>
            </a:pPr>
            <a:r>
              <a:rPr lang="en-US" dirty="0" smtClean="0"/>
              <a:t>Practice Exams</a:t>
            </a:r>
            <a:endParaRPr lang="en-US" dirty="0"/>
          </a:p>
        </p:txBody>
      </p:sp>
      <p:sp>
        <p:nvSpPr>
          <p:cNvPr id="141315"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141316" name="Content Placeholder 2"/>
          <p:cNvSpPr>
            <a:spLocks noGrp="1"/>
          </p:cNvSpPr>
          <p:nvPr>
            <p:ph idx="1"/>
          </p:nvPr>
        </p:nvSpPr>
        <p:spPr>
          <a:xfrm>
            <a:off x="711200" y="1676400"/>
            <a:ext cx="8458200" cy="4830763"/>
          </a:xfrm>
        </p:spPr>
        <p:txBody>
          <a:bodyPr/>
          <a:lstStyle/>
          <a:p>
            <a:r>
              <a:rPr lang="en-US" altLang="en-US" smtClean="0"/>
              <a:t>NBME Practice Exams or 4 UWorld Blocks</a:t>
            </a:r>
          </a:p>
          <a:p>
            <a:r>
              <a:rPr lang="en-US" altLang="en-US" smtClean="0"/>
              <a:t>Use regularly</a:t>
            </a:r>
          </a:p>
          <a:p>
            <a:r>
              <a:rPr lang="en-US" altLang="en-US" smtClean="0"/>
              <a:t>Analyze results</a:t>
            </a:r>
          </a:p>
          <a:p>
            <a:pPr lvl="1"/>
            <a:r>
              <a:rPr lang="en-US" altLang="en-US" smtClean="0"/>
              <a:t>Why did you miss the question?</a:t>
            </a:r>
          </a:p>
          <a:p>
            <a:pPr lvl="2"/>
            <a:r>
              <a:rPr lang="en-US" altLang="en-US" smtClean="0"/>
              <a:t>Content</a:t>
            </a:r>
          </a:p>
          <a:p>
            <a:pPr lvl="2"/>
            <a:r>
              <a:rPr lang="en-US" altLang="en-US" smtClean="0"/>
              <a:t>Test taking – (misread, assumption, misinterpreted</a:t>
            </a:r>
          </a:p>
          <a:p>
            <a:pPr lvl="2"/>
            <a:r>
              <a:rPr lang="en-US" altLang="en-US" smtClean="0"/>
              <a:t>Other reason</a:t>
            </a:r>
          </a:p>
          <a:p>
            <a:pPr lvl="1"/>
            <a:r>
              <a:rPr lang="en-US" altLang="en-US" smtClean="0"/>
              <a:t>How did you choose your answer?</a:t>
            </a:r>
          </a:p>
          <a:p>
            <a:pPr lvl="2"/>
            <a:r>
              <a:rPr lang="en-US" altLang="en-US" smtClean="0"/>
              <a:t>Guess, thought it was a trick, over-thought, too easy, “they” would never…, etc.</a:t>
            </a:r>
          </a:p>
          <a:p>
            <a:endParaRPr lang="en-US" altLang="en-US" smtClean="0"/>
          </a:p>
        </p:txBody>
      </p:sp>
    </p:spTree>
    <p:extLst>
      <p:ext uri="{BB962C8B-B14F-4D97-AF65-F5344CB8AC3E}">
        <p14:creationId xmlns:p14="http://schemas.microsoft.com/office/powerpoint/2010/main" val="16580170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838200"/>
          </a:xfrm>
        </p:spPr>
        <p:txBody>
          <a:bodyPr>
            <a:normAutofit/>
          </a:bodyPr>
          <a:lstStyle/>
          <a:p>
            <a:pPr>
              <a:defRPr/>
            </a:pPr>
            <a:r>
              <a:rPr lang="en-US" dirty="0" smtClean="0"/>
              <a:t>Practice Exams (</a:t>
            </a:r>
            <a:r>
              <a:rPr lang="en-US" dirty="0" err="1" smtClean="0"/>
              <a:t>con’t</a:t>
            </a:r>
            <a:r>
              <a:rPr lang="en-US" dirty="0" smtClean="0"/>
              <a:t>.)</a:t>
            </a:r>
            <a:endParaRPr lang="en-US" dirty="0"/>
          </a:p>
        </p:txBody>
      </p:sp>
      <p:sp>
        <p:nvSpPr>
          <p:cNvPr id="142339"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3" name="Content Placeholder 2"/>
          <p:cNvSpPr>
            <a:spLocks noGrp="1"/>
          </p:cNvSpPr>
          <p:nvPr>
            <p:ph idx="1"/>
          </p:nvPr>
        </p:nvSpPr>
        <p:spPr>
          <a:xfrm>
            <a:off x="711200" y="1676400"/>
            <a:ext cx="8458200" cy="4830763"/>
          </a:xfrm>
        </p:spPr>
        <p:txBody>
          <a:bodyPr/>
          <a:lstStyle/>
          <a:p>
            <a:pPr marL="342900" lvl="1" indent="-342900">
              <a:buFont typeface="Arial" panose="020B0604020202020204" pitchFamily="34" charset="0"/>
              <a:buChar char="•"/>
              <a:defRPr/>
            </a:pPr>
            <a:r>
              <a:rPr lang="en-US" dirty="0" smtClean="0"/>
              <a:t>What do results tell you about your study approach?</a:t>
            </a:r>
          </a:p>
          <a:p>
            <a:pPr lvl="1">
              <a:defRPr/>
            </a:pPr>
            <a:r>
              <a:rPr lang="en-US" dirty="0" smtClean="0"/>
              <a:t>Are you showing improvement in the areas you have studied?</a:t>
            </a:r>
          </a:p>
          <a:p>
            <a:pPr lvl="1">
              <a:defRPr/>
            </a:pPr>
            <a:r>
              <a:rPr lang="en-US" dirty="0" smtClean="0"/>
              <a:t>Do you need to modify your approach?</a:t>
            </a:r>
          </a:p>
          <a:p>
            <a:pPr lvl="1">
              <a:defRPr/>
            </a:pPr>
            <a:r>
              <a:rPr lang="en-US" dirty="0" smtClean="0"/>
              <a:t>Are you re-reviewing?</a:t>
            </a:r>
          </a:p>
          <a:p>
            <a:pPr lvl="1">
              <a:defRPr/>
            </a:pPr>
            <a:r>
              <a:rPr lang="en-US" dirty="0" smtClean="0"/>
              <a:t>Is your approach working?</a:t>
            </a:r>
          </a:p>
          <a:p>
            <a:pPr>
              <a:defRPr/>
            </a:pPr>
            <a:endParaRPr lang="en-US" dirty="0"/>
          </a:p>
        </p:txBody>
      </p:sp>
    </p:spTree>
    <p:extLst>
      <p:ext uri="{BB962C8B-B14F-4D97-AF65-F5344CB8AC3E}">
        <p14:creationId xmlns:p14="http://schemas.microsoft.com/office/powerpoint/2010/main" val="2659496712"/>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838200"/>
          </a:xfrm>
        </p:spPr>
        <p:txBody>
          <a:bodyPr>
            <a:normAutofit/>
          </a:bodyPr>
          <a:lstStyle/>
          <a:p>
            <a:pPr>
              <a:defRPr/>
            </a:pPr>
            <a:r>
              <a:rPr lang="en-US" dirty="0" smtClean="0"/>
              <a:t>Putting in Time vs. Learning</a:t>
            </a:r>
            <a:endParaRPr lang="en-US" dirty="0"/>
          </a:p>
        </p:txBody>
      </p:sp>
      <p:sp>
        <p:nvSpPr>
          <p:cNvPr id="143363"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3" name="Content Placeholder 2"/>
          <p:cNvSpPr>
            <a:spLocks noGrp="1"/>
          </p:cNvSpPr>
          <p:nvPr>
            <p:ph idx="1"/>
          </p:nvPr>
        </p:nvSpPr>
        <p:spPr>
          <a:xfrm>
            <a:off x="685800" y="1874838"/>
            <a:ext cx="8458200" cy="4830762"/>
          </a:xfrm>
        </p:spPr>
        <p:txBody>
          <a:bodyPr/>
          <a:lstStyle/>
          <a:p>
            <a:pPr>
              <a:defRPr/>
            </a:pPr>
            <a:r>
              <a:rPr lang="en-US" dirty="0" smtClean="0"/>
              <a:t>Quantity – number of hours/questions/chapters/videos</a:t>
            </a:r>
          </a:p>
          <a:p>
            <a:pPr>
              <a:defRPr/>
            </a:pPr>
            <a:r>
              <a:rPr lang="en-US" dirty="0" smtClean="0"/>
              <a:t>Quality of your learning</a:t>
            </a:r>
          </a:p>
          <a:p>
            <a:pPr>
              <a:defRPr/>
            </a:pPr>
            <a:r>
              <a:rPr lang="en-US" dirty="0" smtClean="0"/>
              <a:t>The effect of putting in long hours, diminishing focus, feeling like information isn’t “sticking”, increased anxiety, fatigue, feeling frustrated, depleted reserves, questioning ability, becoming depressed, feeling like you need to work harder and longer…..emotional and physical drain</a:t>
            </a:r>
          </a:p>
          <a:p>
            <a:pPr marL="0" indent="0">
              <a:buFontTx/>
              <a:buNone/>
              <a:defRPr/>
            </a:pPr>
            <a:endParaRPr lang="en-US" dirty="0"/>
          </a:p>
        </p:txBody>
      </p:sp>
    </p:spTree>
    <p:extLst>
      <p:ext uri="{BB962C8B-B14F-4D97-AF65-F5344CB8AC3E}">
        <p14:creationId xmlns:p14="http://schemas.microsoft.com/office/powerpoint/2010/main" val="273614884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This Semester, Leading Up to Step 1, Exam Day</a:t>
            </a:r>
            <a:endParaRPr lang="en-US" dirty="0"/>
          </a:p>
        </p:txBody>
      </p:sp>
      <p:sp>
        <p:nvSpPr>
          <p:cNvPr id="3" name="Content Placeholder 2"/>
          <p:cNvSpPr>
            <a:spLocks noGrp="1"/>
          </p:cNvSpPr>
          <p:nvPr>
            <p:ph idx="1"/>
          </p:nvPr>
        </p:nvSpPr>
        <p:spPr>
          <a:xfrm>
            <a:off x="2057400" y="1295400"/>
            <a:ext cx="6705600" cy="5105400"/>
          </a:xfrm>
        </p:spPr>
        <p:txBody>
          <a:bodyPr/>
          <a:lstStyle/>
          <a:p>
            <a:pPr>
              <a:defRPr/>
            </a:pPr>
            <a:r>
              <a:rPr lang="en-US" dirty="0" smtClean="0"/>
              <a:t>Draining effects of fatigue, doubt, worry and anxiety</a:t>
            </a:r>
          </a:p>
          <a:p>
            <a:pPr>
              <a:defRPr/>
            </a:pPr>
            <a:r>
              <a:rPr lang="en-US" dirty="0" smtClean="0"/>
              <a:t>Burn out prevention</a:t>
            </a:r>
          </a:p>
          <a:p>
            <a:pPr>
              <a:defRPr/>
            </a:pPr>
            <a:r>
              <a:rPr lang="en-US" dirty="0" smtClean="0"/>
              <a:t>Monitor internal dialogue</a:t>
            </a:r>
          </a:p>
          <a:p>
            <a:pPr>
              <a:defRPr/>
            </a:pPr>
            <a:r>
              <a:rPr lang="en-US" dirty="0" smtClean="0"/>
              <a:t>Know how YOU can </a:t>
            </a:r>
          </a:p>
          <a:p>
            <a:pPr lvl="1">
              <a:defRPr/>
            </a:pPr>
            <a:r>
              <a:rPr lang="en-US" dirty="0" smtClean="0"/>
              <a:t>Reset</a:t>
            </a:r>
          </a:p>
          <a:p>
            <a:pPr lvl="1">
              <a:defRPr/>
            </a:pPr>
            <a:r>
              <a:rPr lang="en-US" dirty="0" smtClean="0"/>
              <a:t>Refocus</a:t>
            </a:r>
          </a:p>
          <a:p>
            <a:pPr lvl="1">
              <a:defRPr/>
            </a:pPr>
            <a:r>
              <a:rPr lang="en-US" dirty="0" smtClean="0"/>
              <a:t>Re-energize</a:t>
            </a:r>
          </a:p>
          <a:p>
            <a:pPr lvl="1">
              <a:defRPr/>
            </a:pPr>
            <a:r>
              <a:rPr lang="en-US" dirty="0" smtClean="0"/>
              <a:t>Re-motivate</a:t>
            </a:r>
          </a:p>
          <a:p>
            <a:pPr marL="0" indent="0">
              <a:buFontTx/>
              <a:buNone/>
              <a:defRPr/>
            </a:pPr>
            <a:endParaRPr lang="en-US" dirty="0"/>
          </a:p>
        </p:txBody>
      </p:sp>
      <p:sp>
        <p:nvSpPr>
          <p:cNvPr id="144388"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Tree>
    <p:extLst>
      <p:ext uri="{BB962C8B-B14F-4D97-AF65-F5344CB8AC3E}">
        <p14:creationId xmlns:p14="http://schemas.microsoft.com/office/powerpoint/2010/main" val="2819479957"/>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6781800" cy="838200"/>
          </a:xfrm>
        </p:spPr>
        <p:txBody>
          <a:bodyPr>
            <a:normAutofit fontScale="90000"/>
          </a:bodyPr>
          <a:lstStyle/>
          <a:p>
            <a:pPr>
              <a:defRPr/>
            </a:pPr>
            <a:r>
              <a:rPr lang="en-US" dirty="0" smtClean="0"/>
              <a:t>This Semester, Leading Up to Step 1, Exam Day</a:t>
            </a:r>
            <a:endParaRPr lang="en-US" dirty="0"/>
          </a:p>
        </p:txBody>
      </p:sp>
      <p:sp>
        <p:nvSpPr>
          <p:cNvPr id="145411" name="Content Placeholder 2"/>
          <p:cNvSpPr>
            <a:spLocks noGrp="1"/>
          </p:cNvSpPr>
          <p:nvPr>
            <p:ph idx="1"/>
          </p:nvPr>
        </p:nvSpPr>
        <p:spPr>
          <a:xfrm>
            <a:off x="2133600" y="1600200"/>
            <a:ext cx="6705600" cy="5105400"/>
          </a:xfrm>
        </p:spPr>
        <p:txBody>
          <a:bodyPr/>
          <a:lstStyle/>
          <a:p>
            <a:pPr marL="0" indent="0" algn="ctr">
              <a:buFontTx/>
              <a:buNone/>
            </a:pPr>
            <a:r>
              <a:rPr lang="en-US" altLang="en-US" smtClean="0"/>
              <a:t>Worry, Anxiety, Doubt, Exhaustion</a:t>
            </a:r>
          </a:p>
          <a:p>
            <a:pPr marL="0" indent="0" algn="ctr">
              <a:buFontTx/>
              <a:buNone/>
            </a:pPr>
            <a:r>
              <a:rPr lang="en-US" altLang="en-US" smtClean="0"/>
              <a:t>vs.</a:t>
            </a:r>
          </a:p>
          <a:p>
            <a:pPr marL="0" indent="0" algn="ctr">
              <a:buFontTx/>
              <a:buNone/>
            </a:pPr>
            <a:r>
              <a:rPr lang="en-US" altLang="en-US" smtClean="0"/>
              <a:t>Calm, Clear Thinking, Confidence</a:t>
            </a:r>
          </a:p>
          <a:p>
            <a:pPr marL="0" indent="0" algn="ctr">
              <a:buFontTx/>
              <a:buNone/>
            </a:pPr>
            <a:endParaRPr lang="en-US" altLang="en-US" smtClean="0"/>
          </a:p>
          <a:p>
            <a:pPr marL="0" indent="0" algn="ctr">
              <a:buFontTx/>
              <a:buNone/>
            </a:pPr>
            <a:r>
              <a:rPr lang="en-US" altLang="en-US" i="1" smtClean="0"/>
              <a:t>Give yourself the advantage of the latter.</a:t>
            </a:r>
          </a:p>
          <a:p>
            <a:pPr marL="0" indent="0">
              <a:buFontTx/>
              <a:buNone/>
            </a:pPr>
            <a:endParaRPr lang="en-US" altLang="en-US" smtClean="0"/>
          </a:p>
        </p:txBody>
      </p:sp>
      <p:sp>
        <p:nvSpPr>
          <p:cNvPr id="145412"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Tree>
    <p:extLst>
      <p:ext uri="{BB962C8B-B14F-4D97-AF65-F5344CB8AC3E}">
        <p14:creationId xmlns:p14="http://schemas.microsoft.com/office/powerpoint/2010/main" val="364272335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6781800" cy="838200"/>
          </a:xfrm>
        </p:spPr>
        <p:txBody>
          <a:bodyPr>
            <a:normAutofit/>
          </a:bodyPr>
          <a:lstStyle/>
          <a:p>
            <a:pPr>
              <a:defRPr/>
            </a:pPr>
            <a:r>
              <a:rPr lang="en-US" dirty="0" smtClean="0"/>
              <a:t>Balance – Burn Out Prevention</a:t>
            </a:r>
            <a:endParaRPr lang="en-US" dirty="0"/>
          </a:p>
        </p:txBody>
      </p:sp>
      <p:sp>
        <p:nvSpPr>
          <p:cNvPr id="3" name="Content Placeholder 2"/>
          <p:cNvSpPr>
            <a:spLocks noGrp="1"/>
          </p:cNvSpPr>
          <p:nvPr>
            <p:ph idx="1"/>
          </p:nvPr>
        </p:nvSpPr>
        <p:spPr>
          <a:xfrm>
            <a:off x="2133600" y="1600200"/>
            <a:ext cx="6705600" cy="5105400"/>
          </a:xfrm>
        </p:spPr>
        <p:txBody>
          <a:bodyPr/>
          <a:lstStyle/>
          <a:p>
            <a:pPr>
              <a:defRPr/>
            </a:pPr>
            <a:r>
              <a:rPr lang="en-US" dirty="0" smtClean="0"/>
              <a:t>Breathe</a:t>
            </a:r>
          </a:p>
          <a:p>
            <a:pPr lvl="1">
              <a:defRPr/>
            </a:pPr>
            <a:r>
              <a:rPr lang="en-US" dirty="0" smtClean="0"/>
              <a:t>One or two or ten slow deep breaths in and out</a:t>
            </a:r>
          </a:p>
          <a:p>
            <a:pPr>
              <a:defRPr/>
            </a:pPr>
            <a:r>
              <a:rPr lang="en-US" dirty="0" smtClean="0"/>
              <a:t>Positive, meaningful message</a:t>
            </a:r>
          </a:p>
          <a:p>
            <a:pPr>
              <a:defRPr/>
            </a:pPr>
            <a:r>
              <a:rPr lang="en-US" dirty="0" smtClean="0"/>
              <a:t>Manage distractions and distracting thoughts</a:t>
            </a:r>
          </a:p>
          <a:p>
            <a:pPr lvl="1">
              <a:defRPr/>
            </a:pPr>
            <a:r>
              <a:rPr lang="en-US" dirty="0" smtClean="0"/>
              <a:t>Protected time for studying AND</a:t>
            </a:r>
          </a:p>
          <a:p>
            <a:pPr lvl="1">
              <a:defRPr/>
            </a:pPr>
            <a:r>
              <a:rPr lang="en-US" dirty="0" smtClean="0"/>
              <a:t>Protected time for family, friends, fun, working out, sleep, eating healthily, attending to spiritual needs</a:t>
            </a:r>
          </a:p>
          <a:p>
            <a:pPr marL="0" indent="0">
              <a:buFontTx/>
              <a:buNone/>
              <a:defRPr/>
            </a:pPr>
            <a:endParaRPr lang="en-US" dirty="0"/>
          </a:p>
        </p:txBody>
      </p:sp>
      <p:sp>
        <p:nvSpPr>
          <p:cNvPr id="146436"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Tree>
    <p:extLst>
      <p:ext uri="{BB962C8B-B14F-4D97-AF65-F5344CB8AC3E}">
        <p14:creationId xmlns:p14="http://schemas.microsoft.com/office/powerpoint/2010/main" val="422318627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Hershey Kiss Model for Balance</a:t>
            </a:r>
            <a:endParaRPr lang="en-US" dirty="0"/>
          </a:p>
        </p:txBody>
      </p:sp>
      <p:sp>
        <p:nvSpPr>
          <p:cNvPr id="147459" name="Rectangle 1"/>
          <p:cNvSpPr>
            <a:spLocks noChangeArrowheads="1"/>
          </p:cNvSpPr>
          <p:nvPr/>
        </p:nvSpPr>
        <p:spPr bwMode="auto">
          <a:xfrm>
            <a:off x="152400" y="1905000"/>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4" name="Rectangle 3"/>
          <p:cNvSpPr/>
          <p:nvPr/>
        </p:nvSpPr>
        <p:spPr>
          <a:xfrm>
            <a:off x="3200400" y="1752600"/>
            <a:ext cx="2743200" cy="365760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pic>
        <p:nvPicPr>
          <p:cNvPr id="1474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3275" y="1905000"/>
            <a:ext cx="2457450" cy="3332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4864961"/>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Hershey Kiss Model for Balance</a:t>
            </a:r>
            <a:endParaRPr lang="en-US" dirty="0"/>
          </a:p>
        </p:txBody>
      </p:sp>
      <p:sp>
        <p:nvSpPr>
          <p:cNvPr id="148483" name="Rectangle 1"/>
          <p:cNvSpPr>
            <a:spLocks noChangeArrowheads="1"/>
          </p:cNvSpPr>
          <p:nvPr/>
        </p:nvSpPr>
        <p:spPr bwMode="auto">
          <a:xfrm>
            <a:off x="-171450" y="1908175"/>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4" name="Rectangle 3"/>
          <p:cNvSpPr/>
          <p:nvPr/>
        </p:nvSpPr>
        <p:spPr>
          <a:xfrm>
            <a:off x="3152775" y="2320925"/>
            <a:ext cx="2743200" cy="365760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srgbClr val="FFFFFF"/>
              </a:solidFill>
            </a:endParaRPr>
          </a:p>
        </p:txBody>
      </p:sp>
      <p:pic>
        <p:nvPicPr>
          <p:cNvPr id="14848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484438"/>
            <a:ext cx="2457450" cy="3332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8486" name="Rectangle 2"/>
          <p:cNvSpPr>
            <a:spLocks noChangeArrowheads="1"/>
          </p:cNvSpPr>
          <p:nvPr/>
        </p:nvSpPr>
        <p:spPr bwMode="auto">
          <a:xfrm>
            <a:off x="3629025" y="1646238"/>
            <a:ext cx="2124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buFontTx/>
              <a:buNone/>
            </a:pPr>
            <a:r>
              <a:rPr lang="en-US" altLang="en-US" sz="2800">
                <a:solidFill>
                  <a:srgbClr val="414141"/>
                </a:solidFill>
              </a:rPr>
              <a:t>Spiritual</a:t>
            </a:r>
          </a:p>
        </p:txBody>
      </p:sp>
      <p:sp>
        <p:nvSpPr>
          <p:cNvPr id="148487" name="Rectangle 6"/>
          <p:cNvSpPr>
            <a:spLocks noChangeArrowheads="1"/>
          </p:cNvSpPr>
          <p:nvPr/>
        </p:nvSpPr>
        <p:spPr bwMode="auto">
          <a:xfrm>
            <a:off x="1143000" y="2911475"/>
            <a:ext cx="15636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buFontTx/>
              <a:buNone/>
            </a:pPr>
            <a:r>
              <a:rPr lang="en-US" altLang="en-US" sz="2800">
                <a:solidFill>
                  <a:srgbClr val="414141"/>
                </a:solidFill>
              </a:rPr>
              <a:t>Physical</a:t>
            </a:r>
          </a:p>
          <a:p>
            <a:pPr eaLnBrk="0" fontAlgn="base" hangingPunct="0">
              <a:spcBef>
                <a:spcPct val="0"/>
              </a:spcBef>
              <a:spcAft>
                <a:spcPct val="0"/>
              </a:spcAft>
              <a:buClrTx/>
              <a:buFontTx/>
              <a:buNone/>
            </a:pPr>
            <a:r>
              <a:rPr lang="en-US" altLang="en-US" sz="2800">
                <a:solidFill>
                  <a:srgbClr val="414141"/>
                </a:solidFill>
              </a:rPr>
              <a:t>Eat</a:t>
            </a:r>
          </a:p>
          <a:p>
            <a:pPr eaLnBrk="0" fontAlgn="base" hangingPunct="0">
              <a:spcBef>
                <a:spcPct val="0"/>
              </a:spcBef>
              <a:spcAft>
                <a:spcPct val="0"/>
              </a:spcAft>
              <a:buClrTx/>
              <a:buFontTx/>
              <a:buNone/>
            </a:pPr>
            <a:r>
              <a:rPr lang="en-US" altLang="en-US" sz="2800">
                <a:solidFill>
                  <a:srgbClr val="414141"/>
                </a:solidFill>
              </a:rPr>
              <a:t>Sleep</a:t>
            </a:r>
          </a:p>
          <a:p>
            <a:pPr eaLnBrk="0" fontAlgn="base" hangingPunct="0">
              <a:spcBef>
                <a:spcPct val="0"/>
              </a:spcBef>
              <a:spcAft>
                <a:spcPct val="0"/>
              </a:spcAft>
              <a:buClrTx/>
              <a:buFontTx/>
              <a:buNone/>
            </a:pPr>
            <a:r>
              <a:rPr lang="en-US" altLang="en-US" sz="2800">
                <a:solidFill>
                  <a:srgbClr val="414141"/>
                </a:solidFill>
              </a:rPr>
              <a:t>Exercise</a:t>
            </a:r>
          </a:p>
        </p:txBody>
      </p:sp>
      <p:sp>
        <p:nvSpPr>
          <p:cNvPr id="148488" name="Rectangle 7"/>
          <p:cNvSpPr>
            <a:spLocks noChangeArrowheads="1"/>
          </p:cNvSpPr>
          <p:nvPr/>
        </p:nvSpPr>
        <p:spPr bwMode="auto">
          <a:xfrm>
            <a:off x="6400800" y="2911475"/>
            <a:ext cx="16414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buFontTx/>
              <a:buNone/>
            </a:pPr>
            <a:r>
              <a:rPr lang="en-US" altLang="en-US" sz="2800">
                <a:solidFill>
                  <a:srgbClr val="414141"/>
                </a:solidFill>
              </a:rPr>
              <a:t>Emo/Soc</a:t>
            </a:r>
          </a:p>
          <a:p>
            <a:pPr eaLnBrk="0" fontAlgn="base" hangingPunct="0">
              <a:spcBef>
                <a:spcPct val="0"/>
              </a:spcBef>
              <a:spcAft>
                <a:spcPct val="0"/>
              </a:spcAft>
              <a:buClrTx/>
              <a:buFontTx/>
              <a:buNone/>
            </a:pPr>
            <a:r>
              <a:rPr lang="en-US" altLang="en-US" sz="2800">
                <a:solidFill>
                  <a:srgbClr val="414141"/>
                </a:solidFill>
              </a:rPr>
              <a:t>Friends</a:t>
            </a:r>
          </a:p>
          <a:p>
            <a:pPr eaLnBrk="0" fontAlgn="base" hangingPunct="0">
              <a:spcBef>
                <a:spcPct val="0"/>
              </a:spcBef>
              <a:spcAft>
                <a:spcPct val="0"/>
              </a:spcAft>
              <a:buClrTx/>
              <a:buFontTx/>
              <a:buNone/>
            </a:pPr>
            <a:r>
              <a:rPr lang="en-US" altLang="en-US" sz="2800">
                <a:solidFill>
                  <a:srgbClr val="414141"/>
                </a:solidFill>
              </a:rPr>
              <a:t>Family</a:t>
            </a:r>
          </a:p>
          <a:p>
            <a:pPr eaLnBrk="0" fontAlgn="base" hangingPunct="0">
              <a:spcBef>
                <a:spcPct val="0"/>
              </a:spcBef>
              <a:spcAft>
                <a:spcPct val="0"/>
              </a:spcAft>
              <a:buClrTx/>
              <a:buFontTx/>
              <a:buNone/>
            </a:pPr>
            <a:r>
              <a:rPr lang="en-US" altLang="en-US" sz="2800">
                <a:solidFill>
                  <a:srgbClr val="414141"/>
                </a:solidFill>
              </a:rPr>
              <a:t>Fun</a:t>
            </a:r>
          </a:p>
        </p:txBody>
      </p:sp>
      <p:sp>
        <p:nvSpPr>
          <p:cNvPr id="148489" name="Rectangle 8"/>
          <p:cNvSpPr>
            <a:spLocks noChangeArrowheads="1"/>
          </p:cNvSpPr>
          <p:nvPr/>
        </p:nvSpPr>
        <p:spPr bwMode="auto">
          <a:xfrm>
            <a:off x="3552825" y="6159500"/>
            <a:ext cx="1943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buFontTx/>
              <a:buNone/>
            </a:pPr>
            <a:r>
              <a:rPr lang="en-US" altLang="en-US" sz="2800">
                <a:solidFill>
                  <a:srgbClr val="414141"/>
                </a:solidFill>
              </a:rPr>
              <a:t>Academics</a:t>
            </a:r>
          </a:p>
        </p:txBody>
      </p:sp>
    </p:spTree>
    <p:extLst>
      <p:ext uri="{BB962C8B-B14F-4D97-AF65-F5344CB8AC3E}">
        <p14:creationId xmlns:p14="http://schemas.microsoft.com/office/powerpoint/2010/main" val="723678527"/>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
          <p:cNvSpPr>
            <a:spLocks noChangeArrowheads="1"/>
          </p:cNvSpPr>
          <p:nvPr/>
        </p:nvSpPr>
        <p:spPr bwMode="auto">
          <a:xfrm>
            <a:off x="-581025" y="1381125"/>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4" name="Rectangle 3"/>
          <p:cNvSpPr/>
          <p:nvPr/>
        </p:nvSpPr>
        <p:spPr>
          <a:xfrm>
            <a:off x="1219200" y="1219200"/>
            <a:ext cx="7010400" cy="411480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48640" indent="-411480">
              <a:spcBef>
                <a:spcPct val="20000"/>
              </a:spcBef>
              <a:buClr>
                <a:prstClr val="white">
                  <a:shade val="95000"/>
                </a:prstClr>
              </a:buClr>
              <a:buSzPct val="65000"/>
              <a:buFont typeface="Wingdings 2"/>
              <a:buChar char=""/>
              <a:defRPr/>
            </a:pPr>
            <a:r>
              <a:rPr lang="en-US" sz="2800" dirty="0">
                <a:solidFill>
                  <a:srgbClr val="414141"/>
                </a:solidFill>
                <a:latin typeface="Book Antiqua"/>
              </a:rPr>
              <a:t>Preparing for Step 1 is a lot of work covering a vast amount of material.</a:t>
            </a:r>
          </a:p>
          <a:p>
            <a:pPr marL="548640" indent="-411480">
              <a:spcBef>
                <a:spcPct val="20000"/>
              </a:spcBef>
              <a:buClr>
                <a:prstClr val="white">
                  <a:shade val="95000"/>
                </a:prstClr>
              </a:buClr>
              <a:buSzPct val="65000"/>
              <a:buFont typeface="Wingdings 2"/>
              <a:buChar char=""/>
              <a:defRPr/>
            </a:pPr>
            <a:r>
              <a:rPr lang="en-US" sz="2800" dirty="0">
                <a:solidFill>
                  <a:srgbClr val="414141"/>
                </a:solidFill>
                <a:latin typeface="Book Antiqua"/>
              </a:rPr>
              <a:t>To do your best, you will want to study smart, have adequate rest, and feel well physically and emotionally</a:t>
            </a:r>
          </a:p>
          <a:p>
            <a:pPr marL="548640" indent="-411480">
              <a:spcBef>
                <a:spcPct val="20000"/>
              </a:spcBef>
              <a:buClr>
                <a:prstClr val="white">
                  <a:shade val="95000"/>
                </a:prstClr>
              </a:buClr>
              <a:buSzPct val="65000"/>
              <a:buFont typeface="Wingdings 2"/>
              <a:buChar char=""/>
              <a:defRPr/>
            </a:pPr>
            <a:r>
              <a:rPr lang="en-US" sz="2800" dirty="0">
                <a:solidFill>
                  <a:srgbClr val="414141"/>
                </a:solidFill>
                <a:latin typeface="Book Antiqua"/>
              </a:rPr>
              <a:t>Schedule time each day to replenish your reserves.</a:t>
            </a:r>
          </a:p>
        </p:txBody>
      </p:sp>
    </p:spTree>
    <p:extLst>
      <p:ext uri="{BB962C8B-B14F-4D97-AF65-F5344CB8AC3E}">
        <p14:creationId xmlns:p14="http://schemas.microsoft.com/office/powerpoint/2010/main" val="1452330849"/>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
          <p:cNvSpPr>
            <a:spLocks noChangeArrowheads="1"/>
          </p:cNvSpPr>
          <p:nvPr/>
        </p:nvSpPr>
        <p:spPr bwMode="auto">
          <a:xfrm>
            <a:off x="-581025" y="1381125"/>
            <a:ext cx="9725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fontAlgn="base">
              <a:spcBef>
                <a:spcPct val="0"/>
              </a:spcBef>
              <a:spcAft>
                <a:spcPct val="0"/>
              </a:spcAft>
              <a:buClrTx/>
              <a:buFontTx/>
              <a:buNone/>
            </a:pPr>
            <a:endParaRPr lang="en-US" altLang="en-US" sz="1800">
              <a:solidFill>
                <a:srgbClr val="414141"/>
              </a:solidFill>
            </a:endParaRPr>
          </a:p>
        </p:txBody>
      </p:sp>
      <p:sp>
        <p:nvSpPr>
          <p:cNvPr id="2" name="Title 1"/>
          <p:cNvSpPr>
            <a:spLocks noGrp="1"/>
          </p:cNvSpPr>
          <p:nvPr>
            <p:ph type="title"/>
          </p:nvPr>
        </p:nvSpPr>
        <p:spPr>
          <a:xfrm>
            <a:off x="1981200" y="152400"/>
            <a:ext cx="6781800" cy="1228725"/>
          </a:xfrm>
        </p:spPr>
        <p:txBody>
          <a:bodyPr/>
          <a:lstStyle/>
          <a:p>
            <a:pPr>
              <a:defRPr/>
            </a:pPr>
            <a:r>
              <a:rPr lang="en-US" sz="3600" dirty="0" smtClean="0"/>
              <a:t>Best of Luck!</a:t>
            </a:r>
            <a:endParaRPr lang="en-US" sz="3600" dirty="0"/>
          </a:p>
        </p:txBody>
      </p:sp>
      <p:sp>
        <p:nvSpPr>
          <p:cNvPr id="150532" name="Rectangle 6"/>
          <p:cNvSpPr>
            <a:spLocks noChangeArrowheads="1"/>
          </p:cNvSpPr>
          <p:nvPr/>
        </p:nvSpPr>
        <p:spPr bwMode="auto">
          <a:xfrm>
            <a:off x="2667000" y="1430338"/>
            <a:ext cx="55626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eaLnBrk="0" fontAlgn="base" hangingPunct="0">
              <a:spcBef>
                <a:spcPct val="0"/>
              </a:spcBef>
              <a:spcAft>
                <a:spcPct val="0"/>
              </a:spcAft>
              <a:buClrTx/>
              <a:buFontTx/>
              <a:buNone/>
            </a:pPr>
            <a:r>
              <a:rPr lang="en-US" altLang="en-US">
                <a:solidFill>
                  <a:srgbClr val="414141"/>
                </a:solidFill>
              </a:rPr>
              <a:t>Please contact me with questions or if you would like to meet.</a:t>
            </a:r>
          </a:p>
          <a:p>
            <a:pPr eaLnBrk="0" fontAlgn="base" hangingPunct="0">
              <a:spcBef>
                <a:spcPct val="0"/>
              </a:spcBef>
              <a:spcAft>
                <a:spcPct val="0"/>
              </a:spcAft>
              <a:buClrTx/>
              <a:buFontTx/>
              <a:buNone/>
            </a:pPr>
            <a:endParaRPr lang="en-US" altLang="en-US">
              <a:solidFill>
                <a:srgbClr val="414141"/>
              </a:solidFill>
            </a:endParaRPr>
          </a:p>
          <a:p>
            <a:pPr eaLnBrk="0" fontAlgn="base" hangingPunct="0">
              <a:spcBef>
                <a:spcPct val="0"/>
              </a:spcBef>
              <a:spcAft>
                <a:spcPct val="0"/>
              </a:spcAft>
              <a:buClrTx/>
              <a:buFontTx/>
              <a:buNone/>
            </a:pPr>
            <a:r>
              <a:rPr lang="en-US" altLang="en-US">
                <a:solidFill>
                  <a:srgbClr val="414141"/>
                </a:solidFill>
              </a:rPr>
              <a:t>deborah_ingersoll@med.unc.edu</a:t>
            </a:r>
          </a:p>
          <a:p>
            <a:pPr eaLnBrk="0" fontAlgn="base" hangingPunct="0">
              <a:spcBef>
                <a:spcPct val="0"/>
              </a:spcBef>
              <a:spcAft>
                <a:spcPct val="0"/>
              </a:spcAft>
              <a:buClrTx/>
              <a:buFontTx/>
              <a:buNone/>
            </a:pPr>
            <a:r>
              <a:rPr lang="en-US" altLang="en-US">
                <a:solidFill>
                  <a:srgbClr val="414141"/>
                </a:solidFill>
              </a:rPr>
              <a:t>1050 Bondurant Hall</a:t>
            </a:r>
          </a:p>
        </p:txBody>
      </p:sp>
    </p:spTree>
    <p:extLst>
      <p:ext uri="{BB962C8B-B14F-4D97-AF65-F5344CB8AC3E}">
        <p14:creationId xmlns:p14="http://schemas.microsoft.com/office/powerpoint/2010/main" val="288299403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Basics</a:t>
            </a:r>
            <a:endParaRPr lang="en-US" dirty="0"/>
          </a:p>
        </p:txBody>
      </p:sp>
      <p:sp>
        <p:nvSpPr>
          <p:cNvPr id="104451" name="Content Placeholder 2"/>
          <p:cNvSpPr>
            <a:spLocks noGrp="1"/>
          </p:cNvSpPr>
          <p:nvPr>
            <p:ph idx="1"/>
          </p:nvPr>
        </p:nvSpPr>
        <p:spPr>
          <a:xfrm>
            <a:off x="228600" y="1752600"/>
            <a:ext cx="8610600" cy="4495800"/>
          </a:xfrm>
        </p:spPr>
        <p:txBody>
          <a:bodyPr/>
          <a:lstStyle/>
          <a:p>
            <a:r>
              <a:rPr lang="en-US" altLang="en-US" smtClean="0"/>
              <a:t>What products should I use to prepare</a:t>
            </a:r>
          </a:p>
          <a:p>
            <a:pPr lvl="1"/>
            <a:r>
              <a:rPr lang="en-US" altLang="en-US" b="1" smtClean="0">
                <a:solidFill>
                  <a:srgbClr val="FF0000"/>
                </a:solidFill>
              </a:rPr>
              <a:t>First Aid</a:t>
            </a:r>
          </a:p>
          <a:p>
            <a:pPr lvl="1"/>
            <a:r>
              <a:rPr lang="en-US" altLang="en-US" b="1" smtClean="0">
                <a:solidFill>
                  <a:srgbClr val="FF0000"/>
                </a:solidFill>
              </a:rPr>
              <a:t>Question bank</a:t>
            </a:r>
          </a:p>
          <a:p>
            <a:pPr lvl="2"/>
            <a:r>
              <a:rPr lang="en-US" altLang="en-US" smtClean="0"/>
              <a:t>USMLE World is probably best</a:t>
            </a:r>
          </a:p>
          <a:p>
            <a:pPr lvl="1"/>
            <a:r>
              <a:rPr lang="en-US" altLang="en-US" smtClean="0"/>
              <a:t>Everyone should have a </a:t>
            </a:r>
            <a:r>
              <a:rPr lang="en-US" altLang="en-US" b="1" smtClean="0">
                <a:solidFill>
                  <a:srgbClr val="FF0000"/>
                </a:solidFill>
              </a:rPr>
              <a:t>schedule or plan</a:t>
            </a:r>
          </a:p>
          <a:p>
            <a:pPr lvl="1"/>
            <a:r>
              <a:rPr lang="en-US" altLang="en-US" smtClean="0"/>
              <a:t>Be wary of sales  pushes using fear to encourage you to spend $100s on products that do not fit your life or study style and that you are not going to use</a:t>
            </a:r>
          </a:p>
        </p:txBody>
      </p:sp>
      <p:pic>
        <p:nvPicPr>
          <p:cNvPr id="10445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219200"/>
            <a:ext cx="1690688"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5612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 Few Best Practices</a:t>
            </a:r>
            <a:endParaRPr lang="en-US" dirty="0"/>
          </a:p>
        </p:txBody>
      </p:sp>
      <p:sp>
        <p:nvSpPr>
          <p:cNvPr id="105475" name="Content Placeholder 2"/>
          <p:cNvSpPr>
            <a:spLocks noGrp="1"/>
          </p:cNvSpPr>
          <p:nvPr>
            <p:ph idx="1"/>
          </p:nvPr>
        </p:nvSpPr>
        <p:spPr>
          <a:xfrm>
            <a:off x="304800" y="1600200"/>
            <a:ext cx="8686800" cy="4267200"/>
          </a:xfrm>
        </p:spPr>
        <p:txBody>
          <a:bodyPr/>
          <a:lstStyle/>
          <a:p>
            <a:pPr>
              <a:buClrTx/>
            </a:pPr>
            <a:r>
              <a:rPr lang="en-US" altLang="en-US" sz="1600" smtClean="0">
                <a:solidFill>
                  <a:srgbClr val="000000"/>
                </a:solidFill>
              </a:rPr>
              <a:t>Start preparing for Step 1 by reading the appropriate sections of </a:t>
            </a:r>
            <a:r>
              <a:rPr lang="en-US" altLang="en-US" sz="1600" smtClean="0">
                <a:solidFill>
                  <a:srgbClr val="FF0000"/>
                </a:solidFill>
              </a:rPr>
              <a:t>First</a:t>
            </a:r>
            <a:r>
              <a:rPr lang="en-US" altLang="en-US" sz="1600" smtClean="0">
                <a:solidFill>
                  <a:srgbClr val="000000"/>
                </a:solidFill>
              </a:rPr>
              <a:t> </a:t>
            </a:r>
            <a:r>
              <a:rPr lang="en-US" altLang="en-US" sz="1600" smtClean="0">
                <a:solidFill>
                  <a:srgbClr val="FF0000"/>
                </a:solidFill>
              </a:rPr>
              <a:t>Aid</a:t>
            </a:r>
            <a:r>
              <a:rPr lang="en-US" altLang="en-US" sz="1600" smtClean="0">
                <a:solidFill>
                  <a:srgbClr val="000000"/>
                </a:solidFill>
              </a:rPr>
              <a:t> with each course as it is in session, </a:t>
            </a:r>
            <a:r>
              <a:rPr lang="en-US" altLang="en-US" sz="1600" i="1" smtClean="0">
                <a:solidFill>
                  <a:srgbClr val="FF0000"/>
                </a:solidFill>
              </a:rPr>
              <a:t>if possible. </a:t>
            </a:r>
          </a:p>
          <a:p>
            <a:pPr>
              <a:buClrTx/>
            </a:pPr>
            <a:r>
              <a:rPr lang="en-US" altLang="en-US" sz="1600" smtClean="0">
                <a:solidFill>
                  <a:srgbClr val="000000"/>
                </a:solidFill>
              </a:rPr>
              <a:t>Use </a:t>
            </a:r>
            <a:r>
              <a:rPr lang="en-US" altLang="en-US" sz="1600" smtClean="0">
                <a:solidFill>
                  <a:srgbClr val="FF0000"/>
                </a:solidFill>
              </a:rPr>
              <a:t>First</a:t>
            </a:r>
            <a:r>
              <a:rPr lang="en-US" altLang="en-US" sz="1600" smtClean="0">
                <a:solidFill>
                  <a:srgbClr val="000000"/>
                </a:solidFill>
              </a:rPr>
              <a:t> </a:t>
            </a:r>
            <a:r>
              <a:rPr lang="en-US" altLang="en-US" sz="1600" smtClean="0">
                <a:solidFill>
                  <a:srgbClr val="FF0000"/>
                </a:solidFill>
              </a:rPr>
              <a:t>Aid</a:t>
            </a:r>
            <a:r>
              <a:rPr lang="en-US" altLang="en-US" sz="1600" smtClean="0">
                <a:solidFill>
                  <a:srgbClr val="000000"/>
                </a:solidFill>
              </a:rPr>
              <a:t> and </a:t>
            </a:r>
            <a:r>
              <a:rPr lang="en-US" altLang="en-US" sz="1600" smtClean="0">
                <a:solidFill>
                  <a:srgbClr val="FF0000"/>
                </a:solidFill>
              </a:rPr>
              <a:t>a question bank (e.g. Kaplan, USMLE World) </a:t>
            </a:r>
            <a:r>
              <a:rPr lang="en-US" altLang="en-US" sz="1600" smtClean="0">
                <a:solidFill>
                  <a:srgbClr val="000000"/>
                </a:solidFill>
              </a:rPr>
              <a:t>electronic question banks as core Step 1 study materials during the December-February study period following Foundation Phase.</a:t>
            </a:r>
          </a:p>
          <a:p>
            <a:pPr>
              <a:buClrTx/>
            </a:pPr>
            <a:r>
              <a:rPr lang="en-US" altLang="en-US" sz="1600" smtClean="0">
                <a:solidFill>
                  <a:srgbClr val="000000"/>
                </a:solidFill>
              </a:rPr>
              <a:t>Develop a feasible plan of study that includes reading/studying, doing questions in </a:t>
            </a:r>
            <a:r>
              <a:rPr lang="en-US" altLang="en-US" sz="1600" smtClean="0">
                <a:solidFill>
                  <a:srgbClr val="FF0000"/>
                </a:solidFill>
              </a:rPr>
              <a:t>question banks</a:t>
            </a:r>
            <a:r>
              <a:rPr lang="en-US" altLang="en-US" sz="1600" smtClean="0">
                <a:solidFill>
                  <a:srgbClr val="000000"/>
                </a:solidFill>
              </a:rPr>
              <a:t>, and ongoing review of topics already studied.</a:t>
            </a:r>
          </a:p>
          <a:p>
            <a:pPr>
              <a:buClrTx/>
            </a:pPr>
            <a:r>
              <a:rPr lang="en-US" altLang="en-US" sz="1600" smtClean="0">
                <a:solidFill>
                  <a:srgbClr val="000000"/>
                </a:solidFill>
              </a:rPr>
              <a:t>Do not wait until you have studied all content before using </a:t>
            </a:r>
            <a:r>
              <a:rPr lang="en-US" altLang="en-US" sz="1600" smtClean="0">
                <a:solidFill>
                  <a:srgbClr val="FF0000"/>
                </a:solidFill>
              </a:rPr>
              <a:t>question bank or taking  practice test</a:t>
            </a:r>
            <a:r>
              <a:rPr lang="en-US" altLang="en-US" sz="1600" smtClean="0">
                <a:solidFill>
                  <a:srgbClr val="000000"/>
                </a:solidFill>
              </a:rPr>
              <a:t>. </a:t>
            </a:r>
          </a:p>
          <a:p>
            <a:pPr>
              <a:buClrTx/>
            </a:pPr>
            <a:r>
              <a:rPr lang="en-US" altLang="en-US" sz="1600" smtClean="0">
                <a:solidFill>
                  <a:srgbClr val="000000"/>
                </a:solidFill>
              </a:rPr>
              <a:t>Identify weak areas and use subject-specific review materials (e.g. Board Review Series, Lippincott for pharmacology or pathology).</a:t>
            </a:r>
          </a:p>
          <a:p>
            <a:pPr>
              <a:buClrTx/>
            </a:pPr>
            <a:r>
              <a:rPr lang="en-US" altLang="en-US" sz="1600" smtClean="0">
                <a:solidFill>
                  <a:srgbClr val="000000"/>
                </a:solidFill>
              </a:rPr>
              <a:t>Do random questions in 50 minute blocks. </a:t>
            </a:r>
          </a:p>
          <a:p>
            <a:pPr>
              <a:buClrTx/>
            </a:pPr>
            <a:r>
              <a:rPr lang="en-US" altLang="en-US" sz="1600" smtClean="0">
                <a:solidFill>
                  <a:srgbClr val="000000"/>
                </a:solidFill>
              </a:rPr>
              <a:t>Review correct and incorrect answers and understand why the correct answer is correct and why others are wrong. </a:t>
            </a:r>
          </a:p>
          <a:p>
            <a:pPr>
              <a:buClrTx/>
            </a:pPr>
            <a:r>
              <a:rPr lang="en-US" altLang="en-US" sz="1600" smtClean="0">
                <a:solidFill>
                  <a:srgbClr val="000000"/>
                </a:solidFill>
              </a:rPr>
              <a:t>Keep a running list of topics that will require additional study.</a:t>
            </a:r>
          </a:p>
          <a:p>
            <a:pPr lvl="1"/>
            <a:endParaRPr lang="en-US" altLang="en-US" smtClean="0"/>
          </a:p>
        </p:txBody>
      </p:sp>
    </p:spTree>
    <p:extLst>
      <p:ext uri="{BB962C8B-B14F-4D97-AF65-F5344CB8AC3E}">
        <p14:creationId xmlns:p14="http://schemas.microsoft.com/office/powerpoint/2010/main" val="382268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1050925"/>
            <a:ext cx="8229600" cy="655638"/>
          </a:xfrm>
        </p:spPr>
        <p:txBody>
          <a:bodyPr/>
          <a:lstStyle/>
          <a:p>
            <a:pPr>
              <a:defRPr/>
            </a:pPr>
            <a:r>
              <a:rPr lang="en-US" dirty="0" smtClean="0"/>
              <a:t>Basics</a:t>
            </a:r>
            <a:endParaRPr lang="en-US" dirty="0"/>
          </a:p>
        </p:txBody>
      </p:sp>
      <p:sp>
        <p:nvSpPr>
          <p:cNvPr id="106499" name="Content Placeholder 2"/>
          <p:cNvSpPr>
            <a:spLocks noGrp="1"/>
          </p:cNvSpPr>
          <p:nvPr>
            <p:ph idx="1"/>
          </p:nvPr>
        </p:nvSpPr>
        <p:spPr>
          <a:xfrm>
            <a:off x="152400" y="2362200"/>
            <a:ext cx="8686800" cy="3886200"/>
          </a:xfrm>
        </p:spPr>
        <p:txBody>
          <a:bodyPr/>
          <a:lstStyle/>
          <a:p>
            <a:r>
              <a:rPr lang="en-US" altLang="en-US" smtClean="0"/>
              <a:t>When should I take the exam?</a:t>
            </a:r>
          </a:p>
          <a:p>
            <a:pPr lvl="1"/>
            <a:r>
              <a:rPr lang="en-US" altLang="en-US" smtClean="0"/>
              <a:t>February will be the best time for most students</a:t>
            </a:r>
          </a:p>
          <a:p>
            <a:pPr lvl="1"/>
            <a:r>
              <a:rPr lang="en-US" altLang="en-US" smtClean="0"/>
              <a:t>USMLE Step exams not offered the first 2 weeks of January</a:t>
            </a:r>
          </a:p>
          <a:p>
            <a:pPr lvl="1"/>
            <a:r>
              <a:rPr lang="en-US" altLang="en-US" smtClean="0"/>
              <a:t>Take at least a week completely off before start studying</a:t>
            </a:r>
          </a:p>
          <a:p>
            <a:pPr lvl="1"/>
            <a:r>
              <a:rPr lang="en-US" altLang="en-US" smtClean="0"/>
              <a:t>Should plan on spending 5 to 8 weeks preparing for the exam</a:t>
            </a:r>
          </a:p>
          <a:p>
            <a:pPr lvl="1"/>
            <a:endParaRPr lang="en-US" altLang="en-US" smtClean="0"/>
          </a:p>
        </p:txBody>
      </p:sp>
      <p:pic>
        <p:nvPicPr>
          <p:cNvPr id="10650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838200"/>
            <a:ext cx="1690688"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956344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6629400" cy="2209800"/>
          </a:xfrm>
        </p:spPr>
        <p:txBody>
          <a:bodyPr/>
          <a:lstStyle/>
          <a:p>
            <a:pPr algn="l" eaLnBrk="1" hangingPunct="1">
              <a:defRPr/>
            </a:pPr>
            <a:r>
              <a:rPr lang="en-US" sz="3200" b="0" dirty="0" smtClean="0">
                <a:solidFill>
                  <a:srgbClr val="336BAF"/>
                </a:solidFill>
              </a:rPr>
              <a:t>Step 1 and the Match </a:t>
            </a:r>
            <a:r>
              <a:rPr lang="en-US" sz="2800" b="0" dirty="0" smtClean="0">
                <a:solidFill>
                  <a:srgbClr val="336BAF"/>
                </a:solidFill>
              </a:rPr>
              <a:t/>
            </a:r>
            <a:br>
              <a:rPr lang="en-US" sz="2800" b="0" dirty="0" smtClean="0">
                <a:solidFill>
                  <a:srgbClr val="336BAF"/>
                </a:solidFill>
              </a:rPr>
            </a:br>
            <a:r>
              <a:rPr lang="en-US" sz="2400" dirty="0">
                <a:solidFill>
                  <a:srgbClr val="336BAF"/>
                </a:solidFill>
              </a:rPr>
              <a:t>Ratio of Positions to US Seniors</a:t>
            </a:r>
            <a:r>
              <a:rPr lang="en-US" sz="2400" dirty="0" smtClean="0">
                <a:solidFill>
                  <a:srgbClr val="336BAF"/>
                </a:solidFill>
              </a:rPr>
              <a:t/>
            </a:r>
            <a:br>
              <a:rPr lang="en-US" sz="2400" dirty="0" smtClean="0">
                <a:solidFill>
                  <a:srgbClr val="336BAF"/>
                </a:solidFill>
              </a:rPr>
            </a:br>
            <a:r>
              <a:rPr lang="en-US" sz="2400" dirty="0" smtClean="0">
                <a:solidFill>
                  <a:srgbClr val="336BAF"/>
                </a:solidFill>
              </a:rPr>
              <a:t>Median Step 1 Scores for Matched Students</a:t>
            </a:r>
          </a:p>
        </p:txBody>
      </p:sp>
      <p:sp>
        <p:nvSpPr>
          <p:cNvPr id="107523" name="Content Placeholder 2"/>
          <p:cNvSpPr>
            <a:spLocks noGrp="1"/>
          </p:cNvSpPr>
          <p:nvPr>
            <p:ph idx="1"/>
          </p:nvPr>
        </p:nvSpPr>
        <p:spPr>
          <a:xfrm>
            <a:off x="2057400" y="2286000"/>
            <a:ext cx="6705600" cy="3962400"/>
          </a:xfrm>
        </p:spPr>
        <p:txBody>
          <a:bodyPr/>
          <a:lstStyle/>
          <a:p>
            <a:pPr eaLnBrk="1" hangingPunct="1">
              <a:lnSpc>
                <a:spcPct val="80000"/>
              </a:lnSpc>
              <a:buFont typeface="Monotype Sorts" pitchFamily="2" charset="2"/>
              <a:buNone/>
            </a:pPr>
            <a:r>
              <a:rPr lang="en-US" altLang="en-US" b="1" smtClean="0"/>
              <a:t>					Ratio*		Step 1</a:t>
            </a:r>
          </a:p>
          <a:p>
            <a:pPr eaLnBrk="1" hangingPunct="1">
              <a:lnSpc>
                <a:spcPct val="80000"/>
              </a:lnSpc>
            </a:pPr>
            <a:r>
              <a:rPr lang="en-US" altLang="en-US" b="1" smtClean="0"/>
              <a:t>Family Medicine		2.3		218</a:t>
            </a:r>
          </a:p>
          <a:p>
            <a:pPr eaLnBrk="1" hangingPunct="1">
              <a:lnSpc>
                <a:spcPct val="80000"/>
              </a:lnSpc>
            </a:pPr>
            <a:r>
              <a:rPr lang="en-US" altLang="en-US" b="1" smtClean="0"/>
              <a:t>Internal Medicine	2.0		231</a:t>
            </a:r>
          </a:p>
          <a:p>
            <a:pPr eaLnBrk="1" hangingPunct="1">
              <a:lnSpc>
                <a:spcPct val="80000"/>
              </a:lnSpc>
            </a:pPr>
            <a:r>
              <a:rPr lang="en-US" altLang="en-US" b="1" smtClean="0"/>
              <a:t>Neurology		1.8		230 </a:t>
            </a:r>
          </a:p>
          <a:p>
            <a:pPr eaLnBrk="1" hangingPunct="1">
              <a:lnSpc>
                <a:spcPct val="80000"/>
              </a:lnSpc>
            </a:pPr>
            <a:r>
              <a:rPr lang="en-US" altLang="en-US" b="1" smtClean="0"/>
              <a:t>Pathology			2.1		231</a:t>
            </a:r>
          </a:p>
          <a:p>
            <a:pPr eaLnBrk="1" hangingPunct="1">
              <a:lnSpc>
                <a:spcPct val="80000"/>
              </a:lnSpc>
            </a:pPr>
            <a:r>
              <a:rPr lang="en-US" altLang="en-US" b="1" smtClean="0"/>
              <a:t>PM &amp; R			1.6		220 </a:t>
            </a:r>
          </a:p>
          <a:p>
            <a:pPr eaLnBrk="1" hangingPunct="1">
              <a:lnSpc>
                <a:spcPct val="80000"/>
              </a:lnSpc>
            </a:pPr>
            <a:r>
              <a:rPr lang="en-US" altLang="en-US" b="1" smtClean="0"/>
              <a:t>Psychiatry		1.7		220</a:t>
            </a:r>
          </a:p>
          <a:p>
            <a:pPr eaLnBrk="1" hangingPunct="1">
              <a:buFont typeface="Monotype Sorts" pitchFamily="2" charset="2"/>
              <a:buNone/>
            </a:pPr>
            <a:r>
              <a:rPr lang="en-US" altLang="en-US" b="1" smtClean="0"/>
              <a:t>		</a:t>
            </a:r>
          </a:p>
          <a:p>
            <a:pPr eaLnBrk="1" hangingPunct="1">
              <a:buFont typeface="Monotype Sorts" pitchFamily="2" charset="2"/>
              <a:buNone/>
            </a:pPr>
            <a:r>
              <a:rPr lang="en-US" altLang="en-US" sz="2000" b="1" i="1" smtClean="0"/>
              <a:t>*Ratio of spots to US Seniors applying		 </a:t>
            </a:r>
          </a:p>
          <a:p>
            <a:pPr eaLnBrk="1" hangingPunct="1">
              <a:buFontTx/>
              <a:buNone/>
            </a:pPr>
            <a:r>
              <a:rPr lang="en-US" altLang="en-US" sz="2000" b="1" i="1" smtClean="0"/>
              <a:t>Match Outcomes Data, August 2014</a:t>
            </a:r>
          </a:p>
        </p:txBody>
      </p:sp>
      <p:sp>
        <p:nvSpPr>
          <p:cNvPr id="1075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457B82B6-E11E-4CF8-AAE6-C41358D97A70}"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075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0BEC4B34-DAA8-4941-89C5-A0E5FFCDFB6A}" type="slidenum">
              <a:rPr lang="en-US" altLang="en-US" sz="1200" smtClean="0">
                <a:solidFill>
                  <a:srgbClr val="909090"/>
                </a:solidFill>
              </a:rPr>
              <a:pPr>
                <a:spcBef>
                  <a:spcPct val="0"/>
                </a:spcBef>
                <a:buClrTx/>
                <a:buFontTx/>
                <a:buNone/>
              </a:pPr>
              <a:t>8</a:t>
            </a:fld>
            <a:endParaRPr lang="en-US" altLang="en-US" sz="1200" smtClean="0">
              <a:solidFill>
                <a:srgbClr val="909090"/>
              </a:solidFill>
            </a:endParaRPr>
          </a:p>
        </p:txBody>
      </p:sp>
    </p:spTree>
    <p:extLst>
      <p:ext uri="{BB962C8B-B14F-4D97-AF65-F5344CB8AC3E}">
        <p14:creationId xmlns:p14="http://schemas.microsoft.com/office/powerpoint/2010/main" val="35905162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6858000" cy="2209800"/>
          </a:xfrm>
        </p:spPr>
        <p:txBody>
          <a:bodyPr/>
          <a:lstStyle/>
          <a:p>
            <a:pPr algn="l" eaLnBrk="1" hangingPunct="1">
              <a:defRPr/>
            </a:pPr>
            <a:r>
              <a:rPr lang="en-US" sz="3200" b="0" dirty="0" smtClean="0">
                <a:solidFill>
                  <a:srgbClr val="336BAF"/>
                </a:solidFill>
              </a:rPr>
              <a:t>Competitive Specialties: </a:t>
            </a:r>
            <a:r>
              <a:rPr lang="en-US" sz="2800" b="0" dirty="0" smtClean="0">
                <a:solidFill>
                  <a:srgbClr val="336BAF"/>
                </a:solidFill>
              </a:rPr>
              <a:t/>
            </a:r>
            <a:br>
              <a:rPr lang="en-US" sz="2800" b="0" dirty="0" smtClean="0">
                <a:solidFill>
                  <a:srgbClr val="336BAF"/>
                </a:solidFill>
              </a:rPr>
            </a:br>
            <a:r>
              <a:rPr lang="en-US" sz="2400" dirty="0">
                <a:solidFill>
                  <a:srgbClr val="336BAF"/>
                </a:solidFill>
              </a:rPr>
              <a:t>Ratio of Positions to US Seniors</a:t>
            </a:r>
            <a:r>
              <a:rPr lang="en-US" sz="2400" dirty="0" smtClean="0">
                <a:solidFill>
                  <a:srgbClr val="336BAF"/>
                </a:solidFill>
              </a:rPr>
              <a:t/>
            </a:r>
            <a:br>
              <a:rPr lang="en-US" sz="2400" dirty="0" smtClean="0">
                <a:solidFill>
                  <a:srgbClr val="336BAF"/>
                </a:solidFill>
              </a:rPr>
            </a:br>
            <a:r>
              <a:rPr lang="en-US" sz="2400" dirty="0" smtClean="0">
                <a:solidFill>
                  <a:srgbClr val="336BAF"/>
                </a:solidFill>
              </a:rPr>
              <a:t>Median Step 1 Scores for Matched Students</a:t>
            </a:r>
          </a:p>
        </p:txBody>
      </p:sp>
      <p:sp>
        <p:nvSpPr>
          <p:cNvPr id="108547" name="Content Placeholder 2"/>
          <p:cNvSpPr>
            <a:spLocks noGrp="1"/>
          </p:cNvSpPr>
          <p:nvPr>
            <p:ph idx="1"/>
          </p:nvPr>
        </p:nvSpPr>
        <p:spPr>
          <a:xfrm>
            <a:off x="2209800" y="2286000"/>
            <a:ext cx="6781800" cy="4343400"/>
          </a:xfrm>
        </p:spPr>
        <p:txBody>
          <a:bodyPr/>
          <a:lstStyle/>
          <a:p>
            <a:pPr eaLnBrk="1" hangingPunct="1">
              <a:buFont typeface="Monotype Sorts" pitchFamily="2" charset="2"/>
              <a:buNone/>
            </a:pPr>
            <a:r>
              <a:rPr lang="en-US" altLang="en-US" sz="2000" b="1" smtClean="0"/>
              <a:t>					Ratio	Step 1</a:t>
            </a:r>
          </a:p>
          <a:p>
            <a:pPr eaLnBrk="1" hangingPunct="1"/>
            <a:r>
              <a:rPr lang="en-US" altLang="en-US" sz="2200" b="1" smtClean="0"/>
              <a:t>Anesthesiology		1.4	230</a:t>
            </a:r>
          </a:p>
          <a:p>
            <a:pPr eaLnBrk="1" hangingPunct="1"/>
            <a:r>
              <a:rPr lang="en-US" altLang="en-US" sz="2200" b="1" smtClean="0"/>
              <a:t>Emergency Medicine	1.3	230</a:t>
            </a:r>
          </a:p>
          <a:p>
            <a:pPr eaLnBrk="1" hangingPunct="1"/>
            <a:r>
              <a:rPr lang="en-US" altLang="en-US" sz="2200" b="1" smtClean="0"/>
              <a:t>General Surgery		1.3	232</a:t>
            </a:r>
          </a:p>
          <a:p>
            <a:pPr eaLnBrk="1" hangingPunct="1"/>
            <a:r>
              <a:rPr lang="en-US" altLang="en-US" sz="2200" b="1" smtClean="0"/>
              <a:t>Med/Peds			1.2	233</a:t>
            </a:r>
          </a:p>
          <a:p>
            <a:pPr eaLnBrk="1" hangingPunct="1"/>
            <a:r>
              <a:rPr lang="en-US" altLang="en-US" sz="2200" b="1" smtClean="0"/>
              <a:t>Obstetrics/Gynecology	1.3	226</a:t>
            </a:r>
          </a:p>
          <a:p>
            <a:pPr eaLnBrk="1" hangingPunct="1"/>
            <a:r>
              <a:rPr lang="en-US" altLang="en-US" sz="2200" b="1" smtClean="0"/>
              <a:t>Pediatrics			1.4	226</a:t>
            </a:r>
          </a:p>
          <a:p>
            <a:pPr eaLnBrk="1" hangingPunct="1">
              <a:lnSpc>
                <a:spcPct val="80000"/>
              </a:lnSpc>
              <a:buClr>
                <a:srgbClr val="909090"/>
              </a:buClr>
            </a:pPr>
            <a:r>
              <a:rPr lang="en-US" altLang="en-US" sz="2200" b="1" smtClean="0"/>
              <a:t>Radiology			1.7	241</a:t>
            </a:r>
          </a:p>
          <a:p>
            <a:pPr eaLnBrk="1" hangingPunct="1">
              <a:buFont typeface="Monotype Sorts" pitchFamily="2" charset="2"/>
              <a:buNone/>
            </a:pPr>
            <a:endParaRPr lang="en-US" altLang="en-US" sz="2200" b="1" smtClean="0"/>
          </a:p>
          <a:p>
            <a:pPr eaLnBrk="1" hangingPunct="1">
              <a:buFont typeface="Monotype Sorts" pitchFamily="2" charset="2"/>
              <a:buNone/>
            </a:pPr>
            <a:r>
              <a:rPr lang="en-US" altLang="en-US" sz="2000" b="1" smtClean="0"/>
              <a:t>	</a:t>
            </a:r>
          </a:p>
          <a:p>
            <a:pPr eaLnBrk="1" hangingPunct="1">
              <a:buFontTx/>
              <a:buNone/>
            </a:pPr>
            <a:r>
              <a:rPr lang="en-US" altLang="en-US" sz="2000" b="1" i="1" smtClean="0"/>
              <a:t>			Match Outcomes Data, August 2014</a:t>
            </a:r>
          </a:p>
        </p:txBody>
      </p:sp>
      <p:sp>
        <p:nvSpPr>
          <p:cNvPr id="1085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756EB9F5-E42E-4D3E-A5FA-2ECA3274944E}" type="datetime1">
              <a:rPr lang="en-US" altLang="en-US" sz="1200" smtClean="0">
                <a:solidFill>
                  <a:srgbClr val="909090"/>
                </a:solidFill>
              </a:rPr>
              <a:pPr>
                <a:spcBef>
                  <a:spcPct val="0"/>
                </a:spcBef>
                <a:buClrTx/>
                <a:buFontTx/>
                <a:buNone/>
              </a:pPr>
              <a:t>9/6/2016</a:t>
            </a:fld>
            <a:endParaRPr lang="en-US" altLang="en-US" sz="1200" smtClean="0">
              <a:solidFill>
                <a:srgbClr val="909090"/>
              </a:solidFill>
            </a:endParaRPr>
          </a:p>
        </p:txBody>
      </p:sp>
      <p:sp>
        <p:nvSpPr>
          <p:cNvPr id="1085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Char char="•"/>
              <a:defRPr sz="2400">
                <a:solidFill>
                  <a:srgbClr val="335FB7"/>
                </a:solidFill>
                <a:latin typeface="Arial" charset="0"/>
                <a:cs typeface="Arial" charset="0"/>
              </a:defRPr>
            </a:lvl1pPr>
            <a:lvl2pPr marL="742950" indent="-285750">
              <a:spcBef>
                <a:spcPct val="20000"/>
              </a:spcBef>
              <a:buClr>
                <a:srgbClr val="B2B2B2"/>
              </a:buClr>
              <a:buFont typeface="Arial" charset="0"/>
              <a:buChar char="»"/>
              <a:defRPr sz="2200">
                <a:solidFill>
                  <a:srgbClr val="414141"/>
                </a:solidFill>
                <a:latin typeface="Arial" charset="0"/>
                <a:cs typeface="Arial" charset="0"/>
              </a:defRPr>
            </a:lvl2pPr>
            <a:lvl3pPr marL="1143000" indent="-228600">
              <a:spcBef>
                <a:spcPct val="20000"/>
              </a:spcBef>
              <a:buClr>
                <a:srgbClr val="B2B2B2"/>
              </a:buClr>
              <a:buChar char="•"/>
              <a:defRPr sz="2000">
                <a:solidFill>
                  <a:srgbClr val="414141"/>
                </a:solidFill>
                <a:latin typeface="Arial" charset="0"/>
                <a:cs typeface="Arial" charset="0"/>
              </a:defRPr>
            </a:lvl3pPr>
            <a:lvl4pPr marL="1600200" indent="-228600">
              <a:spcBef>
                <a:spcPct val="20000"/>
              </a:spcBef>
              <a:buClr>
                <a:srgbClr val="B2B2B2"/>
              </a:buClr>
              <a:buFont typeface="Arial" charset="0"/>
              <a:buChar char="»"/>
              <a:defRPr>
                <a:solidFill>
                  <a:srgbClr val="414141"/>
                </a:solidFill>
                <a:latin typeface="Arial" charset="0"/>
                <a:cs typeface="Arial" charset="0"/>
              </a:defRPr>
            </a:lvl4pPr>
            <a:lvl5pPr marL="2057400" indent="-228600">
              <a:spcBef>
                <a:spcPct val="20000"/>
              </a:spcBef>
              <a:buClr>
                <a:srgbClr val="B2B2B2"/>
              </a:buClr>
              <a:buChar char="•"/>
              <a:defRPr>
                <a:solidFill>
                  <a:srgbClr val="414141"/>
                </a:solidFill>
                <a:latin typeface="Arial" charset="0"/>
                <a:cs typeface="Arial" charset="0"/>
              </a:defRPr>
            </a:lvl5pPr>
            <a:lvl6pPr marL="2514600" indent="-228600" eaLnBrk="0" fontAlgn="base" hangingPunct="0">
              <a:spcBef>
                <a:spcPct val="20000"/>
              </a:spcBef>
              <a:spcAft>
                <a:spcPct val="0"/>
              </a:spcAft>
              <a:buClr>
                <a:srgbClr val="B2B2B2"/>
              </a:buClr>
              <a:buChar char="•"/>
              <a:defRPr>
                <a:solidFill>
                  <a:srgbClr val="414141"/>
                </a:solidFill>
                <a:latin typeface="Arial" charset="0"/>
                <a:cs typeface="Arial" charset="0"/>
              </a:defRPr>
            </a:lvl6pPr>
            <a:lvl7pPr marL="2971800" indent="-228600" eaLnBrk="0" fontAlgn="base" hangingPunct="0">
              <a:spcBef>
                <a:spcPct val="20000"/>
              </a:spcBef>
              <a:spcAft>
                <a:spcPct val="0"/>
              </a:spcAft>
              <a:buClr>
                <a:srgbClr val="B2B2B2"/>
              </a:buClr>
              <a:buChar char="•"/>
              <a:defRPr>
                <a:solidFill>
                  <a:srgbClr val="414141"/>
                </a:solidFill>
                <a:latin typeface="Arial" charset="0"/>
                <a:cs typeface="Arial" charset="0"/>
              </a:defRPr>
            </a:lvl7pPr>
            <a:lvl8pPr marL="3429000" indent="-228600" eaLnBrk="0" fontAlgn="base" hangingPunct="0">
              <a:spcBef>
                <a:spcPct val="20000"/>
              </a:spcBef>
              <a:spcAft>
                <a:spcPct val="0"/>
              </a:spcAft>
              <a:buClr>
                <a:srgbClr val="B2B2B2"/>
              </a:buClr>
              <a:buChar char="•"/>
              <a:defRPr>
                <a:solidFill>
                  <a:srgbClr val="414141"/>
                </a:solidFill>
                <a:latin typeface="Arial" charset="0"/>
                <a:cs typeface="Arial" charset="0"/>
              </a:defRPr>
            </a:lvl8pPr>
            <a:lvl9pPr marL="3886200" indent="-228600" eaLnBrk="0" fontAlgn="base" hangingPunct="0">
              <a:spcBef>
                <a:spcPct val="20000"/>
              </a:spcBef>
              <a:spcAft>
                <a:spcPct val="0"/>
              </a:spcAft>
              <a:buClr>
                <a:srgbClr val="B2B2B2"/>
              </a:buClr>
              <a:buChar char="•"/>
              <a:defRPr>
                <a:solidFill>
                  <a:srgbClr val="414141"/>
                </a:solidFill>
                <a:latin typeface="Arial" charset="0"/>
                <a:cs typeface="Arial" charset="0"/>
              </a:defRPr>
            </a:lvl9pPr>
          </a:lstStyle>
          <a:p>
            <a:pPr>
              <a:spcBef>
                <a:spcPct val="0"/>
              </a:spcBef>
              <a:buClrTx/>
              <a:buFontTx/>
              <a:buNone/>
            </a:pPr>
            <a:fld id="{DAB1C582-BFF0-43F6-BDBF-F187C689F979}" type="slidenum">
              <a:rPr lang="en-US" altLang="en-US" sz="1200" smtClean="0">
                <a:solidFill>
                  <a:srgbClr val="909090"/>
                </a:solidFill>
              </a:rPr>
              <a:pPr>
                <a:spcBef>
                  <a:spcPct val="0"/>
                </a:spcBef>
                <a:buClrTx/>
                <a:buFontTx/>
                <a:buNone/>
              </a:pPr>
              <a:t>9</a:t>
            </a:fld>
            <a:endParaRPr lang="en-US" altLang="en-US" sz="1200" smtClean="0">
              <a:solidFill>
                <a:srgbClr val="909090"/>
              </a:solidFill>
            </a:endParaRPr>
          </a:p>
        </p:txBody>
      </p:sp>
    </p:spTree>
    <p:extLst>
      <p:ext uri="{BB962C8B-B14F-4D97-AF65-F5344CB8AC3E}">
        <p14:creationId xmlns:p14="http://schemas.microsoft.com/office/powerpoint/2010/main" val="275470894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3_Default Design">
  <a:themeElements>
    <a:clrScheme name="Default Design 14">
      <a:dk1>
        <a:srgbClr val="414141"/>
      </a:dk1>
      <a:lt1>
        <a:srgbClr val="99CCFF"/>
      </a:lt1>
      <a:dk2>
        <a:srgbClr val="284B90"/>
      </a:dk2>
      <a:lt2>
        <a:srgbClr val="909090"/>
      </a:lt2>
      <a:accent1>
        <a:srgbClr val="BBE0E3"/>
      </a:accent1>
      <a:accent2>
        <a:srgbClr val="335FB7"/>
      </a:accent2>
      <a:accent3>
        <a:srgbClr val="CAE2FF"/>
      </a:accent3>
      <a:accent4>
        <a:srgbClr val="363636"/>
      </a:accent4>
      <a:accent5>
        <a:srgbClr val="DAEDEF"/>
      </a:accent5>
      <a:accent6>
        <a:srgbClr val="2D55A6"/>
      </a:accent6>
      <a:hlink>
        <a:srgbClr val="99CC00"/>
      </a:hlink>
      <a:folHlink>
        <a:srgbClr val="E9E08B"/>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
      <a:clrScheme name="Default Design 14">
        <a:dk1>
          <a:srgbClr val="414141"/>
        </a:dk1>
        <a:lt1>
          <a:srgbClr val="99CCFF"/>
        </a:lt1>
        <a:dk2>
          <a:srgbClr val="284B90"/>
        </a:dk2>
        <a:lt2>
          <a:srgbClr val="909090"/>
        </a:lt2>
        <a:accent1>
          <a:srgbClr val="BBE0E3"/>
        </a:accent1>
        <a:accent2>
          <a:srgbClr val="335FB7"/>
        </a:accent2>
        <a:accent3>
          <a:srgbClr val="CAE2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4">
      <a:dk1>
        <a:srgbClr val="414141"/>
      </a:dk1>
      <a:lt1>
        <a:srgbClr val="99CCFF"/>
      </a:lt1>
      <a:dk2>
        <a:srgbClr val="284B90"/>
      </a:dk2>
      <a:lt2>
        <a:srgbClr val="909090"/>
      </a:lt2>
      <a:accent1>
        <a:srgbClr val="BBE0E3"/>
      </a:accent1>
      <a:accent2>
        <a:srgbClr val="335FB7"/>
      </a:accent2>
      <a:accent3>
        <a:srgbClr val="CAE2FF"/>
      </a:accent3>
      <a:accent4>
        <a:srgbClr val="363636"/>
      </a:accent4>
      <a:accent5>
        <a:srgbClr val="DAEDEF"/>
      </a:accent5>
      <a:accent6>
        <a:srgbClr val="2D55A6"/>
      </a:accent6>
      <a:hlink>
        <a:srgbClr val="99CC00"/>
      </a:hlink>
      <a:folHlink>
        <a:srgbClr val="E9E08B"/>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
      <a:clrScheme name="Default Design 14">
        <a:dk1>
          <a:srgbClr val="414141"/>
        </a:dk1>
        <a:lt1>
          <a:srgbClr val="99CCFF"/>
        </a:lt1>
        <a:dk2>
          <a:srgbClr val="284B90"/>
        </a:dk2>
        <a:lt2>
          <a:srgbClr val="909090"/>
        </a:lt2>
        <a:accent1>
          <a:srgbClr val="BBE0E3"/>
        </a:accent1>
        <a:accent2>
          <a:srgbClr val="335FB7"/>
        </a:accent2>
        <a:accent3>
          <a:srgbClr val="CAE2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Group Home Page">
  <a:themeElements>
    <a:clrScheme name="Group Home Page 8">
      <a:dk1>
        <a:srgbClr val="000000"/>
      </a:dk1>
      <a:lt1>
        <a:srgbClr val="FFFFFF"/>
      </a:lt1>
      <a:dk2>
        <a:srgbClr val="000000"/>
      </a:dk2>
      <a:lt2>
        <a:srgbClr val="777777"/>
      </a:lt2>
      <a:accent1>
        <a:srgbClr val="FFFFCC"/>
      </a:accent1>
      <a:accent2>
        <a:srgbClr val="CC3300"/>
      </a:accent2>
      <a:accent3>
        <a:srgbClr val="FFFFFF"/>
      </a:accent3>
      <a:accent4>
        <a:srgbClr val="000000"/>
      </a:accent4>
      <a:accent5>
        <a:srgbClr val="FFFFE2"/>
      </a:accent5>
      <a:accent6>
        <a:srgbClr val="B92D00"/>
      </a:accent6>
      <a:hlink>
        <a:srgbClr val="000099"/>
      </a:hlink>
      <a:folHlink>
        <a:srgbClr val="B2B2B2"/>
      </a:folHlink>
    </a:clrScheme>
    <a:fontScheme name="Group Home Pag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Group Home Page 1">
        <a:dk1>
          <a:srgbClr val="000000"/>
        </a:dk1>
        <a:lt1>
          <a:srgbClr val="FFFFCC"/>
        </a:lt1>
        <a:dk2>
          <a:srgbClr val="999933"/>
        </a:dk2>
        <a:lt2>
          <a:srgbClr val="808000"/>
        </a:lt2>
        <a:accent1>
          <a:srgbClr val="99CC00"/>
        </a:accent1>
        <a:accent2>
          <a:srgbClr val="800000"/>
        </a:accent2>
        <a:accent3>
          <a:srgbClr val="FFFFE2"/>
        </a:accent3>
        <a:accent4>
          <a:srgbClr val="000000"/>
        </a:accent4>
        <a:accent5>
          <a:srgbClr val="CAE2AA"/>
        </a:accent5>
        <a:accent6>
          <a:srgbClr val="730000"/>
        </a:accent6>
        <a:hlink>
          <a:srgbClr val="CC6600"/>
        </a:hlink>
        <a:folHlink>
          <a:srgbClr val="FFCC66"/>
        </a:folHlink>
      </a:clrScheme>
      <a:clrMap bg1="lt1" tx1="dk1" bg2="lt2" tx2="dk2" accent1="accent1" accent2="accent2" accent3="accent3" accent4="accent4" accent5="accent5" accent6="accent6" hlink="hlink" folHlink="folHlink"/>
    </a:extraClrScheme>
    <a:extraClrScheme>
      <a:clrScheme name="Group Home Page 2">
        <a:dk1>
          <a:srgbClr val="000000"/>
        </a:dk1>
        <a:lt1>
          <a:srgbClr val="FFFFFF"/>
        </a:lt1>
        <a:dk2>
          <a:srgbClr val="000000"/>
        </a:dk2>
        <a:lt2>
          <a:srgbClr val="777777"/>
        </a:lt2>
        <a:accent1>
          <a:srgbClr val="FFFFCC"/>
        </a:accent1>
        <a:accent2>
          <a:srgbClr val="CC3300"/>
        </a:accent2>
        <a:accent3>
          <a:srgbClr val="FFFFFF"/>
        </a:accent3>
        <a:accent4>
          <a:srgbClr val="000000"/>
        </a:accent4>
        <a:accent5>
          <a:srgbClr val="FFFFE2"/>
        </a:accent5>
        <a:accent6>
          <a:srgbClr val="B92D00"/>
        </a:accent6>
        <a:hlink>
          <a:srgbClr val="CCCC00"/>
        </a:hlink>
        <a:folHlink>
          <a:srgbClr val="B2B2B2"/>
        </a:folHlink>
      </a:clrScheme>
      <a:clrMap bg1="lt1" tx1="dk1" bg2="lt2" tx2="dk2" accent1="accent1" accent2="accent2" accent3="accent3" accent4="accent4" accent5="accent5" accent6="accent6" hlink="hlink" folHlink="folHlink"/>
    </a:extraClrScheme>
    <a:extraClrScheme>
      <a:clrScheme name="Group Home Page 3">
        <a:dk1>
          <a:srgbClr val="000000"/>
        </a:dk1>
        <a:lt1>
          <a:srgbClr val="FFFFFF"/>
        </a:lt1>
        <a:dk2>
          <a:srgbClr val="000000"/>
        </a:dk2>
        <a:lt2>
          <a:srgbClr val="696969"/>
        </a:lt2>
        <a:accent1>
          <a:srgbClr val="CBCBCB"/>
        </a:accent1>
        <a:accent2>
          <a:srgbClr val="868686"/>
        </a:accent2>
        <a:accent3>
          <a:srgbClr val="FFFFFF"/>
        </a:accent3>
        <a:accent4>
          <a:srgbClr val="000000"/>
        </a:accent4>
        <a:accent5>
          <a:srgbClr val="E2E2E2"/>
        </a:accent5>
        <a:accent6>
          <a:srgbClr val="797979"/>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Group Home Page 4">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0099CC"/>
        </a:folHlink>
      </a:clrScheme>
      <a:clrMap bg1="dk2" tx1="lt1" bg2="dk1" tx2="lt2" accent1="accent1" accent2="accent2" accent3="accent3" accent4="accent4" accent5="accent5" accent6="accent6" hlink="hlink" folHlink="folHlink"/>
    </a:extraClrScheme>
    <a:extraClrScheme>
      <a:clrScheme name="Group Home Page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FF3300"/>
        </a:folHlink>
      </a:clrScheme>
      <a:clrMap bg1="dk2" tx1="lt1" bg2="dk1" tx2="lt2" accent1="accent1" accent2="accent2" accent3="accent3" accent4="accent4" accent5="accent5" accent6="accent6" hlink="hlink" folHlink="folHlink"/>
    </a:extraClrScheme>
    <a:extraClrScheme>
      <a:clrScheme name="Group Home Page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oup Home Page 7">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oup Home Page 8">
        <a:dk1>
          <a:srgbClr val="000000"/>
        </a:dk1>
        <a:lt1>
          <a:srgbClr val="FFFFFF"/>
        </a:lt1>
        <a:dk2>
          <a:srgbClr val="000000"/>
        </a:dk2>
        <a:lt2>
          <a:srgbClr val="777777"/>
        </a:lt2>
        <a:accent1>
          <a:srgbClr val="FFFFCC"/>
        </a:accent1>
        <a:accent2>
          <a:srgbClr val="CC3300"/>
        </a:accent2>
        <a:accent3>
          <a:srgbClr val="FFFFFF"/>
        </a:accent3>
        <a:accent4>
          <a:srgbClr val="000000"/>
        </a:accent4>
        <a:accent5>
          <a:srgbClr val="FFFFE2"/>
        </a:accent5>
        <a:accent6>
          <a:srgbClr val="B92D00"/>
        </a:accent6>
        <a:hlink>
          <a:srgbClr val="0000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Group Home Page">
  <a:themeElements>
    <a:clrScheme name="Group Home Page 8">
      <a:dk1>
        <a:srgbClr val="000000"/>
      </a:dk1>
      <a:lt1>
        <a:srgbClr val="FFFFFF"/>
      </a:lt1>
      <a:dk2>
        <a:srgbClr val="000000"/>
      </a:dk2>
      <a:lt2>
        <a:srgbClr val="777777"/>
      </a:lt2>
      <a:accent1>
        <a:srgbClr val="FFFFCC"/>
      </a:accent1>
      <a:accent2>
        <a:srgbClr val="CC3300"/>
      </a:accent2>
      <a:accent3>
        <a:srgbClr val="FFFFFF"/>
      </a:accent3>
      <a:accent4>
        <a:srgbClr val="000000"/>
      </a:accent4>
      <a:accent5>
        <a:srgbClr val="FFFFE2"/>
      </a:accent5>
      <a:accent6>
        <a:srgbClr val="B92D00"/>
      </a:accent6>
      <a:hlink>
        <a:srgbClr val="000099"/>
      </a:hlink>
      <a:folHlink>
        <a:srgbClr val="B2B2B2"/>
      </a:folHlink>
    </a:clrScheme>
    <a:fontScheme name="Group Home Pag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Group Home Page 1">
        <a:dk1>
          <a:srgbClr val="000000"/>
        </a:dk1>
        <a:lt1>
          <a:srgbClr val="FFFFCC"/>
        </a:lt1>
        <a:dk2>
          <a:srgbClr val="999933"/>
        </a:dk2>
        <a:lt2>
          <a:srgbClr val="808000"/>
        </a:lt2>
        <a:accent1>
          <a:srgbClr val="99CC00"/>
        </a:accent1>
        <a:accent2>
          <a:srgbClr val="800000"/>
        </a:accent2>
        <a:accent3>
          <a:srgbClr val="FFFFE2"/>
        </a:accent3>
        <a:accent4>
          <a:srgbClr val="000000"/>
        </a:accent4>
        <a:accent5>
          <a:srgbClr val="CAE2AA"/>
        </a:accent5>
        <a:accent6>
          <a:srgbClr val="730000"/>
        </a:accent6>
        <a:hlink>
          <a:srgbClr val="CC6600"/>
        </a:hlink>
        <a:folHlink>
          <a:srgbClr val="FFCC66"/>
        </a:folHlink>
      </a:clrScheme>
      <a:clrMap bg1="lt1" tx1="dk1" bg2="lt2" tx2="dk2" accent1="accent1" accent2="accent2" accent3="accent3" accent4="accent4" accent5="accent5" accent6="accent6" hlink="hlink" folHlink="folHlink"/>
    </a:extraClrScheme>
    <a:extraClrScheme>
      <a:clrScheme name="Group Home Page 2">
        <a:dk1>
          <a:srgbClr val="000000"/>
        </a:dk1>
        <a:lt1>
          <a:srgbClr val="FFFFFF"/>
        </a:lt1>
        <a:dk2>
          <a:srgbClr val="000000"/>
        </a:dk2>
        <a:lt2>
          <a:srgbClr val="777777"/>
        </a:lt2>
        <a:accent1>
          <a:srgbClr val="FFFFCC"/>
        </a:accent1>
        <a:accent2>
          <a:srgbClr val="CC3300"/>
        </a:accent2>
        <a:accent3>
          <a:srgbClr val="FFFFFF"/>
        </a:accent3>
        <a:accent4>
          <a:srgbClr val="000000"/>
        </a:accent4>
        <a:accent5>
          <a:srgbClr val="FFFFE2"/>
        </a:accent5>
        <a:accent6>
          <a:srgbClr val="B92D00"/>
        </a:accent6>
        <a:hlink>
          <a:srgbClr val="CCCC00"/>
        </a:hlink>
        <a:folHlink>
          <a:srgbClr val="B2B2B2"/>
        </a:folHlink>
      </a:clrScheme>
      <a:clrMap bg1="lt1" tx1="dk1" bg2="lt2" tx2="dk2" accent1="accent1" accent2="accent2" accent3="accent3" accent4="accent4" accent5="accent5" accent6="accent6" hlink="hlink" folHlink="folHlink"/>
    </a:extraClrScheme>
    <a:extraClrScheme>
      <a:clrScheme name="Group Home Page 3">
        <a:dk1>
          <a:srgbClr val="000000"/>
        </a:dk1>
        <a:lt1>
          <a:srgbClr val="FFFFFF"/>
        </a:lt1>
        <a:dk2>
          <a:srgbClr val="000000"/>
        </a:dk2>
        <a:lt2>
          <a:srgbClr val="696969"/>
        </a:lt2>
        <a:accent1>
          <a:srgbClr val="CBCBCB"/>
        </a:accent1>
        <a:accent2>
          <a:srgbClr val="868686"/>
        </a:accent2>
        <a:accent3>
          <a:srgbClr val="FFFFFF"/>
        </a:accent3>
        <a:accent4>
          <a:srgbClr val="000000"/>
        </a:accent4>
        <a:accent5>
          <a:srgbClr val="E2E2E2"/>
        </a:accent5>
        <a:accent6>
          <a:srgbClr val="797979"/>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Group Home Page 4">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0099CC"/>
        </a:folHlink>
      </a:clrScheme>
      <a:clrMap bg1="dk2" tx1="lt1" bg2="dk1" tx2="lt2" accent1="accent1" accent2="accent2" accent3="accent3" accent4="accent4" accent5="accent5" accent6="accent6" hlink="hlink" folHlink="folHlink"/>
    </a:extraClrScheme>
    <a:extraClrScheme>
      <a:clrScheme name="Group Home Page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FF3300"/>
        </a:folHlink>
      </a:clrScheme>
      <a:clrMap bg1="dk2" tx1="lt1" bg2="dk1" tx2="lt2" accent1="accent1" accent2="accent2" accent3="accent3" accent4="accent4" accent5="accent5" accent6="accent6" hlink="hlink" folHlink="folHlink"/>
    </a:extraClrScheme>
    <a:extraClrScheme>
      <a:clrScheme name="Group Home Page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oup Home Page 7">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oup Home Page 8">
        <a:dk1>
          <a:srgbClr val="000000"/>
        </a:dk1>
        <a:lt1>
          <a:srgbClr val="FFFFFF"/>
        </a:lt1>
        <a:dk2>
          <a:srgbClr val="000000"/>
        </a:dk2>
        <a:lt2>
          <a:srgbClr val="777777"/>
        </a:lt2>
        <a:accent1>
          <a:srgbClr val="FFFFCC"/>
        </a:accent1>
        <a:accent2>
          <a:srgbClr val="CC3300"/>
        </a:accent2>
        <a:accent3>
          <a:srgbClr val="FFFFFF"/>
        </a:accent3>
        <a:accent4>
          <a:srgbClr val="000000"/>
        </a:accent4>
        <a:accent5>
          <a:srgbClr val="FFFFE2"/>
        </a:accent5>
        <a:accent6>
          <a:srgbClr val="B92D00"/>
        </a:accent6>
        <a:hlink>
          <a:srgbClr val="0000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ustom Design">
  <a:themeElements>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414141"/>
        </a:dk1>
        <a:lt1>
          <a:srgbClr val="FFFFFF"/>
        </a:lt1>
        <a:dk2>
          <a:srgbClr val="284B90"/>
        </a:dk2>
        <a:lt2>
          <a:srgbClr val="909090"/>
        </a:lt2>
        <a:accent1>
          <a:srgbClr val="BBE0E3"/>
        </a:accent1>
        <a:accent2>
          <a:srgbClr val="335FB7"/>
        </a:accent2>
        <a:accent3>
          <a:srgbClr val="FFFF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
      <a:clrScheme name="Custom Design 14">
        <a:dk1>
          <a:srgbClr val="414141"/>
        </a:dk1>
        <a:lt1>
          <a:srgbClr val="99CCFF"/>
        </a:lt1>
        <a:dk2>
          <a:srgbClr val="284B90"/>
        </a:dk2>
        <a:lt2>
          <a:srgbClr val="909090"/>
        </a:lt2>
        <a:accent1>
          <a:srgbClr val="BBE0E3"/>
        </a:accent1>
        <a:accent2>
          <a:srgbClr val="335FB7"/>
        </a:accent2>
        <a:accent3>
          <a:srgbClr val="CAE2FF"/>
        </a:accent3>
        <a:accent4>
          <a:srgbClr val="363636"/>
        </a:accent4>
        <a:accent5>
          <a:srgbClr val="DAEDEF"/>
        </a:accent5>
        <a:accent6>
          <a:srgbClr val="2D55A6"/>
        </a:accent6>
        <a:hlink>
          <a:srgbClr val="99CC00"/>
        </a:hlink>
        <a:folHlink>
          <a:srgbClr val="E9E08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2620</Words>
  <Application>Microsoft Office PowerPoint</Application>
  <PresentationFormat>On-screen Show (4:3)</PresentationFormat>
  <Paragraphs>773</Paragraphs>
  <Slides>49</Slides>
  <Notes>18</Notes>
  <HiddenSlides>0</HiddenSlides>
  <MMClips>0</MMClips>
  <ScaleCrop>false</ScaleCrop>
  <HeadingPairs>
    <vt:vector size="6" baseType="variant">
      <vt:variant>
        <vt:lpstr>Fonts Used</vt:lpstr>
      </vt:variant>
      <vt:variant>
        <vt:i4>10</vt:i4>
      </vt:variant>
      <vt:variant>
        <vt:lpstr>Theme</vt:lpstr>
      </vt:variant>
      <vt:variant>
        <vt:i4>7</vt:i4>
      </vt:variant>
      <vt:variant>
        <vt:lpstr>Slide Titles</vt:lpstr>
      </vt:variant>
      <vt:variant>
        <vt:i4>49</vt:i4>
      </vt:variant>
    </vt:vector>
  </HeadingPairs>
  <TitlesOfParts>
    <vt:vector size="66" baseType="lpstr">
      <vt:lpstr>Arial</vt:lpstr>
      <vt:lpstr>Arial Unicode MS</vt:lpstr>
      <vt:lpstr>Book Antiqua</vt:lpstr>
      <vt:lpstr>Calibri</vt:lpstr>
      <vt:lpstr>Lucida Sans</vt:lpstr>
      <vt:lpstr>Monotype Sorts</vt:lpstr>
      <vt:lpstr>Tahoma</vt:lpstr>
      <vt:lpstr>Times New Roman</vt:lpstr>
      <vt:lpstr>Wingdings</vt:lpstr>
      <vt:lpstr>Wingdings 2</vt:lpstr>
      <vt:lpstr>3_Default Design</vt:lpstr>
      <vt:lpstr>3_Custom Design</vt:lpstr>
      <vt:lpstr>Default Design</vt:lpstr>
      <vt:lpstr>1_Custom Design</vt:lpstr>
      <vt:lpstr>Group Home Page</vt:lpstr>
      <vt:lpstr>3_Group Home Page</vt:lpstr>
      <vt:lpstr>Custom Design</vt:lpstr>
      <vt:lpstr>Step 1 Overview Drs. Hadler, Ingersoll, &amp; Dent </vt:lpstr>
      <vt:lpstr>The Basics</vt:lpstr>
      <vt:lpstr>The Basics</vt:lpstr>
      <vt:lpstr>Application Process</vt:lpstr>
      <vt:lpstr>Basics</vt:lpstr>
      <vt:lpstr>A Few Best Practices</vt:lpstr>
      <vt:lpstr>Basics</vt:lpstr>
      <vt:lpstr>Step 1 and the Match  Ratio of Positions to US Seniors Median Step 1 Scores for Matched Students</vt:lpstr>
      <vt:lpstr>Competitive Specialties:  Ratio of Positions to US Seniors Median Step 1 Scores for Matched Students</vt:lpstr>
      <vt:lpstr>Highly Competitive Specialties:  Ratio of Positions to US Seniors  Median Step 1 Scores for Matched Students</vt:lpstr>
      <vt:lpstr>PowerPoint Presentation</vt:lpstr>
      <vt:lpstr>Best Practices</vt:lpstr>
      <vt:lpstr>Popular Step 1 Preparation Materials</vt:lpstr>
      <vt:lpstr>Step 1 Review Aids and Question Banks cont.</vt:lpstr>
      <vt:lpstr>Step 1 Review Aids and Question Banks </vt:lpstr>
      <vt:lpstr> </vt:lpstr>
      <vt:lpstr> </vt:lpstr>
      <vt:lpstr> </vt:lpstr>
      <vt:lpstr> </vt:lpstr>
      <vt:lpstr> </vt:lpstr>
      <vt:lpstr> </vt:lpstr>
      <vt:lpstr> </vt:lpstr>
      <vt:lpstr>Take home message</vt:lpstr>
      <vt:lpstr>Resources and Contacts</vt:lpstr>
      <vt:lpstr>STEP 1 Prep at UNC 2016 Susan Hadler, MD, MS </vt:lpstr>
      <vt:lpstr>STEP 1 PREP AT UNC</vt:lpstr>
      <vt:lpstr>STEP 1 PREP AT UNC</vt:lpstr>
      <vt:lpstr>ON-LINE UNC-CREATED STEP 1 PREP REVIEW LECTURES  </vt:lpstr>
      <vt:lpstr>ON-LINE UNC-CREATED STEP 1 PREP REVIEW LECTURES  </vt:lpstr>
      <vt:lpstr>ON-LINE UNC-CREATED STEP 1 PREP QUIZZES  </vt:lpstr>
      <vt:lpstr>The Big Picture</vt:lpstr>
      <vt:lpstr>Step 1 Prep Deborah Ingersoll deborah_ingersoll@med.unc.edu   </vt:lpstr>
      <vt:lpstr>A Word about Advice</vt:lpstr>
      <vt:lpstr>What materials will you use?</vt:lpstr>
      <vt:lpstr>What are the components of your plan?</vt:lpstr>
      <vt:lpstr>When will you schedule the components of your plan?</vt:lpstr>
      <vt:lpstr>Where will you study?</vt:lpstr>
      <vt:lpstr>Study Solo or With Other(s)</vt:lpstr>
      <vt:lpstr>How will you use your materials?</vt:lpstr>
      <vt:lpstr>Practice Exams</vt:lpstr>
      <vt:lpstr>Practice Exams (con’t.)</vt:lpstr>
      <vt:lpstr>Putting in Time vs. Learning</vt:lpstr>
      <vt:lpstr>This Semester, Leading Up to Step 1, Exam Day</vt:lpstr>
      <vt:lpstr>This Semester, Leading Up to Step 1, Exam Day</vt:lpstr>
      <vt:lpstr>Balance – Burn Out Prevention</vt:lpstr>
      <vt:lpstr>Hershey Kiss Model for Balance</vt:lpstr>
      <vt:lpstr>Hershey Kiss Model for Balance</vt:lpstr>
      <vt:lpstr>PowerPoint Presentation</vt:lpstr>
      <vt:lpstr>Best of Luck!</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1 Overview Drs. Hadler, Ingersoll, &amp; Dent</dc:title>
  <dc:creator>Dent, Georgette A</dc:creator>
  <cp:lastModifiedBy>Copeland, Jeri Y</cp:lastModifiedBy>
  <cp:revision>2</cp:revision>
  <dcterms:created xsi:type="dcterms:W3CDTF">2016-09-06T15:53:21Z</dcterms:created>
  <dcterms:modified xsi:type="dcterms:W3CDTF">2016-09-06T17:20:54Z</dcterms:modified>
</cp:coreProperties>
</file>