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5" r:id="rId3"/>
    <p:sldMasterId id="2147483697" r:id="rId4"/>
  </p:sldMasterIdLst>
  <p:notesMasterIdLst>
    <p:notesMasterId r:id="rId87"/>
  </p:notesMasterIdLst>
  <p:sldIdLst>
    <p:sldId id="258" r:id="rId5"/>
    <p:sldId id="261" r:id="rId6"/>
    <p:sldId id="262" r:id="rId7"/>
    <p:sldId id="334" r:id="rId8"/>
    <p:sldId id="335" r:id="rId9"/>
    <p:sldId id="263" r:id="rId10"/>
    <p:sldId id="290" r:id="rId11"/>
    <p:sldId id="333" r:id="rId12"/>
    <p:sldId id="332" r:id="rId13"/>
    <p:sldId id="264" r:id="rId14"/>
    <p:sldId id="336" r:id="rId15"/>
    <p:sldId id="337" r:id="rId16"/>
    <p:sldId id="338" r:id="rId17"/>
    <p:sldId id="339" r:id="rId18"/>
    <p:sldId id="340" r:id="rId19"/>
    <p:sldId id="341" r:id="rId20"/>
    <p:sldId id="342" r:id="rId21"/>
    <p:sldId id="343" r:id="rId22"/>
    <p:sldId id="344" r:id="rId23"/>
    <p:sldId id="345" r:id="rId24"/>
    <p:sldId id="265" r:id="rId25"/>
    <p:sldId id="266" r:id="rId26"/>
    <p:sldId id="330" r:id="rId27"/>
    <p:sldId id="291" r:id="rId28"/>
    <p:sldId id="295" r:id="rId29"/>
    <p:sldId id="296" r:id="rId30"/>
    <p:sldId id="297" r:id="rId31"/>
    <p:sldId id="352" r:id="rId32"/>
    <p:sldId id="346" r:id="rId33"/>
    <p:sldId id="351" r:id="rId34"/>
    <p:sldId id="350" r:id="rId35"/>
    <p:sldId id="303" r:id="rId36"/>
    <p:sldId id="304" r:id="rId37"/>
    <p:sldId id="305" r:id="rId38"/>
    <p:sldId id="318" r:id="rId39"/>
    <p:sldId id="347" r:id="rId40"/>
    <p:sldId id="306" r:id="rId41"/>
    <p:sldId id="320" r:id="rId42"/>
    <p:sldId id="321" r:id="rId43"/>
    <p:sldId id="322" r:id="rId44"/>
    <p:sldId id="323" r:id="rId45"/>
    <p:sldId id="302" r:id="rId46"/>
    <p:sldId id="267" r:id="rId47"/>
    <p:sldId id="307" r:id="rId48"/>
    <p:sldId id="308" r:id="rId49"/>
    <p:sldId id="309" r:id="rId50"/>
    <p:sldId id="310" r:id="rId51"/>
    <p:sldId id="311" r:id="rId52"/>
    <p:sldId id="312" r:id="rId53"/>
    <p:sldId id="314" r:id="rId54"/>
    <p:sldId id="313" r:id="rId55"/>
    <p:sldId id="317" r:id="rId56"/>
    <p:sldId id="348" r:id="rId57"/>
    <p:sldId id="325" r:id="rId58"/>
    <p:sldId id="319" r:id="rId59"/>
    <p:sldId id="324" r:id="rId60"/>
    <p:sldId id="326" r:id="rId61"/>
    <p:sldId id="328" r:id="rId62"/>
    <p:sldId id="329" r:id="rId63"/>
    <p:sldId id="301" r:id="rId64"/>
    <p:sldId id="268" r:id="rId65"/>
    <p:sldId id="269" r:id="rId66"/>
    <p:sldId id="270" r:id="rId67"/>
    <p:sldId id="271" r:id="rId68"/>
    <p:sldId id="272" r:id="rId69"/>
    <p:sldId id="273" r:id="rId70"/>
    <p:sldId id="274" r:id="rId71"/>
    <p:sldId id="275" r:id="rId72"/>
    <p:sldId id="276" r:id="rId73"/>
    <p:sldId id="277" r:id="rId74"/>
    <p:sldId id="278" r:id="rId75"/>
    <p:sldId id="279" r:id="rId76"/>
    <p:sldId id="280" r:id="rId77"/>
    <p:sldId id="281" r:id="rId78"/>
    <p:sldId id="282" r:id="rId79"/>
    <p:sldId id="283" r:id="rId80"/>
    <p:sldId id="284" r:id="rId81"/>
    <p:sldId id="285" r:id="rId82"/>
    <p:sldId id="286" r:id="rId83"/>
    <p:sldId id="287" r:id="rId84"/>
    <p:sldId id="288" r:id="rId85"/>
    <p:sldId id="289" r:id="rId8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24"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4B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9034" autoAdjust="0"/>
    <p:restoredTop sz="94660"/>
  </p:normalViewPr>
  <p:slideViewPr>
    <p:cSldViewPr snapToGrid="0" showGuides="1">
      <p:cViewPr>
        <p:scale>
          <a:sx n="117" d="100"/>
          <a:sy n="117" d="100"/>
        </p:scale>
        <p:origin x="-126" y="-462"/>
      </p:cViewPr>
      <p:guideLst>
        <p:guide orient="horz" pos="1224"/>
        <p:guide pos="384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4" Type="http://schemas.openxmlformats.org/officeDocument/2006/relationships/slideMaster" Target="slideMasters/slideMaster4.xml"/><Relationship Id="rId9" Type="http://schemas.openxmlformats.org/officeDocument/2006/relationships/slide" Target="slides/slide5.xml"/></Relationships>
</file>

<file path=ppt/charts/_rels/chart1.xml.rels><?xml version="1.0" encoding="UTF-8" standalone="yes"?>
<Relationships xmlns="http://schemas.openxmlformats.org/package/2006/relationships"><Relationship Id="rId2" Type="http://schemas.openxmlformats.org/officeDocument/2006/relationships/oleObject" Target="file:///C:\Users\jneill\Desktop\Match%202016\Specilaty%20Histogram%20and%20Pie%20032816.xls"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pieChart>
        <c:varyColors val="1"/>
        <c:ser>
          <c:idx val="1"/>
          <c:order val="1"/>
          <c:tx>
            <c:strRef>
              <c:f>Matchdata_with_Target_Counts!$C$2</c:f>
              <c:strCache>
                <c:ptCount val="1"/>
                <c:pt idx="0">
                  <c:v>Percent</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5C6-483F-978D-B0FCD5E3A8F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5C6-483F-978D-B0FCD5E3A8F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5C6-483F-978D-B0FCD5E3A8F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F5C6-483F-978D-B0FCD5E3A8FA}"/>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F5C6-483F-978D-B0FCD5E3A8FA}"/>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F5C6-483F-978D-B0FCD5E3A8FA}"/>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F5C6-483F-978D-B0FCD5E3A8FA}"/>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F5C6-483F-978D-B0FCD5E3A8FA}"/>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F5C6-483F-978D-B0FCD5E3A8FA}"/>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F5C6-483F-978D-B0FCD5E3A8FA}"/>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F5C6-483F-978D-B0FCD5E3A8FA}"/>
              </c:ext>
            </c:extLst>
          </c:dPt>
          <c:dPt>
            <c:idx val="11"/>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17-F5C6-483F-978D-B0FCD5E3A8FA}"/>
              </c:ext>
            </c:extLst>
          </c:dPt>
          <c:dPt>
            <c:idx val="12"/>
            <c:bubble3D val="0"/>
            <c:spPr>
              <a:solidFill>
                <a:schemeClr val="accent1">
                  <a:lumMod val="80000"/>
                  <a:lumOff val="20000"/>
                </a:schemeClr>
              </a:solidFill>
              <a:ln w="19050">
                <a:solidFill>
                  <a:schemeClr val="lt1"/>
                </a:solidFill>
              </a:ln>
              <a:effectLst/>
            </c:spPr>
            <c:extLst>
              <c:ext xmlns:c16="http://schemas.microsoft.com/office/drawing/2014/chart" uri="{C3380CC4-5D6E-409C-BE32-E72D297353CC}">
                <c16:uniqueId val="{00000019-F5C6-483F-978D-B0FCD5E3A8FA}"/>
              </c:ext>
            </c:extLst>
          </c:dPt>
          <c:dPt>
            <c:idx val="13"/>
            <c:bubble3D val="0"/>
            <c:spPr>
              <a:solidFill>
                <a:schemeClr val="accent2">
                  <a:lumMod val="80000"/>
                  <a:lumOff val="20000"/>
                </a:schemeClr>
              </a:solidFill>
              <a:ln w="19050">
                <a:solidFill>
                  <a:schemeClr val="lt1"/>
                </a:solidFill>
              </a:ln>
              <a:effectLst/>
            </c:spPr>
            <c:extLst>
              <c:ext xmlns:c16="http://schemas.microsoft.com/office/drawing/2014/chart" uri="{C3380CC4-5D6E-409C-BE32-E72D297353CC}">
                <c16:uniqueId val="{0000001B-F5C6-483F-978D-B0FCD5E3A8FA}"/>
              </c:ext>
            </c:extLst>
          </c:dPt>
          <c:dPt>
            <c:idx val="14"/>
            <c:bubble3D val="0"/>
            <c:spPr>
              <a:solidFill>
                <a:schemeClr val="accent3">
                  <a:lumMod val="80000"/>
                  <a:lumOff val="20000"/>
                </a:schemeClr>
              </a:solidFill>
              <a:ln w="19050">
                <a:solidFill>
                  <a:schemeClr val="lt1"/>
                </a:solidFill>
              </a:ln>
              <a:effectLst/>
            </c:spPr>
            <c:extLst>
              <c:ext xmlns:c16="http://schemas.microsoft.com/office/drawing/2014/chart" uri="{C3380CC4-5D6E-409C-BE32-E72D297353CC}">
                <c16:uniqueId val="{0000001D-F5C6-483F-978D-B0FCD5E3A8FA}"/>
              </c:ext>
            </c:extLst>
          </c:dPt>
          <c:dPt>
            <c:idx val="15"/>
            <c:bubble3D val="0"/>
            <c:spPr>
              <a:solidFill>
                <a:schemeClr val="accent4">
                  <a:lumMod val="80000"/>
                  <a:lumOff val="20000"/>
                </a:schemeClr>
              </a:solidFill>
              <a:ln w="19050">
                <a:solidFill>
                  <a:schemeClr val="lt1"/>
                </a:solidFill>
              </a:ln>
              <a:effectLst/>
            </c:spPr>
            <c:extLst>
              <c:ext xmlns:c16="http://schemas.microsoft.com/office/drawing/2014/chart" uri="{C3380CC4-5D6E-409C-BE32-E72D297353CC}">
                <c16:uniqueId val="{0000001F-F5C6-483F-978D-B0FCD5E3A8FA}"/>
              </c:ext>
            </c:extLst>
          </c:dPt>
          <c:dPt>
            <c:idx val="16"/>
            <c:bubble3D val="0"/>
            <c:spPr>
              <a:solidFill>
                <a:schemeClr val="accent5">
                  <a:lumMod val="80000"/>
                  <a:lumOff val="20000"/>
                </a:schemeClr>
              </a:solidFill>
              <a:ln w="19050">
                <a:solidFill>
                  <a:schemeClr val="lt1"/>
                </a:solidFill>
              </a:ln>
              <a:effectLst/>
            </c:spPr>
            <c:extLst>
              <c:ext xmlns:c16="http://schemas.microsoft.com/office/drawing/2014/chart" uri="{C3380CC4-5D6E-409C-BE32-E72D297353CC}">
                <c16:uniqueId val="{00000021-F5C6-483F-978D-B0FCD5E3A8FA}"/>
              </c:ext>
            </c:extLst>
          </c:dPt>
          <c:dPt>
            <c:idx val="17"/>
            <c:bubble3D val="0"/>
            <c:spPr>
              <a:solidFill>
                <a:schemeClr val="accent6">
                  <a:lumMod val="80000"/>
                  <a:lumOff val="20000"/>
                </a:schemeClr>
              </a:solidFill>
              <a:ln w="19050">
                <a:solidFill>
                  <a:schemeClr val="lt1"/>
                </a:solidFill>
              </a:ln>
              <a:effectLst/>
            </c:spPr>
            <c:extLst>
              <c:ext xmlns:c16="http://schemas.microsoft.com/office/drawing/2014/chart" uri="{C3380CC4-5D6E-409C-BE32-E72D297353CC}">
                <c16:uniqueId val="{00000023-F5C6-483F-978D-B0FCD5E3A8FA}"/>
              </c:ext>
            </c:extLst>
          </c:dPt>
          <c:dPt>
            <c:idx val="18"/>
            <c:bubble3D val="0"/>
            <c:spPr>
              <a:solidFill>
                <a:schemeClr val="accent1">
                  <a:lumMod val="80000"/>
                </a:schemeClr>
              </a:solidFill>
              <a:ln w="19050">
                <a:solidFill>
                  <a:schemeClr val="lt1"/>
                </a:solidFill>
              </a:ln>
              <a:effectLst/>
            </c:spPr>
            <c:extLst>
              <c:ext xmlns:c16="http://schemas.microsoft.com/office/drawing/2014/chart" uri="{C3380CC4-5D6E-409C-BE32-E72D297353CC}">
                <c16:uniqueId val="{00000025-F5C6-483F-978D-B0FCD5E3A8FA}"/>
              </c:ext>
            </c:extLst>
          </c:dPt>
          <c:dPt>
            <c:idx val="19"/>
            <c:bubble3D val="0"/>
            <c:spPr>
              <a:solidFill>
                <a:schemeClr val="accent2">
                  <a:lumMod val="80000"/>
                </a:schemeClr>
              </a:solidFill>
              <a:ln w="19050">
                <a:solidFill>
                  <a:schemeClr val="lt1"/>
                </a:solidFill>
              </a:ln>
              <a:effectLst/>
            </c:spPr>
            <c:extLst>
              <c:ext xmlns:c16="http://schemas.microsoft.com/office/drawing/2014/chart" uri="{C3380CC4-5D6E-409C-BE32-E72D297353CC}">
                <c16:uniqueId val="{00000027-F5C6-483F-978D-B0FCD5E3A8FA}"/>
              </c:ext>
            </c:extLst>
          </c:dPt>
          <c:dPt>
            <c:idx val="20"/>
            <c:bubble3D val="0"/>
            <c:spPr>
              <a:solidFill>
                <a:schemeClr val="accent3">
                  <a:lumMod val="80000"/>
                </a:schemeClr>
              </a:solidFill>
              <a:ln w="19050">
                <a:solidFill>
                  <a:schemeClr val="lt1"/>
                </a:solidFill>
              </a:ln>
              <a:effectLst/>
            </c:spPr>
            <c:extLst>
              <c:ext xmlns:c16="http://schemas.microsoft.com/office/drawing/2014/chart" uri="{C3380CC4-5D6E-409C-BE32-E72D297353CC}">
                <c16:uniqueId val="{00000029-F5C6-483F-978D-B0FCD5E3A8FA}"/>
              </c:ext>
            </c:extLst>
          </c:dPt>
          <c:cat>
            <c:strRef>
              <c:f>Matchdata_with_Target_Counts!$A$3:$A$23</c:f>
              <c:strCache>
                <c:ptCount val="21"/>
                <c:pt idx="0">
                  <c:v>Urology</c:v>
                </c:pt>
                <c:pt idx="1">
                  <c:v>Thoracic Surgery</c:v>
                </c:pt>
                <c:pt idx="2">
                  <c:v>Surgery-Preliminary </c:v>
                </c:pt>
                <c:pt idx="3">
                  <c:v>Radiology-Diagnostic</c:v>
                </c:pt>
                <c:pt idx="4">
                  <c:v>Radiation Oncology</c:v>
                </c:pt>
                <c:pt idx="5">
                  <c:v>Psychiatry</c:v>
                </c:pt>
                <c:pt idx="6">
                  <c:v>Pathology</c:v>
                </c:pt>
                <c:pt idx="7">
                  <c:v>Orthopaedic Surgery</c:v>
                </c:pt>
                <c:pt idx="8">
                  <c:v>Ophthalmology</c:v>
                </c:pt>
                <c:pt idx="9">
                  <c:v>Neurology</c:v>
                </c:pt>
                <c:pt idx="10">
                  <c:v>Neurological Surgery</c:v>
                </c:pt>
                <c:pt idx="11">
                  <c:v>General Surgery</c:v>
                </c:pt>
                <c:pt idx="12">
                  <c:v>Emergency Medicine</c:v>
                </c:pt>
                <c:pt idx="13">
                  <c:v>Dermatology</c:v>
                </c:pt>
                <c:pt idx="14">
                  <c:v>Anesthesiology</c:v>
                </c:pt>
                <c:pt idx="15">
                  <c:v>Pediatrics</c:v>
                </c:pt>
                <c:pt idx="16">
                  <c:v>Obstetrics-Gynecology</c:v>
                </c:pt>
                <c:pt idx="17">
                  <c:v>Medicine-Pediatrics</c:v>
                </c:pt>
                <c:pt idx="18">
                  <c:v>Medicine Preliminary</c:v>
                </c:pt>
                <c:pt idx="19">
                  <c:v>Internal Medicine</c:v>
                </c:pt>
                <c:pt idx="20">
                  <c:v>Family Medicine</c:v>
                </c:pt>
              </c:strCache>
            </c:strRef>
          </c:cat>
          <c:val>
            <c:numRef>
              <c:f>Matchdata_with_Target_Counts!$C$3:$C$23</c:f>
              <c:numCache>
                <c:formatCode>0%</c:formatCode>
                <c:ptCount val="21"/>
                <c:pt idx="0">
                  <c:v>2.3809523809523808E-2</c:v>
                </c:pt>
                <c:pt idx="1">
                  <c:v>5.9523809523809521E-3</c:v>
                </c:pt>
                <c:pt idx="2">
                  <c:v>2.976190476190476E-2</c:v>
                </c:pt>
                <c:pt idx="3">
                  <c:v>4.1666666666666664E-2</c:v>
                </c:pt>
                <c:pt idx="4">
                  <c:v>1.7857142857142856E-2</c:v>
                </c:pt>
                <c:pt idx="5">
                  <c:v>8.3333333333333329E-2</c:v>
                </c:pt>
                <c:pt idx="6">
                  <c:v>1.7857142857142856E-2</c:v>
                </c:pt>
                <c:pt idx="7">
                  <c:v>1.7857142857142856E-2</c:v>
                </c:pt>
                <c:pt idx="8">
                  <c:v>5.9523809523809521E-3</c:v>
                </c:pt>
                <c:pt idx="9">
                  <c:v>2.3809523809523808E-2</c:v>
                </c:pt>
                <c:pt idx="10">
                  <c:v>5.9523809523809521E-3</c:v>
                </c:pt>
                <c:pt idx="11">
                  <c:v>8.3333333333333329E-2</c:v>
                </c:pt>
                <c:pt idx="12">
                  <c:v>0.10714285714285714</c:v>
                </c:pt>
                <c:pt idx="13">
                  <c:v>1.7857142857142856E-2</c:v>
                </c:pt>
                <c:pt idx="14">
                  <c:v>2.976190476190476E-2</c:v>
                </c:pt>
                <c:pt idx="15">
                  <c:v>0.10119047619047619</c:v>
                </c:pt>
                <c:pt idx="16">
                  <c:v>5.3571428571428568E-2</c:v>
                </c:pt>
                <c:pt idx="17">
                  <c:v>5.3571428571428568E-2</c:v>
                </c:pt>
                <c:pt idx="18">
                  <c:v>5.9523809523809521E-3</c:v>
                </c:pt>
                <c:pt idx="19">
                  <c:v>0.16071428571428573</c:v>
                </c:pt>
                <c:pt idx="20">
                  <c:v>0.1130952380952381</c:v>
                </c:pt>
              </c:numCache>
            </c:numRef>
          </c:val>
          <c:extLst>
            <c:ext xmlns:c16="http://schemas.microsoft.com/office/drawing/2014/chart" uri="{C3380CC4-5D6E-409C-BE32-E72D297353CC}">
              <c16:uniqueId val="{0000002A-F5C6-483F-978D-B0FCD5E3A8FA}"/>
            </c:ext>
          </c:extLst>
        </c:ser>
        <c:dLbls>
          <c:showLegendKey val="0"/>
          <c:showVal val="0"/>
          <c:showCatName val="0"/>
          <c:showSerName val="0"/>
          <c:showPercent val="0"/>
          <c:showBubbleSize val="0"/>
          <c:showLeaderLines val="1"/>
        </c:dLbls>
        <c:firstSliceAng val="0"/>
      </c:pieChart>
      <c:pieChart>
        <c:varyColors val="1"/>
        <c:ser>
          <c:idx val="0"/>
          <c:order val="0"/>
          <c:tx>
            <c:strRef>
              <c:f>Matchdata_with_Target_Counts!$B$2</c:f>
              <c:strCache>
                <c:ptCount val="1"/>
                <c:pt idx="0">
                  <c:v>CountOfPID</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2C-F5C6-483F-978D-B0FCD5E3A8F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2E-F5C6-483F-978D-B0FCD5E3A8F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30-F5C6-483F-978D-B0FCD5E3A8F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32-F5C6-483F-978D-B0FCD5E3A8FA}"/>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34-F5C6-483F-978D-B0FCD5E3A8FA}"/>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36-F5C6-483F-978D-B0FCD5E3A8FA}"/>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38-F5C6-483F-978D-B0FCD5E3A8FA}"/>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3A-F5C6-483F-978D-B0FCD5E3A8FA}"/>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3C-F5C6-483F-978D-B0FCD5E3A8FA}"/>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3E-F5C6-483F-978D-B0FCD5E3A8FA}"/>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40-F5C6-483F-978D-B0FCD5E3A8FA}"/>
              </c:ext>
            </c:extLst>
          </c:dPt>
          <c:dPt>
            <c:idx val="11"/>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42-F5C6-483F-978D-B0FCD5E3A8FA}"/>
              </c:ext>
            </c:extLst>
          </c:dPt>
          <c:dPt>
            <c:idx val="12"/>
            <c:bubble3D val="0"/>
            <c:spPr>
              <a:solidFill>
                <a:schemeClr val="accent1">
                  <a:lumMod val="80000"/>
                  <a:lumOff val="20000"/>
                </a:schemeClr>
              </a:solidFill>
              <a:ln w="19050">
                <a:solidFill>
                  <a:schemeClr val="lt1"/>
                </a:solidFill>
              </a:ln>
              <a:effectLst/>
            </c:spPr>
            <c:extLst>
              <c:ext xmlns:c16="http://schemas.microsoft.com/office/drawing/2014/chart" uri="{C3380CC4-5D6E-409C-BE32-E72D297353CC}">
                <c16:uniqueId val="{00000044-F5C6-483F-978D-B0FCD5E3A8FA}"/>
              </c:ext>
            </c:extLst>
          </c:dPt>
          <c:dPt>
            <c:idx val="13"/>
            <c:bubble3D val="0"/>
            <c:spPr>
              <a:solidFill>
                <a:schemeClr val="accent2">
                  <a:lumMod val="80000"/>
                  <a:lumOff val="20000"/>
                </a:schemeClr>
              </a:solidFill>
              <a:ln w="19050">
                <a:solidFill>
                  <a:schemeClr val="lt1"/>
                </a:solidFill>
              </a:ln>
              <a:effectLst/>
            </c:spPr>
            <c:extLst>
              <c:ext xmlns:c16="http://schemas.microsoft.com/office/drawing/2014/chart" uri="{C3380CC4-5D6E-409C-BE32-E72D297353CC}">
                <c16:uniqueId val="{00000046-F5C6-483F-978D-B0FCD5E3A8FA}"/>
              </c:ext>
            </c:extLst>
          </c:dPt>
          <c:dPt>
            <c:idx val="14"/>
            <c:bubble3D val="0"/>
            <c:spPr>
              <a:solidFill>
                <a:schemeClr val="accent3">
                  <a:lumMod val="80000"/>
                  <a:lumOff val="20000"/>
                </a:schemeClr>
              </a:solidFill>
              <a:ln w="19050">
                <a:solidFill>
                  <a:schemeClr val="lt1"/>
                </a:solidFill>
              </a:ln>
              <a:effectLst/>
            </c:spPr>
            <c:extLst>
              <c:ext xmlns:c16="http://schemas.microsoft.com/office/drawing/2014/chart" uri="{C3380CC4-5D6E-409C-BE32-E72D297353CC}">
                <c16:uniqueId val="{00000048-F5C6-483F-978D-B0FCD5E3A8FA}"/>
              </c:ext>
            </c:extLst>
          </c:dPt>
          <c:dPt>
            <c:idx val="15"/>
            <c:bubble3D val="0"/>
            <c:spPr>
              <a:solidFill>
                <a:schemeClr val="accent4">
                  <a:lumMod val="80000"/>
                  <a:lumOff val="20000"/>
                </a:schemeClr>
              </a:solidFill>
              <a:ln w="19050">
                <a:solidFill>
                  <a:schemeClr val="lt1"/>
                </a:solidFill>
              </a:ln>
              <a:effectLst/>
            </c:spPr>
            <c:extLst>
              <c:ext xmlns:c16="http://schemas.microsoft.com/office/drawing/2014/chart" uri="{C3380CC4-5D6E-409C-BE32-E72D297353CC}">
                <c16:uniqueId val="{0000004A-F5C6-483F-978D-B0FCD5E3A8FA}"/>
              </c:ext>
            </c:extLst>
          </c:dPt>
          <c:dPt>
            <c:idx val="16"/>
            <c:bubble3D val="0"/>
            <c:spPr>
              <a:solidFill>
                <a:schemeClr val="accent5">
                  <a:lumMod val="80000"/>
                  <a:lumOff val="20000"/>
                </a:schemeClr>
              </a:solidFill>
              <a:ln w="19050">
                <a:solidFill>
                  <a:schemeClr val="lt1"/>
                </a:solidFill>
              </a:ln>
              <a:effectLst/>
            </c:spPr>
            <c:extLst>
              <c:ext xmlns:c16="http://schemas.microsoft.com/office/drawing/2014/chart" uri="{C3380CC4-5D6E-409C-BE32-E72D297353CC}">
                <c16:uniqueId val="{0000004C-F5C6-483F-978D-B0FCD5E3A8FA}"/>
              </c:ext>
            </c:extLst>
          </c:dPt>
          <c:dPt>
            <c:idx val="17"/>
            <c:bubble3D val="0"/>
            <c:spPr>
              <a:solidFill>
                <a:schemeClr val="accent6">
                  <a:lumMod val="80000"/>
                  <a:lumOff val="20000"/>
                </a:schemeClr>
              </a:solidFill>
              <a:ln w="19050">
                <a:solidFill>
                  <a:schemeClr val="lt1"/>
                </a:solidFill>
              </a:ln>
              <a:effectLst/>
            </c:spPr>
            <c:extLst>
              <c:ext xmlns:c16="http://schemas.microsoft.com/office/drawing/2014/chart" uri="{C3380CC4-5D6E-409C-BE32-E72D297353CC}">
                <c16:uniqueId val="{0000004E-F5C6-483F-978D-B0FCD5E3A8FA}"/>
              </c:ext>
            </c:extLst>
          </c:dPt>
          <c:dPt>
            <c:idx val="18"/>
            <c:bubble3D val="0"/>
            <c:spPr>
              <a:solidFill>
                <a:schemeClr val="accent1">
                  <a:lumMod val="80000"/>
                </a:schemeClr>
              </a:solidFill>
              <a:ln w="19050">
                <a:solidFill>
                  <a:schemeClr val="lt1"/>
                </a:solidFill>
              </a:ln>
              <a:effectLst/>
            </c:spPr>
            <c:extLst>
              <c:ext xmlns:c16="http://schemas.microsoft.com/office/drawing/2014/chart" uri="{C3380CC4-5D6E-409C-BE32-E72D297353CC}">
                <c16:uniqueId val="{00000050-F5C6-483F-978D-B0FCD5E3A8FA}"/>
              </c:ext>
            </c:extLst>
          </c:dPt>
          <c:dPt>
            <c:idx val="19"/>
            <c:bubble3D val="0"/>
            <c:spPr>
              <a:solidFill>
                <a:schemeClr val="accent2">
                  <a:lumMod val="80000"/>
                </a:schemeClr>
              </a:solidFill>
              <a:ln w="19050">
                <a:solidFill>
                  <a:schemeClr val="lt1"/>
                </a:solidFill>
              </a:ln>
              <a:effectLst/>
            </c:spPr>
            <c:extLst>
              <c:ext xmlns:c16="http://schemas.microsoft.com/office/drawing/2014/chart" uri="{C3380CC4-5D6E-409C-BE32-E72D297353CC}">
                <c16:uniqueId val="{00000052-F5C6-483F-978D-B0FCD5E3A8FA}"/>
              </c:ext>
            </c:extLst>
          </c:dPt>
          <c:dPt>
            <c:idx val="20"/>
            <c:bubble3D val="0"/>
            <c:spPr>
              <a:solidFill>
                <a:schemeClr val="accent3">
                  <a:lumMod val="80000"/>
                </a:schemeClr>
              </a:solidFill>
              <a:ln w="19050">
                <a:solidFill>
                  <a:schemeClr val="lt1"/>
                </a:solidFill>
              </a:ln>
              <a:effectLst/>
            </c:spPr>
            <c:extLst>
              <c:ext xmlns:c16="http://schemas.microsoft.com/office/drawing/2014/chart" uri="{C3380CC4-5D6E-409C-BE32-E72D297353CC}">
                <c16:uniqueId val="{00000054-F5C6-483F-978D-B0FCD5E3A8FA}"/>
              </c:ext>
            </c:extLst>
          </c:dPt>
          <c:dLbls>
            <c:dLbl>
              <c:idx val="0"/>
              <c:layout>
                <c:manualLayout>
                  <c:x val="-9.8786893178609385E-3"/>
                  <c:y val="-5.5619792191535962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2C-F5C6-483F-978D-B0FCD5E3A8FA}"/>
                </c:ext>
              </c:extLst>
            </c:dLbl>
            <c:dLbl>
              <c:idx val="1"/>
              <c:layout>
                <c:manualLayout>
                  <c:x val="6.8022553190186005E-2"/>
                  <c:y val="-6.7788752085307366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2E-F5C6-483F-978D-B0FCD5E3A8FA}"/>
                </c:ext>
              </c:extLst>
            </c:dLbl>
            <c:dLbl>
              <c:idx val="2"/>
              <c:layout>
                <c:manualLayout>
                  <c:x val="6.756818174857665E-2"/>
                  <c:y val="-3.3288634618582578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30-F5C6-483F-978D-B0FCD5E3A8FA}"/>
                </c:ext>
              </c:extLst>
            </c:dLbl>
            <c:dLbl>
              <c:idx val="3"/>
              <c:layout>
                <c:manualLayout>
                  <c:x val="1.7533499102085924E-2"/>
                  <c:y val="-1.4862026094288123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32-F5C6-483F-978D-B0FCD5E3A8FA}"/>
                </c:ext>
              </c:extLst>
            </c:dLbl>
            <c:dLbl>
              <c:idx val="4"/>
              <c:layout>
                <c:manualLayout>
                  <c:x val="7.3240917253764332E-2"/>
                  <c:y val="-2.2678880203495434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34-F5C6-483F-978D-B0FCD5E3A8FA}"/>
                </c:ext>
              </c:extLst>
            </c:dLbl>
            <c:dLbl>
              <c:idx val="5"/>
              <c:layout>
                <c:manualLayout>
                  <c:x val="4.2234010222406408E-2"/>
                  <c:y val="-2.5108059314727219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36-F5C6-483F-978D-B0FCD5E3A8FA}"/>
                </c:ext>
              </c:extLst>
            </c:dLbl>
            <c:dLbl>
              <c:idx val="6"/>
              <c:layout>
                <c:manualLayout>
                  <c:x val="8.6526092056462486E-2"/>
                  <c:y val="-3.8648892427623809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38-F5C6-483F-978D-B0FCD5E3A8FA}"/>
                </c:ext>
              </c:extLst>
            </c:dLbl>
            <c:dLbl>
              <c:idx val="7"/>
              <c:layout>
                <c:manualLayout>
                  <c:x val="5.7131726678855813E-2"/>
                  <c:y val="-2.5490591274141199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3A-F5C6-483F-978D-B0FCD5E3A8FA}"/>
                </c:ext>
              </c:extLst>
            </c:dLbl>
            <c:dLbl>
              <c:idx val="8"/>
              <c:layout>
                <c:manualLayout>
                  <c:x val="7.8374732797575564E-2"/>
                  <c:y val="2.7490721335561934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3C-F5C6-483F-978D-B0FCD5E3A8FA}"/>
                </c:ext>
              </c:extLst>
            </c:dLbl>
            <c:dLbl>
              <c:idx val="9"/>
              <c:layout>
                <c:manualLayout>
                  <c:x val="9.9104364531753114E-2"/>
                  <c:y val="2.7429362761044431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3E-F5C6-483F-978D-B0FCD5E3A8FA}"/>
                </c:ext>
              </c:extLst>
            </c:dLbl>
            <c:dLbl>
              <c:idx val="10"/>
              <c:layout>
                <c:manualLayout>
                  <c:x val="8.1663419649863359E-2"/>
                  <c:y val="6.9369300412412724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40-F5C6-483F-978D-B0FCD5E3A8FA}"/>
                </c:ext>
              </c:extLst>
            </c:dLbl>
            <c:dLbl>
              <c:idx val="11"/>
              <c:layout>
                <c:manualLayout>
                  <c:x val="-9.1933957496853147E-4"/>
                  <c:y val="4.6844623352076897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42-F5C6-483F-978D-B0FCD5E3A8FA}"/>
                </c:ext>
              </c:extLst>
            </c:dLbl>
            <c:dLbl>
              <c:idx val="12"/>
              <c:layout>
                <c:manualLayout>
                  <c:x val="1.3748503140724679E-2"/>
                  <c:y val="1.3837537272026407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44-F5C6-483F-978D-B0FCD5E3A8FA}"/>
                </c:ext>
              </c:extLst>
            </c:dLbl>
            <c:dLbl>
              <c:idx val="13"/>
              <c:layout>
                <c:manualLayout>
                  <c:x val="4.548653128885205E-2"/>
                  <c:y val="6.1736284779284625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46-F5C6-483F-978D-B0FCD5E3A8FA}"/>
                </c:ext>
              </c:extLst>
            </c:dLbl>
            <c:dLbl>
              <c:idx val="14"/>
              <c:layout>
                <c:manualLayout>
                  <c:x val="-6.4777760422887659E-2"/>
                  <c:y val="1.0426819908257431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48-F5C6-483F-978D-B0FCD5E3A8FA}"/>
                </c:ext>
              </c:extLst>
            </c:dLbl>
            <c:dLbl>
              <c:idx val="15"/>
              <c:layout>
                <c:manualLayout>
                  <c:x val="-8.4627262899022102E-2"/>
                  <c:y val="-1.5791762035316344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4A-F5C6-483F-978D-B0FCD5E3A8FA}"/>
                </c:ext>
              </c:extLst>
            </c:dLbl>
            <c:dLbl>
              <c:idx val="16"/>
              <c:layout>
                <c:manualLayout>
                  <c:x val="-3.6581372485965512E-2"/>
                  <c:y val="-1.4046612222566281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4C-F5C6-483F-978D-B0FCD5E3A8FA}"/>
                </c:ext>
              </c:extLst>
            </c:dLbl>
            <c:dLbl>
              <c:idx val="17"/>
              <c:layout>
                <c:manualLayout>
                  <c:x val="-4.7348713849508603E-2"/>
                  <c:y val="1.0314821595950223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4E-F5C6-483F-978D-B0FCD5E3A8FA}"/>
                </c:ext>
              </c:extLst>
            </c:dLbl>
            <c:dLbl>
              <c:idx val="18"/>
              <c:layout>
                <c:manualLayout>
                  <c:x val="-4.8410955631712896E-2"/>
                  <c:y val="-5.2101340463721078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50-F5C6-483F-978D-B0FCD5E3A8FA}"/>
                </c:ext>
              </c:extLst>
            </c:dLbl>
            <c:dLbl>
              <c:idx val="19"/>
              <c:layout>
                <c:manualLayout>
                  <c:x val="-8.0165630611962982E-2"/>
                  <c:y val="2.5053946296640324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52-F5C6-483F-978D-B0FCD5E3A8FA}"/>
                </c:ext>
              </c:extLst>
            </c:dLbl>
            <c:dLbl>
              <c:idx val="20"/>
              <c:layout>
                <c:manualLayout>
                  <c:x val="-5.0070287305102032E-2"/>
                  <c:y val="-1.101871297988404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54-F5C6-483F-978D-B0FCD5E3A8FA}"/>
                </c:ext>
              </c:extLst>
            </c:dLbl>
            <c:dLbl>
              <c:idx val="21"/>
              <c:layout>
                <c:manualLayout>
                  <c:x val="-3.017709628401713E-2"/>
                  <c:y val="-4.1402746616745499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55-F5C6-483F-978D-B0FCD5E3A8FA}"/>
                </c:ext>
              </c:extLst>
            </c:dLbl>
            <c:dLbl>
              <c:idx val="22"/>
              <c:layout>
                <c:manualLayout>
                  <c:x val="-2.3006907031357923E-2"/>
                  <c:y val="-2.0836941661784111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56-F5C6-483F-978D-B0FCD5E3A8F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Matchdata_with_Target_Counts!$A$3:$A$23</c:f>
              <c:strCache>
                <c:ptCount val="21"/>
                <c:pt idx="0">
                  <c:v>Urology</c:v>
                </c:pt>
                <c:pt idx="1">
                  <c:v>Thoracic Surgery</c:v>
                </c:pt>
                <c:pt idx="2">
                  <c:v>Surgery-Preliminary </c:v>
                </c:pt>
                <c:pt idx="3">
                  <c:v>Radiology-Diagnostic</c:v>
                </c:pt>
                <c:pt idx="4">
                  <c:v>Radiation Oncology</c:v>
                </c:pt>
                <c:pt idx="5">
                  <c:v>Psychiatry</c:v>
                </c:pt>
                <c:pt idx="6">
                  <c:v>Pathology</c:v>
                </c:pt>
                <c:pt idx="7">
                  <c:v>Orthopaedic Surgery</c:v>
                </c:pt>
                <c:pt idx="8">
                  <c:v>Ophthalmology</c:v>
                </c:pt>
                <c:pt idx="9">
                  <c:v>Neurology</c:v>
                </c:pt>
                <c:pt idx="10">
                  <c:v>Neurological Surgery</c:v>
                </c:pt>
                <c:pt idx="11">
                  <c:v>General Surgery</c:v>
                </c:pt>
                <c:pt idx="12">
                  <c:v>Emergency Medicine</c:v>
                </c:pt>
                <c:pt idx="13">
                  <c:v>Dermatology</c:v>
                </c:pt>
                <c:pt idx="14">
                  <c:v>Anesthesiology</c:v>
                </c:pt>
                <c:pt idx="15">
                  <c:v>Pediatrics</c:v>
                </c:pt>
                <c:pt idx="16">
                  <c:v>Obstetrics-Gynecology</c:v>
                </c:pt>
                <c:pt idx="17">
                  <c:v>Medicine-Pediatrics</c:v>
                </c:pt>
                <c:pt idx="18">
                  <c:v>Medicine Preliminary</c:v>
                </c:pt>
                <c:pt idx="19">
                  <c:v>Internal Medicine</c:v>
                </c:pt>
                <c:pt idx="20">
                  <c:v>Family Medicine</c:v>
                </c:pt>
              </c:strCache>
            </c:strRef>
          </c:cat>
          <c:val>
            <c:numRef>
              <c:f>Matchdata_with_Target_Counts!$B$3:$B$23</c:f>
              <c:numCache>
                <c:formatCode>General</c:formatCode>
                <c:ptCount val="21"/>
                <c:pt idx="0">
                  <c:v>4</c:v>
                </c:pt>
                <c:pt idx="1">
                  <c:v>1</c:v>
                </c:pt>
                <c:pt idx="2">
                  <c:v>5</c:v>
                </c:pt>
                <c:pt idx="3">
                  <c:v>7</c:v>
                </c:pt>
                <c:pt idx="4">
                  <c:v>3</c:v>
                </c:pt>
                <c:pt idx="5">
                  <c:v>14</c:v>
                </c:pt>
                <c:pt idx="6">
                  <c:v>3</c:v>
                </c:pt>
                <c:pt idx="7">
                  <c:v>3</c:v>
                </c:pt>
                <c:pt idx="8">
                  <c:v>1</c:v>
                </c:pt>
                <c:pt idx="9">
                  <c:v>4</c:v>
                </c:pt>
                <c:pt idx="10">
                  <c:v>1</c:v>
                </c:pt>
                <c:pt idx="11">
                  <c:v>14</c:v>
                </c:pt>
                <c:pt idx="12">
                  <c:v>18</c:v>
                </c:pt>
                <c:pt idx="13">
                  <c:v>3</c:v>
                </c:pt>
                <c:pt idx="14">
                  <c:v>5</c:v>
                </c:pt>
                <c:pt idx="15">
                  <c:v>17</c:v>
                </c:pt>
                <c:pt idx="16">
                  <c:v>9</c:v>
                </c:pt>
                <c:pt idx="17">
                  <c:v>9</c:v>
                </c:pt>
                <c:pt idx="18">
                  <c:v>1</c:v>
                </c:pt>
                <c:pt idx="19">
                  <c:v>27</c:v>
                </c:pt>
                <c:pt idx="20">
                  <c:v>19</c:v>
                </c:pt>
              </c:numCache>
            </c:numRef>
          </c:val>
          <c:extLst>
            <c:ext xmlns:c16="http://schemas.microsoft.com/office/drawing/2014/chart" uri="{C3380CC4-5D6E-409C-BE32-E72D297353CC}">
              <c16:uniqueId val="{00000057-F5C6-483F-978D-B0FCD5E3A8FA}"/>
            </c:ext>
          </c:extLst>
        </c:ser>
        <c:dLbls>
          <c:showLegendKey val="0"/>
          <c:showVal val="0"/>
          <c:showCatName val="0"/>
          <c:showSerName val="0"/>
          <c:showPercent val="0"/>
          <c:showBubbleSize val="0"/>
          <c:showLeaderLines val="1"/>
        </c:dLbls>
        <c:firstSliceAng val="30"/>
      </c:pieChart>
      <c:spPr>
        <a:noFill/>
        <a:ln w="25400">
          <a:noFill/>
        </a:ln>
      </c:spPr>
    </c:plotArea>
    <c:plotVisOnly val="1"/>
    <c:dispBlanksAs val="gap"/>
    <c:showDLblsOverMax val="0"/>
  </c:chart>
  <c:spPr>
    <a:solidFill>
      <a:schemeClr val="bg1"/>
    </a:solidFill>
    <a:ln w="9525" cap="flat" cmpd="sng" algn="ctr">
      <a:solidFill>
        <a:schemeClr val="tx1"/>
      </a:solidFill>
      <a:round/>
    </a:ln>
    <a:effectLst>
      <a:outerShdw blurRad="50800" dist="38100" dir="2700000" algn="tl" rotWithShape="0">
        <a:prstClr val="black">
          <a:alpha val="40000"/>
        </a:prstClr>
      </a:outerShdw>
    </a:effectLst>
  </c:spPr>
  <c:txPr>
    <a:bodyPr/>
    <a:lstStyle/>
    <a:p>
      <a:pPr>
        <a:defRPr/>
      </a:pPr>
      <a:endParaRPr lang="en-US"/>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383316-15C2-42C3-8286-CBC7BBF4EF7A}" type="datetimeFigureOut">
              <a:rPr lang="en-US" smtClean="0"/>
              <a:t>12/20/2016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76FC82-3DD1-4DA6-B974-646BAAAB9639}" type="slidenum">
              <a:rPr lang="en-US" smtClean="0"/>
              <a:t>‹#›</a:t>
            </a:fld>
            <a:endParaRPr lang="en-US"/>
          </a:p>
        </p:txBody>
      </p:sp>
    </p:spTree>
    <p:extLst>
      <p:ext uri="{BB962C8B-B14F-4D97-AF65-F5344CB8AC3E}">
        <p14:creationId xmlns:p14="http://schemas.microsoft.com/office/powerpoint/2010/main" val="23636461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D2F0D5B-59B5-4A40-AFF3-8799027D5E40}"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73059" name="Rectangle 2"/>
          <p:cNvSpPr>
            <a:spLocks noGrp="1" noRot="1" noChangeAspect="1" noChangeArrowheads="1" noTextEdit="1"/>
          </p:cNvSpPr>
          <p:nvPr>
            <p:ph type="sldImg"/>
          </p:nvPr>
        </p:nvSpPr>
        <p:spPr>
          <a:ln/>
        </p:spPr>
      </p:sp>
      <p:sp>
        <p:nvSpPr>
          <p:cNvPr id="173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952651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AC12289-D12A-4DE3-881A-9195505D6FD2}" type="slidenum">
              <a:rPr kumimoji="0" lang="en-US" sz="1200" b="0" i="0" u="none" strike="noStrike" kern="1200" cap="none" spc="0" normalizeH="0" baseline="0" noProof="0" smtClean="0">
                <a:ln>
                  <a:noFill/>
                </a:ln>
                <a:solidFill>
                  <a:prstClr val="black"/>
                </a:solidFill>
                <a:effectLst/>
                <a:uLnTx/>
                <a:uFillTx/>
                <a:latin typeface="Garamond" pitchFamily="18"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66</a:t>
            </a:fld>
            <a:endParaRPr kumimoji="0" lang="en-US" sz="1200" b="0" i="0" u="none" strike="noStrike" kern="1200" cap="none" spc="0" normalizeH="0" baseline="0" noProof="0">
              <a:ln>
                <a:noFill/>
              </a:ln>
              <a:solidFill>
                <a:prstClr val="black"/>
              </a:solidFill>
              <a:effectLst/>
              <a:uLnTx/>
              <a:uFillTx/>
              <a:latin typeface="Garamond" pitchFamily="18" charset="0"/>
              <a:ea typeface="+mn-ea"/>
              <a:cs typeface="Arial" charset="0"/>
            </a:endParaRPr>
          </a:p>
        </p:txBody>
      </p:sp>
    </p:spTree>
    <p:extLst>
      <p:ext uri="{BB962C8B-B14F-4D97-AF65-F5344CB8AC3E}">
        <p14:creationId xmlns:p14="http://schemas.microsoft.com/office/powerpoint/2010/main" val="17130861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AC12289-D12A-4DE3-881A-9195505D6FD2}" type="slidenum">
              <a:rPr kumimoji="0" lang="en-US" sz="1200" b="0" i="0" u="none" strike="noStrike" kern="1200" cap="none" spc="0" normalizeH="0" baseline="0" noProof="0" smtClean="0">
                <a:ln>
                  <a:noFill/>
                </a:ln>
                <a:solidFill>
                  <a:prstClr val="black"/>
                </a:solidFill>
                <a:effectLst/>
                <a:uLnTx/>
                <a:uFillTx/>
                <a:latin typeface="Garamond" pitchFamily="18"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67</a:t>
            </a:fld>
            <a:endParaRPr kumimoji="0" lang="en-US" sz="1200" b="0" i="0" u="none" strike="noStrike" kern="1200" cap="none" spc="0" normalizeH="0" baseline="0" noProof="0">
              <a:ln>
                <a:noFill/>
              </a:ln>
              <a:solidFill>
                <a:prstClr val="black"/>
              </a:solidFill>
              <a:effectLst/>
              <a:uLnTx/>
              <a:uFillTx/>
              <a:latin typeface="Garamond" pitchFamily="18" charset="0"/>
              <a:ea typeface="+mn-ea"/>
              <a:cs typeface="Arial" charset="0"/>
            </a:endParaRPr>
          </a:p>
        </p:txBody>
      </p:sp>
    </p:spTree>
    <p:extLst>
      <p:ext uri="{BB962C8B-B14F-4D97-AF65-F5344CB8AC3E}">
        <p14:creationId xmlns:p14="http://schemas.microsoft.com/office/powerpoint/2010/main" val="773968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902BE4F-0F25-48BE-838C-9E50ACCCF4B1}" type="slidenum">
              <a:rPr kumimoji="0" lang="en-US" sz="1200" b="0" i="0" u="none" strike="noStrike" kern="1200" cap="none" spc="0" normalizeH="0" baseline="0" noProof="0" smtClean="0">
                <a:ln>
                  <a:noFill/>
                </a:ln>
                <a:solidFill>
                  <a:prstClr val="black"/>
                </a:solidFill>
                <a:effectLst/>
                <a:uLnTx/>
                <a:uFillTx/>
                <a:latin typeface="Garamond" pitchFamily="18"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76</a:t>
            </a:fld>
            <a:endParaRPr kumimoji="0" lang="en-US" sz="1200" b="0" i="0" u="none" strike="noStrike" kern="1200" cap="none" spc="0" normalizeH="0" baseline="0" noProof="0" smtClean="0">
              <a:ln>
                <a:noFill/>
              </a:ln>
              <a:solidFill>
                <a:prstClr val="black"/>
              </a:solidFill>
              <a:effectLst/>
              <a:uLnTx/>
              <a:uFillTx/>
              <a:latin typeface="Garamond" pitchFamily="18" charset="0"/>
              <a:ea typeface="+mn-ea"/>
              <a:cs typeface="Arial"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r>
              <a:rPr lang="en-US" dirty="0" smtClean="0"/>
              <a:t>To identify your lender(s) of federal loans, from undergrad and medical school, you can access NSLDS, a central database for federal loans, at this website: </a:t>
            </a:r>
            <a:r>
              <a:rPr lang="en-US" b="1" dirty="0" smtClean="0"/>
              <a:t>www.nslds.ed.gov.</a:t>
            </a:r>
            <a:r>
              <a:rPr lang="en-US" dirty="0" smtClean="0"/>
              <a:t> </a:t>
            </a:r>
          </a:p>
          <a:p>
            <a:endParaRPr lang="en-US" dirty="0" smtClean="0"/>
          </a:p>
          <a:p>
            <a:r>
              <a:rPr lang="en-US" dirty="0" smtClean="0"/>
              <a:t>This site is a repository of information about all of your federal loans, but only your federal loans, and will list the original lender and the outstanding principal balance (OPB) of the loan.</a:t>
            </a:r>
          </a:p>
          <a:p>
            <a:endParaRPr lang="en-US" dirty="0" smtClean="0"/>
          </a:p>
          <a:p>
            <a:r>
              <a:rPr lang="en-US" dirty="0" smtClean="0"/>
              <a:t>In order to review your personal information, you will need to provide the following:  your social security number, your date of birth, the first two letters of your last name and the pin number that you use each year to complete your online FAFSA.  If you do not know your pin  #, you can request it by going to www.pin.ed.gov.</a:t>
            </a:r>
          </a:p>
          <a:p>
            <a:endParaRPr lang="en-US" dirty="0" smtClean="0"/>
          </a:p>
        </p:txBody>
      </p:sp>
    </p:spTree>
    <p:extLst>
      <p:ext uri="{BB962C8B-B14F-4D97-AF65-F5344CB8AC3E}">
        <p14:creationId xmlns:p14="http://schemas.microsoft.com/office/powerpoint/2010/main" val="6810351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D2F0D5B-59B5-4A40-AFF3-8799027D5E40}"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82</a:t>
            </a:fld>
            <a:endPar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73059" name="Rectangle 2"/>
          <p:cNvSpPr>
            <a:spLocks noGrp="1" noRot="1" noChangeAspect="1" noChangeArrowheads="1" noTextEdit="1"/>
          </p:cNvSpPr>
          <p:nvPr>
            <p:ph type="sldImg"/>
          </p:nvPr>
        </p:nvSpPr>
        <p:spPr>
          <a:ln/>
        </p:spPr>
      </p:sp>
      <p:sp>
        <p:nvSpPr>
          <p:cNvPr id="173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44093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D2F0D5B-59B5-4A40-AFF3-8799027D5E40}"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73059" name="Rectangle 2"/>
          <p:cNvSpPr>
            <a:spLocks noGrp="1" noRot="1" noChangeAspect="1" noChangeArrowheads="1" noTextEdit="1"/>
          </p:cNvSpPr>
          <p:nvPr>
            <p:ph type="sldImg"/>
          </p:nvPr>
        </p:nvSpPr>
        <p:spPr>
          <a:ln/>
        </p:spPr>
      </p:sp>
      <p:sp>
        <p:nvSpPr>
          <p:cNvPr id="173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56431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09E5FA-79CA-4DC2-BF3E-C2D4D5AD7F7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887429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D2F0D5B-59B5-4A40-AFF3-8799027D5E40}"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73059" name="Rectangle 2"/>
          <p:cNvSpPr>
            <a:spLocks noGrp="1" noRot="1" noChangeAspect="1" noChangeArrowheads="1" noTextEdit="1"/>
          </p:cNvSpPr>
          <p:nvPr>
            <p:ph type="sldImg"/>
          </p:nvPr>
        </p:nvSpPr>
        <p:spPr>
          <a:ln/>
        </p:spPr>
      </p:sp>
      <p:sp>
        <p:nvSpPr>
          <p:cNvPr id="173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31570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D2F0D5B-59B5-4A40-AFF3-8799027D5E40}"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73059" name="Rectangle 2"/>
          <p:cNvSpPr>
            <a:spLocks noGrp="1" noRot="1" noChangeAspect="1" noChangeArrowheads="1" noTextEdit="1"/>
          </p:cNvSpPr>
          <p:nvPr>
            <p:ph type="sldImg"/>
          </p:nvPr>
        </p:nvSpPr>
        <p:spPr>
          <a:ln/>
        </p:spPr>
      </p:sp>
      <p:sp>
        <p:nvSpPr>
          <p:cNvPr id="173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17787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D2F0D5B-59B5-4A40-AFF3-8799027D5E40}"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73059" name="Rectangle 2"/>
          <p:cNvSpPr>
            <a:spLocks noGrp="1" noRot="1" noChangeAspect="1" noChangeArrowheads="1" noTextEdit="1"/>
          </p:cNvSpPr>
          <p:nvPr>
            <p:ph type="sldImg"/>
          </p:nvPr>
        </p:nvSpPr>
        <p:spPr>
          <a:ln/>
        </p:spPr>
      </p:sp>
      <p:sp>
        <p:nvSpPr>
          <p:cNvPr id="173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344733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D2F0D5B-59B5-4A40-AFF3-8799027D5E40}"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73059" name="Rectangle 2"/>
          <p:cNvSpPr>
            <a:spLocks noGrp="1" noRot="1" noChangeAspect="1" noChangeArrowheads="1" noTextEdit="1"/>
          </p:cNvSpPr>
          <p:nvPr>
            <p:ph type="sldImg"/>
          </p:nvPr>
        </p:nvSpPr>
        <p:spPr>
          <a:ln/>
        </p:spPr>
      </p:sp>
      <p:sp>
        <p:nvSpPr>
          <p:cNvPr id="173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991891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3796" name="Slide Number Placeholder 3"/>
          <p:cNvSpPr>
            <a:spLocks noGrp="1"/>
          </p:cNvSpPr>
          <p:nvPr>
            <p:ph type="sldNum" sz="quarter" idx="5"/>
          </p:nvPr>
        </p:nvSpPr>
        <p:spPr bwMode="auto">
          <a:noFill/>
          <a:ln>
            <a:miter lim="800000"/>
            <a:headEnd/>
            <a:tailEnd/>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E2F115D-DC4F-486F-B991-8550778813BA}" type="slidenum">
              <a:rPr kumimoji="0" lang="en-US" sz="1200" b="0" i="0" u="none" strike="noStrike" kern="1200" cap="none" spc="0" normalizeH="0" baseline="0" noProof="0">
                <a:ln>
                  <a:noFill/>
                </a:ln>
                <a:solidFill>
                  <a:prstClr val="black"/>
                </a:solidFill>
                <a:effectLst/>
                <a:uLnTx/>
                <a:uFillTx/>
                <a:latin typeface="Garamond" pitchFamily="18"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63</a:t>
            </a:fld>
            <a:endParaRPr kumimoji="0" lang="en-US" sz="1200" b="0" i="0" u="none" strike="noStrike" kern="1200" cap="none" spc="0" normalizeH="0" baseline="0" noProof="0">
              <a:ln>
                <a:noFill/>
              </a:ln>
              <a:solidFill>
                <a:prstClr val="black"/>
              </a:solidFill>
              <a:effectLst/>
              <a:uLnTx/>
              <a:uFillTx/>
              <a:latin typeface="Garamond" pitchFamily="18" charset="0"/>
              <a:ea typeface="+mn-ea"/>
              <a:cs typeface="Arial" charset="0"/>
            </a:endParaRPr>
          </a:p>
        </p:txBody>
      </p:sp>
    </p:spTree>
    <p:extLst>
      <p:ext uri="{BB962C8B-B14F-4D97-AF65-F5344CB8AC3E}">
        <p14:creationId xmlns:p14="http://schemas.microsoft.com/office/powerpoint/2010/main" val="28077505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3796" name="Slide Number Placeholder 3"/>
          <p:cNvSpPr>
            <a:spLocks noGrp="1"/>
          </p:cNvSpPr>
          <p:nvPr>
            <p:ph type="sldNum" sz="quarter" idx="5"/>
          </p:nvPr>
        </p:nvSpPr>
        <p:spPr bwMode="auto">
          <a:noFill/>
          <a:ln>
            <a:miter lim="800000"/>
            <a:headEnd/>
            <a:tailEnd/>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E2F115D-DC4F-486F-B991-8550778813BA}" type="slidenum">
              <a:rPr kumimoji="0" lang="en-US" sz="1200" b="0" i="0" u="none" strike="noStrike" kern="1200" cap="none" spc="0" normalizeH="0" baseline="0" noProof="0">
                <a:ln>
                  <a:noFill/>
                </a:ln>
                <a:solidFill>
                  <a:prstClr val="black"/>
                </a:solidFill>
                <a:effectLst/>
                <a:uLnTx/>
                <a:uFillTx/>
                <a:latin typeface="Garamond" pitchFamily="18"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64</a:t>
            </a:fld>
            <a:endParaRPr kumimoji="0" lang="en-US" sz="1200" b="0" i="0" u="none" strike="noStrike" kern="1200" cap="none" spc="0" normalizeH="0" baseline="0" noProof="0">
              <a:ln>
                <a:noFill/>
              </a:ln>
              <a:solidFill>
                <a:prstClr val="black"/>
              </a:solidFill>
              <a:effectLst/>
              <a:uLnTx/>
              <a:uFillTx/>
              <a:latin typeface="Garamond" pitchFamily="18" charset="0"/>
              <a:ea typeface="+mn-ea"/>
              <a:cs typeface="Arial" charset="0"/>
            </a:endParaRPr>
          </a:p>
        </p:txBody>
      </p:sp>
    </p:spTree>
    <p:extLst>
      <p:ext uri="{BB962C8B-B14F-4D97-AF65-F5344CB8AC3E}">
        <p14:creationId xmlns:p14="http://schemas.microsoft.com/office/powerpoint/2010/main" val="17003145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Ref idx="1003">
        <a:schemeClr val="bg2"/>
      </p:bgRef>
    </p:bg>
    <p:spTree>
      <p:nvGrpSpPr>
        <p:cNvPr id="1" name=""/>
        <p:cNvGrpSpPr/>
        <p:nvPr/>
      </p:nvGrpSpPr>
      <p:grpSpPr>
        <a:xfrm>
          <a:off x="0" y="0"/>
          <a:ext cx="0" cy="0"/>
          <a:chOff x="0" y="0"/>
          <a:chExt cx="0" cy="0"/>
        </a:xfrm>
      </p:grpSpPr>
      <p:pic>
        <p:nvPicPr>
          <p:cNvPr id="4" name="Picture 9" descr="UNC_logo_whi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37600" y="152400"/>
            <a:ext cx="317500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8" name="Rectangle 2"/>
          <p:cNvSpPr>
            <a:spLocks noGrp="1" noChangeArrowheads="1"/>
          </p:cNvSpPr>
          <p:nvPr>
            <p:ph type="ctrTitle"/>
          </p:nvPr>
        </p:nvSpPr>
        <p:spPr>
          <a:xfrm>
            <a:off x="914400" y="1524001"/>
            <a:ext cx="10363200" cy="1470025"/>
          </a:xfrm>
        </p:spPr>
        <p:txBody>
          <a:bodyPr/>
          <a:lstStyle>
            <a:lvl1pPr>
              <a:defRPr sz="3600">
                <a:solidFill>
                  <a:schemeClr val="bg1"/>
                </a:solidFill>
              </a:defRPr>
            </a:lvl1pPr>
          </a:lstStyle>
          <a:p>
            <a:r>
              <a:rPr lang="en-US"/>
              <a:t>Click to edit Master title style</a:t>
            </a:r>
          </a:p>
        </p:txBody>
      </p:sp>
      <p:sp>
        <p:nvSpPr>
          <p:cNvPr id="9219" name="Rectangle 3"/>
          <p:cNvSpPr>
            <a:spLocks noGrp="1" noChangeArrowheads="1"/>
          </p:cNvSpPr>
          <p:nvPr>
            <p:ph type="subTitle" idx="1"/>
          </p:nvPr>
        </p:nvSpPr>
        <p:spPr>
          <a:xfrm>
            <a:off x="1828800" y="3048000"/>
            <a:ext cx="8534400" cy="2895600"/>
          </a:xfrm>
        </p:spPr>
        <p:txBody>
          <a:bodyPr/>
          <a:lstStyle>
            <a:lvl1pPr marL="0" indent="0" algn="ctr">
              <a:buFontTx/>
              <a:buNone/>
              <a:defRPr b="1">
                <a:solidFill>
                  <a:srgbClr val="E7E58C"/>
                </a:solidFill>
              </a:defRPr>
            </a:lvl1pPr>
          </a:lstStyle>
          <a:p>
            <a:r>
              <a:rPr lang="en-US"/>
              <a:t>Click to edit Master subtitle style</a:t>
            </a:r>
          </a:p>
        </p:txBody>
      </p:sp>
      <p:sp>
        <p:nvSpPr>
          <p:cNvPr id="5" name="Date Placeholder 4"/>
          <p:cNvSpPr>
            <a:spLocks noGrp="1" noChangeArrowheads="1"/>
          </p:cNvSpPr>
          <p:nvPr>
            <p:ph type="dt" sz="half" idx="10"/>
          </p:nvPr>
        </p:nvSpPr>
        <p:spPr>
          <a:xfrm>
            <a:off x="609600" y="6245225"/>
            <a:ext cx="2844800" cy="476250"/>
          </a:xfrm>
        </p:spPr>
        <p:txBody>
          <a:bodyPr/>
          <a:lstStyle>
            <a:lvl1pPr>
              <a:defRPr>
                <a:solidFill>
                  <a:schemeClr val="bg1"/>
                </a:solidFill>
              </a:defRPr>
            </a:lvl1pPr>
          </a:lstStyle>
          <a:p>
            <a:pPr>
              <a:defRPr/>
            </a:pPr>
            <a:fld id="{843C0CEC-9364-490D-8E24-0D4D9FA7E18B}" type="datetime1">
              <a:rPr lang="en-US"/>
              <a:pPr>
                <a:defRPr/>
              </a:pPr>
              <a:t>12/20/2016</a:t>
            </a:fld>
            <a:endParaRPr lang="en-US"/>
          </a:p>
        </p:txBody>
      </p:sp>
      <p:sp>
        <p:nvSpPr>
          <p:cNvPr id="6" name="Footer Placeholder 5"/>
          <p:cNvSpPr>
            <a:spLocks noGrp="1" noChangeArrowheads="1"/>
          </p:cNvSpPr>
          <p:nvPr>
            <p:ph type="ftr" sz="quarter" idx="11"/>
          </p:nvPr>
        </p:nvSpPr>
        <p:spPr>
          <a:xfrm>
            <a:off x="4165600" y="6245225"/>
            <a:ext cx="3860800" cy="476250"/>
          </a:xfrm>
        </p:spPr>
        <p:txBody>
          <a:bodyPr/>
          <a:lstStyle>
            <a:lvl1pPr>
              <a:defRPr>
                <a:solidFill>
                  <a:schemeClr val="bg1"/>
                </a:solidFill>
              </a:defRPr>
            </a:lvl1pPr>
          </a:lstStyle>
          <a:p>
            <a:pPr>
              <a:defRPr/>
            </a:pPr>
            <a:endParaRPr lang="en-US"/>
          </a:p>
        </p:txBody>
      </p:sp>
      <p:sp>
        <p:nvSpPr>
          <p:cNvPr id="7" name="Slide Number Placeholder 6"/>
          <p:cNvSpPr>
            <a:spLocks noGrp="1" noChangeArrowheads="1"/>
          </p:cNvSpPr>
          <p:nvPr>
            <p:ph type="sldNum" sz="quarter" idx="12"/>
          </p:nvPr>
        </p:nvSpPr>
        <p:spPr>
          <a:xfrm>
            <a:off x="8737600" y="6245225"/>
            <a:ext cx="2844800" cy="476250"/>
          </a:xfrm>
        </p:spPr>
        <p:txBody>
          <a:bodyPr/>
          <a:lstStyle>
            <a:lvl1pPr>
              <a:defRPr>
                <a:solidFill>
                  <a:schemeClr val="bg1"/>
                </a:solidFill>
              </a:defRPr>
            </a:lvl1pPr>
          </a:lstStyle>
          <a:p>
            <a:fld id="{D130ADAC-4D25-48F5-A7AF-D6C267274BEA}" type="slidenum">
              <a:rPr lang="en-US" altLang="en-US"/>
              <a:pPr/>
              <a:t>‹#›</a:t>
            </a:fld>
            <a:endParaRPr lang="en-US" altLang="en-US"/>
          </a:p>
        </p:txBody>
      </p:sp>
    </p:spTree>
    <p:extLst>
      <p:ext uri="{BB962C8B-B14F-4D97-AF65-F5344CB8AC3E}">
        <p14:creationId xmlns:p14="http://schemas.microsoft.com/office/powerpoint/2010/main" val="351716256"/>
      </p:ext>
    </p:extLst>
  </p:cSld>
  <p:clrMapOvr>
    <a:overrideClrMapping bg1="dk1" tx1="lt1" bg2="dk2" tx2="lt2" accent1="accent1" accent2="accent2" accent3="accent3" accent4="accent4" accent5="accent5" accent6="accent6" hlink="hlink" folHlink="folHlink"/>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E5F60544-E02F-44BC-993C-202B23A6DE57}" type="datetime1">
              <a:rPr lang="en-US"/>
              <a:pPr>
                <a:defRPr/>
              </a:pPr>
              <a:t>12/20/2016</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607DD52-9863-4314-A844-C5D5B4415400}" type="slidenum">
              <a:rPr lang="en-US" altLang="en-US"/>
              <a:pPr/>
              <a:t>‹#›</a:t>
            </a:fld>
            <a:endParaRPr lang="en-US" altLang="en-US"/>
          </a:p>
        </p:txBody>
      </p:sp>
    </p:spTree>
    <p:extLst>
      <p:ext uri="{BB962C8B-B14F-4D97-AF65-F5344CB8AC3E}">
        <p14:creationId xmlns:p14="http://schemas.microsoft.com/office/powerpoint/2010/main" val="410779466"/>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3400" y="152400"/>
            <a:ext cx="226060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641600" y="152400"/>
            <a:ext cx="657860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DA333752-B74A-4943-9B36-E378FED7AB98}" type="datetime1">
              <a:rPr lang="en-US"/>
              <a:pPr>
                <a:defRPr/>
              </a:pPr>
              <a:t>12/20/2016</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8730998-8ACA-4750-81C2-E12D691373BF}" type="slidenum">
              <a:rPr lang="en-US" altLang="en-US"/>
              <a:pPr/>
              <a:t>‹#›</a:t>
            </a:fld>
            <a:endParaRPr lang="en-US" altLang="en-US"/>
          </a:p>
        </p:txBody>
      </p:sp>
    </p:spTree>
    <p:extLst>
      <p:ext uri="{BB962C8B-B14F-4D97-AF65-F5344CB8AC3E}">
        <p14:creationId xmlns:p14="http://schemas.microsoft.com/office/powerpoint/2010/main" val="542320096"/>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685800"/>
            <a:ext cx="10972800" cy="655638"/>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508000" y="1417639"/>
            <a:ext cx="5537200" cy="2338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248400" y="1417639"/>
            <a:ext cx="5537200" cy="2338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08000" y="3908426"/>
            <a:ext cx="5537200" cy="2339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6248400" y="3908426"/>
            <a:ext cx="5537200" cy="2339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fld id="{85EC8656-2CE0-4377-95D1-3F12A2C3E0E7}" type="slidenum">
              <a:rPr lang="en-US" altLang="en-US"/>
              <a:pPr/>
              <a:t>‹#›</a:t>
            </a:fld>
            <a:endParaRPr lang="en-US" altLang="en-US"/>
          </a:p>
        </p:txBody>
      </p:sp>
    </p:spTree>
    <p:extLst>
      <p:ext uri="{BB962C8B-B14F-4D97-AF65-F5344CB8AC3E}">
        <p14:creationId xmlns:p14="http://schemas.microsoft.com/office/powerpoint/2010/main" val="18237104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12192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p:cNvSpPr/>
          <p:nvPr/>
        </p:nvSpPr>
        <p:spPr>
          <a:xfrm>
            <a:off x="0" y="0"/>
            <a:ext cx="12192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 name="Rectangle 12"/>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Oval 13"/>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ubtitle 2"/>
          <p:cNvSpPr>
            <a:spLocks noGrp="1"/>
          </p:cNvSpPr>
          <p:nvPr>
            <p:ph type="subTitle" idx="1"/>
          </p:nvPr>
        </p:nvSpPr>
        <p:spPr>
          <a:xfrm>
            <a:off x="1965060" y="5052546"/>
            <a:ext cx="7516013"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A9FBD8-3399-46C6-AF7B-639E8E61E156}" type="slidenum">
              <a:rPr lang="en-US" smtClean="0"/>
              <a:pPr/>
              <a:t>‹#›</a:t>
            </a:fld>
            <a:endParaRPr lang="en-US"/>
          </a:p>
        </p:txBody>
      </p:sp>
      <p:sp>
        <p:nvSpPr>
          <p:cNvPr id="2" name="Title 1"/>
          <p:cNvSpPr>
            <a:spLocks noGrp="1"/>
          </p:cNvSpPr>
          <p:nvPr>
            <p:ph type="ctrTitle"/>
          </p:nvPr>
        </p:nvSpPr>
        <p:spPr>
          <a:xfrm>
            <a:off x="1090109" y="3132290"/>
            <a:ext cx="9567135" cy="1793167"/>
          </a:xfrm>
          <a:effectLst/>
        </p:spPr>
        <p:txBody>
          <a:bodyPr>
            <a:noAutofit/>
          </a:bodyPr>
          <a:lstStyle>
            <a:lvl1pPr marL="640080" indent="-457200" algn="l">
              <a:defRPr sz="5400"/>
            </a:lvl1pPr>
          </a:lstStyle>
          <a:p>
            <a:r>
              <a:rPr lang="en-US" smtClean="0"/>
              <a:t>Click to edit Master title style</a:t>
            </a:r>
            <a:endParaRPr lang="en-US" dirty="0"/>
          </a:p>
        </p:txBody>
      </p:sp>
    </p:spTree>
    <p:extLst>
      <p:ext uri="{BB962C8B-B14F-4D97-AF65-F5344CB8AC3E}">
        <p14:creationId xmlns:p14="http://schemas.microsoft.com/office/powerpoint/2010/main" val="381674914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40B3E0-098C-46F1-AEA5-926756DA278D}"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524000" y="731520"/>
            <a:ext cx="85344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8158738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12192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p:nvSpPr>
        <p:spPr>
          <a:xfrm>
            <a:off x="0" y="0"/>
            <a:ext cx="12192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Rectangle 8"/>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Oval 9"/>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2710927" y="2172648"/>
            <a:ext cx="7955555"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696584" y="4607511"/>
            <a:ext cx="7960659"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CF06ED-D5BD-41E3-B121-7AD5B976CD47}" type="slidenum">
              <a:rPr lang="en-US" smtClean="0"/>
              <a:pPr/>
              <a:t>‹#›</a:t>
            </a:fld>
            <a:endParaRPr lang="en-US"/>
          </a:p>
        </p:txBody>
      </p:sp>
    </p:spTree>
    <p:extLst>
      <p:ext uri="{BB962C8B-B14F-4D97-AF65-F5344CB8AC3E}">
        <p14:creationId xmlns:p14="http://schemas.microsoft.com/office/powerpoint/2010/main" val="124822697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4BB71D-ED66-4621-928F-5E2F403D6C36}"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523999" y="731519"/>
            <a:ext cx="4462272"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6193536" y="731520"/>
            <a:ext cx="4462272"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1521360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4000" y="731520"/>
            <a:ext cx="4462272"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41929" y="1400327"/>
            <a:ext cx="4462272"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6403" y="731520"/>
            <a:ext cx="4462272"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6193367" y="1399032"/>
            <a:ext cx="4462272"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ED9E7C-2793-4370-9514-2E4E91FBCB6A}" type="slidenum">
              <a:rPr lang="en-US" smtClean="0"/>
              <a:pPr/>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53665412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7E7760-ED63-415C-B124-BE80D53B420A}" type="slidenum">
              <a:rPr lang="en-US" smtClean="0"/>
              <a:pPr/>
              <a:t>‹#›</a:t>
            </a:fld>
            <a:endParaRPr lang="en-US"/>
          </a:p>
        </p:txBody>
      </p:sp>
    </p:spTree>
    <p:extLst>
      <p:ext uri="{BB962C8B-B14F-4D97-AF65-F5344CB8AC3E}">
        <p14:creationId xmlns:p14="http://schemas.microsoft.com/office/powerpoint/2010/main" val="167210043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6BF05D-A1C3-4C95-B10F-98F28537A025}" type="slidenum">
              <a:rPr lang="en-US" smtClean="0"/>
              <a:pPr/>
              <a:t>‹#›</a:t>
            </a:fld>
            <a:endParaRPr lang="en-US"/>
          </a:p>
        </p:txBody>
      </p:sp>
    </p:spTree>
    <p:extLst>
      <p:ext uri="{BB962C8B-B14F-4D97-AF65-F5344CB8AC3E}">
        <p14:creationId xmlns:p14="http://schemas.microsoft.com/office/powerpoint/2010/main" val="120757728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30FA22A6-6C41-4328-8526-01F90CC8FC18}" type="datetime1">
              <a:rPr lang="en-US"/>
              <a:pPr>
                <a:defRPr/>
              </a:pPr>
              <a:t>12/20/2016</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D42E87E-A011-48FC-B74C-BF4D2CFA48B9}" type="slidenum">
              <a:rPr lang="en-US" altLang="en-US"/>
              <a:pPr/>
              <a:t>‹#›</a:t>
            </a:fld>
            <a:endParaRPr lang="en-US" altLang="en-US"/>
          </a:p>
        </p:txBody>
      </p:sp>
    </p:spTree>
    <p:extLst>
      <p:ext uri="{BB962C8B-B14F-4D97-AF65-F5344CB8AC3E}">
        <p14:creationId xmlns:p14="http://schemas.microsoft.com/office/powerpoint/2010/main" val="216115769"/>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8794" y="2209801"/>
            <a:ext cx="4848113"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6124688" y="731520"/>
            <a:ext cx="5356113"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34354" y="3497802"/>
            <a:ext cx="4518213"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8AD907-3A5F-4F8E-A465-BF5ECDEECA83}" type="slidenum">
              <a:rPr lang="en-US" smtClean="0"/>
              <a:pPr/>
              <a:t>‹#›</a:t>
            </a:fld>
            <a:endParaRPr lang="en-US"/>
          </a:p>
        </p:txBody>
      </p:sp>
    </p:spTree>
    <p:extLst>
      <p:ext uri="{BB962C8B-B14F-4D97-AF65-F5344CB8AC3E}">
        <p14:creationId xmlns:p14="http://schemas.microsoft.com/office/powerpoint/2010/main" val="1349917622"/>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12192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0" y="0"/>
            <a:ext cx="12192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Rectangle 9"/>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Oval 10"/>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Picture Placeholder 2"/>
          <p:cNvSpPr>
            <a:spLocks noGrp="1"/>
          </p:cNvSpPr>
          <p:nvPr>
            <p:ph type="pic" idx="1"/>
          </p:nvPr>
        </p:nvSpPr>
        <p:spPr>
          <a:xfrm>
            <a:off x="5966900" y="1143000"/>
            <a:ext cx="54864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70516" y="1010486"/>
            <a:ext cx="4925485"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3B12CE-1602-4D2F-B8EC-AC77B49594C3}" type="slidenum">
              <a:rPr lang="en-US" smtClean="0"/>
              <a:pPr/>
              <a:t>‹#›</a:t>
            </a:fld>
            <a:endParaRPr lang="en-US"/>
          </a:p>
        </p:txBody>
      </p:sp>
      <p:sp>
        <p:nvSpPr>
          <p:cNvPr id="2" name="Title 1"/>
          <p:cNvSpPr>
            <a:spLocks noGrp="1"/>
          </p:cNvSpPr>
          <p:nvPr>
            <p:ph type="title"/>
          </p:nvPr>
        </p:nvSpPr>
        <p:spPr>
          <a:xfrm>
            <a:off x="969691" y="4464421"/>
            <a:ext cx="8511384" cy="1143000"/>
          </a:xfrm>
        </p:spPr>
        <p:txBody>
          <a:bodyPr anchor="b">
            <a:noAutofit/>
          </a:bodyPr>
          <a:lstStyle>
            <a:lvl1pPr algn="l">
              <a:defRPr sz="4600" b="1"/>
            </a:lvl1pPr>
          </a:lstStyle>
          <a:p>
            <a:r>
              <a:rPr lang="en-US" smtClean="0"/>
              <a:t>Click to edit Master title style</a:t>
            </a:r>
            <a:endParaRPr lang="en-US" dirty="0"/>
          </a:p>
        </p:txBody>
      </p:sp>
    </p:spTree>
    <p:extLst>
      <p:ext uri="{BB962C8B-B14F-4D97-AF65-F5344CB8AC3E}">
        <p14:creationId xmlns:p14="http://schemas.microsoft.com/office/powerpoint/2010/main" val="431150300"/>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2540000" y="731519"/>
            <a:ext cx="85344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15762-7AE3-48C8-BD1F-C6E4280EAF3F}" type="slidenum">
              <a:rPr lang="en-US" smtClean="0"/>
              <a:pPr/>
              <a:t>‹#›</a:t>
            </a:fld>
            <a:endParaRPr lang="en-US"/>
          </a:p>
        </p:txBody>
      </p:sp>
    </p:spTree>
    <p:extLst>
      <p:ext uri="{BB962C8B-B14F-4D97-AF65-F5344CB8AC3E}">
        <p14:creationId xmlns:p14="http://schemas.microsoft.com/office/powerpoint/2010/main" val="3754382355"/>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38344" y="376518"/>
            <a:ext cx="27432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4432151" y="731520"/>
            <a:ext cx="6439049"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E30244-3443-4955-8AD3-B5FD1822ED23}" type="slidenum">
              <a:rPr lang="en-US" smtClean="0"/>
              <a:pPr/>
              <a:t>‹#›</a:t>
            </a:fld>
            <a:endParaRPr lang="en-US"/>
          </a:p>
        </p:txBody>
      </p:sp>
    </p:spTree>
    <p:extLst>
      <p:ext uri="{BB962C8B-B14F-4D97-AF65-F5344CB8AC3E}">
        <p14:creationId xmlns:p14="http://schemas.microsoft.com/office/powerpoint/2010/main" val="163368947"/>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1E3166B1-1419-4AF1-BD55-523ECB9A4DD1}" type="slidenum">
              <a:rPr lang="en-US"/>
              <a:pPr>
                <a:defRPr/>
              </a:pPr>
              <a:t>‹#›</a:t>
            </a:fld>
            <a:endParaRPr lang="en-US" dirty="0"/>
          </a:p>
        </p:txBody>
      </p:sp>
    </p:spTree>
    <p:extLst>
      <p:ext uri="{BB962C8B-B14F-4D97-AF65-F5344CB8AC3E}">
        <p14:creationId xmlns:p14="http://schemas.microsoft.com/office/powerpoint/2010/main" val="2575338062"/>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35FCC29-B34C-44A8-8486-006E24D61C07}" type="slidenum">
              <a:rPr lang="en-US"/>
              <a:pPr>
                <a:defRPr/>
              </a:pPr>
              <a:t>‹#›</a:t>
            </a:fld>
            <a:endParaRPr lang="en-US" dirty="0"/>
          </a:p>
        </p:txBody>
      </p:sp>
    </p:spTree>
    <p:extLst>
      <p:ext uri="{BB962C8B-B14F-4D97-AF65-F5344CB8AC3E}">
        <p14:creationId xmlns:p14="http://schemas.microsoft.com/office/powerpoint/2010/main" val="3166774154"/>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DC38E73-342B-42FB-9624-BDEBC242385D}" type="slidenum">
              <a:rPr lang="en-US"/>
              <a:pPr>
                <a:defRPr/>
              </a:pPr>
              <a:t>‹#›</a:t>
            </a:fld>
            <a:endParaRPr lang="en-US" dirty="0"/>
          </a:p>
        </p:txBody>
      </p:sp>
    </p:spTree>
    <p:extLst>
      <p:ext uri="{BB962C8B-B14F-4D97-AF65-F5344CB8AC3E}">
        <p14:creationId xmlns:p14="http://schemas.microsoft.com/office/powerpoint/2010/main" val="1012112953"/>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8000" y="1417638"/>
            <a:ext cx="5537200" cy="48307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248400" y="1417638"/>
            <a:ext cx="5537200" cy="48307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9DD68DD3-4B46-495C-BA86-8043BBE77B7E}" type="slidenum">
              <a:rPr lang="en-US"/>
              <a:pPr>
                <a:defRPr/>
              </a:pPr>
              <a:t>‹#›</a:t>
            </a:fld>
            <a:endParaRPr lang="en-US" dirty="0"/>
          </a:p>
        </p:txBody>
      </p:sp>
    </p:spTree>
    <p:extLst>
      <p:ext uri="{BB962C8B-B14F-4D97-AF65-F5344CB8AC3E}">
        <p14:creationId xmlns:p14="http://schemas.microsoft.com/office/powerpoint/2010/main" val="2756182960"/>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5CCFF9EF-47D4-4E1A-8E1B-9993605D99D7}" type="slidenum">
              <a:rPr lang="en-US"/>
              <a:pPr>
                <a:defRPr/>
              </a:pPr>
              <a:t>‹#›</a:t>
            </a:fld>
            <a:endParaRPr lang="en-US" dirty="0"/>
          </a:p>
        </p:txBody>
      </p:sp>
    </p:spTree>
    <p:extLst>
      <p:ext uri="{BB962C8B-B14F-4D97-AF65-F5344CB8AC3E}">
        <p14:creationId xmlns:p14="http://schemas.microsoft.com/office/powerpoint/2010/main" val="2423565070"/>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7715BF67-2F0D-4564-879A-AAC3C53D3EB6}" type="slidenum">
              <a:rPr lang="en-US"/>
              <a:pPr>
                <a:defRPr/>
              </a:pPr>
              <a:t>‹#›</a:t>
            </a:fld>
            <a:endParaRPr lang="en-US" dirty="0"/>
          </a:p>
        </p:txBody>
      </p:sp>
    </p:spTree>
    <p:extLst>
      <p:ext uri="{BB962C8B-B14F-4D97-AF65-F5344CB8AC3E}">
        <p14:creationId xmlns:p14="http://schemas.microsoft.com/office/powerpoint/2010/main" val="395024727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FF13CF02-C35A-4A9B-B863-5E69A22714D9}" type="datetime1">
              <a:rPr lang="en-US"/>
              <a:pPr>
                <a:defRPr/>
              </a:pPr>
              <a:t>12/20/2016</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EA5F7E5-1B0D-45F5-9284-30DDAE7437B1}" type="slidenum">
              <a:rPr lang="en-US" altLang="en-US"/>
              <a:pPr/>
              <a:t>‹#›</a:t>
            </a:fld>
            <a:endParaRPr lang="en-US" altLang="en-US"/>
          </a:p>
        </p:txBody>
      </p:sp>
    </p:spTree>
    <p:extLst>
      <p:ext uri="{BB962C8B-B14F-4D97-AF65-F5344CB8AC3E}">
        <p14:creationId xmlns:p14="http://schemas.microsoft.com/office/powerpoint/2010/main" val="999085847"/>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78FD5CC3-A68A-4A37-ACF9-391D94244ADF}" type="slidenum">
              <a:rPr lang="en-US"/>
              <a:pPr>
                <a:defRPr/>
              </a:pPr>
              <a:t>‹#›</a:t>
            </a:fld>
            <a:endParaRPr lang="en-US" dirty="0"/>
          </a:p>
        </p:txBody>
      </p:sp>
    </p:spTree>
    <p:extLst>
      <p:ext uri="{BB962C8B-B14F-4D97-AF65-F5344CB8AC3E}">
        <p14:creationId xmlns:p14="http://schemas.microsoft.com/office/powerpoint/2010/main" val="2967663193"/>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E1BE320F-EEEB-43A2-9061-F4864594FF2C}" type="slidenum">
              <a:rPr lang="en-US"/>
              <a:pPr>
                <a:defRPr/>
              </a:pPr>
              <a:t>‹#›</a:t>
            </a:fld>
            <a:endParaRPr lang="en-US" dirty="0"/>
          </a:p>
        </p:txBody>
      </p:sp>
    </p:spTree>
    <p:extLst>
      <p:ext uri="{BB962C8B-B14F-4D97-AF65-F5344CB8AC3E}">
        <p14:creationId xmlns:p14="http://schemas.microsoft.com/office/powerpoint/2010/main" val="4201728883"/>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8E45BDBF-23E0-4615-9072-B4428BAC374E}" type="slidenum">
              <a:rPr lang="en-US"/>
              <a:pPr>
                <a:defRPr/>
              </a:pPr>
              <a:t>‹#›</a:t>
            </a:fld>
            <a:endParaRPr lang="en-US" dirty="0"/>
          </a:p>
        </p:txBody>
      </p:sp>
    </p:spTree>
    <p:extLst>
      <p:ext uri="{BB962C8B-B14F-4D97-AF65-F5344CB8AC3E}">
        <p14:creationId xmlns:p14="http://schemas.microsoft.com/office/powerpoint/2010/main" val="2295423888"/>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938EAE3-A73D-429C-A560-5B1AA2F2861C}" type="slidenum">
              <a:rPr lang="en-US"/>
              <a:pPr>
                <a:defRPr/>
              </a:pPr>
              <a:t>‹#›</a:t>
            </a:fld>
            <a:endParaRPr lang="en-US" dirty="0"/>
          </a:p>
        </p:txBody>
      </p:sp>
    </p:spTree>
    <p:extLst>
      <p:ext uri="{BB962C8B-B14F-4D97-AF65-F5344CB8AC3E}">
        <p14:creationId xmlns:p14="http://schemas.microsoft.com/office/powerpoint/2010/main" val="1387275242"/>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66200" y="685800"/>
            <a:ext cx="28194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8000" y="685800"/>
            <a:ext cx="82550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83593457-7572-4105-B145-EB12275D0558}" type="slidenum">
              <a:rPr lang="en-US"/>
              <a:pPr>
                <a:defRPr/>
              </a:pPr>
              <a:t>‹#›</a:t>
            </a:fld>
            <a:endParaRPr lang="en-US" dirty="0"/>
          </a:p>
        </p:txBody>
      </p:sp>
    </p:spTree>
    <p:extLst>
      <p:ext uri="{BB962C8B-B14F-4D97-AF65-F5344CB8AC3E}">
        <p14:creationId xmlns:p14="http://schemas.microsoft.com/office/powerpoint/2010/main" val="2775677577"/>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57C97B13-80F3-4B53-99A9-320CDCB5E3D3}" type="datetimeFigureOut">
              <a:rPr lang="en-US" smtClean="0"/>
              <a:t>12/20/2016</a:t>
            </a:fld>
            <a:endParaRPr lang="en-US"/>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US"/>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6E57573D-7099-4DD2-B6A2-F8961175296C}" type="slidenum">
              <a:rPr lang="en-US" smtClean="0"/>
              <a:t>‹#›</a:t>
            </a:fld>
            <a:endParaRPr lang="en-US"/>
          </a:p>
        </p:txBody>
      </p:sp>
    </p:spTree>
    <p:extLst>
      <p:ext uri="{BB962C8B-B14F-4D97-AF65-F5344CB8AC3E}">
        <p14:creationId xmlns:p14="http://schemas.microsoft.com/office/powerpoint/2010/main" val="6511671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7C97B13-80F3-4B53-99A9-320CDCB5E3D3}" type="datetimeFigureOut">
              <a:rPr lang="en-US" smtClean="0"/>
              <a:t>12/20/2016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57573D-7099-4DD2-B6A2-F8961175296C}" type="slidenum">
              <a:rPr lang="en-US" smtClean="0"/>
              <a:t>‹#›</a:t>
            </a:fld>
            <a:endParaRPr lang="en-US"/>
          </a:p>
        </p:txBody>
      </p:sp>
    </p:spTree>
    <p:extLst>
      <p:ext uri="{BB962C8B-B14F-4D97-AF65-F5344CB8AC3E}">
        <p14:creationId xmlns:p14="http://schemas.microsoft.com/office/powerpoint/2010/main" val="182775184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7C97B13-80F3-4B53-99A9-320CDCB5E3D3}" type="datetimeFigureOut">
              <a:rPr lang="en-US" smtClean="0"/>
              <a:t>12/20/2016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57573D-7099-4DD2-B6A2-F8961175296C}" type="slidenum">
              <a:rPr lang="en-US" smtClean="0"/>
              <a:t>‹#›</a:t>
            </a:fld>
            <a:endParaRPr lang="en-US"/>
          </a:p>
        </p:txBody>
      </p:sp>
    </p:spTree>
    <p:extLst>
      <p:ext uri="{BB962C8B-B14F-4D97-AF65-F5344CB8AC3E}">
        <p14:creationId xmlns:p14="http://schemas.microsoft.com/office/powerpoint/2010/main" val="36814356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7C97B13-80F3-4B53-99A9-320CDCB5E3D3}" type="datetimeFigureOut">
              <a:rPr lang="en-US" smtClean="0"/>
              <a:t>12/20/2016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57573D-7099-4DD2-B6A2-F8961175296C}" type="slidenum">
              <a:rPr lang="en-US" smtClean="0"/>
              <a:t>‹#›</a:t>
            </a:fld>
            <a:endParaRPr lang="en-US"/>
          </a:p>
        </p:txBody>
      </p:sp>
    </p:spTree>
    <p:extLst>
      <p:ext uri="{BB962C8B-B14F-4D97-AF65-F5344CB8AC3E}">
        <p14:creationId xmlns:p14="http://schemas.microsoft.com/office/powerpoint/2010/main" val="267169113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7C97B13-80F3-4B53-99A9-320CDCB5E3D3}" type="datetimeFigureOut">
              <a:rPr lang="en-US" smtClean="0"/>
              <a:t>12/20/2016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57573D-7099-4DD2-B6A2-F8961175296C}" type="slidenum">
              <a:rPr lang="en-US" smtClean="0"/>
              <a:t>‹#›</a:t>
            </a:fld>
            <a:endParaRPr lang="en-US"/>
          </a:p>
        </p:txBody>
      </p:sp>
    </p:spTree>
    <p:extLst>
      <p:ext uri="{BB962C8B-B14F-4D97-AF65-F5344CB8AC3E}">
        <p14:creationId xmlns:p14="http://schemas.microsoft.com/office/powerpoint/2010/main" val="378670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743200" y="1143000"/>
            <a:ext cx="43688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315200" y="1143000"/>
            <a:ext cx="43688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18EC5E29-EE7B-43A3-9815-B598A87D8E12}" type="datetime1">
              <a:rPr lang="en-US"/>
              <a:pPr>
                <a:defRPr/>
              </a:pPr>
              <a:t>12/20/2016</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AB188BDB-AC2D-40F8-9720-82D51EDD1CB4}" type="slidenum">
              <a:rPr lang="en-US" altLang="en-US"/>
              <a:pPr/>
              <a:t>‹#›</a:t>
            </a:fld>
            <a:endParaRPr lang="en-US" altLang="en-US"/>
          </a:p>
        </p:txBody>
      </p:sp>
    </p:spTree>
    <p:extLst>
      <p:ext uri="{BB962C8B-B14F-4D97-AF65-F5344CB8AC3E}">
        <p14:creationId xmlns:p14="http://schemas.microsoft.com/office/powerpoint/2010/main" val="1196155569"/>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7C97B13-80F3-4B53-99A9-320CDCB5E3D3}" type="datetimeFigureOut">
              <a:rPr lang="en-US" smtClean="0"/>
              <a:t>12/20/2016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57573D-7099-4DD2-B6A2-F8961175296C}" type="slidenum">
              <a:rPr lang="en-US" smtClean="0"/>
              <a:t>‹#›</a:t>
            </a:fld>
            <a:endParaRPr lang="en-US"/>
          </a:p>
        </p:txBody>
      </p:sp>
    </p:spTree>
    <p:extLst>
      <p:ext uri="{BB962C8B-B14F-4D97-AF65-F5344CB8AC3E}">
        <p14:creationId xmlns:p14="http://schemas.microsoft.com/office/powerpoint/2010/main" val="397281571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C97B13-80F3-4B53-99A9-320CDCB5E3D3}" type="datetimeFigureOut">
              <a:rPr lang="en-US" smtClean="0"/>
              <a:t>12/20/2016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57573D-7099-4DD2-B6A2-F8961175296C}" type="slidenum">
              <a:rPr lang="en-US" smtClean="0"/>
              <a:t>‹#›</a:t>
            </a:fld>
            <a:endParaRPr lang="en-US"/>
          </a:p>
        </p:txBody>
      </p:sp>
    </p:spTree>
    <p:extLst>
      <p:ext uri="{BB962C8B-B14F-4D97-AF65-F5344CB8AC3E}">
        <p14:creationId xmlns:p14="http://schemas.microsoft.com/office/powerpoint/2010/main" val="27618525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smtClean="0"/>
              <a:t>Click to edit Master text styles</a:t>
            </a:r>
          </a:p>
        </p:txBody>
      </p:sp>
      <p:sp>
        <p:nvSpPr>
          <p:cNvPr id="5" name="Date Placeholder 4"/>
          <p:cNvSpPr>
            <a:spLocks noGrp="1"/>
          </p:cNvSpPr>
          <p:nvPr>
            <p:ph type="dt" sz="half" idx="10"/>
          </p:nvPr>
        </p:nvSpPr>
        <p:spPr/>
        <p:txBody>
          <a:bodyPr/>
          <a:lstStyle/>
          <a:p>
            <a:fld id="{57C97B13-80F3-4B53-99A9-320CDCB5E3D3}" type="datetimeFigureOut">
              <a:rPr lang="en-US" smtClean="0"/>
              <a:t>12/20/2016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6E57573D-7099-4DD2-B6A2-F8961175296C}" type="slidenum">
              <a:rPr lang="en-US" smtClean="0"/>
              <a:t>‹#›</a:t>
            </a:fld>
            <a:endParaRPr lang="en-US"/>
          </a:p>
        </p:txBody>
      </p:sp>
    </p:spTree>
    <p:extLst>
      <p:ext uri="{BB962C8B-B14F-4D97-AF65-F5344CB8AC3E}">
        <p14:creationId xmlns:p14="http://schemas.microsoft.com/office/powerpoint/2010/main" val="35875481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57C97B13-80F3-4B53-99A9-320CDCB5E3D3}" type="datetimeFigureOut">
              <a:rPr lang="en-US" smtClean="0"/>
              <a:t>12/20/2016</a:t>
            </a:fld>
            <a:endParaRPr lang="en-US"/>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US"/>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6E57573D-7099-4DD2-B6A2-F8961175296C}" type="slidenum">
              <a:rPr lang="en-US" smtClean="0"/>
              <a:t>‹#›</a:t>
            </a:fld>
            <a:endParaRPr lang="en-US"/>
          </a:p>
        </p:txBody>
      </p:sp>
    </p:spTree>
    <p:extLst>
      <p:ext uri="{BB962C8B-B14F-4D97-AF65-F5344CB8AC3E}">
        <p14:creationId xmlns:p14="http://schemas.microsoft.com/office/powerpoint/2010/main" val="4218018912"/>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7C97B13-80F3-4B53-99A9-320CDCB5E3D3}" type="datetimeFigureOut">
              <a:rPr lang="en-US" smtClean="0"/>
              <a:t>12/20/2016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57573D-7099-4DD2-B6A2-F8961175296C}" type="slidenum">
              <a:rPr lang="en-US" smtClean="0"/>
              <a:t>‹#›</a:t>
            </a:fld>
            <a:endParaRPr lang="en-US"/>
          </a:p>
        </p:txBody>
      </p:sp>
    </p:spTree>
    <p:extLst>
      <p:ext uri="{BB962C8B-B14F-4D97-AF65-F5344CB8AC3E}">
        <p14:creationId xmlns:p14="http://schemas.microsoft.com/office/powerpoint/2010/main" val="108786276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7C97B13-80F3-4B53-99A9-320CDCB5E3D3}" type="datetimeFigureOut">
              <a:rPr lang="en-US" smtClean="0"/>
              <a:t>12/20/2016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57573D-7099-4DD2-B6A2-F8961175296C}" type="slidenum">
              <a:rPr lang="en-US" smtClean="0"/>
              <a:t>‹#›</a:t>
            </a:fld>
            <a:endParaRPr lang="en-US"/>
          </a:p>
        </p:txBody>
      </p:sp>
    </p:spTree>
    <p:extLst>
      <p:ext uri="{BB962C8B-B14F-4D97-AF65-F5344CB8AC3E}">
        <p14:creationId xmlns:p14="http://schemas.microsoft.com/office/powerpoint/2010/main" val="2682218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0FD8E8C9-F8F9-4F56-8E00-F293E5E6E0DE}" type="datetime1">
              <a:rPr lang="en-US"/>
              <a:pPr>
                <a:defRPr/>
              </a:pPr>
              <a:t>12/20/2016</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01DFAC9F-32A0-42C8-9716-443C78AD9341}" type="slidenum">
              <a:rPr lang="en-US" altLang="en-US"/>
              <a:pPr/>
              <a:t>‹#›</a:t>
            </a:fld>
            <a:endParaRPr lang="en-US" altLang="en-US"/>
          </a:p>
        </p:txBody>
      </p:sp>
    </p:spTree>
    <p:extLst>
      <p:ext uri="{BB962C8B-B14F-4D97-AF65-F5344CB8AC3E}">
        <p14:creationId xmlns:p14="http://schemas.microsoft.com/office/powerpoint/2010/main" val="138876640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AFA5D8A6-CC7A-4FF7-87E7-4107DBC6F0DB}" type="datetime1">
              <a:rPr lang="en-US"/>
              <a:pPr>
                <a:defRPr/>
              </a:pPr>
              <a:t>12/20/2016</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A1A8950D-054C-43A9-85CB-686C299F8BD4}" type="slidenum">
              <a:rPr lang="en-US" altLang="en-US"/>
              <a:pPr/>
              <a:t>‹#›</a:t>
            </a:fld>
            <a:endParaRPr lang="en-US" altLang="en-US"/>
          </a:p>
        </p:txBody>
      </p:sp>
    </p:spTree>
    <p:extLst>
      <p:ext uri="{BB962C8B-B14F-4D97-AF65-F5344CB8AC3E}">
        <p14:creationId xmlns:p14="http://schemas.microsoft.com/office/powerpoint/2010/main" val="222773030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CF9EFA9E-BCC3-4903-8512-97B711C2CBDE}" type="datetime1">
              <a:rPr lang="en-US"/>
              <a:pPr>
                <a:defRPr/>
              </a:pPr>
              <a:t>12/20/2016</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EDEBD179-63D9-4492-8DDA-C172BB15221D}" type="slidenum">
              <a:rPr lang="en-US" altLang="en-US"/>
              <a:pPr/>
              <a:t>‹#›</a:t>
            </a:fld>
            <a:endParaRPr lang="en-US" altLang="en-US"/>
          </a:p>
        </p:txBody>
      </p:sp>
    </p:spTree>
    <p:extLst>
      <p:ext uri="{BB962C8B-B14F-4D97-AF65-F5344CB8AC3E}">
        <p14:creationId xmlns:p14="http://schemas.microsoft.com/office/powerpoint/2010/main" val="279464208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BFA67F51-8600-4C43-B0A2-213D3A4B3F0F}" type="datetime1">
              <a:rPr lang="en-US"/>
              <a:pPr>
                <a:defRPr/>
              </a:pPr>
              <a:t>12/20/2016</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322F335D-B4C2-4883-A80B-224B73E60AB2}" type="slidenum">
              <a:rPr lang="en-US" altLang="en-US"/>
              <a:pPr/>
              <a:t>‹#›</a:t>
            </a:fld>
            <a:endParaRPr lang="en-US" altLang="en-US"/>
          </a:p>
        </p:txBody>
      </p:sp>
    </p:spTree>
    <p:extLst>
      <p:ext uri="{BB962C8B-B14F-4D97-AF65-F5344CB8AC3E}">
        <p14:creationId xmlns:p14="http://schemas.microsoft.com/office/powerpoint/2010/main" val="2090135126"/>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49C4BC6-8BE8-40AA-B2F9-E38E74CA3853}" type="datetime1">
              <a:rPr lang="en-US"/>
              <a:pPr>
                <a:defRPr/>
              </a:pPr>
              <a:t>12/20/2016</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1A8A4BEC-F423-42E5-803A-DAE8077E61FC}" type="slidenum">
              <a:rPr lang="en-US" altLang="en-US"/>
              <a:pPr/>
              <a:t>‹#›</a:t>
            </a:fld>
            <a:endParaRPr lang="en-US" altLang="en-US"/>
          </a:p>
        </p:txBody>
      </p:sp>
    </p:spTree>
    <p:extLst>
      <p:ext uri="{BB962C8B-B14F-4D97-AF65-F5344CB8AC3E}">
        <p14:creationId xmlns:p14="http://schemas.microsoft.com/office/powerpoint/2010/main" val="333784258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3.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641600" y="152400"/>
            <a:ext cx="90424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2743200" y="1143000"/>
            <a:ext cx="89408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2641600" y="6384926"/>
            <a:ext cx="2032000" cy="3968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solidFill>
                  <a:schemeClr val="bg2"/>
                </a:solidFill>
                <a:latin typeface="Arial" pitchFamily="34" charset="0"/>
                <a:cs typeface="Arial" pitchFamily="34" charset="0"/>
              </a:defRPr>
            </a:lvl1pPr>
          </a:lstStyle>
          <a:p>
            <a:pPr>
              <a:defRPr/>
            </a:pPr>
            <a:fld id="{1F5C41D9-A89B-497C-AAD3-FE211A2BE9A3}" type="datetime1">
              <a:rPr lang="en-US"/>
              <a:pPr>
                <a:defRPr/>
              </a:pPr>
              <a:t>12/20/2016</a:t>
            </a:fld>
            <a:endParaRPr lang="en-US"/>
          </a:p>
        </p:txBody>
      </p:sp>
      <p:sp>
        <p:nvSpPr>
          <p:cNvPr id="1029" name="Rectangle 5"/>
          <p:cNvSpPr>
            <a:spLocks noGrp="1" noChangeArrowheads="1"/>
          </p:cNvSpPr>
          <p:nvPr>
            <p:ph type="ftr" sz="quarter" idx="3"/>
          </p:nvPr>
        </p:nvSpPr>
        <p:spPr bwMode="auto">
          <a:xfrm>
            <a:off x="4876800" y="6384926"/>
            <a:ext cx="4876800" cy="3968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200">
                <a:solidFill>
                  <a:schemeClr val="bg2"/>
                </a:solidFill>
                <a:latin typeface="Arial" pitchFamily="34" charset="0"/>
                <a:cs typeface="Arial"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9956800" y="6384926"/>
            <a:ext cx="1727200" cy="3968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solidFill>
                  <a:schemeClr val="bg2"/>
                </a:solidFill>
              </a:defRPr>
            </a:lvl1pPr>
          </a:lstStyle>
          <a:p>
            <a:fld id="{9D449E04-95FD-45C0-BFFF-694BC783BC8F}" type="slidenum">
              <a:rPr lang="en-US" altLang="en-US"/>
              <a:pPr/>
              <a:t>‹#›</a:t>
            </a:fld>
            <a:endParaRPr lang="en-US" altLang="en-US"/>
          </a:p>
        </p:txBody>
      </p:sp>
    </p:spTree>
    <p:extLst>
      <p:ext uri="{BB962C8B-B14F-4D97-AF65-F5344CB8AC3E}">
        <p14:creationId xmlns:p14="http://schemas.microsoft.com/office/powerpoint/2010/main" val="34381584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fade">
                                      <p:cBhvr>
                                        <p:cTn id="12" dur="2000"/>
                                        <p:tgtEl>
                                          <p:spTgt spid="1027">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fade">
                                      <p:cBhvr>
                                        <p:cTn id="15" dur="2000"/>
                                        <p:tgtEl>
                                          <p:spTgt spid="1027">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fade">
                                      <p:cBhvr>
                                        <p:cTn id="18" dur="2000"/>
                                        <p:tgtEl>
                                          <p:spTgt spid="1027">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fade">
                                      <p:cBhvr>
                                        <p:cTn id="21" dur="2000"/>
                                        <p:tgtEl>
                                          <p:spTgt spid="1027">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fade">
                                      <p:cBhvr>
                                        <p:cTn id="24" dur="20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10"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2000"/>
                        <p:tgtEl>
                          <p:spTgt spid="1027"/>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2000"/>
                        <p:tgtEl>
                          <p:spTgt spid="1027"/>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2000"/>
                        <p:tgtEl>
                          <p:spTgt spid="1027"/>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2000"/>
                        <p:tgtEl>
                          <p:spTgt spid="1027"/>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2000"/>
                        <p:tgtEl>
                          <p:spTgt spid="1027"/>
                        </p:tgtEl>
                      </p:cBhvr>
                    </p:animEffect>
                  </p:childTnLst>
                </p:cTn>
              </p:par>
            </p:tnLst>
          </p:tmpl>
        </p:tmplLst>
      </p:bldP>
    </p:bldLst>
  </p:timing>
  <p:hf hdr="0" ftr="0"/>
  <p:txStyles>
    <p:titleStyle>
      <a:lvl1pPr algn="ctr" rtl="0" eaLnBrk="0" fontAlgn="base" hangingPunct="0">
        <a:spcBef>
          <a:spcPct val="0"/>
        </a:spcBef>
        <a:spcAft>
          <a:spcPct val="0"/>
        </a:spcAft>
        <a:defRPr sz="3400" b="1">
          <a:solidFill>
            <a:srgbClr val="284B90"/>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400" b="1">
          <a:solidFill>
            <a:srgbClr val="284B90"/>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3400" b="1">
          <a:solidFill>
            <a:srgbClr val="284B90"/>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3400" b="1">
          <a:solidFill>
            <a:srgbClr val="284B90"/>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3400" b="1">
          <a:solidFill>
            <a:srgbClr val="284B90"/>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3400" b="1">
          <a:solidFill>
            <a:srgbClr val="284B90"/>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3400" b="1">
          <a:solidFill>
            <a:srgbClr val="284B90"/>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3400" b="1">
          <a:solidFill>
            <a:srgbClr val="284B90"/>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3400" b="1">
          <a:solidFill>
            <a:srgbClr val="284B90"/>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bg2"/>
        </a:buClr>
        <a:buChar char="•"/>
        <a:defRPr sz="2400">
          <a:solidFill>
            <a:srgbClr val="335FB7"/>
          </a:solidFill>
          <a:latin typeface="+mn-lt"/>
          <a:ea typeface="+mn-ea"/>
          <a:cs typeface="+mn-cs"/>
        </a:defRPr>
      </a:lvl1pPr>
      <a:lvl2pPr marL="742950" indent="-285750" algn="l" rtl="0" eaLnBrk="0" fontAlgn="base" hangingPunct="0">
        <a:spcBef>
          <a:spcPct val="20000"/>
        </a:spcBef>
        <a:spcAft>
          <a:spcPct val="0"/>
        </a:spcAft>
        <a:buClr>
          <a:srgbClr val="B2B2B2"/>
        </a:buClr>
        <a:buFont typeface="Arial" panose="020B0604020202020204" pitchFamily="34" charset="0"/>
        <a:buChar char="»"/>
        <a:defRPr sz="2200">
          <a:solidFill>
            <a:srgbClr val="414141"/>
          </a:solidFill>
          <a:latin typeface="+mn-lt"/>
          <a:cs typeface="+mn-cs"/>
        </a:defRPr>
      </a:lvl2pPr>
      <a:lvl3pPr marL="1143000" indent="-228600" algn="l" rtl="0" eaLnBrk="0" fontAlgn="base" hangingPunct="0">
        <a:spcBef>
          <a:spcPct val="20000"/>
        </a:spcBef>
        <a:spcAft>
          <a:spcPct val="0"/>
        </a:spcAft>
        <a:buClr>
          <a:srgbClr val="B2B2B2"/>
        </a:buClr>
        <a:buChar char="•"/>
        <a:defRPr sz="2000">
          <a:solidFill>
            <a:srgbClr val="414141"/>
          </a:solidFill>
          <a:latin typeface="+mn-lt"/>
          <a:cs typeface="+mn-cs"/>
        </a:defRPr>
      </a:lvl3pPr>
      <a:lvl4pPr marL="1600200" indent="-228600" algn="l" rtl="0" eaLnBrk="0" fontAlgn="base" hangingPunct="0">
        <a:spcBef>
          <a:spcPct val="20000"/>
        </a:spcBef>
        <a:spcAft>
          <a:spcPct val="0"/>
        </a:spcAft>
        <a:buClr>
          <a:srgbClr val="B2B2B2"/>
        </a:buClr>
        <a:buFont typeface="Arial" panose="020B0604020202020204" pitchFamily="34" charset="0"/>
        <a:buChar char="»"/>
        <a:defRPr>
          <a:solidFill>
            <a:srgbClr val="414141"/>
          </a:solidFill>
          <a:latin typeface="+mn-lt"/>
          <a:cs typeface="+mn-cs"/>
        </a:defRPr>
      </a:lvl4pPr>
      <a:lvl5pPr marL="2057400" indent="-228600" algn="l" rtl="0" eaLnBrk="0" fontAlgn="base" hangingPunct="0">
        <a:spcBef>
          <a:spcPct val="20000"/>
        </a:spcBef>
        <a:spcAft>
          <a:spcPct val="0"/>
        </a:spcAft>
        <a:buClr>
          <a:srgbClr val="B2B2B2"/>
        </a:buClr>
        <a:buChar char="•"/>
        <a:defRPr>
          <a:solidFill>
            <a:srgbClr val="414141"/>
          </a:solidFill>
          <a:latin typeface="+mn-lt"/>
          <a:cs typeface="+mn-cs"/>
        </a:defRPr>
      </a:lvl5pPr>
      <a:lvl6pPr marL="2514600" indent="-228600" algn="l" rtl="0" fontAlgn="base">
        <a:spcBef>
          <a:spcPct val="20000"/>
        </a:spcBef>
        <a:spcAft>
          <a:spcPct val="0"/>
        </a:spcAft>
        <a:buClr>
          <a:srgbClr val="B2B2B2"/>
        </a:buClr>
        <a:buChar char="•"/>
        <a:defRPr>
          <a:solidFill>
            <a:srgbClr val="414141"/>
          </a:solidFill>
          <a:latin typeface="+mn-lt"/>
          <a:cs typeface="+mn-cs"/>
        </a:defRPr>
      </a:lvl6pPr>
      <a:lvl7pPr marL="2971800" indent="-228600" algn="l" rtl="0" fontAlgn="base">
        <a:spcBef>
          <a:spcPct val="20000"/>
        </a:spcBef>
        <a:spcAft>
          <a:spcPct val="0"/>
        </a:spcAft>
        <a:buClr>
          <a:srgbClr val="B2B2B2"/>
        </a:buClr>
        <a:buChar char="•"/>
        <a:defRPr>
          <a:solidFill>
            <a:srgbClr val="414141"/>
          </a:solidFill>
          <a:latin typeface="+mn-lt"/>
          <a:cs typeface="+mn-cs"/>
        </a:defRPr>
      </a:lvl7pPr>
      <a:lvl8pPr marL="3429000" indent="-228600" algn="l" rtl="0" fontAlgn="base">
        <a:spcBef>
          <a:spcPct val="20000"/>
        </a:spcBef>
        <a:spcAft>
          <a:spcPct val="0"/>
        </a:spcAft>
        <a:buClr>
          <a:srgbClr val="B2B2B2"/>
        </a:buClr>
        <a:buChar char="•"/>
        <a:defRPr>
          <a:solidFill>
            <a:srgbClr val="414141"/>
          </a:solidFill>
          <a:latin typeface="+mn-lt"/>
          <a:cs typeface="+mn-cs"/>
        </a:defRPr>
      </a:lvl8pPr>
      <a:lvl9pPr marL="3886200" indent="-228600" algn="l" rtl="0" fontAlgn="base">
        <a:spcBef>
          <a:spcPct val="20000"/>
        </a:spcBef>
        <a:spcAft>
          <a:spcPct val="0"/>
        </a:spcAft>
        <a:buClr>
          <a:srgbClr val="B2B2B2"/>
        </a:buClr>
        <a:buChar char="•"/>
        <a:defRPr>
          <a:solidFill>
            <a:srgbClr val="41414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12192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p:nvSpPr>
        <p:spPr>
          <a:xfrm>
            <a:off x="0" y="0"/>
            <a:ext cx="12192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Rectangle 8"/>
          <p:cNvSpPr/>
          <p:nvPr/>
        </p:nvSpPr>
        <p:spPr>
          <a:xfrm>
            <a:off x="0" y="3768304"/>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Oval 9"/>
          <p:cNvSpPr/>
          <p:nvPr/>
        </p:nvSpPr>
        <p:spPr>
          <a:xfrm>
            <a:off x="0" y="1600200"/>
            <a:ext cx="12192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2391053" y="4372168"/>
            <a:ext cx="8683348"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524000" y="732260"/>
            <a:ext cx="85344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00" y="6172201"/>
            <a:ext cx="33528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endParaRPr lang="en-US"/>
          </a:p>
        </p:txBody>
      </p:sp>
      <p:sp>
        <p:nvSpPr>
          <p:cNvPr id="5" name="Footer Placeholder 4"/>
          <p:cNvSpPr>
            <a:spLocks noGrp="1"/>
          </p:cNvSpPr>
          <p:nvPr>
            <p:ph type="ftr" sz="quarter" idx="3"/>
          </p:nvPr>
        </p:nvSpPr>
        <p:spPr>
          <a:xfrm>
            <a:off x="609600" y="6172201"/>
            <a:ext cx="44704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5080000" y="6172201"/>
            <a:ext cx="24384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1F9DE6A8-A3AB-47EC-A0B0-04149D07E54F}" type="slidenum">
              <a:rPr lang="en-US" smtClean="0"/>
              <a:pPr/>
              <a:t>‹#›</a:t>
            </a:fld>
            <a:endParaRPr lang="en-US"/>
          </a:p>
        </p:txBody>
      </p:sp>
    </p:spTree>
    <p:extLst>
      <p:ext uri="{BB962C8B-B14F-4D97-AF65-F5344CB8AC3E}">
        <p14:creationId xmlns:p14="http://schemas.microsoft.com/office/powerpoint/2010/main" val="83540123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bwMode="auto">
          <a:xfrm>
            <a:off x="609600" y="685800"/>
            <a:ext cx="10972800" cy="6556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508000" y="1417638"/>
            <a:ext cx="11277600" cy="48307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5780" name="Rectangle 4"/>
          <p:cNvSpPr>
            <a:spLocks noGrp="1" noChangeArrowheads="1"/>
          </p:cNvSpPr>
          <p:nvPr>
            <p:ph type="dt" sz="half" idx="2"/>
          </p:nvPr>
        </p:nvSpPr>
        <p:spPr bwMode="auto">
          <a:xfrm>
            <a:off x="508000" y="6388100"/>
            <a:ext cx="2641600" cy="393700"/>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bg2"/>
                </a:solidFill>
              </a:defRPr>
            </a:lvl1pPr>
          </a:lstStyle>
          <a:p>
            <a:pPr>
              <a:defRPr/>
            </a:pPr>
            <a:endParaRPr lang="en-US" dirty="0"/>
          </a:p>
        </p:txBody>
      </p:sp>
      <p:sp>
        <p:nvSpPr>
          <p:cNvPr id="75781" name="Rectangle 5"/>
          <p:cNvSpPr>
            <a:spLocks noGrp="1" noChangeArrowheads="1"/>
          </p:cNvSpPr>
          <p:nvPr>
            <p:ph type="ftr" sz="quarter" idx="3"/>
          </p:nvPr>
        </p:nvSpPr>
        <p:spPr bwMode="auto">
          <a:xfrm>
            <a:off x="3454400" y="6384926"/>
            <a:ext cx="5384800" cy="396875"/>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bg2"/>
                </a:solidFill>
              </a:defRPr>
            </a:lvl1pPr>
          </a:lstStyle>
          <a:p>
            <a:pPr>
              <a:defRPr/>
            </a:pPr>
            <a:endParaRPr lang="en-US" dirty="0"/>
          </a:p>
        </p:txBody>
      </p:sp>
      <p:sp>
        <p:nvSpPr>
          <p:cNvPr id="75782" name="Rectangle 6"/>
          <p:cNvSpPr>
            <a:spLocks noGrp="1" noChangeArrowheads="1"/>
          </p:cNvSpPr>
          <p:nvPr>
            <p:ph type="sldNum" sz="quarter" idx="4"/>
          </p:nvPr>
        </p:nvSpPr>
        <p:spPr bwMode="auto">
          <a:xfrm>
            <a:off x="9144000" y="6384926"/>
            <a:ext cx="2641600" cy="396875"/>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bg2"/>
                </a:solidFill>
              </a:defRPr>
            </a:lvl1pPr>
          </a:lstStyle>
          <a:p>
            <a:pPr>
              <a:defRPr/>
            </a:pPr>
            <a:fld id="{9C5DFA41-DB78-4F7A-BE86-4F7B58AA76A6}" type="slidenum">
              <a:rPr lang="en-US"/>
              <a:pPr>
                <a:defRPr/>
              </a:pPr>
              <a:t>‹#›</a:t>
            </a:fld>
            <a:endParaRPr lang="en-US" dirty="0"/>
          </a:p>
        </p:txBody>
      </p:sp>
    </p:spTree>
    <p:extLst>
      <p:ext uri="{BB962C8B-B14F-4D97-AF65-F5344CB8AC3E}">
        <p14:creationId xmlns:p14="http://schemas.microsoft.com/office/powerpoint/2010/main" val="3694665527"/>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ransition/>
  <p:timing>
    <p:tnLst>
      <p:par>
        <p:cTn id="1" dur="indefinite" restart="never" nodeType="tmRoot"/>
      </p:par>
    </p:tnLst>
  </p:timing>
  <p:txStyles>
    <p:titleStyle>
      <a:lvl1pPr algn="ctr" rtl="0" eaLnBrk="1" fontAlgn="base" hangingPunct="1">
        <a:spcBef>
          <a:spcPct val="0"/>
        </a:spcBef>
        <a:spcAft>
          <a:spcPct val="0"/>
        </a:spcAft>
        <a:defRPr sz="3400" b="1">
          <a:solidFill>
            <a:srgbClr val="284B90"/>
          </a:solidFill>
          <a:effectLst>
            <a:outerShdw blurRad="38100" dist="38100" dir="2700000" algn="tl">
              <a:srgbClr val="C0C0C0"/>
            </a:outerShdw>
          </a:effectLst>
          <a:latin typeface="+mj-lt"/>
          <a:ea typeface="+mj-ea"/>
          <a:cs typeface="+mj-cs"/>
        </a:defRPr>
      </a:lvl1pPr>
      <a:lvl2pPr algn="ctr" rtl="0" eaLnBrk="1" fontAlgn="base" hangingPunct="1">
        <a:spcBef>
          <a:spcPct val="0"/>
        </a:spcBef>
        <a:spcAft>
          <a:spcPct val="0"/>
        </a:spcAft>
        <a:defRPr sz="3400" b="1">
          <a:solidFill>
            <a:srgbClr val="284B90"/>
          </a:solidFill>
          <a:effectLst>
            <a:outerShdw blurRad="38100" dist="38100" dir="2700000" algn="tl">
              <a:srgbClr val="C0C0C0"/>
            </a:outerShdw>
          </a:effectLst>
          <a:latin typeface="Arial" charset="0"/>
          <a:cs typeface="Arial" charset="0"/>
        </a:defRPr>
      </a:lvl2pPr>
      <a:lvl3pPr algn="ctr" rtl="0" eaLnBrk="1" fontAlgn="base" hangingPunct="1">
        <a:spcBef>
          <a:spcPct val="0"/>
        </a:spcBef>
        <a:spcAft>
          <a:spcPct val="0"/>
        </a:spcAft>
        <a:defRPr sz="3400" b="1">
          <a:solidFill>
            <a:srgbClr val="284B90"/>
          </a:solidFill>
          <a:effectLst>
            <a:outerShdw blurRad="38100" dist="38100" dir="2700000" algn="tl">
              <a:srgbClr val="C0C0C0"/>
            </a:outerShdw>
          </a:effectLst>
          <a:latin typeface="Arial" charset="0"/>
          <a:cs typeface="Arial" charset="0"/>
        </a:defRPr>
      </a:lvl3pPr>
      <a:lvl4pPr algn="ctr" rtl="0" eaLnBrk="1" fontAlgn="base" hangingPunct="1">
        <a:spcBef>
          <a:spcPct val="0"/>
        </a:spcBef>
        <a:spcAft>
          <a:spcPct val="0"/>
        </a:spcAft>
        <a:defRPr sz="3400" b="1">
          <a:solidFill>
            <a:srgbClr val="284B90"/>
          </a:solidFill>
          <a:effectLst>
            <a:outerShdw blurRad="38100" dist="38100" dir="2700000" algn="tl">
              <a:srgbClr val="C0C0C0"/>
            </a:outerShdw>
          </a:effectLst>
          <a:latin typeface="Arial" charset="0"/>
          <a:cs typeface="Arial" charset="0"/>
        </a:defRPr>
      </a:lvl4pPr>
      <a:lvl5pPr algn="ctr" rtl="0" eaLnBrk="1" fontAlgn="base" hangingPunct="1">
        <a:spcBef>
          <a:spcPct val="0"/>
        </a:spcBef>
        <a:spcAft>
          <a:spcPct val="0"/>
        </a:spcAft>
        <a:defRPr sz="3400" b="1">
          <a:solidFill>
            <a:srgbClr val="284B90"/>
          </a:solidFill>
          <a:effectLst>
            <a:outerShdw blurRad="38100" dist="38100" dir="2700000" algn="tl">
              <a:srgbClr val="C0C0C0"/>
            </a:outerShdw>
          </a:effectLst>
          <a:latin typeface="Arial" charset="0"/>
          <a:cs typeface="Arial" charset="0"/>
        </a:defRPr>
      </a:lvl5pPr>
      <a:lvl6pPr marL="457200" algn="ctr" rtl="0" eaLnBrk="1" fontAlgn="base" hangingPunct="1">
        <a:spcBef>
          <a:spcPct val="0"/>
        </a:spcBef>
        <a:spcAft>
          <a:spcPct val="0"/>
        </a:spcAft>
        <a:defRPr sz="3400" b="1">
          <a:solidFill>
            <a:srgbClr val="284B90"/>
          </a:solidFill>
          <a:effectLst>
            <a:outerShdw blurRad="38100" dist="38100" dir="2700000" algn="tl">
              <a:srgbClr val="C0C0C0"/>
            </a:outerShdw>
          </a:effectLst>
          <a:latin typeface="Arial" charset="0"/>
          <a:cs typeface="Arial" charset="0"/>
        </a:defRPr>
      </a:lvl6pPr>
      <a:lvl7pPr marL="914400" algn="ctr" rtl="0" eaLnBrk="1" fontAlgn="base" hangingPunct="1">
        <a:spcBef>
          <a:spcPct val="0"/>
        </a:spcBef>
        <a:spcAft>
          <a:spcPct val="0"/>
        </a:spcAft>
        <a:defRPr sz="3400" b="1">
          <a:solidFill>
            <a:srgbClr val="284B90"/>
          </a:solidFill>
          <a:effectLst>
            <a:outerShdw blurRad="38100" dist="38100" dir="2700000" algn="tl">
              <a:srgbClr val="C0C0C0"/>
            </a:outerShdw>
          </a:effectLst>
          <a:latin typeface="Arial" charset="0"/>
          <a:cs typeface="Arial" charset="0"/>
        </a:defRPr>
      </a:lvl7pPr>
      <a:lvl8pPr marL="1371600" algn="ctr" rtl="0" eaLnBrk="1" fontAlgn="base" hangingPunct="1">
        <a:spcBef>
          <a:spcPct val="0"/>
        </a:spcBef>
        <a:spcAft>
          <a:spcPct val="0"/>
        </a:spcAft>
        <a:defRPr sz="3400" b="1">
          <a:solidFill>
            <a:srgbClr val="284B90"/>
          </a:solidFill>
          <a:effectLst>
            <a:outerShdw blurRad="38100" dist="38100" dir="2700000" algn="tl">
              <a:srgbClr val="C0C0C0"/>
            </a:outerShdw>
          </a:effectLst>
          <a:latin typeface="Arial" charset="0"/>
          <a:cs typeface="Arial" charset="0"/>
        </a:defRPr>
      </a:lvl8pPr>
      <a:lvl9pPr marL="1828800" algn="ctr" rtl="0" eaLnBrk="1" fontAlgn="base" hangingPunct="1">
        <a:spcBef>
          <a:spcPct val="0"/>
        </a:spcBef>
        <a:spcAft>
          <a:spcPct val="0"/>
        </a:spcAft>
        <a:defRPr sz="3400" b="1">
          <a:solidFill>
            <a:srgbClr val="284B90"/>
          </a:solidFill>
          <a:effectLst>
            <a:outerShdw blurRad="38100" dist="38100" dir="2700000" algn="tl">
              <a:srgbClr val="C0C0C0"/>
            </a:outerShdw>
          </a:effectLst>
          <a:latin typeface="Arial" charset="0"/>
          <a:cs typeface="Arial" charset="0"/>
        </a:defRPr>
      </a:lvl9pPr>
    </p:titleStyle>
    <p:bodyStyle>
      <a:lvl1pPr marL="342900" indent="-342900" algn="l" rtl="0" eaLnBrk="1" fontAlgn="base" hangingPunct="1">
        <a:spcBef>
          <a:spcPct val="20000"/>
        </a:spcBef>
        <a:spcAft>
          <a:spcPct val="0"/>
        </a:spcAft>
        <a:buClr>
          <a:schemeClr val="bg2"/>
        </a:buClr>
        <a:buChar char="•"/>
        <a:defRPr sz="2400">
          <a:solidFill>
            <a:srgbClr val="335FB7"/>
          </a:solidFill>
          <a:latin typeface="+mn-lt"/>
          <a:ea typeface="+mn-ea"/>
          <a:cs typeface="+mn-cs"/>
        </a:defRPr>
      </a:lvl1pPr>
      <a:lvl2pPr marL="742950" indent="-285750" algn="l" rtl="0" eaLnBrk="1" fontAlgn="base" hangingPunct="1">
        <a:spcBef>
          <a:spcPct val="20000"/>
        </a:spcBef>
        <a:spcAft>
          <a:spcPct val="0"/>
        </a:spcAft>
        <a:buClr>
          <a:srgbClr val="B2B2B2"/>
        </a:buClr>
        <a:buFont typeface="Arial" charset="0"/>
        <a:buChar char="»"/>
        <a:defRPr sz="2200">
          <a:solidFill>
            <a:srgbClr val="414141"/>
          </a:solidFill>
          <a:latin typeface="+mn-lt"/>
          <a:cs typeface="+mn-cs"/>
        </a:defRPr>
      </a:lvl2pPr>
      <a:lvl3pPr marL="1143000" indent="-228600" algn="l" rtl="0" eaLnBrk="1" fontAlgn="base" hangingPunct="1">
        <a:spcBef>
          <a:spcPct val="20000"/>
        </a:spcBef>
        <a:spcAft>
          <a:spcPct val="0"/>
        </a:spcAft>
        <a:buClr>
          <a:srgbClr val="B2B2B2"/>
        </a:buClr>
        <a:buChar char="•"/>
        <a:defRPr sz="2000">
          <a:solidFill>
            <a:srgbClr val="414141"/>
          </a:solidFill>
          <a:latin typeface="+mn-lt"/>
          <a:cs typeface="+mn-cs"/>
        </a:defRPr>
      </a:lvl3pPr>
      <a:lvl4pPr marL="1600200" indent="-228600" algn="l" rtl="0" eaLnBrk="1" fontAlgn="base" hangingPunct="1">
        <a:spcBef>
          <a:spcPct val="20000"/>
        </a:spcBef>
        <a:spcAft>
          <a:spcPct val="0"/>
        </a:spcAft>
        <a:buClr>
          <a:srgbClr val="B2B2B2"/>
        </a:buClr>
        <a:buFont typeface="Arial" charset="0"/>
        <a:buChar char="»"/>
        <a:defRPr sz="2000">
          <a:solidFill>
            <a:srgbClr val="414141"/>
          </a:solidFill>
          <a:latin typeface="+mn-lt"/>
          <a:cs typeface="+mn-cs"/>
        </a:defRPr>
      </a:lvl4pPr>
      <a:lvl5pPr marL="2057400" indent="-228600" algn="l" rtl="0" eaLnBrk="1" fontAlgn="base" hangingPunct="1">
        <a:spcBef>
          <a:spcPct val="20000"/>
        </a:spcBef>
        <a:spcAft>
          <a:spcPct val="0"/>
        </a:spcAft>
        <a:buClr>
          <a:srgbClr val="B2B2B2"/>
        </a:buClr>
        <a:buChar char="•"/>
        <a:defRPr sz="2000">
          <a:solidFill>
            <a:srgbClr val="414141"/>
          </a:solidFill>
          <a:latin typeface="+mn-lt"/>
          <a:cs typeface="+mn-cs"/>
        </a:defRPr>
      </a:lvl5pPr>
      <a:lvl6pPr marL="2514600" indent="-228600" algn="l" rtl="0" eaLnBrk="1" fontAlgn="base" hangingPunct="1">
        <a:spcBef>
          <a:spcPct val="20000"/>
        </a:spcBef>
        <a:spcAft>
          <a:spcPct val="0"/>
        </a:spcAft>
        <a:buClr>
          <a:srgbClr val="B2B2B2"/>
        </a:buClr>
        <a:buChar char="•"/>
        <a:defRPr>
          <a:solidFill>
            <a:srgbClr val="414141"/>
          </a:solidFill>
          <a:latin typeface="+mn-lt"/>
          <a:cs typeface="+mn-cs"/>
        </a:defRPr>
      </a:lvl6pPr>
      <a:lvl7pPr marL="2971800" indent="-228600" algn="l" rtl="0" eaLnBrk="1" fontAlgn="base" hangingPunct="1">
        <a:spcBef>
          <a:spcPct val="20000"/>
        </a:spcBef>
        <a:spcAft>
          <a:spcPct val="0"/>
        </a:spcAft>
        <a:buClr>
          <a:srgbClr val="B2B2B2"/>
        </a:buClr>
        <a:buChar char="•"/>
        <a:defRPr>
          <a:solidFill>
            <a:srgbClr val="414141"/>
          </a:solidFill>
          <a:latin typeface="+mn-lt"/>
          <a:cs typeface="+mn-cs"/>
        </a:defRPr>
      </a:lvl7pPr>
      <a:lvl8pPr marL="3429000" indent="-228600" algn="l" rtl="0" eaLnBrk="1" fontAlgn="base" hangingPunct="1">
        <a:spcBef>
          <a:spcPct val="20000"/>
        </a:spcBef>
        <a:spcAft>
          <a:spcPct val="0"/>
        </a:spcAft>
        <a:buClr>
          <a:srgbClr val="B2B2B2"/>
        </a:buClr>
        <a:buChar char="•"/>
        <a:defRPr>
          <a:solidFill>
            <a:srgbClr val="414141"/>
          </a:solidFill>
          <a:latin typeface="+mn-lt"/>
          <a:cs typeface="+mn-cs"/>
        </a:defRPr>
      </a:lvl8pPr>
      <a:lvl9pPr marL="3886200" indent="-228600" algn="l" rtl="0" eaLnBrk="1" fontAlgn="base" hangingPunct="1">
        <a:spcBef>
          <a:spcPct val="20000"/>
        </a:spcBef>
        <a:spcAft>
          <a:spcPct val="0"/>
        </a:spcAft>
        <a:buClr>
          <a:srgbClr val="B2B2B2"/>
        </a:buClr>
        <a:buChar char="•"/>
        <a:defRPr>
          <a:solidFill>
            <a:srgbClr val="41414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57C97B13-80F3-4B53-99A9-320CDCB5E3D3}" type="datetimeFigureOut">
              <a:rPr lang="en-US" smtClean="0"/>
              <a:t>12/20/2016</a:t>
            </a:fld>
            <a:endParaRPr lang="en-US"/>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US"/>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6E57573D-7099-4DD2-B6A2-F8961175296C}" type="slidenum">
              <a:rPr lang="en-US" smtClean="0"/>
              <a:t>‹#›</a:t>
            </a:fld>
            <a:endParaRPr lang="en-US"/>
          </a:p>
        </p:txBody>
      </p:sp>
    </p:spTree>
    <p:extLst>
      <p:ext uri="{BB962C8B-B14F-4D97-AF65-F5344CB8AC3E}">
        <p14:creationId xmlns:p14="http://schemas.microsoft.com/office/powerpoint/2010/main" val="1729727199"/>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2" Type="http://schemas.openxmlformats.org/officeDocument/2006/relationships/hyperlink" Target="https://woodland.med.unc.edu/4thYearPackage/" TargetMode="External"/><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2" Type="http://schemas.openxmlformats.org/officeDocument/2006/relationships/hyperlink" Target="https://woodland.med.unc.edu/4thYearPackage/" TargetMode="External"/><Relationship Id="rId1" Type="http://schemas.openxmlformats.org/officeDocument/2006/relationships/slideLayout" Target="../slideLayouts/slideLayout3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7.xml.rels><?xml version="1.0" encoding="UTF-8" standalone="yes"?>
<Relationships xmlns="http://schemas.openxmlformats.org/package/2006/relationships"><Relationship Id="rId2" Type="http://schemas.openxmlformats.org/officeDocument/2006/relationships/hyperlink" Target="mailto:mindy_mckinney@med.unc.edu" TargetMode="External"/><Relationship Id="rId1" Type="http://schemas.openxmlformats.org/officeDocument/2006/relationships/slideLayout" Target="../slideLayouts/slideLayout36.xml"/></Relationships>
</file>

<file path=ppt/slides/_rels/slide18.xml.rels><?xml version="1.0" encoding="UTF-8" standalone="yes"?>
<Relationships xmlns="http://schemas.openxmlformats.org/package/2006/relationships"><Relationship Id="rId2" Type="http://schemas.openxmlformats.org/officeDocument/2006/relationships/hyperlink" Target="https://unc.az1.qualtrics.com/SE/?SID=SV_6ngm3FKkNVDqAG9" TargetMode="External"/><Relationship Id="rId1" Type="http://schemas.openxmlformats.org/officeDocument/2006/relationships/slideLayout" Target="../slideLayouts/slideLayout3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openxmlformats.org/officeDocument/2006/relationships/hyperlink" Target="https://unc.az1.qualtrics.com/SE/?SID=SV_6ngm3FKkNVDqAG9" TargetMode="External"/><Relationship Id="rId3" Type="http://schemas.openxmlformats.org/officeDocument/2006/relationships/hyperlink" Target="mailto:dustin_norris@med.unc.edu" TargetMode="External"/><Relationship Id="rId7" Type="http://schemas.openxmlformats.org/officeDocument/2006/relationships/hyperlink" Target="https://woodland.med.unc.edu/4thYearPackage/" TargetMode="External"/><Relationship Id="rId2" Type="http://schemas.openxmlformats.org/officeDocument/2006/relationships/hyperlink" Target="mailto:mindy_mckinney@med.unc.edu" TargetMode="External"/><Relationship Id="rId1" Type="http://schemas.openxmlformats.org/officeDocument/2006/relationships/slideLayout" Target="../slideLayouts/slideLayout36.xml"/><Relationship Id="rId6" Type="http://schemas.openxmlformats.org/officeDocument/2006/relationships/hyperlink" Target="https://www.med.unc.edu/md/curriculum/tec-curriculum-information/individualization-phase/course-descriptions" TargetMode="External"/><Relationship Id="rId5" Type="http://schemas.openxmlformats.org/officeDocument/2006/relationships/hyperlink" Target="https://www.med.unc.edu/md/curriculum/tec-curriculum-information/individualization-phase" TargetMode="External"/><Relationship Id="rId4" Type="http://schemas.openxmlformats.org/officeDocument/2006/relationships/hyperlink" Target="mailto:Johanna_foster@med.unc.edu"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hyperlink" Target="http://www.med.unc.edu/ome/studentaffairs/academic-assistance-and-advising/career-counseling-and-careers-in-medicine-1/career-goal-advisors" TargetMode="Externa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hyperlink" Target="http://www.med.unc.edu/ome/studentaffairs/academic-assistance-and-advising/career-counseling-and-careers-in-medicine-1/specialty-encounter-forms" TargetMode="External"/><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4.xml"/><Relationship Id="rId5" Type="http://schemas.openxmlformats.org/officeDocument/2006/relationships/image" Target="../media/image21.jpeg"/><Relationship Id="rId4" Type="http://schemas.openxmlformats.org/officeDocument/2006/relationships/image" Target="../media/image20.jpe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7.jpg"/></Relationships>
</file>

<file path=ppt/slides/_rels/slide40.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Layout" Target="../slideLayouts/slideLayout14.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 Id="rId9" Type="http://schemas.openxmlformats.org/officeDocument/2006/relationships/image" Target="../media/image25.jpeg"/></Relationships>
</file>

<file path=ppt/slides/_rels/slide4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hyperlink" Target="http://www.nrmp.org/wp-content/uploads/2016/09/Charting-Outcomes-US-Allopathic-Seniors-2016.pdf" TargetMode="External"/><Relationship Id="rId2" Type="http://schemas.openxmlformats.org/officeDocument/2006/relationships/image" Target="../media/image27.pn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3" Type="http://schemas.openxmlformats.org/officeDocument/2006/relationships/hyperlink" Target="https://www.sfmatch.org/MatchCalendar.aspx" TargetMode="External"/><Relationship Id="rId2" Type="http://schemas.openxmlformats.org/officeDocument/2006/relationships/hyperlink" Target="http://www.sfmatch.org/" TargetMode="External"/><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4.xml"/><Relationship Id="rId5" Type="http://schemas.openxmlformats.org/officeDocument/2006/relationships/hyperlink" Target="https://unc.az1.qualtrics.com/SE/?SID=SV_6sZtxoOLcBkYBMh" TargetMode="External"/><Relationship Id="rId4" Type="http://schemas.openxmlformats.org/officeDocument/2006/relationships/image" Target="../media/image33.png"/></Relationships>
</file>

<file path=ppt/slides/_rels/slide58.xml.rels><?xml version="1.0" encoding="UTF-8" standalone="yes"?>
<Relationships xmlns="http://schemas.openxmlformats.org/package/2006/relationships"><Relationship Id="rId8" Type="http://schemas.openxmlformats.org/officeDocument/2006/relationships/hyperlink" Target="http://www.nrmp.org/" TargetMode="External"/><Relationship Id="rId3" Type="http://schemas.openxmlformats.org/officeDocument/2006/relationships/hyperlink" Target="http://www.med-ed.virginia.edu/specialties/" TargetMode="External"/><Relationship Id="rId7" Type="http://schemas.openxmlformats.org/officeDocument/2006/relationships/hyperlink" Target="https://www.aamc.org/students/medstudents/vsas/" TargetMode="External"/><Relationship Id="rId2" Type="http://schemas.openxmlformats.org/officeDocument/2006/relationships/hyperlink" Target="https://www.aamc.org/cim/" TargetMode="External"/><Relationship Id="rId1" Type="http://schemas.openxmlformats.org/officeDocument/2006/relationships/slideLayout" Target="../slideLayouts/slideLayout14.xml"/><Relationship Id="rId6" Type="http://schemas.openxmlformats.org/officeDocument/2006/relationships/hyperlink" Target="https://students-residents.aamc.org/attending-medical-school/how-apply-residency-positions/applying-residencies-eras/" TargetMode="External"/><Relationship Id="rId11" Type="http://schemas.openxmlformats.org/officeDocument/2006/relationships/hyperlink" Target="https://members.aamc.org/eweb/DynamicPage.aspx?Action=Add&amp;ObjectKeyFrom=1A83491A-9853-4C87-86A4-F7D95601C2E2&amp;WebCode=ProdDetailAdd&amp;DoNotSave=yes&amp;ParentObject=CentralizedOrderEntry&amp;ParentDataObject=Invoice%20Detail&amp;ivd_formkey=69202792-63d7-4ba2-bf4e-a0da41270555&amp;ivd_cst_key=00000000-0000-0000-0000-000000000000&amp;ivd_cst_ship_key=00000000-0000-0000-0000-000000000000&amp;ivd_prc_prd_key=A9D098A7-AF9B-4BD6-9DBA-7FF15AC48FC7" TargetMode="External"/><Relationship Id="rId5" Type="http://schemas.openxmlformats.org/officeDocument/2006/relationships/hyperlink" Target="http://www.nrmp.org/wp-content/uploads/2016/09/Charting-Outcomes-US-Allopathic-Seniors-2016.pdf" TargetMode="External"/><Relationship Id="rId10" Type="http://schemas.openxmlformats.org/officeDocument/2006/relationships/hyperlink" Target="https://www.ama-assn.org/life-career/search-ama-residency-fellowship-database" TargetMode="External"/><Relationship Id="rId4" Type="http://schemas.openxmlformats.org/officeDocument/2006/relationships/hyperlink" Target="http://www.advisorteam.com/temperament_sorter/register.asp?partid=1" TargetMode="External"/><Relationship Id="rId9" Type="http://schemas.openxmlformats.org/officeDocument/2006/relationships/hyperlink" Target="http://www.nrmp.org/wp-content/uploads/2016/09/NRMP-2016-Program-Director-Survey.pdf" TargetMode="External"/></Relationships>
</file>

<file path=ppt/slides/_rels/slide5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14.xml"/><Relationship Id="rId5" Type="http://schemas.openxmlformats.org/officeDocument/2006/relationships/image" Target="../media/image37.jpeg"/><Relationship Id="rId4" Type="http://schemas.openxmlformats.org/officeDocument/2006/relationships/image" Target="../media/image36.jpeg"/></Relationships>
</file>

<file path=ppt/slides/_rels/slide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8.png"/><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hyperlink" Target="https://connectcarolina.unc.edu/" TargetMode="External"/><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65.xml.rels><?xml version="1.0" encoding="UTF-8" standalone="yes"?>
<Relationships xmlns="http://schemas.openxmlformats.org/package/2006/relationships"><Relationship Id="rId2" Type="http://schemas.openxmlformats.org/officeDocument/2006/relationships/hyperlink" Target="http://www.connectcarolina.edu/" TargetMode="External"/><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hyperlink" Target="https://www.med.unc.edu/md/curriculum/tec-curriculum-information/tec-graphics/TECCalendarOutline03.03.2016.jpg" TargetMode="External"/><Relationship Id="rId2" Type="http://schemas.openxmlformats.org/officeDocument/2006/relationships/image" Target="../media/image9.jpeg"/><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3" Type="http://schemas.openxmlformats.org/officeDocument/2006/relationships/hyperlink" Target="https://www.aamc.org/services/first/" TargetMode="External"/><Relationship Id="rId2" Type="http://schemas.openxmlformats.org/officeDocument/2006/relationships/hyperlink" Target="http://www.aamc.org/programs/first/facts/relocation.pdf" TargetMode="External"/><Relationship Id="rId1" Type="http://schemas.openxmlformats.org/officeDocument/2006/relationships/slideLayout" Target="../slideLayouts/slideLayout14.xml"/><Relationship Id="rId5" Type="http://schemas.openxmlformats.org/officeDocument/2006/relationships/hyperlink" Target="https://www.discover.com/student-loans/residency-loans.html" TargetMode="External"/><Relationship Id="rId4" Type="http://schemas.openxmlformats.org/officeDocument/2006/relationships/hyperlink" Target="https://www.salliemae.com/student-loans/medical-residency-loan/" TargetMode="Externa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3" Type="http://schemas.openxmlformats.org/officeDocument/2006/relationships/hyperlink" Target="http://www.nslds.ed.gov/nslds_SA/" TargetMode="External"/><Relationship Id="rId2" Type="http://schemas.openxmlformats.org/officeDocument/2006/relationships/hyperlink" Target="http://www.aamc.org/programs/first/facts/loanrepay.pdf" TargetMode="External"/><Relationship Id="rId1" Type="http://schemas.openxmlformats.org/officeDocument/2006/relationships/slideLayout" Target="../slideLayouts/slideLayout14.xml"/></Relationships>
</file>

<file path=ppt/slides/_rels/slide76.xml.rels><?xml version="1.0" encoding="UTF-8" standalone="yes"?>
<Relationships xmlns="http://schemas.openxmlformats.org/package/2006/relationships"><Relationship Id="rId3" Type="http://schemas.openxmlformats.org/officeDocument/2006/relationships/hyperlink" Target="http://www.nslds.ed.gov/" TargetMode="External"/><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hyperlink" Target="http://www.annualcreditreport.com/" TargetMode="External"/><Relationship Id="rId5" Type="http://schemas.openxmlformats.org/officeDocument/2006/relationships/hyperlink" Target="http://www.pin.ed.gov/" TargetMode="External"/><Relationship Id="rId4" Type="http://schemas.openxmlformats.org/officeDocument/2006/relationships/image" Target="../media/image41.png"/></Relationships>
</file>

<file path=ppt/slides/_rels/slide7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9.xml.rels><?xml version="1.0" encoding="UTF-8" standalone="yes"?>
<Relationships xmlns="http://schemas.openxmlformats.org/package/2006/relationships"><Relationship Id="rId2" Type="http://schemas.openxmlformats.org/officeDocument/2006/relationships/hyperlink" Target="https://www.aamc.org/services/first/" TargetMode="Externa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4.xml"/><Relationship Id="rId4" Type="http://schemas.openxmlformats.org/officeDocument/2006/relationships/hyperlink" Target="https://www.med.unc.edu/md/curriculum/tec-curriculum-information/primary-care-programs-and-scholarly-tracks/scholarly-concentration-programs" TargetMode="Externa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2.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1"/>
          <p:cNvSpPr txBox="1">
            <a:spLocks noGrp="1" noChangeArrowheads="1"/>
          </p:cNvSpPr>
          <p:nvPr>
            <p:ph type="ctrTitle"/>
          </p:nvPr>
        </p:nvSpPr>
        <p:spPr bwMode="auto">
          <a:xfrm>
            <a:off x="847023" y="2303647"/>
            <a:ext cx="10363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bg1"/>
                </a:solidFill>
                <a:latin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defRPr>
            </a:lvl2pPr>
            <a:lvl3pPr marL="1143000" indent="-228600">
              <a:spcBef>
                <a:spcPct val="20000"/>
              </a:spcBef>
              <a:buChar char="•"/>
              <a:defRPr>
                <a:solidFill>
                  <a:schemeClr val="bg1"/>
                </a:solidFill>
                <a:latin typeface="Arial" panose="020B0604020202020204" pitchFamily="34" charset="0"/>
              </a:defRPr>
            </a:lvl3pPr>
            <a:lvl4pPr marL="1600200" indent="-228600">
              <a:spcBef>
                <a:spcPct val="20000"/>
              </a:spcBef>
              <a:buChar char="–"/>
              <a:defRPr sz="1600">
                <a:solidFill>
                  <a:schemeClr val="bg1"/>
                </a:solidFill>
                <a:latin typeface="Arial" panose="020B0604020202020204" pitchFamily="34" charset="0"/>
              </a:defRPr>
            </a:lvl4pPr>
            <a:lvl5pPr marL="2057400" indent="-228600">
              <a:spcBef>
                <a:spcPct val="20000"/>
              </a:spcBef>
              <a:buChar char="»"/>
              <a:defRPr sz="16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bg1"/>
                </a:solidFill>
                <a:latin typeface="Arial" panose="020B0604020202020204" pitchFamily="34" charset="0"/>
              </a:defRPr>
            </a:lvl9pPr>
          </a:lstStyle>
          <a:p>
            <a:pPr algn="ctr" eaLnBrk="1" hangingPunct="1">
              <a:spcBef>
                <a:spcPct val="0"/>
              </a:spcBef>
              <a:buFontTx/>
              <a:buNone/>
            </a:pPr>
            <a:r>
              <a:rPr lang="en-GB" altLang="en-US" sz="3800" b="1" dirty="0" smtClean="0">
                <a:solidFill>
                  <a:srgbClr val="FFFF00"/>
                </a:solidFill>
              </a:rPr>
              <a:t>Scheduling 4</a:t>
            </a:r>
            <a:r>
              <a:rPr lang="en-GB" altLang="en-US" sz="3800" b="1" baseline="30000" dirty="0" smtClean="0">
                <a:solidFill>
                  <a:srgbClr val="FFFF00"/>
                </a:solidFill>
              </a:rPr>
              <a:t>th</a:t>
            </a:r>
            <a:r>
              <a:rPr lang="en-GB" altLang="en-US" sz="3800" b="1" dirty="0" smtClean="0">
                <a:solidFill>
                  <a:srgbClr val="FFFF00"/>
                </a:solidFill>
              </a:rPr>
              <a:t> Year &amp;</a:t>
            </a:r>
          </a:p>
          <a:p>
            <a:pPr algn="ctr" eaLnBrk="1" hangingPunct="1">
              <a:spcBef>
                <a:spcPct val="0"/>
              </a:spcBef>
              <a:buFontTx/>
              <a:buNone/>
            </a:pPr>
            <a:r>
              <a:rPr lang="en-GB" altLang="en-US" sz="3800" b="1" dirty="0" smtClean="0">
                <a:solidFill>
                  <a:srgbClr val="FFFF00"/>
                </a:solidFill>
              </a:rPr>
              <a:t>Introduction to Residency</a:t>
            </a:r>
          </a:p>
          <a:p>
            <a:pPr algn="ctr" eaLnBrk="1" hangingPunct="1">
              <a:spcBef>
                <a:spcPct val="0"/>
              </a:spcBef>
              <a:buFontTx/>
              <a:buNone/>
            </a:pPr>
            <a:r>
              <a:rPr lang="en-GB" altLang="en-US" sz="3800" b="1" dirty="0" smtClean="0">
                <a:solidFill>
                  <a:srgbClr val="FFFF00"/>
                </a:solidFill>
              </a:rPr>
              <a:t>Application Process</a:t>
            </a:r>
            <a:endParaRPr lang="en-GB" altLang="en-US" sz="3800" b="1" dirty="0">
              <a:solidFill>
                <a:srgbClr val="FFFF00"/>
              </a:solidFill>
            </a:endParaRPr>
          </a:p>
        </p:txBody>
      </p:sp>
      <p:sp>
        <p:nvSpPr>
          <p:cNvPr id="12" name="Title 1"/>
          <p:cNvSpPr txBox="1">
            <a:spLocks noGrp="1"/>
          </p:cNvSpPr>
          <p:nvPr>
            <p:ph type="subTitle" idx="1"/>
          </p:nvPr>
        </p:nvSpPr>
        <p:spPr>
          <a:xfrm>
            <a:off x="1684421" y="4357036"/>
            <a:ext cx="8534400" cy="2188143"/>
          </a:xfrm>
          <a:prstGeom prst="rect">
            <a:avLst/>
          </a:prstGeom>
          <a:noFill/>
        </p:spPr>
        <p:txBody>
          <a:bodyPr anchor="ctr"/>
          <a:lstStyle>
            <a:lvl1pPr algn="ctr" defTabSz="457200" rtl="0" eaLnBrk="0" fontAlgn="base" hangingPunct="0">
              <a:spcBef>
                <a:spcPct val="0"/>
              </a:spcBef>
              <a:spcAft>
                <a:spcPct val="0"/>
              </a:spcAft>
              <a:defRPr sz="4200" kern="1200">
                <a:solidFill>
                  <a:srgbClr val="558ED5"/>
                </a:solidFill>
                <a:latin typeface="Arial"/>
                <a:ea typeface="ＭＳ Ｐゴシック" charset="-128"/>
                <a:cs typeface="Arial"/>
              </a:defRPr>
            </a:lvl1pPr>
            <a:lvl2pPr algn="ctr" defTabSz="457200" rtl="0" eaLnBrk="0" fontAlgn="base" hangingPunct="0">
              <a:spcBef>
                <a:spcPct val="0"/>
              </a:spcBef>
              <a:spcAft>
                <a:spcPct val="0"/>
              </a:spcAft>
              <a:defRPr sz="4400">
                <a:solidFill>
                  <a:srgbClr val="558ED5"/>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rgbClr val="558ED5"/>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rgbClr val="558ED5"/>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rgbClr val="558ED5"/>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rgbClr val="558ED5"/>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rgbClr val="558ED5"/>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rgbClr val="558ED5"/>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rgbClr val="558ED5"/>
                </a:solidFill>
                <a:latin typeface="Calibri" charset="0"/>
                <a:ea typeface="ＭＳ Ｐゴシック" charset="-128"/>
                <a:cs typeface="ＭＳ Ｐゴシック" charset="-128"/>
              </a:defRPr>
            </a:lvl9pPr>
          </a:lstStyle>
          <a:p>
            <a:pPr marL="0" marR="0" lvl="0" indent="0" defTabSz="457200" rtl="0" eaLnBrk="0" fontAlgn="base" latinLnBrk="0" hangingPunct="0">
              <a:lnSpc>
                <a:spcPct val="90000"/>
              </a:lnSpc>
              <a:spcBef>
                <a:spcPct val="50000"/>
              </a:spcBef>
              <a:spcAft>
                <a:spcPct val="0"/>
              </a:spcAft>
              <a:buClr>
                <a:srgbClr val="1F497D"/>
              </a:buClr>
              <a:buSzTx/>
              <a:buFontTx/>
              <a:buNone/>
              <a:tabLst/>
              <a:defRPr/>
            </a:pPr>
            <a:r>
              <a:rPr kumimoji="0" lang="en-US" sz="2400" b="1" i="0" u="none" strike="noStrike" kern="1200" cap="none" spc="0" normalizeH="0" baseline="0" noProof="0" dirty="0" smtClean="0">
                <a:ln w="0"/>
                <a:solidFill>
                  <a:prstClr val="black">
                    <a:lumMod val="75000"/>
                    <a:lumOff val="25000"/>
                  </a:prstClr>
                </a:solidFill>
                <a:effectLst/>
                <a:uLnTx/>
                <a:uFillTx/>
                <a:latin typeface="Arial"/>
                <a:ea typeface="ＭＳ Ｐゴシック" charset="-128"/>
                <a:cs typeface="Arial"/>
              </a:rPr>
              <a:t> </a:t>
            </a:r>
            <a:r>
              <a:rPr kumimoji="0" lang="en-US" sz="2200" b="0" i="0" u="none" strike="noStrike" kern="1200" cap="none" spc="0" normalizeH="0" noProof="0" dirty="0" smtClean="0">
                <a:ln w="0"/>
                <a:solidFill>
                  <a:srgbClr val="002060"/>
                </a:solidFill>
                <a:effectLst>
                  <a:outerShdw blurRad="38100" dist="38100" dir="2700000" algn="tl">
                    <a:srgbClr val="000000">
                      <a:alpha val="43137"/>
                    </a:srgbClr>
                  </a:outerShdw>
                </a:effectLst>
                <a:uLnTx/>
                <a:uFillTx/>
                <a:latin typeface="Arial"/>
                <a:ea typeface="ＭＳ Ｐゴシック" charset="-128"/>
                <a:cs typeface="Arial"/>
              </a:rPr>
              <a:t>The </a:t>
            </a:r>
            <a:r>
              <a:rPr kumimoji="0" lang="en-US" sz="2200" b="0" i="0" u="none" strike="noStrike" kern="1200" cap="none" spc="0" normalizeH="0" noProof="0" dirty="0">
                <a:ln w="0"/>
                <a:solidFill>
                  <a:srgbClr val="002060"/>
                </a:solidFill>
                <a:effectLst>
                  <a:outerShdw blurRad="38100" dist="38100" dir="2700000" algn="tl">
                    <a:srgbClr val="000000">
                      <a:alpha val="43137"/>
                    </a:srgbClr>
                  </a:outerShdw>
                </a:effectLst>
                <a:uLnTx/>
                <a:uFillTx/>
                <a:latin typeface="Arial"/>
                <a:ea typeface="ＭＳ Ｐゴシック" charset="-128"/>
                <a:cs typeface="Arial"/>
              </a:rPr>
              <a:t>University of North </a:t>
            </a:r>
            <a:r>
              <a:rPr kumimoji="0" lang="en-US" sz="2200" b="0" i="0" u="none" strike="noStrike" kern="1200" cap="none" spc="0" normalizeH="0" noProof="0" dirty="0" smtClean="0">
                <a:ln w="0"/>
                <a:solidFill>
                  <a:srgbClr val="002060"/>
                </a:solidFill>
                <a:effectLst>
                  <a:outerShdw blurRad="38100" dist="38100" dir="2700000" algn="tl">
                    <a:srgbClr val="000000">
                      <a:alpha val="43137"/>
                    </a:srgbClr>
                  </a:outerShdw>
                </a:effectLst>
                <a:uLnTx/>
                <a:uFillTx/>
                <a:latin typeface="Arial"/>
                <a:ea typeface="ＭＳ Ｐゴシック" charset="-128"/>
                <a:cs typeface="Arial"/>
              </a:rPr>
              <a:t>Carolina School of Medicine</a:t>
            </a:r>
          </a:p>
          <a:p>
            <a:pPr marL="0" marR="0" lvl="0" indent="0" defTabSz="457200" rtl="0" eaLnBrk="0" fontAlgn="base" latinLnBrk="0" hangingPunct="0">
              <a:lnSpc>
                <a:spcPct val="90000"/>
              </a:lnSpc>
              <a:spcBef>
                <a:spcPct val="50000"/>
              </a:spcBef>
              <a:spcAft>
                <a:spcPct val="0"/>
              </a:spcAft>
              <a:buClr>
                <a:srgbClr val="1F497D"/>
              </a:buClr>
              <a:buSzTx/>
              <a:buFontTx/>
              <a:buNone/>
              <a:tabLst/>
              <a:defRPr/>
            </a:pPr>
            <a:r>
              <a:rPr lang="en-US" sz="2200" dirty="0" smtClean="0">
                <a:ln w="0"/>
                <a:solidFill>
                  <a:srgbClr val="002060"/>
                </a:solidFill>
                <a:effectLst>
                  <a:outerShdw blurRad="38100" dist="38100" dir="2700000" algn="tl">
                    <a:srgbClr val="000000">
                      <a:alpha val="43137"/>
                    </a:srgbClr>
                  </a:outerShdw>
                </a:effectLst>
              </a:rPr>
              <a:t>December 16, 2016</a:t>
            </a:r>
            <a:endParaRPr kumimoji="0" lang="en-US" sz="2200" b="0" i="0" u="none" strike="noStrike" kern="1200" cap="none" spc="0" normalizeH="0" noProof="0" dirty="0">
              <a:ln w="0"/>
              <a:solidFill>
                <a:srgbClr val="002060"/>
              </a:solidFill>
              <a:effectLst>
                <a:outerShdw blurRad="38100" dist="38100" dir="2700000" algn="tl">
                  <a:srgbClr val="000000">
                    <a:alpha val="43137"/>
                  </a:srgbClr>
                </a:outerShdw>
              </a:effectLst>
              <a:uLnTx/>
              <a:uFillTx/>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448" y="376727"/>
            <a:ext cx="1047750" cy="762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1790" y="376727"/>
            <a:ext cx="1047750" cy="7620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6132" y="376727"/>
            <a:ext cx="1047750" cy="762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7594" y="1249733"/>
            <a:ext cx="1047750" cy="7620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7746" y="376727"/>
            <a:ext cx="1047750" cy="7620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5496" y="376727"/>
            <a:ext cx="1047750" cy="76200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3246" y="376727"/>
            <a:ext cx="1047750" cy="76200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0996" y="848130"/>
            <a:ext cx="1047750" cy="762000"/>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05298" y="868965"/>
            <a:ext cx="1047750" cy="762000"/>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6496" y="626837"/>
            <a:ext cx="1047750" cy="1204586"/>
          </a:xfrm>
          <a:prstGeom prst="rect">
            <a:avLst/>
          </a:prstGeom>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094" y="1194889"/>
            <a:ext cx="1047750" cy="762000"/>
          </a:xfrm>
          <a:prstGeom prst="rect">
            <a:avLst/>
          </a:prstGeom>
        </p:spPr>
      </p:pic>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094" y="1842482"/>
            <a:ext cx="1047750" cy="762000"/>
          </a:xfrm>
          <a:prstGeom prst="rect">
            <a:avLst/>
          </a:prstGeom>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9844" y="1205306"/>
            <a:ext cx="1047750" cy="762000"/>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1514" y="2056160"/>
            <a:ext cx="1047750" cy="762000"/>
          </a:xfrm>
          <a:prstGeom prst="rect">
            <a:avLst/>
          </a:prstGeom>
        </p:spPr>
      </p:pic>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431" y="2648205"/>
            <a:ext cx="1047750" cy="762000"/>
          </a:xfrm>
          <a:prstGeom prst="rect">
            <a:avLst/>
          </a:prstGeom>
        </p:spPr>
      </p:pic>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6548" y="376727"/>
            <a:ext cx="1047750" cy="762000"/>
          </a:xfrm>
          <a:prstGeom prst="rect">
            <a:avLst/>
          </a:prstGeom>
        </p:spPr>
      </p:pic>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8792" y="1252633"/>
            <a:ext cx="1047750" cy="762000"/>
          </a:xfrm>
          <a:prstGeom prst="rect">
            <a:avLst/>
          </a:prstGeom>
        </p:spPr>
      </p:pic>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0117" y="1229130"/>
            <a:ext cx="1047750" cy="762000"/>
          </a:xfrm>
          <a:prstGeom prst="rect">
            <a:avLst/>
          </a:prstGeom>
        </p:spPr>
      </p:pic>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1442" y="1159647"/>
            <a:ext cx="1047750" cy="762000"/>
          </a:xfrm>
          <a:prstGeom prst="rect">
            <a:avLst/>
          </a:prstGeom>
        </p:spPr>
      </p:pic>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9798" y="1284534"/>
            <a:ext cx="1047750" cy="762000"/>
          </a:xfrm>
          <a:prstGeom prst="rect">
            <a:avLst/>
          </a:prstGeom>
        </p:spPr>
      </p:pic>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80099" y="2099549"/>
            <a:ext cx="1047750" cy="762000"/>
          </a:xfrm>
          <a:prstGeom prst="rect">
            <a:avLst/>
          </a:prstGeom>
        </p:spPr>
      </p:pic>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39261" y="1943949"/>
            <a:ext cx="1047750" cy="762000"/>
          </a:xfrm>
          <a:prstGeom prst="rect">
            <a:avLst/>
          </a:prstGeom>
        </p:spPr>
      </p:pic>
      <p:pic>
        <p:nvPicPr>
          <p:cNvPr id="26" name="Pictur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2892" y="1518144"/>
            <a:ext cx="1047750" cy="762000"/>
          </a:xfrm>
          <a:prstGeom prst="rect">
            <a:avLst/>
          </a:prstGeom>
        </p:spPr>
      </p:pic>
      <p:pic>
        <p:nvPicPr>
          <p:cNvPr id="27" name="Picture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3297" y="1684306"/>
            <a:ext cx="1047750" cy="762000"/>
          </a:xfrm>
          <a:prstGeom prst="rect">
            <a:avLst/>
          </a:prstGeom>
        </p:spPr>
      </p:pic>
      <p:pic>
        <p:nvPicPr>
          <p:cNvPr id="28" name="Picture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3786" y="2795653"/>
            <a:ext cx="1047750" cy="762000"/>
          </a:xfrm>
          <a:prstGeom prst="rect">
            <a:avLst/>
          </a:prstGeom>
        </p:spPr>
      </p:pic>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094" y="3335073"/>
            <a:ext cx="1047750" cy="762000"/>
          </a:xfrm>
          <a:prstGeom prst="rect">
            <a:avLst/>
          </a:prstGeom>
        </p:spPr>
      </p:pic>
      <p:pic>
        <p:nvPicPr>
          <p:cNvPr id="30" name="Picture 2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4421" y="3670943"/>
            <a:ext cx="1047750" cy="762000"/>
          </a:xfrm>
          <a:prstGeom prst="rect">
            <a:avLst/>
          </a:prstGeom>
        </p:spPr>
      </p:pic>
      <p:pic>
        <p:nvPicPr>
          <p:cNvPr id="31" name="Picture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9718" y="3596770"/>
            <a:ext cx="1047750" cy="762000"/>
          </a:xfrm>
          <a:prstGeom prst="rect">
            <a:avLst/>
          </a:prstGeom>
        </p:spPr>
      </p:pic>
      <p:pic>
        <p:nvPicPr>
          <p:cNvPr id="32" name="Picture 3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1544" y="3812789"/>
            <a:ext cx="1047750" cy="762000"/>
          </a:xfrm>
          <a:prstGeom prst="rect">
            <a:avLst/>
          </a:prstGeom>
        </p:spPr>
      </p:pic>
      <p:pic>
        <p:nvPicPr>
          <p:cNvPr id="33" name="Picture 3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6706" y="3752370"/>
            <a:ext cx="1047750" cy="762000"/>
          </a:xfrm>
          <a:prstGeom prst="rect">
            <a:avLst/>
          </a:prstGeom>
        </p:spPr>
      </p:pic>
      <p:pic>
        <p:nvPicPr>
          <p:cNvPr id="34" name="Picture 3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1582" y="3729013"/>
            <a:ext cx="1047750" cy="762000"/>
          </a:xfrm>
          <a:prstGeom prst="rect">
            <a:avLst/>
          </a:prstGeom>
        </p:spPr>
      </p:pic>
      <p:pic>
        <p:nvPicPr>
          <p:cNvPr id="35" name="Picture 3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99371" y="3726612"/>
            <a:ext cx="1047750" cy="762000"/>
          </a:xfrm>
          <a:prstGeom prst="rect">
            <a:avLst/>
          </a:prstGeom>
        </p:spPr>
      </p:pic>
      <p:pic>
        <p:nvPicPr>
          <p:cNvPr id="36" name="Picture 3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80099" y="3011672"/>
            <a:ext cx="1047750" cy="762000"/>
          </a:xfrm>
          <a:prstGeom prst="rect">
            <a:avLst/>
          </a:prstGeom>
        </p:spPr>
      </p:pic>
      <p:pic>
        <p:nvPicPr>
          <p:cNvPr id="37" name="Picture 3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95161" y="2792373"/>
            <a:ext cx="1047750" cy="762000"/>
          </a:xfrm>
          <a:prstGeom prst="rect">
            <a:avLst/>
          </a:prstGeom>
        </p:spPr>
      </p:pic>
      <p:pic>
        <p:nvPicPr>
          <p:cNvPr id="38" name="Picture 3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3082" y="3812789"/>
            <a:ext cx="1047750" cy="762000"/>
          </a:xfrm>
          <a:prstGeom prst="rect">
            <a:avLst/>
          </a:prstGeom>
        </p:spPr>
      </p:pic>
      <p:pic>
        <p:nvPicPr>
          <p:cNvPr id="39" name="Picture 3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78385" y="3760261"/>
            <a:ext cx="1047750" cy="762000"/>
          </a:xfrm>
          <a:prstGeom prst="rect">
            <a:avLst/>
          </a:prstGeom>
        </p:spPr>
      </p:pic>
      <p:pic>
        <p:nvPicPr>
          <p:cNvPr id="40" name="Picture 3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671" y="4107612"/>
            <a:ext cx="1047750" cy="762000"/>
          </a:xfrm>
          <a:prstGeom prst="rect">
            <a:avLst/>
          </a:prstGeom>
        </p:spPr>
      </p:pic>
      <p:pic>
        <p:nvPicPr>
          <p:cNvPr id="41" name="Picture 4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2693" y="4440744"/>
            <a:ext cx="1047750" cy="762000"/>
          </a:xfrm>
          <a:prstGeom prst="rect">
            <a:avLst/>
          </a:prstGeom>
        </p:spPr>
      </p:pic>
      <p:pic>
        <p:nvPicPr>
          <p:cNvPr id="42" name="Picture 4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710" y="4869612"/>
            <a:ext cx="1047750" cy="762000"/>
          </a:xfrm>
          <a:prstGeom prst="rect">
            <a:avLst/>
          </a:prstGeom>
        </p:spPr>
      </p:pic>
      <p:pic>
        <p:nvPicPr>
          <p:cNvPr id="43" name="Picture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9949" y="4432943"/>
            <a:ext cx="1047750" cy="762000"/>
          </a:xfrm>
          <a:prstGeom prst="rect">
            <a:avLst/>
          </a:prstGeom>
        </p:spPr>
      </p:pic>
      <p:pic>
        <p:nvPicPr>
          <p:cNvPr id="44" name="Picture 4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03688" y="4475201"/>
            <a:ext cx="1047750" cy="762000"/>
          </a:xfrm>
          <a:prstGeom prst="rect">
            <a:avLst/>
          </a:prstGeom>
        </p:spPr>
      </p:pic>
      <p:pic>
        <p:nvPicPr>
          <p:cNvPr id="45" name="Picture 4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5667" y="4395319"/>
            <a:ext cx="1047750" cy="762000"/>
          </a:xfrm>
          <a:prstGeom prst="rect">
            <a:avLst/>
          </a:prstGeom>
        </p:spPr>
      </p:pic>
      <p:pic>
        <p:nvPicPr>
          <p:cNvPr id="46" name="Picture 4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6138" y="4309976"/>
            <a:ext cx="1047750" cy="762000"/>
          </a:xfrm>
          <a:prstGeom prst="rect">
            <a:avLst/>
          </a:prstGeom>
        </p:spPr>
      </p:pic>
      <p:pic>
        <p:nvPicPr>
          <p:cNvPr id="47" name="Picture 4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4414" y="4324032"/>
            <a:ext cx="1047750" cy="762000"/>
          </a:xfrm>
          <a:prstGeom prst="rect">
            <a:avLst/>
          </a:prstGeom>
        </p:spPr>
      </p:pic>
      <p:pic>
        <p:nvPicPr>
          <p:cNvPr id="48" name="Picture 4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30191" y="4343625"/>
            <a:ext cx="1047750" cy="762000"/>
          </a:xfrm>
          <a:prstGeom prst="rect">
            <a:avLst/>
          </a:prstGeom>
        </p:spPr>
      </p:pic>
      <p:pic>
        <p:nvPicPr>
          <p:cNvPr id="49" name="Picture 4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75063" y="4176178"/>
            <a:ext cx="1047750" cy="762000"/>
          </a:xfrm>
          <a:prstGeom prst="rect">
            <a:avLst/>
          </a:prstGeom>
        </p:spPr>
      </p:pic>
      <p:pic>
        <p:nvPicPr>
          <p:cNvPr id="50" name="Picture 4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15169" y="3087949"/>
            <a:ext cx="1047750" cy="762000"/>
          </a:xfrm>
          <a:prstGeom prst="rect">
            <a:avLst/>
          </a:prstGeom>
        </p:spPr>
      </p:pic>
      <p:pic>
        <p:nvPicPr>
          <p:cNvPr id="51" name="Picture 5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8179" y="5285726"/>
            <a:ext cx="1047750" cy="762000"/>
          </a:xfrm>
          <a:prstGeom prst="rect">
            <a:avLst/>
          </a:prstGeom>
        </p:spPr>
      </p:pic>
      <p:pic>
        <p:nvPicPr>
          <p:cNvPr id="52" name="Picture 5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6869" y="4813943"/>
            <a:ext cx="1047750" cy="762000"/>
          </a:xfrm>
          <a:prstGeom prst="rect">
            <a:avLst/>
          </a:prstGeom>
        </p:spPr>
      </p:pic>
      <p:pic>
        <p:nvPicPr>
          <p:cNvPr id="53" name="Picture 5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05776" y="5245858"/>
            <a:ext cx="1047750" cy="762000"/>
          </a:xfrm>
          <a:prstGeom prst="rect">
            <a:avLst/>
          </a:prstGeom>
        </p:spPr>
      </p:pic>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71286" y="5666726"/>
            <a:ext cx="1047750" cy="762000"/>
          </a:xfrm>
          <a:prstGeom prst="rect">
            <a:avLst/>
          </a:prstGeom>
        </p:spPr>
      </p:pic>
      <p:pic>
        <p:nvPicPr>
          <p:cNvPr id="55" name="Picture 5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44206" y="6047726"/>
            <a:ext cx="1047750" cy="762000"/>
          </a:xfrm>
          <a:prstGeom prst="rect">
            <a:avLst/>
          </a:prstGeom>
        </p:spPr>
      </p:pic>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0775" y="5294578"/>
            <a:ext cx="1047750" cy="762000"/>
          </a:xfrm>
          <a:prstGeom prst="rect">
            <a:avLst/>
          </a:prstGeom>
        </p:spPr>
      </p:pic>
      <p:pic>
        <p:nvPicPr>
          <p:cNvPr id="57" name="Picture 5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1688" y="5970201"/>
            <a:ext cx="1047750" cy="762000"/>
          </a:xfrm>
          <a:prstGeom prst="rect">
            <a:avLst/>
          </a:prstGeom>
        </p:spPr>
      </p:pic>
      <p:pic>
        <p:nvPicPr>
          <p:cNvPr id="58" name="Picture 5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9619" y="5295875"/>
            <a:ext cx="1047750" cy="762000"/>
          </a:xfrm>
          <a:prstGeom prst="rect">
            <a:avLst/>
          </a:prstGeom>
        </p:spPr>
      </p:pic>
      <p:pic>
        <p:nvPicPr>
          <p:cNvPr id="59" name="Picture 5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8482" y="5988268"/>
            <a:ext cx="1047750" cy="762000"/>
          </a:xfrm>
          <a:prstGeom prst="rect">
            <a:avLst/>
          </a:prstGeom>
        </p:spPr>
      </p:pic>
      <p:pic>
        <p:nvPicPr>
          <p:cNvPr id="60" name="Picture 5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347" y="5743610"/>
            <a:ext cx="1047750" cy="762000"/>
          </a:xfrm>
          <a:prstGeom prst="rect">
            <a:avLst/>
          </a:prstGeom>
        </p:spPr>
      </p:pic>
      <p:pic>
        <p:nvPicPr>
          <p:cNvPr id="61" name="Picture 6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761" y="5998090"/>
            <a:ext cx="1047750" cy="762000"/>
          </a:xfrm>
          <a:prstGeom prst="rect">
            <a:avLst/>
          </a:prstGeom>
        </p:spPr>
      </p:pic>
      <p:pic>
        <p:nvPicPr>
          <p:cNvPr id="62" name="Picture 6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0957" y="5279037"/>
            <a:ext cx="1047750" cy="762000"/>
          </a:xfrm>
          <a:prstGeom prst="rect">
            <a:avLst/>
          </a:prstGeom>
        </p:spPr>
      </p:pic>
      <p:pic>
        <p:nvPicPr>
          <p:cNvPr id="63" name="Picture 6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1468" y="5227947"/>
            <a:ext cx="1047750" cy="762000"/>
          </a:xfrm>
          <a:prstGeom prst="rect">
            <a:avLst/>
          </a:prstGeom>
        </p:spPr>
      </p:pic>
      <p:pic>
        <p:nvPicPr>
          <p:cNvPr id="64" name="Picture 6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9335" y="5958972"/>
            <a:ext cx="1047750" cy="762000"/>
          </a:xfrm>
          <a:prstGeom prst="rect">
            <a:avLst/>
          </a:prstGeom>
        </p:spPr>
      </p:pic>
      <p:pic>
        <p:nvPicPr>
          <p:cNvPr id="65" name="Picture 6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1071" y="5998090"/>
            <a:ext cx="1047750" cy="762000"/>
          </a:xfrm>
          <a:prstGeom prst="rect">
            <a:avLst/>
          </a:prstGeom>
        </p:spPr>
      </p:pic>
      <p:pic>
        <p:nvPicPr>
          <p:cNvPr id="66" name="Picture 6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5218" y="5830239"/>
            <a:ext cx="1047750" cy="762000"/>
          </a:xfrm>
          <a:prstGeom prst="rect">
            <a:avLst/>
          </a:prstGeom>
        </p:spPr>
      </p:pic>
      <p:pic>
        <p:nvPicPr>
          <p:cNvPr id="67" name="Picture 6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3589" y="5871076"/>
            <a:ext cx="1047750" cy="762000"/>
          </a:xfrm>
          <a:prstGeom prst="rect">
            <a:avLst/>
          </a:prstGeom>
        </p:spPr>
      </p:pic>
      <p:pic>
        <p:nvPicPr>
          <p:cNvPr id="68" name="Picture 6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9004" y="5883239"/>
            <a:ext cx="1047750" cy="762000"/>
          </a:xfrm>
          <a:prstGeom prst="rect">
            <a:avLst/>
          </a:prstGeom>
        </p:spPr>
      </p:pic>
      <p:pic>
        <p:nvPicPr>
          <p:cNvPr id="69" name="Picture 6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62696" y="2335224"/>
            <a:ext cx="1047750" cy="762000"/>
          </a:xfrm>
          <a:prstGeom prst="rect">
            <a:avLst/>
          </a:prstGeom>
        </p:spPr>
      </p:pic>
    </p:spTree>
    <p:extLst>
      <p:ext uri="{BB962C8B-B14F-4D97-AF65-F5344CB8AC3E}">
        <p14:creationId xmlns:p14="http://schemas.microsoft.com/office/powerpoint/2010/main" val="3938746615"/>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noGrp="1"/>
          </p:cNvSpPr>
          <p:nvPr>
            <p:ph type="subTitle" idx="1"/>
          </p:nvPr>
        </p:nvSpPr>
        <p:spPr>
          <a:xfrm>
            <a:off x="1511167" y="2954956"/>
            <a:ext cx="8534400" cy="1925052"/>
          </a:xfrm>
          <a:prstGeom prst="rect">
            <a:avLst/>
          </a:prstGeom>
          <a:noFill/>
        </p:spPr>
        <p:txBody>
          <a:bodyPr anchor="ctr"/>
          <a:lstStyle>
            <a:lvl1pPr algn="ctr" defTabSz="457200" rtl="0" eaLnBrk="0" fontAlgn="base" hangingPunct="0">
              <a:spcBef>
                <a:spcPct val="0"/>
              </a:spcBef>
              <a:spcAft>
                <a:spcPct val="0"/>
              </a:spcAft>
              <a:defRPr sz="4200" kern="1200">
                <a:solidFill>
                  <a:srgbClr val="558ED5"/>
                </a:solidFill>
                <a:latin typeface="Arial"/>
                <a:ea typeface="ＭＳ Ｐゴシック" charset="-128"/>
                <a:cs typeface="Arial"/>
              </a:defRPr>
            </a:lvl1pPr>
            <a:lvl2pPr algn="ctr" defTabSz="457200" rtl="0" eaLnBrk="0" fontAlgn="base" hangingPunct="0">
              <a:spcBef>
                <a:spcPct val="0"/>
              </a:spcBef>
              <a:spcAft>
                <a:spcPct val="0"/>
              </a:spcAft>
              <a:defRPr sz="4400">
                <a:solidFill>
                  <a:srgbClr val="558ED5"/>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rgbClr val="558ED5"/>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rgbClr val="558ED5"/>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rgbClr val="558ED5"/>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rgbClr val="558ED5"/>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rgbClr val="558ED5"/>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rgbClr val="558ED5"/>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rgbClr val="558ED5"/>
                </a:solidFill>
                <a:latin typeface="Calibri" charset="0"/>
                <a:ea typeface="ＭＳ Ｐゴシック" charset="-128"/>
                <a:cs typeface="ＭＳ Ｐゴシック" charset="-128"/>
              </a:defRPr>
            </a:lvl9pPr>
          </a:lstStyle>
          <a:p>
            <a:pPr marL="0" marR="0" lvl="0" indent="0" defTabSz="457200" rtl="0" eaLnBrk="0" fontAlgn="base" latinLnBrk="0" hangingPunct="0">
              <a:lnSpc>
                <a:spcPct val="90000"/>
              </a:lnSpc>
              <a:spcBef>
                <a:spcPct val="50000"/>
              </a:spcBef>
              <a:spcAft>
                <a:spcPct val="0"/>
              </a:spcAft>
              <a:buClr>
                <a:srgbClr val="1F497D"/>
              </a:buClr>
              <a:buSzTx/>
              <a:buFontTx/>
              <a:buNone/>
              <a:tabLst/>
              <a:defRPr/>
            </a:pPr>
            <a:r>
              <a:rPr kumimoji="0" lang="en-US" sz="2400" b="1" i="0" u="none" strike="noStrike" kern="1200" cap="none" spc="0" normalizeH="0" baseline="0" noProof="0" dirty="0" smtClean="0">
                <a:ln w="0"/>
                <a:solidFill>
                  <a:prstClr val="black">
                    <a:lumMod val="75000"/>
                    <a:lumOff val="25000"/>
                  </a:prstClr>
                </a:solidFill>
                <a:effectLst/>
                <a:uLnTx/>
                <a:uFillTx/>
                <a:latin typeface="Arial"/>
                <a:ea typeface="ＭＳ Ｐゴシック" charset="-128"/>
                <a:cs typeface="Arial"/>
              </a:rPr>
              <a:t> </a:t>
            </a:r>
            <a:r>
              <a:rPr kumimoji="0" lang="en-US" sz="2400" i="0" u="none" strike="noStrike" kern="1200" cap="none" spc="0" normalizeH="0" noProof="0" dirty="0" smtClean="0">
                <a:ln w="0"/>
                <a:solidFill>
                  <a:srgbClr val="002060"/>
                </a:solidFill>
                <a:effectLst>
                  <a:outerShdw blurRad="38100" dist="38100" dir="2700000" algn="tl">
                    <a:srgbClr val="000000">
                      <a:alpha val="43137"/>
                    </a:srgbClr>
                  </a:outerShdw>
                </a:effectLst>
                <a:uLnTx/>
                <a:uFillTx/>
              </a:rPr>
              <a:t>Johanna Foster</a:t>
            </a:r>
            <a:endParaRPr kumimoji="0" lang="en-US" sz="2400" i="0" u="none" strike="noStrike" kern="1200" cap="none" spc="0" normalizeH="0" noProof="0" dirty="0">
              <a:ln w="0"/>
              <a:solidFill>
                <a:srgbClr val="002060"/>
              </a:solidFill>
              <a:effectLst>
                <a:outerShdw blurRad="38100" dist="38100" dir="2700000" algn="tl">
                  <a:srgbClr val="000000">
                    <a:alpha val="43137"/>
                  </a:srgbClr>
                </a:outerShdw>
              </a:effectLst>
              <a:uLnTx/>
              <a:uFillTx/>
            </a:endParaRPr>
          </a:p>
        </p:txBody>
      </p:sp>
      <p:sp>
        <p:nvSpPr>
          <p:cNvPr id="5" name="TextBox 1"/>
          <p:cNvSpPr txBox="1">
            <a:spLocks noChangeArrowheads="1"/>
          </p:cNvSpPr>
          <p:nvPr/>
        </p:nvSpPr>
        <p:spPr bwMode="auto">
          <a:xfrm>
            <a:off x="3226734" y="1693072"/>
            <a:ext cx="5570756"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bg1"/>
                </a:solidFill>
                <a:latin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defRPr>
            </a:lvl2pPr>
            <a:lvl3pPr marL="1143000" indent="-228600">
              <a:spcBef>
                <a:spcPct val="20000"/>
              </a:spcBef>
              <a:buChar char="•"/>
              <a:defRPr>
                <a:solidFill>
                  <a:schemeClr val="bg1"/>
                </a:solidFill>
                <a:latin typeface="Arial" panose="020B0604020202020204" pitchFamily="34" charset="0"/>
              </a:defRPr>
            </a:lvl3pPr>
            <a:lvl4pPr marL="1600200" indent="-228600">
              <a:spcBef>
                <a:spcPct val="20000"/>
              </a:spcBef>
              <a:buChar char="–"/>
              <a:defRPr sz="1600">
                <a:solidFill>
                  <a:schemeClr val="bg1"/>
                </a:solidFill>
                <a:latin typeface="Arial" panose="020B0604020202020204" pitchFamily="34" charset="0"/>
              </a:defRPr>
            </a:lvl4pPr>
            <a:lvl5pPr marL="2057400" indent="-228600">
              <a:spcBef>
                <a:spcPct val="20000"/>
              </a:spcBef>
              <a:buChar char="»"/>
              <a:defRPr sz="16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bg1"/>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altLang="en-US" sz="38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Arial" panose="020B0604020202020204" pitchFamily="34" charset="0"/>
              </a:rPr>
              <a:t>Scheduling </a:t>
            </a:r>
            <a:endParaRPr kumimoji="0" lang="en-GB" altLang="en-US" sz="3800" b="1" i="0" u="none" strike="noStrike" kern="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Arial" panose="020B0604020202020204" pitchFamily="34" charset="0"/>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0" lang="en-GB" altLang="en-US" sz="3800" b="1" i="0" u="none" strike="noStrike" kern="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Arial" panose="020B0604020202020204" pitchFamily="34" charset="0"/>
              </a:rPr>
              <a:t>Individualization </a:t>
            </a:r>
            <a:r>
              <a:rPr kumimoji="0" lang="en-GB" altLang="en-US" sz="38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Arial" panose="020B0604020202020204" pitchFamily="34" charset="0"/>
              </a:rPr>
              <a:t>Phase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490" y="329852"/>
            <a:ext cx="762000" cy="7620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638" y="1091852"/>
            <a:ext cx="762000" cy="7620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64" y="1472852"/>
            <a:ext cx="762000" cy="76200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5380" y="2192956"/>
            <a:ext cx="762000" cy="76200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119" y="2803116"/>
            <a:ext cx="762000" cy="762000"/>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5380" y="3454840"/>
            <a:ext cx="762000" cy="762000"/>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750" y="3906142"/>
            <a:ext cx="762000" cy="762000"/>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571" y="4446000"/>
            <a:ext cx="762000" cy="762000"/>
          </a:xfrm>
          <a:prstGeom prst="rect">
            <a:avLst/>
          </a:prstGeom>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492" y="5056160"/>
            <a:ext cx="762000" cy="762000"/>
          </a:xfrm>
          <a:prstGeom prst="rect">
            <a:avLst/>
          </a:prstGeom>
        </p:spPr>
      </p:pic>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4750" y="5683330"/>
            <a:ext cx="762000" cy="762000"/>
          </a:xfrm>
          <a:prstGeom prst="rect">
            <a:avLst/>
          </a:prstGeom>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898" y="6093054"/>
            <a:ext cx="762000" cy="762000"/>
          </a:xfrm>
          <a:prstGeom prst="rect">
            <a:avLst/>
          </a:prstGeom>
        </p:spPr>
      </p:pic>
    </p:spTree>
    <p:extLst>
      <p:ext uri="{BB962C8B-B14F-4D97-AF65-F5344CB8AC3E}">
        <p14:creationId xmlns:p14="http://schemas.microsoft.com/office/powerpoint/2010/main" val="3933041077"/>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Round 2</a:t>
            </a:r>
            <a:endParaRPr lang="en-US" dirty="0"/>
          </a:p>
        </p:txBody>
      </p:sp>
      <p:sp>
        <p:nvSpPr>
          <p:cNvPr id="3" name="Subtitle 2"/>
          <p:cNvSpPr>
            <a:spLocks noGrp="1"/>
          </p:cNvSpPr>
          <p:nvPr>
            <p:ph type="subTitle" idx="1"/>
          </p:nvPr>
        </p:nvSpPr>
        <p:spPr/>
        <p:txBody>
          <a:bodyPr>
            <a:normAutofit/>
          </a:bodyPr>
          <a:lstStyle/>
          <a:p>
            <a:r>
              <a:rPr lang="en-US" dirty="0" smtClean="0"/>
              <a:t>Individualization Phase Scheduling</a:t>
            </a:r>
          </a:p>
          <a:p>
            <a:r>
              <a:rPr lang="en-US" dirty="0" smtClean="0"/>
              <a:t>December 16, 2016</a:t>
            </a:r>
            <a:br>
              <a:rPr lang="en-US" dirty="0" smtClean="0"/>
            </a:br>
            <a:r>
              <a:rPr lang="en-US" dirty="0" smtClean="0"/>
              <a:t>Johanna_foster@med.unc.edu</a:t>
            </a:r>
            <a:endParaRPr lang="en-US" dirty="0"/>
          </a:p>
        </p:txBody>
      </p:sp>
    </p:spTree>
    <p:extLst>
      <p:ext uri="{BB962C8B-B14F-4D97-AF65-F5344CB8AC3E}">
        <p14:creationId xmlns:p14="http://schemas.microsoft.com/office/powerpoint/2010/main" val="18875466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827" y="123640"/>
            <a:ext cx="10058400" cy="1450757"/>
          </a:xfrm>
        </p:spPr>
        <p:txBody>
          <a:bodyPr/>
          <a:lstStyle/>
          <a:p>
            <a:r>
              <a:rPr lang="en-US" dirty="0" smtClean="0"/>
              <a:t>What we will cover today</a:t>
            </a:r>
            <a:endParaRPr lang="en-US" dirty="0"/>
          </a:p>
        </p:txBody>
      </p:sp>
      <p:sp>
        <p:nvSpPr>
          <p:cNvPr id="3" name="Content Placeholder 2"/>
          <p:cNvSpPr>
            <a:spLocks noGrp="1"/>
          </p:cNvSpPr>
          <p:nvPr>
            <p:ph idx="1"/>
          </p:nvPr>
        </p:nvSpPr>
        <p:spPr>
          <a:xfrm>
            <a:off x="395998" y="1574397"/>
            <a:ext cx="10753725" cy="3766185"/>
          </a:xfrm>
        </p:spPr>
        <p:txBody>
          <a:bodyPr/>
          <a:lstStyle/>
          <a:p>
            <a:pPr marL="457200" indent="-457200">
              <a:buFont typeface="+mj-lt"/>
              <a:buAutoNum type="arabicPeriod"/>
            </a:pPr>
            <a:r>
              <a:rPr lang="en-US" sz="3200" dirty="0" smtClean="0"/>
              <a:t>Managing expectations because capacity is always tight.</a:t>
            </a:r>
          </a:p>
          <a:p>
            <a:pPr marL="457200" indent="-457200">
              <a:buFont typeface="+mj-lt"/>
              <a:buAutoNum type="arabicPeriod"/>
            </a:pPr>
            <a:r>
              <a:rPr lang="en-US" sz="3200" dirty="0" smtClean="0"/>
              <a:t>Planning Round 2.</a:t>
            </a:r>
          </a:p>
          <a:p>
            <a:pPr marL="457200" indent="-457200">
              <a:buFont typeface="+mj-lt"/>
              <a:buAutoNum type="arabicPeriod"/>
            </a:pPr>
            <a:r>
              <a:rPr lang="en-US" sz="3200" dirty="0" smtClean="0"/>
              <a:t>Entering your schedule in the revamped online platform.</a:t>
            </a:r>
          </a:p>
          <a:p>
            <a:pPr marL="457200" indent="-457200">
              <a:buFont typeface="+mj-lt"/>
              <a:buAutoNum type="arabicPeriod"/>
            </a:pPr>
            <a:r>
              <a:rPr lang="en-US" sz="3200" dirty="0" smtClean="0"/>
              <a:t>Receiving approval from Dr. Dent, College Advisor or Campus Director.</a:t>
            </a:r>
          </a:p>
          <a:p>
            <a:pPr marL="457200" indent="-457200">
              <a:buFont typeface="+mj-lt"/>
              <a:buAutoNum type="arabicPeriod"/>
            </a:pPr>
            <a:r>
              <a:rPr lang="en-US" sz="3200" dirty="0" smtClean="0"/>
              <a:t>Drop/Add dates and parameters.</a:t>
            </a:r>
          </a:p>
          <a:p>
            <a:pPr marL="457200" indent="-457200">
              <a:buFont typeface="+mj-lt"/>
              <a:buAutoNum type="arabicPeriod"/>
            </a:pPr>
            <a:endParaRPr lang="en-US" dirty="0" smtClean="0"/>
          </a:p>
          <a:p>
            <a:pPr marL="457200" indent="-457200">
              <a:buFont typeface="+mj-lt"/>
              <a:buAutoNum type="arabicPeriod"/>
            </a:pPr>
            <a:endParaRPr lang="en-US" dirty="0"/>
          </a:p>
        </p:txBody>
      </p:sp>
    </p:spTree>
    <p:extLst>
      <p:ext uri="{BB962C8B-B14F-4D97-AF65-F5344CB8AC3E}">
        <p14:creationId xmlns:p14="http://schemas.microsoft.com/office/powerpoint/2010/main" val="27151294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406" y="110234"/>
            <a:ext cx="10772775" cy="1658198"/>
          </a:xfrm>
        </p:spPr>
        <p:txBody>
          <a:bodyPr/>
          <a:lstStyle/>
          <a:p>
            <a:r>
              <a:rPr lang="en-US" dirty="0" smtClean="0"/>
              <a:t>Planning Round 2</a:t>
            </a:r>
            <a:endParaRPr lang="en-US" dirty="0"/>
          </a:p>
        </p:txBody>
      </p:sp>
      <p:sp>
        <p:nvSpPr>
          <p:cNvPr id="3" name="Content Placeholder 2"/>
          <p:cNvSpPr>
            <a:spLocks noGrp="1"/>
          </p:cNvSpPr>
          <p:nvPr>
            <p:ph idx="1"/>
          </p:nvPr>
        </p:nvSpPr>
        <p:spPr>
          <a:xfrm>
            <a:off x="169662" y="1396045"/>
            <a:ext cx="10753725" cy="3766185"/>
          </a:xfrm>
        </p:spPr>
        <p:txBody>
          <a:bodyPr>
            <a:noAutofit/>
          </a:bodyPr>
          <a:lstStyle/>
          <a:p>
            <a:pPr marL="201168" lvl="1" indent="0">
              <a:buNone/>
            </a:pPr>
            <a:r>
              <a:rPr lang="en-US" sz="2800" dirty="0" smtClean="0"/>
              <a:t>The worksheet that Anna Fleischman sent you is intended to help map out Round 2 of scheduling.  It is optional.</a:t>
            </a:r>
          </a:p>
          <a:p>
            <a:pPr marL="201168" lvl="1" indent="0">
              <a:buNone/>
            </a:pPr>
            <a:endParaRPr lang="en-US" sz="2800" b="1" dirty="0"/>
          </a:p>
          <a:p>
            <a:pPr marL="201168" lvl="1" indent="0">
              <a:buNone/>
            </a:pPr>
            <a:r>
              <a:rPr lang="en-US" sz="2800" b="1" dirty="0" smtClean="0"/>
              <a:t>This worksheet helps you:</a:t>
            </a:r>
          </a:p>
          <a:p>
            <a:pPr marL="994410" lvl="3" indent="-514350">
              <a:buFont typeface="+mj-lt"/>
              <a:buAutoNum type="arabicPeriod"/>
            </a:pPr>
            <a:r>
              <a:rPr lang="en-US" sz="2600" dirty="0" smtClean="0"/>
              <a:t>Understand the graduation requirements.</a:t>
            </a:r>
          </a:p>
          <a:p>
            <a:pPr marL="994410" lvl="3" indent="-514350">
              <a:buFont typeface="+mj-lt"/>
              <a:buAutoNum type="arabicPeriod"/>
            </a:pPr>
            <a:r>
              <a:rPr lang="en-US" sz="2600" dirty="0" smtClean="0"/>
              <a:t>Figure out what elective credit you can bring forward.</a:t>
            </a:r>
          </a:p>
          <a:p>
            <a:pPr marL="994410" lvl="3" indent="-514350">
              <a:buFont typeface="+mj-lt"/>
              <a:buAutoNum type="arabicPeriod"/>
            </a:pPr>
            <a:r>
              <a:rPr lang="en-US" sz="2600" dirty="0" smtClean="0"/>
              <a:t>Determine what graduation requirements that you are fulfilling in Round 1.</a:t>
            </a:r>
          </a:p>
          <a:p>
            <a:pPr marL="994410" lvl="3" indent="-514350">
              <a:buFont typeface="+mj-lt"/>
              <a:buAutoNum type="arabicPeriod"/>
            </a:pPr>
            <a:r>
              <a:rPr lang="en-US" sz="2600" dirty="0" smtClean="0"/>
              <a:t>Plan which graduation requirements you want to fulfill in specific blocks of Round 2.</a:t>
            </a:r>
          </a:p>
          <a:p>
            <a:pPr marL="994410" lvl="3" indent="-514350">
              <a:buFont typeface="+mj-lt"/>
              <a:buAutoNum type="arabicPeriod"/>
            </a:pPr>
            <a:r>
              <a:rPr lang="en-US" sz="2600" dirty="0" smtClean="0"/>
              <a:t>Review overall progress toward graduation.</a:t>
            </a:r>
            <a:endParaRPr lang="en-US" sz="2600" dirty="0"/>
          </a:p>
        </p:txBody>
      </p:sp>
    </p:spTree>
    <p:extLst>
      <p:ext uri="{BB962C8B-B14F-4D97-AF65-F5344CB8AC3E}">
        <p14:creationId xmlns:p14="http://schemas.microsoft.com/office/powerpoint/2010/main" val="16192374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909" y="-70835"/>
            <a:ext cx="10772775" cy="1658198"/>
          </a:xfrm>
        </p:spPr>
        <p:txBody>
          <a:bodyPr>
            <a:normAutofit fontScale="90000"/>
          </a:bodyPr>
          <a:lstStyle/>
          <a:p>
            <a:r>
              <a:rPr lang="en-US" dirty="0"/>
              <a:t>Planning Round 2</a:t>
            </a:r>
            <a:br>
              <a:rPr lang="en-US" dirty="0"/>
            </a:br>
            <a:r>
              <a:rPr lang="en-US" sz="3600" dirty="0"/>
              <a:t>Here are the resources your need when developing your Round 2 plan</a:t>
            </a:r>
          </a:p>
        </p:txBody>
      </p:sp>
      <p:sp>
        <p:nvSpPr>
          <p:cNvPr id="4" name="Content Placeholder 3"/>
          <p:cNvSpPr>
            <a:spLocks noGrp="1"/>
          </p:cNvSpPr>
          <p:nvPr>
            <p:ph idx="1"/>
          </p:nvPr>
        </p:nvSpPr>
        <p:spPr>
          <a:xfrm>
            <a:off x="233038" y="1567991"/>
            <a:ext cx="1595762" cy="50440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sz="2000" dirty="0" smtClean="0">
                <a:solidFill>
                  <a:schemeClr val="tx1"/>
                </a:solidFill>
              </a:rPr>
              <a:t>One45</a:t>
            </a:r>
          </a:p>
          <a:p>
            <a:pPr algn="ctr"/>
            <a:endParaRPr lang="en-US" sz="2000" dirty="0" smtClean="0">
              <a:solidFill>
                <a:schemeClr val="tx1"/>
              </a:solidFill>
            </a:endParaRPr>
          </a:p>
          <a:p>
            <a:pPr algn="ctr"/>
            <a:r>
              <a:rPr lang="en-US" sz="2000" dirty="0" smtClean="0">
                <a:solidFill>
                  <a:schemeClr val="tx1"/>
                </a:solidFill>
              </a:rPr>
              <a:t>Review your Round 1 courses.</a:t>
            </a:r>
          </a:p>
        </p:txBody>
      </p:sp>
      <p:sp>
        <p:nvSpPr>
          <p:cNvPr id="5" name="Rounded Rectangle 4"/>
          <p:cNvSpPr/>
          <p:nvPr/>
        </p:nvSpPr>
        <p:spPr>
          <a:xfrm>
            <a:off x="2235968" y="1567991"/>
            <a:ext cx="1707995" cy="50397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Calibri Light" panose="020F0302020204030204"/>
                <a:ea typeface="+mn-ea"/>
                <a:cs typeface="+mn-cs"/>
              </a:rPr>
              <a:t>Use Worksheet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smtClean="0">
              <a:ln>
                <a:noFill/>
              </a:ln>
              <a:solidFill>
                <a:prstClr val="black"/>
              </a:solidFill>
              <a:effectLst/>
              <a:uLnTx/>
              <a:uFillTx/>
              <a:latin typeface="Calibri Light"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Calibri Light" panose="020F0302020204030204"/>
                <a:ea typeface="+mn-ea"/>
                <a:cs typeface="+mn-cs"/>
              </a:rPr>
              <a:t>Develop your Plan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Calibri Light" panose="020F0302020204030204"/>
                <a:ea typeface="+mn-ea"/>
                <a:cs typeface="+mn-cs"/>
              </a:rPr>
              <a:t>For Round 2</a:t>
            </a:r>
          </a:p>
        </p:txBody>
      </p:sp>
      <p:sp>
        <p:nvSpPr>
          <p:cNvPr id="6" name="Rounded Rectangle 5"/>
          <p:cNvSpPr/>
          <p:nvPr/>
        </p:nvSpPr>
        <p:spPr>
          <a:xfrm>
            <a:off x="4351131" y="1587363"/>
            <a:ext cx="2061080" cy="50397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Calibri Light" panose="020F0302020204030204"/>
                <a:ea typeface="+mn-ea"/>
                <a:cs typeface="+mn-cs"/>
              </a:rPr>
              <a:t>Course Catalog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smtClean="0">
              <a:ln>
                <a:noFill/>
              </a:ln>
              <a:solidFill>
                <a:prstClr val="black"/>
              </a:solidFill>
              <a:effectLst/>
              <a:uLnTx/>
              <a:uFillTx/>
              <a:latin typeface="Calibri Light"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Calibri Light" panose="020F0302020204030204"/>
                <a:ea typeface="+mn-ea"/>
                <a:cs typeface="+mn-cs"/>
              </a:rPr>
              <a:t>Go to UNC MD Website.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smtClean="0">
              <a:ln>
                <a:noFill/>
              </a:ln>
              <a:solidFill>
                <a:prstClr val="white"/>
              </a:solidFill>
              <a:effectLst/>
              <a:uLnTx/>
              <a:uFillTx/>
              <a:latin typeface="Calibri Light"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Calibri Light" panose="020F0302020204030204"/>
                <a:ea typeface="+mn-ea"/>
                <a:cs typeface="+mn-cs"/>
              </a:rPr>
              <a:t>Search for</a:t>
            </a:r>
            <a:r>
              <a:rPr kumimoji="0" lang="en-US" sz="2000" b="0" i="0" u="none" strike="noStrike" kern="1200" cap="none" spc="0" normalizeH="0" baseline="0" noProof="0" dirty="0" smtClean="0">
                <a:ln>
                  <a:noFill/>
                </a:ln>
                <a:solidFill>
                  <a:prstClr val="white"/>
                </a:solidFill>
                <a:effectLst/>
                <a:uLnTx/>
                <a:uFillTx/>
                <a:latin typeface="Calibri Light" panose="020F0302020204030204"/>
                <a:ea typeface="+mn-ea"/>
                <a:cs typeface="+mn-cs"/>
              </a:rPr>
              <a:t/>
            </a:r>
            <a:br>
              <a:rPr kumimoji="0" lang="en-US" sz="2000" b="0" i="0" u="none" strike="noStrike" kern="1200" cap="none" spc="0" normalizeH="0" baseline="0" noProof="0" dirty="0" smtClean="0">
                <a:ln>
                  <a:noFill/>
                </a:ln>
                <a:solidFill>
                  <a:prstClr val="white"/>
                </a:solidFill>
                <a:effectLst/>
                <a:uLnTx/>
                <a:uFillTx/>
                <a:latin typeface="Calibri Light" panose="020F0302020204030204"/>
                <a:ea typeface="+mn-ea"/>
                <a:cs typeface="+mn-cs"/>
              </a:rPr>
            </a:br>
            <a:r>
              <a:rPr kumimoji="0" lang="en-US" sz="2000" b="1" i="1" u="none" strike="noStrike" kern="1200" cap="none" spc="0" normalizeH="0" baseline="0" noProof="0" dirty="0" smtClean="0">
                <a:ln>
                  <a:noFill/>
                </a:ln>
                <a:solidFill>
                  <a:srgbClr val="0070C0"/>
                </a:solidFill>
                <a:effectLst/>
                <a:uLnTx/>
                <a:uFillTx/>
                <a:latin typeface="Calibri Light" panose="020F0302020204030204"/>
                <a:ea typeface="+mn-ea"/>
                <a:cs typeface="+mn-cs"/>
              </a:rPr>
              <a:t>Individualization Phase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1" u="none" strike="noStrike" kern="1200" cap="none" spc="0" normalizeH="0" baseline="0" noProof="0" dirty="0" smtClean="0">
              <a:ln>
                <a:noFill/>
              </a:ln>
              <a:solidFill>
                <a:prstClr val="white"/>
              </a:solidFill>
              <a:effectLst/>
              <a:uLnTx/>
              <a:uFillTx/>
              <a:latin typeface="Calibri Light"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Calibri Light" panose="020F0302020204030204"/>
                <a:ea typeface="+mn-ea"/>
                <a:cs typeface="+mn-cs"/>
              </a:rPr>
              <a:t>Click o</a:t>
            </a:r>
            <a:r>
              <a:rPr kumimoji="0" lang="en-US" sz="2000" b="0" i="1" u="none" strike="noStrike" kern="1200" cap="none" spc="0" normalizeH="0" baseline="0" noProof="0" dirty="0" smtClean="0">
                <a:ln>
                  <a:noFill/>
                </a:ln>
                <a:solidFill>
                  <a:prstClr val="black"/>
                </a:solidFill>
                <a:effectLst/>
                <a:uLnTx/>
                <a:uFillTx/>
                <a:latin typeface="Calibri Light" panose="020F0302020204030204"/>
                <a:ea typeface="+mn-ea"/>
                <a:cs typeface="+mn-cs"/>
              </a:rPr>
              <a:t>n</a:t>
            </a:r>
            <a:r>
              <a:rPr kumimoji="0" lang="en-US" sz="2000" b="0" i="1" u="none" strike="noStrike" kern="1200" cap="none" spc="0" normalizeH="0" baseline="0" noProof="0" dirty="0" smtClean="0">
                <a:ln>
                  <a:noFill/>
                </a:ln>
                <a:solidFill>
                  <a:prstClr val="white"/>
                </a:solidFill>
                <a:effectLst/>
                <a:uLnTx/>
                <a:uFillTx/>
                <a:latin typeface="Calibri Light" panose="020F0302020204030204"/>
                <a:ea typeface="+mn-ea"/>
                <a:cs typeface="+mn-cs"/>
              </a:rPr>
              <a:t/>
            </a:r>
            <a:br>
              <a:rPr kumimoji="0" lang="en-US" sz="2000" b="0" i="1" u="none" strike="noStrike" kern="1200" cap="none" spc="0" normalizeH="0" baseline="0" noProof="0" dirty="0" smtClean="0">
                <a:ln>
                  <a:noFill/>
                </a:ln>
                <a:solidFill>
                  <a:prstClr val="white"/>
                </a:solidFill>
                <a:effectLst/>
                <a:uLnTx/>
                <a:uFillTx/>
                <a:latin typeface="Calibri Light" panose="020F0302020204030204"/>
                <a:ea typeface="+mn-ea"/>
                <a:cs typeface="+mn-cs"/>
              </a:rPr>
            </a:br>
            <a:r>
              <a:rPr kumimoji="0" lang="en-US" sz="2000" b="1" i="1" u="none" strike="noStrike" kern="1200" cap="none" spc="0" normalizeH="0" baseline="0" noProof="0" dirty="0" smtClean="0">
                <a:ln>
                  <a:noFill/>
                </a:ln>
                <a:solidFill>
                  <a:srgbClr val="0070C0"/>
                </a:solidFill>
                <a:effectLst/>
                <a:uLnTx/>
                <a:uFillTx/>
                <a:latin typeface="Calibri Light" panose="020F0302020204030204"/>
                <a:ea typeface="+mn-ea"/>
                <a:cs typeface="+mn-cs"/>
              </a:rPr>
              <a:t>Course Descriptions</a:t>
            </a:r>
          </a:p>
        </p:txBody>
      </p:sp>
      <p:sp>
        <p:nvSpPr>
          <p:cNvPr id="7" name="Rounded Rectangle 6"/>
          <p:cNvSpPr/>
          <p:nvPr/>
        </p:nvSpPr>
        <p:spPr>
          <a:xfrm>
            <a:off x="6856582" y="1587363"/>
            <a:ext cx="2178776" cy="50204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Calibri Light" panose="020F0302020204030204"/>
                <a:ea typeface="+mn-ea"/>
                <a:cs typeface="+mn-cs"/>
              </a:rPr>
              <a:t>Enter Scheduling Platform</a:t>
            </a:r>
            <a:br>
              <a:rPr kumimoji="0" lang="en-US" sz="2000" b="0" i="0" u="none" strike="noStrike" kern="1200" cap="none" spc="0" normalizeH="0" baseline="0" noProof="0" dirty="0" smtClean="0">
                <a:ln>
                  <a:noFill/>
                </a:ln>
                <a:solidFill>
                  <a:prstClr val="black"/>
                </a:solidFill>
                <a:effectLst/>
                <a:uLnTx/>
                <a:uFillTx/>
                <a:latin typeface="Calibri Light" panose="020F0302020204030204"/>
                <a:ea typeface="+mn-ea"/>
                <a:cs typeface="+mn-cs"/>
              </a:rPr>
            </a:br>
            <a:r>
              <a:rPr kumimoji="0" lang="en-US" sz="2000" b="0" i="0" u="none" strike="noStrike" kern="1200" cap="none" spc="0" normalizeH="0" baseline="0" noProof="0" dirty="0" smtClean="0">
                <a:ln>
                  <a:noFill/>
                </a:ln>
                <a:solidFill>
                  <a:prstClr val="white"/>
                </a:solidFill>
                <a:effectLst/>
                <a:uLnTx/>
                <a:uFillTx/>
                <a:latin typeface="Calibri Light" panose="020F0302020204030204"/>
                <a:ea typeface="+mn-ea"/>
                <a:cs typeface="+mn-cs"/>
              </a:rPr>
              <a:t/>
            </a:r>
            <a:br>
              <a:rPr kumimoji="0" lang="en-US" sz="2000" b="0" i="0" u="none" strike="noStrike" kern="1200" cap="none" spc="0" normalizeH="0" baseline="0" noProof="0" dirty="0" smtClean="0">
                <a:ln>
                  <a:noFill/>
                </a:ln>
                <a:solidFill>
                  <a:prstClr val="white"/>
                </a:solidFill>
                <a:effectLst/>
                <a:uLnTx/>
                <a:uFillTx/>
                <a:latin typeface="Calibri Light" panose="020F0302020204030204"/>
                <a:ea typeface="+mn-ea"/>
                <a:cs typeface="+mn-cs"/>
              </a:rPr>
            </a:br>
            <a:r>
              <a:rPr kumimoji="0" lang="en-US" sz="2000" b="0" i="0" u="sng" strike="noStrike" kern="1200" cap="none" spc="0" normalizeH="0" baseline="0" noProof="0" dirty="0" smtClean="0">
                <a:ln>
                  <a:noFill/>
                </a:ln>
                <a:solidFill>
                  <a:prstClr val="white"/>
                </a:solidFill>
                <a:effectLst/>
                <a:uLnTx/>
                <a:uFillTx/>
                <a:latin typeface="Calibri Light" panose="020F0302020204030204"/>
                <a:ea typeface="+mn-ea"/>
                <a:cs typeface="+mn-cs"/>
                <a:hlinkClick r:id="rId2"/>
              </a:rPr>
              <a:t>https://woodland.med.unc.edu/4thYearPackage/</a:t>
            </a:r>
            <a:endParaRPr kumimoji="0" lang="en-US" sz="2000" b="0" i="0" u="none" strike="noStrike" kern="1200" cap="none" spc="0" normalizeH="0" baseline="0" noProof="0" dirty="0" smtClean="0">
              <a:ln>
                <a:noFill/>
              </a:ln>
              <a:solidFill>
                <a:prstClr val="white"/>
              </a:solidFill>
              <a:effectLst/>
              <a:uLnTx/>
              <a:uFillTx/>
              <a:latin typeface="Calibri Light"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smtClean="0">
              <a:ln>
                <a:noFill/>
              </a:ln>
              <a:solidFill>
                <a:prstClr val="white"/>
              </a:solidFill>
              <a:effectLst/>
              <a:uLnTx/>
              <a:uFillTx/>
              <a:latin typeface="Vladimir Script" panose="03050402040407070305"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smtClean="0">
              <a:ln>
                <a:noFill/>
              </a:ln>
              <a:solidFill>
                <a:prstClr val="white"/>
              </a:solidFill>
              <a:effectLst/>
              <a:uLnTx/>
              <a:uFillTx/>
              <a:latin typeface="Vladimir Script" panose="03050402040407070305"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Calibri Light" panose="020F0302020204030204"/>
                <a:ea typeface="+mn-ea"/>
                <a:cs typeface="+mn-cs"/>
              </a:rPr>
              <a:t>Complete the sections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mn-cs"/>
              </a:rPr>
              <a:t>c</a:t>
            </a:r>
            <a:r>
              <a:rPr kumimoji="0" lang="en-US" sz="2000" b="0" i="0" u="none" strike="noStrike" kern="1200" cap="none" spc="0" normalizeH="0" baseline="0" noProof="0" dirty="0" smtClean="0">
                <a:ln>
                  <a:noFill/>
                </a:ln>
                <a:solidFill>
                  <a:prstClr val="black"/>
                </a:solidFill>
                <a:effectLst/>
                <a:uLnTx/>
                <a:uFillTx/>
                <a:latin typeface="Calibri Light" panose="020F0302020204030204"/>
                <a:ea typeface="+mn-ea"/>
                <a:cs typeface="+mn-cs"/>
              </a:rPr>
              <a:t>orrectly.</a:t>
            </a:r>
          </a:p>
        </p:txBody>
      </p:sp>
      <p:sp>
        <p:nvSpPr>
          <p:cNvPr id="8" name="Rounded Rectangle 7"/>
          <p:cNvSpPr/>
          <p:nvPr/>
        </p:nvSpPr>
        <p:spPr>
          <a:xfrm>
            <a:off x="9628496" y="1587363"/>
            <a:ext cx="2107904" cy="50397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Calibri Light" panose="020F0302020204030204"/>
                <a:ea typeface="+mn-ea"/>
                <a:cs typeface="+mn-cs"/>
              </a:rPr>
              <a:t>Email College Advisor.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smtClean="0">
              <a:ln>
                <a:noFill/>
              </a:ln>
              <a:solidFill>
                <a:prstClr val="black"/>
              </a:solidFill>
              <a:effectLst/>
              <a:uLnTx/>
              <a:uFillTx/>
              <a:latin typeface="Calibri Light"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Calibri Light" panose="020F0302020204030204"/>
                <a:ea typeface="+mn-ea"/>
                <a:cs typeface="+mn-cs"/>
              </a:rPr>
              <a:t>Request Approval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Calibri Light" panose="020F0302020204030204"/>
                <a:ea typeface="+mn-ea"/>
                <a:cs typeface="+mn-cs"/>
              </a:rPr>
              <a:t>well before </a:t>
            </a:r>
            <a:br>
              <a:rPr kumimoji="0" lang="en-US" sz="2000" b="0" i="0" u="none" strike="noStrike" kern="1200" cap="none" spc="0" normalizeH="0" baseline="0" noProof="0" dirty="0" smtClean="0">
                <a:ln>
                  <a:noFill/>
                </a:ln>
                <a:solidFill>
                  <a:prstClr val="black"/>
                </a:solidFill>
                <a:effectLst/>
                <a:uLnTx/>
                <a:uFillTx/>
                <a:latin typeface="Calibri Light" panose="020F0302020204030204"/>
                <a:ea typeface="+mn-ea"/>
                <a:cs typeface="+mn-cs"/>
              </a:rPr>
            </a:br>
            <a:r>
              <a:rPr kumimoji="0" lang="en-US" sz="2000" b="1" i="0" u="none" strike="noStrike" kern="1200" cap="none" spc="0" normalizeH="0" baseline="0" noProof="0" dirty="0" smtClean="0">
                <a:ln>
                  <a:noFill/>
                </a:ln>
                <a:solidFill>
                  <a:prstClr val="black"/>
                </a:solidFill>
                <a:effectLst/>
                <a:uLnTx/>
                <a:uFillTx/>
                <a:latin typeface="Calibri Light" panose="020F0302020204030204"/>
                <a:ea typeface="+mn-ea"/>
                <a:cs typeface="+mn-cs"/>
              </a:rPr>
              <a:t>Jan. 20</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smtClean="0">
              <a:ln>
                <a:noFill/>
              </a:ln>
              <a:solidFill>
                <a:prstClr val="black"/>
              </a:solidFill>
              <a:effectLst/>
              <a:uLnTx/>
              <a:uFillTx/>
              <a:latin typeface="Calibri Light"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smtClean="0">
              <a:ln>
                <a:noFill/>
              </a:ln>
              <a:solidFill>
                <a:prstClr val="black"/>
              </a:solidFill>
              <a:effectLst/>
              <a:uLnTx/>
              <a:uFillTx/>
              <a:latin typeface="Vladimir Script" panose="03050402040407070305"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smtClean="0">
              <a:ln>
                <a:noFill/>
              </a:ln>
              <a:solidFill>
                <a:prstClr val="black"/>
              </a:solidFill>
              <a:effectLst/>
              <a:uLnTx/>
              <a:uFillTx/>
              <a:latin typeface="Vladimir Script" panose="03050402040407070305"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smtClean="0">
              <a:ln>
                <a:noFill/>
              </a:ln>
              <a:solidFill>
                <a:prstClr val="black"/>
              </a:solidFill>
              <a:effectLst/>
              <a:uLnTx/>
              <a:uFillTx/>
              <a:latin typeface="Vladimir Script" panose="03050402040407070305"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Calibri Light" panose="020F0302020204030204"/>
                <a:ea typeface="+mn-ea"/>
                <a:cs typeface="+mn-cs"/>
              </a:rPr>
              <a:t>May be helpful to email your worksheet.</a:t>
            </a:r>
            <a:endParaRPr kumimoji="0" lang="en-US" sz="2000" b="0" i="0" u="none" strike="noStrike" kern="1200" cap="none" spc="0" normalizeH="0" baseline="0" noProof="0" dirty="0">
              <a:ln>
                <a:noFill/>
              </a:ln>
              <a:solidFill>
                <a:prstClr val="black"/>
              </a:solidFill>
              <a:effectLst/>
              <a:uLnTx/>
              <a:uFillTx/>
              <a:latin typeface="Vladimir Script" panose="03050402040407070305" pitchFamily="66" charset="0"/>
              <a:ea typeface="+mn-ea"/>
              <a:cs typeface="+mn-cs"/>
            </a:endParaRPr>
          </a:p>
        </p:txBody>
      </p:sp>
      <p:sp>
        <p:nvSpPr>
          <p:cNvPr id="9" name="Plus 8"/>
          <p:cNvSpPr/>
          <p:nvPr/>
        </p:nvSpPr>
        <p:spPr>
          <a:xfrm flipV="1">
            <a:off x="1800132" y="3690405"/>
            <a:ext cx="431846" cy="490146"/>
          </a:xfrm>
          <a:prstGeom prst="mathPlus">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 name="Plus 9"/>
          <p:cNvSpPr/>
          <p:nvPr/>
        </p:nvSpPr>
        <p:spPr>
          <a:xfrm flipV="1">
            <a:off x="3919285" y="3695170"/>
            <a:ext cx="431846" cy="490146"/>
          </a:xfrm>
          <a:prstGeom prst="mathPlus">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1" name="Right Arrow 10"/>
          <p:cNvSpPr/>
          <p:nvPr/>
        </p:nvSpPr>
        <p:spPr>
          <a:xfrm>
            <a:off x="6466294" y="3792605"/>
            <a:ext cx="369794" cy="314645"/>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2" name="Right Arrow 11"/>
          <p:cNvSpPr/>
          <p:nvPr/>
        </p:nvSpPr>
        <p:spPr>
          <a:xfrm>
            <a:off x="9147030" y="3792605"/>
            <a:ext cx="369794" cy="314645"/>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28306974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283" y="404029"/>
            <a:ext cx="10058400" cy="1450757"/>
          </a:xfrm>
        </p:spPr>
        <p:txBody>
          <a:bodyPr>
            <a:normAutofit fontScale="90000"/>
          </a:bodyPr>
          <a:lstStyle/>
          <a:p>
            <a:r>
              <a:rPr lang="en-US" dirty="0" smtClean="0"/>
              <a:t>The Revamped Scheduling Platform</a:t>
            </a:r>
            <a:br>
              <a:rPr lang="en-US" dirty="0" smtClean="0"/>
            </a:br>
            <a:r>
              <a:rPr lang="en-US" sz="2700" dirty="0" smtClean="0"/>
              <a:t>Using </a:t>
            </a:r>
            <a:r>
              <a:rPr lang="en-US" sz="2700" dirty="0"/>
              <a:t>your ONYEN and password, log into</a:t>
            </a:r>
            <a:r>
              <a:rPr lang="en-US" sz="2700" dirty="0" smtClean="0"/>
              <a:t>:</a:t>
            </a:r>
            <a:br>
              <a:rPr lang="en-US" sz="2700" dirty="0" smtClean="0"/>
            </a:br>
            <a:r>
              <a:rPr lang="en-US" sz="2700" dirty="0"/>
              <a:t/>
            </a:r>
            <a:br>
              <a:rPr lang="en-US" sz="2700" dirty="0"/>
            </a:br>
            <a:r>
              <a:rPr lang="en-US" sz="2800" u="sng" dirty="0">
                <a:hlinkClick r:id="rId2"/>
              </a:rPr>
              <a:t>https://woodland.med.unc.edu/4thYearPackage/</a:t>
            </a:r>
            <a:r>
              <a:rPr lang="en-US" sz="2800" dirty="0"/>
              <a:t/>
            </a:r>
            <a:br>
              <a:rPr lang="en-US" sz="2800" dirty="0"/>
            </a:br>
            <a:endParaRPr lang="en-US" sz="2700" dirty="0"/>
          </a:p>
        </p:txBody>
      </p:sp>
      <p:sp>
        <p:nvSpPr>
          <p:cNvPr id="3" name="Content Placeholder 2"/>
          <p:cNvSpPr>
            <a:spLocks noGrp="1"/>
          </p:cNvSpPr>
          <p:nvPr>
            <p:ph idx="1"/>
          </p:nvPr>
        </p:nvSpPr>
        <p:spPr>
          <a:xfrm>
            <a:off x="217283" y="2008695"/>
            <a:ext cx="11823826" cy="4645602"/>
          </a:xfrm>
        </p:spPr>
        <p:txBody>
          <a:bodyPr>
            <a:normAutofit fontScale="92500" lnSpcReduction="10000"/>
          </a:bodyPr>
          <a:lstStyle/>
          <a:p>
            <a:pPr marL="457200" indent="-457200">
              <a:buFont typeface="+mj-lt"/>
              <a:buAutoNum type="arabicPeriod"/>
            </a:pPr>
            <a:r>
              <a:rPr lang="en-US" b="1" dirty="0" smtClean="0"/>
              <a:t>One page. </a:t>
            </a:r>
            <a:r>
              <a:rPr lang="en-US" dirty="0" smtClean="0"/>
              <a:t>It is contained on just one page.</a:t>
            </a:r>
            <a:br>
              <a:rPr lang="en-US" dirty="0" smtClean="0"/>
            </a:br>
            <a:endParaRPr lang="en-US" dirty="0" smtClean="0"/>
          </a:p>
          <a:p>
            <a:pPr marL="457200" indent="-457200">
              <a:buFont typeface="+mj-lt"/>
              <a:buAutoNum type="arabicPeriod"/>
            </a:pPr>
            <a:r>
              <a:rPr lang="en-US" b="1" dirty="0" smtClean="0"/>
              <a:t>Focus on graduation requirements.</a:t>
            </a:r>
            <a:r>
              <a:rPr lang="en-US" dirty="0" smtClean="0"/>
              <a:t> Identify the grad </a:t>
            </a:r>
            <a:r>
              <a:rPr lang="en-US" dirty="0" err="1" smtClean="0"/>
              <a:t>req</a:t>
            </a:r>
            <a:r>
              <a:rPr lang="en-US" dirty="0" smtClean="0"/>
              <a:t> that you want to complete in blocks 5-14 according to two ideal schedules.  This </a:t>
            </a:r>
            <a:r>
              <a:rPr lang="en-US" sz="2000" dirty="0" smtClean="0"/>
              <a:t>I</a:t>
            </a:r>
            <a:r>
              <a:rPr lang="en-US" dirty="0" smtClean="0"/>
              <a:t>nforms the sections for course selections, which is logic-based.</a:t>
            </a:r>
            <a:r>
              <a:rPr lang="en-US" sz="2000" dirty="0" smtClean="0"/>
              <a:t/>
            </a:r>
            <a:br>
              <a:rPr lang="en-US" sz="2000" dirty="0" smtClean="0"/>
            </a:br>
            <a:endParaRPr lang="en-US" sz="2000" dirty="0" smtClean="0"/>
          </a:p>
          <a:p>
            <a:pPr marL="457200" indent="-457200">
              <a:buFont typeface="+mj-lt"/>
              <a:buAutoNum type="arabicPeriod"/>
            </a:pPr>
            <a:r>
              <a:rPr lang="en-US" b="1" dirty="0" smtClean="0"/>
              <a:t>Logic-based course selection.  </a:t>
            </a:r>
            <a:r>
              <a:rPr lang="en-US" dirty="0" smtClean="0"/>
              <a:t>In other words, the drop downs for courses are based </a:t>
            </a:r>
            <a:r>
              <a:rPr lang="en-US" dirty="0"/>
              <a:t>on the grad requirement and block you selected in a previous </a:t>
            </a:r>
            <a:r>
              <a:rPr lang="en-US" dirty="0" smtClean="0"/>
              <a:t>section.  If a course is not in a drop down, then it may not be available in that block or may not fulfill a specific grad requirement.</a:t>
            </a:r>
            <a:br>
              <a:rPr lang="en-US" dirty="0" smtClean="0"/>
            </a:br>
            <a:endParaRPr lang="en-US" dirty="0" smtClean="0"/>
          </a:p>
          <a:p>
            <a:pPr marL="457200" indent="-457200">
              <a:buFont typeface="+mj-lt"/>
              <a:buAutoNum type="arabicPeriod"/>
            </a:pPr>
            <a:r>
              <a:rPr lang="en-US" b="1" dirty="0" smtClean="0"/>
              <a:t>Notes to Staff: </a:t>
            </a:r>
            <a:r>
              <a:rPr lang="en-US" dirty="0" smtClean="0"/>
              <a:t>There are sections for notes  that you can send to the scheduling staff; they will read these notes.</a:t>
            </a:r>
            <a:br>
              <a:rPr lang="en-US" dirty="0" smtClean="0"/>
            </a:br>
            <a:endParaRPr lang="en-US" dirty="0" smtClean="0"/>
          </a:p>
          <a:p>
            <a:pPr marL="457200" indent="-457200">
              <a:buFont typeface="+mj-lt"/>
              <a:buAutoNum type="arabicPeriod"/>
            </a:pPr>
            <a:r>
              <a:rPr lang="en-US" b="1" dirty="0" smtClean="0"/>
              <a:t>Email confirmation. </a:t>
            </a:r>
            <a:r>
              <a:rPr lang="en-US" dirty="0" smtClean="0"/>
              <a:t>When College </a:t>
            </a:r>
            <a:r>
              <a:rPr lang="en-US" dirty="0"/>
              <a:t>A</a:t>
            </a:r>
            <a:r>
              <a:rPr lang="en-US" dirty="0" smtClean="0"/>
              <a:t>dvisors, Campus Directors, or Dr. Dent approve the schedule, both of you will receive email confirmations.</a:t>
            </a:r>
          </a:p>
        </p:txBody>
      </p:sp>
    </p:spTree>
    <p:extLst>
      <p:ext uri="{BB962C8B-B14F-4D97-AF65-F5344CB8AC3E}">
        <p14:creationId xmlns:p14="http://schemas.microsoft.com/office/powerpoint/2010/main" val="32030860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711" y="-134210"/>
            <a:ext cx="10772775" cy="1658198"/>
          </a:xfrm>
        </p:spPr>
        <p:txBody>
          <a:bodyPr/>
          <a:lstStyle/>
          <a:p>
            <a:r>
              <a:rPr lang="en-US" dirty="0" smtClean="0"/>
              <a:t>Approval of Round 2 Schedules</a:t>
            </a:r>
            <a:endParaRPr lang="en-US" dirty="0"/>
          </a:p>
        </p:txBody>
      </p:sp>
      <p:sp>
        <p:nvSpPr>
          <p:cNvPr id="3" name="Content Placeholder 2"/>
          <p:cNvSpPr>
            <a:spLocks noGrp="1"/>
          </p:cNvSpPr>
          <p:nvPr>
            <p:ph idx="1"/>
          </p:nvPr>
        </p:nvSpPr>
        <p:spPr>
          <a:xfrm>
            <a:off x="231711" y="1205922"/>
            <a:ext cx="10753725" cy="3766185"/>
          </a:xfrm>
        </p:spPr>
        <p:txBody>
          <a:bodyPr>
            <a:noAutofit/>
          </a:bodyPr>
          <a:lstStyle/>
          <a:p>
            <a:pPr marL="457200" indent="-457200">
              <a:buFont typeface="+mj-lt"/>
              <a:buAutoNum type="arabicPeriod"/>
            </a:pPr>
            <a:r>
              <a:rPr lang="en-US" sz="2800" dirty="0" smtClean="0"/>
              <a:t>Please seek approval from your college advisor, Campus Director or Dr. Dent.  There is no mechanism for Career Goal advisors to approve your schedule, but please consult them as you develop your Round 2 plan.</a:t>
            </a:r>
            <a:br>
              <a:rPr lang="en-US" sz="2800" dirty="0" smtClean="0"/>
            </a:br>
            <a:endParaRPr lang="en-US" sz="2800" dirty="0" smtClean="0"/>
          </a:p>
          <a:p>
            <a:pPr marL="457200" indent="-457200">
              <a:buFont typeface="+mj-lt"/>
              <a:buAutoNum type="arabicPeriod"/>
            </a:pPr>
            <a:r>
              <a:rPr lang="en-US" sz="2800" dirty="0" smtClean="0"/>
              <a:t>The deadline for advisor approval is </a:t>
            </a:r>
            <a:r>
              <a:rPr lang="en-US" sz="2800" b="1" dirty="0" smtClean="0"/>
              <a:t>January 20 by 5 pm</a:t>
            </a:r>
            <a:r>
              <a:rPr lang="en-US" sz="2800" dirty="0" smtClean="0"/>
              <a:t>.  Please contact Dr. Dent, your college advisor or Campus Director </a:t>
            </a:r>
            <a:r>
              <a:rPr lang="en-US" sz="2800" b="1" dirty="0" smtClean="0"/>
              <a:t>well before</a:t>
            </a:r>
            <a:r>
              <a:rPr lang="en-US" sz="2800" dirty="0" smtClean="0"/>
              <a:t> this deadline.  They will approve by Feb 1.</a:t>
            </a:r>
            <a:br>
              <a:rPr lang="en-US" sz="2800" dirty="0" smtClean="0"/>
            </a:br>
            <a:endParaRPr lang="en-US" sz="2800" dirty="0" smtClean="0"/>
          </a:p>
          <a:p>
            <a:pPr marL="457200" indent="-457200">
              <a:buFont typeface="+mj-lt"/>
              <a:buAutoNum type="arabicPeriod"/>
            </a:pPr>
            <a:r>
              <a:rPr lang="en-US" sz="2800" dirty="0" smtClean="0"/>
              <a:t>Consider emailing your them your worksheet.  It is not required, but it shows them they you are working to fulfill graduation requirements.</a:t>
            </a:r>
            <a:br>
              <a:rPr lang="en-US" sz="2800" dirty="0" smtClean="0"/>
            </a:br>
            <a:endParaRPr lang="en-US" sz="2800" dirty="0" smtClean="0"/>
          </a:p>
          <a:p>
            <a:pPr marL="457200" indent="-457200">
              <a:buFont typeface="+mj-lt"/>
              <a:buAutoNum type="arabicPeriod"/>
            </a:pPr>
            <a:r>
              <a:rPr lang="en-US" sz="2800" dirty="0" smtClean="0"/>
              <a:t>Once your </a:t>
            </a:r>
            <a:r>
              <a:rPr lang="en-US" sz="2800" dirty="0" err="1" smtClean="0"/>
              <a:t>cdirector</a:t>
            </a:r>
            <a:r>
              <a:rPr lang="en-US" sz="2800" dirty="0" smtClean="0"/>
              <a:t>/advisor has approved Round 2, then you both  receive an email confirmation.  Please save this email.</a:t>
            </a:r>
            <a:endParaRPr lang="en-US" sz="2800" dirty="0"/>
          </a:p>
        </p:txBody>
      </p:sp>
    </p:spTree>
    <p:extLst>
      <p:ext uri="{BB962C8B-B14F-4D97-AF65-F5344CB8AC3E}">
        <p14:creationId xmlns:p14="http://schemas.microsoft.com/office/powerpoint/2010/main" val="25701297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468" y="87427"/>
            <a:ext cx="10058400" cy="1450757"/>
          </a:xfrm>
        </p:spPr>
        <p:txBody>
          <a:bodyPr>
            <a:normAutofit fontScale="90000"/>
          </a:bodyPr>
          <a:lstStyle/>
          <a:p>
            <a:r>
              <a:rPr lang="en-US" dirty="0" smtClean="0"/>
              <a:t>Prelim Schedules and Drop/Add Process</a:t>
            </a:r>
            <a:endParaRPr lang="en-US" dirty="0"/>
          </a:p>
        </p:txBody>
      </p:sp>
      <p:sp>
        <p:nvSpPr>
          <p:cNvPr id="3" name="Content Placeholder 2"/>
          <p:cNvSpPr>
            <a:spLocks noGrp="1"/>
          </p:cNvSpPr>
          <p:nvPr>
            <p:ph idx="1"/>
          </p:nvPr>
        </p:nvSpPr>
        <p:spPr>
          <a:xfrm>
            <a:off x="363949" y="1139564"/>
            <a:ext cx="10264819" cy="4301569"/>
          </a:xfrm>
        </p:spPr>
        <p:txBody>
          <a:bodyPr>
            <a:noAutofit/>
          </a:bodyPr>
          <a:lstStyle/>
          <a:p>
            <a:pPr marL="457200" indent="-457200">
              <a:buFont typeface="+mj-lt"/>
              <a:buAutoNum type="arabicPeriod"/>
            </a:pPr>
            <a:r>
              <a:rPr lang="en-US" dirty="0" smtClean="0"/>
              <a:t>Capacity is tight.  We do our best to meet students’ requests.  </a:t>
            </a:r>
            <a:br>
              <a:rPr lang="en-US" dirty="0" smtClean="0"/>
            </a:br>
            <a:endParaRPr lang="en-US" dirty="0" smtClean="0"/>
          </a:p>
          <a:p>
            <a:pPr marL="457200" indent="-457200">
              <a:buFont typeface="+mj-lt"/>
              <a:buAutoNum type="arabicPeriod"/>
            </a:pPr>
            <a:r>
              <a:rPr lang="en-US" dirty="0"/>
              <a:t>Mindy McKinney is conducting preliminary Round 2 scheduling (</a:t>
            </a:r>
            <a:r>
              <a:rPr lang="en-US" dirty="0">
                <a:hlinkClick r:id="rId2"/>
              </a:rPr>
              <a:t>mindy_mckinney@med.unc.edu</a:t>
            </a:r>
            <a:r>
              <a:rPr lang="en-US" dirty="0" smtClean="0"/>
              <a:t>) from </a:t>
            </a:r>
            <a:r>
              <a:rPr lang="en-US" b="1" dirty="0" smtClean="0"/>
              <a:t>February 1 – March 17</a:t>
            </a:r>
            <a:r>
              <a:rPr lang="en-US" dirty="0" smtClean="0"/>
              <a:t>.</a:t>
            </a:r>
            <a:br>
              <a:rPr lang="en-US" dirty="0" smtClean="0"/>
            </a:br>
            <a:endParaRPr lang="en-US" dirty="0"/>
          </a:p>
          <a:p>
            <a:pPr marL="457200" indent="-457200">
              <a:buFont typeface="+mj-lt"/>
              <a:buAutoNum type="arabicPeriod"/>
            </a:pPr>
            <a:r>
              <a:rPr lang="en-US" dirty="0" smtClean="0"/>
              <a:t>Preliminary Round 2 Schedules will be released via one45 on </a:t>
            </a:r>
            <a:r>
              <a:rPr lang="en-US" b="1" dirty="0" smtClean="0"/>
              <a:t>March</a:t>
            </a:r>
            <a:r>
              <a:rPr lang="en-US" dirty="0" smtClean="0"/>
              <a:t> </a:t>
            </a:r>
            <a:r>
              <a:rPr lang="en-US" b="1" dirty="0" smtClean="0"/>
              <a:t>22.</a:t>
            </a:r>
            <a:br>
              <a:rPr lang="en-US" b="1" dirty="0" smtClean="0"/>
            </a:br>
            <a:endParaRPr lang="en-US" b="1" dirty="0" smtClean="0"/>
          </a:p>
          <a:p>
            <a:pPr marL="457200" indent="-457200">
              <a:buFont typeface="+mj-lt"/>
              <a:buAutoNum type="arabicPeriod"/>
            </a:pPr>
            <a:r>
              <a:rPr lang="en-US" dirty="0" smtClean="0"/>
              <a:t>Internal swapping among students, </a:t>
            </a:r>
            <a:r>
              <a:rPr lang="en-US" b="1" dirty="0" smtClean="0"/>
              <a:t>March 22-26.</a:t>
            </a:r>
            <a:br>
              <a:rPr lang="en-US" b="1" dirty="0" smtClean="0"/>
            </a:br>
            <a:endParaRPr lang="en-US" dirty="0" smtClean="0"/>
          </a:p>
          <a:p>
            <a:pPr marL="457200" indent="-457200">
              <a:buFont typeface="+mj-lt"/>
              <a:buAutoNum type="arabicPeriod"/>
            </a:pPr>
            <a:r>
              <a:rPr lang="en-US" dirty="0" smtClean="0"/>
              <a:t>Drop/add on </a:t>
            </a:r>
            <a:r>
              <a:rPr lang="en-US" b="1" dirty="0" smtClean="0"/>
              <a:t>March 27-31</a:t>
            </a:r>
            <a:r>
              <a:rPr lang="en-US" dirty="0" smtClean="0"/>
              <a:t>.  There are parameters for drop/add that require your help.  Changes will be made in the order that the requests are received.</a:t>
            </a:r>
            <a:br>
              <a:rPr lang="en-US" dirty="0" smtClean="0"/>
            </a:br>
            <a:endParaRPr lang="en-US" dirty="0" smtClean="0"/>
          </a:p>
          <a:p>
            <a:pPr marL="457200" indent="-457200">
              <a:buFont typeface="+mj-lt"/>
              <a:buAutoNum type="arabicPeriod"/>
            </a:pPr>
            <a:r>
              <a:rPr lang="en-US" b="1" dirty="0" smtClean="0"/>
              <a:t>Mid-April: </a:t>
            </a:r>
            <a:r>
              <a:rPr lang="en-US" dirty="0" smtClean="0"/>
              <a:t>Mindy McKinney and Dustin Norris will work on changes.  You will receive email confirmation of changes.</a:t>
            </a:r>
            <a:endParaRPr lang="en-US" b="1" dirty="0" smtClean="0"/>
          </a:p>
          <a:p>
            <a:pPr marL="0" indent="0">
              <a:buNone/>
            </a:pPr>
            <a:endParaRPr lang="en-US" sz="2400" dirty="0"/>
          </a:p>
        </p:txBody>
      </p:sp>
    </p:spTree>
    <p:extLst>
      <p:ext uri="{BB962C8B-B14F-4D97-AF65-F5344CB8AC3E}">
        <p14:creationId xmlns:p14="http://schemas.microsoft.com/office/powerpoint/2010/main" val="1695317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896" y="168908"/>
            <a:ext cx="10058400" cy="1450757"/>
          </a:xfrm>
        </p:spPr>
        <p:txBody>
          <a:bodyPr/>
          <a:lstStyle/>
          <a:p>
            <a:r>
              <a:rPr lang="en-US" dirty="0" smtClean="0"/>
              <a:t>Drop/Add Parameters</a:t>
            </a:r>
            <a:endParaRPr lang="en-US" dirty="0"/>
          </a:p>
        </p:txBody>
      </p:sp>
      <p:sp>
        <p:nvSpPr>
          <p:cNvPr id="3" name="Content Placeholder 2"/>
          <p:cNvSpPr>
            <a:spLocks noGrp="1"/>
          </p:cNvSpPr>
          <p:nvPr>
            <p:ph idx="1"/>
          </p:nvPr>
        </p:nvSpPr>
        <p:spPr>
          <a:xfrm>
            <a:off x="354896" y="1619665"/>
            <a:ext cx="10753725" cy="3766185"/>
          </a:xfrm>
        </p:spPr>
        <p:txBody>
          <a:bodyPr>
            <a:normAutofit fontScale="85000" lnSpcReduction="10000"/>
          </a:bodyPr>
          <a:lstStyle/>
          <a:p>
            <a:pPr marL="457200" indent="-457200">
              <a:buFont typeface="+mj-lt"/>
              <a:buAutoNum type="arabicPeriod"/>
            </a:pPr>
            <a:r>
              <a:rPr lang="en-US" sz="3200" dirty="0" smtClean="0"/>
              <a:t>Submit swaps and requests for </a:t>
            </a:r>
            <a:r>
              <a:rPr lang="en-US" sz="3200" dirty="0" smtClean="0">
                <a:solidFill>
                  <a:schemeClr val="tx1"/>
                </a:solidFill>
              </a:rPr>
              <a:t>drop/add to: </a:t>
            </a:r>
            <a:r>
              <a:rPr lang="en-US" sz="3200" u="sng" dirty="0">
                <a:hlinkClick r:id="rId2"/>
              </a:rPr>
              <a:t>https://unc.az1.qualtrics.com/SE/?</a:t>
            </a:r>
            <a:r>
              <a:rPr lang="en-US" sz="3200" u="sng" dirty="0" smtClean="0">
                <a:hlinkClick r:id="rId2"/>
              </a:rPr>
              <a:t>SID=SV_6ngm3FKkNVDqAG9</a:t>
            </a:r>
            <a:r>
              <a:rPr lang="en-US" sz="3200" dirty="0" smtClean="0"/>
              <a:t/>
            </a:r>
            <a:br>
              <a:rPr lang="en-US" sz="3200" dirty="0" smtClean="0"/>
            </a:br>
            <a:endParaRPr lang="en-US" sz="3200" dirty="0" smtClean="0"/>
          </a:p>
          <a:p>
            <a:pPr marL="457200" indent="-457200">
              <a:buFont typeface="+mj-lt"/>
              <a:buAutoNum type="arabicPeriod"/>
            </a:pPr>
            <a:r>
              <a:rPr lang="en-US" sz="3200" dirty="0" smtClean="0"/>
              <a:t>You will first indicate swaps. Both you and your peer must submit separate swap requests to make it official.</a:t>
            </a:r>
            <a:br>
              <a:rPr lang="en-US" sz="3200" dirty="0" smtClean="0"/>
            </a:br>
            <a:endParaRPr lang="en-US" sz="3200" dirty="0" smtClean="0"/>
          </a:p>
          <a:p>
            <a:pPr marL="457200" indent="-457200">
              <a:buFont typeface="+mj-lt"/>
              <a:buAutoNum type="arabicPeriod"/>
            </a:pPr>
            <a:r>
              <a:rPr lang="en-US" sz="3200" dirty="0" smtClean="0"/>
              <a:t>Next, indicate what you what to drop and add.  Please be accurate.</a:t>
            </a:r>
            <a:br>
              <a:rPr lang="en-US" sz="3200" dirty="0" smtClean="0"/>
            </a:br>
            <a:endParaRPr lang="en-US" sz="3200" dirty="0" smtClean="0"/>
          </a:p>
          <a:p>
            <a:pPr marL="457200" indent="-457200">
              <a:buFont typeface="+mj-lt"/>
              <a:buAutoNum type="arabicPeriod"/>
            </a:pPr>
            <a:r>
              <a:rPr lang="en-US" sz="3200" dirty="0" smtClean="0"/>
              <a:t>Bulk swap/drop/add actions will conclude mid April.</a:t>
            </a:r>
            <a:r>
              <a:rPr lang="en-US" sz="2400" dirty="0" smtClean="0"/>
              <a:t/>
            </a:r>
            <a:br>
              <a:rPr lang="en-US" sz="2400" dirty="0" smtClean="0"/>
            </a:br>
            <a:endParaRPr lang="en-US" sz="2400" dirty="0" smtClean="0"/>
          </a:p>
          <a:p>
            <a:pPr marL="457200" indent="-457200">
              <a:buFont typeface="+mj-lt"/>
              <a:buAutoNum type="arabicPeriod"/>
            </a:pPr>
            <a:endParaRPr lang="en-US" sz="2400" dirty="0" smtClean="0"/>
          </a:p>
          <a:p>
            <a:pPr marL="457200" indent="-457200">
              <a:buFont typeface="+mj-lt"/>
              <a:buAutoNum type="arabicPeriod"/>
            </a:pPr>
            <a:endParaRPr lang="en-US" dirty="0"/>
          </a:p>
          <a:p>
            <a:pPr marL="0" indent="0">
              <a:buNone/>
            </a:pPr>
            <a:endParaRPr lang="en-US" dirty="0" smtClean="0"/>
          </a:p>
          <a:p>
            <a:pPr marL="749808" lvl="1" indent="-457200">
              <a:buFont typeface="+mj-lt"/>
              <a:buAutoNum type="arabicPeriod"/>
            </a:pPr>
            <a:endParaRPr lang="en-US" dirty="0" smtClean="0"/>
          </a:p>
          <a:p>
            <a:pPr marL="457200" indent="-457200">
              <a:buFont typeface="+mj-lt"/>
              <a:buAutoNum type="arabicPeriod"/>
            </a:pPr>
            <a:endParaRPr lang="en-US" dirty="0" smtClean="0"/>
          </a:p>
        </p:txBody>
      </p:sp>
    </p:spTree>
    <p:extLst>
      <p:ext uri="{BB962C8B-B14F-4D97-AF65-F5344CB8AC3E}">
        <p14:creationId xmlns:p14="http://schemas.microsoft.com/office/powerpoint/2010/main" val="19391048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521" y="205121"/>
            <a:ext cx="10599797" cy="1496930"/>
          </a:xfrm>
        </p:spPr>
        <p:txBody>
          <a:bodyPr>
            <a:normAutofit/>
          </a:bodyPr>
          <a:lstStyle/>
          <a:p>
            <a:r>
              <a:rPr lang="en-US" dirty="0" smtClean="0"/>
              <a:t>Continual Drop/Add during </a:t>
            </a:r>
            <a:r>
              <a:rPr lang="en-US" dirty="0" err="1" smtClean="0"/>
              <a:t>Indiv</a:t>
            </a:r>
            <a:r>
              <a:rPr lang="en-US" dirty="0" smtClean="0"/>
              <a:t> Phase</a:t>
            </a:r>
            <a:endParaRPr lang="en-US" dirty="0"/>
          </a:p>
        </p:txBody>
      </p:sp>
      <p:sp>
        <p:nvSpPr>
          <p:cNvPr id="3" name="Content Placeholder 2"/>
          <p:cNvSpPr>
            <a:spLocks noGrp="1"/>
          </p:cNvSpPr>
          <p:nvPr>
            <p:ph idx="1"/>
          </p:nvPr>
        </p:nvSpPr>
        <p:spPr>
          <a:xfrm>
            <a:off x="450319" y="1586167"/>
            <a:ext cx="10753725" cy="3766185"/>
          </a:xfrm>
        </p:spPr>
        <p:txBody>
          <a:bodyPr>
            <a:normAutofit fontScale="25000" lnSpcReduction="20000"/>
          </a:bodyPr>
          <a:lstStyle/>
          <a:p>
            <a:pPr marL="0" indent="0">
              <a:buNone/>
            </a:pPr>
            <a:r>
              <a:rPr lang="en-US" sz="11200" dirty="0" smtClean="0"/>
              <a:t>Continuing to drop and add courses throughout Individualization Phase is minimized.  Special exceptions:</a:t>
            </a:r>
            <a:r>
              <a:rPr lang="en-US" sz="6000" dirty="0" smtClean="0"/>
              <a:t/>
            </a:r>
            <a:br>
              <a:rPr lang="en-US" sz="6000" dirty="0" smtClean="0"/>
            </a:br>
            <a:endParaRPr lang="en-US" sz="6000" dirty="0" smtClean="0"/>
          </a:p>
          <a:p>
            <a:pPr lvl="1">
              <a:buFont typeface="Arial" panose="020B0604020202020204" pitchFamily="34" charset="0"/>
              <a:buChar char="•"/>
            </a:pPr>
            <a:r>
              <a:rPr lang="en-US" sz="9600" dirty="0" smtClean="0"/>
              <a:t>Personal/medical reasons,</a:t>
            </a:r>
          </a:p>
          <a:p>
            <a:pPr lvl="1">
              <a:buFont typeface="Arial" panose="020B0604020202020204" pitchFamily="34" charset="0"/>
              <a:buChar char="•"/>
            </a:pPr>
            <a:r>
              <a:rPr lang="en-US" sz="9600" dirty="0" smtClean="0"/>
              <a:t>Away electives falling through, or</a:t>
            </a:r>
          </a:p>
          <a:p>
            <a:pPr lvl="1">
              <a:buFont typeface="Arial" panose="020B0604020202020204" pitchFamily="34" charset="0"/>
              <a:buChar char="•"/>
            </a:pPr>
            <a:r>
              <a:rPr lang="en-US" sz="9600" dirty="0" smtClean="0"/>
              <a:t>Requests from College Advisor.</a:t>
            </a:r>
          </a:p>
          <a:p>
            <a:pPr lvl="1">
              <a:buFont typeface="Arial" panose="020B0604020202020204" pitchFamily="34" charset="0"/>
              <a:buChar char="•"/>
            </a:pPr>
            <a:endParaRPr lang="en-US" sz="6000" dirty="0"/>
          </a:p>
          <a:p>
            <a:pPr marL="4572" lvl="1" indent="0">
              <a:buNone/>
            </a:pPr>
            <a:r>
              <a:rPr lang="en-US" sz="11200" dirty="0" smtClean="0"/>
              <a:t/>
            </a:r>
            <a:br>
              <a:rPr lang="en-US" sz="11200" dirty="0" smtClean="0"/>
            </a:br>
            <a:r>
              <a:rPr lang="en-US" sz="11200" dirty="0" smtClean="0"/>
              <a:t>If you want to drop/add throughout </a:t>
            </a:r>
            <a:r>
              <a:rPr lang="en-US" sz="11200" dirty="0" err="1" smtClean="0"/>
              <a:t>Indiv</a:t>
            </a:r>
            <a:r>
              <a:rPr lang="en-US" sz="11200" dirty="0" smtClean="0"/>
              <a:t> Phase, then do so </a:t>
            </a:r>
            <a:r>
              <a:rPr lang="en-US" sz="11200" b="1" dirty="0" smtClean="0"/>
              <a:t>4 weeks prior to the start of the course </a:t>
            </a:r>
            <a:r>
              <a:rPr lang="en-US" sz="11200" dirty="0" smtClean="0"/>
              <a:t>because:</a:t>
            </a:r>
            <a:br>
              <a:rPr lang="en-US" sz="11200" dirty="0" smtClean="0"/>
            </a:br>
            <a:endParaRPr lang="en-US" sz="11200" dirty="0" smtClean="0"/>
          </a:p>
          <a:p>
            <a:pPr lvl="1">
              <a:buFont typeface="Arial" panose="020B0604020202020204" pitchFamily="34" charset="0"/>
              <a:buChar char="•"/>
            </a:pPr>
            <a:r>
              <a:rPr lang="en-US" sz="9600" dirty="0" smtClean="0"/>
              <a:t>Constantly and last-minute changes to schedules can be challenging for campuses and coordinators.</a:t>
            </a:r>
          </a:p>
          <a:p>
            <a:pPr lvl="1">
              <a:buFont typeface="Arial" panose="020B0604020202020204" pitchFamily="34" charset="0"/>
              <a:buChar char="•"/>
            </a:pPr>
            <a:r>
              <a:rPr lang="en-US" sz="9600" dirty="0" smtClean="0"/>
              <a:t>It is respectful to your peers who may have wanted that course.</a:t>
            </a:r>
          </a:p>
          <a:p>
            <a:pPr lvl="1">
              <a:buFont typeface="Arial" panose="020B0604020202020204" pitchFamily="34" charset="0"/>
              <a:buChar char="•"/>
            </a:pPr>
            <a:r>
              <a:rPr lang="en-US" sz="9600" dirty="0" smtClean="0"/>
              <a:t>Capacity is even less at this point because visiting students have been scheduled.</a:t>
            </a:r>
          </a:p>
          <a:p>
            <a:endParaRPr lang="en-US" dirty="0"/>
          </a:p>
        </p:txBody>
      </p:sp>
    </p:spTree>
    <p:extLst>
      <p:ext uri="{BB962C8B-B14F-4D97-AF65-F5344CB8AC3E}">
        <p14:creationId xmlns:p14="http://schemas.microsoft.com/office/powerpoint/2010/main" val="31344470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2212206" y="298115"/>
            <a:ext cx="8229600" cy="1187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chemeClr val="tx1"/>
                </a:solidFill>
                <a:latin typeface="+mj-lt"/>
                <a:ea typeface="+mj-ea"/>
                <a:cs typeface="+mj-cs"/>
              </a:defRPr>
            </a:lvl1pPr>
            <a:lvl2pPr algn="ctr" rtl="0" eaLnBrk="0" fontAlgn="base" hangingPunct="0">
              <a:spcBef>
                <a:spcPct val="0"/>
              </a:spcBef>
              <a:spcAft>
                <a:spcPct val="0"/>
              </a:spcAft>
              <a:defRPr sz="3600">
                <a:solidFill>
                  <a:schemeClr val="tx1"/>
                </a:solidFill>
                <a:latin typeface="Arial" charset="0"/>
              </a:defRPr>
            </a:lvl2pPr>
            <a:lvl3pPr algn="ctr" rtl="0" eaLnBrk="0" fontAlgn="base" hangingPunct="0">
              <a:spcBef>
                <a:spcPct val="0"/>
              </a:spcBef>
              <a:spcAft>
                <a:spcPct val="0"/>
              </a:spcAft>
              <a:defRPr sz="3600">
                <a:solidFill>
                  <a:schemeClr val="tx1"/>
                </a:solidFill>
                <a:latin typeface="Arial" charset="0"/>
              </a:defRPr>
            </a:lvl3pPr>
            <a:lvl4pPr algn="ctr" rtl="0" eaLnBrk="0" fontAlgn="base" hangingPunct="0">
              <a:spcBef>
                <a:spcPct val="0"/>
              </a:spcBef>
              <a:spcAft>
                <a:spcPct val="0"/>
              </a:spcAft>
              <a:defRPr sz="3600">
                <a:solidFill>
                  <a:schemeClr val="tx1"/>
                </a:solidFill>
                <a:latin typeface="Arial" charset="0"/>
              </a:defRPr>
            </a:lvl4pPr>
            <a:lvl5pPr algn="ctr" rtl="0" eaLnBrk="0" fontAlgn="base" hangingPunct="0">
              <a:spcBef>
                <a:spcPct val="0"/>
              </a:spcBef>
              <a:spcAft>
                <a:spcPct val="0"/>
              </a:spcAft>
              <a:defRPr sz="3600">
                <a:solidFill>
                  <a:schemeClr val="tx1"/>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spcBef>
                <a:spcPts val="0"/>
              </a:spcBef>
              <a:defRPr/>
            </a:pPr>
            <a:r>
              <a:rPr lang="en-US" altLang="en-US" sz="2000" b="1" kern="0" dirty="0" smtClean="0">
                <a:solidFill>
                  <a:srgbClr val="000066"/>
                </a:solidFill>
                <a:effectLst>
                  <a:outerShdw blurRad="38100" dist="38100" dir="2700000" algn="tl">
                    <a:srgbClr val="000000">
                      <a:alpha val="43137"/>
                    </a:srgbClr>
                  </a:outerShdw>
                </a:effectLst>
                <a:latin typeface="Arial Unicode MS" pitchFamily="34" charset="-128"/>
              </a:rPr>
              <a:t>FOURTH-YEAR SCHEDULING &amp; </a:t>
            </a:r>
            <a:br>
              <a:rPr lang="en-US" altLang="en-US" sz="2000" b="1" kern="0" dirty="0" smtClean="0">
                <a:solidFill>
                  <a:srgbClr val="000066"/>
                </a:solidFill>
                <a:effectLst>
                  <a:outerShdw blurRad="38100" dist="38100" dir="2700000" algn="tl">
                    <a:srgbClr val="000000">
                      <a:alpha val="43137"/>
                    </a:srgbClr>
                  </a:outerShdw>
                </a:effectLst>
                <a:latin typeface="Arial Unicode MS" pitchFamily="34" charset="-128"/>
              </a:rPr>
            </a:br>
            <a:r>
              <a:rPr lang="en-US" altLang="en-US" sz="2000" b="1" kern="0" dirty="0" smtClean="0">
                <a:solidFill>
                  <a:srgbClr val="000066"/>
                </a:solidFill>
                <a:effectLst>
                  <a:outerShdw blurRad="38100" dist="38100" dir="2700000" algn="tl">
                    <a:srgbClr val="000000">
                      <a:alpha val="43137"/>
                    </a:srgbClr>
                  </a:outerShdw>
                </a:effectLst>
                <a:latin typeface="Arial Unicode MS" pitchFamily="34" charset="-128"/>
              </a:rPr>
              <a:t>INTRO TO RESIDENCY APPLICATION PROCESS</a:t>
            </a:r>
            <a:br>
              <a:rPr lang="en-US" altLang="en-US" sz="2000" b="1" kern="0" dirty="0" smtClean="0">
                <a:solidFill>
                  <a:srgbClr val="000066"/>
                </a:solidFill>
                <a:effectLst>
                  <a:outerShdw blurRad="38100" dist="38100" dir="2700000" algn="tl">
                    <a:srgbClr val="000000">
                      <a:alpha val="43137"/>
                    </a:srgbClr>
                  </a:outerShdw>
                </a:effectLst>
                <a:latin typeface="Arial Unicode MS" pitchFamily="34" charset="-128"/>
              </a:rPr>
            </a:br>
            <a:r>
              <a:rPr lang="en-US" altLang="en-US" sz="2000" b="1" kern="0" dirty="0" smtClean="0">
                <a:solidFill>
                  <a:srgbClr val="000066"/>
                </a:solidFill>
                <a:effectLst>
                  <a:outerShdw blurRad="38100" dist="38100" dir="2700000" algn="tl">
                    <a:srgbClr val="000000">
                      <a:alpha val="43137"/>
                    </a:srgbClr>
                  </a:outerShdw>
                </a:effectLst>
                <a:latin typeface="Arial Unicode MS" pitchFamily="34" charset="-128"/>
              </a:rPr>
              <a:t>MS3 CLASS MEETING</a:t>
            </a:r>
            <a:r>
              <a:rPr lang="en-US" altLang="en-US" sz="2000" kern="0" dirty="0" smtClean="0">
                <a:solidFill>
                  <a:srgbClr val="000066"/>
                </a:solidFill>
                <a:latin typeface="Arial Unicode MS" pitchFamily="34" charset="-128"/>
              </a:rPr>
              <a:t/>
            </a:r>
            <a:br>
              <a:rPr lang="en-US" altLang="en-US" sz="2000" kern="0" dirty="0" smtClean="0">
                <a:solidFill>
                  <a:srgbClr val="000066"/>
                </a:solidFill>
                <a:latin typeface="Arial Unicode MS" pitchFamily="34" charset="-128"/>
              </a:rPr>
            </a:br>
            <a:r>
              <a:rPr lang="en-US" altLang="en-US" kern="0" dirty="0" smtClean="0">
                <a:solidFill>
                  <a:srgbClr val="000066"/>
                </a:solidFill>
                <a:latin typeface="Arial Unicode MS" pitchFamily="34" charset="-128"/>
              </a:rPr>
              <a:t> </a:t>
            </a:r>
            <a:endParaRPr lang="en-US" altLang="en-US" kern="0" dirty="0">
              <a:solidFill>
                <a:srgbClr val="000066"/>
              </a:solidFill>
              <a:latin typeface="Arial Unicode MS" pitchFamily="34" charset="-128"/>
            </a:endParaRPr>
          </a:p>
        </p:txBody>
      </p:sp>
      <p:sp>
        <p:nvSpPr>
          <p:cNvPr id="8" name="TextBox 7"/>
          <p:cNvSpPr txBox="1"/>
          <p:nvPr/>
        </p:nvSpPr>
        <p:spPr>
          <a:xfrm>
            <a:off x="2881606" y="1053669"/>
            <a:ext cx="2701510" cy="646331"/>
          </a:xfrm>
          <a:prstGeom prst="rect">
            <a:avLst/>
          </a:prstGeom>
          <a:noFill/>
        </p:spPr>
        <p:txBody>
          <a:bodyPr wrap="square" rtlCol="0">
            <a:spAutoFit/>
          </a:bodyPr>
          <a:lstStyle/>
          <a:p>
            <a:pPr algn="ctr" fontAlgn="base">
              <a:spcBef>
                <a:spcPct val="0"/>
              </a:spcBef>
              <a:spcAft>
                <a:spcPct val="0"/>
              </a:spcAft>
            </a:pPr>
            <a:r>
              <a:rPr lang="en-US" dirty="0">
                <a:solidFill>
                  <a:srgbClr val="F2F2F2"/>
                </a:solidFill>
                <a:latin typeface="Arial" panose="020B0604020202020204" pitchFamily="34" charset="0"/>
                <a:ea typeface="Arial"/>
              </a:rPr>
              <a:t>AGENDA</a:t>
            </a:r>
            <a:endParaRPr lang="en-GB" altLang="en-US" b="1" dirty="0">
              <a:solidFill>
                <a:srgbClr val="5DD3FF"/>
              </a:solidFill>
              <a:latin typeface="Arial" panose="020B0604020202020204" pitchFamily="34" charset="0"/>
              <a:cs typeface="Arial" panose="020B0604020202020204" pitchFamily="34" charset="0"/>
            </a:endParaRPr>
          </a:p>
          <a:p>
            <a:pPr eaLnBrk="0" fontAlgn="base" hangingPunct="0">
              <a:spcBef>
                <a:spcPct val="0"/>
              </a:spcBef>
              <a:spcAft>
                <a:spcPct val="0"/>
              </a:spcAft>
            </a:pPr>
            <a:endParaRPr lang="en-US" dirty="0">
              <a:solidFill>
                <a:srgbClr val="FFFFFF"/>
              </a:solidFill>
              <a:latin typeface="Arial" panose="020B0604020202020204" pitchFamily="34" charset="0"/>
            </a:endParaRPr>
          </a:p>
        </p:txBody>
      </p:sp>
      <p:sp>
        <p:nvSpPr>
          <p:cNvPr id="10" name="Rectangle 2"/>
          <p:cNvSpPr>
            <a:spLocks noGrp="1" noRot="1" noChangeArrowheads="1"/>
          </p:cNvSpPr>
          <p:nvPr>
            <p:ph type="title"/>
          </p:nvPr>
        </p:nvSpPr>
        <p:spPr>
          <a:xfrm>
            <a:off x="4962625" y="1053669"/>
            <a:ext cx="2266750" cy="715962"/>
          </a:xfrm>
        </p:spPr>
        <p:txBody>
          <a:bodyPr>
            <a:normAutofit/>
          </a:bodyPr>
          <a:lstStyle/>
          <a:p>
            <a:pPr marL="0" indent="0">
              <a:buNone/>
            </a:pPr>
            <a:r>
              <a:rPr lang="en-US" sz="4000" dirty="0" smtClean="0">
                <a:solidFill>
                  <a:srgbClr val="002060"/>
                </a:solidFill>
              </a:rPr>
              <a:t>Agenda</a:t>
            </a:r>
            <a:endParaRPr lang="en-US" sz="4000" dirty="0">
              <a:solidFill>
                <a:srgbClr val="002060"/>
              </a:solidFill>
            </a:endParaRPr>
          </a:p>
        </p:txBody>
      </p:sp>
      <p:sp>
        <p:nvSpPr>
          <p:cNvPr id="11" name="Rectangle 10"/>
          <p:cNvSpPr/>
          <p:nvPr/>
        </p:nvSpPr>
        <p:spPr>
          <a:xfrm>
            <a:off x="1422055" y="1245848"/>
            <a:ext cx="7864719" cy="5478423"/>
          </a:xfrm>
          <a:prstGeom prst="rect">
            <a:avLst/>
          </a:prstGeom>
        </p:spPr>
        <p:txBody>
          <a:bodyPr wrap="square">
            <a:spAutoFit/>
          </a:bodyPr>
          <a:lstStyle/>
          <a:p>
            <a:pPr algn="ctr" eaLnBrk="0" fontAlgn="base" hangingPunct="0">
              <a:spcBef>
                <a:spcPct val="0"/>
              </a:spcBef>
              <a:spcAft>
                <a:spcPct val="0"/>
              </a:spcAft>
              <a:defRPr/>
            </a:pPr>
            <a:endParaRPr lang="en-US" altLang="en-US" sz="1400" dirty="0">
              <a:solidFill>
                <a:srgbClr val="000066"/>
              </a:solidFill>
              <a:latin typeface="Arial"/>
            </a:endParaRPr>
          </a:p>
          <a:p>
            <a:pPr algn="ctr" eaLnBrk="0" fontAlgn="base" hangingPunct="0">
              <a:spcBef>
                <a:spcPct val="0"/>
              </a:spcBef>
              <a:spcAft>
                <a:spcPct val="0"/>
              </a:spcAft>
              <a:defRPr/>
            </a:pPr>
            <a:endParaRPr lang="en-US" altLang="en-US" sz="1400" dirty="0">
              <a:solidFill>
                <a:srgbClr val="000066"/>
              </a:solidFill>
              <a:latin typeface="Arial"/>
            </a:endParaRPr>
          </a:p>
          <a:p>
            <a:pPr eaLnBrk="0" fontAlgn="base" hangingPunct="0">
              <a:spcBef>
                <a:spcPct val="0"/>
              </a:spcBef>
              <a:spcAft>
                <a:spcPct val="0"/>
              </a:spcAft>
              <a:defRPr/>
            </a:pPr>
            <a:endParaRPr lang="en-US" altLang="en-US" sz="1400" dirty="0">
              <a:solidFill>
                <a:srgbClr val="002060"/>
              </a:solidFill>
              <a:latin typeface="Arial"/>
            </a:endParaRPr>
          </a:p>
          <a:p>
            <a:pPr marL="285750" indent="-285750" eaLnBrk="0" fontAlgn="base" hangingPunct="0">
              <a:spcBef>
                <a:spcPct val="0"/>
              </a:spcBef>
              <a:spcAft>
                <a:spcPct val="0"/>
              </a:spcAft>
              <a:buFont typeface="Arial" panose="020B0604020202020204" pitchFamily="34" charset="0"/>
              <a:buChar char="•"/>
              <a:defRPr/>
            </a:pPr>
            <a:r>
              <a:rPr lang="en-US" altLang="en-US" sz="1400" dirty="0">
                <a:solidFill>
                  <a:srgbClr val="002060"/>
                </a:solidFill>
                <a:effectLst>
                  <a:outerShdw blurRad="38100" dist="38100" dir="2700000" algn="tl">
                    <a:srgbClr val="000000">
                      <a:alpha val="43137"/>
                    </a:srgbClr>
                  </a:outerShdw>
                </a:effectLst>
                <a:latin typeface="Arial"/>
              </a:rPr>
              <a:t>Dr. Dent			Welcome			</a:t>
            </a:r>
          </a:p>
          <a:p>
            <a:pPr eaLnBrk="0" fontAlgn="base" hangingPunct="0">
              <a:spcBef>
                <a:spcPct val="0"/>
              </a:spcBef>
              <a:spcAft>
                <a:spcPct val="0"/>
              </a:spcAft>
              <a:defRPr/>
            </a:pPr>
            <a:r>
              <a:rPr lang="en-US" altLang="en-US" sz="1400" dirty="0">
                <a:solidFill>
                  <a:srgbClr val="002060"/>
                </a:solidFill>
                <a:effectLst>
                  <a:outerShdw blurRad="38100" dist="38100" dir="2700000" algn="tl">
                    <a:srgbClr val="000000">
                      <a:alpha val="43137"/>
                    </a:srgbClr>
                  </a:outerShdw>
                </a:effectLst>
                <a:latin typeface="Arial"/>
              </a:rPr>
              <a:t>      9:00 am to 9:05 am			</a:t>
            </a:r>
          </a:p>
          <a:p>
            <a:pPr eaLnBrk="0" fontAlgn="base" hangingPunct="0">
              <a:spcBef>
                <a:spcPct val="0"/>
              </a:spcBef>
              <a:spcAft>
                <a:spcPct val="0"/>
              </a:spcAft>
              <a:defRPr/>
            </a:pPr>
            <a:endParaRPr lang="en-US" altLang="en-US" sz="1400" dirty="0">
              <a:solidFill>
                <a:srgbClr val="002060"/>
              </a:solidFill>
              <a:effectLst>
                <a:outerShdw blurRad="38100" dist="38100" dir="2700000" algn="tl">
                  <a:srgbClr val="000000">
                    <a:alpha val="43137"/>
                  </a:srgbClr>
                </a:outerShdw>
              </a:effectLst>
              <a:latin typeface="Arial"/>
            </a:endParaRPr>
          </a:p>
          <a:p>
            <a:pPr marL="285750" indent="-285750" eaLnBrk="0" fontAlgn="base" hangingPunct="0">
              <a:spcBef>
                <a:spcPct val="0"/>
              </a:spcBef>
              <a:spcAft>
                <a:spcPct val="0"/>
              </a:spcAft>
              <a:buFont typeface="Arial" panose="020B0604020202020204" pitchFamily="34" charset="0"/>
              <a:buChar char="•"/>
              <a:defRPr/>
            </a:pPr>
            <a:r>
              <a:rPr lang="en-US" altLang="en-US" sz="1400" dirty="0">
                <a:solidFill>
                  <a:srgbClr val="002060"/>
                </a:solidFill>
                <a:effectLst>
                  <a:outerShdw blurRad="38100" dist="38100" dir="2700000" algn="tl">
                    <a:srgbClr val="000000">
                      <a:alpha val="43137"/>
                    </a:srgbClr>
                  </a:outerShdw>
                </a:effectLst>
                <a:latin typeface="Arial"/>
              </a:rPr>
              <a:t>Dr. Steiner and Kimmy </a:t>
            </a:r>
            <a:r>
              <a:rPr lang="en-US" altLang="en-US" sz="1400" dirty="0" err="1">
                <a:solidFill>
                  <a:srgbClr val="002060"/>
                </a:solidFill>
                <a:effectLst>
                  <a:outerShdw blurRad="38100" dist="38100" dir="2700000" algn="tl">
                    <a:srgbClr val="000000">
                      <a:alpha val="43137"/>
                    </a:srgbClr>
                  </a:outerShdw>
                </a:effectLst>
                <a:latin typeface="Arial"/>
              </a:rPr>
              <a:t>Vuong</a:t>
            </a:r>
            <a:r>
              <a:rPr lang="en-US" altLang="en-US" sz="1400" dirty="0">
                <a:solidFill>
                  <a:srgbClr val="002060"/>
                </a:solidFill>
                <a:effectLst>
                  <a:outerShdw blurRad="38100" dist="38100" dir="2700000" algn="tl">
                    <a:srgbClr val="000000">
                      <a:alpha val="43137"/>
                    </a:srgbClr>
                  </a:outerShdw>
                </a:effectLst>
                <a:latin typeface="Arial"/>
              </a:rPr>
              <a:t>		</a:t>
            </a:r>
            <a:r>
              <a:rPr lang="en-US" altLang="en-US" sz="1400" dirty="0">
                <a:solidFill>
                  <a:srgbClr val="002060"/>
                </a:solidFill>
                <a:effectLst>
                  <a:outerShdw blurRad="38100" dist="38100" dir="2700000" algn="tl">
                    <a:srgbClr val="000000">
                      <a:alpha val="43137"/>
                    </a:srgbClr>
                  </a:outerShdw>
                </a:effectLst>
                <a:latin typeface="Arial" panose="020B0604020202020204" pitchFamily="34" charset="0"/>
              </a:rPr>
              <a:t>Legacy Teacher Program</a:t>
            </a:r>
            <a:endParaRPr lang="en-US" altLang="en-US" sz="1400" dirty="0">
              <a:solidFill>
                <a:srgbClr val="002060"/>
              </a:solidFill>
              <a:effectLst>
                <a:outerShdw blurRad="38100" dist="38100" dir="2700000" algn="tl">
                  <a:srgbClr val="000000">
                    <a:alpha val="43137"/>
                  </a:srgbClr>
                </a:outerShdw>
              </a:effectLst>
              <a:latin typeface="Arial"/>
            </a:endParaRPr>
          </a:p>
          <a:p>
            <a:pPr eaLnBrk="0" fontAlgn="base" hangingPunct="0">
              <a:spcBef>
                <a:spcPct val="0"/>
              </a:spcBef>
              <a:spcAft>
                <a:spcPct val="0"/>
              </a:spcAft>
              <a:defRPr/>
            </a:pPr>
            <a:r>
              <a:rPr lang="en-US" altLang="en-US" sz="1400" dirty="0">
                <a:solidFill>
                  <a:srgbClr val="002060"/>
                </a:solidFill>
                <a:effectLst>
                  <a:outerShdw blurRad="38100" dist="38100" dir="2700000" algn="tl">
                    <a:srgbClr val="000000">
                      <a:alpha val="43137"/>
                    </a:srgbClr>
                  </a:outerShdw>
                </a:effectLst>
                <a:latin typeface="Arial"/>
              </a:rPr>
              <a:t>      9:05 am to 9:10 am 		</a:t>
            </a:r>
          </a:p>
          <a:p>
            <a:pPr eaLnBrk="0" fontAlgn="base" hangingPunct="0">
              <a:spcBef>
                <a:spcPct val="0"/>
              </a:spcBef>
              <a:spcAft>
                <a:spcPct val="0"/>
              </a:spcAft>
              <a:defRPr/>
            </a:pPr>
            <a:endParaRPr lang="en-US" altLang="en-US" sz="1400" dirty="0">
              <a:solidFill>
                <a:srgbClr val="002060"/>
              </a:solidFill>
              <a:effectLst>
                <a:outerShdw blurRad="38100" dist="38100" dir="2700000" algn="tl">
                  <a:srgbClr val="000000">
                    <a:alpha val="43137"/>
                  </a:srgbClr>
                </a:outerShdw>
              </a:effectLst>
              <a:latin typeface="Arial"/>
            </a:endParaRPr>
          </a:p>
          <a:p>
            <a:pPr marL="285750" indent="-285750" eaLnBrk="0" fontAlgn="base" hangingPunct="0">
              <a:spcBef>
                <a:spcPct val="0"/>
              </a:spcBef>
              <a:spcAft>
                <a:spcPct val="0"/>
              </a:spcAft>
              <a:buFont typeface="Arial" panose="020B0604020202020204" pitchFamily="34" charset="0"/>
              <a:buChar char="•"/>
              <a:defRPr/>
            </a:pPr>
            <a:r>
              <a:rPr lang="en-US" altLang="en-US" sz="1400" dirty="0">
                <a:solidFill>
                  <a:srgbClr val="002060"/>
                </a:solidFill>
                <a:effectLst>
                  <a:outerShdw blurRad="38100" dist="38100" dir="2700000" algn="tl">
                    <a:srgbClr val="000000">
                      <a:alpha val="43137"/>
                    </a:srgbClr>
                  </a:outerShdw>
                </a:effectLst>
                <a:latin typeface="Arial"/>
              </a:rPr>
              <a:t>Drs. </a:t>
            </a:r>
            <a:r>
              <a:rPr lang="en-US" altLang="en-US" sz="1400" dirty="0" smtClean="0">
                <a:solidFill>
                  <a:srgbClr val="002060"/>
                </a:solidFill>
                <a:effectLst>
                  <a:outerShdw blurRad="38100" dist="38100" dir="2700000" algn="tl">
                    <a:srgbClr val="000000">
                      <a:alpha val="43137"/>
                    </a:srgbClr>
                  </a:outerShdw>
                </a:effectLst>
                <a:latin typeface="Arial"/>
              </a:rPr>
              <a:t>Felix &amp; Noone</a:t>
            </a:r>
            <a:r>
              <a:rPr lang="en-US" altLang="en-US" sz="1400" dirty="0">
                <a:solidFill>
                  <a:srgbClr val="002060"/>
                </a:solidFill>
                <a:effectLst>
                  <a:outerShdw blurRad="38100" dist="38100" dir="2700000" algn="tl">
                    <a:srgbClr val="000000">
                      <a:alpha val="43137"/>
                    </a:srgbClr>
                  </a:outerShdw>
                </a:effectLst>
                <a:latin typeface="Arial"/>
              </a:rPr>
              <a:t>		</a:t>
            </a:r>
            <a:r>
              <a:rPr lang="en-US" altLang="en-US" sz="1400" dirty="0" smtClean="0">
                <a:solidFill>
                  <a:srgbClr val="002060"/>
                </a:solidFill>
                <a:effectLst>
                  <a:outerShdw blurRad="38100" dist="38100" dir="2700000" algn="tl">
                    <a:srgbClr val="000000">
                      <a:alpha val="43137"/>
                    </a:srgbClr>
                  </a:outerShdw>
                </a:effectLst>
                <a:latin typeface="Arial"/>
              </a:rPr>
              <a:t>                   </a:t>
            </a:r>
            <a:r>
              <a:rPr lang="en-US" altLang="en-US" sz="1400" dirty="0" smtClean="0">
                <a:solidFill>
                  <a:srgbClr val="002060"/>
                </a:solidFill>
                <a:effectLst>
                  <a:outerShdw blurRad="38100" dist="38100" dir="2700000" algn="tl">
                    <a:srgbClr val="000000">
                      <a:alpha val="43137"/>
                    </a:srgbClr>
                  </a:outerShdw>
                </a:effectLst>
                <a:latin typeface="Arial" panose="020B0604020202020204" pitchFamily="34" charset="0"/>
              </a:rPr>
              <a:t>Individualization </a:t>
            </a:r>
            <a:r>
              <a:rPr lang="en-US" altLang="en-US" sz="1400" dirty="0">
                <a:solidFill>
                  <a:srgbClr val="002060"/>
                </a:solidFill>
                <a:effectLst>
                  <a:outerShdw blurRad="38100" dist="38100" dir="2700000" algn="tl">
                    <a:srgbClr val="000000">
                      <a:alpha val="43137"/>
                    </a:srgbClr>
                  </a:outerShdw>
                </a:effectLst>
                <a:latin typeface="Arial" panose="020B0604020202020204" pitchFamily="34" charset="0"/>
              </a:rPr>
              <a:t>Phase &amp; Scholarly Concentration</a:t>
            </a:r>
            <a:endParaRPr lang="en-US" altLang="en-US" sz="1400" dirty="0">
              <a:solidFill>
                <a:srgbClr val="002060"/>
              </a:solidFill>
              <a:effectLst>
                <a:outerShdw blurRad="38100" dist="38100" dir="2700000" algn="tl">
                  <a:srgbClr val="000000">
                    <a:alpha val="43137"/>
                  </a:srgbClr>
                </a:outerShdw>
              </a:effectLst>
              <a:latin typeface="Arial"/>
            </a:endParaRPr>
          </a:p>
          <a:p>
            <a:pPr eaLnBrk="0" fontAlgn="base" hangingPunct="0">
              <a:spcBef>
                <a:spcPct val="0"/>
              </a:spcBef>
              <a:spcAft>
                <a:spcPct val="0"/>
              </a:spcAft>
              <a:defRPr/>
            </a:pPr>
            <a:r>
              <a:rPr lang="en-US" altLang="en-US" sz="1400" dirty="0">
                <a:solidFill>
                  <a:srgbClr val="002060"/>
                </a:solidFill>
                <a:effectLst>
                  <a:outerShdw blurRad="38100" dist="38100" dir="2700000" algn="tl">
                    <a:srgbClr val="000000">
                      <a:alpha val="43137"/>
                    </a:srgbClr>
                  </a:outerShdw>
                </a:effectLst>
                <a:latin typeface="Arial"/>
              </a:rPr>
              <a:t>      9:10 am to 9: 30 am		</a:t>
            </a:r>
          </a:p>
          <a:p>
            <a:pPr eaLnBrk="0" fontAlgn="base" hangingPunct="0">
              <a:spcBef>
                <a:spcPct val="0"/>
              </a:spcBef>
              <a:spcAft>
                <a:spcPct val="0"/>
              </a:spcAft>
              <a:defRPr/>
            </a:pPr>
            <a:endParaRPr lang="en-US" altLang="en-US" sz="1400" dirty="0">
              <a:solidFill>
                <a:srgbClr val="002060"/>
              </a:solidFill>
              <a:effectLst>
                <a:outerShdw blurRad="38100" dist="38100" dir="2700000" algn="tl">
                  <a:srgbClr val="000000">
                    <a:alpha val="43137"/>
                  </a:srgbClr>
                </a:outerShdw>
              </a:effectLst>
              <a:latin typeface="Arial"/>
            </a:endParaRPr>
          </a:p>
          <a:p>
            <a:pPr marL="285750" indent="-285750" eaLnBrk="0" fontAlgn="base" hangingPunct="0">
              <a:spcBef>
                <a:spcPct val="0"/>
              </a:spcBef>
              <a:spcAft>
                <a:spcPct val="0"/>
              </a:spcAft>
              <a:buFont typeface="Arial" panose="020B0604020202020204" pitchFamily="34" charset="0"/>
              <a:buChar char="•"/>
              <a:defRPr/>
            </a:pPr>
            <a:r>
              <a:rPr lang="en-US" altLang="en-US" sz="1400" dirty="0">
                <a:solidFill>
                  <a:srgbClr val="002060"/>
                </a:solidFill>
                <a:effectLst>
                  <a:outerShdw blurRad="38100" dist="38100" dir="2700000" algn="tl">
                    <a:srgbClr val="000000">
                      <a:alpha val="43137"/>
                    </a:srgbClr>
                  </a:outerShdw>
                </a:effectLst>
                <a:latin typeface="Arial"/>
              </a:rPr>
              <a:t>Johanna Foster			</a:t>
            </a:r>
            <a:r>
              <a:rPr lang="en-US" altLang="en-US" sz="1400" dirty="0">
                <a:solidFill>
                  <a:srgbClr val="002060"/>
                </a:solidFill>
                <a:effectLst>
                  <a:outerShdw blurRad="38100" dist="38100" dir="2700000" algn="tl">
                    <a:srgbClr val="000000">
                      <a:alpha val="43137"/>
                    </a:srgbClr>
                  </a:outerShdw>
                </a:effectLst>
                <a:latin typeface="Arial" panose="020B0604020202020204" pitchFamily="34" charset="0"/>
              </a:rPr>
              <a:t>Scheduling Individualization Phase</a:t>
            </a:r>
            <a:endParaRPr lang="en-US" altLang="en-US" sz="1400" dirty="0">
              <a:solidFill>
                <a:srgbClr val="002060"/>
              </a:solidFill>
              <a:effectLst>
                <a:outerShdw blurRad="38100" dist="38100" dir="2700000" algn="tl">
                  <a:srgbClr val="000000">
                    <a:alpha val="43137"/>
                  </a:srgbClr>
                </a:outerShdw>
              </a:effectLst>
              <a:latin typeface="Arial"/>
            </a:endParaRPr>
          </a:p>
          <a:p>
            <a:pPr eaLnBrk="0" fontAlgn="base" hangingPunct="0">
              <a:spcBef>
                <a:spcPct val="0"/>
              </a:spcBef>
              <a:spcAft>
                <a:spcPct val="0"/>
              </a:spcAft>
              <a:defRPr/>
            </a:pPr>
            <a:r>
              <a:rPr lang="en-US" altLang="en-US" sz="1400" dirty="0">
                <a:solidFill>
                  <a:srgbClr val="002060"/>
                </a:solidFill>
                <a:effectLst>
                  <a:outerShdw blurRad="38100" dist="38100" dir="2700000" algn="tl">
                    <a:srgbClr val="000000">
                      <a:alpha val="43137"/>
                    </a:srgbClr>
                  </a:outerShdw>
                </a:effectLst>
                <a:latin typeface="Arial"/>
              </a:rPr>
              <a:t>      9:30 am to 10:00 am		</a:t>
            </a:r>
          </a:p>
          <a:p>
            <a:pPr eaLnBrk="0" fontAlgn="base" hangingPunct="0">
              <a:spcBef>
                <a:spcPct val="0"/>
              </a:spcBef>
              <a:spcAft>
                <a:spcPct val="0"/>
              </a:spcAft>
              <a:defRPr/>
            </a:pPr>
            <a:endParaRPr lang="en-US" altLang="en-US" sz="1400" dirty="0">
              <a:solidFill>
                <a:srgbClr val="002060"/>
              </a:solidFill>
              <a:effectLst>
                <a:outerShdw blurRad="38100" dist="38100" dir="2700000" algn="tl">
                  <a:srgbClr val="000000">
                    <a:alpha val="43137"/>
                  </a:srgbClr>
                </a:outerShdw>
              </a:effectLst>
              <a:latin typeface="Arial"/>
            </a:endParaRPr>
          </a:p>
          <a:p>
            <a:pPr marL="285750" indent="-285750" eaLnBrk="0" fontAlgn="base" hangingPunct="0">
              <a:spcBef>
                <a:spcPct val="0"/>
              </a:spcBef>
              <a:spcAft>
                <a:spcPct val="0"/>
              </a:spcAft>
              <a:buFont typeface="Arial" panose="020B0604020202020204" pitchFamily="34" charset="0"/>
              <a:buChar char="•"/>
              <a:defRPr/>
            </a:pPr>
            <a:r>
              <a:rPr lang="en-US" altLang="en-US" sz="1400" dirty="0">
                <a:solidFill>
                  <a:srgbClr val="002060"/>
                </a:solidFill>
                <a:effectLst>
                  <a:outerShdw blurRad="38100" dist="38100" dir="2700000" algn="tl">
                    <a:srgbClr val="000000">
                      <a:alpha val="43137"/>
                    </a:srgbClr>
                  </a:outerShdw>
                </a:effectLst>
                <a:latin typeface="Arial"/>
              </a:rPr>
              <a:t>10:00 am to 10:10 am 		Break</a:t>
            </a:r>
          </a:p>
          <a:p>
            <a:pPr eaLnBrk="0" fontAlgn="base" hangingPunct="0">
              <a:spcBef>
                <a:spcPct val="0"/>
              </a:spcBef>
              <a:spcAft>
                <a:spcPct val="0"/>
              </a:spcAft>
              <a:defRPr/>
            </a:pPr>
            <a:endParaRPr lang="en-US" altLang="en-US" sz="1400" dirty="0">
              <a:solidFill>
                <a:srgbClr val="002060"/>
              </a:solidFill>
              <a:effectLst>
                <a:outerShdw blurRad="38100" dist="38100" dir="2700000" algn="tl">
                  <a:srgbClr val="000000">
                    <a:alpha val="43137"/>
                  </a:srgbClr>
                </a:outerShdw>
              </a:effectLst>
              <a:latin typeface="Arial"/>
            </a:endParaRPr>
          </a:p>
          <a:p>
            <a:pPr marL="285750" indent="-285750" eaLnBrk="0" fontAlgn="base" hangingPunct="0">
              <a:spcBef>
                <a:spcPct val="0"/>
              </a:spcBef>
              <a:spcAft>
                <a:spcPct val="0"/>
              </a:spcAft>
              <a:buFont typeface="Arial" panose="020B0604020202020204" pitchFamily="34" charset="0"/>
              <a:buChar char="•"/>
              <a:defRPr/>
            </a:pPr>
            <a:r>
              <a:rPr lang="en-US" altLang="en-US" sz="1400" dirty="0">
                <a:solidFill>
                  <a:srgbClr val="002060"/>
                </a:solidFill>
                <a:effectLst>
                  <a:outerShdw blurRad="38100" dist="38100" dir="2700000" algn="tl">
                    <a:srgbClr val="000000">
                      <a:alpha val="43137"/>
                    </a:srgbClr>
                  </a:outerShdw>
                </a:effectLst>
                <a:latin typeface="Arial"/>
              </a:rPr>
              <a:t>Dr. Dent			Step 2 &amp; Introduction to the Match</a:t>
            </a:r>
          </a:p>
          <a:p>
            <a:pPr eaLnBrk="0" fontAlgn="base" hangingPunct="0">
              <a:spcBef>
                <a:spcPct val="0"/>
              </a:spcBef>
              <a:spcAft>
                <a:spcPct val="0"/>
              </a:spcAft>
              <a:defRPr/>
            </a:pPr>
            <a:r>
              <a:rPr lang="en-US" altLang="en-US" sz="1400" dirty="0">
                <a:solidFill>
                  <a:srgbClr val="002060"/>
                </a:solidFill>
                <a:effectLst>
                  <a:outerShdw blurRad="38100" dist="38100" dir="2700000" algn="tl">
                    <a:srgbClr val="000000">
                      <a:alpha val="43137"/>
                    </a:srgbClr>
                  </a:outerShdw>
                </a:effectLst>
                <a:latin typeface="Arial"/>
              </a:rPr>
              <a:t>      10:10 am to 10:35 am</a:t>
            </a:r>
          </a:p>
          <a:p>
            <a:pPr eaLnBrk="0" fontAlgn="base" hangingPunct="0">
              <a:spcBef>
                <a:spcPct val="0"/>
              </a:spcBef>
              <a:spcAft>
                <a:spcPct val="0"/>
              </a:spcAft>
              <a:defRPr/>
            </a:pPr>
            <a:r>
              <a:rPr lang="en-US" altLang="en-US" sz="1400" dirty="0">
                <a:solidFill>
                  <a:srgbClr val="002060"/>
                </a:solidFill>
                <a:effectLst>
                  <a:outerShdw blurRad="38100" dist="38100" dir="2700000" algn="tl">
                    <a:srgbClr val="000000">
                      <a:alpha val="43137"/>
                    </a:srgbClr>
                  </a:outerShdw>
                </a:effectLst>
                <a:latin typeface="Arial"/>
              </a:rPr>
              <a:t>						</a:t>
            </a:r>
          </a:p>
          <a:p>
            <a:pPr marL="285750" indent="-285750" eaLnBrk="0" fontAlgn="base" hangingPunct="0">
              <a:spcBef>
                <a:spcPct val="0"/>
              </a:spcBef>
              <a:spcAft>
                <a:spcPct val="0"/>
              </a:spcAft>
              <a:buFont typeface="Arial" panose="020B0604020202020204" pitchFamily="34" charset="0"/>
              <a:buChar char="•"/>
              <a:defRPr/>
            </a:pPr>
            <a:r>
              <a:rPr lang="en-US" altLang="en-US" sz="1400" dirty="0">
                <a:solidFill>
                  <a:srgbClr val="002060"/>
                </a:solidFill>
                <a:effectLst>
                  <a:outerShdw blurRad="38100" dist="38100" dir="2700000" algn="tl">
                    <a:srgbClr val="000000">
                      <a:alpha val="43137"/>
                    </a:srgbClr>
                  </a:outerShdw>
                </a:effectLst>
                <a:latin typeface="Arial"/>
              </a:rPr>
              <a:t>Sheila Graham McDonald 		Financial Aid and Debt Management  </a:t>
            </a:r>
          </a:p>
          <a:p>
            <a:pPr eaLnBrk="0" fontAlgn="base" hangingPunct="0">
              <a:spcBef>
                <a:spcPct val="0"/>
              </a:spcBef>
              <a:spcAft>
                <a:spcPct val="0"/>
              </a:spcAft>
              <a:defRPr/>
            </a:pPr>
            <a:r>
              <a:rPr lang="en-US" altLang="en-US" sz="1400" dirty="0">
                <a:solidFill>
                  <a:srgbClr val="002060"/>
                </a:solidFill>
                <a:effectLst>
                  <a:outerShdw blurRad="38100" dist="38100" dir="2700000" algn="tl">
                    <a:srgbClr val="000000">
                      <a:alpha val="43137"/>
                    </a:srgbClr>
                  </a:outerShdw>
                </a:effectLst>
                <a:latin typeface="Arial"/>
              </a:rPr>
              <a:t>      10:35 am to 11:00 am			</a:t>
            </a:r>
          </a:p>
          <a:p>
            <a:pPr eaLnBrk="0" fontAlgn="base" hangingPunct="0">
              <a:spcBef>
                <a:spcPct val="0"/>
              </a:spcBef>
              <a:spcAft>
                <a:spcPct val="0"/>
              </a:spcAft>
              <a:defRPr/>
            </a:pPr>
            <a:endParaRPr lang="en-US" altLang="en-US" sz="1400" dirty="0">
              <a:solidFill>
                <a:srgbClr val="002060"/>
              </a:solidFill>
              <a:effectLst>
                <a:outerShdw blurRad="38100" dist="38100" dir="2700000" algn="tl">
                  <a:srgbClr val="000000">
                    <a:alpha val="43137"/>
                  </a:srgbClr>
                </a:outerShdw>
              </a:effectLst>
              <a:latin typeface="Arial"/>
            </a:endParaRPr>
          </a:p>
          <a:p>
            <a:pPr marL="285750" indent="-285750" eaLnBrk="0" fontAlgn="base" hangingPunct="0">
              <a:spcBef>
                <a:spcPct val="0"/>
              </a:spcBef>
              <a:spcAft>
                <a:spcPct val="0"/>
              </a:spcAft>
              <a:buFont typeface="Arial" panose="020B0604020202020204" pitchFamily="34" charset="0"/>
              <a:buChar char="•"/>
              <a:defRPr/>
            </a:pPr>
            <a:r>
              <a:rPr lang="en-US" altLang="en-US" sz="1400" dirty="0">
                <a:solidFill>
                  <a:srgbClr val="002060"/>
                </a:solidFill>
                <a:effectLst>
                  <a:outerShdw blurRad="38100" dist="38100" dir="2700000" algn="tl">
                    <a:srgbClr val="000000">
                      <a:alpha val="43137"/>
                    </a:srgbClr>
                  </a:outerShdw>
                </a:effectLst>
                <a:latin typeface="Arial"/>
              </a:rPr>
              <a:t>MS4 Student Panel			Scheduling and the Match</a:t>
            </a:r>
          </a:p>
          <a:p>
            <a:pPr eaLnBrk="0" fontAlgn="base" hangingPunct="0">
              <a:spcBef>
                <a:spcPct val="0"/>
              </a:spcBef>
              <a:spcAft>
                <a:spcPct val="0"/>
              </a:spcAft>
              <a:defRPr/>
            </a:pPr>
            <a:r>
              <a:rPr lang="en-US" altLang="en-US" sz="1400" dirty="0">
                <a:solidFill>
                  <a:srgbClr val="FFFFFF"/>
                </a:solidFill>
                <a:effectLst>
                  <a:outerShdw blurRad="38100" dist="38100" dir="2700000" algn="tl">
                    <a:srgbClr val="000000">
                      <a:alpha val="43137"/>
                    </a:srgbClr>
                  </a:outerShdw>
                </a:effectLst>
                <a:latin typeface="Arial"/>
              </a:rPr>
              <a:t>     </a:t>
            </a:r>
            <a:r>
              <a:rPr lang="en-US" altLang="en-US" sz="1400" dirty="0">
                <a:solidFill>
                  <a:srgbClr val="002060"/>
                </a:solidFill>
                <a:effectLst>
                  <a:outerShdw blurRad="38100" dist="38100" dir="2700000" algn="tl">
                    <a:srgbClr val="000000">
                      <a:alpha val="43137"/>
                    </a:srgbClr>
                  </a:outerShdw>
                </a:effectLst>
                <a:latin typeface="Arial"/>
              </a:rPr>
              <a:t>11:00 am to 11:50 am</a:t>
            </a:r>
          </a:p>
        </p:txBody>
      </p:sp>
    </p:spTree>
    <p:extLst>
      <p:ext uri="{BB962C8B-B14F-4D97-AF65-F5344CB8AC3E}">
        <p14:creationId xmlns:p14="http://schemas.microsoft.com/office/powerpoint/2010/main" val="4896418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888" y="-397955"/>
            <a:ext cx="10772775" cy="1658198"/>
          </a:xfrm>
        </p:spPr>
        <p:txBody>
          <a:bodyPr/>
          <a:lstStyle/>
          <a:p>
            <a:r>
              <a:rPr lang="en-US" dirty="0" smtClean="0"/>
              <a:t>Important Contacts and Resources</a:t>
            </a:r>
            <a:endParaRPr lang="en-US" dirty="0"/>
          </a:p>
        </p:txBody>
      </p:sp>
      <p:sp>
        <p:nvSpPr>
          <p:cNvPr id="3" name="Content Placeholder 2"/>
          <p:cNvSpPr>
            <a:spLocks noGrp="1"/>
          </p:cNvSpPr>
          <p:nvPr>
            <p:ph idx="1"/>
          </p:nvPr>
        </p:nvSpPr>
        <p:spPr>
          <a:xfrm>
            <a:off x="430888" y="961479"/>
            <a:ext cx="11356724" cy="5222038"/>
          </a:xfrm>
        </p:spPr>
        <p:txBody>
          <a:bodyPr>
            <a:normAutofit fontScale="92500" lnSpcReduction="10000"/>
          </a:bodyPr>
          <a:lstStyle/>
          <a:p>
            <a:r>
              <a:rPr lang="en-US" b="1" dirty="0" smtClean="0"/>
              <a:t>People</a:t>
            </a:r>
          </a:p>
          <a:p>
            <a:r>
              <a:rPr lang="en-US" dirty="0" smtClean="0"/>
              <a:t>Mindy </a:t>
            </a:r>
            <a:r>
              <a:rPr lang="en-US" dirty="0"/>
              <a:t>McKinney (</a:t>
            </a:r>
            <a:r>
              <a:rPr lang="en-US" dirty="0" smtClean="0">
                <a:hlinkClick r:id="rId2"/>
              </a:rPr>
              <a:t>mindy_mckinney@med.unc.edu</a:t>
            </a:r>
            <a:r>
              <a:rPr lang="en-US" dirty="0" smtClean="0"/>
              <a:t>)</a:t>
            </a:r>
            <a:endParaRPr lang="en-US" dirty="0"/>
          </a:p>
          <a:p>
            <a:r>
              <a:rPr lang="en-US" dirty="0" smtClean="0"/>
              <a:t>Dustin </a:t>
            </a:r>
            <a:r>
              <a:rPr lang="en-US" dirty="0"/>
              <a:t>Norris (</a:t>
            </a:r>
            <a:r>
              <a:rPr lang="en-US" dirty="0" smtClean="0">
                <a:hlinkClick r:id="rId3"/>
              </a:rPr>
              <a:t>dustin_norris@med.unc.edu</a:t>
            </a:r>
            <a:r>
              <a:rPr lang="en-US" dirty="0" smtClean="0"/>
              <a:t>)</a:t>
            </a:r>
            <a:endParaRPr lang="en-US" dirty="0"/>
          </a:p>
          <a:p>
            <a:r>
              <a:rPr lang="en-US" dirty="0" smtClean="0"/>
              <a:t>Johanna Foster (</a:t>
            </a:r>
            <a:r>
              <a:rPr lang="en-US" dirty="0" smtClean="0">
                <a:hlinkClick r:id="rId4"/>
              </a:rPr>
              <a:t>Johanna_foster@med.unc.edu</a:t>
            </a:r>
            <a:r>
              <a:rPr lang="en-US" dirty="0" smtClean="0"/>
              <a:t>)</a:t>
            </a:r>
          </a:p>
          <a:p>
            <a:pPr marL="0" indent="0">
              <a:buNone/>
            </a:pPr>
            <a:r>
              <a:rPr lang="en-US" b="1" dirty="0" smtClean="0"/>
              <a:t/>
            </a:r>
            <a:br>
              <a:rPr lang="en-US" b="1" dirty="0" smtClean="0"/>
            </a:br>
            <a:r>
              <a:rPr lang="en-US" b="1" dirty="0" smtClean="0"/>
              <a:t> Websites</a:t>
            </a:r>
          </a:p>
          <a:p>
            <a:r>
              <a:rPr lang="en-US" dirty="0" smtClean="0"/>
              <a:t>Individualization Phase</a:t>
            </a:r>
            <a:r>
              <a:rPr lang="en-US" dirty="0"/>
              <a:t>: </a:t>
            </a:r>
            <a:r>
              <a:rPr lang="en-US" dirty="0">
                <a:hlinkClick r:id="rId5"/>
              </a:rPr>
              <a:t>https://</a:t>
            </a:r>
            <a:r>
              <a:rPr lang="en-US" dirty="0" smtClean="0">
                <a:hlinkClick r:id="rId5"/>
              </a:rPr>
              <a:t>www.med.unc.edu/md/curriculum/tec-curriculum-information/individualization-phase</a:t>
            </a:r>
            <a:r>
              <a:rPr lang="en-US" dirty="0" smtClean="0"/>
              <a:t/>
            </a:r>
            <a:br>
              <a:rPr lang="en-US" dirty="0" smtClean="0"/>
            </a:br>
            <a:endParaRPr lang="en-US" dirty="0" smtClean="0"/>
          </a:p>
          <a:p>
            <a:r>
              <a:rPr lang="en-US" dirty="0"/>
              <a:t>Course Catalog: </a:t>
            </a:r>
            <a:r>
              <a:rPr lang="en-US" dirty="0">
                <a:hlinkClick r:id="rId6"/>
              </a:rPr>
              <a:t>https://</a:t>
            </a:r>
            <a:r>
              <a:rPr lang="en-US" dirty="0" smtClean="0">
                <a:hlinkClick r:id="rId6"/>
              </a:rPr>
              <a:t>www.med.unc.edu/md/curriculum/tec-curriculum-information/individualization-phase/course-descriptions</a:t>
            </a:r>
            <a:r>
              <a:rPr lang="en-US" dirty="0" smtClean="0"/>
              <a:t/>
            </a:r>
            <a:br>
              <a:rPr lang="en-US" dirty="0" smtClean="0"/>
            </a:br>
            <a:endParaRPr lang="en-US" dirty="0" smtClean="0"/>
          </a:p>
          <a:p>
            <a:r>
              <a:rPr lang="en-US" dirty="0" smtClean="0"/>
              <a:t>Round 2 Online Scheduling Platform: </a:t>
            </a:r>
            <a:r>
              <a:rPr lang="en-US" u="sng" dirty="0">
                <a:hlinkClick r:id="rId7"/>
              </a:rPr>
              <a:t>https://woodland.med.unc.edu/4thYearPackage</a:t>
            </a:r>
            <a:r>
              <a:rPr lang="en-US" u="sng" dirty="0" smtClean="0">
                <a:hlinkClick r:id="rId7"/>
              </a:rPr>
              <a:t>/</a:t>
            </a:r>
            <a:r>
              <a:rPr lang="en-US" u="sng" dirty="0" smtClean="0"/>
              <a:t/>
            </a:r>
            <a:br>
              <a:rPr lang="en-US" u="sng" dirty="0" smtClean="0"/>
            </a:br>
            <a:endParaRPr lang="en-US" dirty="0"/>
          </a:p>
          <a:p>
            <a:pPr marL="0" indent="0">
              <a:buNone/>
            </a:pPr>
            <a:r>
              <a:rPr lang="en-US" dirty="0" smtClean="0"/>
              <a:t> Swap/Drop/Add online form: </a:t>
            </a:r>
            <a:r>
              <a:rPr lang="en-US" u="sng" dirty="0">
                <a:hlinkClick r:id="rId8"/>
              </a:rPr>
              <a:t>https://unc.az1.qualtrics.com/SE/?SID=SV_6ngm3FKkNVDqAG9</a:t>
            </a:r>
            <a:endParaRPr lang="en-US" dirty="0"/>
          </a:p>
          <a:p>
            <a:pPr marL="0" indent="0">
              <a:buNone/>
            </a:pPr>
            <a:endParaRPr lang="en-US" dirty="0"/>
          </a:p>
        </p:txBody>
      </p:sp>
    </p:spTree>
    <p:extLst>
      <p:ext uri="{BB962C8B-B14F-4D97-AF65-F5344CB8AC3E}">
        <p14:creationId xmlns:p14="http://schemas.microsoft.com/office/powerpoint/2010/main" val="41341518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881606" y="1053669"/>
            <a:ext cx="2701510" cy="64633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srgbClr val="F2F2F2"/>
                </a:solidFill>
                <a:effectLst/>
                <a:uLnTx/>
                <a:uFillTx/>
                <a:latin typeface="Arial" panose="020B0604020202020204" pitchFamily="34" charset="0"/>
                <a:ea typeface="Arial"/>
                <a:cs typeface="+mn-cs"/>
              </a:rPr>
              <a:t>AGENDA</a:t>
            </a:r>
            <a:endParaRPr kumimoji="0" lang="en-GB" altLang="en-US" sz="1800" b="1" i="0" u="none" strike="noStrike" kern="1200" cap="none" spc="0" normalizeH="0" baseline="0" noProof="0" dirty="0" smtClean="0">
              <a:ln>
                <a:noFill/>
              </a:ln>
              <a:solidFill>
                <a:srgbClr val="5DD3FF"/>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10" name="Rectangle 2"/>
          <p:cNvSpPr>
            <a:spLocks noGrp="1" noRot="1" noChangeArrowheads="1"/>
          </p:cNvSpPr>
          <p:nvPr>
            <p:ph type="title"/>
          </p:nvPr>
        </p:nvSpPr>
        <p:spPr>
          <a:xfrm>
            <a:off x="2734777" y="630158"/>
            <a:ext cx="6722445" cy="5087249"/>
          </a:xfrm>
        </p:spPr>
        <p:txBody>
          <a:bodyPr>
            <a:normAutofit/>
          </a:bodyPr>
          <a:lstStyle/>
          <a:p>
            <a:pPr marL="0" indent="0" algn="ctr">
              <a:buNone/>
            </a:pPr>
            <a:r>
              <a:rPr lang="en-US" sz="4000" dirty="0" smtClean="0">
                <a:solidFill>
                  <a:srgbClr val="002060"/>
                </a:solidFill>
              </a:rPr>
              <a:t>IT’S TIME FOR A </a:t>
            </a:r>
            <a:br>
              <a:rPr lang="en-US" sz="4000" dirty="0" smtClean="0">
                <a:solidFill>
                  <a:srgbClr val="002060"/>
                </a:solidFill>
              </a:rPr>
            </a:br>
            <a:r>
              <a:rPr lang="en-US" sz="4000" dirty="0">
                <a:solidFill>
                  <a:srgbClr val="002060"/>
                </a:solidFill>
              </a:rPr>
              <a:t/>
            </a:r>
            <a:br>
              <a:rPr lang="en-US" sz="4000" dirty="0">
                <a:solidFill>
                  <a:srgbClr val="002060"/>
                </a:solidFill>
              </a:rPr>
            </a:br>
            <a:r>
              <a:rPr lang="en-US" sz="4000" dirty="0" smtClean="0">
                <a:solidFill>
                  <a:srgbClr val="002060"/>
                </a:solidFill>
              </a:rPr>
              <a:t/>
            </a:r>
            <a:br>
              <a:rPr lang="en-US" sz="4000" dirty="0" smtClean="0">
                <a:solidFill>
                  <a:srgbClr val="002060"/>
                </a:solidFill>
              </a:rPr>
            </a:br>
            <a:r>
              <a:rPr lang="en-US" sz="4000" dirty="0" smtClean="0">
                <a:solidFill>
                  <a:srgbClr val="002060"/>
                </a:solidFill>
              </a:rPr>
              <a:t/>
            </a:r>
            <a:br>
              <a:rPr lang="en-US" sz="4000" dirty="0" smtClean="0">
                <a:solidFill>
                  <a:srgbClr val="002060"/>
                </a:solidFill>
              </a:rPr>
            </a:br>
            <a:r>
              <a:rPr lang="en-US" sz="4000" dirty="0">
                <a:solidFill>
                  <a:srgbClr val="002060"/>
                </a:solidFill>
              </a:rPr>
              <a:t/>
            </a:r>
            <a:br>
              <a:rPr lang="en-US" sz="4000" dirty="0">
                <a:solidFill>
                  <a:srgbClr val="002060"/>
                </a:solidFill>
              </a:rPr>
            </a:br>
            <a:r>
              <a:rPr lang="en-US" sz="4000" dirty="0">
                <a:solidFill>
                  <a:srgbClr val="002060"/>
                </a:solidFill>
              </a:rPr>
              <a:t/>
            </a:r>
            <a:br>
              <a:rPr lang="en-US" sz="4000" dirty="0">
                <a:solidFill>
                  <a:srgbClr val="002060"/>
                </a:solidFill>
              </a:rPr>
            </a:br>
            <a:r>
              <a:rPr lang="en-US" sz="4000" dirty="0" smtClean="0">
                <a:solidFill>
                  <a:srgbClr val="002060"/>
                </a:solidFill>
              </a:rPr>
              <a:t>BREAK!</a:t>
            </a:r>
            <a:endParaRPr lang="en-US" sz="4000" dirty="0">
              <a:solidFill>
                <a:srgbClr val="002060"/>
              </a:solidFill>
            </a:endParaRPr>
          </a:p>
        </p:txBody>
      </p:sp>
      <p:pic>
        <p:nvPicPr>
          <p:cNvPr id="7" name="Picture 6"/>
          <p:cNvPicPr>
            <a:picLocks noChangeAspect="1"/>
          </p:cNvPicPr>
          <p:nvPr/>
        </p:nvPicPr>
        <p:blipFill>
          <a:blip r:embed="rId2"/>
          <a:stretch>
            <a:fillRect/>
          </a:stretch>
        </p:blipFill>
        <p:spPr>
          <a:xfrm>
            <a:off x="4934645" y="1700000"/>
            <a:ext cx="2390412" cy="2390412"/>
          </a:xfrm>
          <a:prstGeom prst="rect">
            <a:avLst/>
          </a:prstGeom>
          <a:effectLst>
            <a:softEdge rad="63500"/>
          </a:effectLst>
        </p:spPr>
      </p:pic>
    </p:spTree>
    <p:extLst>
      <p:ext uri="{BB962C8B-B14F-4D97-AF65-F5344CB8AC3E}">
        <p14:creationId xmlns:p14="http://schemas.microsoft.com/office/powerpoint/2010/main" val="17645405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noGrp="1"/>
          </p:cNvSpPr>
          <p:nvPr>
            <p:ph type="subTitle" idx="1"/>
          </p:nvPr>
        </p:nvSpPr>
        <p:spPr>
          <a:xfrm>
            <a:off x="1694047" y="2964581"/>
            <a:ext cx="8534400" cy="1925052"/>
          </a:xfrm>
          <a:prstGeom prst="rect">
            <a:avLst/>
          </a:prstGeom>
          <a:noFill/>
        </p:spPr>
        <p:txBody>
          <a:bodyPr anchor="ctr"/>
          <a:lstStyle>
            <a:lvl1pPr algn="ctr" defTabSz="457200" rtl="0" eaLnBrk="0" fontAlgn="base" hangingPunct="0">
              <a:spcBef>
                <a:spcPct val="0"/>
              </a:spcBef>
              <a:spcAft>
                <a:spcPct val="0"/>
              </a:spcAft>
              <a:defRPr sz="4200" kern="1200">
                <a:solidFill>
                  <a:srgbClr val="558ED5"/>
                </a:solidFill>
                <a:latin typeface="Arial"/>
                <a:ea typeface="ＭＳ Ｐゴシック" charset="-128"/>
                <a:cs typeface="Arial"/>
              </a:defRPr>
            </a:lvl1pPr>
            <a:lvl2pPr algn="ctr" defTabSz="457200" rtl="0" eaLnBrk="0" fontAlgn="base" hangingPunct="0">
              <a:spcBef>
                <a:spcPct val="0"/>
              </a:spcBef>
              <a:spcAft>
                <a:spcPct val="0"/>
              </a:spcAft>
              <a:defRPr sz="4400">
                <a:solidFill>
                  <a:srgbClr val="558ED5"/>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rgbClr val="558ED5"/>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rgbClr val="558ED5"/>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rgbClr val="558ED5"/>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rgbClr val="558ED5"/>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rgbClr val="558ED5"/>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rgbClr val="558ED5"/>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rgbClr val="558ED5"/>
                </a:solidFill>
                <a:latin typeface="Calibri" charset="0"/>
                <a:ea typeface="ＭＳ Ｐゴシック" charset="-128"/>
                <a:cs typeface="ＭＳ Ｐゴシック" charset="-128"/>
              </a:defRPr>
            </a:lvl9pPr>
          </a:lstStyle>
          <a:p>
            <a:pPr marL="0" marR="0" lvl="0" indent="0" defTabSz="457200" rtl="0" eaLnBrk="0" fontAlgn="base" latinLnBrk="0" hangingPunct="0">
              <a:lnSpc>
                <a:spcPct val="90000"/>
              </a:lnSpc>
              <a:spcBef>
                <a:spcPct val="50000"/>
              </a:spcBef>
              <a:spcAft>
                <a:spcPct val="0"/>
              </a:spcAft>
              <a:buClr>
                <a:srgbClr val="1F497D"/>
              </a:buClr>
              <a:buSzTx/>
              <a:buFontTx/>
              <a:buNone/>
              <a:tabLst/>
              <a:defRPr/>
            </a:pPr>
            <a:r>
              <a:rPr kumimoji="0" lang="en-US" sz="2400" b="1" i="0" u="none" strike="noStrike" kern="1200" cap="none" spc="0" normalizeH="0" baseline="0" noProof="0" dirty="0" smtClean="0">
                <a:ln w="0"/>
                <a:solidFill>
                  <a:prstClr val="black">
                    <a:lumMod val="75000"/>
                    <a:lumOff val="25000"/>
                  </a:prstClr>
                </a:solidFill>
                <a:effectLst/>
                <a:uLnTx/>
                <a:uFillTx/>
                <a:latin typeface="Arial"/>
                <a:ea typeface="ＭＳ Ｐゴシック" charset="-128"/>
                <a:cs typeface="Arial"/>
              </a:rPr>
              <a:t> </a:t>
            </a:r>
            <a:r>
              <a:rPr kumimoji="0" lang="en-US" sz="2400" i="0" u="none" strike="noStrike" kern="1200" cap="none" spc="0" normalizeH="0" noProof="0" dirty="0" smtClean="0">
                <a:ln w="0"/>
                <a:solidFill>
                  <a:srgbClr val="002060"/>
                </a:solidFill>
                <a:effectLst>
                  <a:outerShdw blurRad="38100" dist="38100" dir="2700000" algn="tl">
                    <a:srgbClr val="000000">
                      <a:alpha val="43137"/>
                    </a:srgbClr>
                  </a:outerShdw>
                </a:effectLst>
                <a:uLnTx/>
                <a:uFillTx/>
              </a:rPr>
              <a:t>Dr. Georgette Dent</a:t>
            </a:r>
            <a:endParaRPr kumimoji="0" lang="en-US" sz="2400" i="0" u="none" strike="noStrike" kern="1200" cap="none" spc="0" normalizeH="0" noProof="0" dirty="0">
              <a:ln w="0"/>
              <a:solidFill>
                <a:srgbClr val="002060"/>
              </a:solidFill>
              <a:effectLst>
                <a:outerShdw blurRad="38100" dist="38100" dir="2700000" algn="tl">
                  <a:srgbClr val="000000">
                    <a:alpha val="43137"/>
                  </a:srgbClr>
                </a:outerShdw>
              </a:effectLst>
              <a:uLnTx/>
              <a:uFillTx/>
            </a:endParaRPr>
          </a:p>
        </p:txBody>
      </p:sp>
      <p:sp>
        <p:nvSpPr>
          <p:cNvPr id="4" name="TextBox 1"/>
          <p:cNvSpPr txBox="1">
            <a:spLocks noChangeArrowheads="1"/>
          </p:cNvSpPr>
          <p:nvPr/>
        </p:nvSpPr>
        <p:spPr bwMode="auto">
          <a:xfrm>
            <a:off x="3473327" y="1810859"/>
            <a:ext cx="5245346"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bg1"/>
                </a:solidFill>
                <a:latin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defRPr>
            </a:lvl2pPr>
            <a:lvl3pPr marL="1143000" indent="-228600">
              <a:spcBef>
                <a:spcPct val="20000"/>
              </a:spcBef>
              <a:buChar char="•"/>
              <a:defRPr>
                <a:solidFill>
                  <a:schemeClr val="bg1"/>
                </a:solidFill>
                <a:latin typeface="Arial" panose="020B0604020202020204" pitchFamily="34" charset="0"/>
              </a:defRPr>
            </a:lvl3pPr>
            <a:lvl4pPr marL="1600200" indent="-228600">
              <a:spcBef>
                <a:spcPct val="20000"/>
              </a:spcBef>
              <a:buChar char="–"/>
              <a:defRPr sz="1600">
                <a:solidFill>
                  <a:schemeClr val="bg1"/>
                </a:solidFill>
                <a:latin typeface="Arial" panose="020B0604020202020204" pitchFamily="34" charset="0"/>
              </a:defRPr>
            </a:lvl4pPr>
            <a:lvl5pPr marL="2057400" indent="-228600">
              <a:spcBef>
                <a:spcPct val="20000"/>
              </a:spcBef>
              <a:buChar char="»"/>
              <a:defRPr sz="16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bg1"/>
                </a:solidFill>
                <a:latin typeface="Arial" panose="020B0604020202020204" pitchFamily="34" charset="0"/>
              </a:defRPr>
            </a:lvl9pPr>
          </a:lstStyle>
          <a:p>
            <a:pPr algn="ctr" eaLnBrk="1" hangingPunct="1">
              <a:spcBef>
                <a:spcPct val="0"/>
              </a:spcBef>
              <a:buFontTx/>
              <a:buNone/>
            </a:pPr>
            <a:r>
              <a:rPr lang="en-US" altLang="en-US" sz="3800" b="1" dirty="0">
                <a:solidFill>
                  <a:srgbClr val="FFFF00"/>
                </a:solidFill>
                <a:effectLst>
                  <a:outerShdw blurRad="38100" dist="38100" dir="2700000" algn="tl">
                    <a:srgbClr val="000000">
                      <a:alpha val="43137"/>
                    </a:srgbClr>
                  </a:outerShdw>
                </a:effectLst>
              </a:rPr>
              <a:t>Step 2 &amp; Introduction </a:t>
            </a:r>
            <a:endParaRPr lang="en-US" altLang="en-US" sz="3800" b="1" dirty="0" smtClean="0">
              <a:solidFill>
                <a:srgbClr val="FFFF00"/>
              </a:solidFill>
              <a:effectLst>
                <a:outerShdw blurRad="38100" dist="38100" dir="2700000" algn="tl">
                  <a:srgbClr val="000000">
                    <a:alpha val="43137"/>
                  </a:srgbClr>
                </a:outerShdw>
              </a:effectLst>
            </a:endParaRPr>
          </a:p>
          <a:p>
            <a:pPr algn="ctr" eaLnBrk="1" hangingPunct="1">
              <a:spcBef>
                <a:spcPct val="0"/>
              </a:spcBef>
              <a:buFontTx/>
              <a:buNone/>
            </a:pPr>
            <a:r>
              <a:rPr lang="en-US" altLang="en-US" sz="3800" b="1" dirty="0" smtClean="0">
                <a:solidFill>
                  <a:srgbClr val="FFFF00"/>
                </a:solidFill>
                <a:effectLst>
                  <a:outerShdw blurRad="38100" dist="38100" dir="2700000" algn="tl">
                    <a:srgbClr val="000000">
                      <a:alpha val="43137"/>
                    </a:srgbClr>
                  </a:outerShdw>
                </a:effectLst>
              </a:rPr>
              <a:t>to </a:t>
            </a:r>
            <a:r>
              <a:rPr lang="en-US" altLang="en-US" sz="3800" b="1" dirty="0">
                <a:solidFill>
                  <a:srgbClr val="FFFF00"/>
                </a:solidFill>
                <a:effectLst>
                  <a:outerShdw blurRad="38100" dist="38100" dir="2700000" algn="tl">
                    <a:srgbClr val="000000">
                      <a:alpha val="43137"/>
                    </a:srgbClr>
                  </a:outerShdw>
                </a:effectLst>
              </a:rPr>
              <a:t>the Match</a:t>
            </a:r>
            <a:endParaRPr lang="en-GB" altLang="en-US" sz="3800" b="1" dirty="0">
              <a:solidFill>
                <a:srgbClr val="FFFF00"/>
              </a:solidFill>
              <a:effectLst>
                <a:outerShdw blurRad="38100" dist="38100" dir="2700000" algn="tl">
                  <a:srgbClr val="000000">
                    <a:alpha val="43137"/>
                  </a:srgbClr>
                </a:outerShdw>
              </a:effectLs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6832" y="800816"/>
            <a:ext cx="952500" cy="56197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137" y="292078"/>
            <a:ext cx="952500" cy="561975"/>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835" y="1373960"/>
            <a:ext cx="952500" cy="561975"/>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0718" y="1871529"/>
            <a:ext cx="952500" cy="561975"/>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424" y="2402606"/>
            <a:ext cx="952500" cy="561975"/>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4937" y="2808669"/>
            <a:ext cx="952500" cy="561975"/>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437" y="3443088"/>
            <a:ext cx="952500" cy="561975"/>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9924" y="3796519"/>
            <a:ext cx="952500" cy="561975"/>
          </a:xfrm>
          <a:prstGeom prst="rect">
            <a:avLst/>
          </a:prstGeom>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575" y="4486041"/>
            <a:ext cx="952500" cy="561975"/>
          </a:xfrm>
          <a:prstGeom prst="rect">
            <a:avLst/>
          </a:prstGeom>
        </p:spPr>
      </p:pic>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9028" y="4764557"/>
            <a:ext cx="952500" cy="561975"/>
          </a:xfrm>
          <a:prstGeom prst="rect">
            <a:avLst/>
          </a:prstGeom>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06" y="5495460"/>
            <a:ext cx="952500" cy="561975"/>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3075" y="5805038"/>
            <a:ext cx="952500" cy="561975"/>
          </a:xfrm>
          <a:prstGeom prst="rect">
            <a:avLst/>
          </a:prstGeom>
        </p:spPr>
      </p:pic>
    </p:spTree>
    <p:extLst>
      <p:ext uri="{BB962C8B-B14F-4D97-AF65-F5344CB8AC3E}">
        <p14:creationId xmlns:p14="http://schemas.microsoft.com/office/powerpoint/2010/main" val="275888179"/>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881606" y="1053669"/>
            <a:ext cx="2701510" cy="64633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srgbClr val="F2F2F2"/>
                </a:solidFill>
                <a:effectLst/>
                <a:uLnTx/>
                <a:uFillTx/>
                <a:latin typeface="Arial" panose="020B0604020202020204" pitchFamily="34" charset="0"/>
                <a:ea typeface="Arial"/>
                <a:cs typeface="+mn-cs"/>
              </a:rPr>
              <a:t>AGENDA</a:t>
            </a:r>
            <a:endParaRPr kumimoji="0" lang="en-GB" altLang="en-US" sz="1800" b="1" i="0" u="none" strike="noStrike" kern="1200" cap="none" spc="0" normalizeH="0" baseline="0" noProof="0" dirty="0" smtClean="0">
              <a:ln>
                <a:noFill/>
              </a:ln>
              <a:solidFill>
                <a:srgbClr val="5DD3FF"/>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6" name="Rectangle 2"/>
          <p:cNvSpPr txBox="1">
            <a:spLocks noChangeArrowheads="1"/>
          </p:cNvSpPr>
          <p:nvPr/>
        </p:nvSpPr>
        <p:spPr bwMode="auto">
          <a:xfrm>
            <a:off x="1981200" y="360619"/>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a:solidFill>
                  <a:schemeClr val="tx1"/>
                </a:solidFill>
                <a:latin typeface="+mj-lt"/>
                <a:ea typeface="+mj-ea"/>
                <a:cs typeface="+mj-cs"/>
              </a:defRPr>
            </a:lvl1pPr>
            <a:lvl2pPr algn="ctr" rtl="0" eaLnBrk="0" fontAlgn="base" hangingPunct="0">
              <a:spcBef>
                <a:spcPct val="0"/>
              </a:spcBef>
              <a:spcAft>
                <a:spcPct val="0"/>
              </a:spcAft>
              <a:defRPr sz="3600">
                <a:solidFill>
                  <a:schemeClr val="tx1"/>
                </a:solidFill>
                <a:latin typeface="Arial" charset="0"/>
              </a:defRPr>
            </a:lvl2pPr>
            <a:lvl3pPr algn="ctr" rtl="0" eaLnBrk="0" fontAlgn="base" hangingPunct="0">
              <a:spcBef>
                <a:spcPct val="0"/>
              </a:spcBef>
              <a:spcAft>
                <a:spcPct val="0"/>
              </a:spcAft>
              <a:defRPr sz="3600">
                <a:solidFill>
                  <a:schemeClr val="tx1"/>
                </a:solidFill>
                <a:latin typeface="Arial" charset="0"/>
              </a:defRPr>
            </a:lvl3pPr>
            <a:lvl4pPr algn="ctr" rtl="0" eaLnBrk="0" fontAlgn="base" hangingPunct="0">
              <a:spcBef>
                <a:spcPct val="0"/>
              </a:spcBef>
              <a:spcAft>
                <a:spcPct val="0"/>
              </a:spcAft>
              <a:defRPr sz="3600">
                <a:solidFill>
                  <a:schemeClr val="tx1"/>
                </a:solidFill>
                <a:latin typeface="Arial" charset="0"/>
              </a:defRPr>
            </a:lvl4pPr>
            <a:lvl5pPr algn="ctr" rtl="0" eaLnBrk="0" fontAlgn="base" hangingPunct="0">
              <a:spcBef>
                <a:spcPct val="0"/>
              </a:spcBef>
              <a:spcAft>
                <a:spcPct val="0"/>
              </a:spcAft>
              <a:defRPr sz="3600">
                <a:solidFill>
                  <a:schemeClr val="tx1"/>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1" i="0" u="none" strike="noStrike" kern="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Arial"/>
                <a:ea typeface="+mj-ea"/>
                <a:cs typeface="+mj-cs"/>
              </a:rPr>
              <a:t>Step 2 CK </a:t>
            </a:r>
          </a:p>
        </p:txBody>
      </p:sp>
      <p:pic>
        <p:nvPicPr>
          <p:cNvPr id="7" name="Picture 6"/>
          <p:cNvPicPr>
            <a:picLocks noChangeAspect="1"/>
          </p:cNvPicPr>
          <p:nvPr/>
        </p:nvPicPr>
        <p:blipFill>
          <a:blip r:embed="rId2"/>
          <a:stretch>
            <a:fillRect/>
          </a:stretch>
        </p:blipFill>
        <p:spPr>
          <a:xfrm>
            <a:off x="9925590" y="1700000"/>
            <a:ext cx="2012674" cy="2407380"/>
          </a:xfrm>
          <a:prstGeom prst="rect">
            <a:avLst/>
          </a:prstGeom>
          <a:ln>
            <a:noFill/>
          </a:ln>
          <a:effectLst>
            <a:outerShdw blurRad="190500" algn="tl" rotWithShape="0">
              <a:srgbClr val="000000">
                <a:alpha val="70000"/>
              </a:srgbClr>
            </a:outerShdw>
          </a:effectLst>
        </p:spPr>
      </p:pic>
      <p:sp>
        <p:nvSpPr>
          <p:cNvPr id="9" name="TextBox 8"/>
          <p:cNvSpPr txBox="1"/>
          <p:nvPr/>
        </p:nvSpPr>
        <p:spPr>
          <a:xfrm>
            <a:off x="782973" y="1595021"/>
            <a:ext cx="8960794" cy="5262979"/>
          </a:xfrm>
          <a:prstGeom prst="rect">
            <a:avLst/>
          </a:prstGeom>
          <a:noFill/>
        </p:spPr>
        <p:txBody>
          <a:bodyPr wrap="square">
            <a:spAutoFit/>
          </a:bodyPr>
          <a:lstStyle/>
          <a:p>
            <a:pPr>
              <a:defRPr/>
            </a:pPr>
            <a:r>
              <a:rPr lang="en-US" sz="2400" kern="0" dirty="0">
                <a:solidFill>
                  <a:srgbClr val="002060"/>
                </a:solidFill>
                <a:latin typeface="Arial" panose="020B0604020202020204" pitchFamily="34" charset="0"/>
              </a:rPr>
              <a:t>Step 2 CK</a:t>
            </a:r>
          </a:p>
          <a:p>
            <a:pPr marL="800100" lvl="1" indent="-342900">
              <a:buFont typeface="Arial" panose="020B0604020202020204" pitchFamily="34" charset="0"/>
              <a:buChar char="•"/>
              <a:defRPr/>
            </a:pPr>
            <a:r>
              <a:rPr lang="en-US" sz="2400" kern="0" dirty="0" smtClean="0">
                <a:solidFill>
                  <a:srgbClr val="002060"/>
                </a:solidFill>
                <a:latin typeface="Arial" panose="020B0604020202020204" pitchFamily="34" charset="0"/>
              </a:rPr>
              <a:t>Must have passing score posted by </a:t>
            </a:r>
            <a:r>
              <a:rPr lang="en-US" sz="2400" kern="0" dirty="0" smtClean="0">
                <a:solidFill>
                  <a:srgbClr val="FF0000"/>
                </a:solidFill>
                <a:latin typeface="Arial" panose="020B0604020202020204" pitchFamily="34" charset="0"/>
              </a:rPr>
              <a:t>November</a:t>
            </a:r>
            <a:r>
              <a:rPr lang="en-US" sz="2400" kern="0" dirty="0" smtClean="0">
                <a:solidFill>
                  <a:srgbClr val="002060"/>
                </a:solidFill>
                <a:latin typeface="Arial" panose="020B0604020202020204" pitchFamily="34" charset="0"/>
              </a:rPr>
              <a:t> 1, </a:t>
            </a:r>
            <a:r>
              <a:rPr lang="en-US" sz="2400" kern="0" dirty="0" smtClean="0">
                <a:solidFill>
                  <a:srgbClr val="FF0000"/>
                </a:solidFill>
                <a:latin typeface="Arial" panose="020B0604020202020204" pitchFamily="34" charset="0"/>
              </a:rPr>
              <a:t>2017</a:t>
            </a:r>
          </a:p>
          <a:p>
            <a:pPr marL="800100" lvl="1" indent="-342900">
              <a:buFont typeface="Arial" panose="020B0604020202020204" pitchFamily="34" charset="0"/>
              <a:buChar char="•"/>
              <a:defRPr/>
            </a:pPr>
            <a:r>
              <a:rPr lang="en-US" sz="2400" kern="0" dirty="0" smtClean="0">
                <a:solidFill>
                  <a:srgbClr val="002060"/>
                </a:solidFill>
                <a:latin typeface="Arial" panose="020B0604020202020204" pitchFamily="34" charset="0"/>
              </a:rPr>
              <a:t>Ideally take </a:t>
            </a:r>
            <a:r>
              <a:rPr lang="en-US" sz="2400" kern="0" dirty="0">
                <a:solidFill>
                  <a:srgbClr val="002060"/>
                </a:solidFill>
                <a:latin typeface="Arial" panose="020B0604020202020204" pitchFamily="34" charset="0"/>
              </a:rPr>
              <a:t>in </a:t>
            </a:r>
            <a:r>
              <a:rPr lang="en-US" sz="2400" kern="0" dirty="0" smtClean="0">
                <a:solidFill>
                  <a:srgbClr val="FF0000"/>
                </a:solidFill>
                <a:latin typeface="Arial" panose="020B0604020202020204" pitchFamily="34" charset="0"/>
              </a:rPr>
              <a:t>March</a:t>
            </a:r>
            <a:r>
              <a:rPr lang="en-US" sz="2400" kern="0" dirty="0" smtClean="0">
                <a:solidFill>
                  <a:srgbClr val="002060"/>
                </a:solidFill>
                <a:latin typeface="Arial" panose="020B0604020202020204" pitchFamily="34" charset="0"/>
              </a:rPr>
              <a:t> or </a:t>
            </a:r>
            <a:r>
              <a:rPr lang="en-US" sz="2400" kern="0" dirty="0" smtClean="0">
                <a:solidFill>
                  <a:srgbClr val="FF0000"/>
                </a:solidFill>
                <a:latin typeface="Arial" panose="020B0604020202020204" pitchFamily="34" charset="0"/>
              </a:rPr>
              <a:t>April</a:t>
            </a:r>
            <a:r>
              <a:rPr lang="en-US" sz="2400" kern="0" dirty="0" smtClean="0">
                <a:solidFill>
                  <a:srgbClr val="002060"/>
                </a:solidFill>
                <a:latin typeface="Arial" panose="020B0604020202020204" pitchFamily="34" charset="0"/>
              </a:rPr>
              <a:t> </a:t>
            </a:r>
          </a:p>
          <a:p>
            <a:pPr marL="800100" lvl="1" indent="-342900">
              <a:buFont typeface="Arial" panose="020B0604020202020204" pitchFamily="34" charset="0"/>
              <a:buChar char="•"/>
              <a:defRPr/>
            </a:pPr>
            <a:r>
              <a:rPr lang="en-US" sz="2400" kern="0" dirty="0" smtClean="0">
                <a:solidFill>
                  <a:srgbClr val="002060"/>
                </a:solidFill>
                <a:latin typeface="Arial" panose="020B0604020202020204" pitchFamily="34" charset="0"/>
              </a:rPr>
              <a:t>Score </a:t>
            </a:r>
            <a:r>
              <a:rPr lang="en-US" sz="2400" kern="0" dirty="0">
                <a:solidFill>
                  <a:srgbClr val="002060"/>
                </a:solidFill>
                <a:latin typeface="Arial" panose="020B0604020202020204" pitchFamily="34" charset="0"/>
              </a:rPr>
              <a:t>typically takes </a:t>
            </a:r>
            <a:r>
              <a:rPr lang="en-US" sz="2400" kern="0" dirty="0" smtClean="0">
                <a:solidFill>
                  <a:srgbClr val="FF0000"/>
                </a:solidFill>
                <a:latin typeface="Arial" panose="020B0604020202020204" pitchFamily="34" charset="0"/>
              </a:rPr>
              <a:t>4</a:t>
            </a:r>
            <a:r>
              <a:rPr lang="en-US" sz="2400" kern="0" dirty="0" smtClean="0">
                <a:solidFill>
                  <a:srgbClr val="002060"/>
                </a:solidFill>
                <a:latin typeface="Arial" panose="020B0604020202020204" pitchFamily="34" charset="0"/>
              </a:rPr>
              <a:t> </a:t>
            </a:r>
            <a:r>
              <a:rPr lang="en-US" sz="2400" kern="0" dirty="0" smtClean="0">
                <a:solidFill>
                  <a:srgbClr val="FF0000"/>
                </a:solidFill>
                <a:latin typeface="Arial" panose="020B0604020202020204" pitchFamily="34" charset="0"/>
              </a:rPr>
              <a:t>weeks </a:t>
            </a:r>
            <a:r>
              <a:rPr lang="en-US" sz="2400" kern="0" dirty="0">
                <a:solidFill>
                  <a:srgbClr val="FF0000"/>
                </a:solidFill>
                <a:latin typeface="Arial" panose="020B0604020202020204" pitchFamily="34" charset="0"/>
              </a:rPr>
              <a:t>to </a:t>
            </a:r>
            <a:r>
              <a:rPr lang="en-US" sz="2400" kern="0" dirty="0" smtClean="0">
                <a:solidFill>
                  <a:srgbClr val="FF0000"/>
                </a:solidFill>
                <a:latin typeface="Arial" panose="020B0604020202020204" pitchFamily="34" charset="0"/>
              </a:rPr>
              <a:t>return</a:t>
            </a:r>
          </a:p>
          <a:p>
            <a:pPr marL="800100" lvl="1" indent="-342900">
              <a:buFont typeface="Arial" panose="020B0604020202020204" pitchFamily="34" charset="0"/>
              <a:buChar char="•"/>
              <a:defRPr/>
            </a:pPr>
            <a:r>
              <a:rPr lang="en-US" sz="2400" kern="0" dirty="0" smtClean="0">
                <a:solidFill>
                  <a:srgbClr val="002060"/>
                </a:solidFill>
                <a:latin typeface="Arial" panose="020B0604020202020204" pitchFamily="34" charset="0"/>
              </a:rPr>
              <a:t>Multiple choice exam, similar to Step 1</a:t>
            </a:r>
          </a:p>
          <a:p>
            <a:pPr marL="800100" lvl="1" indent="-342900">
              <a:buFont typeface="Arial" panose="020B0604020202020204" pitchFamily="34" charset="0"/>
              <a:buChar char="•"/>
              <a:defRPr/>
            </a:pPr>
            <a:r>
              <a:rPr lang="en-US" sz="2400" kern="0" dirty="0" smtClean="0">
                <a:solidFill>
                  <a:srgbClr val="002060"/>
                </a:solidFill>
                <a:latin typeface="Arial" panose="020B0604020202020204" pitchFamily="34" charset="0"/>
              </a:rPr>
              <a:t>Covers clinical content</a:t>
            </a:r>
          </a:p>
          <a:p>
            <a:pPr marL="800100" lvl="1" indent="-342900">
              <a:buFont typeface="Arial" panose="020B0604020202020204" pitchFamily="34" charset="0"/>
              <a:buChar char="•"/>
              <a:defRPr/>
            </a:pPr>
            <a:r>
              <a:rPr lang="en-US" sz="2400" kern="0" dirty="0" smtClean="0">
                <a:solidFill>
                  <a:srgbClr val="002060"/>
                </a:solidFill>
                <a:latin typeface="Arial" panose="020B0604020202020204" pitchFamily="34" charset="0"/>
              </a:rPr>
              <a:t>Registration done online</a:t>
            </a:r>
          </a:p>
          <a:p>
            <a:pPr marL="800100" lvl="1" indent="-342900">
              <a:buFont typeface="Arial" panose="020B0604020202020204" pitchFamily="34" charset="0"/>
              <a:buChar char="•"/>
              <a:defRPr/>
            </a:pPr>
            <a:r>
              <a:rPr lang="en-US" sz="2400" kern="0" dirty="0" smtClean="0">
                <a:solidFill>
                  <a:srgbClr val="002060"/>
                </a:solidFill>
                <a:latin typeface="Arial" panose="020B0604020202020204" pitchFamily="34" charset="0"/>
              </a:rPr>
              <a:t>Office of SA will verify enrollment (typically on Mondays)</a:t>
            </a:r>
          </a:p>
          <a:p>
            <a:pPr marL="800100" lvl="1" indent="-342900">
              <a:buFont typeface="Arial" panose="020B0604020202020204" pitchFamily="34" charset="0"/>
              <a:buChar char="•"/>
              <a:defRPr/>
            </a:pPr>
            <a:r>
              <a:rPr lang="en-US" sz="2400" kern="0" dirty="0" smtClean="0">
                <a:solidFill>
                  <a:srgbClr val="002060"/>
                </a:solidFill>
                <a:latin typeface="Arial" panose="020B0604020202020204" pitchFamily="34" charset="0"/>
              </a:rPr>
              <a:t>After verification is complete you will receive scheduling permit and may select test date</a:t>
            </a:r>
          </a:p>
          <a:p>
            <a:pPr marL="800100" lvl="1" indent="-342900">
              <a:buFont typeface="Arial" panose="020B0604020202020204" pitchFamily="34" charset="0"/>
              <a:buChar char="•"/>
              <a:defRPr/>
            </a:pPr>
            <a:r>
              <a:rPr lang="en-US" sz="2400" kern="0" dirty="0" smtClean="0">
                <a:solidFill>
                  <a:srgbClr val="002060"/>
                </a:solidFill>
                <a:latin typeface="Arial" panose="020B0604020202020204" pitchFamily="34" charset="0"/>
              </a:rPr>
              <a:t>Can </a:t>
            </a:r>
            <a:r>
              <a:rPr lang="en-US" sz="2400" kern="0" dirty="0">
                <a:solidFill>
                  <a:srgbClr val="002060"/>
                </a:solidFill>
                <a:latin typeface="Arial" panose="020B0604020202020204" pitchFamily="34" charset="0"/>
              </a:rPr>
              <a:t>get administrative </a:t>
            </a:r>
            <a:r>
              <a:rPr lang="en-US" sz="2400" kern="0" dirty="0" smtClean="0">
                <a:solidFill>
                  <a:srgbClr val="002060"/>
                </a:solidFill>
                <a:latin typeface="Arial" panose="020B0604020202020204" pitchFamily="34" charset="0"/>
              </a:rPr>
              <a:t>excuse </a:t>
            </a:r>
            <a:r>
              <a:rPr lang="en-US" sz="2400" kern="0" dirty="0">
                <a:solidFill>
                  <a:srgbClr val="002060"/>
                </a:solidFill>
                <a:latin typeface="Arial" panose="020B0604020202020204" pitchFamily="34" charset="0"/>
              </a:rPr>
              <a:t>from electives/</a:t>
            </a:r>
            <a:r>
              <a:rPr lang="en-US" sz="2400" kern="0" dirty="0" err="1">
                <a:solidFill>
                  <a:srgbClr val="002060"/>
                </a:solidFill>
                <a:latin typeface="Arial" panose="020B0604020202020204" pitchFamily="34" charset="0"/>
              </a:rPr>
              <a:t>selectives</a:t>
            </a:r>
            <a:r>
              <a:rPr lang="en-US" sz="2400" kern="0" dirty="0">
                <a:solidFill>
                  <a:srgbClr val="002060"/>
                </a:solidFill>
                <a:latin typeface="Arial" panose="020B0604020202020204" pitchFamily="34" charset="0"/>
              </a:rPr>
              <a:t> to take exam</a:t>
            </a:r>
          </a:p>
          <a:p>
            <a:pPr marL="0" lvl="1">
              <a:defRPr/>
            </a:pPr>
            <a:endParaRPr lang="en-US" sz="2400" kern="0" dirty="0">
              <a:solidFill>
                <a:srgbClr val="002060"/>
              </a:solidFill>
              <a:latin typeface="Arial" panose="020B0604020202020204" pitchFamily="34" charset="0"/>
            </a:endParaRPr>
          </a:p>
          <a:p>
            <a:pPr>
              <a:defRPr/>
            </a:pPr>
            <a:endParaRPr lang="en-US" sz="2400" kern="0" dirty="0">
              <a:solidFill>
                <a:srgbClr val="002060"/>
              </a:solidFill>
              <a:latin typeface="Arial" panose="020B0604020202020204" pitchFamily="34" charset="0"/>
            </a:endParaRPr>
          </a:p>
        </p:txBody>
      </p:sp>
    </p:spTree>
    <p:extLst>
      <p:ext uri="{BB962C8B-B14F-4D97-AF65-F5344CB8AC3E}">
        <p14:creationId xmlns:p14="http://schemas.microsoft.com/office/powerpoint/2010/main" val="17788577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881606" y="1053669"/>
            <a:ext cx="2701510" cy="64633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srgbClr val="F2F2F2"/>
                </a:solidFill>
                <a:effectLst/>
                <a:uLnTx/>
                <a:uFillTx/>
                <a:latin typeface="Arial" panose="020B0604020202020204" pitchFamily="34" charset="0"/>
                <a:ea typeface="Arial"/>
                <a:cs typeface="+mn-cs"/>
              </a:rPr>
              <a:t>AGENDA</a:t>
            </a:r>
            <a:endParaRPr kumimoji="0" lang="en-GB" altLang="en-US" sz="1800" b="1" i="0" u="none" strike="noStrike" kern="1200" cap="none" spc="0" normalizeH="0" baseline="0" noProof="0" dirty="0" smtClean="0">
              <a:ln>
                <a:noFill/>
              </a:ln>
              <a:solidFill>
                <a:srgbClr val="5DD3FF"/>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6" name="Rectangle 2"/>
          <p:cNvSpPr txBox="1">
            <a:spLocks noChangeArrowheads="1"/>
          </p:cNvSpPr>
          <p:nvPr/>
        </p:nvSpPr>
        <p:spPr bwMode="auto">
          <a:xfrm>
            <a:off x="1598222" y="6604"/>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a:solidFill>
                  <a:schemeClr val="tx1"/>
                </a:solidFill>
                <a:latin typeface="+mj-lt"/>
                <a:ea typeface="+mj-ea"/>
                <a:cs typeface="+mj-cs"/>
              </a:defRPr>
            </a:lvl1pPr>
            <a:lvl2pPr algn="ctr" rtl="0" eaLnBrk="0" fontAlgn="base" hangingPunct="0">
              <a:spcBef>
                <a:spcPct val="0"/>
              </a:spcBef>
              <a:spcAft>
                <a:spcPct val="0"/>
              </a:spcAft>
              <a:defRPr sz="3600">
                <a:solidFill>
                  <a:schemeClr val="tx1"/>
                </a:solidFill>
                <a:latin typeface="Arial" charset="0"/>
              </a:defRPr>
            </a:lvl2pPr>
            <a:lvl3pPr algn="ctr" rtl="0" eaLnBrk="0" fontAlgn="base" hangingPunct="0">
              <a:spcBef>
                <a:spcPct val="0"/>
              </a:spcBef>
              <a:spcAft>
                <a:spcPct val="0"/>
              </a:spcAft>
              <a:defRPr sz="3600">
                <a:solidFill>
                  <a:schemeClr val="tx1"/>
                </a:solidFill>
                <a:latin typeface="Arial" charset="0"/>
              </a:defRPr>
            </a:lvl3pPr>
            <a:lvl4pPr algn="ctr" rtl="0" eaLnBrk="0" fontAlgn="base" hangingPunct="0">
              <a:spcBef>
                <a:spcPct val="0"/>
              </a:spcBef>
              <a:spcAft>
                <a:spcPct val="0"/>
              </a:spcAft>
              <a:defRPr sz="3600">
                <a:solidFill>
                  <a:schemeClr val="tx1"/>
                </a:solidFill>
                <a:latin typeface="Arial" charset="0"/>
              </a:defRPr>
            </a:lvl4pPr>
            <a:lvl5pPr algn="ctr" rtl="0" eaLnBrk="0" fontAlgn="base" hangingPunct="0">
              <a:spcBef>
                <a:spcPct val="0"/>
              </a:spcBef>
              <a:spcAft>
                <a:spcPct val="0"/>
              </a:spcAft>
              <a:defRPr sz="3600">
                <a:solidFill>
                  <a:schemeClr val="tx1"/>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1" i="0" u="none" strike="noStrike" kern="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Arial"/>
                <a:ea typeface="+mj-ea"/>
                <a:cs typeface="+mj-cs"/>
              </a:rPr>
              <a:t>Step 2 CS </a:t>
            </a:r>
          </a:p>
        </p:txBody>
      </p:sp>
      <p:pic>
        <p:nvPicPr>
          <p:cNvPr id="7" name="Picture 6"/>
          <p:cNvPicPr>
            <a:picLocks noChangeAspect="1"/>
          </p:cNvPicPr>
          <p:nvPr/>
        </p:nvPicPr>
        <p:blipFill>
          <a:blip r:embed="rId2"/>
          <a:stretch>
            <a:fillRect/>
          </a:stretch>
        </p:blipFill>
        <p:spPr>
          <a:xfrm>
            <a:off x="9035886" y="642829"/>
            <a:ext cx="2012674" cy="2407380"/>
          </a:xfrm>
          <a:prstGeom prst="rect">
            <a:avLst/>
          </a:prstGeom>
          <a:ln>
            <a:noFill/>
          </a:ln>
          <a:effectLst>
            <a:outerShdw blurRad="190500" algn="tl" rotWithShape="0">
              <a:srgbClr val="000000">
                <a:alpha val="70000"/>
              </a:srgbClr>
            </a:outerShdw>
          </a:effectLst>
        </p:spPr>
      </p:pic>
      <p:sp>
        <p:nvSpPr>
          <p:cNvPr id="9" name="TextBox 8"/>
          <p:cNvSpPr txBox="1"/>
          <p:nvPr/>
        </p:nvSpPr>
        <p:spPr>
          <a:xfrm>
            <a:off x="225344" y="784581"/>
            <a:ext cx="11148164" cy="5539978"/>
          </a:xfrm>
          <a:prstGeom prst="rect">
            <a:avLst/>
          </a:prstGeom>
          <a:noFill/>
        </p:spPr>
        <p:txBody>
          <a:bodyPr wrap="square">
            <a:spAutoFit/>
          </a:bodyPr>
          <a:lstStyle/>
          <a:p>
            <a:pPr>
              <a:defRPr/>
            </a:pPr>
            <a:r>
              <a:rPr lang="en-US" kern="0" dirty="0" smtClean="0">
                <a:solidFill>
                  <a:srgbClr val="002060"/>
                </a:solidFill>
                <a:latin typeface="Arial" panose="020B0604020202020204" pitchFamily="34" charset="0"/>
              </a:rPr>
              <a:t>Step </a:t>
            </a:r>
            <a:r>
              <a:rPr lang="en-US" kern="0" dirty="0">
                <a:solidFill>
                  <a:srgbClr val="002060"/>
                </a:solidFill>
                <a:latin typeface="Arial" panose="020B0604020202020204" pitchFamily="34" charset="0"/>
              </a:rPr>
              <a:t>2 CS</a:t>
            </a:r>
          </a:p>
          <a:p>
            <a:pPr marL="800100" lvl="1" indent="-342900">
              <a:buFont typeface="Arial" panose="020B0604020202020204" pitchFamily="34" charset="0"/>
              <a:buChar char="•"/>
              <a:defRPr/>
            </a:pPr>
            <a:r>
              <a:rPr lang="en-US" kern="0" dirty="0">
                <a:solidFill>
                  <a:srgbClr val="002060"/>
                </a:solidFill>
                <a:latin typeface="Arial" panose="020B0604020202020204" pitchFamily="34" charset="0"/>
              </a:rPr>
              <a:t>Must have passing score posted by </a:t>
            </a:r>
            <a:r>
              <a:rPr lang="en-US" kern="0" dirty="0">
                <a:solidFill>
                  <a:srgbClr val="FF0000"/>
                </a:solidFill>
                <a:latin typeface="Arial" panose="020B0604020202020204" pitchFamily="34" charset="0"/>
              </a:rPr>
              <a:t>November 1, </a:t>
            </a:r>
            <a:r>
              <a:rPr lang="en-US" kern="0" dirty="0" smtClean="0">
                <a:solidFill>
                  <a:srgbClr val="FF0000"/>
                </a:solidFill>
                <a:latin typeface="Arial" panose="020B0604020202020204" pitchFamily="34" charset="0"/>
              </a:rPr>
              <a:t>2017</a:t>
            </a:r>
          </a:p>
          <a:p>
            <a:pPr marL="800100" lvl="1" indent="-342900">
              <a:buFont typeface="Arial" panose="020B0604020202020204" pitchFamily="34" charset="0"/>
              <a:buChar char="•"/>
              <a:defRPr/>
            </a:pPr>
            <a:r>
              <a:rPr lang="en-US" kern="0" dirty="0" smtClean="0">
                <a:solidFill>
                  <a:srgbClr val="002060"/>
                </a:solidFill>
                <a:latin typeface="Arial" panose="020B0604020202020204" pitchFamily="34" charset="0"/>
              </a:rPr>
              <a:t>Standardized Patient Assessment</a:t>
            </a:r>
          </a:p>
          <a:p>
            <a:pPr marL="800100" lvl="1" indent="-342900">
              <a:buFont typeface="Arial" panose="020B0604020202020204" pitchFamily="34" charset="0"/>
              <a:buChar char="•"/>
              <a:defRPr/>
            </a:pPr>
            <a:r>
              <a:rPr lang="en-US" kern="0" dirty="0" smtClean="0">
                <a:solidFill>
                  <a:srgbClr val="002060"/>
                </a:solidFill>
                <a:latin typeface="Arial" panose="020B0604020202020204" pitchFamily="34" charset="0"/>
              </a:rPr>
              <a:t>Testing appointments are typically filled 3-5 months in advance</a:t>
            </a:r>
          </a:p>
          <a:p>
            <a:pPr marL="800100" lvl="1" indent="-342900">
              <a:buFont typeface="Arial" panose="020B0604020202020204" pitchFamily="34" charset="0"/>
              <a:buChar char="•"/>
              <a:defRPr/>
            </a:pPr>
            <a:r>
              <a:rPr lang="en-US" kern="0" dirty="0" smtClean="0">
                <a:solidFill>
                  <a:srgbClr val="002060"/>
                </a:solidFill>
                <a:latin typeface="Arial" panose="020B0604020202020204" pitchFamily="34" charset="0"/>
              </a:rPr>
              <a:t>Registration done online</a:t>
            </a:r>
          </a:p>
          <a:p>
            <a:pPr marL="800100" lvl="1" indent="-342900">
              <a:buFont typeface="Arial" panose="020B0604020202020204" pitchFamily="34" charset="0"/>
              <a:buChar char="•"/>
              <a:defRPr/>
            </a:pPr>
            <a:r>
              <a:rPr lang="en-US" kern="0" dirty="0" smtClean="0">
                <a:solidFill>
                  <a:srgbClr val="002060"/>
                </a:solidFill>
                <a:latin typeface="Arial" panose="020B0604020202020204" pitchFamily="34" charset="0"/>
              </a:rPr>
              <a:t>Enrollment verified by SA</a:t>
            </a:r>
            <a:endParaRPr lang="en-US" kern="0" dirty="0">
              <a:solidFill>
                <a:srgbClr val="002060"/>
              </a:solidFill>
              <a:latin typeface="Arial" panose="020B0604020202020204" pitchFamily="34" charset="0"/>
            </a:endParaRPr>
          </a:p>
          <a:p>
            <a:pPr marL="800100" lvl="1" indent="-342900">
              <a:buFont typeface="Arial" panose="020B0604020202020204" pitchFamily="34" charset="0"/>
              <a:buChar char="•"/>
              <a:defRPr/>
            </a:pPr>
            <a:r>
              <a:rPr lang="en-US" kern="0" dirty="0" smtClean="0">
                <a:solidFill>
                  <a:srgbClr val="002060"/>
                </a:solidFill>
                <a:latin typeface="Arial" panose="020B0604020202020204" pitchFamily="34" charset="0"/>
              </a:rPr>
              <a:t>Can </a:t>
            </a:r>
            <a:r>
              <a:rPr lang="en-US" kern="0" dirty="0">
                <a:solidFill>
                  <a:srgbClr val="002060"/>
                </a:solidFill>
                <a:latin typeface="Arial" panose="020B0604020202020204" pitchFamily="34" charset="0"/>
              </a:rPr>
              <a:t>get administrative </a:t>
            </a:r>
            <a:r>
              <a:rPr lang="en-US" kern="0" dirty="0" smtClean="0">
                <a:solidFill>
                  <a:srgbClr val="002060"/>
                </a:solidFill>
                <a:latin typeface="Arial" panose="020B0604020202020204" pitchFamily="34" charset="0"/>
              </a:rPr>
              <a:t>excuse </a:t>
            </a:r>
            <a:r>
              <a:rPr lang="en-US" kern="0" dirty="0">
                <a:solidFill>
                  <a:srgbClr val="002060"/>
                </a:solidFill>
                <a:latin typeface="Arial" panose="020B0604020202020204" pitchFamily="34" charset="0"/>
              </a:rPr>
              <a:t>from electives/</a:t>
            </a:r>
            <a:r>
              <a:rPr lang="en-US" kern="0" dirty="0" err="1">
                <a:solidFill>
                  <a:srgbClr val="002060"/>
                </a:solidFill>
                <a:latin typeface="Arial" panose="020B0604020202020204" pitchFamily="34" charset="0"/>
              </a:rPr>
              <a:t>selectives</a:t>
            </a:r>
            <a:r>
              <a:rPr lang="en-US" kern="0" dirty="0">
                <a:solidFill>
                  <a:srgbClr val="002060"/>
                </a:solidFill>
                <a:latin typeface="Arial" panose="020B0604020202020204" pitchFamily="34" charset="0"/>
              </a:rPr>
              <a:t> to take </a:t>
            </a:r>
            <a:r>
              <a:rPr lang="en-US" kern="0" dirty="0" smtClean="0">
                <a:solidFill>
                  <a:srgbClr val="002060"/>
                </a:solidFill>
                <a:latin typeface="Arial" panose="020B0604020202020204" pitchFamily="34" charset="0"/>
              </a:rPr>
              <a:t>exam</a:t>
            </a:r>
          </a:p>
          <a:p>
            <a:pPr marL="800100" lvl="1" indent="-342900">
              <a:buFont typeface="Arial" panose="020B0604020202020204" pitchFamily="34" charset="0"/>
              <a:buChar char="•"/>
              <a:defRPr/>
            </a:pPr>
            <a:r>
              <a:rPr lang="en-US" kern="0" dirty="0" smtClean="0">
                <a:solidFill>
                  <a:srgbClr val="002060"/>
                </a:solidFill>
                <a:latin typeface="Arial" panose="020B0604020202020204" pitchFamily="34" charset="0"/>
              </a:rPr>
              <a:t>It may take </a:t>
            </a:r>
            <a:r>
              <a:rPr lang="en-US" kern="0" dirty="0" smtClean="0">
                <a:solidFill>
                  <a:srgbClr val="FF0000"/>
                </a:solidFill>
                <a:latin typeface="Arial" panose="020B0604020202020204" pitchFamily="34" charset="0"/>
              </a:rPr>
              <a:t>3 months for you to receive your score</a:t>
            </a:r>
          </a:p>
          <a:p>
            <a:pPr marL="800100" lvl="1" indent="-342900">
              <a:buFont typeface="Arial" panose="020B0604020202020204" pitchFamily="34" charset="0"/>
              <a:buChar char="•"/>
              <a:defRPr/>
            </a:pPr>
            <a:r>
              <a:rPr lang="en-US" kern="0" dirty="0" smtClean="0">
                <a:solidFill>
                  <a:srgbClr val="002060"/>
                </a:solidFill>
                <a:latin typeface="Arial" panose="020B0604020202020204" pitchFamily="34" charset="0"/>
              </a:rPr>
              <a:t>Need to review </a:t>
            </a:r>
            <a:r>
              <a:rPr lang="en-US" kern="0" dirty="0" smtClean="0">
                <a:solidFill>
                  <a:srgbClr val="FF0000"/>
                </a:solidFill>
                <a:latin typeface="Arial" panose="020B0604020202020204" pitchFamily="34" charset="0"/>
              </a:rPr>
              <a:t>First Aid for Step 2 CS</a:t>
            </a:r>
          </a:p>
          <a:p>
            <a:pPr lvl="1">
              <a:defRPr/>
            </a:pPr>
            <a:endParaRPr lang="en-US" sz="1600" kern="0" dirty="0" smtClean="0">
              <a:solidFill>
                <a:srgbClr val="002060"/>
              </a:solidFill>
              <a:latin typeface="Arial" panose="020B0604020202020204" pitchFamily="34" charset="0"/>
            </a:endParaRPr>
          </a:p>
          <a:p>
            <a:pPr lvl="1">
              <a:defRPr/>
            </a:pPr>
            <a:r>
              <a:rPr lang="en-US" sz="1600" kern="0" dirty="0" smtClean="0">
                <a:solidFill>
                  <a:srgbClr val="002060"/>
                </a:solidFill>
                <a:latin typeface="Arial" panose="020B0604020202020204" pitchFamily="34" charset="0"/>
              </a:rPr>
              <a:t>Reporting Schedule</a:t>
            </a:r>
          </a:p>
          <a:p>
            <a:pPr lvl="1">
              <a:defRPr/>
            </a:pPr>
            <a:r>
              <a:rPr lang="en-US" sz="1600" kern="0" dirty="0" smtClean="0">
                <a:solidFill>
                  <a:srgbClr val="002060"/>
                </a:solidFill>
                <a:latin typeface="Arial" panose="020B0604020202020204" pitchFamily="34" charset="0"/>
              </a:rPr>
              <a:t>	</a:t>
            </a:r>
            <a:r>
              <a:rPr lang="en-US" sz="1600" b="1" kern="0" dirty="0" smtClean="0">
                <a:solidFill>
                  <a:srgbClr val="002060"/>
                </a:solidFill>
                <a:latin typeface="Arial" panose="020B0604020202020204" pitchFamily="34" charset="0"/>
              </a:rPr>
              <a:t>Testing Period</a:t>
            </a:r>
            <a:r>
              <a:rPr lang="en-US" sz="1600" kern="0" dirty="0" smtClean="0">
                <a:solidFill>
                  <a:srgbClr val="002060"/>
                </a:solidFill>
                <a:latin typeface="Arial" panose="020B0604020202020204" pitchFamily="34" charset="0"/>
              </a:rPr>
              <a:t>			</a:t>
            </a:r>
            <a:r>
              <a:rPr lang="en-US" sz="1600" b="1" kern="0" dirty="0" smtClean="0">
                <a:solidFill>
                  <a:srgbClr val="002060"/>
                </a:solidFill>
                <a:latin typeface="Arial" panose="020B0604020202020204" pitchFamily="34" charset="0"/>
              </a:rPr>
              <a:t>Reporting Start Date</a:t>
            </a:r>
            <a:r>
              <a:rPr lang="en-US" sz="1600" kern="0" dirty="0" smtClean="0">
                <a:solidFill>
                  <a:srgbClr val="002060"/>
                </a:solidFill>
                <a:latin typeface="Arial" panose="020B0604020202020204" pitchFamily="34" charset="0"/>
              </a:rPr>
              <a:t>	</a:t>
            </a:r>
            <a:r>
              <a:rPr lang="en-US" sz="1600" b="1" kern="0" dirty="0" smtClean="0">
                <a:solidFill>
                  <a:srgbClr val="002060"/>
                </a:solidFill>
                <a:latin typeface="Arial" panose="020B0604020202020204" pitchFamily="34" charset="0"/>
              </a:rPr>
              <a:t>Reporting End Date</a:t>
            </a:r>
            <a:endParaRPr lang="en-US" sz="1600" b="1" kern="0" dirty="0">
              <a:solidFill>
                <a:srgbClr val="002060"/>
              </a:solidFill>
              <a:latin typeface="Arial" panose="020B0604020202020204" pitchFamily="34" charset="0"/>
            </a:endParaRPr>
          </a:p>
          <a:p>
            <a:pPr indent="-457200">
              <a:defRPr/>
            </a:pPr>
            <a:r>
              <a:rPr lang="en-US" sz="1600" kern="0" dirty="0">
                <a:solidFill>
                  <a:srgbClr val="002060"/>
                </a:solidFill>
                <a:latin typeface="Arial" panose="020B0604020202020204" pitchFamily="34" charset="0"/>
              </a:rPr>
              <a:t>	</a:t>
            </a:r>
            <a:r>
              <a:rPr lang="en-US" sz="1600" kern="0" dirty="0" smtClean="0">
                <a:solidFill>
                  <a:srgbClr val="002060"/>
                </a:solidFill>
                <a:latin typeface="Arial" panose="020B0604020202020204" pitchFamily="34" charset="0"/>
              </a:rPr>
              <a:t>January 1-January 28		March 8			March 30</a:t>
            </a:r>
          </a:p>
          <a:p>
            <a:pPr marL="0" lvl="1">
              <a:defRPr/>
            </a:pPr>
            <a:r>
              <a:rPr lang="en-US" sz="1600" kern="0" dirty="0">
                <a:solidFill>
                  <a:srgbClr val="002060"/>
                </a:solidFill>
                <a:latin typeface="Arial" panose="020B0604020202020204" pitchFamily="34" charset="0"/>
              </a:rPr>
              <a:t>	</a:t>
            </a:r>
            <a:r>
              <a:rPr lang="en-US" sz="1600" kern="0" dirty="0" smtClean="0">
                <a:solidFill>
                  <a:srgbClr val="002060"/>
                </a:solidFill>
                <a:latin typeface="Arial" panose="020B0604020202020204" pitchFamily="34" charset="0"/>
              </a:rPr>
              <a:t>January 29 – March 26		April 26			May 24</a:t>
            </a:r>
          </a:p>
          <a:p>
            <a:pPr marL="0" lvl="1">
              <a:defRPr/>
            </a:pPr>
            <a:r>
              <a:rPr lang="en-US" sz="1600" kern="0" dirty="0">
                <a:solidFill>
                  <a:srgbClr val="002060"/>
                </a:solidFill>
                <a:latin typeface="Arial" panose="020B0604020202020204" pitchFamily="34" charset="0"/>
              </a:rPr>
              <a:t>	</a:t>
            </a:r>
            <a:r>
              <a:rPr lang="en-US" sz="1600" kern="0" dirty="0" smtClean="0">
                <a:solidFill>
                  <a:srgbClr val="002060"/>
                </a:solidFill>
                <a:latin typeface="Arial" panose="020B0604020202020204" pitchFamily="34" charset="0"/>
              </a:rPr>
              <a:t>March 27-May 20*			June 28			July 26</a:t>
            </a:r>
          </a:p>
          <a:p>
            <a:pPr marL="0" lvl="1">
              <a:defRPr/>
            </a:pPr>
            <a:r>
              <a:rPr lang="en-US" sz="1600" kern="0" dirty="0">
                <a:solidFill>
                  <a:srgbClr val="002060"/>
                </a:solidFill>
                <a:latin typeface="Arial" panose="020B0604020202020204" pitchFamily="34" charset="0"/>
              </a:rPr>
              <a:t>	</a:t>
            </a:r>
            <a:r>
              <a:rPr lang="en-US" sz="1600" kern="0" dirty="0" smtClean="0">
                <a:solidFill>
                  <a:srgbClr val="002060"/>
                </a:solidFill>
                <a:latin typeface="Arial" panose="020B0604020202020204" pitchFamily="34" charset="0"/>
              </a:rPr>
              <a:t>May 21-July 15			August 16		September 13</a:t>
            </a:r>
          </a:p>
          <a:p>
            <a:pPr marL="0" lvl="1">
              <a:defRPr/>
            </a:pPr>
            <a:r>
              <a:rPr lang="en-US" sz="1600" kern="0" dirty="0">
                <a:solidFill>
                  <a:srgbClr val="002060"/>
                </a:solidFill>
                <a:latin typeface="Arial" panose="020B0604020202020204" pitchFamily="34" charset="0"/>
              </a:rPr>
              <a:t>	</a:t>
            </a:r>
            <a:r>
              <a:rPr lang="en-US" sz="1600" b="1" kern="0" dirty="0" smtClean="0">
                <a:solidFill>
                  <a:srgbClr val="FF0000"/>
                </a:solidFill>
                <a:latin typeface="Arial" panose="020B0604020202020204" pitchFamily="34" charset="0"/>
              </a:rPr>
              <a:t>July 16 – September 9		October 11		November 8</a:t>
            </a:r>
          </a:p>
          <a:p>
            <a:pPr marL="0" lvl="1">
              <a:defRPr/>
            </a:pPr>
            <a:r>
              <a:rPr lang="en-US" sz="1600" kern="0" dirty="0">
                <a:solidFill>
                  <a:srgbClr val="002060"/>
                </a:solidFill>
                <a:latin typeface="Arial" panose="020B0604020202020204" pitchFamily="34" charset="0"/>
              </a:rPr>
              <a:t>	</a:t>
            </a:r>
            <a:r>
              <a:rPr lang="en-US" sz="1600" kern="0" dirty="0" smtClean="0">
                <a:solidFill>
                  <a:srgbClr val="002060"/>
                </a:solidFill>
                <a:latin typeface="Arial" panose="020B0604020202020204" pitchFamily="34" charset="0"/>
              </a:rPr>
              <a:t>September 10-November 4		December 13		January 10, 2018</a:t>
            </a:r>
          </a:p>
          <a:p>
            <a:pPr marL="0" lvl="1">
              <a:defRPr/>
            </a:pPr>
            <a:r>
              <a:rPr lang="en-US" sz="1600" kern="0" dirty="0">
                <a:solidFill>
                  <a:srgbClr val="002060"/>
                </a:solidFill>
                <a:latin typeface="Arial" panose="020B0604020202020204" pitchFamily="34" charset="0"/>
              </a:rPr>
              <a:t>	</a:t>
            </a:r>
            <a:r>
              <a:rPr lang="en-US" sz="1600" kern="0" dirty="0" smtClean="0">
                <a:solidFill>
                  <a:srgbClr val="002060"/>
                </a:solidFill>
                <a:latin typeface="Arial" panose="020B0604020202020204" pitchFamily="34" charset="0"/>
              </a:rPr>
              <a:t>November 5 – December 31		January 31, 2018		February 21, 2018</a:t>
            </a:r>
          </a:p>
          <a:p>
            <a:pPr marL="0" lvl="1">
              <a:defRPr/>
            </a:pPr>
            <a:endParaRPr lang="en-US" sz="1600" kern="0" dirty="0" smtClean="0">
              <a:solidFill>
                <a:srgbClr val="002060"/>
              </a:solidFill>
              <a:latin typeface="Arial" panose="020B0604020202020204" pitchFamily="34" charset="0"/>
            </a:endParaRPr>
          </a:p>
          <a:p>
            <a:pPr marL="0" lvl="1">
              <a:defRPr/>
            </a:pPr>
            <a:r>
              <a:rPr lang="en-US" sz="1600" i="1" kern="0" dirty="0" smtClean="0">
                <a:solidFill>
                  <a:srgbClr val="002060"/>
                </a:solidFill>
                <a:latin typeface="Arial" panose="020B0604020202020204" pitchFamily="34" charset="0"/>
              </a:rPr>
              <a:t>*No Step CS exams will be delivered March 27 through April 1</a:t>
            </a:r>
            <a:endParaRPr lang="en-US" sz="2000" kern="0" dirty="0">
              <a:solidFill>
                <a:srgbClr val="002060"/>
              </a:solidFill>
              <a:latin typeface="Arial" panose="020B0604020202020204" pitchFamily="34" charset="0"/>
            </a:endParaRPr>
          </a:p>
        </p:txBody>
      </p:sp>
    </p:spTree>
    <p:extLst>
      <p:ext uri="{BB962C8B-B14F-4D97-AF65-F5344CB8AC3E}">
        <p14:creationId xmlns:p14="http://schemas.microsoft.com/office/powerpoint/2010/main" val="13692913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881606" y="1053669"/>
            <a:ext cx="2701510" cy="64633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srgbClr val="F2F2F2"/>
                </a:solidFill>
                <a:effectLst/>
                <a:uLnTx/>
                <a:uFillTx/>
                <a:latin typeface="Arial" panose="020B0604020202020204" pitchFamily="34" charset="0"/>
                <a:ea typeface="Arial"/>
                <a:cs typeface="+mn-cs"/>
              </a:rPr>
              <a:t>AGENDA</a:t>
            </a:r>
            <a:endParaRPr kumimoji="0" lang="en-GB" altLang="en-US" sz="1800" b="1" i="0" u="none" strike="noStrike" kern="1200" cap="none" spc="0" normalizeH="0" baseline="0" noProof="0" dirty="0" smtClean="0">
              <a:ln>
                <a:noFill/>
              </a:ln>
              <a:solidFill>
                <a:srgbClr val="5DD3FF"/>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6" name="Rectangle 2"/>
          <p:cNvSpPr txBox="1">
            <a:spLocks noChangeArrowheads="1"/>
          </p:cNvSpPr>
          <p:nvPr/>
        </p:nvSpPr>
        <p:spPr bwMode="auto">
          <a:xfrm>
            <a:off x="2146432" y="360619"/>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a:solidFill>
                  <a:schemeClr val="tx1"/>
                </a:solidFill>
                <a:latin typeface="+mj-lt"/>
                <a:ea typeface="+mj-ea"/>
                <a:cs typeface="+mj-cs"/>
              </a:defRPr>
            </a:lvl1pPr>
            <a:lvl2pPr algn="ctr" rtl="0" eaLnBrk="0" fontAlgn="base" hangingPunct="0">
              <a:spcBef>
                <a:spcPct val="0"/>
              </a:spcBef>
              <a:spcAft>
                <a:spcPct val="0"/>
              </a:spcAft>
              <a:defRPr sz="3600">
                <a:solidFill>
                  <a:schemeClr val="tx1"/>
                </a:solidFill>
                <a:latin typeface="Arial" charset="0"/>
              </a:defRPr>
            </a:lvl2pPr>
            <a:lvl3pPr algn="ctr" rtl="0" eaLnBrk="0" fontAlgn="base" hangingPunct="0">
              <a:spcBef>
                <a:spcPct val="0"/>
              </a:spcBef>
              <a:spcAft>
                <a:spcPct val="0"/>
              </a:spcAft>
              <a:defRPr sz="3600">
                <a:solidFill>
                  <a:schemeClr val="tx1"/>
                </a:solidFill>
                <a:latin typeface="Arial" charset="0"/>
              </a:defRPr>
            </a:lvl3pPr>
            <a:lvl4pPr algn="ctr" rtl="0" eaLnBrk="0" fontAlgn="base" hangingPunct="0">
              <a:spcBef>
                <a:spcPct val="0"/>
              </a:spcBef>
              <a:spcAft>
                <a:spcPct val="0"/>
              </a:spcAft>
              <a:defRPr sz="3600">
                <a:solidFill>
                  <a:schemeClr val="tx1"/>
                </a:solidFill>
                <a:latin typeface="Arial" charset="0"/>
              </a:defRPr>
            </a:lvl4pPr>
            <a:lvl5pPr algn="ctr" rtl="0" eaLnBrk="0" fontAlgn="base" hangingPunct="0">
              <a:spcBef>
                <a:spcPct val="0"/>
              </a:spcBef>
              <a:spcAft>
                <a:spcPct val="0"/>
              </a:spcAft>
              <a:defRPr sz="3600">
                <a:solidFill>
                  <a:schemeClr val="tx1"/>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1" i="0" u="none" strike="noStrike" kern="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Arial"/>
                <a:ea typeface="+mj-ea"/>
                <a:cs typeface="+mj-cs"/>
              </a:rPr>
              <a:t>Step 2 CS Testing</a:t>
            </a:r>
            <a:r>
              <a:rPr kumimoji="0" lang="en-US" altLang="en-US" sz="3600" b="1" i="0" u="none" strike="noStrike" kern="0" cap="none" spc="0" normalizeH="0" noProof="0" dirty="0" smtClean="0">
                <a:ln>
                  <a:noFill/>
                </a:ln>
                <a:solidFill>
                  <a:srgbClr val="002060"/>
                </a:solidFill>
                <a:effectLst>
                  <a:outerShdw blurRad="38100" dist="38100" dir="2700000" algn="tl">
                    <a:srgbClr val="000000">
                      <a:alpha val="43137"/>
                    </a:srgbClr>
                  </a:outerShdw>
                </a:effectLst>
                <a:uLnTx/>
                <a:uFillTx/>
                <a:latin typeface="Arial"/>
                <a:ea typeface="+mj-ea"/>
                <a:cs typeface="+mj-cs"/>
              </a:rPr>
              <a:t> Sites</a:t>
            </a:r>
            <a:endParaRPr kumimoji="0" lang="en-US" altLang="en-US" sz="3600" b="1" i="0" u="none" strike="noStrike" kern="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Arial"/>
              <a:ea typeface="+mj-ea"/>
              <a:cs typeface="+mj-cs"/>
            </a:endParaRPr>
          </a:p>
        </p:txBody>
      </p:sp>
      <p:sp>
        <p:nvSpPr>
          <p:cNvPr id="9" name="TextBox 8"/>
          <p:cNvSpPr txBox="1"/>
          <p:nvPr/>
        </p:nvSpPr>
        <p:spPr>
          <a:xfrm>
            <a:off x="4232361" y="2070936"/>
            <a:ext cx="7162800" cy="3046988"/>
          </a:xfrm>
          <a:prstGeom prst="rect">
            <a:avLst/>
          </a:prstGeom>
          <a:noFill/>
        </p:spPr>
        <p:txBody>
          <a:bodyPr>
            <a:spAutoFit/>
          </a:bodyPr>
          <a:lstStyle/>
          <a:p>
            <a:pPr marL="342900" indent="-342900">
              <a:buFont typeface="Arial" panose="020B0604020202020204" pitchFamily="34" charset="0"/>
              <a:buChar char="•"/>
              <a:defRPr/>
            </a:pPr>
            <a:r>
              <a:rPr lang="en-US" sz="2400" b="1" kern="0" dirty="0" smtClean="0">
                <a:solidFill>
                  <a:srgbClr val="FF0000"/>
                </a:solidFill>
                <a:latin typeface="Arial" panose="020B0604020202020204" pitchFamily="34" charset="0"/>
              </a:rPr>
              <a:t>5 Test Centers</a:t>
            </a:r>
            <a:endParaRPr lang="en-US" sz="2400" b="1" kern="0" dirty="0">
              <a:solidFill>
                <a:srgbClr val="FF0000"/>
              </a:solidFill>
              <a:latin typeface="Arial" panose="020B0604020202020204" pitchFamily="34" charset="0"/>
            </a:endParaRPr>
          </a:p>
          <a:p>
            <a:pPr marL="800100" lvl="1" indent="-342900">
              <a:buFont typeface="Arial" panose="020B0604020202020204" pitchFamily="34" charset="0"/>
              <a:buChar char="•"/>
              <a:defRPr/>
            </a:pPr>
            <a:r>
              <a:rPr lang="en-US" sz="2400" kern="0" dirty="0" smtClean="0">
                <a:solidFill>
                  <a:srgbClr val="002060"/>
                </a:solidFill>
                <a:latin typeface="Arial" panose="020B0604020202020204" pitchFamily="34" charset="0"/>
              </a:rPr>
              <a:t>Atlanta</a:t>
            </a:r>
            <a:endParaRPr lang="en-US" sz="2400" kern="0" dirty="0">
              <a:solidFill>
                <a:srgbClr val="002060"/>
              </a:solidFill>
              <a:latin typeface="Arial" panose="020B0604020202020204" pitchFamily="34" charset="0"/>
            </a:endParaRPr>
          </a:p>
          <a:p>
            <a:pPr marL="800100" lvl="1" indent="-342900">
              <a:buFont typeface="Arial" panose="020B0604020202020204" pitchFamily="34" charset="0"/>
              <a:buChar char="•"/>
              <a:defRPr/>
            </a:pPr>
            <a:r>
              <a:rPr lang="en-US" sz="2400" kern="0" dirty="0" smtClean="0">
                <a:solidFill>
                  <a:srgbClr val="002060"/>
                </a:solidFill>
                <a:latin typeface="Arial" panose="020B0604020202020204" pitchFamily="34" charset="0"/>
              </a:rPr>
              <a:t>Chicago</a:t>
            </a:r>
            <a:endParaRPr lang="en-US" sz="2400" kern="0" dirty="0">
              <a:solidFill>
                <a:srgbClr val="002060"/>
              </a:solidFill>
              <a:latin typeface="Arial" panose="020B0604020202020204" pitchFamily="34" charset="0"/>
            </a:endParaRPr>
          </a:p>
          <a:p>
            <a:pPr marL="800100" lvl="1" indent="-342900">
              <a:buFont typeface="Arial" panose="020B0604020202020204" pitchFamily="34" charset="0"/>
              <a:buChar char="•"/>
              <a:defRPr/>
            </a:pPr>
            <a:r>
              <a:rPr lang="en-US" sz="2400" kern="0" dirty="0" smtClean="0">
                <a:solidFill>
                  <a:srgbClr val="002060"/>
                </a:solidFill>
                <a:latin typeface="Arial" panose="020B0604020202020204" pitchFamily="34" charset="0"/>
              </a:rPr>
              <a:t>Houston (least busy)</a:t>
            </a:r>
            <a:endParaRPr lang="en-US" sz="2400" kern="0" dirty="0">
              <a:solidFill>
                <a:srgbClr val="002060"/>
              </a:solidFill>
              <a:latin typeface="Arial" panose="020B0604020202020204" pitchFamily="34" charset="0"/>
            </a:endParaRPr>
          </a:p>
          <a:p>
            <a:pPr marL="800100" lvl="1" indent="-342900">
              <a:buFont typeface="Arial" panose="020B0604020202020204" pitchFamily="34" charset="0"/>
              <a:buChar char="•"/>
              <a:defRPr/>
            </a:pPr>
            <a:r>
              <a:rPr lang="en-US" sz="2400" kern="0" dirty="0" smtClean="0">
                <a:solidFill>
                  <a:srgbClr val="002060"/>
                </a:solidFill>
                <a:latin typeface="Arial" panose="020B0604020202020204" pitchFamily="34" charset="0"/>
              </a:rPr>
              <a:t>Los Angeles</a:t>
            </a:r>
          </a:p>
          <a:p>
            <a:pPr marL="800100" lvl="1" indent="-342900">
              <a:buFont typeface="Arial" panose="020B0604020202020204" pitchFamily="34" charset="0"/>
              <a:buChar char="•"/>
              <a:defRPr/>
            </a:pPr>
            <a:r>
              <a:rPr lang="en-US" sz="2400" kern="0" dirty="0" smtClean="0">
                <a:solidFill>
                  <a:srgbClr val="002060"/>
                </a:solidFill>
                <a:latin typeface="Arial" panose="020B0604020202020204" pitchFamily="34" charset="0"/>
              </a:rPr>
              <a:t>Philadelphia (most busy)</a:t>
            </a:r>
            <a:endParaRPr lang="en-US" sz="2400" kern="0" dirty="0">
              <a:solidFill>
                <a:srgbClr val="002060"/>
              </a:solidFill>
              <a:latin typeface="Arial" panose="020B0604020202020204" pitchFamily="34" charset="0"/>
            </a:endParaRPr>
          </a:p>
          <a:p>
            <a:pPr marL="0" lvl="1">
              <a:defRPr/>
            </a:pPr>
            <a:endParaRPr lang="en-US" sz="2400" kern="0" dirty="0">
              <a:solidFill>
                <a:srgbClr val="002060"/>
              </a:solidFill>
              <a:latin typeface="Arial" panose="020B0604020202020204" pitchFamily="34" charset="0"/>
            </a:endParaRPr>
          </a:p>
          <a:p>
            <a:pPr>
              <a:defRPr/>
            </a:pPr>
            <a:endParaRPr lang="en-US" sz="2400" kern="0" dirty="0">
              <a:solidFill>
                <a:srgbClr val="002060"/>
              </a:solidFill>
              <a:latin typeface="Arial" panose="020B0604020202020204" pitchFamily="34" charset="0"/>
            </a:endParaRPr>
          </a:p>
        </p:txBody>
      </p:sp>
    </p:spTree>
    <p:extLst>
      <p:ext uri="{BB962C8B-B14F-4D97-AF65-F5344CB8AC3E}">
        <p14:creationId xmlns:p14="http://schemas.microsoft.com/office/powerpoint/2010/main" val="21472754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881606" y="1053669"/>
            <a:ext cx="2701510" cy="64633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srgbClr val="F2F2F2"/>
                </a:solidFill>
                <a:effectLst/>
                <a:uLnTx/>
                <a:uFillTx/>
                <a:latin typeface="Arial" panose="020B0604020202020204" pitchFamily="34" charset="0"/>
                <a:ea typeface="Arial"/>
                <a:cs typeface="+mn-cs"/>
              </a:rPr>
              <a:t>AGENDA</a:t>
            </a:r>
            <a:endParaRPr kumimoji="0" lang="en-GB" altLang="en-US" sz="1800" b="1" i="0" u="none" strike="noStrike" kern="1200" cap="none" spc="0" normalizeH="0" baseline="0" noProof="0" dirty="0" smtClean="0">
              <a:ln>
                <a:noFill/>
              </a:ln>
              <a:solidFill>
                <a:srgbClr val="5DD3FF"/>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6" name="Rectangle 2"/>
          <p:cNvSpPr txBox="1">
            <a:spLocks noChangeArrowheads="1"/>
          </p:cNvSpPr>
          <p:nvPr/>
        </p:nvSpPr>
        <p:spPr bwMode="auto">
          <a:xfrm>
            <a:off x="1394057" y="239069"/>
            <a:ext cx="9848249"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a:solidFill>
                  <a:schemeClr val="tx1"/>
                </a:solidFill>
                <a:latin typeface="+mj-lt"/>
                <a:ea typeface="+mj-ea"/>
                <a:cs typeface="+mj-cs"/>
              </a:defRPr>
            </a:lvl1pPr>
            <a:lvl2pPr algn="ctr" rtl="0" eaLnBrk="0" fontAlgn="base" hangingPunct="0">
              <a:spcBef>
                <a:spcPct val="0"/>
              </a:spcBef>
              <a:spcAft>
                <a:spcPct val="0"/>
              </a:spcAft>
              <a:defRPr sz="3600">
                <a:solidFill>
                  <a:schemeClr val="tx1"/>
                </a:solidFill>
                <a:latin typeface="Arial" charset="0"/>
              </a:defRPr>
            </a:lvl2pPr>
            <a:lvl3pPr algn="ctr" rtl="0" eaLnBrk="0" fontAlgn="base" hangingPunct="0">
              <a:spcBef>
                <a:spcPct val="0"/>
              </a:spcBef>
              <a:spcAft>
                <a:spcPct val="0"/>
              </a:spcAft>
              <a:defRPr sz="3600">
                <a:solidFill>
                  <a:schemeClr val="tx1"/>
                </a:solidFill>
                <a:latin typeface="Arial" charset="0"/>
              </a:defRPr>
            </a:lvl3pPr>
            <a:lvl4pPr algn="ctr" rtl="0" eaLnBrk="0" fontAlgn="base" hangingPunct="0">
              <a:spcBef>
                <a:spcPct val="0"/>
              </a:spcBef>
              <a:spcAft>
                <a:spcPct val="0"/>
              </a:spcAft>
              <a:defRPr sz="3600">
                <a:solidFill>
                  <a:schemeClr val="tx1"/>
                </a:solidFill>
                <a:latin typeface="Arial" charset="0"/>
              </a:defRPr>
            </a:lvl4pPr>
            <a:lvl5pPr algn="ctr" rtl="0" eaLnBrk="0" fontAlgn="base" hangingPunct="0">
              <a:spcBef>
                <a:spcPct val="0"/>
              </a:spcBef>
              <a:spcAft>
                <a:spcPct val="0"/>
              </a:spcAft>
              <a:defRPr sz="3600">
                <a:solidFill>
                  <a:schemeClr val="tx1"/>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1" i="0" u="none" strike="noStrike" kern="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Arial"/>
                <a:ea typeface="+mj-ea"/>
                <a:cs typeface="+mj-cs"/>
              </a:rPr>
              <a:t>When do you need to decide</a:t>
            </a:r>
            <a:r>
              <a:rPr kumimoji="0" lang="en-US" altLang="en-US" sz="3600" b="1" i="0" u="none" strike="noStrike" kern="0" cap="none" spc="0" normalizeH="0" noProof="0" dirty="0" smtClean="0">
                <a:ln>
                  <a:noFill/>
                </a:ln>
                <a:solidFill>
                  <a:srgbClr val="002060"/>
                </a:solidFill>
                <a:effectLst>
                  <a:outerShdw blurRad="38100" dist="38100" dir="2700000" algn="tl">
                    <a:srgbClr val="000000">
                      <a:alpha val="43137"/>
                    </a:srgbClr>
                  </a:outerShdw>
                </a:effectLst>
                <a:uLnTx/>
                <a:uFillTx/>
                <a:latin typeface="Arial"/>
                <a:ea typeface="+mj-ea"/>
                <a:cs typeface="+mj-cs"/>
              </a:rPr>
              <a:t> on a specialty?</a:t>
            </a:r>
            <a:endParaRPr kumimoji="0" lang="en-US" altLang="en-US" sz="3600" b="1" i="0" u="none" strike="noStrike" kern="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Arial"/>
              <a:ea typeface="+mj-ea"/>
              <a:cs typeface="+mj-cs"/>
            </a:endParaRPr>
          </a:p>
        </p:txBody>
      </p:sp>
      <p:sp>
        <p:nvSpPr>
          <p:cNvPr id="10" name="Rectangle 9"/>
          <p:cNvSpPr/>
          <p:nvPr/>
        </p:nvSpPr>
        <p:spPr>
          <a:xfrm>
            <a:off x="3203193" y="1992262"/>
            <a:ext cx="6883669" cy="3173176"/>
          </a:xfrm>
          <a:prstGeom prst="rect">
            <a:avLst/>
          </a:prstGeom>
        </p:spPr>
        <p:txBody>
          <a:bodyPr wrap="square">
            <a:spAutoFit/>
          </a:bodyPr>
          <a:lstStyle/>
          <a:p>
            <a:pPr eaLnBrk="0" fontAlgn="base" hangingPunct="0">
              <a:lnSpc>
                <a:spcPct val="130000"/>
              </a:lnSpc>
              <a:spcBef>
                <a:spcPct val="0"/>
              </a:spcBef>
              <a:spcAft>
                <a:spcPct val="0"/>
              </a:spcAft>
              <a:buFont typeface="Arial" panose="020B0604020202020204" pitchFamily="34" charset="0"/>
              <a:buChar char="•"/>
            </a:pPr>
            <a:r>
              <a:rPr lang="en-US" altLang="en-US" sz="2200" dirty="0">
                <a:solidFill>
                  <a:srgbClr val="002060"/>
                </a:solidFill>
                <a:latin typeface="Arial Unicode MS" pitchFamily="34" charset="-128"/>
              </a:rPr>
              <a:t>Can take electives/</a:t>
            </a:r>
            <a:r>
              <a:rPr lang="en-US" altLang="en-US" sz="2200" dirty="0" err="1">
                <a:solidFill>
                  <a:srgbClr val="002060"/>
                </a:solidFill>
                <a:latin typeface="Arial Unicode MS" pitchFamily="34" charset="-128"/>
              </a:rPr>
              <a:t>selectives</a:t>
            </a:r>
            <a:r>
              <a:rPr lang="en-US" altLang="en-US" sz="2200" dirty="0">
                <a:solidFill>
                  <a:srgbClr val="002060"/>
                </a:solidFill>
                <a:latin typeface="Arial Unicode MS" pitchFamily="34" charset="-128"/>
              </a:rPr>
              <a:t> in </a:t>
            </a:r>
            <a:r>
              <a:rPr lang="en-US" altLang="en-US" sz="2200" dirty="0" smtClean="0">
                <a:solidFill>
                  <a:srgbClr val="002060"/>
                </a:solidFill>
                <a:latin typeface="Arial Unicode MS" pitchFamily="34" charset="-128"/>
              </a:rPr>
              <a:t>March to </a:t>
            </a:r>
            <a:r>
              <a:rPr lang="en-US" altLang="en-US" sz="2200" dirty="0">
                <a:solidFill>
                  <a:srgbClr val="002060"/>
                </a:solidFill>
                <a:latin typeface="Arial Unicode MS" pitchFamily="34" charset="-128"/>
              </a:rPr>
              <a:t>August </a:t>
            </a:r>
          </a:p>
          <a:p>
            <a:pPr eaLnBrk="0" fontAlgn="base" hangingPunct="0">
              <a:lnSpc>
                <a:spcPct val="130000"/>
              </a:lnSpc>
              <a:spcBef>
                <a:spcPct val="0"/>
              </a:spcBef>
              <a:spcAft>
                <a:spcPct val="0"/>
              </a:spcAft>
              <a:buFont typeface="Arial" panose="020B0604020202020204" pitchFamily="34" charset="0"/>
              <a:buChar char="•"/>
            </a:pPr>
            <a:endParaRPr lang="en-US" altLang="en-US" sz="2200" dirty="0">
              <a:solidFill>
                <a:srgbClr val="002060"/>
              </a:solidFill>
              <a:latin typeface="Arial Unicode MS" pitchFamily="34" charset="-128"/>
            </a:endParaRPr>
          </a:p>
          <a:p>
            <a:pPr eaLnBrk="0" fontAlgn="base" hangingPunct="0">
              <a:lnSpc>
                <a:spcPct val="130000"/>
              </a:lnSpc>
              <a:spcBef>
                <a:spcPct val="0"/>
              </a:spcBef>
              <a:spcAft>
                <a:spcPct val="0"/>
              </a:spcAft>
              <a:buFont typeface="Arial" panose="020B0604020202020204" pitchFamily="34" charset="0"/>
              <a:buChar char="•"/>
            </a:pPr>
            <a:r>
              <a:rPr lang="en-US" altLang="en-US" sz="2200" dirty="0">
                <a:solidFill>
                  <a:srgbClr val="002060"/>
                </a:solidFill>
                <a:latin typeface="Arial Unicode MS" pitchFamily="34" charset="-128"/>
              </a:rPr>
              <a:t>Need to decide on specialty by August 15</a:t>
            </a:r>
            <a:r>
              <a:rPr lang="en-US" altLang="en-US" sz="2200" baseline="30000" dirty="0">
                <a:solidFill>
                  <a:srgbClr val="002060"/>
                </a:solidFill>
                <a:latin typeface="Arial Unicode MS" pitchFamily="34" charset="-128"/>
              </a:rPr>
              <a:t>th  </a:t>
            </a:r>
            <a:r>
              <a:rPr lang="en-US" altLang="en-US" sz="2200" dirty="0">
                <a:solidFill>
                  <a:srgbClr val="002060"/>
                </a:solidFill>
                <a:latin typeface="Arial Unicode MS" pitchFamily="34" charset="-128"/>
              </a:rPr>
              <a:t> </a:t>
            </a:r>
            <a:r>
              <a:rPr lang="en-US" altLang="en-US" sz="2200" i="1" dirty="0">
                <a:solidFill>
                  <a:srgbClr val="002060"/>
                </a:solidFill>
                <a:latin typeface="Arial Unicode MS" pitchFamily="34" charset="-128"/>
              </a:rPr>
              <a:t>(early  </a:t>
            </a:r>
          </a:p>
          <a:p>
            <a:pPr eaLnBrk="0" fontAlgn="base" hangingPunct="0">
              <a:lnSpc>
                <a:spcPct val="130000"/>
              </a:lnSpc>
              <a:spcBef>
                <a:spcPct val="0"/>
              </a:spcBef>
              <a:spcAft>
                <a:spcPct val="0"/>
              </a:spcAft>
            </a:pPr>
            <a:r>
              <a:rPr lang="en-US" altLang="en-US" sz="2200" i="1" dirty="0">
                <a:solidFill>
                  <a:srgbClr val="002060"/>
                </a:solidFill>
                <a:latin typeface="Arial Unicode MS" pitchFamily="34" charset="-128"/>
              </a:rPr>
              <a:t> match specialty)</a:t>
            </a:r>
            <a:r>
              <a:rPr lang="en-US" altLang="en-US" sz="2200" dirty="0">
                <a:solidFill>
                  <a:srgbClr val="002060"/>
                </a:solidFill>
                <a:latin typeface="Arial Unicode MS" pitchFamily="34" charset="-128"/>
              </a:rPr>
              <a:t> or </a:t>
            </a:r>
            <a:r>
              <a:rPr lang="en-US" altLang="en-US" sz="2200" dirty="0">
                <a:solidFill>
                  <a:srgbClr val="FF0000"/>
                </a:solidFill>
                <a:latin typeface="Arial Unicode MS" pitchFamily="34" charset="-128"/>
              </a:rPr>
              <a:t>September 15</a:t>
            </a:r>
            <a:r>
              <a:rPr lang="en-US" altLang="en-US" sz="2200" baseline="30000" dirty="0">
                <a:solidFill>
                  <a:srgbClr val="FF0000"/>
                </a:solidFill>
                <a:latin typeface="Arial Unicode MS" pitchFamily="34" charset="-128"/>
              </a:rPr>
              <a:t>th</a:t>
            </a:r>
            <a:endParaRPr lang="en-US" altLang="en-US" sz="2200" dirty="0">
              <a:solidFill>
                <a:srgbClr val="FF0000"/>
              </a:solidFill>
              <a:latin typeface="Arial Unicode MS" pitchFamily="34" charset="-128"/>
            </a:endParaRPr>
          </a:p>
          <a:p>
            <a:pPr eaLnBrk="0" fontAlgn="base" hangingPunct="0">
              <a:lnSpc>
                <a:spcPct val="130000"/>
              </a:lnSpc>
              <a:spcBef>
                <a:spcPct val="0"/>
              </a:spcBef>
              <a:spcAft>
                <a:spcPct val="0"/>
              </a:spcAft>
              <a:buFont typeface="Arial" panose="020B0604020202020204" pitchFamily="34" charset="0"/>
              <a:buChar char="•"/>
            </a:pPr>
            <a:endParaRPr lang="en-US" altLang="en-US" sz="2200" dirty="0">
              <a:solidFill>
                <a:srgbClr val="002060"/>
              </a:solidFill>
              <a:latin typeface="Arial Unicode MS" pitchFamily="34" charset="-128"/>
            </a:endParaRPr>
          </a:p>
          <a:p>
            <a:pPr eaLnBrk="0" fontAlgn="base" hangingPunct="0">
              <a:lnSpc>
                <a:spcPct val="130000"/>
              </a:lnSpc>
              <a:spcBef>
                <a:spcPct val="0"/>
              </a:spcBef>
              <a:spcAft>
                <a:spcPct val="0"/>
              </a:spcAft>
              <a:buFont typeface="Arial" panose="020B0604020202020204" pitchFamily="34" charset="0"/>
              <a:buChar char="•"/>
            </a:pPr>
            <a:r>
              <a:rPr lang="en-US" altLang="en-US" sz="2200" dirty="0">
                <a:solidFill>
                  <a:srgbClr val="002060"/>
                </a:solidFill>
                <a:latin typeface="Arial Unicode MS" pitchFamily="34" charset="-128"/>
              </a:rPr>
              <a:t>Ideally, you want your ERAS application submitted by  </a:t>
            </a:r>
            <a:r>
              <a:rPr lang="en-US" altLang="en-US" sz="2200" dirty="0" smtClean="0">
                <a:solidFill>
                  <a:srgbClr val="FF0000"/>
                </a:solidFill>
                <a:latin typeface="Arial Unicode MS" pitchFamily="34" charset="-128"/>
              </a:rPr>
              <a:t>September </a:t>
            </a:r>
            <a:r>
              <a:rPr lang="en-US" altLang="en-US" sz="2200" dirty="0">
                <a:solidFill>
                  <a:srgbClr val="FF0000"/>
                </a:solidFill>
                <a:latin typeface="Arial Unicode MS" pitchFamily="34" charset="-128"/>
              </a:rPr>
              <a:t>15</a:t>
            </a:r>
            <a:r>
              <a:rPr lang="en-US" altLang="en-US" sz="2200" baseline="30000" dirty="0">
                <a:solidFill>
                  <a:srgbClr val="FF0000"/>
                </a:solidFill>
                <a:latin typeface="Arial Unicode MS" pitchFamily="34" charset="-128"/>
              </a:rPr>
              <a:t>th</a:t>
            </a:r>
            <a:endParaRPr lang="en-US" altLang="en-US" sz="2200" dirty="0">
              <a:solidFill>
                <a:srgbClr val="FF0000"/>
              </a:solidFill>
              <a:latin typeface="Arial Unicode MS" pitchFamily="34" charset="-128"/>
            </a:endParaRPr>
          </a:p>
        </p:txBody>
      </p:sp>
    </p:spTree>
    <p:extLst>
      <p:ext uri="{BB962C8B-B14F-4D97-AF65-F5344CB8AC3E}">
        <p14:creationId xmlns:p14="http://schemas.microsoft.com/office/powerpoint/2010/main" val="22413991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798897" y="239069"/>
            <a:ext cx="10886173" cy="970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a:solidFill>
                  <a:schemeClr val="tx1"/>
                </a:solidFill>
                <a:latin typeface="+mj-lt"/>
                <a:ea typeface="+mj-ea"/>
                <a:cs typeface="+mj-cs"/>
              </a:defRPr>
            </a:lvl1pPr>
            <a:lvl2pPr algn="ctr" rtl="0" eaLnBrk="0" fontAlgn="base" hangingPunct="0">
              <a:spcBef>
                <a:spcPct val="0"/>
              </a:spcBef>
              <a:spcAft>
                <a:spcPct val="0"/>
              </a:spcAft>
              <a:defRPr sz="3600">
                <a:solidFill>
                  <a:schemeClr val="tx1"/>
                </a:solidFill>
                <a:latin typeface="Arial" charset="0"/>
              </a:defRPr>
            </a:lvl2pPr>
            <a:lvl3pPr algn="ctr" rtl="0" eaLnBrk="0" fontAlgn="base" hangingPunct="0">
              <a:spcBef>
                <a:spcPct val="0"/>
              </a:spcBef>
              <a:spcAft>
                <a:spcPct val="0"/>
              </a:spcAft>
              <a:defRPr sz="3600">
                <a:solidFill>
                  <a:schemeClr val="tx1"/>
                </a:solidFill>
                <a:latin typeface="Arial" charset="0"/>
              </a:defRPr>
            </a:lvl3pPr>
            <a:lvl4pPr algn="ctr" rtl="0" eaLnBrk="0" fontAlgn="base" hangingPunct="0">
              <a:spcBef>
                <a:spcPct val="0"/>
              </a:spcBef>
              <a:spcAft>
                <a:spcPct val="0"/>
              </a:spcAft>
              <a:defRPr sz="3600">
                <a:solidFill>
                  <a:schemeClr val="tx1"/>
                </a:solidFill>
                <a:latin typeface="Arial" charset="0"/>
              </a:defRPr>
            </a:lvl4pPr>
            <a:lvl5pPr algn="ctr" rtl="0" eaLnBrk="0" fontAlgn="base" hangingPunct="0">
              <a:spcBef>
                <a:spcPct val="0"/>
              </a:spcBef>
              <a:spcAft>
                <a:spcPct val="0"/>
              </a:spcAft>
              <a:defRPr sz="3600">
                <a:solidFill>
                  <a:schemeClr val="tx1"/>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1" i="0" u="none" strike="noStrike" kern="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Arial"/>
                <a:ea typeface="+mj-ea"/>
                <a:cs typeface="+mj-cs"/>
              </a:rPr>
              <a:t>Introduction to Residency</a:t>
            </a:r>
            <a:r>
              <a:rPr kumimoji="0" lang="en-US" altLang="en-US" sz="3600" b="1" i="0" u="none" strike="noStrike" kern="0" cap="none" spc="0" normalizeH="0" noProof="0" dirty="0" smtClean="0">
                <a:ln>
                  <a:noFill/>
                </a:ln>
                <a:solidFill>
                  <a:srgbClr val="002060"/>
                </a:solidFill>
                <a:effectLst>
                  <a:outerShdw blurRad="38100" dist="38100" dir="2700000" algn="tl">
                    <a:srgbClr val="000000">
                      <a:alpha val="43137"/>
                    </a:srgbClr>
                  </a:outerShdw>
                </a:effectLst>
                <a:uLnTx/>
                <a:uFillTx/>
                <a:latin typeface="Arial"/>
                <a:ea typeface="+mj-ea"/>
                <a:cs typeface="+mj-cs"/>
              </a:rPr>
              <a:t> Application Process</a:t>
            </a:r>
            <a:endParaRPr kumimoji="0" lang="en-US" altLang="en-US" sz="3600" b="1" i="0" u="none" strike="noStrike" kern="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Arial"/>
              <a:ea typeface="+mj-ea"/>
              <a:cs typeface="+mj-cs"/>
            </a:endParaRPr>
          </a:p>
        </p:txBody>
      </p:sp>
      <p:sp>
        <p:nvSpPr>
          <p:cNvPr id="5" name="Rectangle 3"/>
          <p:cNvSpPr txBox="1">
            <a:spLocks noChangeArrowheads="1"/>
          </p:cNvSpPr>
          <p:nvPr/>
        </p:nvSpPr>
        <p:spPr bwMode="auto">
          <a:xfrm>
            <a:off x="1061358" y="1693078"/>
            <a:ext cx="9307286" cy="474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lnSpc>
                <a:spcPct val="90000"/>
              </a:lnSpc>
              <a:spcBef>
                <a:spcPct val="20000"/>
              </a:spcBef>
              <a:spcAft>
                <a:spcPct val="0"/>
              </a:spcAft>
              <a:buClr>
                <a:schemeClr val="hlink"/>
              </a:buClr>
              <a:buSzPct val="80000"/>
              <a:buFont typeface="Monotype Sorts"/>
              <a:buChar char="w"/>
              <a:defRPr sz="3200">
                <a:solidFill>
                  <a:schemeClr val="tx1"/>
                </a:solidFill>
                <a:latin typeface="+mn-lt"/>
                <a:ea typeface="+mn-ea"/>
                <a:cs typeface="+mn-cs"/>
              </a:defRPr>
            </a:lvl1pPr>
            <a:lvl2pPr marL="742950" indent="-285750" algn="l" rtl="0" eaLnBrk="0" fontAlgn="base" hangingPunct="0">
              <a:lnSpc>
                <a:spcPct val="90000"/>
              </a:lnSpc>
              <a:spcBef>
                <a:spcPct val="20000"/>
              </a:spcBef>
              <a:spcAft>
                <a:spcPct val="0"/>
              </a:spcAft>
              <a:buClr>
                <a:schemeClr val="accent1"/>
              </a:buClr>
              <a:buChar char="•"/>
              <a:defRPr sz="2800">
                <a:solidFill>
                  <a:schemeClr val="tx1"/>
                </a:solidFill>
                <a:latin typeface="+mn-lt"/>
              </a:defRPr>
            </a:lvl2pPr>
            <a:lvl3pPr marL="1143000" indent="-228600" algn="l" rtl="0" eaLnBrk="0" fontAlgn="base" hangingPunct="0">
              <a:lnSpc>
                <a:spcPct val="90000"/>
              </a:lnSpc>
              <a:spcBef>
                <a:spcPct val="20000"/>
              </a:spcBef>
              <a:spcAft>
                <a:spcPct val="0"/>
              </a:spcAft>
              <a:buClr>
                <a:schemeClr val="folHlink"/>
              </a:buClr>
              <a:buChar char="•"/>
              <a:defRPr sz="2400">
                <a:solidFill>
                  <a:schemeClr val="tx1"/>
                </a:solidFill>
                <a:latin typeface="+mn-lt"/>
              </a:defRPr>
            </a:lvl3pPr>
            <a:lvl4pPr marL="1600200" indent="-228600" algn="l" rtl="0" eaLnBrk="0" fontAlgn="base" hangingPunct="0">
              <a:lnSpc>
                <a:spcPct val="90000"/>
              </a:lnSpc>
              <a:spcBef>
                <a:spcPct val="20000"/>
              </a:spcBef>
              <a:spcAft>
                <a:spcPct val="0"/>
              </a:spcAft>
              <a:buChar char="–"/>
              <a:defRPr sz="2000">
                <a:solidFill>
                  <a:schemeClr val="tx1"/>
                </a:solidFill>
                <a:latin typeface="+mn-lt"/>
              </a:defRPr>
            </a:lvl4pPr>
            <a:lvl5pPr marL="2057400" indent="-228600" algn="l" rtl="0" eaLnBrk="0" fontAlgn="base" hangingPunct="0">
              <a:lnSpc>
                <a:spcPct val="90000"/>
              </a:lnSpc>
              <a:spcBef>
                <a:spcPct val="20000"/>
              </a:spcBef>
              <a:spcAft>
                <a:spcPct val="0"/>
              </a:spcAft>
              <a:buChar char="•"/>
              <a:defRPr sz="2000">
                <a:solidFill>
                  <a:schemeClr val="tx1"/>
                </a:solidFill>
                <a:latin typeface="+mn-lt"/>
              </a:defRPr>
            </a:lvl5pPr>
            <a:lvl6pPr marL="2514600" indent="-228600" algn="l" rtl="0" eaLnBrk="0" fontAlgn="base" hangingPunct="0">
              <a:lnSpc>
                <a:spcPct val="90000"/>
              </a:lnSpc>
              <a:spcBef>
                <a:spcPct val="20000"/>
              </a:spcBef>
              <a:spcAft>
                <a:spcPct val="0"/>
              </a:spcAft>
              <a:buChar char="•"/>
              <a:defRPr sz="2000">
                <a:solidFill>
                  <a:schemeClr val="tx1"/>
                </a:solidFill>
                <a:latin typeface="+mn-lt"/>
              </a:defRPr>
            </a:lvl6pPr>
            <a:lvl7pPr marL="2971800" indent="-228600" algn="l" rtl="0" eaLnBrk="0" fontAlgn="base" hangingPunct="0">
              <a:lnSpc>
                <a:spcPct val="90000"/>
              </a:lnSpc>
              <a:spcBef>
                <a:spcPct val="20000"/>
              </a:spcBef>
              <a:spcAft>
                <a:spcPct val="0"/>
              </a:spcAft>
              <a:buChar char="•"/>
              <a:defRPr sz="2000">
                <a:solidFill>
                  <a:schemeClr val="tx1"/>
                </a:solidFill>
                <a:latin typeface="+mn-lt"/>
              </a:defRPr>
            </a:lvl7pPr>
            <a:lvl8pPr marL="3429000" indent="-228600" algn="l" rtl="0" eaLnBrk="0" fontAlgn="base" hangingPunct="0">
              <a:lnSpc>
                <a:spcPct val="90000"/>
              </a:lnSpc>
              <a:spcBef>
                <a:spcPct val="20000"/>
              </a:spcBef>
              <a:spcAft>
                <a:spcPct val="0"/>
              </a:spcAft>
              <a:buChar char="•"/>
              <a:defRPr sz="2000">
                <a:solidFill>
                  <a:schemeClr val="tx1"/>
                </a:solidFill>
                <a:latin typeface="+mn-lt"/>
              </a:defRPr>
            </a:lvl8pPr>
            <a:lvl9pPr marL="3886200" indent="-228600" algn="l" rtl="0" eaLnBrk="0" fontAlgn="base" hangingPunct="0">
              <a:lnSpc>
                <a:spcPct val="90000"/>
              </a:lnSpc>
              <a:spcBef>
                <a:spcPct val="20000"/>
              </a:spcBef>
              <a:spcAft>
                <a:spcPct val="0"/>
              </a:spcAft>
              <a:buChar char="•"/>
              <a:defRPr sz="2000">
                <a:solidFill>
                  <a:schemeClr val="tx1"/>
                </a:solidFill>
                <a:latin typeface="+mn-lt"/>
              </a:defRPr>
            </a:lvl9pPr>
          </a:lstStyle>
          <a:p>
            <a:pPr lvl="2">
              <a:lnSpc>
                <a:spcPct val="130000"/>
              </a:lnSpc>
            </a:pPr>
            <a:r>
              <a:rPr lang="en-US" altLang="en-US" kern="0" dirty="0" smtClean="0">
                <a:solidFill>
                  <a:srgbClr val="002060"/>
                </a:solidFill>
                <a:latin typeface="Arial Unicode MS" panose="020B0604020202020204" pitchFamily="34" charset="-128"/>
              </a:rPr>
              <a:t>Medical Student Performance Evaluation (MSPE)</a:t>
            </a:r>
          </a:p>
          <a:p>
            <a:pPr lvl="2">
              <a:lnSpc>
                <a:spcPct val="130000"/>
              </a:lnSpc>
            </a:pPr>
            <a:r>
              <a:rPr lang="en-US" altLang="en-US" kern="0" dirty="0" smtClean="0">
                <a:solidFill>
                  <a:srgbClr val="002060"/>
                </a:solidFill>
                <a:latin typeface="Arial Unicode MS" panose="020B0604020202020204" pitchFamily="34" charset="-128"/>
              </a:rPr>
              <a:t>Faculty help &amp; support (career goal and college advisors) </a:t>
            </a:r>
          </a:p>
          <a:p>
            <a:pPr lvl="2">
              <a:lnSpc>
                <a:spcPct val="130000"/>
              </a:lnSpc>
            </a:pPr>
            <a:r>
              <a:rPr lang="en-US" altLang="en-US" kern="0" dirty="0">
                <a:solidFill>
                  <a:srgbClr val="002060"/>
                </a:solidFill>
                <a:latin typeface="Arial Unicode MS" panose="020B0604020202020204" pitchFamily="34" charset="-128"/>
              </a:rPr>
              <a:t>Electronic Residency Application Service (ERAS)</a:t>
            </a:r>
          </a:p>
          <a:p>
            <a:pPr lvl="2">
              <a:lnSpc>
                <a:spcPct val="130000"/>
              </a:lnSpc>
            </a:pPr>
            <a:r>
              <a:rPr lang="en-US" altLang="en-US" kern="0" dirty="0" smtClean="0">
                <a:solidFill>
                  <a:srgbClr val="002060"/>
                </a:solidFill>
                <a:latin typeface="Arial Unicode MS" panose="020B0604020202020204" pitchFamily="34" charset="-128"/>
              </a:rPr>
              <a:t>Letters of recommendation (LORs)</a:t>
            </a:r>
          </a:p>
          <a:p>
            <a:pPr lvl="2">
              <a:lnSpc>
                <a:spcPct val="130000"/>
              </a:lnSpc>
            </a:pPr>
            <a:r>
              <a:rPr lang="en-US" altLang="en-US" kern="0" dirty="0" smtClean="0">
                <a:solidFill>
                  <a:srgbClr val="002060"/>
                </a:solidFill>
                <a:latin typeface="Arial Unicode MS" panose="020B0604020202020204" pitchFamily="34" charset="-128"/>
              </a:rPr>
              <a:t>National Residency Matching Program (NRMP)</a:t>
            </a:r>
          </a:p>
          <a:p>
            <a:pPr lvl="2">
              <a:lnSpc>
                <a:spcPct val="130000"/>
              </a:lnSpc>
            </a:pPr>
            <a:r>
              <a:rPr lang="en-US" altLang="en-US" kern="0" dirty="0" smtClean="0">
                <a:solidFill>
                  <a:srgbClr val="002060"/>
                </a:solidFill>
                <a:latin typeface="Arial Unicode MS" panose="020B0604020202020204" pitchFamily="34" charset="-128"/>
              </a:rPr>
              <a:t>Humanism Society</a:t>
            </a:r>
          </a:p>
          <a:p>
            <a:pPr lvl="2">
              <a:lnSpc>
                <a:spcPct val="130000"/>
              </a:lnSpc>
            </a:pPr>
            <a:endParaRPr lang="en-US" altLang="en-US" kern="0" dirty="0" smtClean="0">
              <a:latin typeface="Arial Unicode MS" panose="020B0604020202020204" pitchFamily="34" charset="-128"/>
            </a:endParaRPr>
          </a:p>
          <a:p>
            <a:pPr lvl="2">
              <a:lnSpc>
                <a:spcPct val="130000"/>
              </a:lnSpc>
            </a:pPr>
            <a:endParaRPr lang="en-US" altLang="en-US" kern="0" dirty="0" smtClean="0">
              <a:latin typeface="Arial Unicode MS" panose="020B0604020202020204" pitchFamily="34" charset="-128"/>
            </a:endParaRPr>
          </a:p>
          <a:p>
            <a:pPr lvl="2">
              <a:lnSpc>
                <a:spcPct val="130000"/>
              </a:lnSpc>
            </a:pPr>
            <a:endParaRPr lang="en-US" altLang="en-US" kern="0" dirty="0" smtClean="0">
              <a:latin typeface="Arial Unicode MS" panose="020B0604020202020204" pitchFamily="34" charset="-128"/>
            </a:endParaRPr>
          </a:p>
          <a:p>
            <a:pPr lvl="2">
              <a:lnSpc>
                <a:spcPct val="130000"/>
              </a:lnSpc>
              <a:buFontTx/>
              <a:buNone/>
            </a:pPr>
            <a:endParaRPr lang="en-US" altLang="en-US" kern="0" dirty="0" smtClean="0">
              <a:latin typeface="Arial Unicode MS" panose="020B0604020202020204" pitchFamily="34" charset="-128"/>
            </a:endParaRPr>
          </a:p>
          <a:p>
            <a:pPr>
              <a:lnSpc>
                <a:spcPct val="130000"/>
              </a:lnSpc>
              <a:buFont typeface="Monotype Sorts"/>
              <a:buNone/>
            </a:pPr>
            <a:r>
              <a:rPr lang="en-US" altLang="en-US" sz="2400" kern="0" dirty="0" smtClean="0">
                <a:latin typeface="Arial Unicode MS" panose="020B0604020202020204" pitchFamily="34" charset="-128"/>
              </a:rPr>
              <a:t>	</a:t>
            </a:r>
          </a:p>
        </p:txBody>
      </p:sp>
    </p:spTree>
    <p:extLst>
      <p:ext uri="{BB962C8B-B14F-4D97-AF65-F5344CB8AC3E}">
        <p14:creationId xmlns:p14="http://schemas.microsoft.com/office/powerpoint/2010/main" val="12819143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881606" y="1053669"/>
            <a:ext cx="2701510" cy="64633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srgbClr val="F2F2F2"/>
                </a:solidFill>
                <a:effectLst/>
                <a:uLnTx/>
                <a:uFillTx/>
                <a:latin typeface="Arial" panose="020B0604020202020204" pitchFamily="34" charset="0"/>
                <a:ea typeface="Arial"/>
                <a:cs typeface="+mn-cs"/>
              </a:rPr>
              <a:t>AGENDA</a:t>
            </a:r>
            <a:endParaRPr kumimoji="0" lang="en-GB" altLang="en-US" sz="1800" b="1" i="0" u="none" strike="noStrike" kern="1200" cap="none" spc="0" normalizeH="0" baseline="0" noProof="0" dirty="0" smtClean="0">
              <a:ln>
                <a:noFill/>
              </a:ln>
              <a:solidFill>
                <a:srgbClr val="5DD3FF"/>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6" name="Rectangle 2"/>
          <p:cNvSpPr txBox="1">
            <a:spLocks noChangeArrowheads="1"/>
          </p:cNvSpPr>
          <p:nvPr/>
        </p:nvSpPr>
        <p:spPr bwMode="auto">
          <a:xfrm>
            <a:off x="798897" y="239069"/>
            <a:ext cx="1088617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a:solidFill>
                  <a:schemeClr val="tx1"/>
                </a:solidFill>
                <a:latin typeface="+mj-lt"/>
                <a:ea typeface="+mj-ea"/>
                <a:cs typeface="+mj-cs"/>
              </a:defRPr>
            </a:lvl1pPr>
            <a:lvl2pPr algn="ctr" rtl="0" eaLnBrk="0" fontAlgn="base" hangingPunct="0">
              <a:spcBef>
                <a:spcPct val="0"/>
              </a:spcBef>
              <a:spcAft>
                <a:spcPct val="0"/>
              </a:spcAft>
              <a:defRPr sz="3600">
                <a:solidFill>
                  <a:schemeClr val="tx1"/>
                </a:solidFill>
                <a:latin typeface="Arial" charset="0"/>
              </a:defRPr>
            </a:lvl2pPr>
            <a:lvl3pPr algn="ctr" rtl="0" eaLnBrk="0" fontAlgn="base" hangingPunct="0">
              <a:spcBef>
                <a:spcPct val="0"/>
              </a:spcBef>
              <a:spcAft>
                <a:spcPct val="0"/>
              </a:spcAft>
              <a:defRPr sz="3600">
                <a:solidFill>
                  <a:schemeClr val="tx1"/>
                </a:solidFill>
                <a:latin typeface="Arial" charset="0"/>
              </a:defRPr>
            </a:lvl3pPr>
            <a:lvl4pPr algn="ctr" rtl="0" eaLnBrk="0" fontAlgn="base" hangingPunct="0">
              <a:spcBef>
                <a:spcPct val="0"/>
              </a:spcBef>
              <a:spcAft>
                <a:spcPct val="0"/>
              </a:spcAft>
              <a:defRPr sz="3600">
                <a:solidFill>
                  <a:schemeClr val="tx1"/>
                </a:solidFill>
                <a:latin typeface="Arial" charset="0"/>
              </a:defRPr>
            </a:lvl4pPr>
            <a:lvl5pPr algn="ctr" rtl="0" eaLnBrk="0" fontAlgn="base" hangingPunct="0">
              <a:spcBef>
                <a:spcPct val="0"/>
              </a:spcBef>
              <a:spcAft>
                <a:spcPct val="0"/>
              </a:spcAft>
              <a:defRPr sz="3600">
                <a:solidFill>
                  <a:schemeClr val="tx1"/>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1" i="0" u="none" strike="noStrike" kern="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Arial"/>
                <a:ea typeface="+mj-ea"/>
                <a:cs typeface="+mj-cs"/>
              </a:rPr>
              <a:t>Medical Student Performance Evaluation Packet</a:t>
            </a:r>
          </a:p>
        </p:txBody>
      </p:sp>
      <p:sp>
        <p:nvSpPr>
          <p:cNvPr id="9" name="Rectangle 3"/>
          <p:cNvSpPr txBox="1">
            <a:spLocks noChangeArrowheads="1"/>
          </p:cNvSpPr>
          <p:nvPr/>
        </p:nvSpPr>
        <p:spPr bwMode="auto">
          <a:xfrm>
            <a:off x="2442862" y="1700000"/>
            <a:ext cx="77724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lnSpc>
                <a:spcPct val="90000"/>
              </a:lnSpc>
              <a:spcBef>
                <a:spcPct val="20000"/>
              </a:spcBef>
              <a:spcAft>
                <a:spcPct val="0"/>
              </a:spcAft>
              <a:buClr>
                <a:schemeClr val="hlink"/>
              </a:buClr>
              <a:buSzPct val="80000"/>
              <a:buFont typeface="Monotype Sorts"/>
              <a:buChar char="w"/>
              <a:defRPr sz="3200">
                <a:solidFill>
                  <a:schemeClr val="tx1"/>
                </a:solidFill>
                <a:latin typeface="+mn-lt"/>
                <a:ea typeface="+mn-ea"/>
                <a:cs typeface="+mn-cs"/>
              </a:defRPr>
            </a:lvl1pPr>
            <a:lvl2pPr marL="742950" indent="-285750" algn="l" rtl="0" eaLnBrk="0" fontAlgn="base" hangingPunct="0">
              <a:lnSpc>
                <a:spcPct val="90000"/>
              </a:lnSpc>
              <a:spcBef>
                <a:spcPct val="20000"/>
              </a:spcBef>
              <a:spcAft>
                <a:spcPct val="0"/>
              </a:spcAft>
              <a:buClr>
                <a:schemeClr val="accent1"/>
              </a:buClr>
              <a:buChar char="•"/>
              <a:defRPr sz="2800">
                <a:solidFill>
                  <a:schemeClr val="tx1"/>
                </a:solidFill>
                <a:latin typeface="+mn-lt"/>
              </a:defRPr>
            </a:lvl2pPr>
            <a:lvl3pPr marL="1143000" indent="-228600" algn="l" rtl="0" eaLnBrk="0" fontAlgn="base" hangingPunct="0">
              <a:lnSpc>
                <a:spcPct val="90000"/>
              </a:lnSpc>
              <a:spcBef>
                <a:spcPct val="20000"/>
              </a:spcBef>
              <a:spcAft>
                <a:spcPct val="0"/>
              </a:spcAft>
              <a:buClr>
                <a:schemeClr val="folHlink"/>
              </a:buClr>
              <a:buChar char="•"/>
              <a:defRPr sz="2400">
                <a:solidFill>
                  <a:schemeClr val="tx1"/>
                </a:solidFill>
                <a:latin typeface="+mn-lt"/>
              </a:defRPr>
            </a:lvl3pPr>
            <a:lvl4pPr marL="1600200" indent="-228600" algn="l" rtl="0" eaLnBrk="0" fontAlgn="base" hangingPunct="0">
              <a:lnSpc>
                <a:spcPct val="90000"/>
              </a:lnSpc>
              <a:spcBef>
                <a:spcPct val="20000"/>
              </a:spcBef>
              <a:spcAft>
                <a:spcPct val="0"/>
              </a:spcAft>
              <a:buChar char="–"/>
              <a:defRPr sz="2000">
                <a:solidFill>
                  <a:schemeClr val="tx1"/>
                </a:solidFill>
                <a:latin typeface="+mn-lt"/>
              </a:defRPr>
            </a:lvl4pPr>
            <a:lvl5pPr marL="2057400" indent="-228600" algn="l" rtl="0" eaLnBrk="0" fontAlgn="base" hangingPunct="0">
              <a:lnSpc>
                <a:spcPct val="90000"/>
              </a:lnSpc>
              <a:spcBef>
                <a:spcPct val="20000"/>
              </a:spcBef>
              <a:spcAft>
                <a:spcPct val="0"/>
              </a:spcAft>
              <a:buChar char="•"/>
              <a:defRPr sz="2000">
                <a:solidFill>
                  <a:schemeClr val="tx1"/>
                </a:solidFill>
                <a:latin typeface="+mn-lt"/>
              </a:defRPr>
            </a:lvl5pPr>
            <a:lvl6pPr marL="2514600" indent="-228600" algn="l" rtl="0" eaLnBrk="0" fontAlgn="base" hangingPunct="0">
              <a:lnSpc>
                <a:spcPct val="90000"/>
              </a:lnSpc>
              <a:spcBef>
                <a:spcPct val="20000"/>
              </a:spcBef>
              <a:spcAft>
                <a:spcPct val="0"/>
              </a:spcAft>
              <a:buChar char="•"/>
              <a:defRPr sz="2000">
                <a:solidFill>
                  <a:schemeClr val="tx1"/>
                </a:solidFill>
                <a:latin typeface="+mn-lt"/>
              </a:defRPr>
            </a:lvl6pPr>
            <a:lvl7pPr marL="2971800" indent="-228600" algn="l" rtl="0" eaLnBrk="0" fontAlgn="base" hangingPunct="0">
              <a:lnSpc>
                <a:spcPct val="90000"/>
              </a:lnSpc>
              <a:spcBef>
                <a:spcPct val="20000"/>
              </a:spcBef>
              <a:spcAft>
                <a:spcPct val="0"/>
              </a:spcAft>
              <a:buChar char="•"/>
              <a:defRPr sz="2000">
                <a:solidFill>
                  <a:schemeClr val="tx1"/>
                </a:solidFill>
                <a:latin typeface="+mn-lt"/>
              </a:defRPr>
            </a:lvl7pPr>
            <a:lvl8pPr marL="3429000" indent="-228600" algn="l" rtl="0" eaLnBrk="0" fontAlgn="base" hangingPunct="0">
              <a:lnSpc>
                <a:spcPct val="90000"/>
              </a:lnSpc>
              <a:spcBef>
                <a:spcPct val="20000"/>
              </a:spcBef>
              <a:spcAft>
                <a:spcPct val="0"/>
              </a:spcAft>
              <a:buChar char="•"/>
              <a:defRPr sz="2000">
                <a:solidFill>
                  <a:schemeClr val="tx1"/>
                </a:solidFill>
                <a:latin typeface="+mn-lt"/>
              </a:defRPr>
            </a:lvl8pPr>
            <a:lvl9pPr marL="3886200" indent="-228600" algn="l" rtl="0" eaLnBrk="0" fontAlgn="base" hangingPunct="0">
              <a:lnSpc>
                <a:spcPct val="90000"/>
              </a:lnSpc>
              <a:spcBef>
                <a:spcPct val="20000"/>
              </a:spcBef>
              <a:spcAft>
                <a:spcPct val="0"/>
              </a:spcAft>
              <a:buChar char="•"/>
              <a:defRPr sz="2000">
                <a:solidFill>
                  <a:schemeClr val="tx1"/>
                </a:solidFill>
                <a:latin typeface="+mn-lt"/>
              </a:defRPr>
            </a:lvl9pPr>
          </a:lstStyle>
          <a:p>
            <a:pPr marL="342900" marR="0" lvl="0" indent="-342900" algn="l" defTabSz="914400" rtl="0" eaLnBrk="0" fontAlgn="base" latinLnBrk="0" hangingPunct="0">
              <a:lnSpc>
                <a:spcPct val="110000"/>
              </a:lnSpc>
              <a:spcBef>
                <a:spcPct val="20000"/>
              </a:spcBef>
              <a:spcAft>
                <a:spcPct val="0"/>
              </a:spcAft>
              <a:buClr>
                <a:srgbClr val="56C7AA"/>
              </a:buClr>
              <a:buSzPct val="80000"/>
              <a:buFontTx/>
              <a:buChar char="•"/>
              <a:tabLst/>
              <a:defRPr/>
            </a:pPr>
            <a:r>
              <a:rPr kumimoji="0" lang="en-US" altLang="en-US" sz="2400" b="0" i="0" u="none" strike="noStrike" kern="0" cap="none" spc="0" normalizeH="0" baseline="0" noProof="0" dirty="0" smtClean="0">
                <a:ln>
                  <a:noFill/>
                </a:ln>
                <a:solidFill>
                  <a:srgbClr val="002060"/>
                </a:solidFill>
                <a:effectLst/>
                <a:uLnTx/>
                <a:uFillTx/>
                <a:latin typeface="Arial Unicode MS" panose="020B0604020202020204" pitchFamily="34" charset="-128"/>
                <a:ea typeface="+mn-ea"/>
                <a:cs typeface="+mn-cs"/>
              </a:rPr>
              <a:t>Transcript uploaded </a:t>
            </a:r>
            <a:r>
              <a:rPr kumimoji="0" lang="en-US" altLang="en-US" sz="2400" b="1" i="0" u="none" strike="noStrike" kern="0" cap="none" spc="0" normalizeH="0" baseline="0" noProof="0" dirty="0" smtClean="0">
                <a:ln>
                  <a:noFill/>
                </a:ln>
                <a:solidFill>
                  <a:srgbClr val="FF0000"/>
                </a:solidFill>
                <a:effectLst/>
                <a:uLnTx/>
                <a:uFillTx/>
                <a:latin typeface="Arial Unicode MS" panose="020B0604020202020204" pitchFamily="34" charset="-128"/>
                <a:ea typeface="+mn-ea"/>
                <a:cs typeface="+mn-cs"/>
              </a:rPr>
              <a:t>September 15</a:t>
            </a:r>
          </a:p>
          <a:p>
            <a:pPr marL="342900" marR="0" lvl="0" indent="-342900" algn="l" defTabSz="914400" rtl="0" eaLnBrk="0" fontAlgn="base" latinLnBrk="0" hangingPunct="0">
              <a:lnSpc>
                <a:spcPct val="110000"/>
              </a:lnSpc>
              <a:spcBef>
                <a:spcPct val="20000"/>
              </a:spcBef>
              <a:spcAft>
                <a:spcPct val="0"/>
              </a:spcAft>
              <a:buClr>
                <a:srgbClr val="56C7AA"/>
              </a:buClr>
              <a:buSzPct val="80000"/>
              <a:buFontTx/>
              <a:buChar char="•"/>
              <a:tabLst/>
              <a:defRPr/>
            </a:pPr>
            <a:r>
              <a:rPr kumimoji="0" lang="en-US" altLang="en-US" sz="2400" b="0" i="0" u="none" strike="noStrike" kern="0" cap="none" spc="0" normalizeH="0" baseline="0" noProof="0" dirty="0" smtClean="0">
                <a:ln>
                  <a:noFill/>
                </a:ln>
                <a:solidFill>
                  <a:srgbClr val="002060"/>
                </a:solidFill>
                <a:effectLst/>
                <a:uLnTx/>
                <a:uFillTx/>
                <a:latin typeface="Arial Unicode MS" panose="020B0604020202020204" pitchFamily="34" charset="-128"/>
                <a:ea typeface="+mn-ea"/>
                <a:cs typeface="+mn-cs"/>
              </a:rPr>
              <a:t>MSPE, </a:t>
            </a:r>
            <a:r>
              <a:rPr kumimoji="0" lang="en-US" altLang="en-US" sz="2400" b="0" i="0" u="sng" strike="noStrike" kern="0" cap="none" spc="0" normalizeH="0" baseline="0" noProof="0" dirty="0" smtClean="0">
                <a:ln>
                  <a:noFill/>
                </a:ln>
                <a:solidFill>
                  <a:srgbClr val="002060"/>
                </a:solidFill>
                <a:effectLst/>
                <a:uLnTx/>
                <a:uFillTx/>
                <a:latin typeface="Arial Unicode MS" panose="020B0604020202020204" pitchFamily="34" charset="-128"/>
                <a:ea typeface="+mn-ea"/>
                <a:cs typeface="+mn-cs"/>
              </a:rPr>
              <a:t>including</a:t>
            </a:r>
            <a:r>
              <a:rPr kumimoji="0" lang="en-US" altLang="en-US" sz="2400" b="0" i="0" u="none" strike="noStrike" kern="0" cap="none" spc="0" normalizeH="0" baseline="0" noProof="0" dirty="0" smtClean="0">
                <a:ln>
                  <a:noFill/>
                </a:ln>
                <a:solidFill>
                  <a:srgbClr val="002060"/>
                </a:solidFill>
                <a:effectLst/>
                <a:uLnTx/>
                <a:uFillTx/>
                <a:latin typeface="Arial Unicode MS" panose="020B0604020202020204" pitchFamily="34" charset="-128"/>
                <a:ea typeface="+mn-ea"/>
                <a:cs typeface="+mn-cs"/>
              </a:rPr>
              <a:t> comments from Foundation and Application phases (</a:t>
            </a:r>
            <a:r>
              <a:rPr kumimoji="0" lang="en-US" altLang="en-US" sz="2400" b="0" i="0" u="sng" strike="noStrike" kern="0" cap="none" spc="0" normalizeH="0" baseline="0" noProof="0" dirty="0" smtClean="0">
                <a:ln>
                  <a:noFill/>
                </a:ln>
                <a:solidFill>
                  <a:srgbClr val="002060"/>
                </a:solidFill>
                <a:effectLst/>
                <a:uLnTx/>
                <a:uFillTx/>
                <a:latin typeface="Arial Unicode MS" panose="020B0604020202020204" pitchFamily="34" charset="-128"/>
                <a:ea typeface="+mn-ea"/>
                <a:cs typeface="+mn-cs"/>
              </a:rPr>
              <a:t>and</a:t>
            </a:r>
            <a:r>
              <a:rPr kumimoji="0" lang="en-US" altLang="en-US" sz="2400" b="0" i="0" u="none" strike="noStrike" kern="0" cap="none" spc="0" normalizeH="0" baseline="0" noProof="0" dirty="0" smtClean="0">
                <a:ln>
                  <a:noFill/>
                </a:ln>
                <a:solidFill>
                  <a:srgbClr val="002060"/>
                </a:solidFill>
                <a:effectLst/>
                <a:uLnTx/>
                <a:uFillTx/>
                <a:latin typeface="Arial Unicode MS" panose="020B0604020202020204" pitchFamily="34" charset="-128"/>
                <a:ea typeface="+mn-ea"/>
                <a:cs typeface="+mn-cs"/>
              </a:rPr>
              <a:t> from Individualization phase as applicable), and Foundation Phase and Application phase grade distributions, uploaded </a:t>
            </a:r>
            <a:r>
              <a:rPr kumimoji="0" lang="en-US" altLang="en-US" sz="2400" b="1" i="0" u="none" strike="noStrike" kern="0" cap="none" spc="0" normalizeH="0" baseline="0" noProof="0" dirty="0" smtClean="0">
                <a:ln>
                  <a:noFill/>
                </a:ln>
                <a:solidFill>
                  <a:srgbClr val="FF0000"/>
                </a:solidFill>
                <a:effectLst/>
                <a:uLnTx/>
                <a:uFillTx/>
                <a:latin typeface="Arial Unicode MS" panose="020B0604020202020204" pitchFamily="34" charset="-128"/>
                <a:ea typeface="+mn-ea"/>
                <a:cs typeface="+mn-cs"/>
              </a:rPr>
              <a:t>October 1</a:t>
            </a:r>
          </a:p>
          <a:p>
            <a:pPr marL="342900" marR="0" lvl="0" indent="-342900" algn="l" defTabSz="914400" rtl="0" eaLnBrk="0" fontAlgn="base" latinLnBrk="0" hangingPunct="0">
              <a:lnSpc>
                <a:spcPct val="110000"/>
              </a:lnSpc>
              <a:spcBef>
                <a:spcPct val="20000"/>
              </a:spcBef>
              <a:spcAft>
                <a:spcPct val="0"/>
              </a:spcAft>
              <a:buClr>
                <a:srgbClr val="56C7AA"/>
              </a:buClr>
              <a:buSzPct val="80000"/>
              <a:buFontTx/>
              <a:buChar char="•"/>
              <a:tabLst/>
              <a:defRPr/>
            </a:pPr>
            <a:r>
              <a:rPr kumimoji="0" lang="en-US" altLang="en-US" sz="2400" b="0" i="0" u="none" strike="noStrike" kern="0" cap="none" spc="0" normalizeH="0" baseline="0" noProof="0" dirty="0" smtClean="0">
                <a:ln>
                  <a:noFill/>
                </a:ln>
                <a:solidFill>
                  <a:srgbClr val="002060"/>
                </a:solidFill>
                <a:effectLst/>
                <a:uLnTx/>
                <a:uFillTx/>
                <a:latin typeface="Arial Unicode MS" panose="020B0604020202020204" pitchFamily="34" charset="-128"/>
                <a:ea typeface="+mn-ea"/>
                <a:cs typeface="+mn-cs"/>
              </a:rPr>
              <a:t>Answers to AAMC questions and SOM information available online and  linked within letter</a:t>
            </a:r>
          </a:p>
        </p:txBody>
      </p:sp>
    </p:spTree>
    <p:extLst>
      <p:ext uri="{BB962C8B-B14F-4D97-AF65-F5344CB8AC3E}">
        <p14:creationId xmlns:p14="http://schemas.microsoft.com/office/powerpoint/2010/main" val="29077111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2135059" y="1246909"/>
            <a:ext cx="8280787" cy="3541222"/>
          </a:xfrm>
          <a:prstGeom prst="rect">
            <a:avLst/>
          </a:prstGeom>
          <a:solidFill>
            <a:srgbClr val="539BCE"/>
          </a:solidFill>
          <a:ln>
            <a:noFill/>
          </a:ln>
          <a:effectLst>
            <a:softEdge rad="63500"/>
          </a:effectLst>
        </p:spPr>
        <p:txBody>
          <a:bodyPr vert="horz" wrap="square" lIns="45720" tIns="0" rIns="45720" bIns="0" numCol="1" anchor="t" anchorCtr="0" compatLnSpc="1">
            <a:prstTxWarp prst="textNoShape">
              <a:avLst/>
            </a:prstTxWarp>
          </a:bodyPr>
          <a:lstStyle/>
          <a:p>
            <a:pPr eaLnBrk="0" fontAlgn="base" hangingPunct="0">
              <a:spcBef>
                <a:spcPct val="0"/>
              </a:spcBef>
              <a:spcAft>
                <a:spcPct val="0"/>
              </a:spcAft>
            </a:pPr>
            <a:endParaRPr lang="en-US" altLang="en-US" sz="600" b="1" i="1" dirty="0">
              <a:solidFill>
                <a:srgbClr val="1C1C1C"/>
              </a:solidFill>
              <a:latin typeface="Franklin Gothic Book" panose="020B0503020102020204" pitchFamily="34" charset="0"/>
              <a:cs typeface="Arial"/>
            </a:endParaRPr>
          </a:p>
          <a:p>
            <a:pPr eaLnBrk="0" fontAlgn="base" hangingPunct="0">
              <a:spcBef>
                <a:spcPct val="0"/>
              </a:spcBef>
              <a:spcAft>
                <a:spcPct val="0"/>
              </a:spcAft>
            </a:pPr>
            <a:endParaRPr lang="en-US" altLang="en-US" sz="1200" b="1" i="1" dirty="0">
              <a:solidFill>
                <a:srgbClr val="1C1C1C"/>
              </a:solidFill>
              <a:latin typeface="Franklin Gothic Book" panose="020B0503020102020204" pitchFamily="34" charset="0"/>
              <a:cs typeface="Arial"/>
            </a:endParaRPr>
          </a:p>
          <a:p>
            <a:pPr eaLnBrk="0" fontAlgn="base" hangingPunct="0">
              <a:spcBef>
                <a:spcPct val="0"/>
              </a:spcBef>
              <a:spcAft>
                <a:spcPct val="0"/>
              </a:spcAft>
            </a:pPr>
            <a:endParaRPr lang="en-US" altLang="en-US" sz="1200" b="1" i="1" dirty="0">
              <a:solidFill>
                <a:srgbClr val="1C1C1C"/>
              </a:solidFill>
              <a:latin typeface="Franklin Gothic Book" panose="020B0503020102020204" pitchFamily="34" charset="0"/>
              <a:cs typeface="Arial"/>
            </a:endParaRPr>
          </a:p>
          <a:p>
            <a:pPr eaLnBrk="0" fontAlgn="base" hangingPunct="0">
              <a:spcBef>
                <a:spcPct val="0"/>
              </a:spcBef>
              <a:spcAft>
                <a:spcPct val="0"/>
              </a:spcAft>
            </a:pPr>
            <a:endParaRPr lang="en-US" altLang="en-US" sz="1200" b="1" i="1" dirty="0">
              <a:solidFill>
                <a:srgbClr val="1C1C1C"/>
              </a:solidFill>
              <a:latin typeface="Franklin Gothic Book" panose="020B0503020102020204" pitchFamily="34" charset="0"/>
              <a:cs typeface="Arial"/>
            </a:endParaRPr>
          </a:p>
        </p:txBody>
      </p:sp>
      <p:sp>
        <p:nvSpPr>
          <p:cNvPr id="4" name="Rectangle 3"/>
          <p:cNvSpPr/>
          <p:nvPr/>
        </p:nvSpPr>
        <p:spPr>
          <a:xfrm>
            <a:off x="3566159" y="1745674"/>
            <a:ext cx="5935287" cy="2430665"/>
          </a:xfrm>
          <a:prstGeom prst="rect">
            <a:avLst/>
          </a:prstGeom>
        </p:spPr>
        <p:txBody>
          <a:bodyPr wrap="square">
            <a:spAutoFit/>
          </a:bodyPr>
          <a:lstStyle/>
          <a:p>
            <a:pPr lvl="0">
              <a:lnSpc>
                <a:spcPct val="110000"/>
              </a:lnSpc>
            </a:pPr>
            <a:r>
              <a:rPr lang="en-US" altLang="en-US" sz="4800" kern="0" dirty="0" smtClean="0">
                <a:ln w="0"/>
                <a:effectLst>
                  <a:outerShdw blurRad="38100" dist="19050" dir="2700000" algn="tl" rotWithShape="0">
                    <a:schemeClr val="dk1">
                      <a:alpha val="40000"/>
                    </a:schemeClr>
                  </a:outerShdw>
                </a:effectLst>
                <a:latin typeface="Arial Unicode MS" panose="020B0604020202020204" pitchFamily="34" charset="-128"/>
              </a:rPr>
              <a:t>How </a:t>
            </a:r>
            <a:r>
              <a:rPr lang="en-US" altLang="en-US" sz="4800" kern="0" dirty="0">
                <a:ln w="0"/>
                <a:effectLst>
                  <a:outerShdw blurRad="38100" dist="19050" dir="2700000" algn="tl" rotWithShape="0">
                    <a:schemeClr val="dk1">
                      <a:alpha val="40000"/>
                    </a:schemeClr>
                  </a:outerShdw>
                </a:effectLst>
                <a:latin typeface="Arial Unicode MS" panose="020B0604020202020204" pitchFamily="34" charset="-128"/>
              </a:rPr>
              <a:t>are evaluations compiled together in the Dean’s </a:t>
            </a:r>
            <a:r>
              <a:rPr lang="en-US" altLang="en-US" sz="4800" kern="0" dirty="0" smtClean="0">
                <a:ln w="0"/>
                <a:effectLst>
                  <a:outerShdw blurRad="38100" dist="19050" dir="2700000" algn="tl" rotWithShape="0">
                    <a:schemeClr val="dk1">
                      <a:alpha val="40000"/>
                    </a:schemeClr>
                  </a:outerShdw>
                </a:effectLst>
                <a:latin typeface="Arial Unicode MS" panose="020B0604020202020204" pitchFamily="34" charset="-128"/>
              </a:rPr>
              <a:t>Letter</a:t>
            </a:r>
            <a:r>
              <a:rPr lang="en-US" altLang="en-US" sz="4800" kern="0" dirty="0">
                <a:ln w="0"/>
                <a:effectLst>
                  <a:outerShdw blurRad="38100" dist="19050" dir="2700000" algn="tl" rotWithShape="0">
                    <a:schemeClr val="dk1">
                      <a:alpha val="40000"/>
                    </a:schemeClr>
                  </a:outerShdw>
                </a:effectLst>
                <a:latin typeface="Arial Unicode MS" panose="020B0604020202020204" pitchFamily="34" charset="-128"/>
              </a:rPr>
              <a:t>?</a:t>
            </a:r>
          </a:p>
        </p:txBody>
      </p:sp>
    </p:spTree>
    <p:extLst>
      <p:ext uri="{BB962C8B-B14F-4D97-AF65-F5344CB8AC3E}">
        <p14:creationId xmlns:p14="http://schemas.microsoft.com/office/powerpoint/2010/main" val="33223790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a:spLocks noChangeArrowheads="1"/>
          </p:cNvSpPr>
          <p:nvPr/>
        </p:nvSpPr>
        <p:spPr bwMode="auto">
          <a:xfrm>
            <a:off x="3350290" y="1943100"/>
            <a:ext cx="5970609"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bg1"/>
                </a:solidFill>
                <a:latin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defRPr>
            </a:lvl2pPr>
            <a:lvl3pPr marL="1143000" indent="-228600">
              <a:spcBef>
                <a:spcPct val="20000"/>
              </a:spcBef>
              <a:buChar char="•"/>
              <a:defRPr>
                <a:solidFill>
                  <a:schemeClr val="bg1"/>
                </a:solidFill>
                <a:latin typeface="Arial" panose="020B0604020202020204" pitchFamily="34" charset="0"/>
              </a:defRPr>
            </a:lvl3pPr>
            <a:lvl4pPr marL="1600200" indent="-228600">
              <a:spcBef>
                <a:spcPct val="20000"/>
              </a:spcBef>
              <a:buChar char="–"/>
              <a:defRPr sz="1600">
                <a:solidFill>
                  <a:schemeClr val="bg1"/>
                </a:solidFill>
                <a:latin typeface="Arial" panose="020B0604020202020204" pitchFamily="34" charset="0"/>
              </a:defRPr>
            </a:lvl4pPr>
            <a:lvl5pPr marL="2057400" indent="-228600">
              <a:spcBef>
                <a:spcPct val="20000"/>
              </a:spcBef>
              <a:buChar char="»"/>
              <a:defRPr sz="16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bg1"/>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altLang="en-US" sz="38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Arial" panose="020B0604020202020204" pitchFamily="34" charset="0"/>
              </a:rPr>
              <a:t>Legacy Teacher Program</a:t>
            </a:r>
          </a:p>
        </p:txBody>
      </p:sp>
      <p:sp>
        <p:nvSpPr>
          <p:cNvPr id="8" name="Title 1"/>
          <p:cNvSpPr txBox="1">
            <a:spLocks noGrp="1"/>
          </p:cNvSpPr>
          <p:nvPr>
            <p:ph type="subTitle" idx="1"/>
          </p:nvPr>
        </p:nvSpPr>
        <p:spPr>
          <a:xfrm>
            <a:off x="1915428" y="2620208"/>
            <a:ext cx="8534400" cy="2895600"/>
          </a:xfrm>
          <a:prstGeom prst="rect">
            <a:avLst/>
          </a:prstGeom>
          <a:noFill/>
        </p:spPr>
        <p:txBody>
          <a:bodyPr anchor="ctr"/>
          <a:lstStyle>
            <a:lvl1pPr algn="ctr" defTabSz="457200" rtl="0" eaLnBrk="0" fontAlgn="base" hangingPunct="0">
              <a:spcBef>
                <a:spcPct val="0"/>
              </a:spcBef>
              <a:spcAft>
                <a:spcPct val="0"/>
              </a:spcAft>
              <a:defRPr sz="4200" kern="1200">
                <a:solidFill>
                  <a:srgbClr val="558ED5"/>
                </a:solidFill>
                <a:latin typeface="Arial"/>
                <a:ea typeface="ＭＳ Ｐゴシック" charset="-128"/>
                <a:cs typeface="Arial"/>
              </a:defRPr>
            </a:lvl1pPr>
            <a:lvl2pPr algn="ctr" defTabSz="457200" rtl="0" eaLnBrk="0" fontAlgn="base" hangingPunct="0">
              <a:spcBef>
                <a:spcPct val="0"/>
              </a:spcBef>
              <a:spcAft>
                <a:spcPct val="0"/>
              </a:spcAft>
              <a:defRPr sz="4400">
                <a:solidFill>
                  <a:srgbClr val="558ED5"/>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rgbClr val="558ED5"/>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rgbClr val="558ED5"/>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rgbClr val="558ED5"/>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rgbClr val="558ED5"/>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rgbClr val="558ED5"/>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rgbClr val="558ED5"/>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rgbClr val="558ED5"/>
                </a:solidFill>
                <a:latin typeface="Calibri" charset="0"/>
                <a:ea typeface="ＭＳ Ｐゴシック" charset="-128"/>
                <a:cs typeface="ＭＳ Ｐゴシック" charset="-128"/>
              </a:defRPr>
            </a:lvl9pPr>
          </a:lstStyle>
          <a:p>
            <a:pPr marL="0" marR="0" lvl="0" indent="0" defTabSz="457200" rtl="0" eaLnBrk="0" fontAlgn="base" latinLnBrk="0" hangingPunct="0">
              <a:lnSpc>
                <a:spcPct val="90000"/>
              </a:lnSpc>
              <a:spcBef>
                <a:spcPct val="50000"/>
              </a:spcBef>
              <a:spcAft>
                <a:spcPct val="0"/>
              </a:spcAft>
              <a:buClr>
                <a:srgbClr val="1F497D"/>
              </a:buClr>
              <a:buSzTx/>
              <a:buFontTx/>
              <a:buNone/>
              <a:tabLst/>
              <a:defRPr/>
            </a:pPr>
            <a:r>
              <a:rPr kumimoji="0" lang="en-US" sz="2400" b="1" i="0" u="none" strike="noStrike" kern="1200" cap="none" spc="0" normalizeH="0" baseline="0" noProof="0" dirty="0" smtClean="0">
                <a:ln w="0"/>
                <a:solidFill>
                  <a:prstClr val="black">
                    <a:lumMod val="75000"/>
                    <a:lumOff val="25000"/>
                  </a:prstClr>
                </a:solidFill>
                <a:effectLst/>
                <a:uLnTx/>
                <a:uFillTx/>
                <a:latin typeface="Arial"/>
                <a:ea typeface="ＭＳ Ｐゴシック" charset="-128"/>
                <a:cs typeface="Arial"/>
              </a:rPr>
              <a:t> </a:t>
            </a:r>
            <a:r>
              <a:rPr kumimoji="0" lang="en-US" sz="2400" i="0" u="none" strike="noStrike" kern="1200" cap="none" spc="0" normalizeH="0" noProof="0" dirty="0" smtClean="0">
                <a:ln w="0"/>
                <a:solidFill>
                  <a:srgbClr val="002060"/>
                </a:solidFill>
                <a:effectLst>
                  <a:outerShdw blurRad="38100" dist="38100" dir="2700000" algn="tl">
                    <a:srgbClr val="000000">
                      <a:alpha val="43137"/>
                    </a:srgbClr>
                  </a:outerShdw>
                </a:effectLst>
                <a:uLnTx/>
                <a:uFillTx/>
              </a:rPr>
              <a:t>Dr. Beat Steiner and Kimmy Vuong</a:t>
            </a:r>
            <a:endParaRPr kumimoji="0" lang="en-US" sz="2400" i="0" u="none" strike="noStrike" kern="1200" cap="none" spc="0" normalizeH="0" noProof="0" dirty="0">
              <a:ln w="0"/>
              <a:solidFill>
                <a:srgbClr val="002060"/>
              </a:solidFill>
              <a:effectLst>
                <a:outerShdw blurRad="38100" dist="38100" dir="2700000" algn="tl">
                  <a:srgbClr val="000000">
                    <a:alpha val="43137"/>
                  </a:srgbClr>
                </a:outerShdw>
              </a:effectLst>
              <a:uLnTx/>
              <a:uFillTx/>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5974" y="157539"/>
            <a:ext cx="1571625" cy="192405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5973" y="1943100"/>
            <a:ext cx="1571625" cy="192405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5972" y="3729454"/>
            <a:ext cx="1571625" cy="192405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552" y="5092402"/>
            <a:ext cx="1571625" cy="1924050"/>
          </a:xfrm>
          <a:prstGeom prst="rect">
            <a:avLst/>
          </a:prstGeom>
        </p:spPr>
      </p:pic>
    </p:spTree>
    <p:extLst>
      <p:ext uri="{BB962C8B-B14F-4D97-AF65-F5344CB8AC3E}">
        <p14:creationId xmlns:p14="http://schemas.microsoft.com/office/powerpoint/2010/main" val="1557085911"/>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881606" y="1053669"/>
            <a:ext cx="2701510" cy="64633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srgbClr val="F2F2F2"/>
                </a:solidFill>
                <a:effectLst/>
                <a:uLnTx/>
                <a:uFillTx/>
                <a:latin typeface="Arial" panose="020B0604020202020204" pitchFamily="34" charset="0"/>
                <a:ea typeface="Arial"/>
                <a:cs typeface="+mn-cs"/>
              </a:rPr>
              <a:t>AGENDA</a:t>
            </a:r>
            <a:endParaRPr kumimoji="0" lang="en-GB" altLang="en-US" sz="1800" b="1" i="0" u="none" strike="noStrike" kern="1200" cap="none" spc="0" normalizeH="0" baseline="0" noProof="0" dirty="0" smtClean="0">
              <a:ln>
                <a:noFill/>
              </a:ln>
              <a:solidFill>
                <a:srgbClr val="5DD3FF"/>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6" name="Rectangle 2"/>
          <p:cNvSpPr txBox="1">
            <a:spLocks noChangeArrowheads="1"/>
          </p:cNvSpPr>
          <p:nvPr/>
        </p:nvSpPr>
        <p:spPr bwMode="auto">
          <a:xfrm>
            <a:off x="818148" y="145835"/>
            <a:ext cx="1088617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a:solidFill>
                  <a:schemeClr val="tx1"/>
                </a:solidFill>
                <a:latin typeface="+mj-lt"/>
                <a:ea typeface="+mj-ea"/>
                <a:cs typeface="+mj-cs"/>
              </a:defRPr>
            </a:lvl1pPr>
            <a:lvl2pPr algn="ctr" rtl="0" eaLnBrk="0" fontAlgn="base" hangingPunct="0">
              <a:spcBef>
                <a:spcPct val="0"/>
              </a:spcBef>
              <a:spcAft>
                <a:spcPct val="0"/>
              </a:spcAft>
              <a:defRPr sz="3600">
                <a:solidFill>
                  <a:schemeClr val="tx1"/>
                </a:solidFill>
                <a:latin typeface="Arial" charset="0"/>
              </a:defRPr>
            </a:lvl2pPr>
            <a:lvl3pPr algn="ctr" rtl="0" eaLnBrk="0" fontAlgn="base" hangingPunct="0">
              <a:spcBef>
                <a:spcPct val="0"/>
              </a:spcBef>
              <a:spcAft>
                <a:spcPct val="0"/>
              </a:spcAft>
              <a:defRPr sz="3600">
                <a:solidFill>
                  <a:schemeClr val="tx1"/>
                </a:solidFill>
                <a:latin typeface="Arial" charset="0"/>
              </a:defRPr>
            </a:lvl3pPr>
            <a:lvl4pPr algn="ctr" rtl="0" eaLnBrk="0" fontAlgn="base" hangingPunct="0">
              <a:spcBef>
                <a:spcPct val="0"/>
              </a:spcBef>
              <a:spcAft>
                <a:spcPct val="0"/>
              </a:spcAft>
              <a:defRPr sz="3600">
                <a:solidFill>
                  <a:schemeClr val="tx1"/>
                </a:solidFill>
                <a:latin typeface="Arial" charset="0"/>
              </a:defRPr>
            </a:lvl4pPr>
            <a:lvl5pPr algn="ctr" rtl="0" eaLnBrk="0" fontAlgn="base" hangingPunct="0">
              <a:spcBef>
                <a:spcPct val="0"/>
              </a:spcBef>
              <a:spcAft>
                <a:spcPct val="0"/>
              </a:spcAft>
              <a:defRPr sz="3600">
                <a:solidFill>
                  <a:schemeClr val="tx1"/>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1" i="0" u="none" strike="noStrike" kern="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Arial"/>
                <a:ea typeface="+mj-ea"/>
                <a:cs typeface="+mj-cs"/>
              </a:rPr>
              <a:t>Dean’s Letter/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1" i="0" u="none" strike="noStrike" kern="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Arial"/>
                <a:ea typeface="+mj-ea"/>
                <a:cs typeface="+mj-cs"/>
              </a:rPr>
              <a:t>Medical Student Performance Evaluation (MSPE)</a:t>
            </a:r>
          </a:p>
        </p:txBody>
      </p:sp>
      <p:sp>
        <p:nvSpPr>
          <p:cNvPr id="5" name="Rectangle 3"/>
          <p:cNvSpPr txBox="1">
            <a:spLocks noChangeArrowheads="1"/>
          </p:cNvSpPr>
          <p:nvPr/>
        </p:nvSpPr>
        <p:spPr bwMode="auto">
          <a:xfrm>
            <a:off x="3358183" y="1700000"/>
            <a:ext cx="7005638" cy="4642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lnSpc>
                <a:spcPct val="90000"/>
              </a:lnSpc>
              <a:spcBef>
                <a:spcPct val="20000"/>
              </a:spcBef>
              <a:spcAft>
                <a:spcPct val="0"/>
              </a:spcAft>
              <a:buClr>
                <a:schemeClr val="hlink"/>
              </a:buClr>
              <a:buSzPct val="80000"/>
              <a:buFont typeface="Monotype Sorts"/>
              <a:buChar char="w"/>
              <a:defRPr sz="3200">
                <a:solidFill>
                  <a:schemeClr val="tx1"/>
                </a:solidFill>
                <a:latin typeface="+mn-lt"/>
                <a:ea typeface="+mn-ea"/>
                <a:cs typeface="+mn-cs"/>
              </a:defRPr>
            </a:lvl1pPr>
            <a:lvl2pPr marL="742950" indent="-285750" algn="l" rtl="0" eaLnBrk="0" fontAlgn="base" hangingPunct="0">
              <a:lnSpc>
                <a:spcPct val="90000"/>
              </a:lnSpc>
              <a:spcBef>
                <a:spcPct val="20000"/>
              </a:spcBef>
              <a:spcAft>
                <a:spcPct val="0"/>
              </a:spcAft>
              <a:buClr>
                <a:schemeClr val="accent1"/>
              </a:buClr>
              <a:buChar char="•"/>
              <a:defRPr sz="2800">
                <a:solidFill>
                  <a:schemeClr val="tx1"/>
                </a:solidFill>
                <a:latin typeface="+mn-lt"/>
              </a:defRPr>
            </a:lvl2pPr>
            <a:lvl3pPr marL="1143000" indent="-228600" algn="l" rtl="0" eaLnBrk="0" fontAlgn="base" hangingPunct="0">
              <a:lnSpc>
                <a:spcPct val="90000"/>
              </a:lnSpc>
              <a:spcBef>
                <a:spcPct val="20000"/>
              </a:spcBef>
              <a:spcAft>
                <a:spcPct val="0"/>
              </a:spcAft>
              <a:buClr>
                <a:schemeClr val="folHlink"/>
              </a:buClr>
              <a:buChar char="•"/>
              <a:defRPr sz="2400">
                <a:solidFill>
                  <a:schemeClr val="tx1"/>
                </a:solidFill>
                <a:latin typeface="+mn-lt"/>
              </a:defRPr>
            </a:lvl3pPr>
            <a:lvl4pPr marL="1600200" indent="-228600" algn="l" rtl="0" eaLnBrk="0" fontAlgn="base" hangingPunct="0">
              <a:lnSpc>
                <a:spcPct val="90000"/>
              </a:lnSpc>
              <a:spcBef>
                <a:spcPct val="20000"/>
              </a:spcBef>
              <a:spcAft>
                <a:spcPct val="0"/>
              </a:spcAft>
              <a:buChar char="–"/>
              <a:defRPr sz="2000">
                <a:solidFill>
                  <a:schemeClr val="tx1"/>
                </a:solidFill>
                <a:latin typeface="+mn-lt"/>
              </a:defRPr>
            </a:lvl4pPr>
            <a:lvl5pPr marL="2057400" indent="-228600" algn="l" rtl="0" eaLnBrk="0" fontAlgn="base" hangingPunct="0">
              <a:lnSpc>
                <a:spcPct val="90000"/>
              </a:lnSpc>
              <a:spcBef>
                <a:spcPct val="20000"/>
              </a:spcBef>
              <a:spcAft>
                <a:spcPct val="0"/>
              </a:spcAft>
              <a:buChar char="•"/>
              <a:defRPr sz="2000">
                <a:solidFill>
                  <a:schemeClr val="tx1"/>
                </a:solidFill>
                <a:latin typeface="+mn-lt"/>
              </a:defRPr>
            </a:lvl5pPr>
            <a:lvl6pPr marL="2514600" indent="-228600" algn="l" rtl="0" eaLnBrk="0" fontAlgn="base" hangingPunct="0">
              <a:lnSpc>
                <a:spcPct val="90000"/>
              </a:lnSpc>
              <a:spcBef>
                <a:spcPct val="20000"/>
              </a:spcBef>
              <a:spcAft>
                <a:spcPct val="0"/>
              </a:spcAft>
              <a:buChar char="•"/>
              <a:defRPr sz="2000">
                <a:solidFill>
                  <a:schemeClr val="tx1"/>
                </a:solidFill>
                <a:latin typeface="+mn-lt"/>
              </a:defRPr>
            </a:lvl6pPr>
            <a:lvl7pPr marL="2971800" indent="-228600" algn="l" rtl="0" eaLnBrk="0" fontAlgn="base" hangingPunct="0">
              <a:lnSpc>
                <a:spcPct val="90000"/>
              </a:lnSpc>
              <a:spcBef>
                <a:spcPct val="20000"/>
              </a:spcBef>
              <a:spcAft>
                <a:spcPct val="0"/>
              </a:spcAft>
              <a:buChar char="•"/>
              <a:defRPr sz="2000">
                <a:solidFill>
                  <a:schemeClr val="tx1"/>
                </a:solidFill>
                <a:latin typeface="+mn-lt"/>
              </a:defRPr>
            </a:lvl7pPr>
            <a:lvl8pPr marL="3429000" indent="-228600" algn="l" rtl="0" eaLnBrk="0" fontAlgn="base" hangingPunct="0">
              <a:lnSpc>
                <a:spcPct val="90000"/>
              </a:lnSpc>
              <a:spcBef>
                <a:spcPct val="20000"/>
              </a:spcBef>
              <a:spcAft>
                <a:spcPct val="0"/>
              </a:spcAft>
              <a:buChar char="•"/>
              <a:defRPr sz="2000">
                <a:solidFill>
                  <a:schemeClr val="tx1"/>
                </a:solidFill>
                <a:latin typeface="+mn-lt"/>
              </a:defRPr>
            </a:lvl8pPr>
            <a:lvl9pPr marL="3886200" indent="-228600" algn="l" rtl="0" eaLnBrk="0" fontAlgn="base" hangingPunct="0">
              <a:lnSpc>
                <a:spcPct val="90000"/>
              </a:lnSpc>
              <a:spcBef>
                <a:spcPct val="20000"/>
              </a:spcBef>
              <a:spcAft>
                <a:spcPct val="0"/>
              </a:spcAft>
              <a:buChar char="•"/>
              <a:defRPr sz="2000">
                <a:solidFill>
                  <a:schemeClr val="tx1"/>
                </a:solidFill>
                <a:latin typeface="+mn-lt"/>
              </a:defRPr>
            </a:lvl9pPr>
          </a:lstStyle>
          <a:p>
            <a:pPr marL="342900" marR="0" lvl="0" indent="-342900" algn="l" defTabSz="914400" rtl="0" eaLnBrk="0" fontAlgn="base" latinLnBrk="0" hangingPunct="0">
              <a:lnSpc>
                <a:spcPct val="110000"/>
              </a:lnSpc>
              <a:spcBef>
                <a:spcPct val="20000"/>
              </a:spcBef>
              <a:spcAft>
                <a:spcPct val="0"/>
              </a:spcAft>
              <a:buClr>
                <a:srgbClr val="56C7AA"/>
              </a:buClr>
              <a:buSzPct val="80000"/>
              <a:buFontTx/>
              <a:buChar char="•"/>
              <a:tabLst/>
              <a:defRPr/>
            </a:pPr>
            <a:r>
              <a:rPr kumimoji="0" lang="en-US" altLang="en-US" sz="2000" b="0" i="0" u="none" strike="noStrike" kern="0" cap="none" spc="0" normalizeH="0" baseline="0" noProof="0" dirty="0" smtClean="0">
                <a:ln>
                  <a:noFill/>
                </a:ln>
                <a:solidFill>
                  <a:srgbClr val="002060"/>
                </a:solidFill>
                <a:effectLst/>
                <a:uLnTx/>
                <a:uFillTx/>
                <a:latin typeface="Arial Unicode MS" panose="020B0604020202020204" pitchFamily="34" charset="-128"/>
                <a:ea typeface="+mn-ea"/>
                <a:cs typeface="+mn-cs"/>
              </a:rPr>
              <a:t>Identifying Information</a:t>
            </a:r>
          </a:p>
          <a:p>
            <a:pPr marL="342900" marR="0" lvl="0" indent="-342900" algn="l" defTabSz="914400" rtl="0" eaLnBrk="0" fontAlgn="base" latinLnBrk="0" hangingPunct="0">
              <a:lnSpc>
                <a:spcPct val="110000"/>
              </a:lnSpc>
              <a:spcBef>
                <a:spcPct val="20000"/>
              </a:spcBef>
              <a:spcAft>
                <a:spcPct val="0"/>
              </a:spcAft>
              <a:buClr>
                <a:srgbClr val="56C7AA"/>
              </a:buClr>
              <a:buSzPct val="80000"/>
              <a:buFontTx/>
              <a:buChar char="•"/>
              <a:tabLst/>
              <a:defRPr/>
            </a:pPr>
            <a:r>
              <a:rPr kumimoji="0" lang="en-US" altLang="en-US" sz="2000" b="0" i="0" u="none" strike="noStrike" kern="0" cap="none" spc="0" normalizeH="0" baseline="0" noProof="0" dirty="0" smtClean="0">
                <a:ln>
                  <a:noFill/>
                </a:ln>
                <a:solidFill>
                  <a:srgbClr val="002060"/>
                </a:solidFill>
                <a:effectLst/>
                <a:uLnTx/>
                <a:uFillTx/>
                <a:latin typeface="Arial Unicode MS" panose="020B0604020202020204" pitchFamily="34" charset="-128"/>
                <a:ea typeface="+mn-ea"/>
                <a:cs typeface="+mn-cs"/>
              </a:rPr>
              <a:t>Noteworthy</a:t>
            </a:r>
            <a:r>
              <a:rPr kumimoji="0" lang="en-US" altLang="en-US" sz="2000" b="0" i="0" u="none" strike="noStrike" kern="0" cap="none" spc="0" normalizeH="0" noProof="0" dirty="0" smtClean="0">
                <a:ln>
                  <a:noFill/>
                </a:ln>
                <a:solidFill>
                  <a:srgbClr val="002060"/>
                </a:solidFill>
                <a:effectLst/>
                <a:uLnTx/>
                <a:uFillTx/>
                <a:latin typeface="Arial Unicode MS" panose="020B0604020202020204" pitchFamily="34" charset="-128"/>
                <a:ea typeface="+mn-ea"/>
                <a:cs typeface="+mn-cs"/>
              </a:rPr>
              <a:t> Characteristics</a:t>
            </a:r>
            <a:endParaRPr kumimoji="0" lang="en-US" altLang="en-US" sz="2000" b="0" i="0" u="none" strike="noStrike" kern="0" cap="none" spc="0" normalizeH="0" baseline="0" noProof="0" dirty="0" smtClean="0">
              <a:ln>
                <a:noFill/>
              </a:ln>
              <a:solidFill>
                <a:srgbClr val="002060"/>
              </a:solidFill>
              <a:effectLst/>
              <a:uLnTx/>
              <a:uFillTx/>
              <a:latin typeface="Arial Unicode MS" panose="020B0604020202020204" pitchFamily="34" charset="-128"/>
              <a:ea typeface="+mn-ea"/>
              <a:cs typeface="+mn-cs"/>
            </a:endParaRPr>
          </a:p>
          <a:p>
            <a:pPr marL="342900" marR="0" lvl="0" indent="-342900" algn="l" defTabSz="914400" rtl="0" eaLnBrk="0" fontAlgn="base" latinLnBrk="0" hangingPunct="0">
              <a:lnSpc>
                <a:spcPct val="110000"/>
              </a:lnSpc>
              <a:spcBef>
                <a:spcPct val="20000"/>
              </a:spcBef>
              <a:spcAft>
                <a:spcPct val="0"/>
              </a:spcAft>
              <a:buClr>
                <a:srgbClr val="56C7AA"/>
              </a:buClr>
              <a:buSzPct val="80000"/>
              <a:buFontTx/>
              <a:buChar char="•"/>
              <a:tabLst/>
              <a:defRPr/>
            </a:pPr>
            <a:r>
              <a:rPr kumimoji="0" lang="en-US" altLang="en-US" sz="2000" b="0" i="0" u="none" strike="noStrike" kern="0" cap="none" spc="0" normalizeH="0" baseline="0" noProof="0" dirty="0" smtClean="0">
                <a:ln>
                  <a:noFill/>
                </a:ln>
                <a:solidFill>
                  <a:srgbClr val="002060"/>
                </a:solidFill>
                <a:effectLst/>
                <a:uLnTx/>
                <a:uFillTx/>
                <a:latin typeface="Arial Unicode MS" panose="020B0604020202020204" pitchFamily="34" charset="-128"/>
                <a:ea typeface="+mn-ea"/>
                <a:cs typeface="+mn-cs"/>
              </a:rPr>
              <a:t>Academic History</a:t>
            </a:r>
          </a:p>
          <a:p>
            <a:pPr marL="742950" marR="0" lvl="1" indent="-285750" algn="l" defTabSz="914400" rtl="0" eaLnBrk="0" fontAlgn="base" latinLnBrk="0" hangingPunct="0">
              <a:lnSpc>
                <a:spcPct val="110000"/>
              </a:lnSpc>
              <a:spcBef>
                <a:spcPct val="20000"/>
              </a:spcBef>
              <a:spcAft>
                <a:spcPct val="0"/>
              </a:spcAft>
              <a:buClr>
                <a:srgbClr val="4E67C8"/>
              </a:buClr>
              <a:buSzTx/>
              <a:buFontTx/>
              <a:buChar char="•"/>
              <a:tabLst/>
              <a:defRPr/>
            </a:pPr>
            <a:r>
              <a:rPr kumimoji="0" lang="en-US" altLang="en-US" sz="2000" b="0" i="0" u="none" strike="noStrike" kern="0" cap="none" spc="0" normalizeH="0" baseline="0" noProof="0" dirty="0" smtClean="0">
                <a:ln>
                  <a:noFill/>
                </a:ln>
                <a:solidFill>
                  <a:srgbClr val="0070C0"/>
                </a:solidFill>
                <a:effectLst/>
                <a:uLnTx/>
                <a:uFillTx/>
                <a:latin typeface="Arial Unicode MS" panose="020B0604020202020204" pitchFamily="34" charset="-128"/>
                <a:ea typeface="+mn-ea"/>
                <a:cs typeface="+mn-cs"/>
              </a:rPr>
              <a:t>Dual/Combined degrees</a:t>
            </a:r>
          </a:p>
          <a:p>
            <a:pPr marL="742950" marR="0" lvl="1" indent="-285750" algn="l" defTabSz="914400" rtl="0" eaLnBrk="0" fontAlgn="base" latinLnBrk="0" hangingPunct="0">
              <a:lnSpc>
                <a:spcPct val="110000"/>
              </a:lnSpc>
              <a:spcBef>
                <a:spcPct val="20000"/>
              </a:spcBef>
              <a:spcAft>
                <a:spcPct val="0"/>
              </a:spcAft>
              <a:buClr>
                <a:srgbClr val="4E67C8"/>
              </a:buClr>
              <a:buSzTx/>
              <a:buFontTx/>
              <a:buChar char="•"/>
              <a:tabLst/>
              <a:defRPr/>
            </a:pPr>
            <a:r>
              <a:rPr kumimoji="0" lang="en-US" altLang="en-US" sz="2000" b="0" i="0" u="none" strike="noStrike" kern="0" cap="none" spc="0" normalizeH="0" baseline="0" noProof="0" dirty="0" smtClean="0">
                <a:ln>
                  <a:noFill/>
                </a:ln>
                <a:solidFill>
                  <a:srgbClr val="0070C0"/>
                </a:solidFill>
                <a:effectLst/>
                <a:uLnTx/>
                <a:uFillTx/>
                <a:latin typeface="Arial Unicode MS" panose="020B0604020202020204" pitchFamily="34" charset="-128"/>
                <a:ea typeface="+mn-ea"/>
                <a:cs typeface="+mn-cs"/>
              </a:rPr>
              <a:t>Remedial work</a:t>
            </a:r>
          </a:p>
          <a:p>
            <a:pPr marL="742950" marR="0" lvl="1" indent="-285750" algn="l" defTabSz="914400" rtl="0" eaLnBrk="0" fontAlgn="base" latinLnBrk="0" hangingPunct="0">
              <a:lnSpc>
                <a:spcPct val="110000"/>
              </a:lnSpc>
              <a:spcBef>
                <a:spcPct val="20000"/>
              </a:spcBef>
              <a:spcAft>
                <a:spcPct val="0"/>
              </a:spcAft>
              <a:buClr>
                <a:srgbClr val="4E67C8"/>
              </a:buClr>
              <a:buSzTx/>
              <a:buFontTx/>
              <a:buChar char="•"/>
              <a:tabLst/>
              <a:defRPr/>
            </a:pPr>
            <a:r>
              <a:rPr kumimoji="0" lang="en-US" altLang="en-US" sz="2000" b="0" i="0" u="none" strike="noStrike" kern="0" cap="none" spc="0" normalizeH="0" baseline="0" noProof="0" dirty="0" smtClean="0">
                <a:ln>
                  <a:noFill/>
                </a:ln>
                <a:solidFill>
                  <a:srgbClr val="0070C0"/>
                </a:solidFill>
                <a:effectLst/>
                <a:uLnTx/>
                <a:uFillTx/>
                <a:latin typeface="Arial Unicode MS" panose="020B0604020202020204" pitchFamily="34" charset="-128"/>
                <a:ea typeface="+mn-ea"/>
                <a:cs typeface="+mn-cs"/>
              </a:rPr>
              <a:t>Leave of Absence (research, personal, medical, etc.)</a:t>
            </a:r>
          </a:p>
          <a:p>
            <a:pPr marL="742950" marR="0" lvl="1" indent="-285750" algn="l" defTabSz="914400" rtl="0" eaLnBrk="0" fontAlgn="base" latinLnBrk="0" hangingPunct="0">
              <a:lnSpc>
                <a:spcPct val="110000"/>
              </a:lnSpc>
              <a:spcBef>
                <a:spcPct val="20000"/>
              </a:spcBef>
              <a:spcAft>
                <a:spcPct val="0"/>
              </a:spcAft>
              <a:buClr>
                <a:srgbClr val="4E67C8"/>
              </a:buClr>
              <a:buSzTx/>
              <a:buFontTx/>
              <a:buChar char="•"/>
              <a:tabLst/>
              <a:defRPr/>
            </a:pPr>
            <a:r>
              <a:rPr kumimoji="0" lang="en-US" altLang="en-US" sz="2000" b="0" i="0" u="none" strike="noStrike" kern="0" cap="none" spc="0" normalizeH="0" baseline="0" noProof="0" dirty="0" smtClean="0">
                <a:ln>
                  <a:noFill/>
                </a:ln>
                <a:solidFill>
                  <a:srgbClr val="0070C0"/>
                </a:solidFill>
                <a:effectLst/>
                <a:uLnTx/>
                <a:uFillTx/>
                <a:latin typeface="Arial Unicode MS" panose="020B0604020202020204" pitchFamily="34" charset="-128"/>
                <a:ea typeface="+mn-ea"/>
                <a:cs typeface="+mn-cs"/>
              </a:rPr>
              <a:t>Adverse actions, if applicable</a:t>
            </a:r>
          </a:p>
          <a:p>
            <a:pPr marL="342900" marR="0" lvl="0" indent="-342900" algn="l" defTabSz="914400" rtl="0" eaLnBrk="0" fontAlgn="base" latinLnBrk="0" hangingPunct="0">
              <a:lnSpc>
                <a:spcPct val="110000"/>
              </a:lnSpc>
              <a:spcBef>
                <a:spcPct val="20000"/>
              </a:spcBef>
              <a:spcAft>
                <a:spcPct val="0"/>
              </a:spcAft>
              <a:buClr>
                <a:srgbClr val="56C7AA"/>
              </a:buClr>
              <a:buSzPct val="80000"/>
              <a:buFontTx/>
              <a:buChar char="•"/>
              <a:tabLst/>
              <a:defRPr/>
            </a:pPr>
            <a:r>
              <a:rPr kumimoji="0" lang="en-US" altLang="en-US" sz="2000" b="0" i="0" u="none" strike="noStrike" kern="0" cap="none" spc="0" normalizeH="0" baseline="0" noProof="0" dirty="0" smtClean="0">
                <a:ln>
                  <a:noFill/>
                </a:ln>
                <a:solidFill>
                  <a:srgbClr val="002060"/>
                </a:solidFill>
                <a:effectLst/>
                <a:uLnTx/>
                <a:uFillTx/>
                <a:latin typeface="Arial Unicode MS" panose="020B0604020202020204" pitchFamily="34" charset="-128"/>
                <a:ea typeface="+mn-ea"/>
                <a:cs typeface="+mn-cs"/>
              </a:rPr>
              <a:t>Academic Progress</a:t>
            </a:r>
          </a:p>
          <a:p>
            <a:pPr marL="742950" marR="0" lvl="1" indent="-285750" algn="l" defTabSz="914400" rtl="0" eaLnBrk="0" fontAlgn="base" latinLnBrk="0" hangingPunct="0">
              <a:lnSpc>
                <a:spcPct val="110000"/>
              </a:lnSpc>
              <a:spcBef>
                <a:spcPct val="20000"/>
              </a:spcBef>
              <a:spcAft>
                <a:spcPct val="0"/>
              </a:spcAft>
              <a:buClr>
                <a:srgbClr val="4E67C8"/>
              </a:buClr>
              <a:buSzTx/>
              <a:buFontTx/>
              <a:buChar char="•"/>
              <a:tabLst/>
              <a:defRPr/>
            </a:pPr>
            <a:r>
              <a:rPr kumimoji="0" lang="en-US" altLang="en-US" sz="2000" b="0" i="0" u="none" strike="noStrike" kern="0" cap="none" spc="0" normalizeH="0" baseline="0" noProof="0" dirty="0" smtClean="0">
                <a:ln>
                  <a:noFill/>
                </a:ln>
                <a:solidFill>
                  <a:srgbClr val="0070C0"/>
                </a:solidFill>
                <a:effectLst/>
                <a:uLnTx/>
                <a:uFillTx/>
                <a:latin typeface="Arial Unicode MS" panose="020B0604020202020204" pitchFamily="34" charset="-128"/>
                <a:ea typeface="+mn-ea"/>
                <a:cs typeface="+mn-cs"/>
              </a:rPr>
              <a:t>Preclinical record (grades and comments)</a:t>
            </a:r>
          </a:p>
          <a:p>
            <a:pPr marL="742950" marR="0" lvl="1" indent="-285750" algn="l" defTabSz="914400" rtl="0" eaLnBrk="0" fontAlgn="base" latinLnBrk="0" hangingPunct="0">
              <a:lnSpc>
                <a:spcPct val="110000"/>
              </a:lnSpc>
              <a:spcBef>
                <a:spcPct val="20000"/>
              </a:spcBef>
              <a:spcAft>
                <a:spcPct val="0"/>
              </a:spcAft>
              <a:buClr>
                <a:srgbClr val="4E67C8"/>
              </a:buClr>
              <a:buSzTx/>
              <a:buFontTx/>
              <a:buChar char="•"/>
              <a:tabLst/>
              <a:defRPr/>
            </a:pPr>
            <a:r>
              <a:rPr kumimoji="0" lang="en-US" altLang="en-US" sz="2000" b="0" i="0" u="none" strike="noStrike" kern="0" cap="none" spc="0" normalizeH="0" baseline="0" noProof="0" dirty="0" smtClean="0">
                <a:ln>
                  <a:noFill/>
                </a:ln>
                <a:solidFill>
                  <a:srgbClr val="0070C0"/>
                </a:solidFill>
                <a:effectLst/>
                <a:uLnTx/>
                <a:uFillTx/>
                <a:latin typeface="Arial Unicode MS" panose="020B0604020202020204" pitchFamily="34" charset="-128"/>
                <a:ea typeface="+mn-ea"/>
                <a:cs typeface="+mn-cs"/>
              </a:rPr>
              <a:t>Clinical clerkships (grades and comments)</a:t>
            </a:r>
          </a:p>
          <a:p>
            <a:pPr marL="342900" marR="0" lvl="0" indent="-342900" algn="l" defTabSz="914400" rtl="0" eaLnBrk="0" fontAlgn="base" latinLnBrk="0" hangingPunct="0">
              <a:lnSpc>
                <a:spcPct val="110000"/>
              </a:lnSpc>
              <a:spcBef>
                <a:spcPct val="20000"/>
              </a:spcBef>
              <a:spcAft>
                <a:spcPct val="0"/>
              </a:spcAft>
              <a:buClr>
                <a:srgbClr val="56C7AA"/>
              </a:buClr>
              <a:buSzPct val="80000"/>
              <a:buFontTx/>
              <a:buChar char="•"/>
              <a:tabLst/>
              <a:defRPr/>
            </a:pPr>
            <a:r>
              <a:rPr kumimoji="0" lang="en-US" altLang="en-US" sz="2000" b="0" i="0" u="none" strike="noStrike" kern="0" cap="none" spc="0" normalizeH="0" baseline="0" noProof="0" dirty="0" smtClean="0">
                <a:ln>
                  <a:noFill/>
                </a:ln>
                <a:solidFill>
                  <a:srgbClr val="002060"/>
                </a:solidFill>
                <a:effectLst/>
                <a:uLnTx/>
                <a:uFillTx/>
                <a:latin typeface="Arial Unicode MS" panose="020B0604020202020204" pitchFamily="34" charset="-128"/>
                <a:ea typeface="+mn-ea"/>
                <a:cs typeface="+mn-cs"/>
              </a:rPr>
              <a:t>Summary paragraph/”designation”/academic standing</a:t>
            </a:r>
          </a:p>
          <a:p>
            <a:pPr marL="342900" marR="0" lvl="0" indent="-342900" algn="l" defTabSz="914400" rtl="0" eaLnBrk="0" fontAlgn="base" latinLnBrk="0" hangingPunct="0">
              <a:lnSpc>
                <a:spcPct val="110000"/>
              </a:lnSpc>
              <a:spcBef>
                <a:spcPct val="20000"/>
              </a:spcBef>
              <a:spcAft>
                <a:spcPct val="0"/>
              </a:spcAft>
              <a:buClr>
                <a:srgbClr val="56C7AA"/>
              </a:buClr>
              <a:buSzPct val="80000"/>
              <a:buFontTx/>
              <a:buChar char="•"/>
              <a:tabLst/>
              <a:defRPr/>
            </a:pPr>
            <a:r>
              <a:rPr kumimoji="0" lang="en-US" altLang="en-US" sz="2000" b="0" i="0" u="none" strike="noStrike" kern="0" cap="none" spc="0" normalizeH="0" baseline="0" noProof="0" dirty="0" smtClean="0">
                <a:ln>
                  <a:noFill/>
                </a:ln>
                <a:solidFill>
                  <a:srgbClr val="002060"/>
                </a:solidFill>
                <a:effectLst/>
                <a:uLnTx/>
                <a:uFillTx/>
                <a:latin typeface="Arial Unicode MS" panose="020B0604020202020204" pitchFamily="34" charset="-128"/>
                <a:ea typeface="+mn-ea"/>
                <a:cs typeface="+mn-cs"/>
              </a:rPr>
              <a:t>Appendices (answers to AAMC questions)</a:t>
            </a:r>
            <a:endParaRPr kumimoji="0" lang="en-US" altLang="en-US" sz="2000" b="0" i="0" u="none" strike="noStrike" kern="0" cap="none" spc="0" normalizeH="0" baseline="0" noProof="0" dirty="0">
              <a:ln>
                <a:noFill/>
              </a:ln>
              <a:solidFill>
                <a:srgbClr val="002060"/>
              </a:solidFill>
              <a:effectLst/>
              <a:uLnTx/>
              <a:uFillTx/>
              <a:latin typeface="Arial Unicode MS" panose="020B0604020202020204" pitchFamily="34" charset="-128"/>
              <a:ea typeface="+mn-ea"/>
              <a:cs typeface="+mn-cs"/>
            </a:endParaRPr>
          </a:p>
          <a:p>
            <a:pPr marL="0" marR="0" lvl="0" indent="0" algn="l" defTabSz="914400" rtl="0" eaLnBrk="0" fontAlgn="base" latinLnBrk="0" hangingPunct="0">
              <a:lnSpc>
                <a:spcPct val="110000"/>
              </a:lnSpc>
              <a:spcBef>
                <a:spcPct val="20000"/>
              </a:spcBef>
              <a:spcAft>
                <a:spcPct val="0"/>
              </a:spcAft>
              <a:buClr>
                <a:srgbClr val="56C7AA"/>
              </a:buClr>
              <a:buSzPct val="80000"/>
              <a:buFont typeface="Monotype Sorts"/>
              <a:buNone/>
              <a:tabLst/>
              <a:defRPr/>
            </a:pPr>
            <a:endParaRPr kumimoji="0" lang="en-US" altLang="en-US" sz="2200" b="0" i="0" u="none" strike="noStrike" kern="0" cap="none" spc="0" normalizeH="0" baseline="0" noProof="0" dirty="0" smtClean="0">
              <a:ln>
                <a:noFill/>
              </a:ln>
              <a:solidFill>
                <a:srgbClr val="002060"/>
              </a:solidFill>
              <a:effectLst/>
              <a:uLnTx/>
              <a:uFillTx/>
              <a:latin typeface="Arial Unicode MS" panose="020B0604020202020204" pitchFamily="34" charset="-128"/>
              <a:ea typeface="+mn-ea"/>
              <a:cs typeface="+mn-cs"/>
            </a:endParaRPr>
          </a:p>
        </p:txBody>
      </p:sp>
    </p:spTree>
    <p:extLst>
      <p:ext uri="{BB962C8B-B14F-4D97-AF65-F5344CB8AC3E}">
        <p14:creationId xmlns:p14="http://schemas.microsoft.com/office/powerpoint/2010/main" val="15833769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881606" y="1053669"/>
            <a:ext cx="2701510" cy="64633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srgbClr val="F2F2F2"/>
                </a:solidFill>
                <a:effectLst/>
                <a:uLnTx/>
                <a:uFillTx/>
                <a:latin typeface="Arial" panose="020B0604020202020204" pitchFamily="34" charset="0"/>
                <a:ea typeface="Arial"/>
                <a:cs typeface="+mn-cs"/>
              </a:rPr>
              <a:t>AGENDA</a:t>
            </a:r>
            <a:endParaRPr kumimoji="0" lang="en-GB" altLang="en-US" sz="1800" b="1" i="0" u="none" strike="noStrike" kern="1200" cap="none" spc="0" normalizeH="0" baseline="0" noProof="0" dirty="0" smtClean="0">
              <a:ln>
                <a:noFill/>
              </a:ln>
              <a:solidFill>
                <a:srgbClr val="5DD3FF"/>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6" name="Rectangle 2"/>
          <p:cNvSpPr txBox="1">
            <a:spLocks noChangeArrowheads="1"/>
          </p:cNvSpPr>
          <p:nvPr/>
        </p:nvSpPr>
        <p:spPr bwMode="auto">
          <a:xfrm>
            <a:off x="818148" y="145835"/>
            <a:ext cx="1088617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a:solidFill>
                  <a:schemeClr val="tx1"/>
                </a:solidFill>
                <a:latin typeface="+mj-lt"/>
                <a:ea typeface="+mj-ea"/>
                <a:cs typeface="+mj-cs"/>
              </a:defRPr>
            </a:lvl1pPr>
            <a:lvl2pPr algn="ctr" rtl="0" eaLnBrk="0" fontAlgn="base" hangingPunct="0">
              <a:spcBef>
                <a:spcPct val="0"/>
              </a:spcBef>
              <a:spcAft>
                <a:spcPct val="0"/>
              </a:spcAft>
              <a:defRPr sz="3600">
                <a:solidFill>
                  <a:schemeClr val="tx1"/>
                </a:solidFill>
                <a:latin typeface="Arial" charset="0"/>
              </a:defRPr>
            </a:lvl2pPr>
            <a:lvl3pPr algn="ctr" rtl="0" eaLnBrk="0" fontAlgn="base" hangingPunct="0">
              <a:spcBef>
                <a:spcPct val="0"/>
              </a:spcBef>
              <a:spcAft>
                <a:spcPct val="0"/>
              </a:spcAft>
              <a:defRPr sz="3600">
                <a:solidFill>
                  <a:schemeClr val="tx1"/>
                </a:solidFill>
                <a:latin typeface="Arial" charset="0"/>
              </a:defRPr>
            </a:lvl3pPr>
            <a:lvl4pPr algn="ctr" rtl="0" eaLnBrk="0" fontAlgn="base" hangingPunct="0">
              <a:spcBef>
                <a:spcPct val="0"/>
              </a:spcBef>
              <a:spcAft>
                <a:spcPct val="0"/>
              </a:spcAft>
              <a:defRPr sz="3600">
                <a:solidFill>
                  <a:schemeClr val="tx1"/>
                </a:solidFill>
                <a:latin typeface="Arial" charset="0"/>
              </a:defRPr>
            </a:lvl4pPr>
            <a:lvl5pPr algn="ctr" rtl="0" eaLnBrk="0" fontAlgn="base" hangingPunct="0">
              <a:spcBef>
                <a:spcPct val="0"/>
              </a:spcBef>
              <a:spcAft>
                <a:spcPct val="0"/>
              </a:spcAft>
              <a:defRPr sz="3600">
                <a:solidFill>
                  <a:schemeClr val="tx1"/>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1" i="0" u="none" strike="noStrike" kern="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Arial"/>
                <a:ea typeface="+mj-ea"/>
                <a:cs typeface="+mj-cs"/>
              </a:rPr>
              <a:t>MSPE Appointment</a:t>
            </a:r>
          </a:p>
        </p:txBody>
      </p:sp>
      <p:sp>
        <p:nvSpPr>
          <p:cNvPr id="7" name="Rectangle 3"/>
          <p:cNvSpPr txBox="1">
            <a:spLocks noChangeArrowheads="1"/>
          </p:cNvSpPr>
          <p:nvPr/>
        </p:nvSpPr>
        <p:spPr bwMode="auto">
          <a:xfrm>
            <a:off x="2565534" y="1083834"/>
            <a:ext cx="73914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lnSpc>
                <a:spcPct val="90000"/>
              </a:lnSpc>
              <a:spcBef>
                <a:spcPct val="20000"/>
              </a:spcBef>
              <a:spcAft>
                <a:spcPct val="0"/>
              </a:spcAft>
              <a:buClr>
                <a:schemeClr val="hlink"/>
              </a:buClr>
              <a:buSzPct val="80000"/>
              <a:buFont typeface="Monotype Sorts"/>
              <a:buChar char="w"/>
              <a:defRPr sz="3200">
                <a:solidFill>
                  <a:schemeClr val="tx1"/>
                </a:solidFill>
                <a:latin typeface="+mn-lt"/>
                <a:ea typeface="+mn-ea"/>
                <a:cs typeface="+mn-cs"/>
              </a:defRPr>
            </a:lvl1pPr>
            <a:lvl2pPr marL="742950" indent="-285750" algn="l" rtl="0" eaLnBrk="0" fontAlgn="base" hangingPunct="0">
              <a:lnSpc>
                <a:spcPct val="90000"/>
              </a:lnSpc>
              <a:spcBef>
                <a:spcPct val="20000"/>
              </a:spcBef>
              <a:spcAft>
                <a:spcPct val="0"/>
              </a:spcAft>
              <a:buClr>
                <a:schemeClr val="accent1"/>
              </a:buClr>
              <a:buChar char="•"/>
              <a:defRPr sz="2800">
                <a:solidFill>
                  <a:schemeClr val="tx1"/>
                </a:solidFill>
                <a:latin typeface="+mn-lt"/>
              </a:defRPr>
            </a:lvl2pPr>
            <a:lvl3pPr marL="1143000" indent="-228600" algn="l" rtl="0" eaLnBrk="0" fontAlgn="base" hangingPunct="0">
              <a:lnSpc>
                <a:spcPct val="90000"/>
              </a:lnSpc>
              <a:spcBef>
                <a:spcPct val="20000"/>
              </a:spcBef>
              <a:spcAft>
                <a:spcPct val="0"/>
              </a:spcAft>
              <a:buClr>
                <a:schemeClr val="folHlink"/>
              </a:buClr>
              <a:buChar char="•"/>
              <a:defRPr sz="2400">
                <a:solidFill>
                  <a:schemeClr val="tx1"/>
                </a:solidFill>
                <a:latin typeface="+mn-lt"/>
              </a:defRPr>
            </a:lvl3pPr>
            <a:lvl4pPr marL="1600200" indent="-228600" algn="l" rtl="0" eaLnBrk="0" fontAlgn="base" hangingPunct="0">
              <a:lnSpc>
                <a:spcPct val="90000"/>
              </a:lnSpc>
              <a:spcBef>
                <a:spcPct val="20000"/>
              </a:spcBef>
              <a:spcAft>
                <a:spcPct val="0"/>
              </a:spcAft>
              <a:buChar char="–"/>
              <a:defRPr sz="2000">
                <a:solidFill>
                  <a:schemeClr val="tx1"/>
                </a:solidFill>
                <a:latin typeface="+mn-lt"/>
              </a:defRPr>
            </a:lvl4pPr>
            <a:lvl5pPr marL="2057400" indent="-228600" algn="l" rtl="0" eaLnBrk="0" fontAlgn="base" hangingPunct="0">
              <a:lnSpc>
                <a:spcPct val="90000"/>
              </a:lnSpc>
              <a:spcBef>
                <a:spcPct val="20000"/>
              </a:spcBef>
              <a:spcAft>
                <a:spcPct val="0"/>
              </a:spcAft>
              <a:buChar char="•"/>
              <a:defRPr sz="2000">
                <a:solidFill>
                  <a:schemeClr val="tx1"/>
                </a:solidFill>
                <a:latin typeface="+mn-lt"/>
              </a:defRPr>
            </a:lvl5pPr>
            <a:lvl6pPr marL="2514600" indent="-228600" algn="l" rtl="0" eaLnBrk="0" fontAlgn="base" hangingPunct="0">
              <a:lnSpc>
                <a:spcPct val="90000"/>
              </a:lnSpc>
              <a:spcBef>
                <a:spcPct val="20000"/>
              </a:spcBef>
              <a:spcAft>
                <a:spcPct val="0"/>
              </a:spcAft>
              <a:buChar char="•"/>
              <a:defRPr sz="2000">
                <a:solidFill>
                  <a:schemeClr val="tx1"/>
                </a:solidFill>
                <a:latin typeface="+mn-lt"/>
              </a:defRPr>
            </a:lvl6pPr>
            <a:lvl7pPr marL="2971800" indent="-228600" algn="l" rtl="0" eaLnBrk="0" fontAlgn="base" hangingPunct="0">
              <a:lnSpc>
                <a:spcPct val="90000"/>
              </a:lnSpc>
              <a:spcBef>
                <a:spcPct val="20000"/>
              </a:spcBef>
              <a:spcAft>
                <a:spcPct val="0"/>
              </a:spcAft>
              <a:buChar char="•"/>
              <a:defRPr sz="2000">
                <a:solidFill>
                  <a:schemeClr val="tx1"/>
                </a:solidFill>
                <a:latin typeface="+mn-lt"/>
              </a:defRPr>
            </a:lvl7pPr>
            <a:lvl8pPr marL="3429000" indent="-228600" algn="l" rtl="0" eaLnBrk="0" fontAlgn="base" hangingPunct="0">
              <a:lnSpc>
                <a:spcPct val="90000"/>
              </a:lnSpc>
              <a:spcBef>
                <a:spcPct val="20000"/>
              </a:spcBef>
              <a:spcAft>
                <a:spcPct val="0"/>
              </a:spcAft>
              <a:buChar char="•"/>
              <a:defRPr sz="2000">
                <a:solidFill>
                  <a:schemeClr val="tx1"/>
                </a:solidFill>
                <a:latin typeface="+mn-lt"/>
              </a:defRPr>
            </a:lvl8pPr>
            <a:lvl9pPr marL="3886200" indent="-228600" algn="l" rtl="0" eaLnBrk="0" fontAlgn="base" hangingPunct="0">
              <a:lnSpc>
                <a:spcPct val="90000"/>
              </a:lnSpc>
              <a:spcBef>
                <a:spcPct val="20000"/>
              </a:spcBef>
              <a:spcAft>
                <a:spcPct val="0"/>
              </a:spcAft>
              <a:buChar char="•"/>
              <a:defRPr sz="2000">
                <a:solidFill>
                  <a:schemeClr val="tx1"/>
                </a:solidFill>
                <a:latin typeface="+mn-lt"/>
              </a:defRPr>
            </a:lvl9pPr>
          </a:lstStyle>
          <a:p>
            <a:pPr marL="342900" marR="0" lvl="0" indent="-342900" algn="l" defTabSz="914400" rtl="0" eaLnBrk="0" fontAlgn="base" latinLnBrk="0" hangingPunct="0">
              <a:lnSpc>
                <a:spcPct val="115000"/>
              </a:lnSpc>
              <a:spcBef>
                <a:spcPct val="20000"/>
              </a:spcBef>
              <a:spcAft>
                <a:spcPct val="0"/>
              </a:spcAft>
              <a:buClr>
                <a:srgbClr val="56C7AA"/>
              </a:buClr>
              <a:buSzPct val="80000"/>
              <a:buFont typeface="Arial" panose="020B0604020202020204" pitchFamily="34" charset="0"/>
              <a:buChar char="•"/>
              <a:tabLst/>
              <a:defRPr/>
            </a:pPr>
            <a:r>
              <a:rPr kumimoji="0" lang="en-US" altLang="en-US" sz="2400" b="0" i="0" u="none" strike="noStrike" kern="0" cap="none" spc="0" normalizeH="0" baseline="0" noProof="0" dirty="0" smtClean="0">
                <a:ln>
                  <a:noFill/>
                </a:ln>
                <a:solidFill>
                  <a:srgbClr val="002060"/>
                </a:solidFill>
                <a:effectLst/>
                <a:uLnTx/>
                <a:uFillTx/>
                <a:latin typeface="Arial Unicode MS" panose="020B0604020202020204" pitchFamily="34" charset="-128"/>
                <a:ea typeface="+mn-ea"/>
                <a:cs typeface="+mn-cs"/>
              </a:rPr>
              <a:t>Update curriculum vitae, submit to staff writer at </a:t>
            </a:r>
            <a:r>
              <a:rPr kumimoji="0" lang="en-US" altLang="en-US" sz="2400" b="0" i="0" u="none" strike="noStrike" kern="0" cap="none" spc="0" normalizeH="0" baseline="0" noProof="0" dirty="0" smtClean="0">
                <a:ln>
                  <a:noFill/>
                </a:ln>
                <a:solidFill>
                  <a:srgbClr val="FF0000"/>
                </a:solidFill>
                <a:effectLst/>
                <a:uLnTx/>
                <a:uFillTx/>
                <a:latin typeface="Arial Unicode MS" panose="020B0604020202020204" pitchFamily="34" charset="-128"/>
                <a:ea typeface="+mn-ea"/>
                <a:cs typeface="+mn-cs"/>
              </a:rPr>
              <a:t>staffwriter@med.unc.edu</a:t>
            </a:r>
            <a:r>
              <a:rPr kumimoji="0" lang="en-US" altLang="en-US" sz="2400" b="0" i="0" u="none" strike="noStrike" kern="0" cap="none" spc="0" normalizeH="0" baseline="0" noProof="0" dirty="0" smtClean="0">
                <a:ln>
                  <a:noFill/>
                </a:ln>
                <a:solidFill>
                  <a:srgbClr val="002060"/>
                </a:solidFill>
                <a:effectLst/>
                <a:uLnTx/>
                <a:uFillTx/>
                <a:latin typeface="Arial Unicode MS" panose="020B0604020202020204" pitchFamily="34" charset="-128"/>
                <a:ea typeface="+mn-ea"/>
                <a:cs typeface="+mn-cs"/>
              </a:rPr>
              <a:t> by </a:t>
            </a:r>
            <a:r>
              <a:rPr kumimoji="0" lang="en-US" altLang="en-US" sz="2400" b="0" i="0" u="none" strike="noStrike" kern="0" cap="none" spc="0" normalizeH="0" baseline="0" noProof="0" dirty="0" smtClean="0">
                <a:ln>
                  <a:noFill/>
                </a:ln>
                <a:solidFill>
                  <a:srgbClr val="FF0000"/>
                </a:solidFill>
                <a:effectLst/>
                <a:uLnTx/>
                <a:uFillTx/>
                <a:latin typeface="Arial Unicode MS" panose="020B0604020202020204" pitchFamily="34" charset="-128"/>
                <a:ea typeface="+mn-ea"/>
                <a:cs typeface="+mn-cs"/>
              </a:rPr>
              <a:t>January 5th</a:t>
            </a:r>
            <a:r>
              <a:rPr kumimoji="0" lang="en-US" altLang="en-US" sz="2400" b="0" i="0" u="none" strike="noStrike" kern="0" cap="none" spc="0" normalizeH="0" baseline="0" noProof="0" dirty="0" smtClean="0">
                <a:ln>
                  <a:noFill/>
                </a:ln>
                <a:solidFill>
                  <a:srgbClr val="002060"/>
                </a:solidFill>
                <a:effectLst/>
                <a:uLnTx/>
                <a:uFillTx/>
                <a:latin typeface="Arial Unicode MS" panose="020B0604020202020204" pitchFamily="34" charset="-128"/>
                <a:ea typeface="+mn-ea"/>
                <a:cs typeface="+mn-cs"/>
              </a:rPr>
              <a:t>!</a:t>
            </a:r>
          </a:p>
          <a:p>
            <a:pPr marL="342900" marR="0" lvl="0" indent="-342900" algn="l" defTabSz="914400" rtl="0" eaLnBrk="0" fontAlgn="base" latinLnBrk="0" hangingPunct="0">
              <a:lnSpc>
                <a:spcPct val="115000"/>
              </a:lnSpc>
              <a:spcBef>
                <a:spcPct val="20000"/>
              </a:spcBef>
              <a:spcAft>
                <a:spcPct val="0"/>
              </a:spcAft>
              <a:buClr>
                <a:srgbClr val="56C7AA"/>
              </a:buClr>
              <a:buSzPct val="80000"/>
              <a:buFont typeface="Arial" panose="020B0604020202020204" pitchFamily="34" charset="0"/>
              <a:buChar char="•"/>
              <a:tabLst/>
              <a:defRPr/>
            </a:pPr>
            <a:r>
              <a:rPr kumimoji="0" lang="en-US" altLang="en-US" sz="2400" b="0" i="0" u="none" strike="noStrike" kern="0" cap="none" spc="0" normalizeH="0" baseline="0" noProof="0" dirty="0" smtClean="0">
                <a:ln>
                  <a:noFill/>
                </a:ln>
                <a:solidFill>
                  <a:srgbClr val="002060"/>
                </a:solidFill>
                <a:effectLst/>
                <a:uLnTx/>
                <a:uFillTx/>
                <a:latin typeface="Arial Unicode MS" panose="020B0604020202020204" pitchFamily="34" charset="-128"/>
                <a:ea typeface="+mn-ea"/>
                <a:cs typeface="+mn-cs"/>
              </a:rPr>
              <a:t>Meet with Staff Writer to review MSPE</a:t>
            </a:r>
          </a:p>
          <a:p>
            <a:pPr marL="342900" marR="0" lvl="0" indent="-342900" algn="l" defTabSz="914400" rtl="0" eaLnBrk="0" fontAlgn="base" latinLnBrk="0" hangingPunct="0">
              <a:lnSpc>
                <a:spcPct val="115000"/>
              </a:lnSpc>
              <a:spcBef>
                <a:spcPct val="20000"/>
              </a:spcBef>
              <a:spcAft>
                <a:spcPct val="0"/>
              </a:spcAft>
              <a:buClr>
                <a:srgbClr val="56C7AA"/>
              </a:buClr>
              <a:buSzPct val="80000"/>
              <a:buFont typeface="Arial" panose="020B0604020202020204" pitchFamily="34" charset="0"/>
              <a:buChar char="•"/>
              <a:tabLst/>
              <a:defRPr/>
            </a:pPr>
            <a:r>
              <a:rPr kumimoji="0" lang="en-US" altLang="en-US" sz="2400" b="0" i="0" u="none" strike="noStrike" kern="0" cap="none" spc="0" normalizeH="0" baseline="0" noProof="0" dirty="0" smtClean="0">
                <a:ln>
                  <a:noFill/>
                </a:ln>
                <a:solidFill>
                  <a:srgbClr val="002060"/>
                </a:solidFill>
                <a:effectLst/>
                <a:uLnTx/>
                <a:uFillTx/>
                <a:latin typeface="Arial Unicode MS" panose="020B0604020202020204" pitchFamily="34" charset="-128"/>
                <a:ea typeface="+mn-ea"/>
                <a:cs typeface="+mn-cs"/>
              </a:rPr>
              <a:t>Appointments available January – June</a:t>
            </a:r>
          </a:p>
          <a:p>
            <a:pPr marL="685800" marR="0" lvl="2" indent="-285750" algn="l" defTabSz="914400" rtl="0" eaLnBrk="0" fontAlgn="base" latinLnBrk="0" hangingPunct="0">
              <a:lnSpc>
                <a:spcPct val="115000"/>
              </a:lnSpc>
              <a:spcBef>
                <a:spcPct val="20000"/>
              </a:spcBef>
              <a:spcAft>
                <a:spcPct val="0"/>
              </a:spcAft>
              <a:buClr>
                <a:srgbClr val="56C7AA"/>
              </a:buClr>
              <a:buSzPct val="80000"/>
              <a:buFontTx/>
              <a:buChar char="•"/>
              <a:tabLst/>
              <a:defRPr/>
            </a:pPr>
            <a:r>
              <a:rPr kumimoji="0" lang="en-US" altLang="en-US" sz="2000" b="0" i="0" u="none" strike="noStrike" kern="0" cap="none" spc="0" normalizeH="0" baseline="0" noProof="0" dirty="0" smtClean="0">
                <a:ln>
                  <a:noFill/>
                </a:ln>
                <a:solidFill>
                  <a:srgbClr val="0070C0"/>
                </a:solidFill>
                <a:effectLst>
                  <a:outerShdw blurRad="38100" dist="38100" dir="2700000" algn="tl">
                    <a:srgbClr val="000000">
                      <a:alpha val="43137"/>
                    </a:srgbClr>
                  </a:outerShdw>
                </a:effectLst>
                <a:uLnTx/>
                <a:uFillTx/>
                <a:latin typeface="Arial Unicode MS" panose="020B0604020202020204" pitchFamily="34" charset="-128"/>
                <a:ea typeface="+mn-ea"/>
                <a:cs typeface="+mn-cs"/>
              </a:rPr>
              <a:t>If you are returning from a LOA and have completed third year, you must schedule your MSPE appointment from January to March!</a:t>
            </a:r>
          </a:p>
          <a:p>
            <a:pPr marL="342900" marR="0" lvl="0" indent="-342900" algn="l" defTabSz="914400" rtl="0" eaLnBrk="0" fontAlgn="base" latinLnBrk="0" hangingPunct="0">
              <a:lnSpc>
                <a:spcPct val="115000"/>
              </a:lnSpc>
              <a:spcBef>
                <a:spcPct val="20000"/>
              </a:spcBef>
              <a:spcAft>
                <a:spcPct val="0"/>
              </a:spcAft>
              <a:buClr>
                <a:srgbClr val="56C7AA"/>
              </a:buClr>
              <a:buSzPct val="80000"/>
              <a:buFont typeface="Arial" panose="020B0604020202020204" pitchFamily="34" charset="0"/>
              <a:buChar char="•"/>
              <a:tabLst/>
              <a:defRPr/>
            </a:pPr>
            <a:r>
              <a:rPr kumimoji="0" lang="en-US" altLang="en-US" sz="2400" b="0" i="0" u="none" strike="noStrike" kern="0" cap="none" spc="0" normalizeH="0" baseline="0" noProof="0" dirty="0" smtClean="0">
                <a:ln>
                  <a:noFill/>
                </a:ln>
                <a:solidFill>
                  <a:srgbClr val="002060"/>
                </a:solidFill>
                <a:effectLst/>
                <a:uLnTx/>
                <a:uFillTx/>
                <a:latin typeface="Arial Unicode MS" panose="020B0604020202020204" pitchFamily="34" charset="-128"/>
                <a:ea typeface="+mn-ea"/>
                <a:cs typeface="+mn-cs"/>
              </a:rPr>
              <a:t>Pay attention to emails from Staff Writer about scheduling your MSPE appointment</a:t>
            </a:r>
          </a:p>
          <a:p>
            <a:pPr marL="342900" marR="0" lvl="0" indent="-342900" algn="l" defTabSz="914400" rtl="0" eaLnBrk="0" fontAlgn="base" latinLnBrk="0" hangingPunct="0">
              <a:lnSpc>
                <a:spcPct val="115000"/>
              </a:lnSpc>
              <a:spcBef>
                <a:spcPct val="20000"/>
              </a:spcBef>
              <a:spcAft>
                <a:spcPct val="0"/>
              </a:spcAft>
              <a:buClr>
                <a:srgbClr val="56C7AA"/>
              </a:buClr>
              <a:buSzPct val="80000"/>
              <a:buFont typeface="Arial" panose="020B0604020202020204" pitchFamily="34" charset="0"/>
              <a:buChar char="•"/>
              <a:tabLst/>
              <a:defRPr/>
            </a:pPr>
            <a:r>
              <a:rPr kumimoji="0" lang="en-US" altLang="en-US" sz="2400" b="0" i="0" u="none" strike="noStrike" kern="0" cap="none" spc="0" normalizeH="0" baseline="0" noProof="0" dirty="0" smtClean="0">
                <a:ln>
                  <a:noFill/>
                </a:ln>
                <a:solidFill>
                  <a:srgbClr val="002060"/>
                </a:solidFill>
                <a:effectLst/>
                <a:uLnTx/>
                <a:uFillTx/>
                <a:latin typeface="Arial Unicode MS" panose="020B0604020202020204" pitchFamily="34" charset="-128"/>
                <a:ea typeface="+mn-ea"/>
                <a:cs typeface="+mn-cs"/>
              </a:rPr>
              <a:t>Final MSPE review in late August/early September</a:t>
            </a:r>
            <a:endParaRPr kumimoji="0" lang="en-US" altLang="en-US" sz="2000" b="0" i="0" u="none" strike="noStrike" kern="0" cap="none" spc="0" normalizeH="0" baseline="0" noProof="0" dirty="0" smtClean="0">
              <a:ln>
                <a:noFill/>
              </a:ln>
              <a:solidFill>
                <a:srgbClr val="002060"/>
              </a:solidFill>
              <a:effectLst/>
              <a:uLnTx/>
              <a:uFillTx/>
              <a:latin typeface="Arial Unicode MS" panose="020B0604020202020204" pitchFamily="34" charset="-128"/>
              <a:ea typeface="+mn-ea"/>
              <a:cs typeface="+mn-cs"/>
            </a:endParaRPr>
          </a:p>
          <a:p>
            <a:pPr marL="0" marR="0" lvl="0" indent="0" algn="l" defTabSz="914400" rtl="0" eaLnBrk="0" fontAlgn="base" latinLnBrk="0" hangingPunct="0">
              <a:lnSpc>
                <a:spcPct val="115000"/>
              </a:lnSpc>
              <a:spcBef>
                <a:spcPct val="20000"/>
              </a:spcBef>
              <a:spcAft>
                <a:spcPct val="0"/>
              </a:spcAft>
              <a:buClr>
                <a:srgbClr val="56C7AA"/>
              </a:buClr>
              <a:buSzPct val="80000"/>
              <a:buFont typeface="Monotype Sorts"/>
              <a:buNone/>
              <a:tabLst/>
              <a:defRPr/>
            </a:pPr>
            <a:endParaRPr kumimoji="0" lang="en-US" altLang="en-US" sz="2400" b="0" i="0" u="none" strike="noStrike" kern="0" cap="none" spc="0" normalizeH="0" baseline="0" noProof="0" dirty="0" smtClean="0">
              <a:ln>
                <a:noFill/>
              </a:ln>
              <a:solidFill>
                <a:srgbClr val="002060"/>
              </a:solidFill>
              <a:effectLst/>
              <a:uLnTx/>
              <a:uFillTx/>
              <a:latin typeface="Arial Unicode MS" panose="020B0604020202020204" pitchFamily="34" charset="-128"/>
              <a:ea typeface="+mn-ea"/>
              <a:cs typeface="+mn-cs"/>
            </a:endParaRPr>
          </a:p>
          <a:p>
            <a:pPr marL="342900" marR="0" lvl="0" indent="-342900" algn="l" defTabSz="914400" rtl="0" eaLnBrk="0" fontAlgn="base" latinLnBrk="0" hangingPunct="0">
              <a:lnSpc>
                <a:spcPct val="115000"/>
              </a:lnSpc>
              <a:spcBef>
                <a:spcPct val="20000"/>
              </a:spcBef>
              <a:spcAft>
                <a:spcPct val="0"/>
              </a:spcAft>
              <a:buClr>
                <a:srgbClr val="56C7AA"/>
              </a:buClr>
              <a:buSzPct val="80000"/>
              <a:buFont typeface="Monotype Sorts"/>
              <a:buChar char="w"/>
              <a:tabLst/>
              <a:defRPr/>
            </a:pPr>
            <a:endParaRPr kumimoji="0" lang="en-US" altLang="en-US" sz="2000" b="0" i="0" u="none" strike="noStrike" kern="0" cap="none" spc="0" normalizeH="0" baseline="0" noProof="0" dirty="0" smtClean="0">
              <a:ln>
                <a:noFill/>
              </a:ln>
              <a:solidFill>
                <a:prstClr val="black"/>
              </a:solidFill>
              <a:effectLst/>
              <a:uLnTx/>
              <a:uFillTx/>
              <a:latin typeface="Arial Unicode MS" panose="020B0604020202020204" pitchFamily="34" charset="-128"/>
              <a:ea typeface="+mn-ea"/>
              <a:cs typeface="+mn-cs"/>
            </a:endParaRPr>
          </a:p>
        </p:txBody>
      </p:sp>
    </p:spTree>
    <p:extLst>
      <p:ext uri="{BB962C8B-B14F-4D97-AF65-F5344CB8AC3E}">
        <p14:creationId xmlns:p14="http://schemas.microsoft.com/office/powerpoint/2010/main" val="25618231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881606" y="1053669"/>
            <a:ext cx="2701510" cy="64633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srgbClr val="F2F2F2"/>
                </a:solidFill>
                <a:effectLst/>
                <a:uLnTx/>
                <a:uFillTx/>
                <a:latin typeface="Arial" panose="020B0604020202020204" pitchFamily="34" charset="0"/>
                <a:ea typeface="Arial"/>
                <a:cs typeface="+mn-cs"/>
              </a:rPr>
              <a:t>AGENDA</a:t>
            </a:r>
            <a:endParaRPr kumimoji="0" lang="en-GB" altLang="en-US" sz="1800" b="1" i="0" u="none" strike="noStrike" kern="1200" cap="none" spc="0" normalizeH="0" baseline="0" noProof="0" dirty="0" smtClean="0">
              <a:ln>
                <a:noFill/>
              </a:ln>
              <a:solidFill>
                <a:srgbClr val="5DD3FF"/>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5" name="Rectangle 2"/>
          <p:cNvSpPr txBox="1">
            <a:spLocks noChangeArrowheads="1"/>
          </p:cNvSpPr>
          <p:nvPr/>
        </p:nvSpPr>
        <p:spPr bwMode="auto">
          <a:xfrm>
            <a:off x="818148" y="145835"/>
            <a:ext cx="1088617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a:solidFill>
                  <a:schemeClr val="tx1"/>
                </a:solidFill>
                <a:latin typeface="+mj-lt"/>
                <a:ea typeface="+mj-ea"/>
                <a:cs typeface="+mj-cs"/>
              </a:defRPr>
            </a:lvl1pPr>
            <a:lvl2pPr algn="ctr" rtl="0" eaLnBrk="0" fontAlgn="base" hangingPunct="0">
              <a:spcBef>
                <a:spcPct val="0"/>
              </a:spcBef>
              <a:spcAft>
                <a:spcPct val="0"/>
              </a:spcAft>
              <a:defRPr sz="3600">
                <a:solidFill>
                  <a:schemeClr val="tx1"/>
                </a:solidFill>
                <a:latin typeface="Arial" charset="0"/>
              </a:defRPr>
            </a:lvl2pPr>
            <a:lvl3pPr algn="ctr" rtl="0" eaLnBrk="0" fontAlgn="base" hangingPunct="0">
              <a:spcBef>
                <a:spcPct val="0"/>
              </a:spcBef>
              <a:spcAft>
                <a:spcPct val="0"/>
              </a:spcAft>
              <a:defRPr sz="3600">
                <a:solidFill>
                  <a:schemeClr val="tx1"/>
                </a:solidFill>
                <a:latin typeface="Arial" charset="0"/>
              </a:defRPr>
            </a:lvl3pPr>
            <a:lvl4pPr algn="ctr" rtl="0" eaLnBrk="0" fontAlgn="base" hangingPunct="0">
              <a:spcBef>
                <a:spcPct val="0"/>
              </a:spcBef>
              <a:spcAft>
                <a:spcPct val="0"/>
              </a:spcAft>
              <a:defRPr sz="3600">
                <a:solidFill>
                  <a:schemeClr val="tx1"/>
                </a:solidFill>
                <a:latin typeface="Arial" charset="0"/>
              </a:defRPr>
            </a:lvl4pPr>
            <a:lvl5pPr algn="ctr" rtl="0" eaLnBrk="0" fontAlgn="base" hangingPunct="0">
              <a:spcBef>
                <a:spcPct val="0"/>
              </a:spcBef>
              <a:spcAft>
                <a:spcPct val="0"/>
              </a:spcAft>
              <a:defRPr sz="3600">
                <a:solidFill>
                  <a:schemeClr val="tx1"/>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en-US" b="1" kern="0" dirty="0" smtClean="0">
                <a:solidFill>
                  <a:srgbClr val="002060"/>
                </a:solidFill>
                <a:effectLst>
                  <a:outerShdw blurRad="38100" dist="38100" dir="2700000" algn="tl">
                    <a:srgbClr val="000000">
                      <a:alpha val="43137"/>
                    </a:srgbClr>
                  </a:outerShdw>
                </a:effectLst>
                <a:latin typeface="Arial"/>
              </a:rPr>
              <a:t>4</a:t>
            </a:r>
            <a:r>
              <a:rPr lang="en-US" altLang="en-US" b="1" kern="0" baseline="30000" dirty="0" smtClean="0">
                <a:solidFill>
                  <a:srgbClr val="002060"/>
                </a:solidFill>
                <a:effectLst>
                  <a:outerShdw blurRad="38100" dist="38100" dir="2700000" algn="tl">
                    <a:srgbClr val="000000">
                      <a:alpha val="43137"/>
                    </a:srgbClr>
                  </a:outerShdw>
                </a:effectLst>
                <a:latin typeface="Arial"/>
              </a:rPr>
              <a:t>th</a:t>
            </a:r>
            <a:r>
              <a:rPr lang="en-US" altLang="en-US" b="1" kern="0" dirty="0" smtClean="0">
                <a:solidFill>
                  <a:srgbClr val="002060"/>
                </a:solidFill>
                <a:effectLst>
                  <a:outerShdw blurRad="38100" dist="38100" dir="2700000" algn="tl">
                    <a:srgbClr val="000000">
                      <a:alpha val="43137"/>
                    </a:srgbClr>
                  </a:outerShdw>
                </a:effectLst>
                <a:latin typeface="Arial"/>
              </a:rPr>
              <a:t> Year Advising Meeting</a:t>
            </a:r>
            <a:endParaRPr kumimoji="0" lang="en-US" altLang="en-US" sz="3600" b="1" i="0" u="none" strike="noStrike" kern="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Arial"/>
            </a:endParaRPr>
          </a:p>
        </p:txBody>
      </p:sp>
      <p:sp>
        <p:nvSpPr>
          <p:cNvPr id="7" name="Rectangle 3"/>
          <p:cNvSpPr txBox="1">
            <a:spLocks noChangeArrowheads="1"/>
          </p:cNvSpPr>
          <p:nvPr/>
        </p:nvSpPr>
        <p:spPr bwMode="auto">
          <a:xfrm>
            <a:off x="3036512" y="1288835"/>
            <a:ext cx="70866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lnSpc>
                <a:spcPct val="90000"/>
              </a:lnSpc>
              <a:spcBef>
                <a:spcPct val="20000"/>
              </a:spcBef>
              <a:spcAft>
                <a:spcPct val="0"/>
              </a:spcAft>
              <a:buClr>
                <a:schemeClr val="hlink"/>
              </a:buClr>
              <a:buSzPct val="80000"/>
              <a:buFont typeface="Monotype Sorts"/>
              <a:buChar char="w"/>
              <a:defRPr sz="3200">
                <a:solidFill>
                  <a:schemeClr val="tx1"/>
                </a:solidFill>
                <a:latin typeface="+mn-lt"/>
                <a:ea typeface="+mn-ea"/>
                <a:cs typeface="+mn-cs"/>
              </a:defRPr>
            </a:lvl1pPr>
            <a:lvl2pPr marL="742950" indent="-285750" algn="l" rtl="0" eaLnBrk="0" fontAlgn="base" hangingPunct="0">
              <a:lnSpc>
                <a:spcPct val="90000"/>
              </a:lnSpc>
              <a:spcBef>
                <a:spcPct val="20000"/>
              </a:spcBef>
              <a:spcAft>
                <a:spcPct val="0"/>
              </a:spcAft>
              <a:buClr>
                <a:schemeClr val="accent1"/>
              </a:buClr>
              <a:buChar char="•"/>
              <a:defRPr sz="2800">
                <a:solidFill>
                  <a:schemeClr val="tx1"/>
                </a:solidFill>
                <a:latin typeface="+mn-lt"/>
              </a:defRPr>
            </a:lvl2pPr>
            <a:lvl3pPr marL="1143000" indent="-228600" algn="l" rtl="0" eaLnBrk="0" fontAlgn="base" hangingPunct="0">
              <a:lnSpc>
                <a:spcPct val="90000"/>
              </a:lnSpc>
              <a:spcBef>
                <a:spcPct val="20000"/>
              </a:spcBef>
              <a:spcAft>
                <a:spcPct val="0"/>
              </a:spcAft>
              <a:buClr>
                <a:schemeClr val="folHlink"/>
              </a:buClr>
              <a:buChar char="•"/>
              <a:defRPr sz="2400">
                <a:solidFill>
                  <a:schemeClr val="tx1"/>
                </a:solidFill>
                <a:latin typeface="+mn-lt"/>
              </a:defRPr>
            </a:lvl3pPr>
            <a:lvl4pPr marL="1600200" indent="-228600" algn="l" rtl="0" eaLnBrk="0" fontAlgn="base" hangingPunct="0">
              <a:lnSpc>
                <a:spcPct val="90000"/>
              </a:lnSpc>
              <a:spcBef>
                <a:spcPct val="20000"/>
              </a:spcBef>
              <a:spcAft>
                <a:spcPct val="0"/>
              </a:spcAft>
              <a:buChar char="–"/>
              <a:defRPr sz="2000">
                <a:solidFill>
                  <a:schemeClr val="tx1"/>
                </a:solidFill>
                <a:latin typeface="+mn-lt"/>
              </a:defRPr>
            </a:lvl4pPr>
            <a:lvl5pPr marL="2057400" indent="-228600" algn="l" rtl="0" eaLnBrk="0" fontAlgn="base" hangingPunct="0">
              <a:lnSpc>
                <a:spcPct val="90000"/>
              </a:lnSpc>
              <a:spcBef>
                <a:spcPct val="20000"/>
              </a:spcBef>
              <a:spcAft>
                <a:spcPct val="0"/>
              </a:spcAft>
              <a:buChar char="•"/>
              <a:defRPr sz="2000">
                <a:solidFill>
                  <a:schemeClr val="tx1"/>
                </a:solidFill>
                <a:latin typeface="+mn-lt"/>
              </a:defRPr>
            </a:lvl5pPr>
            <a:lvl6pPr marL="2514600" indent="-228600" algn="l" rtl="0" eaLnBrk="0" fontAlgn="base" hangingPunct="0">
              <a:lnSpc>
                <a:spcPct val="90000"/>
              </a:lnSpc>
              <a:spcBef>
                <a:spcPct val="20000"/>
              </a:spcBef>
              <a:spcAft>
                <a:spcPct val="0"/>
              </a:spcAft>
              <a:buChar char="•"/>
              <a:defRPr sz="2000">
                <a:solidFill>
                  <a:schemeClr val="tx1"/>
                </a:solidFill>
                <a:latin typeface="+mn-lt"/>
              </a:defRPr>
            </a:lvl6pPr>
            <a:lvl7pPr marL="2971800" indent="-228600" algn="l" rtl="0" eaLnBrk="0" fontAlgn="base" hangingPunct="0">
              <a:lnSpc>
                <a:spcPct val="90000"/>
              </a:lnSpc>
              <a:spcBef>
                <a:spcPct val="20000"/>
              </a:spcBef>
              <a:spcAft>
                <a:spcPct val="0"/>
              </a:spcAft>
              <a:buChar char="•"/>
              <a:defRPr sz="2000">
                <a:solidFill>
                  <a:schemeClr val="tx1"/>
                </a:solidFill>
                <a:latin typeface="+mn-lt"/>
              </a:defRPr>
            </a:lvl7pPr>
            <a:lvl8pPr marL="3429000" indent="-228600" algn="l" rtl="0" eaLnBrk="0" fontAlgn="base" hangingPunct="0">
              <a:lnSpc>
                <a:spcPct val="90000"/>
              </a:lnSpc>
              <a:spcBef>
                <a:spcPct val="20000"/>
              </a:spcBef>
              <a:spcAft>
                <a:spcPct val="0"/>
              </a:spcAft>
              <a:buChar char="•"/>
              <a:defRPr sz="2000">
                <a:solidFill>
                  <a:schemeClr val="tx1"/>
                </a:solidFill>
                <a:latin typeface="+mn-lt"/>
              </a:defRPr>
            </a:lvl8pPr>
            <a:lvl9pPr marL="3886200" indent="-228600" algn="l" rtl="0" eaLnBrk="0" fontAlgn="base" hangingPunct="0">
              <a:lnSpc>
                <a:spcPct val="90000"/>
              </a:lnSpc>
              <a:spcBef>
                <a:spcPct val="20000"/>
              </a:spcBef>
              <a:spcAft>
                <a:spcPct val="0"/>
              </a:spcAft>
              <a:buChar char="•"/>
              <a:defRPr sz="2000">
                <a:solidFill>
                  <a:schemeClr val="tx1"/>
                </a:solidFill>
                <a:latin typeface="+mn-lt"/>
              </a:defRPr>
            </a:lvl9pPr>
          </a:lstStyle>
          <a:p>
            <a:pPr>
              <a:lnSpc>
                <a:spcPct val="115000"/>
              </a:lnSpc>
              <a:buFont typeface="Arial" panose="020B0604020202020204" pitchFamily="34" charset="0"/>
              <a:buChar char="•"/>
            </a:pPr>
            <a:r>
              <a:rPr lang="en-US" altLang="en-US" sz="2400" kern="0" dirty="0" smtClean="0">
                <a:solidFill>
                  <a:srgbClr val="002060"/>
                </a:solidFill>
                <a:latin typeface="Arial Unicode MS" panose="020B0604020202020204" pitchFamily="34" charset="-128"/>
              </a:rPr>
              <a:t>Required meeting with College Faculty Advisor from January to August to discuss</a:t>
            </a:r>
          </a:p>
          <a:p>
            <a:pPr lvl="1">
              <a:lnSpc>
                <a:spcPct val="115000"/>
              </a:lnSpc>
            </a:pPr>
            <a:r>
              <a:rPr lang="en-US" altLang="en-US" sz="2000" kern="0" dirty="0" smtClean="0">
                <a:solidFill>
                  <a:srgbClr val="0070C0"/>
                </a:solidFill>
                <a:latin typeface="Arial Unicode MS" panose="020B0604020202020204" pitchFamily="34" charset="-128"/>
              </a:rPr>
              <a:t>Specialty choice</a:t>
            </a:r>
          </a:p>
          <a:p>
            <a:pPr lvl="1">
              <a:lnSpc>
                <a:spcPct val="115000"/>
              </a:lnSpc>
            </a:pPr>
            <a:r>
              <a:rPr lang="en-US" altLang="en-US" sz="2000" kern="0" dirty="0" smtClean="0">
                <a:solidFill>
                  <a:srgbClr val="0070C0"/>
                </a:solidFill>
                <a:latin typeface="Arial Unicode MS" panose="020B0604020202020204" pitchFamily="34" charset="-128"/>
              </a:rPr>
              <a:t>Plan for selecting a specialty if undecided</a:t>
            </a:r>
          </a:p>
          <a:p>
            <a:pPr lvl="1">
              <a:lnSpc>
                <a:spcPct val="115000"/>
              </a:lnSpc>
            </a:pPr>
            <a:r>
              <a:rPr lang="en-US" altLang="en-US" sz="2000" kern="0" dirty="0" smtClean="0">
                <a:solidFill>
                  <a:srgbClr val="0070C0"/>
                </a:solidFill>
                <a:latin typeface="Arial Unicode MS" panose="020B0604020202020204" pitchFamily="34" charset="-128"/>
              </a:rPr>
              <a:t>Competitiveness for specialty choice (s)</a:t>
            </a:r>
          </a:p>
          <a:p>
            <a:pPr lvl="1">
              <a:lnSpc>
                <a:spcPct val="115000"/>
              </a:lnSpc>
            </a:pPr>
            <a:r>
              <a:rPr lang="en-US" altLang="en-US" sz="2000" kern="0" dirty="0" smtClean="0">
                <a:solidFill>
                  <a:srgbClr val="0070C0"/>
                </a:solidFill>
                <a:latin typeface="Arial Unicode MS" panose="020B0604020202020204" pitchFamily="34" charset="-128"/>
              </a:rPr>
              <a:t>Individualization Phase</a:t>
            </a:r>
          </a:p>
          <a:p>
            <a:pPr lvl="1">
              <a:lnSpc>
                <a:spcPct val="115000"/>
              </a:lnSpc>
            </a:pPr>
            <a:r>
              <a:rPr lang="en-US" altLang="en-US" sz="2000" kern="0" dirty="0" smtClean="0">
                <a:solidFill>
                  <a:srgbClr val="0070C0"/>
                </a:solidFill>
                <a:latin typeface="Arial Unicode MS" panose="020B0604020202020204" pitchFamily="34" charset="-128"/>
              </a:rPr>
              <a:t>Away electives</a:t>
            </a:r>
          </a:p>
          <a:p>
            <a:pPr lvl="1">
              <a:lnSpc>
                <a:spcPct val="115000"/>
              </a:lnSpc>
            </a:pPr>
            <a:r>
              <a:rPr lang="en-US" altLang="en-US" sz="2000" kern="0" dirty="0" smtClean="0">
                <a:solidFill>
                  <a:srgbClr val="0070C0"/>
                </a:solidFill>
                <a:latin typeface="Arial Unicode MS" panose="020B0604020202020204" pitchFamily="34" charset="-128"/>
              </a:rPr>
              <a:t>Plan for letters of recommendation (</a:t>
            </a:r>
            <a:r>
              <a:rPr lang="en-US" altLang="en-US" sz="2000" kern="0" dirty="0" err="1" smtClean="0">
                <a:solidFill>
                  <a:srgbClr val="0070C0"/>
                </a:solidFill>
                <a:latin typeface="Arial Unicode MS" panose="020B0604020202020204" pitchFamily="34" charset="-128"/>
              </a:rPr>
              <a:t>LoRs</a:t>
            </a:r>
            <a:r>
              <a:rPr lang="en-US" altLang="en-US" sz="2000" kern="0" dirty="0" smtClean="0">
                <a:solidFill>
                  <a:srgbClr val="0070C0"/>
                </a:solidFill>
                <a:latin typeface="Arial Unicode MS" panose="020B0604020202020204" pitchFamily="34" charset="-128"/>
              </a:rPr>
              <a:t>)</a:t>
            </a:r>
          </a:p>
          <a:p>
            <a:pPr lvl="1">
              <a:lnSpc>
                <a:spcPct val="115000"/>
              </a:lnSpc>
            </a:pPr>
            <a:r>
              <a:rPr lang="en-US" altLang="en-US" sz="2000" kern="0" dirty="0" smtClean="0">
                <a:solidFill>
                  <a:srgbClr val="0070C0"/>
                </a:solidFill>
                <a:latin typeface="Arial Unicode MS" panose="020B0604020202020204" pitchFamily="34" charset="-128"/>
              </a:rPr>
              <a:t>Number of programs applying to</a:t>
            </a:r>
          </a:p>
          <a:p>
            <a:pPr lvl="1">
              <a:lnSpc>
                <a:spcPct val="115000"/>
              </a:lnSpc>
            </a:pPr>
            <a:r>
              <a:rPr lang="en-US" altLang="en-US" sz="2000" kern="0" dirty="0" smtClean="0">
                <a:solidFill>
                  <a:srgbClr val="0070C0"/>
                </a:solidFill>
                <a:latin typeface="Arial Unicode MS" panose="020B0604020202020204" pitchFamily="34" charset="-128"/>
              </a:rPr>
              <a:t>Career goal advisor</a:t>
            </a:r>
          </a:p>
          <a:p>
            <a:pPr lvl="1">
              <a:lnSpc>
                <a:spcPct val="115000"/>
              </a:lnSpc>
            </a:pPr>
            <a:r>
              <a:rPr lang="en-US" altLang="en-US" sz="2000" kern="0" dirty="0" smtClean="0">
                <a:solidFill>
                  <a:srgbClr val="0070C0"/>
                </a:solidFill>
                <a:latin typeface="Arial Unicode MS" panose="020B0604020202020204" pitchFamily="34" charset="-128"/>
              </a:rPr>
              <a:t>Personal statement</a:t>
            </a:r>
          </a:p>
          <a:p>
            <a:pPr lvl="1">
              <a:lnSpc>
                <a:spcPct val="115000"/>
              </a:lnSpc>
            </a:pPr>
            <a:endParaRPr lang="en-US" altLang="en-US" sz="1600" kern="0" dirty="0" smtClean="0">
              <a:latin typeface="Arial Unicode MS" panose="020B0604020202020204" pitchFamily="34" charset="-128"/>
            </a:endParaRPr>
          </a:p>
          <a:p>
            <a:pPr lvl="1">
              <a:lnSpc>
                <a:spcPct val="115000"/>
              </a:lnSpc>
            </a:pPr>
            <a:endParaRPr lang="en-US" altLang="en-US" sz="1600" i="1" kern="0" dirty="0" smtClean="0">
              <a:solidFill>
                <a:srgbClr val="99CCFF"/>
              </a:solidFill>
              <a:latin typeface="Arial Unicode MS" panose="020B0604020202020204" pitchFamily="34" charset="-128"/>
            </a:endParaRPr>
          </a:p>
          <a:p>
            <a:pPr>
              <a:lnSpc>
                <a:spcPct val="115000"/>
              </a:lnSpc>
            </a:pPr>
            <a:endParaRPr lang="en-US" altLang="en-US" sz="2000" kern="0" dirty="0" smtClean="0">
              <a:latin typeface="Arial Unicode MS" panose="020B0604020202020204" pitchFamily="34" charset="-128"/>
            </a:endParaRPr>
          </a:p>
        </p:txBody>
      </p:sp>
    </p:spTree>
    <p:extLst>
      <p:ext uri="{BB962C8B-B14F-4D97-AF65-F5344CB8AC3E}">
        <p14:creationId xmlns:p14="http://schemas.microsoft.com/office/powerpoint/2010/main" val="14726103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881606" y="1053669"/>
            <a:ext cx="2701510" cy="64633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srgbClr val="F2F2F2"/>
                </a:solidFill>
                <a:effectLst/>
                <a:uLnTx/>
                <a:uFillTx/>
                <a:latin typeface="Arial" panose="020B0604020202020204" pitchFamily="34" charset="0"/>
                <a:ea typeface="Arial"/>
                <a:cs typeface="+mn-cs"/>
              </a:rPr>
              <a:t>AGENDA</a:t>
            </a:r>
            <a:endParaRPr kumimoji="0" lang="en-GB" altLang="en-US" sz="1800" b="1" i="0" u="none" strike="noStrike" kern="1200" cap="none" spc="0" normalizeH="0" baseline="0" noProof="0" dirty="0" smtClean="0">
              <a:ln>
                <a:noFill/>
              </a:ln>
              <a:solidFill>
                <a:srgbClr val="5DD3FF"/>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5" name="Rectangle 2"/>
          <p:cNvSpPr txBox="1">
            <a:spLocks noChangeArrowheads="1"/>
          </p:cNvSpPr>
          <p:nvPr/>
        </p:nvSpPr>
        <p:spPr bwMode="auto">
          <a:xfrm>
            <a:off x="818148" y="145835"/>
            <a:ext cx="1088617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a:solidFill>
                  <a:schemeClr val="tx1"/>
                </a:solidFill>
                <a:latin typeface="+mj-lt"/>
                <a:ea typeface="+mj-ea"/>
                <a:cs typeface="+mj-cs"/>
              </a:defRPr>
            </a:lvl1pPr>
            <a:lvl2pPr algn="ctr" rtl="0" eaLnBrk="0" fontAlgn="base" hangingPunct="0">
              <a:spcBef>
                <a:spcPct val="0"/>
              </a:spcBef>
              <a:spcAft>
                <a:spcPct val="0"/>
              </a:spcAft>
              <a:defRPr sz="3600">
                <a:solidFill>
                  <a:schemeClr val="tx1"/>
                </a:solidFill>
                <a:latin typeface="Arial" charset="0"/>
              </a:defRPr>
            </a:lvl2pPr>
            <a:lvl3pPr algn="ctr" rtl="0" eaLnBrk="0" fontAlgn="base" hangingPunct="0">
              <a:spcBef>
                <a:spcPct val="0"/>
              </a:spcBef>
              <a:spcAft>
                <a:spcPct val="0"/>
              </a:spcAft>
              <a:defRPr sz="3600">
                <a:solidFill>
                  <a:schemeClr val="tx1"/>
                </a:solidFill>
                <a:latin typeface="Arial" charset="0"/>
              </a:defRPr>
            </a:lvl3pPr>
            <a:lvl4pPr algn="ctr" rtl="0" eaLnBrk="0" fontAlgn="base" hangingPunct="0">
              <a:spcBef>
                <a:spcPct val="0"/>
              </a:spcBef>
              <a:spcAft>
                <a:spcPct val="0"/>
              </a:spcAft>
              <a:defRPr sz="3600">
                <a:solidFill>
                  <a:schemeClr val="tx1"/>
                </a:solidFill>
                <a:latin typeface="Arial" charset="0"/>
              </a:defRPr>
            </a:lvl4pPr>
            <a:lvl5pPr algn="ctr" rtl="0" eaLnBrk="0" fontAlgn="base" hangingPunct="0">
              <a:spcBef>
                <a:spcPct val="0"/>
              </a:spcBef>
              <a:spcAft>
                <a:spcPct val="0"/>
              </a:spcAft>
              <a:defRPr sz="3600">
                <a:solidFill>
                  <a:schemeClr val="tx1"/>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en-US" b="1" kern="0" dirty="0" smtClean="0">
                <a:solidFill>
                  <a:srgbClr val="002060"/>
                </a:solidFill>
                <a:effectLst>
                  <a:outerShdw blurRad="38100" dist="38100" dir="2700000" algn="tl">
                    <a:srgbClr val="000000">
                      <a:alpha val="43137"/>
                    </a:srgbClr>
                  </a:outerShdw>
                </a:effectLst>
                <a:latin typeface="Arial"/>
              </a:rPr>
              <a:t>Career Goal Advisors</a:t>
            </a:r>
            <a:endParaRPr kumimoji="0" lang="en-US" altLang="en-US" sz="3600" b="1" i="0" u="none" strike="noStrike" kern="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Arial"/>
            </a:endParaRPr>
          </a:p>
        </p:txBody>
      </p:sp>
      <p:sp>
        <p:nvSpPr>
          <p:cNvPr id="6" name="Rectangle 3"/>
          <p:cNvSpPr txBox="1">
            <a:spLocks noChangeArrowheads="1"/>
          </p:cNvSpPr>
          <p:nvPr/>
        </p:nvSpPr>
        <p:spPr bwMode="auto">
          <a:xfrm>
            <a:off x="2573593" y="1178851"/>
            <a:ext cx="77724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lnSpc>
                <a:spcPct val="90000"/>
              </a:lnSpc>
              <a:spcBef>
                <a:spcPct val="20000"/>
              </a:spcBef>
              <a:spcAft>
                <a:spcPct val="0"/>
              </a:spcAft>
              <a:buClr>
                <a:schemeClr val="hlink"/>
              </a:buClr>
              <a:buSzPct val="80000"/>
              <a:buFont typeface="Monotype Sorts"/>
              <a:buChar char="w"/>
              <a:defRPr sz="3200">
                <a:solidFill>
                  <a:schemeClr val="tx1"/>
                </a:solidFill>
                <a:latin typeface="+mn-lt"/>
                <a:ea typeface="+mn-ea"/>
                <a:cs typeface="+mn-cs"/>
              </a:defRPr>
            </a:lvl1pPr>
            <a:lvl2pPr marL="742950" indent="-285750" algn="l" rtl="0" eaLnBrk="0" fontAlgn="base" hangingPunct="0">
              <a:lnSpc>
                <a:spcPct val="90000"/>
              </a:lnSpc>
              <a:spcBef>
                <a:spcPct val="20000"/>
              </a:spcBef>
              <a:spcAft>
                <a:spcPct val="0"/>
              </a:spcAft>
              <a:buClr>
                <a:schemeClr val="accent1"/>
              </a:buClr>
              <a:buChar char="•"/>
              <a:defRPr sz="2800">
                <a:solidFill>
                  <a:schemeClr val="tx1"/>
                </a:solidFill>
                <a:latin typeface="+mn-lt"/>
              </a:defRPr>
            </a:lvl2pPr>
            <a:lvl3pPr marL="1143000" indent="-228600" algn="l" rtl="0" eaLnBrk="0" fontAlgn="base" hangingPunct="0">
              <a:lnSpc>
                <a:spcPct val="90000"/>
              </a:lnSpc>
              <a:spcBef>
                <a:spcPct val="20000"/>
              </a:spcBef>
              <a:spcAft>
                <a:spcPct val="0"/>
              </a:spcAft>
              <a:buClr>
                <a:schemeClr val="folHlink"/>
              </a:buClr>
              <a:buChar char="•"/>
              <a:defRPr sz="2400">
                <a:solidFill>
                  <a:schemeClr val="tx1"/>
                </a:solidFill>
                <a:latin typeface="+mn-lt"/>
              </a:defRPr>
            </a:lvl3pPr>
            <a:lvl4pPr marL="1600200" indent="-228600" algn="l" rtl="0" eaLnBrk="0" fontAlgn="base" hangingPunct="0">
              <a:lnSpc>
                <a:spcPct val="90000"/>
              </a:lnSpc>
              <a:spcBef>
                <a:spcPct val="20000"/>
              </a:spcBef>
              <a:spcAft>
                <a:spcPct val="0"/>
              </a:spcAft>
              <a:buChar char="–"/>
              <a:defRPr sz="2000">
                <a:solidFill>
                  <a:schemeClr val="tx1"/>
                </a:solidFill>
                <a:latin typeface="+mn-lt"/>
              </a:defRPr>
            </a:lvl4pPr>
            <a:lvl5pPr marL="2057400" indent="-228600" algn="l" rtl="0" eaLnBrk="0" fontAlgn="base" hangingPunct="0">
              <a:lnSpc>
                <a:spcPct val="90000"/>
              </a:lnSpc>
              <a:spcBef>
                <a:spcPct val="20000"/>
              </a:spcBef>
              <a:spcAft>
                <a:spcPct val="0"/>
              </a:spcAft>
              <a:buChar char="•"/>
              <a:defRPr sz="2000">
                <a:solidFill>
                  <a:schemeClr val="tx1"/>
                </a:solidFill>
                <a:latin typeface="+mn-lt"/>
              </a:defRPr>
            </a:lvl5pPr>
            <a:lvl6pPr marL="2514600" indent="-228600" algn="l" rtl="0" eaLnBrk="0" fontAlgn="base" hangingPunct="0">
              <a:lnSpc>
                <a:spcPct val="90000"/>
              </a:lnSpc>
              <a:spcBef>
                <a:spcPct val="20000"/>
              </a:spcBef>
              <a:spcAft>
                <a:spcPct val="0"/>
              </a:spcAft>
              <a:buChar char="•"/>
              <a:defRPr sz="2000">
                <a:solidFill>
                  <a:schemeClr val="tx1"/>
                </a:solidFill>
                <a:latin typeface="+mn-lt"/>
              </a:defRPr>
            </a:lvl6pPr>
            <a:lvl7pPr marL="2971800" indent="-228600" algn="l" rtl="0" eaLnBrk="0" fontAlgn="base" hangingPunct="0">
              <a:lnSpc>
                <a:spcPct val="90000"/>
              </a:lnSpc>
              <a:spcBef>
                <a:spcPct val="20000"/>
              </a:spcBef>
              <a:spcAft>
                <a:spcPct val="0"/>
              </a:spcAft>
              <a:buChar char="•"/>
              <a:defRPr sz="2000">
                <a:solidFill>
                  <a:schemeClr val="tx1"/>
                </a:solidFill>
                <a:latin typeface="+mn-lt"/>
              </a:defRPr>
            </a:lvl7pPr>
            <a:lvl8pPr marL="3429000" indent="-228600" algn="l" rtl="0" eaLnBrk="0" fontAlgn="base" hangingPunct="0">
              <a:lnSpc>
                <a:spcPct val="90000"/>
              </a:lnSpc>
              <a:spcBef>
                <a:spcPct val="20000"/>
              </a:spcBef>
              <a:spcAft>
                <a:spcPct val="0"/>
              </a:spcAft>
              <a:buChar char="•"/>
              <a:defRPr sz="2000">
                <a:solidFill>
                  <a:schemeClr val="tx1"/>
                </a:solidFill>
                <a:latin typeface="+mn-lt"/>
              </a:defRPr>
            </a:lvl8pPr>
            <a:lvl9pPr marL="3886200" indent="-228600" algn="l" rtl="0" eaLnBrk="0" fontAlgn="base" hangingPunct="0">
              <a:lnSpc>
                <a:spcPct val="90000"/>
              </a:lnSpc>
              <a:spcBef>
                <a:spcPct val="20000"/>
              </a:spcBef>
              <a:spcAft>
                <a:spcPct val="0"/>
              </a:spcAft>
              <a:buChar char="•"/>
              <a:defRPr sz="2000">
                <a:solidFill>
                  <a:schemeClr val="tx1"/>
                </a:solidFill>
                <a:latin typeface="+mn-lt"/>
              </a:defRPr>
            </a:lvl9pPr>
          </a:lstStyle>
          <a:p>
            <a:pPr>
              <a:buFont typeface="Arial" panose="020B0604020202020204" pitchFamily="34" charset="0"/>
              <a:buChar char="•"/>
            </a:pPr>
            <a:r>
              <a:rPr lang="en-US" altLang="en-US" sz="2400" kern="0" dirty="0" smtClean="0">
                <a:solidFill>
                  <a:srgbClr val="002060"/>
                </a:solidFill>
                <a:latin typeface="Arial Unicode MS" panose="020B0604020202020204" pitchFamily="34" charset="-128"/>
              </a:rPr>
              <a:t>Provide CGA with CV, personal statement, transcript</a:t>
            </a:r>
          </a:p>
          <a:p>
            <a:pPr>
              <a:buFont typeface="Arial" panose="020B0604020202020204" pitchFamily="34" charset="0"/>
              <a:buChar char="•"/>
            </a:pPr>
            <a:r>
              <a:rPr lang="en-US" altLang="en-US" sz="2400" kern="0" dirty="0" smtClean="0">
                <a:solidFill>
                  <a:srgbClr val="002060"/>
                </a:solidFill>
                <a:latin typeface="Arial Unicode MS" panose="020B0604020202020204" pitchFamily="34" charset="-128"/>
              </a:rPr>
              <a:t>Review your permanent record in 1001 Bondurant </a:t>
            </a:r>
          </a:p>
          <a:p>
            <a:pPr>
              <a:buFont typeface="Arial" panose="020B0604020202020204" pitchFamily="34" charset="0"/>
              <a:buChar char="•"/>
            </a:pPr>
            <a:r>
              <a:rPr lang="en-US" altLang="en-US" sz="2400" kern="0" dirty="0" smtClean="0">
                <a:solidFill>
                  <a:srgbClr val="002060"/>
                </a:solidFill>
                <a:latin typeface="Arial Unicode MS" panose="020B0604020202020204" pitchFamily="34" charset="-128"/>
              </a:rPr>
              <a:t>Encourage CGA to review your permanent record</a:t>
            </a:r>
          </a:p>
          <a:p>
            <a:pPr>
              <a:buFont typeface="Arial" panose="020B0604020202020204" pitchFamily="34" charset="0"/>
              <a:buChar char="•"/>
            </a:pPr>
            <a:r>
              <a:rPr lang="en-US" altLang="en-US" sz="2400" kern="0" dirty="0" smtClean="0">
                <a:solidFill>
                  <a:srgbClr val="002060"/>
                </a:solidFill>
                <a:latin typeface="Arial Unicode MS" panose="020B0604020202020204" pitchFamily="34" charset="-128"/>
              </a:rPr>
              <a:t>May meet CGA today</a:t>
            </a:r>
          </a:p>
          <a:p>
            <a:pPr>
              <a:buFont typeface="Arial" panose="020B0604020202020204" pitchFamily="34" charset="0"/>
              <a:buChar char="•"/>
            </a:pPr>
            <a:r>
              <a:rPr lang="en-US" altLang="en-US" sz="2400" kern="0" dirty="0" smtClean="0">
                <a:solidFill>
                  <a:srgbClr val="002060"/>
                </a:solidFill>
                <a:latin typeface="Arial Unicode MS" panose="020B0604020202020204" pitchFamily="34" charset="-128"/>
              </a:rPr>
              <a:t>Stay in touch with CGA to discuss:</a:t>
            </a:r>
          </a:p>
          <a:p>
            <a:pPr lvl="1"/>
            <a:r>
              <a:rPr lang="en-US" altLang="en-US" sz="2400" kern="0" dirty="0" smtClean="0">
                <a:solidFill>
                  <a:srgbClr val="0070C0"/>
                </a:solidFill>
                <a:latin typeface="Arial Unicode MS" panose="020B0604020202020204" pitchFamily="34" charset="-128"/>
              </a:rPr>
              <a:t>choices of programs &amp; priorities</a:t>
            </a:r>
          </a:p>
          <a:p>
            <a:pPr lvl="1"/>
            <a:r>
              <a:rPr lang="en-US" altLang="en-US" sz="2400" kern="0" dirty="0" smtClean="0">
                <a:solidFill>
                  <a:srgbClr val="0070C0"/>
                </a:solidFill>
                <a:latin typeface="Arial Unicode MS" panose="020B0604020202020204" pitchFamily="34" charset="-128"/>
              </a:rPr>
              <a:t>activities to strengthen application</a:t>
            </a:r>
          </a:p>
          <a:p>
            <a:pPr lvl="1"/>
            <a:r>
              <a:rPr lang="en-US" altLang="en-US" sz="2400" kern="0" dirty="0" smtClean="0">
                <a:solidFill>
                  <a:srgbClr val="0070C0"/>
                </a:solidFill>
                <a:latin typeface="Arial Unicode MS" panose="020B0604020202020204" pitchFamily="34" charset="-128"/>
              </a:rPr>
              <a:t>number of applications/interviews</a:t>
            </a:r>
          </a:p>
          <a:p>
            <a:pPr lvl="1"/>
            <a:r>
              <a:rPr lang="en-US" altLang="en-US" sz="2400" kern="0" dirty="0" smtClean="0">
                <a:solidFill>
                  <a:srgbClr val="0070C0"/>
                </a:solidFill>
                <a:latin typeface="Arial Unicode MS" panose="020B0604020202020204" pitchFamily="34" charset="-128"/>
              </a:rPr>
              <a:t>electives here &amp; away</a:t>
            </a:r>
          </a:p>
          <a:p>
            <a:pPr lvl="1"/>
            <a:r>
              <a:rPr lang="en-US" altLang="en-US" sz="2400" kern="0" dirty="0" smtClean="0">
                <a:solidFill>
                  <a:srgbClr val="0070C0"/>
                </a:solidFill>
                <a:latin typeface="Arial Unicode MS" panose="020B0604020202020204" pitchFamily="34" charset="-128"/>
              </a:rPr>
              <a:t>interview etiquette</a:t>
            </a:r>
          </a:p>
          <a:p>
            <a:pPr lvl="1"/>
            <a:r>
              <a:rPr lang="en-US" altLang="en-US" sz="2400" kern="0" dirty="0" smtClean="0">
                <a:solidFill>
                  <a:srgbClr val="0070C0"/>
                </a:solidFill>
                <a:latin typeface="Arial Unicode MS" panose="020B0604020202020204" pitchFamily="34" charset="-128"/>
              </a:rPr>
              <a:t>ranking strategies</a:t>
            </a:r>
          </a:p>
        </p:txBody>
      </p:sp>
      <p:sp>
        <p:nvSpPr>
          <p:cNvPr id="2" name="Rectangle 1"/>
          <p:cNvSpPr/>
          <p:nvPr/>
        </p:nvSpPr>
        <p:spPr>
          <a:xfrm>
            <a:off x="2626093" y="5800470"/>
            <a:ext cx="7270282" cy="830997"/>
          </a:xfrm>
          <a:prstGeom prst="rect">
            <a:avLst/>
          </a:prstGeom>
        </p:spPr>
        <p:txBody>
          <a:bodyPr wrap="square">
            <a:spAutoFit/>
          </a:bodyPr>
          <a:lstStyle/>
          <a:p>
            <a:pPr>
              <a:buFont typeface="Monotype Sorts"/>
              <a:buNone/>
            </a:pPr>
            <a:r>
              <a:rPr lang="en-US" altLang="en-US" sz="1600" kern="0" dirty="0">
                <a:solidFill>
                  <a:srgbClr val="002060"/>
                </a:solidFill>
                <a:latin typeface="Arial Unicode MS" pitchFamily="34" charset="-128"/>
              </a:rPr>
              <a:t>List of CGAs can be found at </a:t>
            </a:r>
            <a:r>
              <a:rPr lang="en-US" altLang="en-US" sz="1600" b="1" kern="0" dirty="0" smtClean="0">
                <a:solidFill>
                  <a:srgbClr val="1B4B32"/>
                </a:solidFill>
                <a:latin typeface="Arial Unicode MS" pitchFamily="34" charset="-128"/>
                <a:hlinkClick r:id="rId2"/>
              </a:rPr>
              <a:t>http</a:t>
            </a:r>
            <a:r>
              <a:rPr lang="en-US" altLang="en-US" sz="1600" b="1" kern="0" dirty="0">
                <a:solidFill>
                  <a:srgbClr val="1B4B32"/>
                </a:solidFill>
                <a:latin typeface="Arial Unicode MS" pitchFamily="34" charset="-128"/>
                <a:hlinkClick r:id="rId2"/>
              </a:rPr>
              <a:t>://www.med.unc.edu/ome/studentaffairs/academic-assistance-and-advising/career-counseling-and-careers-in-medicine-1/career-goal-advisors</a:t>
            </a:r>
            <a:endParaRPr lang="en-US" altLang="en-US" sz="1600" b="1" kern="0" dirty="0">
              <a:solidFill>
                <a:srgbClr val="1B4B32"/>
              </a:solidFill>
              <a:latin typeface="Arial Unicode MS" pitchFamily="34" charset="-128"/>
            </a:endParaRPr>
          </a:p>
        </p:txBody>
      </p:sp>
    </p:spTree>
    <p:extLst>
      <p:ext uri="{BB962C8B-B14F-4D97-AF65-F5344CB8AC3E}">
        <p14:creationId xmlns:p14="http://schemas.microsoft.com/office/powerpoint/2010/main" val="270797733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881606" y="1053669"/>
            <a:ext cx="2701510" cy="64633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srgbClr val="F2F2F2"/>
                </a:solidFill>
                <a:effectLst/>
                <a:uLnTx/>
                <a:uFillTx/>
                <a:latin typeface="Arial" panose="020B0604020202020204" pitchFamily="34" charset="0"/>
                <a:ea typeface="Arial"/>
                <a:cs typeface="+mn-cs"/>
              </a:rPr>
              <a:t>AGENDA</a:t>
            </a:r>
            <a:endParaRPr kumimoji="0" lang="en-GB" altLang="en-US" sz="1800" b="1" i="0" u="none" strike="noStrike" kern="1200" cap="none" spc="0" normalizeH="0" baseline="0" noProof="0" dirty="0" smtClean="0">
              <a:ln>
                <a:noFill/>
              </a:ln>
              <a:solidFill>
                <a:srgbClr val="5DD3FF"/>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pic>
        <p:nvPicPr>
          <p:cNvPr id="2" name="Picture 1"/>
          <p:cNvPicPr>
            <a:picLocks noChangeAspect="1"/>
          </p:cNvPicPr>
          <p:nvPr/>
        </p:nvPicPr>
        <p:blipFill>
          <a:blip r:embed="rId2"/>
          <a:stretch>
            <a:fillRect/>
          </a:stretch>
        </p:blipFill>
        <p:spPr>
          <a:xfrm>
            <a:off x="1555737" y="209883"/>
            <a:ext cx="5029636" cy="6477561"/>
          </a:xfrm>
          <a:prstGeom prst="rect">
            <a:avLst/>
          </a:prstGeom>
        </p:spPr>
      </p:pic>
      <p:sp>
        <p:nvSpPr>
          <p:cNvPr id="3" name="TextBox 2">
            <a:hlinkClick r:id="rId3"/>
          </p:cNvPr>
          <p:cNvSpPr txBox="1"/>
          <p:nvPr/>
        </p:nvSpPr>
        <p:spPr>
          <a:xfrm>
            <a:off x="6902245" y="2300748"/>
            <a:ext cx="5093110" cy="1200329"/>
          </a:xfrm>
          <a:prstGeom prst="rect">
            <a:avLst/>
          </a:prstGeom>
          <a:noFill/>
        </p:spPr>
        <p:txBody>
          <a:bodyPr wrap="square" rtlCol="0">
            <a:spAutoFit/>
          </a:bodyPr>
          <a:lstStyle/>
          <a:p>
            <a:r>
              <a:rPr lang="en-US" dirty="0">
                <a:hlinkClick r:id="rId3"/>
              </a:rPr>
              <a:t>http://www.med.unc.edu/ome/studentaffairs/academic-assistance-and-advising/career-counseling-and-careers-in-medicine-1/specialty-encounter-forms</a:t>
            </a:r>
            <a:endParaRPr lang="en-US" dirty="0"/>
          </a:p>
        </p:txBody>
      </p:sp>
    </p:spTree>
    <p:extLst>
      <p:ext uri="{BB962C8B-B14F-4D97-AF65-F5344CB8AC3E}">
        <p14:creationId xmlns:p14="http://schemas.microsoft.com/office/powerpoint/2010/main" val="315061194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3344778" y="0"/>
            <a:ext cx="6636620"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000" i="1">
                <a:solidFill>
                  <a:schemeClr val="tx2"/>
                </a:solidFill>
                <a:latin typeface="+mj-lt"/>
                <a:ea typeface="+mj-ea"/>
                <a:cs typeface="+mj-cs"/>
              </a:defRPr>
            </a:lvl1pPr>
            <a:lvl2pPr algn="l" rtl="0" eaLnBrk="0" fontAlgn="base" hangingPunct="0">
              <a:spcBef>
                <a:spcPct val="0"/>
              </a:spcBef>
              <a:spcAft>
                <a:spcPct val="0"/>
              </a:spcAft>
              <a:defRPr sz="4000" i="1">
                <a:solidFill>
                  <a:schemeClr val="tx2"/>
                </a:solidFill>
                <a:latin typeface="Times New Roman" pitchFamily="18" charset="0"/>
              </a:defRPr>
            </a:lvl2pPr>
            <a:lvl3pPr algn="l" rtl="0" eaLnBrk="0" fontAlgn="base" hangingPunct="0">
              <a:spcBef>
                <a:spcPct val="0"/>
              </a:spcBef>
              <a:spcAft>
                <a:spcPct val="0"/>
              </a:spcAft>
              <a:defRPr sz="4000" i="1">
                <a:solidFill>
                  <a:schemeClr val="tx2"/>
                </a:solidFill>
                <a:latin typeface="Times New Roman" pitchFamily="18" charset="0"/>
              </a:defRPr>
            </a:lvl3pPr>
            <a:lvl4pPr algn="l" rtl="0" eaLnBrk="0" fontAlgn="base" hangingPunct="0">
              <a:spcBef>
                <a:spcPct val="0"/>
              </a:spcBef>
              <a:spcAft>
                <a:spcPct val="0"/>
              </a:spcAft>
              <a:defRPr sz="4000" i="1">
                <a:solidFill>
                  <a:schemeClr val="tx2"/>
                </a:solidFill>
                <a:latin typeface="Times New Roman" pitchFamily="18" charset="0"/>
              </a:defRPr>
            </a:lvl4pPr>
            <a:lvl5pPr algn="l" rtl="0" eaLnBrk="0" fontAlgn="base" hangingPunct="0">
              <a:spcBef>
                <a:spcPct val="0"/>
              </a:spcBef>
              <a:spcAft>
                <a:spcPct val="0"/>
              </a:spcAft>
              <a:defRPr sz="4000" i="1">
                <a:solidFill>
                  <a:schemeClr val="tx2"/>
                </a:solidFill>
                <a:latin typeface="Times New Roman" pitchFamily="18" charset="0"/>
              </a:defRPr>
            </a:lvl5pPr>
            <a:lvl6pPr marL="457200" algn="l" rtl="0" eaLnBrk="0" fontAlgn="base" hangingPunct="0">
              <a:spcBef>
                <a:spcPct val="0"/>
              </a:spcBef>
              <a:spcAft>
                <a:spcPct val="0"/>
              </a:spcAft>
              <a:defRPr sz="4000" i="1">
                <a:solidFill>
                  <a:schemeClr val="tx2"/>
                </a:solidFill>
                <a:latin typeface="Times New Roman" pitchFamily="18" charset="0"/>
              </a:defRPr>
            </a:lvl6pPr>
            <a:lvl7pPr marL="914400" algn="l" rtl="0" eaLnBrk="0" fontAlgn="base" hangingPunct="0">
              <a:spcBef>
                <a:spcPct val="0"/>
              </a:spcBef>
              <a:spcAft>
                <a:spcPct val="0"/>
              </a:spcAft>
              <a:defRPr sz="4000" i="1">
                <a:solidFill>
                  <a:schemeClr val="tx2"/>
                </a:solidFill>
                <a:latin typeface="Times New Roman" pitchFamily="18" charset="0"/>
              </a:defRPr>
            </a:lvl7pPr>
            <a:lvl8pPr marL="1371600" algn="l" rtl="0" eaLnBrk="0" fontAlgn="base" hangingPunct="0">
              <a:spcBef>
                <a:spcPct val="0"/>
              </a:spcBef>
              <a:spcAft>
                <a:spcPct val="0"/>
              </a:spcAft>
              <a:defRPr sz="4000" i="1">
                <a:solidFill>
                  <a:schemeClr val="tx2"/>
                </a:solidFill>
                <a:latin typeface="Times New Roman" pitchFamily="18" charset="0"/>
              </a:defRPr>
            </a:lvl8pPr>
            <a:lvl9pPr marL="1828800" algn="l" rtl="0" eaLnBrk="0" fontAlgn="base" hangingPunct="0">
              <a:spcBef>
                <a:spcPct val="0"/>
              </a:spcBef>
              <a:spcAft>
                <a:spcPct val="0"/>
              </a:spcAft>
              <a:defRPr sz="4000" i="1">
                <a:solidFill>
                  <a:schemeClr val="tx2"/>
                </a:solidFill>
                <a:latin typeface="Times New Roman" pitchFamily="18" charset="0"/>
              </a:defRPr>
            </a:lvl9pPr>
          </a:lstStyle>
          <a:p>
            <a:pPr eaLnBrk="1" hangingPunct="1"/>
            <a:r>
              <a:rPr lang="en-US" altLang="en-US" sz="2800" b="1" i="0" kern="0"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Electronic Residency Application Service (ERAS)</a:t>
            </a:r>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76039" y="2009775"/>
            <a:ext cx="3825336" cy="217835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p:cNvSpPr txBox="1">
            <a:spLocks noChangeArrowheads="1"/>
          </p:cNvSpPr>
          <p:nvPr/>
        </p:nvSpPr>
        <p:spPr bwMode="auto">
          <a:xfrm>
            <a:off x="1956620" y="1704975"/>
            <a:ext cx="3810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lnSpc>
                <a:spcPct val="90000"/>
              </a:lnSpc>
              <a:spcBef>
                <a:spcPct val="20000"/>
              </a:spcBef>
              <a:spcAft>
                <a:spcPct val="0"/>
              </a:spcAft>
              <a:buClr>
                <a:schemeClr val="hlink"/>
              </a:buClr>
              <a:buSzPct val="80000"/>
              <a:buFont typeface="Monotype Sorts"/>
              <a:buChar char="w"/>
              <a:defRPr sz="3200">
                <a:solidFill>
                  <a:schemeClr val="tx1"/>
                </a:solidFill>
                <a:latin typeface="+mn-lt"/>
                <a:ea typeface="+mn-ea"/>
                <a:cs typeface="+mn-cs"/>
              </a:defRPr>
            </a:lvl1pPr>
            <a:lvl2pPr marL="742950" indent="-285750" algn="l" rtl="0" eaLnBrk="0" fontAlgn="base" hangingPunct="0">
              <a:lnSpc>
                <a:spcPct val="90000"/>
              </a:lnSpc>
              <a:spcBef>
                <a:spcPct val="20000"/>
              </a:spcBef>
              <a:spcAft>
                <a:spcPct val="0"/>
              </a:spcAft>
              <a:buClr>
                <a:schemeClr val="accent1"/>
              </a:buClr>
              <a:buChar char="•"/>
              <a:defRPr sz="2800">
                <a:solidFill>
                  <a:schemeClr val="tx1"/>
                </a:solidFill>
                <a:latin typeface="+mn-lt"/>
              </a:defRPr>
            </a:lvl2pPr>
            <a:lvl3pPr marL="1143000" indent="-228600" algn="l" rtl="0" eaLnBrk="0" fontAlgn="base" hangingPunct="0">
              <a:lnSpc>
                <a:spcPct val="90000"/>
              </a:lnSpc>
              <a:spcBef>
                <a:spcPct val="20000"/>
              </a:spcBef>
              <a:spcAft>
                <a:spcPct val="0"/>
              </a:spcAft>
              <a:buClr>
                <a:schemeClr val="folHlink"/>
              </a:buClr>
              <a:buChar char="•"/>
              <a:defRPr sz="2400">
                <a:solidFill>
                  <a:schemeClr val="tx1"/>
                </a:solidFill>
                <a:latin typeface="+mn-lt"/>
              </a:defRPr>
            </a:lvl3pPr>
            <a:lvl4pPr marL="1600200" indent="-228600" algn="l" rtl="0" eaLnBrk="0" fontAlgn="base" hangingPunct="0">
              <a:lnSpc>
                <a:spcPct val="90000"/>
              </a:lnSpc>
              <a:spcBef>
                <a:spcPct val="20000"/>
              </a:spcBef>
              <a:spcAft>
                <a:spcPct val="0"/>
              </a:spcAft>
              <a:buChar char="–"/>
              <a:defRPr sz="2000">
                <a:solidFill>
                  <a:schemeClr val="tx1"/>
                </a:solidFill>
                <a:latin typeface="+mn-lt"/>
              </a:defRPr>
            </a:lvl4pPr>
            <a:lvl5pPr marL="2057400" indent="-228600" algn="l" rtl="0" eaLnBrk="0" fontAlgn="base" hangingPunct="0">
              <a:lnSpc>
                <a:spcPct val="90000"/>
              </a:lnSpc>
              <a:spcBef>
                <a:spcPct val="20000"/>
              </a:spcBef>
              <a:spcAft>
                <a:spcPct val="0"/>
              </a:spcAft>
              <a:buChar char="•"/>
              <a:defRPr sz="2000">
                <a:solidFill>
                  <a:schemeClr val="tx1"/>
                </a:solidFill>
                <a:latin typeface="+mn-lt"/>
              </a:defRPr>
            </a:lvl5pPr>
            <a:lvl6pPr marL="2514600" indent="-228600" algn="l" rtl="0" eaLnBrk="0" fontAlgn="base" hangingPunct="0">
              <a:lnSpc>
                <a:spcPct val="90000"/>
              </a:lnSpc>
              <a:spcBef>
                <a:spcPct val="20000"/>
              </a:spcBef>
              <a:spcAft>
                <a:spcPct val="0"/>
              </a:spcAft>
              <a:buChar char="•"/>
              <a:defRPr sz="2000">
                <a:solidFill>
                  <a:schemeClr val="tx1"/>
                </a:solidFill>
                <a:latin typeface="+mn-lt"/>
              </a:defRPr>
            </a:lvl6pPr>
            <a:lvl7pPr marL="2971800" indent="-228600" algn="l" rtl="0" eaLnBrk="0" fontAlgn="base" hangingPunct="0">
              <a:lnSpc>
                <a:spcPct val="90000"/>
              </a:lnSpc>
              <a:spcBef>
                <a:spcPct val="20000"/>
              </a:spcBef>
              <a:spcAft>
                <a:spcPct val="0"/>
              </a:spcAft>
              <a:buChar char="•"/>
              <a:defRPr sz="2000">
                <a:solidFill>
                  <a:schemeClr val="tx1"/>
                </a:solidFill>
                <a:latin typeface="+mn-lt"/>
              </a:defRPr>
            </a:lvl7pPr>
            <a:lvl8pPr marL="3429000" indent="-228600" algn="l" rtl="0" eaLnBrk="0" fontAlgn="base" hangingPunct="0">
              <a:lnSpc>
                <a:spcPct val="90000"/>
              </a:lnSpc>
              <a:spcBef>
                <a:spcPct val="20000"/>
              </a:spcBef>
              <a:spcAft>
                <a:spcPct val="0"/>
              </a:spcAft>
              <a:buChar char="•"/>
              <a:defRPr sz="2000">
                <a:solidFill>
                  <a:schemeClr val="tx1"/>
                </a:solidFill>
                <a:latin typeface="+mn-lt"/>
              </a:defRPr>
            </a:lvl8pPr>
            <a:lvl9pPr marL="3886200" indent="-228600" algn="l" rtl="0" eaLnBrk="0" fontAlgn="base" hangingPunct="0">
              <a:lnSpc>
                <a:spcPct val="90000"/>
              </a:lnSpc>
              <a:spcBef>
                <a:spcPct val="20000"/>
              </a:spcBef>
              <a:spcAft>
                <a:spcPct val="0"/>
              </a:spcAft>
              <a:buChar char="•"/>
              <a:defRPr sz="2000">
                <a:solidFill>
                  <a:schemeClr val="tx1"/>
                </a:solidFill>
                <a:latin typeface="+mn-lt"/>
              </a:defRPr>
            </a:lvl9pPr>
          </a:lstStyle>
          <a:p>
            <a:pPr marL="342900" marR="0" lvl="0" indent="-342900" algn="l" defTabSz="914400" rtl="0" eaLnBrk="0" fontAlgn="base" latinLnBrk="0" hangingPunct="0">
              <a:lnSpc>
                <a:spcPct val="80000"/>
              </a:lnSpc>
              <a:spcBef>
                <a:spcPct val="20000"/>
              </a:spcBef>
              <a:spcAft>
                <a:spcPct val="0"/>
              </a:spcAft>
              <a:buClr>
                <a:srgbClr val="FF0000"/>
              </a:buClr>
              <a:buSzPct val="80000"/>
              <a:buFont typeface="Arial" panose="020B0604020202020204" pitchFamily="34" charset="0"/>
              <a:buChar char="•"/>
              <a:tabLst/>
              <a:defRPr/>
            </a:pPr>
            <a:r>
              <a:rPr kumimoji="0" lang="en-US" altLang="en-US" sz="2400" b="0" i="0" u="none" strike="noStrike" kern="0" cap="none" spc="0" normalizeH="0" baseline="0" noProof="0" dirty="0" smtClean="0">
                <a:ln>
                  <a:noFill/>
                </a:ln>
                <a:solidFill>
                  <a:srgbClr val="002060"/>
                </a:solidFill>
                <a:effectLst/>
                <a:uLnTx/>
                <a:uFillTx/>
                <a:latin typeface="Arial Unicode MS" panose="020B0604020202020204" pitchFamily="34" charset="-128"/>
                <a:ea typeface="+mn-ea"/>
                <a:cs typeface="+mn-cs"/>
              </a:rPr>
              <a:t>Web-based for:</a:t>
            </a:r>
          </a:p>
          <a:p>
            <a:pPr marL="742950" marR="0" lvl="1" indent="-285750" algn="l" defTabSz="914400" rtl="0" eaLnBrk="0" fontAlgn="base" latinLnBrk="0" hangingPunct="0">
              <a:lnSpc>
                <a:spcPct val="80000"/>
              </a:lnSpc>
              <a:spcBef>
                <a:spcPct val="20000"/>
              </a:spcBef>
              <a:spcAft>
                <a:spcPct val="0"/>
              </a:spcAft>
              <a:buClr>
                <a:srgbClr val="FFFF00"/>
              </a:buClr>
              <a:buSzTx/>
              <a:buFontTx/>
              <a:buChar char="•"/>
              <a:tabLst/>
              <a:defRPr/>
            </a:pPr>
            <a:r>
              <a:rPr kumimoji="0" lang="en-US" altLang="en-US" sz="2000" b="0" i="0" u="none" strike="noStrike" kern="0" cap="none" spc="0" normalizeH="0" baseline="0" noProof="0" dirty="0" smtClean="0">
                <a:ln>
                  <a:noFill/>
                </a:ln>
                <a:solidFill>
                  <a:srgbClr val="002060"/>
                </a:solidFill>
                <a:effectLst/>
                <a:uLnTx/>
                <a:uFillTx/>
                <a:latin typeface="Arial Unicode MS" panose="020B0604020202020204" pitchFamily="34" charset="-128"/>
              </a:rPr>
              <a:t>Application</a:t>
            </a:r>
          </a:p>
          <a:p>
            <a:pPr marL="742950" marR="0" lvl="1" indent="-285750" algn="l" defTabSz="914400" rtl="0" eaLnBrk="0" fontAlgn="base" latinLnBrk="0" hangingPunct="0">
              <a:lnSpc>
                <a:spcPct val="80000"/>
              </a:lnSpc>
              <a:spcBef>
                <a:spcPct val="20000"/>
              </a:spcBef>
              <a:spcAft>
                <a:spcPct val="0"/>
              </a:spcAft>
              <a:buClr>
                <a:srgbClr val="FFFF00"/>
              </a:buClr>
              <a:buSzTx/>
              <a:buFontTx/>
              <a:buChar char="•"/>
              <a:tabLst/>
              <a:defRPr/>
            </a:pPr>
            <a:r>
              <a:rPr kumimoji="0" lang="en-US" altLang="en-US" sz="2000" b="0" i="0" u="none" strike="noStrike" kern="0" cap="none" spc="0" normalizeH="0" baseline="0" noProof="0" dirty="0" smtClean="0">
                <a:ln>
                  <a:noFill/>
                </a:ln>
                <a:solidFill>
                  <a:srgbClr val="002060"/>
                </a:solidFill>
                <a:effectLst/>
                <a:uLnTx/>
                <a:uFillTx/>
                <a:latin typeface="Arial Unicode MS" panose="020B0604020202020204" pitchFamily="34" charset="-128"/>
              </a:rPr>
              <a:t>Personal statement</a:t>
            </a:r>
          </a:p>
          <a:p>
            <a:pPr marL="742950" marR="0" lvl="1" indent="-285750" algn="l" defTabSz="914400" rtl="0" eaLnBrk="0" fontAlgn="base" latinLnBrk="0" hangingPunct="0">
              <a:lnSpc>
                <a:spcPct val="80000"/>
              </a:lnSpc>
              <a:spcBef>
                <a:spcPct val="20000"/>
              </a:spcBef>
              <a:spcAft>
                <a:spcPct val="0"/>
              </a:spcAft>
              <a:buClr>
                <a:srgbClr val="FFFF00"/>
              </a:buClr>
              <a:buSzTx/>
              <a:buFontTx/>
              <a:buChar char="•"/>
              <a:tabLst/>
              <a:defRPr/>
            </a:pPr>
            <a:r>
              <a:rPr kumimoji="0" lang="en-US" altLang="en-US" sz="2000" b="0" i="0" u="none" strike="noStrike" kern="0" cap="none" spc="0" normalizeH="0" baseline="0" noProof="0" dirty="0" smtClean="0">
                <a:ln>
                  <a:noFill/>
                </a:ln>
                <a:solidFill>
                  <a:srgbClr val="002060"/>
                </a:solidFill>
                <a:effectLst/>
                <a:uLnTx/>
                <a:uFillTx/>
                <a:latin typeface="Arial Unicode MS" panose="020B0604020202020204" pitchFamily="34" charset="-128"/>
              </a:rPr>
              <a:t>Photograph</a:t>
            </a:r>
          </a:p>
          <a:p>
            <a:pPr marL="742950" marR="0" lvl="1" indent="-285750" algn="l" defTabSz="914400" rtl="0" eaLnBrk="0" fontAlgn="base" latinLnBrk="0" hangingPunct="0">
              <a:lnSpc>
                <a:spcPct val="80000"/>
              </a:lnSpc>
              <a:spcBef>
                <a:spcPct val="20000"/>
              </a:spcBef>
              <a:spcAft>
                <a:spcPct val="0"/>
              </a:spcAft>
              <a:buClr>
                <a:srgbClr val="FFFF00"/>
              </a:buClr>
              <a:buSzTx/>
              <a:buFontTx/>
              <a:buChar char="•"/>
              <a:tabLst/>
              <a:defRPr/>
            </a:pPr>
            <a:r>
              <a:rPr kumimoji="0" lang="en-US" altLang="en-US" sz="2000" b="0" i="0" u="none" strike="noStrike" kern="0" cap="none" spc="0" normalizeH="0" baseline="0" noProof="0" dirty="0" smtClean="0">
                <a:ln>
                  <a:noFill/>
                </a:ln>
                <a:solidFill>
                  <a:srgbClr val="002060"/>
                </a:solidFill>
                <a:effectLst/>
                <a:uLnTx/>
                <a:uFillTx/>
                <a:latin typeface="Arial Unicode MS" panose="020B0604020202020204" pitchFamily="34" charset="-128"/>
              </a:rPr>
              <a:t>Assignment of </a:t>
            </a:r>
            <a:r>
              <a:rPr kumimoji="0" lang="en-US" altLang="en-US" sz="2000" b="0" i="0" u="none" strike="noStrike" kern="0" cap="none" spc="0" normalizeH="0" baseline="0" noProof="0" dirty="0" err="1" smtClean="0">
                <a:ln>
                  <a:noFill/>
                </a:ln>
                <a:solidFill>
                  <a:srgbClr val="002060"/>
                </a:solidFill>
                <a:effectLst/>
                <a:uLnTx/>
                <a:uFillTx/>
                <a:latin typeface="Arial Unicode MS" panose="020B0604020202020204" pitchFamily="34" charset="-128"/>
              </a:rPr>
              <a:t>LoRs</a:t>
            </a:r>
            <a:endParaRPr kumimoji="0" lang="en-US" altLang="en-US" sz="2000" b="0" i="0" u="none" strike="noStrike" kern="0" cap="none" spc="0" normalizeH="0" baseline="0" noProof="0" dirty="0" smtClean="0">
              <a:ln>
                <a:noFill/>
              </a:ln>
              <a:solidFill>
                <a:srgbClr val="002060"/>
              </a:solidFill>
              <a:effectLst/>
              <a:uLnTx/>
              <a:uFillTx/>
              <a:latin typeface="Arial Unicode MS" panose="020B0604020202020204" pitchFamily="34" charset="-128"/>
            </a:endParaRPr>
          </a:p>
          <a:p>
            <a:pPr marL="742950" marR="0" lvl="1" indent="-285750" algn="l" defTabSz="914400" rtl="0" eaLnBrk="0" fontAlgn="base" latinLnBrk="0" hangingPunct="0">
              <a:lnSpc>
                <a:spcPct val="80000"/>
              </a:lnSpc>
              <a:spcBef>
                <a:spcPct val="20000"/>
              </a:spcBef>
              <a:spcAft>
                <a:spcPct val="0"/>
              </a:spcAft>
              <a:buClr>
                <a:srgbClr val="FFFF00"/>
              </a:buClr>
              <a:buSzTx/>
              <a:buFontTx/>
              <a:buChar char="•"/>
              <a:tabLst/>
              <a:defRPr/>
            </a:pPr>
            <a:r>
              <a:rPr kumimoji="0" lang="en-US" altLang="en-US" sz="2000" b="0" i="0" u="none" strike="noStrike" kern="0" cap="none" spc="0" normalizeH="0" baseline="0" noProof="0" dirty="0" smtClean="0">
                <a:ln>
                  <a:noFill/>
                </a:ln>
                <a:solidFill>
                  <a:srgbClr val="002060"/>
                </a:solidFill>
                <a:effectLst/>
                <a:uLnTx/>
                <a:uFillTx/>
                <a:latin typeface="Arial Unicode MS" panose="020B0604020202020204" pitchFamily="34" charset="-128"/>
              </a:rPr>
              <a:t>MSPE/Dean’s letter</a:t>
            </a:r>
          </a:p>
          <a:p>
            <a:pPr marL="742950" marR="0" lvl="1" indent="-285750" algn="l" defTabSz="914400" rtl="0" eaLnBrk="0" fontAlgn="base" latinLnBrk="0" hangingPunct="0">
              <a:lnSpc>
                <a:spcPct val="80000"/>
              </a:lnSpc>
              <a:spcBef>
                <a:spcPct val="20000"/>
              </a:spcBef>
              <a:spcAft>
                <a:spcPct val="0"/>
              </a:spcAft>
              <a:buClr>
                <a:srgbClr val="FFFF00"/>
              </a:buClr>
              <a:buSzTx/>
              <a:buFontTx/>
              <a:buChar char="•"/>
              <a:tabLst/>
              <a:defRPr/>
            </a:pPr>
            <a:r>
              <a:rPr kumimoji="0" lang="en-US" altLang="en-US" sz="2000" b="0" i="0" u="none" strike="noStrike" kern="0" cap="none" spc="0" normalizeH="0" baseline="0" noProof="0" dirty="0" smtClean="0">
                <a:ln>
                  <a:noFill/>
                </a:ln>
                <a:solidFill>
                  <a:srgbClr val="002060"/>
                </a:solidFill>
                <a:effectLst/>
                <a:uLnTx/>
                <a:uFillTx/>
                <a:latin typeface="Arial Unicode MS" panose="020B0604020202020204" pitchFamily="34" charset="-128"/>
              </a:rPr>
              <a:t>Transcript</a:t>
            </a:r>
          </a:p>
          <a:p>
            <a:pPr marL="742950" marR="0" lvl="1" indent="-285750" algn="l" defTabSz="914400" rtl="0" eaLnBrk="0" fontAlgn="base" latinLnBrk="0" hangingPunct="0">
              <a:lnSpc>
                <a:spcPct val="80000"/>
              </a:lnSpc>
              <a:spcBef>
                <a:spcPct val="20000"/>
              </a:spcBef>
              <a:spcAft>
                <a:spcPct val="0"/>
              </a:spcAft>
              <a:buClr>
                <a:srgbClr val="FFFF00"/>
              </a:buClr>
              <a:buSzTx/>
              <a:buFontTx/>
              <a:buChar char="•"/>
              <a:tabLst/>
              <a:defRPr/>
            </a:pPr>
            <a:r>
              <a:rPr kumimoji="0" lang="en-US" altLang="en-US" sz="2000" b="0" i="0" u="none" strike="noStrike" kern="0" cap="none" spc="0" normalizeH="0" baseline="0" noProof="0" dirty="0" smtClean="0">
                <a:ln>
                  <a:noFill/>
                </a:ln>
                <a:solidFill>
                  <a:srgbClr val="002060"/>
                </a:solidFill>
                <a:effectLst/>
                <a:uLnTx/>
                <a:uFillTx/>
                <a:latin typeface="Arial Unicode MS" panose="020B0604020202020204" pitchFamily="34" charset="-128"/>
              </a:rPr>
              <a:t>Selection of programs</a:t>
            </a:r>
          </a:p>
          <a:p>
            <a:pPr marL="342900" marR="0" lvl="0" indent="-342900" algn="l" defTabSz="914400" rtl="0" eaLnBrk="0" fontAlgn="base" latinLnBrk="0" hangingPunct="0">
              <a:lnSpc>
                <a:spcPct val="80000"/>
              </a:lnSpc>
              <a:spcBef>
                <a:spcPct val="20000"/>
              </a:spcBef>
              <a:spcAft>
                <a:spcPct val="0"/>
              </a:spcAft>
              <a:buClr>
                <a:srgbClr val="FF0000"/>
              </a:buClr>
              <a:buSzPct val="80000"/>
              <a:buFont typeface="Arial" panose="020B0604020202020204" pitchFamily="34" charset="0"/>
              <a:buChar char="•"/>
              <a:tabLst/>
              <a:defRPr/>
            </a:pPr>
            <a:r>
              <a:rPr kumimoji="0" lang="en-US" altLang="en-US" sz="2400" b="0" i="0" u="none" strike="noStrike" kern="0" cap="none" spc="0" normalizeH="0" baseline="0" noProof="0" dirty="0" smtClean="0">
                <a:ln>
                  <a:noFill/>
                </a:ln>
                <a:solidFill>
                  <a:srgbClr val="002060"/>
                </a:solidFill>
                <a:effectLst/>
                <a:uLnTx/>
                <a:uFillTx/>
                <a:latin typeface="Arial Unicode MS" panose="020B0604020202020204" pitchFamily="34" charset="-128"/>
                <a:ea typeface="+mn-ea"/>
                <a:cs typeface="+mn-cs"/>
              </a:rPr>
              <a:t>Estimated fee of $99</a:t>
            </a:r>
          </a:p>
          <a:p>
            <a:pPr marL="342900" marR="0" lvl="0" indent="-342900" algn="l" defTabSz="914400" rtl="0" eaLnBrk="0" fontAlgn="base" latinLnBrk="0" hangingPunct="0">
              <a:lnSpc>
                <a:spcPct val="80000"/>
              </a:lnSpc>
              <a:spcBef>
                <a:spcPct val="20000"/>
              </a:spcBef>
              <a:spcAft>
                <a:spcPct val="0"/>
              </a:spcAft>
              <a:buClr>
                <a:srgbClr val="FF0000"/>
              </a:buClr>
              <a:buSzPct val="80000"/>
              <a:buFont typeface="Arial" panose="020B0604020202020204" pitchFamily="34" charset="0"/>
              <a:buChar char="•"/>
              <a:tabLst/>
              <a:defRPr/>
            </a:pPr>
            <a:r>
              <a:rPr kumimoji="0" lang="en-US" altLang="en-US" sz="2400" b="0" i="0" u="none" strike="noStrike" kern="0" cap="none" spc="0" normalizeH="0" baseline="0" noProof="0" dirty="0" smtClean="0">
                <a:ln>
                  <a:noFill/>
                </a:ln>
                <a:solidFill>
                  <a:srgbClr val="002060"/>
                </a:solidFill>
                <a:effectLst/>
                <a:uLnTx/>
                <a:uFillTx/>
                <a:latin typeface="Arial Unicode MS" panose="020B0604020202020204" pitchFamily="34" charset="-128"/>
                <a:ea typeface="+mn-ea"/>
                <a:cs typeface="+mn-cs"/>
              </a:rPr>
              <a:t>Opens to applicants – </a:t>
            </a:r>
            <a:r>
              <a:rPr kumimoji="0" lang="en-US" altLang="en-US" sz="2400" b="0" i="0" u="none" strike="noStrike" kern="0" cap="none" spc="0" normalizeH="0" baseline="0" noProof="0" dirty="0" smtClean="0">
                <a:ln>
                  <a:noFill/>
                </a:ln>
                <a:solidFill>
                  <a:srgbClr val="FF0000"/>
                </a:solidFill>
                <a:effectLst/>
                <a:uLnTx/>
                <a:uFillTx/>
                <a:latin typeface="Arial Unicode MS" panose="020B0604020202020204" pitchFamily="34" charset="-128"/>
                <a:ea typeface="+mn-ea"/>
                <a:cs typeface="+mn-cs"/>
              </a:rPr>
              <a:t>Spring 2017</a:t>
            </a:r>
            <a:endParaRPr kumimoji="0" lang="en-US" altLang="en-US" sz="2400" b="1" i="0" u="none" strike="noStrike" kern="0" cap="none" spc="0" normalizeH="0" baseline="0" noProof="0" dirty="0" smtClean="0">
              <a:ln>
                <a:noFill/>
              </a:ln>
              <a:solidFill>
                <a:srgbClr val="FF0000"/>
              </a:solidFill>
              <a:effectLst/>
              <a:uLnTx/>
              <a:uFillTx/>
              <a:latin typeface="Arial Unicode MS" panose="020B0604020202020204" pitchFamily="34" charset="-128"/>
              <a:ea typeface="+mn-ea"/>
              <a:cs typeface="+mn-cs"/>
            </a:endParaRPr>
          </a:p>
          <a:p>
            <a:pPr marL="342900" marR="0" lvl="0" indent="-342900" algn="l" defTabSz="914400" rtl="0" eaLnBrk="0" fontAlgn="base" latinLnBrk="0" hangingPunct="0">
              <a:lnSpc>
                <a:spcPct val="80000"/>
              </a:lnSpc>
              <a:spcBef>
                <a:spcPct val="20000"/>
              </a:spcBef>
              <a:spcAft>
                <a:spcPct val="0"/>
              </a:spcAft>
              <a:buClr>
                <a:srgbClr val="FF0000"/>
              </a:buClr>
              <a:buSzPct val="80000"/>
              <a:buFont typeface="Arial" panose="020B0604020202020204" pitchFamily="34" charset="0"/>
              <a:buChar char="•"/>
              <a:tabLst/>
              <a:defRPr/>
            </a:pPr>
            <a:r>
              <a:rPr kumimoji="0" lang="en-US" altLang="en-US" sz="2400" b="0" i="0" u="none" strike="noStrike" kern="0" cap="none" spc="0" normalizeH="0" baseline="0" noProof="0" dirty="0" smtClean="0">
                <a:ln>
                  <a:noFill/>
                </a:ln>
                <a:solidFill>
                  <a:srgbClr val="002060"/>
                </a:solidFill>
                <a:effectLst/>
                <a:uLnTx/>
                <a:uFillTx/>
                <a:latin typeface="Arial Unicode MS" panose="020B0604020202020204" pitchFamily="34" charset="-128"/>
                <a:ea typeface="+mn-ea"/>
                <a:cs typeface="+mn-cs"/>
              </a:rPr>
              <a:t>Opens to programs – </a:t>
            </a:r>
            <a:r>
              <a:rPr kumimoji="0" lang="en-US" altLang="en-US" sz="2400" b="0" i="0" u="none" strike="noStrike" kern="0" cap="none" spc="0" normalizeH="0" baseline="0" noProof="0" dirty="0" smtClean="0">
                <a:ln>
                  <a:noFill/>
                </a:ln>
                <a:solidFill>
                  <a:srgbClr val="FF0000"/>
                </a:solidFill>
                <a:effectLst/>
                <a:uLnTx/>
                <a:uFillTx/>
                <a:latin typeface="Arial Unicode MS" panose="020B0604020202020204" pitchFamily="34" charset="-128"/>
                <a:ea typeface="+mn-ea"/>
                <a:cs typeface="+mn-cs"/>
              </a:rPr>
              <a:t>September 15, 2017</a:t>
            </a:r>
            <a:endParaRPr kumimoji="0" lang="en-US" altLang="en-US" sz="2400" b="1" i="0" u="none" strike="noStrike" kern="0" cap="none" spc="0" normalizeH="0" baseline="0" noProof="0" dirty="0" smtClean="0">
              <a:ln>
                <a:noFill/>
              </a:ln>
              <a:solidFill>
                <a:srgbClr val="FF0000"/>
              </a:solidFill>
              <a:effectLst/>
              <a:uLnTx/>
              <a:uFillTx/>
              <a:latin typeface="Arial Unicode MS" panose="020B0604020202020204" pitchFamily="34" charset="-128"/>
              <a:ea typeface="+mn-ea"/>
              <a:cs typeface="+mn-cs"/>
            </a:endParaRPr>
          </a:p>
        </p:txBody>
      </p:sp>
    </p:spTree>
    <p:extLst>
      <p:ext uri="{BB962C8B-B14F-4D97-AF65-F5344CB8AC3E}">
        <p14:creationId xmlns:p14="http://schemas.microsoft.com/office/powerpoint/2010/main" val="45512870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688645" y="649084"/>
            <a:ext cx="7516017" cy="2327565"/>
          </a:xfrm>
          <a:prstGeom prst="rect">
            <a:avLst/>
          </a:prstGeom>
          <a:solidFill>
            <a:srgbClr val="539BCE"/>
          </a:solidFill>
          <a:ln>
            <a:noFill/>
          </a:ln>
          <a:effectLst>
            <a:softEdge rad="63500"/>
          </a:effectLst>
        </p:spPr>
        <p:txBody>
          <a:bodyPr vert="horz" wrap="square" lIns="45720" tIns="0" rIns="45720" bIns="0" numCol="1" anchor="t" anchorCtr="0" compatLnSpc="1">
            <a:prstTxWarp prst="textNoShape">
              <a:avLst/>
            </a:prstTxWarp>
          </a:bodyPr>
          <a:lstStyle/>
          <a:p>
            <a:pPr eaLnBrk="0" fontAlgn="base" hangingPunct="0">
              <a:spcBef>
                <a:spcPct val="0"/>
              </a:spcBef>
              <a:spcAft>
                <a:spcPct val="0"/>
              </a:spcAft>
            </a:pPr>
            <a:endParaRPr lang="en-US" altLang="en-US" sz="600" b="1" i="1" dirty="0">
              <a:solidFill>
                <a:srgbClr val="1C1C1C"/>
              </a:solidFill>
              <a:latin typeface="Franklin Gothic Book" panose="020B0503020102020204" pitchFamily="34" charset="0"/>
              <a:cs typeface="Arial"/>
            </a:endParaRPr>
          </a:p>
          <a:p>
            <a:pPr eaLnBrk="0" fontAlgn="base" hangingPunct="0">
              <a:spcBef>
                <a:spcPct val="0"/>
              </a:spcBef>
              <a:spcAft>
                <a:spcPct val="0"/>
              </a:spcAft>
            </a:pPr>
            <a:endParaRPr lang="en-US" altLang="en-US" sz="1200" b="1" i="1" dirty="0">
              <a:solidFill>
                <a:srgbClr val="1C1C1C"/>
              </a:solidFill>
              <a:latin typeface="Franklin Gothic Book" panose="020B0503020102020204" pitchFamily="34" charset="0"/>
              <a:cs typeface="Arial"/>
            </a:endParaRPr>
          </a:p>
          <a:p>
            <a:pPr eaLnBrk="0" fontAlgn="base" hangingPunct="0">
              <a:spcBef>
                <a:spcPct val="0"/>
              </a:spcBef>
              <a:spcAft>
                <a:spcPct val="0"/>
              </a:spcAft>
            </a:pPr>
            <a:endParaRPr lang="en-US" altLang="en-US" sz="1200" b="1" i="1" dirty="0">
              <a:solidFill>
                <a:srgbClr val="1C1C1C"/>
              </a:solidFill>
              <a:latin typeface="Franklin Gothic Book" panose="020B0503020102020204" pitchFamily="34" charset="0"/>
              <a:cs typeface="Arial"/>
            </a:endParaRPr>
          </a:p>
          <a:p>
            <a:pPr eaLnBrk="0" fontAlgn="base" hangingPunct="0">
              <a:spcBef>
                <a:spcPct val="0"/>
              </a:spcBef>
              <a:spcAft>
                <a:spcPct val="0"/>
              </a:spcAft>
            </a:pPr>
            <a:endParaRPr lang="en-US" altLang="en-US" sz="1200" b="1" i="1" dirty="0">
              <a:solidFill>
                <a:srgbClr val="1C1C1C"/>
              </a:solidFill>
              <a:latin typeface="Franklin Gothic Book" panose="020B0503020102020204" pitchFamily="34" charset="0"/>
              <a:cs typeface="Arial"/>
            </a:endParaRPr>
          </a:p>
        </p:txBody>
      </p:sp>
      <p:sp>
        <p:nvSpPr>
          <p:cNvPr id="3" name="Content Placeholder 2"/>
          <p:cNvSpPr>
            <a:spLocks noGrp="1"/>
          </p:cNvSpPr>
          <p:nvPr>
            <p:ph sz="quarter" idx="13"/>
          </p:nvPr>
        </p:nvSpPr>
        <p:spPr>
          <a:xfrm>
            <a:off x="1372329" y="1061951"/>
            <a:ext cx="6614159" cy="598516"/>
          </a:xfrm>
        </p:spPr>
        <p:txBody>
          <a:bodyPr>
            <a:normAutofit fontScale="25000" lnSpcReduction="20000"/>
          </a:bodyPr>
          <a:lstStyle/>
          <a:p>
            <a:pPr marL="0" lvl="0" indent="0">
              <a:spcBef>
                <a:spcPts val="0"/>
              </a:spcBef>
              <a:spcAft>
                <a:spcPts val="0"/>
              </a:spcAft>
              <a:buClrTx/>
              <a:buSzTx/>
              <a:buNone/>
            </a:pPr>
            <a:r>
              <a:rPr lang="en-US" altLang="en-US" sz="19200" kern="0" dirty="0" smtClean="0">
                <a:ln w="0"/>
                <a:solidFill>
                  <a:schemeClr val="tx1"/>
                </a:solidFill>
                <a:effectLst>
                  <a:outerShdw blurRad="38100" dist="19050" dir="2700000" algn="tl" rotWithShape="0">
                    <a:schemeClr val="dk1">
                      <a:alpha val="40000"/>
                    </a:schemeClr>
                  </a:outerShdw>
                </a:effectLst>
                <a:latin typeface="Calibri" panose="020F0502020204030204" pitchFamily="34" charset="0"/>
              </a:rPr>
              <a:t>When </a:t>
            </a:r>
            <a:r>
              <a:rPr lang="en-US" altLang="en-US" sz="19200" kern="0" dirty="0">
                <a:ln w="0"/>
                <a:solidFill>
                  <a:schemeClr val="tx1"/>
                </a:solidFill>
                <a:effectLst>
                  <a:outerShdw blurRad="38100" dist="19050" dir="2700000" algn="tl" rotWithShape="0">
                    <a:schemeClr val="dk1">
                      <a:alpha val="40000"/>
                    </a:schemeClr>
                  </a:outerShdw>
                </a:effectLst>
                <a:latin typeface="Calibri" panose="020F0502020204030204" pitchFamily="34" charset="0"/>
              </a:rPr>
              <a:t>and how should we start asking for </a:t>
            </a:r>
            <a:r>
              <a:rPr lang="en-US" altLang="en-US" sz="19200" kern="0" dirty="0" err="1">
                <a:ln w="0"/>
                <a:solidFill>
                  <a:schemeClr val="tx1"/>
                </a:solidFill>
                <a:effectLst>
                  <a:outerShdw blurRad="38100" dist="19050" dir="2700000" algn="tl" rotWithShape="0">
                    <a:schemeClr val="dk1">
                      <a:alpha val="40000"/>
                    </a:schemeClr>
                  </a:outerShdw>
                </a:effectLst>
                <a:latin typeface="Calibri" panose="020F0502020204030204" pitchFamily="34" charset="0"/>
              </a:rPr>
              <a:t>LoRs</a:t>
            </a:r>
            <a:r>
              <a:rPr lang="en-US" altLang="en-US" sz="19200" kern="0" dirty="0">
                <a:ln w="0"/>
                <a:solidFill>
                  <a:schemeClr val="tx1"/>
                </a:solidFill>
                <a:effectLst>
                  <a:outerShdw blurRad="38100" dist="19050" dir="2700000" algn="tl" rotWithShape="0">
                    <a:schemeClr val="dk1">
                      <a:alpha val="40000"/>
                    </a:schemeClr>
                  </a:outerShdw>
                </a:effectLst>
                <a:latin typeface="Calibri" panose="020F0502020204030204" pitchFamily="34" charset="0"/>
              </a:rPr>
              <a:t>?</a:t>
            </a:r>
          </a:p>
          <a:p>
            <a:endParaRPr lang="en-US" dirty="0"/>
          </a:p>
        </p:txBody>
      </p:sp>
      <p:sp>
        <p:nvSpPr>
          <p:cNvPr id="6" name="Content Placeholder 2"/>
          <p:cNvSpPr txBox="1">
            <a:spLocks/>
          </p:cNvSpPr>
          <p:nvPr/>
        </p:nvSpPr>
        <p:spPr>
          <a:xfrm>
            <a:off x="4276242" y="3758044"/>
            <a:ext cx="6614159" cy="598516"/>
          </a:xfrm>
          <a:prstGeom prst="rect">
            <a:avLst/>
          </a:prstGeom>
        </p:spPr>
        <p:txBody>
          <a:bodyPr vert="horz" lIns="91440" tIns="45720" rIns="91440" bIns="45720" rtlCol="0">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endParaRPr lang="en-US" dirty="0"/>
          </a:p>
        </p:txBody>
      </p:sp>
    </p:spTree>
    <p:extLst>
      <p:ext uri="{BB962C8B-B14F-4D97-AF65-F5344CB8AC3E}">
        <p14:creationId xmlns:p14="http://schemas.microsoft.com/office/powerpoint/2010/main" val="335703906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843086" y="129209"/>
            <a:ext cx="1088617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a:solidFill>
                  <a:schemeClr val="tx1"/>
                </a:solidFill>
                <a:latin typeface="+mj-lt"/>
                <a:ea typeface="+mj-ea"/>
                <a:cs typeface="+mj-cs"/>
              </a:defRPr>
            </a:lvl1pPr>
            <a:lvl2pPr algn="ctr" rtl="0" eaLnBrk="0" fontAlgn="base" hangingPunct="0">
              <a:spcBef>
                <a:spcPct val="0"/>
              </a:spcBef>
              <a:spcAft>
                <a:spcPct val="0"/>
              </a:spcAft>
              <a:defRPr sz="3600">
                <a:solidFill>
                  <a:schemeClr val="tx1"/>
                </a:solidFill>
                <a:latin typeface="Arial" charset="0"/>
              </a:defRPr>
            </a:lvl2pPr>
            <a:lvl3pPr algn="ctr" rtl="0" eaLnBrk="0" fontAlgn="base" hangingPunct="0">
              <a:spcBef>
                <a:spcPct val="0"/>
              </a:spcBef>
              <a:spcAft>
                <a:spcPct val="0"/>
              </a:spcAft>
              <a:defRPr sz="3600">
                <a:solidFill>
                  <a:schemeClr val="tx1"/>
                </a:solidFill>
                <a:latin typeface="Arial" charset="0"/>
              </a:defRPr>
            </a:lvl3pPr>
            <a:lvl4pPr algn="ctr" rtl="0" eaLnBrk="0" fontAlgn="base" hangingPunct="0">
              <a:spcBef>
                <a:spcPct val="0"/>
              </a:spcBef>
              <a:spcAft>
                <a:spcPct val="0"/>
              </a:spcAft>
              <a:defRPr sz="3600">
                <a:solidFill>
                  <a:schemeClr val="tx1"/>
                </a:solidFill>
                <a:latin typeface="Arial" charset="0"/>
              </a:defRPr>
            </a:lvl4pPr>
            <a:lvl5pPr algn="ctr" rtl="0" eaLnBrk="0" fontAlgn="base" hangingPunct="0">
              <a:spcBef>
                <a:spcPct val="0"/>
              </a:spcBef>
              <a:spcAft>
                <a:spcPct val="0"/>
              </a:spcAft>
              <a:defRPr sz="3600">
                <a:solidFill>
                  <a:schemeClr val="tx1"/>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en-US" b="1" kern="0" dirty="0" smtClean="0">
                <a:solidFill>
                  <a:srgbClr val="002060"/>
                </a:solidFill>
                <a:effectLst>
                  <a:outerShdw blurRad="38100" dist="38100" dir="2700000" algn="tl">
                    <a:srgbClr val="000000">
                      <a:alpha val="43137"/>
                    </a:srgbClr>
                  </a:outerShdw>
                </a:effectLst>
                <a:latin typeface="Arial"/>
              </a:rPr>
              <a:t>ERAS Web Portal for Letters of Recommendation</a:t>
            </a:r>
            <a:endParaRPr kumimoji="0" lang="en-US" altLang="en-US" b="1" i="0" u="none" strike="noStrike" kern="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Arial"/>
            </a:endParaRPr>
          </a:p>
        </p:txBody>
      </p:sp>
      <p:sp>
        <p:nvSpPr>
          <p:cNvPr id="5" name="Content Placeholder 6"/>
          <p:cNvSpPr txBox="1">
            <a:spLocks/>
          </p:cNvSpPr>
          <p:nvPr/>
        </p:nvSpPr>
        <p:spPr bwMode="auto">
          <a:xfrm>
            <a:off x="2402978" y="1579992"/>
            <a:ext cx="7315200" cy="4646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lnSpc>
                <a:spcPct val="90000"/>
              </a:lnSpc>
              <a:spcBef>
                <a:spcPct val="20000"/>
              </a:spcBef>
              <a:spcAft>
                <a:spcPct val="0"/>
              </a:spcAft>
              <a:buClr>
                <a:schemeClr val="hlink"/>
              </a:buClr>
              <a:buSzPct val="80000"/>
              <a:buFont typeface="Monotype Sorts"/>
              <a:buChar char="w"/>
              <a:defRPr sz="3200">
                <a:solidFill>
                  <a:schemeClr val="tx1"/>
                </a:solidFill>
                <a:latin typeface="+mn-lt"/>
                <a:ea typeface="+mn-ea"/>
                <a:cs typeface="+mn-cs"/>
              </a:defRPr>
            </a:lvl1pPr>
            <a:lvl2pPr marL="742950" indent="-285750" algn="l" rtl="0" eaLnBrk="0" fontAlgn="base" hangingPunct="0">
              <a:lnSpc>
                <a:spcPct val="90000"/>
              </a:lnSpc>
              <a:spcBef>
                <a:spcPct val="20000"/>
              </a:spcBef>
              <a:spcAft>
                <a:spcPct val="0"/>
              </a:spcAft>
              <a:buClr>
                <a:schemeClr val="accent1"/>
              </a:buClr>
              <a:buChar char="•"/>
              <a:defRPr sz="2800">
                <a:solidFill>
                  <a:schemeClr val="tx1"/>
                </a:solidFill>
                <a:latin typeface="+mn-lt"/>
              </a:defRPr>
            </a:lvl2pPr>
            <a:lvl3pPr marL="1143000" indent="-228600" algn="l" rtl="0" eaLnBrk="0" fontAlgn="base" hangingPunct="0">
              <a:lnSpc>
                <a:spcPct val="90000"/>
              </a:lnSpc>
              <a:spcBef>
                <a:spcPct val="20000"/>
              </a:spcBef>
              <a:spcAft>
                <a:spcPct val="0"/>
              </a:spcAft>
              <a:buClr>
                <a:schemeClr val="folHlink"/>
              </a:buClr>
              <a:buChar char="•"/>
              <a:defRPr sz="2400">
                <a:solidFill>
                  <a:schemeClr val="tx1"/>
                </a:solidFill>
                <a:latin typeface="+mn-lt"/>
              </a:defRPr>
            </a:lvl3pPr>
            <a:lvl4pPr marL="1600200" indent="-228600" algn="l" rtl="0" eaLnBrk="0" fontAlgn="base" hangingPunct="0">
              <a:lnSpc>
                <a:spcPct val="90000"/>
              </a:lnSpc>
              <a:spcBef>
                <a:spcPct val="20000"/>
              </a:spcBef>
              <a:spcAft>
                <a:spcPct val="0"/>
              </a:spcAft>
              <a:buChar char="–"/>
              <a:defRPr sz="2000">
                <a:solidFill>
                  <a:schemeClr val="tx1"/>
                </a:solidFill>
                <a:latin typeface="+mn-lt"/>
              </a:defRPr>
            </a:lvl4pPr>
            <a:lvl5pPr marL="2057400" indent="-228600" algn="l" rtl="0" eaLnBrk="0" fontAlgn="base" hangingPunct="0">
              <a:lnSpc>
                <a:spcPct val="90000"/>
              </a:lnSpc>
              <a:spcBef>
                <a:spcPct val="20000"/>
              </a:spcBef>
              <a:spcAft>
                <a:spcPct val="0"/>
              </a:spcAft>
              <a:buChar char="•"/>
              <a:defRPr sz="2000">
                <a:solidFill>
                  <a:schemeClr val="tx1"/>
                </a:solidFill>
                <a:latin typeface="+mn-lt"/>
              </a:defRPr>
            </a:lvl5pPr>
            <a:lvl6pPr marL="2514600" indent="-228600" algn="l" rtl="0" eaLnBrk="0" fontAlgn="base" hangingPunct="0">
              <a:lnSpc>
                <a:spcPct val="90000"/>
              </a:lnSpc>
              <a:spcBef>
                <a:spcPct val="20000"/>
              </a:spcBef>
              <a:spcAft>
                <a:spcPct val="0"/>
              </a:spcAft>
              <a:buChar char="•"/>
              <a:defRPr sz="2000">
                <a:solidFill>
                  <a:schemeClr val="tx1"/>
                </a:solidFill>
                <a:latin typeface="+mn-lt"/>
              </a:defRPr>
            </a:lvl6pPr>
            <a:lvl7pPr marL="2971800" indent="-228600" algn="l" rtl="0" eaLnBrk="0" fontAlgn="base" hangingPunct="0">
              <a:lnSpc>
                <a:spcPct val="90000"/>
              </a:lnSpc>
              <a:spcBef>
                <a:spcPct val="20000"/>
              </a:spcBef>
              <a:spcAft>
                <a:spcPct val="0"/>
              </a:spcAft>
              <a:buChar char="•"/>
              <a:defRPr sz="2000">
                <a:solidFill>
                  <a:schemeClr val="tx1"/>
                </a:solidFill>
                <a:latin typeface="+mn-lt"/>
              </a:defRPr>
            </a:lvl7pPr>
            <a:lvl8pPr marL="3429000" indent="-228600" algn="l" rtl="0" eaLnBrk="0" fontAlgn="base" hangingPunct="0">
              <a:lnSpc>
                <a:spcPct val="90000"/>
              </a:lnSpc>
              <a:spcBef>
                <a:spcPct val="20000"/>
              </a:spcBef>
              <a:spcAft>
                <a:spcPct val="0"/>
              </a:spcAft>
              <a:buChar char="•"/>
              <a:defRPr sz="2000">
                <a:solidFill>
                  <a:schemeClr val="tx1"/>
                </a:solidFill>
                <a:latin typeface="+mn-lt"/>
              </a:defRPr>
            </a:lvl8pPr>
            <a:lvl9pPr marL="3886200" indent="-228600" algn="l" rtl="0" eaLnBrk="0" fontAlgn="base" hangingPunct="0">
              <a:lnSpc>
                <a:spcPct val="90000"/>
              </a:lnSpc>
              <a:spcBef>
                <a:spcPct val="20000"/>
              </a:spcBef>
              <a:spcAft>
                <a:spcPct val="0"/>
              </a:spcAft>
              <a:buChar char="•"/>
              <a:defRPr sz="2000">
                <a:solidFill>
                  <a:schemeClr val="tx1"/>
                </a:solidFill>
                <a:latin typeface="+mn-lt"/>
              </a:defRPr>
            </a:lvl9pPr>
          </a:lstStyle>
          <a:p>
            <a:pPr>
              <a:buFont typeface="Arial" panose="020B0604020202020204" pitchFamily="34" charset="0"/>
              <a:buChar char="•"/>
            </a:pPr>
            <a:r>
              <a:rPr lang="en-US" altLang="en-US" sz="2000" kern="0" dirty="0" smtClean="0">
                <a:solidFill>
                  <a:srgbClr val="002060"/>
                </a:solidFill>
                <a:latin typeface="Calibri" panose="020F0502020204030204" pitchFamily="34" charset="0"/>
              </a:rPr>
              <a:t>You need to inform your letter writers the following:</a:t>
            </a:r>
          </a:p>
          <a:p>
            <a:pPr lvl="1"/>
            <a:r>
              <a:rPr lang="en-US" altLang="en-US" sz="2000" kern="0" dirty="0" smtClean="0">
                <a:solidFill>
                  <a:srgbClr val="002060"/>
                </a:solidFill>
                <a:latin typeface="Calibri" panose="020F0502020204030204" pitchFamily="34" charset="0"/>
              </a:rPr>
              <a:t>A</a:t>
            </a:r>
            <a:r>
              <a:rPr lang="en-US" altLang="en-US" sz="2000" u="sng" kern="0" dirty="0" smtClean="0">
                <a:solidFill>
                  <a:srgbClr val="002060"/>
                </a:solidFill>
                <a:latin typeface="Calibri" panose="020F0502020204030204" pitchFamily="34" charset="0"/>
              </a:rPr>
              <a:t>ll </a:t>
            </a:r>
            <a:r>
              <a:rPr lang="en-US" altLang="en-US" sz="2000" u="sng" kern="0" dirty="0" err="1" smtClean="0">
                <a:solidFill>
                  <a:srgbClr val="002060"/>
                </a:solidFill>
                <a:latin typeface="Calibri" panose="020F0502020204030204" pitchFamily="34" charset="0"/>
              </a:rPr>
              <a:t>LoRs</a:t>
            </a:r>
            <a:r>
              <a:rPr lang="en-US" altLang="en-US" sz="2000" u="sng" kern="0" dirty="0" smtClean="0">
                <a:solidFill>
                  <a:srgbClr val="002060"/>
                </a:solidFill>
                <a:latin typeface="Calibri" panose="020F0502020204030204" pitchFamily="34" charset="0"/>
              </a:rPr>
              <a:t> must be uploaded to the ERAS system using the ERAS Letter of Recommendation Portal (</a:t>
            </a:r>
            <a:r>
              <a:rPr lang="en-US" altLang="en-US" sz="2000" u="sng" kern="0" dirty="0" err="1" smtClean="0">
                <a:solidFill>
                  <a:srgbClr val="002060"/>
                </a:solidFill>
                <a:latin typeface="Calibri" panose="020F0502020204030204" pitchFamily="34" charset="0"/>
              </a:rPr>
              <a:t>LoRP</a:t>
            </a:r>
            <a:r>
              <a:rPr lang="en-US" altLang="en-US" sz="2000" u="sng" kern="0" dirty="0" smtClean="0">
                <a:solidFill>
                  <a:srgbClr val="002060"/>
                </a:solidFill>
                <a:latin typeface="Calibri" panose="020F0502020204030204" pitchFamily="34" charset="0"/>
              </a:rPr>
              <a:t>)</a:t>
            </a:r>
          </a:p>
          <a:p>
            <a:pPr lvl="1"/>
            <a:r>
              <a:rPr lang="en-US" altLang="en-US" sz="2000" u="sng" kern="0" dirty="0" err="1" smtClean="0">
                <a:solidFill>
                  <a:srgbClr val="002060"/>
                </a:solidFill>
                <a:latin typeface="Calibri" panose="020F0502020204030204" pitchFamily="34" charset="0"/>
              </a:rPr>
              <a:t>LoRs</a:t>
            </a:r>
            <a:r>
              <a:rPr lang="en-US" altLang="en-US" sz="2000" u="sng" kern="0" dirty="0" smtClean="0">
                <a:solidFill>
                  <a:srgbClr val="002060"/>
                </a:solidFill>
                <a:latin typeface="Calibri" panose="020F0502020204030204" pitchFamily="34" charset="0"/>
              </a:rPr>
              <a:t> must be uploaded by either the </a:t>
            </a:r>
            <a:r>
              <a:rPr lang="en-US" altLang="en-US" sz="2000" i="1" u="sng" kern="0" dirty="0" err="1" smtClean="0">
                <a:solidFill>
                  <a:srgbClr val="002060"/>
                </a:solidFill>
                <a:latin typeface="Calibri" panose="020F0502020204030204" pitchFamily="34" charset="0"/>
              </a:rPr>
              <a:t>LoR</a:t>
            </a:r>
            <a:r>
              <a:rPr lang="en-US" altLang="en-US" sz="2000" i="1" u="sng" kern="0" dirty="0" smtClean="0">
                <a:solidFill>
                  <a:srgbClr val="002060"/>
                </a:solidFill>
                <a:latin typeface="Calibri" panose="020F0502020204030204" pitchFamily="34" charset="0"/>
              </a:rPr>
              <a:t> Author</a:t>
            </a:r>
            <a:r>
              <a:rPr lang="en-US" altLang="en-US" sz="2000" u="sng" kern="0" dirty="0" smtClean="0">
                <a:solidFill>
                  <a:srgbClr val="002060"/>
                </a:solidFill>
                <a:latin typeface="Calibri" panose="020F0502020204030204" pitchFamily="34" charset="0"/>
              </a:rPr>
              <a:t> or his/her designee</a:t>
            </a:r>
            <a:r>
              <a:rPr lang="en-US" altLang="en-US" sz="2000" kern="0" dirty="0" smtClean="0">
                <a:solidFill>
                  <a:srgbClr val="002060"/>
                </a:solidFill>
                <a:latin typeface="Calibri" panose="020F0502020204030204" pitchFamily="34" charset="0"/>
              </a:rPr>
              <a:t>. </a:t>
            </a:r>
          </a:p>
          <a:p>
            <a:pPr lvl="2"/>
            <a:r>
              <a:rPr lang="en-US" altLang="en-US" sz="2000" kern="0" dirty="0" smtClean="0">
                <a:solidFill>
                  <a:srgbClr val="002060"/>
                </a:solidFill>
                <a:latin typeface="Calibri" panose="020F0502020204030204" pitchFamily="34" charset="0"/>
              </a:rPr>
              <a:t>Designees may be anyone the author chooses as long as they are not a member of the hospital (in an advising role) or medical school staff supporting students in the application process.  </a:t>
            </a:r>
          </a:p>
          <a:p>
            <a:pPr lvl="1"/>
            <a:r>
              <a:rPr lang="en-US" altLang="en-US" sz="2000" b="1" u="sng" kern="0" dirty="0" smtClean="0">
                <a:solidFill>
                  <a:srgbClr val="002060"/>
                </a:solidFill>
                <a:latin typeface="Calibri" panose="020F0502020204030204" pitchFamily="34" charset="0"/>
              </a:rPr>
              <a:t>Specifically, the Office of Student Affairs is no longer able to upload </a:t>
            </a:r>
            <a:r>
              <a:rPr lang="en-US" altLang="en-US" sz="2000" b="1" u="sng" kern="0" dirty="0" err="1" smtClean="0">
                <a:solidFill>
                  <a:srgbClr val="002060"/>
                </a:solidFill>
                <a:latin typeface="Calibri" panose="020F0502020204030204" pitchFamily="34" charset="0"/>
              </a:rPr>
              <a:t>LoRs</a:t>
            </a:r>
            <a:r>
              <a:rPr lang="en-US" altLang="en-US" sz="2000" b="1" u="sng" kern="0" dirty="0" smtClean="0">
                <a:solidFill>
                  <a:srgbClr val="002060"/>
                </a:solidFill>
                <a:latin typeface="Calibri" panose="020F0502020204030204" pitchFamily="34" charset="0"/>
              </a:rPr>
              <a:t> on your behalf.</a:t>
            </a:r>
            <a:endParaRPr lang="en-US" altLang="en-US" sz="2000" kern="0" dirty="0" smtClean="0">
              <a:solidFill>
                <a:srgbClr val="002060"/>
              </a:solidFill>
              <a:latin typeface="Calibri" panose="020F0502020204030204" pitchFamily="34" charset="0"/>
            </a:endParaRPr>
          </a:p>
          <a:p>
            <a:pPr>
              <a:buFont typeface="Arial" panose="020B0604020202020204" pitchFamily="34" charset="0"/>
              <a:buChar char="•"/>
            </a:pPr>
            <a:r>
              <a:rPr lang="en-US" altLang="en-US" sz="2000" kern="0" dirty="0" smtClean="0">
                <a:solidFill>
                  <a:srgbClr val="002060"/>
                </a:solidFill>
                <a:latin typeface="Calibri" panose="020F0502020204030204" pitchFamily="34" charset="0"/>
              </a:rPr>
              <a:t>Ideally </a:t>
            </a:r>
            <a:r>
              <a:rPr lang="en-US" altLang="en-US" sz="2000" kern="0" dirty="0" err="1" smtClean="0">
                <a:solidFill>
                  <a:srgbClr val="002060"/>
                </a:solidFill>
                <a:latin typeface="Calibri" panose="020F0502020204030204" pitchFamily="34" charset="0"/>
              </a:rPr>
              <a:t>LoRs</a:t>
            </a:r>
            <a:r>
              <a:rPr lang="en-US" altLang="en-US" sz="2000" kern="0" dirty="0" smtClean="0">
                <a:solidFill>
                  <a:srgbClr val="002060"/>
                </a:solidFill>
                <a:latin typeface="Calibri" panose="020F0502020204030204" pitchFamily="34" charset="0"/>
              </a:rPr>
              <a:t> should be submitted by </a:t>
            </a:r>
            <a:r>
              <a:rPr lang="en-US" altLang="en-US" sz="2000" kern="0" dirty="0" smtClean="0">
                <a:solidFill>
                  <a:srgbClr val="FF0000"/>
                </a:solidFill>
                <a:latin typeface="Calibri" panose="020F0502020204030204" pitchFamily="34" charset="0"/>
              </a:rPr>
              <a:t>September 15 </a:t>
            </a:r>
            <a:r>
              <a:rPr lang="en-US" altLang="en-US" sz="2000" kern="0" dirty="0" smtClean="0">
                <a:solidFill>
                  <a:srgbClr val="002060"/>
                </a:solidFill>
                <a:latin typeface="Calibri" panose="020F0502020204030204" pitchFamily="34" charset="0"/>
              </a:rPr>
              <a:t>or October 1 (at latest)</a:t>
            </a:r>
          </a:p>
          <a:p>
            <a:pPr>
              <a:buFont typeface="Arial" panose="020B0604020202020204" pitchFamily="34" charset="0"/>
              <a:buChar char="•"/>
            </a:pPr>
            <a:r>
              <a:rPr lang="en-US" altLang="en-US" sz="2000" kern="0" dirty="0" smtClean="0">
                <a:solidFill>
                  <a:srgbClr val="002060"/>
                </a:solidFill>
                <a:latin typeface="Calibri" panose="020F0502020204030204" pitchFamily="34" charset="0"/>
              </a:rPr>
              <a:t>ERAS allows for a maximum of </a:t>
            </a:r>
            <a:r>
              <a:rPr lang="en-US" altLang="en-US" sz="2000" kern="0" dirty="0" smtClean="0">
                <a:solidFill>
                  <a:srgbClr val="FF0000"/>
                </a:solidFill>
                <a:latin typeface="Calibri" panose="020F0502020204030204" pitchFamily="34" charset="0"/>
              </a:rPr>
              <a:t>4 letters</a:t>
            </a:r>
          </a:p>
          <a:p>
            <a:pPr marL="0" indent="0">
              <a:buNone/>
            </a:pPr>
            <a:endParaRPr lang="en-US" altLang="en-US" sz="2000" kern="0" dirty="0">
              <a:solidFill>
                <a:srgbClr val="FF0000"/>
              </a:solidFill>
              <a:latin typeface="Calibri" panose="020F0502020204030204" pitchFamily="34" charset="0"/>
            </a:endParaRPr>
          </a:p>
        </p:txBody>
      </p:sp>
    </p:spTree>
    <p:extLst>
      <p:ext uri="{BB962C8B-B14F-4D97-AF65-F5344CB8AC3E}">
        <p14:creationId xmlns:p14="http://schemas.microsoft.com/office/powerpoint/2010/main" val="136899369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4794182" y="0"/>
            <a:ext cx="2603636"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000" i="1">
                <a:solidFill>
                  <a:schemeClr val="tx2"/>
                </a:solidFill>
                <a:latin typeface="+mj-lt"/>
                <a:ea typeface="+mj-ea"/>
                <a:cs typeface="+mj-cs"/>
              </a:defRPr>
            </a:lvl1pPr>
            <a:lvl2pPr algn="l" rtl="0" eaLnBrk="0" fontAlgn="base" hangingPunct="0">
              <a:spcBef>
                <a:spcPct val="0"/>
              </a:spcBef>
              <a:spcAft>
                <a:spcPct val="0"/>
              </a:spcAft>
              <a:defRPr sz="4000" i="1">
                <a:solidFill>
                  <a:schemeClr val="tx2"/>
                </a:solidFill>
                <a:latin typeface="Times New Roman" pitchFamily="18" charset="0"/>
              </a:defRPr>
            </a:lvl2pPr>
            <a:lvl3pPr algn="l" rtl="0" eaLnBrk="0" fontAlgn="base" hangingPunct="0">
              <a:spcBef>
                <a:spcPct val="0"/>
              </a:spcBef>
              <a:spcAft>
                <a:spcPct val="0"/>
              </a:spcAft>
              <a:defRPr sz="4000" i="1">
                <a:solidFill>
                  <a:schemeClr val="tx2"/>
                </a:solidFill>
                <a:latin typeface="Times New Roman" pitchFamily="18" charset="0"/>
              </a:defRPr>
            </a:lvl3pPr>
            <a:lvl4pPr algn="l" rtl="0" eaLnBrk="0" fontAlgn="base" hangingPunct="0">
              <a:spcBef>
                <a:spcPct val="0"/>
              </a:spcBef>
              <a:spcAft>
                <a:spcPct val="0"/>
              </a:spcAft>
              <a:defRPr sz="4000" i="1">
                <a:solidFill>
                  <a:schemeClr val="tx2"/>
                </a:solidFill>
                <a:latin typeface="Times New Roman" pitchFamily="18" charset="0"/>
              </a:defRPr>
            </a:lvl4pPr>
            <a:lvl5pPr algn="l" rtl="0" eaLnBrk="0" fontAlgn="base" hangingPunct="0">
              <a:spcBef>
                <a:spcPct val="0"/>
              </a:spcBef>
              <a:spcAft>
                <a:spcPct val="0"/>
              </a:spcAft>
              <a:defRPr sz="4000" i="1">
                <a:solidFill>
                  <a:schemeClr val="tx2"/>
                </a:solidFill>
                <a:latin typeface="Times New Roman" pitchFamily="18" charset="0"/>
              </a:defRPr>
            </a:lvl5pPr>
            <a:lvl6pPr marL="457200" algn="l" rtl="0" eaLnBrk="0" fontAlgn="base" hangingPunct="0">
              <a:spcBef>
                <a:spcPct val="0"/>
              </a:spcBef>
              <a:spcAft>
                <a:spcPct val="0"/>
              </a:spcAft>
              <a:defRPr sz="4000" i="1">
                <a:solidFill>
                  <a:schemeClr val="tx2"/>
                </a:solidFill>
                <a:latin typeface="Times New Roman" pitchFamily="18" charset="0"/>
              </a:defRPr>
            </a:lvl6pPr>
            <a:lvl7pPr marL="914400" algn="l" rtl="0" eaLnBrk="0" fontAlgn="base" hangingPunct="0">
              <a:spcBef>
                <a:spcPct val="0"/>
              </a:spcBef>
              <a:spcAft>
                <a:spcPct val="0"/>
              </a:spcAft>
              <a:defRPr sz="4000" i="1">
                <a:solidFill>
                  <a:schemeClr val="tx2"/>
                </a:solidFill>
                <a:latin typeface="Times New Roman" pitchFamily="18" charset="0"/>
              </a:defRPr>
            </a:lvl7pPr>
            <a:lvl8pPr marL="1371600" algn="l" rtl="0" eaLnBrk="0" fontAlgn="base" hangingPunct="0">
              <a:spcBef>
                <a:spcPct val="0"/>
              </a:spcBef>
              <a:spcAft>
                <a:spcPct val="0"/>
              </a:spcAft>
              <a:defRPr sz="4000" i="1">
                <a:solidFill>
                  <a:schemeClr val="tx2"/>
                </a:solidFill>
                <a:latin typeface="Times New Roman" pitchFamily="18" charset="0"/>
              </a:defRPr>
            </a:lvl8pPr>
            <a:lvl9pPr marL="1828800" algn="l" rtl="0" eaLnBrk="0" fontAlgn="base" hangingPunct="0">
              <a:spcBef>
                <a:spcPct val="0"/>
              </a:spcBef>
              <a:spcAft>
                <a:spcPct val="0"/>
              </a:spcAft>
              <a:defRPr sz="4000" i="1">
                <a:solidFill>
                  <a:schemeClr val="tx2"/>
                </a:solidFill>
                <a:latin typeface="Times New Roman" pitchFamily="18" charset="0"/>
              </a:defRPr>
            </a:lvl9pPr>
          </a:lstStyle>
          <a:p>
            <a:pPr eaLnBrk="1" hangingPunct="1"/>
            <a:r>
              <a:rPr lang="en-US" altLang="en-US" sz="2800" b="1" i="0" kern="0"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Photographs</a:t>
            </a:r>
          </a:p>
        </p:txBody>
      </p:sp>
      <p:sp>
        <p:nvSpPr>
          <p:cNvPr id="7" name="Rectangle 2"/>
          <p:cNvSpPr txBox="1">
            <a:spLocks noChangeArrowheads="1"/>
          </p:cNvSpPr>
          <p:nvPr/>
        </p:nvSpPr>
        <p:spPr bwMode="auto">
          <a:xfrm>
            <a:off x="2455069" y="1508125"/>
            <a:ext cx="7281862"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lnSpc>
                <a:spcPct val="90000"/>
              </a:lnSpc>
              <a:spcBef>
                <a:spcPct val="20000"/>
              </a:spcBef>
              <a:spcAft>
                <a:spcPct val="0"/>
              </a:spcAft>
              <a:buClr>
                <a:schemeClr val="hlink"/>
              </a:buClr>
              <a:buSzPct val="80000"/>
              <a:buFont typeface="Monotype Sorts"/>
              <a:buChar char="w"/>
              <a:defRPr sz="3200">
                <a:solidFill>
                  <a:schemeClr val="tx1"/>
                </a:solidFill>
                <a:latin typeface="+mn-lt"/>
                <a:ea typeface="+mn-ea"/>
                <a:cs typeface="+mn-cs"/>
              </a:defRPr>
            </a:lvl1pPr>
            <a:lvl2pPr marL="742950" indent="-285750" algn="l" rtl="0" eaLnBrk="0" fontAlgn="base" hangingPunct="0">
              <a:lnSpc>
                <a:spcPct val="90000"/>
              </a:lnSpc>
              <a:spcBef>
                <a:spcPct val="20000"/>
              </a:spcBef>
              <a:spcAft>
                <a:spcPct val="0"/>
              </a:spcAft>
              <a:buClr>
                <a:schemeClr val="accent1"/>
              </a:buClr>
              <a:buChar char="•"/>
              <a:defRPr sz="2800">
                <a:solidFill>
                  <a:schemeClr val="tx1"/>
                </a:solidFill>
                <a:latin typeface="+mn-lt"/>
              </a:defRPr>
            </a:lvl2pPr>
            <a:lvl3pPr marL="1143000" indent="-228600" algn="l" rtl="0" eaLnBrk="0" fontAlgn="base" hangingPunct="0">
              <a:lnSpc>
                <a:spcPct val="90000"/>
              </a:lnSpc>
              <a:spcBef>
                <a:spcPct val="20000"/>
              </a:spcBef>
              <a:spcAft>
                <a:spcPct val="0"/>
              </a:spcAft>
              <a:buClr>
                <a:schemeClr val="folHlink"/>
              </a:buClr>
              <a:buChar char="•"/>
              <a:defRPr sz="2400">
                <a:solidFill>
                  <a:schemeClr val="tx1"/>
                </a:solidFill>
                <a:latin typeface="+mn-lt"/>
              </a:defRPr>
            </a:lvl3pPr>
            <a:lvl4pPr marL="1600200" indent="-228600" algn="l" rtl="0" eaLnBrk="0" fontAlgn="base" hangingPunct="0">
              <a:lnSpc>
                <a:spcPct val="90000"/>
              </a:lnSpc>
              <a:spcBef>
                <a:spcPct val="20000"/>
              </a:spcBef>
              <a:spcAft>
                <a:spcPct val="0"/>
              </a:spcAft>
              <a:buChar char="–"/>
              <a:defRPr sz="2000">
                <a:solidFill>
                  <a:schemeClr val="tx1"/>
                </a:solidFill>
                <a:latin typeface="+mn-lt"/>
              </a:defRPr>
            </a:lvl4pPr>
            <a:lvl5pPr marL="2057400" indent="-228600" algn="l" rtl="0" eaLnBrk="0" fontAlgn="base" hangingPunct="0">
              <a:lnSpc>
                <a:spcPct val="90000"/>
              </a:lnSpc>
              <a:spcBef>
                <a:spcPct val="20000"/>
              </a:spcBef>
              <a:spcAft>
                <a:spcPct val="0"/>
              </a:spcAft>
              <a:buChar char="•"/>
              <a:defRPr sz="2000">
                <a:solidFill>
                  <a:schemeClr val="tx1"/>
                </a:solidFill>
                <a:latin typeface="+mn-lt"/>
              </a:defRPr>
            </a:lvl5pPr>
            <a:lvl6pPr marL="2514600" indent="-228600" algn="l" rtl="0" eaLnBrk="0" fontAlgn="base" hangingPunct="0">
              <a:lnSpc>
                <a:spcPct val="90000"/>
              </a:lnSpc>
              <a:spcBef>
                <a:spcPct val="20000"/>
              </a:spcBef>
              <a:spcAft>
                <a:spcPct val="0"/>
              </a:spcAft>
              <a:buChar char="•"/>
              <a:defRPr sz="2000">
                <a:solidFill>
                  <a:schemeClr val="tx1"/>
                </a:solidFill>
                <a:latin typeface="+mn-lt"/>
              </a:defRPr>
            </a:lvl6pPr>
            <a:lvl7pPr marL="2971800" indent="-228600" algn="l" rtl="0" eaLnBrk="0" fontAlgn="base" hangingPunct="0">
              <a:lnSpc>
                <a:spcPct val="90000"/>
              </a:lnSpc>
              <a:spcBef>
                <a:spcPct val="20000"/>
              </a:spcBef>
              <a:spcAft>
                <a:spcPct val="0"/>
              </a:spcAft>
              <a:buChar char="•"/>
              <a:defRPr sz="2000">
                <a:solidFill>
                  <a:schemeClr val="tx1"/>
                </a:solidFill>
                <a:latin typeface="+mn-lt"/>
              </a:defRPr>
            </a:lvl7pPr>
            <a:lvl8pPr marL="3429000" indent="-228600" algn="l" rtl="0" eaLnBrk="0" fontAlgn="base" hangingPunct="0">
              <a:lnSpc>
                <a:spcPct val="90000"/>
              </a:lnSpc>
              <a:spcBef>
                <a:spcPct val="20000"/>
              </a:spcBef>
              <a:spcAft>
                <a:spcPct val="0"/>
              </a:spcAft>
              <a:buChar char="•"/>
              <a:defRPr sz="2000">
                <a:solidFill>
                  <a:schemeClr val="tx1"/>
                </a:solidFill>
                <a:latin typeface="+mn-lt"/>
              </a:defRPr>
            </a:lvl8pPr>
            <a:lvl9pPr marL="3886200" indent="-228600" algn="l" rtl="0" eaLnBrk="0" fontAlgn="base" hangingPunct="0">
              <a:lnSpc>
                <a:spcPct val="90000"/>
              </a:lnSpc>
              <a:spcBef>
                <a:spcPct val="20000"/>
              </a:spcBef>
              <a:spcAft>
                <a:spcPct val="0"/>
              </a:spcAft>
              <a:buChar char="•"/>
              <a:defRPr sz="2000">
                <a:solidFill>
                  <a:schemeClr val="tx1"/>
                </a:solidFill>
                <a:latin typeface="+mn-lt"/>
              </a:defRPr>
            </a:lvl9pPr>
          </a:lstStyle>
          <a:p>
            <a:pPr lvl="1"/>
            <a:r>
              <a:rPr lang="en-US" altLang="en-US" sz="2400" kern="0" dirty="0" smtClean="0">
                <a:solidFill>
                  <a:srgbClr val="002060"/>
                </a:solidFill>
                <a:latin typeface="Arial Unicode MS" panose="020B0604020202020204" pitchFamily="34" charset="-128"/>
              </a:rPr>
              <a:t>For the USMLE exam and the ERAS application, you will need photographs</a:t>
            </a:r>
          </a:p>
          <a:p>
            <a:pPr lvl="1"/>
            <a:endParaRPr lang="en-US" altLang="en-US" sz="2400" kern="0" dirty="0" smtClean="0">
              <a:solidFill>
                <a:srgbClr val="002060"/>
              </a:solidFill>
              <a:latin typeface="Arial Unicode MS" panose="020B0604020202020204" pitchFamily="34" charset="-128"/>
            </a:endParaRPr>
          </a:p>
          <a:p>
            <a:pPr lvl="1"/>
            <a:r>
              <a:rPr lang="en-US" altLang="en-US" sz="2400" kern="0" dirty="0" smtClean="0">
                <a:solidFill>
                  <a:srgbClr val="002060"/>
                </a:solidFill>
                <a:latin typeface="Arial Unicode MS" panose="020B0604020202020204" pitchFamily="34" charset="-128"/>
              </a:rPr>
              <a:t>Turn in a 2x2 black and white (for transcript) to 1001 Bondurant Hall. You will need to upload a 3x4 color photo to ERAS</a:t>
            </a:r>
          </a:p>
          <a:p>
            <a:pPr lvl="1"/>
            <a:endParaRPr lang="en-US" altLang="en-US" sz="2400" kern="0" dirty="0" smtClean="0">
              <a:solidFill>
                <a:srgbClr val="002060"/>
              </a:solidFill>
              <a:latin typeface="Arial Unicode MS" panose="020B0604020202020204" pitchFamily="34" charset="-128"/>
            </a:endParaRPr>
          </a:p>
          <a:p>
            <a:pPr lvl="1"/>
            <a:endParaRPr lang="en-US" altLang="en-US" sz="2400" kern="0" dirty="0" smtClean="0">
              <a:latin typeface="Arial Unicode MS" panose="020B0604020202020204" pitchFamily="34" charset="-128"/>
            </a:endParaRPr>
          </a:p>
          <a:p>
            <a:pPr lvl="1">
              <a:buFontTx/>
              <a:buNone/>
            </a:pPr>
            <a:r>
              <a:rPr lang="en-US" altLang="en-US" sz="3600" i="1" kern="0" dirty="0" smtClean="0">
                <a:solidFill>
                  <a:srgbClr val="0070C0"/>
                </a:solidFill>
                <a:effectLst>
                  <a:outerShdw blurRad="38100" dist="38100" dir="2700000" algn="tl">
                    <a:srgbClr val="000000">
                      <a:alpha val="43137"/>
                    </a:srgbClr>
                  </a:outerShdw>
                </a:effectLst>
                <a:latin typeface="Arial Unicode MS" panose="020B0604020202020204" pitchFamily="34" charset="-128"/>
              </a:rPr>
              <a:t>But why do I need a new photograph?</a:t>
            </a:r>
          </a:p>
        </p:txBody>
      </p:sp>
    </p:spTree>
    <p:extLst>
      <p:ext uri="{BB962C8B-B14F-4D97-AF65-F5344CB8AC3E}">
        <p14:creationId xmlns:p14="http://schemas.microsoft.com/office/powerpoint/2010/main" val="279315231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4794182" y="0"/>
            <a:ext cx="2603636"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000" i="1">
                <a:solidFill>
                  <a:schemeClr val="tx2"/>
                </a:solidFill>
                <a:latin typeface="+mj-lt"/>
                <a:ea typeface="+mj-ea"/>
                <a:cs typeface="+mj-cs"/>
              </a:defRPr>
            </a:lvl1pPr>
            <a:lvl2pPr algn="l" rtl="0" eaLnBrk="0" fontAlgn="base" hangingPunct="0">
              <a:spcBef>
                <a:spcPct val="0"/>
              </a:spcBef>
              <a:spcAft>
                <a:spcPct val="0"/>
              </a:spcAft>
              <a:defRPr sz="4000" i="1">
                <a:solidFill>
                  <a:schemeClr val="tx2"/>
                </a:solidFill>
                <a:latin typeface="Times New Roman" pitchFamily="18" charset="0"/>
              </a:defRPr>
            </a:lvl2pPr>
            <a:lvl3pPr algn="l" rtl="0" eaLnBrk="0" fontAlgn="base" hangingPunct="0">
              <a:spcBef>
                <a:spcPct val="0"/>
              </a:spcBef>
              <a:spcAft>
                <a:spcPct val="0"/>
              </a:spcAft>
              <a:defRPr sz="4000" i="1">
                <a:solidFill>
                  <a:schemeClr val="tx2"/>
                </a:solidFill>
                <a:latin typeface="Times New Roman" pitchFamily="18" charset="0"/>
              </a:defRPr>
            </a:lvl3pPr>
            <a:lvl4pPr algn="l" rtl="0" eaLnBrk="0" fontAlgn="base" hangingPunct="0">
              <a:spcBef>
                <a:spcPct val="0"/>
              </a:spcBef>
              <a:spcAft>
                <a:spcPct val="0"/>
              </a:spcAft>
              <a:defRPr sz="4000" i="1">
                <a:solidFill>
                  <a:schemeClr val="tx2"/>
                </a:solidFill>
                <a:latin typeface="Times New Roman" pitchFamily="18" charset="0"/>
              </a:defRPr>
            </a:lvl4pPr>
            <a:lvl5pPr algn="l" rtl="0" eaLnBrk="0" fontAlgn="base" hangingPunct="0">
              <a:spcBef>
                <a:spcPct val="0"/>
              </a:spcBef>
              <a:spcAft>
                <a:spcPct val="0"/>
              </a:spcAft>
              <a:defRPr sz="4000" i="1">
                <a:solidFill>
                  <a:schemeClr val="tx2"/>
                </a:solidFill>
                <a:latin typeface="Times New Roman" pitchFamily="18" charset="0"/>
              </a:defRPr>
            </a:lvl5pPr>
            <a:lvl6pPr marL="457200" algn="l" rtl="0" eaLnBrk="0" fontAlgn="base" hangingPunct="0">
              <a:spcBef>
                <a:spcPct val="0"/>
              </a:spcBef>
              <a:spcAft>
                <a:spcPct val="0"/>
              </a:spcAft>
              <a:defRPr sz="4000" i="1">
                <a:solidFill>
                  <a:schemeClr val="tx2"/>
                </a:solidFill>
                <a:latin typeface="Times New Roman" pitchFamily="18" charset="0"/>
              </a:defRPr>
            </a:lvl6pPr>
            <a:lvl7pPr marL="914400" algn="l" rtl="0" eaLnBrk="0" fontAlgn="base" hangingPunct="0">
              <a:spcBef>
                <a:spcPct val="0"/>
              </a:spcBef>
              <a:spcAft>
                <a:spcPct val="0"/>
              </a:spcAft>
              <a:defRPr sz="4000" i="1">
                <a:solidFill>
                  <a:schemeClr val="tx2"/>
                </a:solidFill>
                <a:latin typeface="Times New Roman" pitchFamily="18" charset="0"/>
              </a:defRPr>
            </a:lvl7pPr>
            <a:lvl8pPr marL="1371600" algn="l" rtl="0" eaLnBrk="0" fontAlgn="base" hangingPunct="0">
              <a:spcBef>
                <a:spcPct val="0"/>
              </a:spcBef>
              <a:spcAft>
                <a:spcPct val="0"/>
              </a:spcAft>
              <a:defRPr sz="4000" i="1">
                <a:solidFill>
                  <a:schemeClr val="tx2"/>
                </a:solidFill>
                <a:latin typeface="Times New Roman" pitchFamily="18" charset="0"/>
              </a:defRPr>
            </a:lvl8pPr>
            <a:lvl9pPr marL="1828800" algn="l" rtl="0" eaLnBrk="0" fontAlgn="base" hangingPunct="0">
              <a:spcBef>
                <a:spcPct val="0"/>
              </a:spcBef>
              <a:spcAft>
                <a:spcPct val="0"/>
              </a:spcAft>
              <a:defRPr sz="4000" i="1">
                <a:solidFill>
                  <a:schemeClr val="tx2"/>
                </a:solidFill>
                <a:latin typeface="Times New Roman" pitchFamily="18" charset="0"/>
              </a:defRPr>
            </a:lvl9pPr>
          </a:lstStyle>
          <a:p>
            <a:pPr eaLnBrk="1" hangingPunct="1"/>
            <a:r>
              <a:rPr lang="en-US" altLang="en-US" sz="2800" b="1" i="0" kern="0"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Photographs</a:t>
            </a:r>
          </a:p>
        </p:txBody>
      </p:sp>
      <p:sp>
        <p:nvSpPr>
          <p:cNvPr id="7" name="Rectangle 2"/>
          <p:cNvSpPr txBox="1">
            <a:spLocks noChangeArrowheads="1"/>
          </p:cNvSpPr>
          <p:nvPr/>
        </p:nvSpPr>
        <p:spPr bwMode="auto">
          <a:xfrm>
            <a:off x="707799" y="1903771"/>
            <a:ext cx="9809924" cy="3575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lnSpc>
                <a:spcPct val="90000"/>
              </a:lnSpc>
              <a:spcBef>
                <a:spcPct val="20000"/>
              </a:spcBef>
              <a:spcAft>
                <a:spcPct val="0"/>
              </a:spcAft>
              <a:buClr>
                <a:schemeClr val="hlink"/>
              </a:buClr>
              <a:buSzPct val="80000"/>
              <a:buFont typeface="Monotype Sorts"/>
              <a:buChar char="w"/>
              <a:defRPr sz="3200">
                <a:solidFill>
                  <a:schemeClr val="tx1"/>
                </a:solidFill>
                <a:latin typeface="+mn-lt"/>
                <a:ea typeface="+mn-ea"/>
                <a:cs typeface="+mn-cs"/>
              </a:defRPr>
            </a:lvl1pPr>
            <a:lvl2pPr marL="742950" indent="-285750" algn="l" rtl="0" eaLnBrk="0" fontAlgn="base" hangingPunct="0">
              <a:lnSpc>
                <a:spcPct val="90000"/>
              </a:lnSpc>
              <a:spcBef>
                <a:spcPct val="20000"/>
              </a:spcBef>
              <a:spcAft>
                <a:spcPct val="0"/>
              </a:spcAft>
              <a:buClr>
                <a:schemeClr val="accent1"/>
              </a:buClr>
              <a:buChar char="•"/>
              <a:defRPr sz="2800">
                <a:solidFill>
                  <a:schemeClr val="tx1"/>
                </a:solidFill>
                <a:latin typeface="+mn-lt"/>
              </a:defRPr>
            </a:lvl2pPr>
            <a:lvl3pPr marL="1143000" indent="-228600" algn="l" rtl="0" eaLnBrk="0" fontAlgn="base" hangingPunct="0">
              <a:lnSpc>
                <a:spcPct val="90000"/>
              </a:lnSpc>
              <a:spcBef>
                <a:spcPct val="20000"/>
              </a:spcBef>
              <a:spcAft>
                <a:spcPct val="0"/>
              </a:spcAft>
              <a:buClr>
                <a:schemeClr val="folHlink"/>
              </a:buClr>
              <a:buChar char="•"/>
              <a:defRPr sz="2400">
                <a:solidFill>
                  <a:schemeClr val="tx1"/>
                </a:solidFill>
                <a:latin typeface="+mn-lt"/>
              </a:defRPr>
            </a:lvl3pPr>
            <a:lvl4pPr marL="1600200" indent="-228600" algn="l" rtl="0" eaLnBrk="0" fontAlgn="base" hangingPunct="0">
              <a:lnSpc>
                <a:spcPct val="90000"/>
              </a:lnSpc>
              <a:spcBef>
                <a:spcPct val="20000"/>
              </a:spcBef>
              <a:spcAft>
                <a:spcPct val="0"/>
              </a:spcAft>
              <a:buChar char="–"/>
              <a:defRPr sz="2000">
                <a:solidFill>
                  <a:schemeClr val="tx1"/>
                </a:solidFill>
                <a:latin typeface="+mn-lt"/>
              </a:defRPr>
            </a:lvl4pPr>
            <a:lvl5pPr marL="2057400" indent="-228600" algn="l" rtl="0" eaLnBrk="0" fontAlgn="base" hangingPunct="0">
              <a:lnSpc>
                <a:spcPct val="90000"/>
              </a:lnSpc>
              <a:spcBef>
                <a:spcPct val="20000"/>
              </a:spcBef>
              <a:spcAft>
                <a:spcPct val="0"/>
              </a:spcAft>
              <a:buChar char="•"/>
              <a:defRPr sz="2000">
                <a:solidFill>
                  <a:schemeClr val="tx1"/>
                </a:solidFill>
                <a:latin typeface="+mn-lt"/>
              </a:defRPr>
            </a:lvl5pPr>
            <a:lvl6pPr marL="2514600" indent="-228600" algn="l" rtl="0" eaLnBrk="0" fontAlgn="base" hangingPunct="0">
              <a:lnSpc>
                <a:spcPct val="90000"/>
              </a:lnSpc>
              <a:spcBef>
                <a:spcPct val="20000"/>
              </a:spcBef>
              <a:spcAft>
                <a:spcPct val="0"/>
              </a:spcAft>
              <a:buChar char="•"/>
              <a:defRPr sz="2000">
                <a:solidFill>
                  <a:schemeClr val="tx1"/>
                </a:solidFill>
                <a:latin typeface="+mn-lt"/>
              </a:defRPr>
            </a:lvl6pPr>
            <a:lvl7pPr marL="2971800" indent="-228600" algn="l" rtl="0" eaLnBrk="0" fontAlgn="base" hangingPunct="0">
              <a:lnSpc>
                <a:spcPct val="90000"/>
              </a:lnSpc>
              <a:spcBef>
                <a:spcPct val="20000"/>
              </a:spcBef>
              <a:spcAft>
                <a:spcPct val="0"/>
              </a:spcAft>
              <a:buChar char="•"/>
              <a:defRPr sz="2000">
                <a:solidFill>
                  <a:schemeClr val="tx1"/>
                </a:solidFill>
                <a:latin typeface="+mn-lt"/>
              </a:defRPr>
            </a:lvl7pPr>
            <a:lvl8pPr marL="3429000" indent="-228600" algn="l" rtl="0" eaLnBrk="0" fontAlgn="base" hangingPunct="0">
              <a:lnSpc>
                <a:spcPct val="90000"/>
              </a:lnSpc>
              <a:spcBef>
                <a:spcPct val="20000"/>
              </a:spcBef>
              <a:spcAft>
                <a:spcPct val="0"/>
              </a:spcAft>
              <a:buChar char="•"/>
              <a:defRPr sz="2000">
                <a:solidFill>
                  <a:schemeClr val="tx1"/>
                </a:solidFill>
                <a:latin typeface="+mn-lt"/>
              </a:defRPr>
            </a:lvl8pPr>
            <a:lvl9pPr marL="3886200" indent="-228600" algn="l" rtl="0" eaLnBrk="0" fontAlgn="base" hangingPunct="0">
              <a:lnSpc>
                <a:spcPct val="90000"/>
              </a:lnSpc>
              <a:spcBef>
                <a:spcPct val="20000"/>
              </a:spcBef>
              <a:spcAft>
                <a:spcPct val="0"/>
              </a:spcAft>
              <a:buChar char="•"/>
              <a:defRPr sz="2000">
                <a:solidFill>
                  <a:schemeClr val="tx1"/>
                </a:solidFill>
                <a:latin typeface="+mn-lt"/>
              </a:defRPr>
            </a:lvl9pPr>
          </a:lstStyle>
          <a:p>
            <a:pPr marL="457200" lvl="1" indent="0">
              <a:buNone/>
            </a:pPr>
            <a:r>
              <a:rPr lang="en-US" altLang="en-US" sz="2000" kern="0" dirty="0" smtClean="0">
                <a:solidFill>
                  <a:srgbClr val="002060"/>
                </a:solidFill>
                <a:effectLst>
                  <a:outerShdw blurRad="38100" dist="38100" dir="2700000" algn="tl">
                    <a:srgbClr val="000000">
                      <a:alpha val="43137"/>
                    </a:srgbClr>
                  </a:outerShdw>
                </a:effectLst>
                <a:latin typeface="Arial Unicode MS" panose="020B0604020202020204" pitchFamily="34" charset="-128"/>
              </a:rPr>
              <a:t>  First Year</a:t>
            </a:r>
          </a:p>
        </p:txBody>
      </p:sp>
      <p:pic>
        <p:nvPicPr>
          <p:cNvPr id="4" name="Picture 3" descr="hernandez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514600"/>
            <a:ext cx="1828800" cy="18288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hollander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2514600"/>
            <a:ext cx="1828800" cy="18288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liao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2514600"/>
            <a:ext cx="1828800" cy="18288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descr="hollingsheadB"/>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6600" y="2514600"/>
            <a:ext cx="1828800" cy="18288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58332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1905000" y="4114800"/>
            <a:ext cx="8564632" cy="2286000"/>
          </a:xfrm>
        </p:spPr>
        <p:txBody>
          <a:bodyPr/>
          <a:lstStyle/>
          <a:p>
            <a:pPr marL="285750" indent="-285750" algn="l">
              <a:buFont typeface="Arial" panose="020B0604020202020204" pitchFamily="34" charset="0"/>
              <a:buChar char="•"/>
            </a:pPr>
            <a:r>
              <a:rPr lang="en-US" sz="2000" dirty="0"/>
              <a:t>Reflect on a patient who has had a lasting impact on you.</a:t>
            </a:r>
          </a:p>
          <a:p>
            <a:pPr marL="285750" indent="-285750" algn="l">
              <a:buFont typeface="Arial" panose="020B0604020202020204" pitchFamily="34" charset="0"/>
              <a:buChar char="•"/>
            </a:pPr>
            <a:r>
              <a:rPr lang="en-US" sz="2000" dirty="0"/>
              <a:t>Write a short description, poem, or something that describes the patient’s impact on you.</a:t>
            </a:r>
          </a:p>
          <a:p>
            <a:pPr marL="285750" indent="-285750" algn="l">
              <a:buFont typeface="Arial" panose="020B0604020202020204" pitchFamily="34" charset="0"/>
              <a:buChar char="•"/>
            </a:pPr>
            <a:r>
              <a:rPr lang="en-US" sz="2000" dirty="0"/>
              <a:t>Submit to Zach Moore by the end of Application Phase (zach_moore@med.unc.edu) </a:t>
            </a:r>
          </a:p>
          <a:p>
            <a:pPr marL="285750" indent="-285750" algn="l">
              <a:buFont typeface="Arial" panose="020B0604020202020204" pitchFamily="34" charset="0"/>
              <a:buChar char="•"/>
            </a:pPr>
            <a:r>
              <a:rPr lang="en-US" sz="2000" dirty="0"/>
              <a:t>Come celebrate with that patient during a banquet on </a:t>
            </a:r>
            <a:r>
              <a:rPr lang="en-US" sz="2000" b="1" u="sng" dirty="0"/>
              <a:t>May 15, 2017</a:t>
            </a:r>
            <a:r>
              <a:rPr lang="en-US" sz="2000" dirty="0"/>
              <a:t>!!!</a:t>
            </a:r>
          </a:p>
          <a:p>
            <a:r>
              <a:rPr lang="en-US" sz="1600" dirty="0"/>
              <a:t> </a:t>
            </a:r>
          </a:p>
          <a:p>
            <a:pPr marL="342900" indent="-342900" algn="l">
              <a:buFont typeface="Arial" panose="020B0604020202020204" pitchFamily="34" charset="0"/>
              <a:buChar char="•"/>
            </a:pPr>
            <a:endParaRPr lang="en-US" sz="1600" b="1" dirty="0"/>
          </a:p>
        </p:txBody>
      </p:sp>
      <p:sp>
        <p:nvSpPr>
          <p:cNvPr id="4" name="Text Box 2"/>
          <p:cNvSpPr txBox="1">
            <a:spLocks noChangeArrowheads="1"/>
          </p:cNvSpPr>
          <p:nvPr/>
        </p:nvSpPr>
        <p:spPr bwMode="auto">
          <a:xfrm>
            <a:off x="1960493" y="882317"/>
            <a:ext cx="3383032" cy="2294021"/>
          </a:xfrm>
          <a:prstGeom prst="rect">
            <a:avLst/>
          </a:prstGeom>
          <a:solidFill>
            <a:srgbClr val="539BCE"/>
          </a:solidFill>
          <a:ln>
            <a:noFill/>
          </a:ln>
          <a:effectLst/>
        </p:spPr>
        <p:txBody>
          <a:bodyPr vert="horz" wrap="square" lIns="45720" tIns="0" rIns="45720" bIns="0" numCol="1" anchor="t" anchorCtr="0" compatLnSpc="1">
            <a:prstTxWarp prst="textNoShape">
              <a:avLst/>
            </a:prstTxWarp>
          </a:bodyPr>
          <a:lstStyle/>
          <a:p>
            <a:pPr eaLnBrk="0" fontAlgn="base" hangingPunct="0">
              <a:spcBef>
                <a:spcPct val="0"/>
              </a:spcBef>
              <a:spcAft>
                <a:spcPts val="400"/>
              </a:spcAft>
            </a:pPr>
            <a:r>
              <a:rPr lang="en-US" altLang="en-US" sz="3600" b="1" dirty="0">
                <a:solidFill>
                  <a:srgbClr val="F8F8F8"/>
                </a:solidFill>
                <a:latin typeface="Franklin Gothic Book" panose="020B0503020102020204" pitchFamily="34" charset="0"/>
                <a:cs typeface="Arial"/>
              </a:rPr>
              <a:t>Legacy </a:t>
            </a:r>
          </a:p>
          <a:p>
            <a:pPr eaLnBrk="0" fontAlgn="base" hangingPunct="0">
              <a:spcBef>
                <a:spcPct val="0"/>
              </a:spcBef>
              <a:spcAft>
                <a:spcPts val="400"/>
              </a:spcAft>
            </a:pPr>
            <a:r>
              <a:rPr lang="en-US" altLang="en-US" sz="3600" b="1" dirty="0">
                <a:solidFill>
                  <a:srgbClr val="F8F8F8"/>
                </a:solidFill>
                <a:latin typeface="Franklin Gothic Book" panose="020B0503020102020204" pitchFamily="34" charset="0"/>
                <a:cs typeface="Arial"/>
              </a:rPr>
              <a:t>Teachers</a:t>
            </a:r>
          </a:p>
          <a:p>
            <a:pPr eaLnBrk="0" fontAlgn="base" hangingPunct="0">
              <a:spcBef>
                <a:spcPct val="0"/>
              </a:spcBef>
              <a:spcAft>
                <a:spcPct val="0"/>
              </a:spcAft>
            </a:pPr>
            <a:r>
              <a:rPr lang="en-US" altLang="en-US" sz="2800" b="1" i="1" dirty="0">
                <a:solidFill>
                  <a:srgbClr val="1C1C1C"/>
                </a:solidFill>
                <a:latin typeface="Franklin Gothic Book" panose="020B0503020102020204" pitchFamily="34" charset="0"/>
                <a:cs typeface="Arial"/>
              </a:rPr>
              <a:t>Honoring Our Patients as Teachers</a:t>
            </a:r>
          </a:p>
          <a:p>
            <a:pPr eaLnBrk="0" fontAlgn="base" hangingPunct="0">
              <a:spcBef>
                <a:spcPct val="0"/>
              </a:spcBef>
              <a:spcAft>
                <a:spcPct val="0"/>
              </a:spcAft>
            </a:pPr>
            <a:endParaRPr lang="en-US" altLang="en-US" sz="600" b="1" i="1" dirty="0">
              <a:solidFill>
                <a:srgbClr val="1C1C1C"/>
              </a:solidFill>
              <a:latin typeface="Franklin Gothic Book" panose="020B0503020102020204" pitchFamily="34" charset="0"/>
              <a:cs typeface="Arial"/>
            </a:endParaRPr>
          </a:p>
          <a:p>
            <a:pPr eaLnBrk="0" fontAlgn="base" hangingPunct="0">
              <a:spcBef>
                <a:spcPct val="0"/>
              </a:spcBef>
              <a:spcAft>
                <a:spcPct val="0"/>
              </a:spcAft>
            </a:pPr>
            <a:endParaRPr lang="en-US" altLang="en-US" sz="1200" b="1" i="1" dirty="0">
              <a:solidFill>
                <a:srgbClr val="1C1C1C"/>
              </a:solidFill>
              <a:latin typeface="Franklin Gothic Book" panose="020B0503020102020204" pitchFamily="34" charset="0"/>
              <a:cs typeface="Arial"/>
            </a:endParaRPr>
          </a:p>
          <a:p>
            <a:pPr eaLnBrk="0" fontAlgn="base" hangingPunct="0">
              <a:spcBef>
                <a:spcPct val="0"/>
              </a:spcBef>
              <a:spcAft>
                <a:spcPct val="0"/>
              </a:spcAft>
            </a:pPr>
            <a:endParaRPr lang="en-US" altLang="en-US" sz="1200" b="1" i="1" dirty="0">
              <a:solidFill>
                <a:srgbClr val="1C1C1C"/>
              </a:solidFill>
              <a:latin typeface="Franklin Gothic Book" panose="020B0503020102020204" pitchFamily="34" charset="0"/>
              <a:cs typeface="Arial"/>
            </a:endParaRPr>
          </a:p>
          <a:p>
            <a:pPr eaLnBrk="0" fontAlgn="base" hangingPunct="0">
              <a:spcBef>
                <a:spcPct val="0"/>
              </a:spcBef>
              <a:spcAft>
                <a:spcPct val="0"/>
              </a:spcAft>
            </a:pPr>
            <a:endParaRPr lang="en-US" altLang="en-US" sz="1200" b="1" i="1" dirty="0">
              <a:solidFill>
                <a:srgbClr val="1C1C1C"/>
              </a:solidFill>
              <a:latin typeface="Franklin Gothic Book" panose="020B0503020102020204" pitchFamily="34" charset="0"/>
              <a:cs typeface="Aria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7296" y="1778168"/>
            <a:ext cx="1990725" cy="1990725"/>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29600" y="914400"/>
            <a:ext cx="1695450" cy="1695450"/>
          </a:xfrm>
          <a:prstGeom prst="rect">
            <a:avLst/>
          </a:prstGeom>
        </p:spPr>
      </p:pic>
    </p:spTree>
    <p:extLst>
      <p:ext uri="{BB962C8B-B14F-4D97-AF65-F5344CB8AC3E}">
        <p14:creationId xmlns:p14="http://schemas.microsoft.com/office/powerpoint/2010/main" val="3208093528"/>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4794182" y="0"/>
            <a:ext cx="2603636"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000" i="1">
                <a:solidFill>
                  <a:schemeClr val="tx2"/>
                </a:solidFill>
                <a:latin typeface="+mj-lt"/>
                <a:ea typeface="+mj-ea"/>
                <a:cs typeface="+mj-cs"/>
              </a:defRPr>
            </a:lvl1pPr>
            <a:lvl2pPr algn="l" rtl="0" eaLnBrk="0" fontAlgn="base" hangingPunct="0">
              <a:spcBef>
                <a:spcPct val="0"/>
              </a:spcBef>
              <a:spcAft>
                <a:spcPct val="0"/>
              </a:spcAft>
              <a:defRPr sz="4000" i="1">
                <a:solidFill>
                  <a:schemeClr val="tx2"/>
                </a:solidFill>
                <a:latin typeface="Times New Roman" pitchFamily="18" charset="0"/>
              </a:defRPr>
            </a:lvl2pPr>
            <a:lvl3pPr algn="l" rtl="0" eaLnBrk="0" fontAlgn="base" hangingPunct="0">
              <a:spcBef>
                <a:spcPct val="0"/>
              </a:spcBef>
              <a:spcAft>
                <a:spcPct val="0"/>
              </a:spcAft>
              <a:defRPr sz="4000" i="1">
                <a:solidFill>
                  <a:schemeClr val="tx2"/>
                </a:solidFill>
                <a:latin typeface="Times New Roman" pitchFamily="18" charset="0"/>
              </a:defRPr>
            </a:lvl3pPr>
            <a:lvl4pPr algn="l" rtl="0" eaLnBrk="0" fontAlgn="base" hangingPunct="0">
              <a:spcBef>
                <a:spcPct val="0"/>
              </a:spcBef>
              <a:spcAft>
                <a:spcPct val="0"/>
              </a:spcAft>
              <a:defRPr sz="4000" i="1">
                <a:solidFill>
                  <a:schemeClr val="tx2"/>
                </a:solidFill>
                <a:latin typeface="Times New Roman" pitchFamily="18" charset="0"/>
              </a:defRPr>
            </a:lvl4pPr>
            <a:lvl5pPr algn="l" rtl="0" eaLnBrk="0" fontAlgn="base" hangingPunct="0">
              <a:spcBef>
                <a:spcPct val="0"/>
              </a:spcBef>
              <a:spcAft>
                <a:spcPct val="0"/>
              </a:spcAft>
              <a:defRPr sz="4000" i="1">
                <a:solidFill>
                  <a:schemeClr val="tx2"/>
                </a:solidFill>
                <a:latin typeface="Times New Roman" pitchFamily="18" charset="0"/>
              </a:defRPr>
            </a:lvl5pPr>
            <a:lvl6pPr marL="457200" algn="l" rtl="0" eaLnBrk="0" fontAlgn="base" hangingPunct="0">
              <a:spcBef>
                <a:spcPct val="0"/>
              </a:spcBef>
              <a:spcAft>
                <a:spcPct val="0"/>
              </a:spcAft>
              <a:defRPr sz="4000" i="1">
                <a:solidFill>
                  <a:schemeClr val="tx2"/>
                </a:solidFill>
                <a:latin typeface="Times New Roman" pitchFamily="18" charset="0"/>
              </a:defRPr>
            </a:lvl6pPr>
            <a:lvl7pPr marL="914400" algn="l" rtl="0" eaLnBrk="0" fontAlgn="base" hangingPunct="0">
              <a:spcBef>
                <a:spcPct val="0"/>
              </a:spcBef>
              <a:spcAft>
                <a:spcPct val="0"/>
              </a:spcAft>
              <a:defRPr sz="4000" i="1">
                <a:solidFill>
                  <a:schemeClr val="tx2"/>
                </a:solidFill>
                <a:latin typeface="Times New Roman" pitchFamily="18" charset="0"/>
              </a:defRPr>
            </a:lvl7pPr>
            <a:lvl8pPr marL="1371600" algn="l" rtl="0" eaLnBrk="0" fontAlgn="base" hangingPunct="0">
              <a:spcBef>
                <a:spcPct val="0"/>
              </a:spcBef>
              <a:spcAft>
                <a:spcPct val="0"/>
              </a:spcAft>
              <a:defRPr sz="4000" i="1">
                <a:solidFill>
                  <a:schemeClr val="tx2"/>
                </a:solidFill>
                <a:latin typeface="Times New Roman" pitchFamily="18" charset="0"/>
              </a:defRPr>
            </a:lvl8pPr>
            <a:lvl9pPr marL="1828800" algn="l" rtl="0" eaLnBrk="0" fontAlgn="base" hangingPunct="0">
              <a:spcBef>
                <a:spcPct val="0"/>
              </a:spcBef>
              <a:spcAft>
                <a:spcPct val="0"/>
              </a:spcAft>
              <a:defRPr sz="4000" i="1">
                <a:solidFill>
                  <a:schemeClr val="tx2"/>
                </a:solidFill>
                <a:latin typeface="Times New Roman" pitchFamily="18" charset="0"/>
              </a:defRPr>
            </a:lvl9pPr>
          </a:lstStyle>
          <a:p>
            <a:pPr eaLnBrk="1" hangingPunct="1"/>
            <a:r>
              <a:rPr lang="en-US" altLang="en-US" sz="2800" b="1" i="0" kern="0"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Photographs</a:t>
            </a:r>
          </a:p>
        </p:txBody>
      </p:sp>
      <p:sp>
        <p:nvSpPr>
          <p:cNvPr id="7" name="Rectangle 2"/>
          <p:cNvSpPr txBox="1">
            <a:spLocks noChangeArrowheads="1"/>
          </p:cNvSpPr>
          <p:nvPr/>
        </p:nvSpPr>
        <p:spPr bwMode="auto">
          <a:xfrm>
            <a:off x="1114750" y="1226601"/>
            <a:ext cx="9809924" cy="5585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lnSpc>
                <a:spcPct val="90000"/>
              </a:lnSpc>
              <a:spcBef>
                <a:spcPct val="20000"/>
              </a:spcBef>
              <a:spcAft>
                <a:spcPct val="0"/>
              </a:spcAft>
              <a:buClr>
                <a:schemeClr val="hlink"/>
              </a:buClr>
              <a:buSzPct val="80000"/>
              <a:buFont typeface="Monotype Sorts"/>
              <a:buChar char="w"/>
              <a:defRPr sz="3200">
                <a:solidFill>
                  <a:schemeClr val="tx1"/>
                </a:solidFill>
                <a:latin typeface="+mn-lt"/>
                <a:ea typeface="+mn-ea"/>
                <a:cs typeface="+mn-cs"/>
              </a:defRPr>
            </a:lvl1pPr>
            <a:lvl2pPr marL="742950" indent="-285750" algn="l" rtl="0" eaLnBrk="0" fontAlgn="base" hangingPunct="0">
              <a:lnSpc>
                <a:spcPct val="90000"/>
              </a:lnSpc>
              <a:spcBef>
                <a:spcPct val="20000"/>
              </a:spcBef>
              <a:spcAft>
                <a:spcPct val="0"/>
              </a:spcAft>
              <a:buClr>
                <a:schemeClr val="accent1"/>
              </a:buClr>
              <a:buChar char="•"/>
              <a:defRPr sz="2800">
                <a:solidFill>
                  <a:schemeClr val="tx1"/>
                </a:solidFill>
                <a:latin typeface="+mn-lt"/>
              </a:defRPr>
            </a:lvl2pPr>
            <a:lvl3pPr marL="1143000" indent="-228600" algn="l" rtl="0" eaLnBrk="0" fontAlgn="base" hangingPunct="0">
              <a:lnSpc>
                <a:spcPct val="90000"/>
              </a:lnSpc>
              <a:spcBef>
                <a:spcPct val="20000"/>
              </a:spcBef>
              <a:spcAft>
                <a:spcPct val="0"/>
              </a:spcAft>
              <a:buClr>
                <a:schemeClr val="folHlink"/>
              </a:buClr>
              <a:buChar char="•"/>
              <a:defRPr sz="2400">
                <a:solidFill>
                  <a:schemeClr val="tx1"/>
                </a:solidFill>
                <a:latin typeface="+mn-lt"/>
              </a:defRPr>
            </a:lvl3pPr>
            <a:lvl4pPr marL="1600200" indent="-228600" algn="l" rtl="0" eaLnBrk="0" fontAlgn="base" hangingPunct="0">
              <a:lnSpc>
                <a:spcPct val="90000"/>
              </a:lnSpc>
              <a:spcBef>
                <a:spcPct val="20000"/>
              </a:spcBef>
              <a:spcAft>
                <a:spcPct val="0"/>
              </a:spcAft>
              <a:buChar char="–"/>
              <a:defRPr sz="2000">
                <a:solidFill>
                  <a:schemeClr val="tx1"/>
                </a:solidFill>
                <a:latin typeface="+mn-lt"/>
              </a:defRPr>
            </a:lvl4pPr>
            <a:lvl5pPr marL="2057400" indent="-228600" algn="l" rtl="0" eaLnBrk="0" fontAlgn="base" hangingPunct="0">
              <a:lnSpc>
                <a:spcPct val="90000"/>
              </a:lnSpc>
              <a:spcBef>
                <a:spcPct val="20000"/>
              </a:spcBef>
              <a:spcAft>
                <a:spcPct val="0"/>
              </a:spcAft>
              <a:buChar char="•"/>
              <a:defRPr sz="2000">
                <a:solidFill>
                  <a:schemeClr val="tx1"/>
                </a:solidFill>
                <a:latin typeface="+mn-lt"/>
              </a:defRPr>
            </a:lvl5pPr>
            <a:lvl6pPr marL="2514600" indent="-228600" algn="l" rtl="0" eaLnBrk="0" fontAlgn="base" hangingPunct="0">
              <a:lnSpc>
                <a:spcPct val="90000"/>
              </a:lnSpc>
              <a:spcBef>
                <a:spcPct val="20000"/>
              </a:spcBef>
              <a:spcAft>
                <a:spcPct val="0"/>
              </a:spcAft>
              <a:buChar char="•"/>
              <a:defRPr sz="2000">
                <a:solidFill>
                  <a:schemeClr val="tx1"/>
                </a:solidFill>
                <a:latin typeface="+mn-lt"/>
              </a:defRPr>
            </a:lvl6pPr>
            <a:lvl7pPr marL="2971800" indent="-228600" algn="l" rtl="0" eaLnBrk="0" fontAlgn="base" hangingPunct="0">
              <a:lnSpc>
                <a:spcPct val="90000"/>
              </a:lnSpc>
              <a:spcBef>
                <a:spcPct val="20000"/>
              </a:spcBef>
              <a:spcAft>
                <a:spcPct val="0"/>
              </a:spcAft>
              <a:buChar char="•"/>
              <a:defRPr sz="2000">
                <a:solidFill>
                  <a:schemeClr val="tx1"/>
                </a:solidFill>
                <a:latin typeface="+mn-lt"/>
              </a:defRPr>
            </a:lvl7pPr>
            <a:lvl8pPr marL="3429000" indent="-228600" algn="l" rtl="0" eaLnBrk="0" fontAlgn="base" hangingPunct="0">
              <a:lnSpc>
                <a:spcPct val="90000"/>
              </a:lnSpc>
              <a:spcBef>
                <a:spcPct val="20000"/>
              </a:spcBef>
              <a:spcAft>
                <a:spcPct val="0"/>
              </a:spcAft>
              <a:buChar char="•"/>
              <a:defRPr sz="2000">
                <a:solidFill>
                  <a:schemeClr val="tx1"/>
                </a:solidFill>
                <a:latin typeface="+mn-lt"/>
              </a:defRPr>
            </a:lvl8pPr>
            <a:lvl9pPr marL="3886200" indent="-228600" algn="l" rtl="0" eaLnBrk="0" fontAlgn="base" hangingPunct="0">
              <a:lnSpc>
                <a:spcPct val="90000"/>
              </a:lnSpc>
              <a:spcBef>
                <a:spcPct val="20000"/>
              </a:spcBef>
              <a:spcAft>
                <a:spcPct val="0"/>
              </a:spcAft>
              <a:buChar char="•"/>
              <a:defRPr sz="2000">
                <a:solidFill>
                  <a:schemeClr val="tx1"/>
                </a:solidFill>
                <a:latin typeface="+mn-lt"/>
              </a:defRPr>
            </a:lvl9pPr>
          </a:lstStyle>
          <a:p>
            <a:pPr marL="457200" lvl="1" indent="0">
              <a:buNone/>
            </a:pPr>
            <a:r>
              <a:rPr lang="en-US" altLang="en-US" sz="2000" kern="0" dirty="0" smtClean="0">
                <a:solidFill>
                  <a:srgbClr val="002060"/>
                </a:solidFill>
                <a:effectLst>
                  <a:outerShdw blurRad="38100" dist="38100" dir="2700000" algn="tl">
                    <a:srgbClr val="000000">
                      <a:alpha val="43137"/>
                    </a:srgbClr>
                  </a:outerShdw>
                </a:effectLst>
                <a:latin typeface="Arial Unicode MS" panose="020B0604020202020204" pitchFamily="34" charset="-128"/>
              </a:rPr>
              <a:t>Before</a:t>
            </a:r>
          </a:p>
          <a:p>
            <a:pPr marL="457200" lvl="1" indent="0">
              <a:buNone/>
            </a:pPr>
            <a:endParaRPr lang="en-US" altLang="en-US" sz="2000" kern="0" dirty="0">
              <a:solidFill>
                <a:srgbClr val="002060"/>
              </a:solidFill>
              <a:latin typeface="Arial Unicode MS" panose="020B0604020202020204" pitchFamily="34" charset="-128"/>
            </a:endParaRPr>
          </a:p>
          <a:p>
            <a:pPr marL="457200" lvl="1" indent="0">
              <a:buNone/>
            </a:pPr>
            <a:endParaRPr lang="en-US" altLang="en-US" sz="2000" kern="0" dirty="0" smtClean="0">
              <a:solidFill>
                <a:srgbClr val="002060"/>
              </a:solidFill>
              <a:latin typeface="Arial Unicode MS" panose="020B0604020202020204" pitchFamily="34" charset="-128"/>
            </a:endParaRPr>
          </a:p>
          <a:p>
            <a:pPr marL="457200" lvl="1" indent="0">
              <a:buNone/>
            </a:pPr>
            <a:endParaRPr lang="en-US" altLang="en-US" sz="2000" kern="0" dirty="0">
              <a:solidFill>
                <a:srgbClr val="002060"/>
              </a:solidFill>
              <a:latin typeface="Arial Unicode MS" panose="020B0604020202020204" pitchFamily="34" charset="-128"/>
            </a:endParaRPr>
          </a:p>
          <a:p>
            <a:pPr marL="457200" lvl="1" indent="0">
              <a:buNone/>
            </a:pPr>
            <a:endParaRPr lang="en-US" altLang="en-US" sz="2000" kern="0" dirty="0" smtClean="0">
              <a:solidFill>
                <a:srgbClr val="002060"/>
              </a:solidFill>
              <a:latin typeface="Arial Unicode MS" panose="020B0604020202020204" pitchFamily="34" charset="-128"/>
            </a:endParaRPr>
          </a:p>
          <a:p>
            <a:pPr marL="457200" lvl="1" indent="0">
              <a:buNone/>
            </a:pPr>
            <a:endParaRPr lang="en-US" altLang="en-US" sz="2000" kern="0" dirty="0">
              <a:solidFill>
                <a:srgbClr val="002060"/>
              </a:solidFill>
              <a:latin typeface="Arial Unicode MS" panose="020B0604020202020204" pitchFamily="34" charset="-128"/>
            </a:endParaRPr>
          </a:p>
          <a:p>
            <a:pPr marL="457200" lvl="1" indent="0">
              <a:buNone/>
            </a:pPr>
            <a:endParaRPr lang="en-US" altLang="en-US" sz="2000" kern="0" dirty="0" smtClean="0">
              <a:solidFill>
                <a:srgbClr val="002060"/>
              </a:solidFill>
              <a:latin typeface="Arial Unicode MS" panose="020B0604020202020204" pitchFamily="34" charset="-128"/>
            </a:endParaRPr>
          </a:p>
          <a:p>
            <a:pPr marL="457200" lvl="1" indent="0">
              <a:buNone/>
            </a:pPr>
            <a:r>
              <a:rPr lang="en-US" altLang="en-US" sz="2000" kern="0" dirty="0" smtClean="0">
                <a:solidFill>
                  <a:srgbClr val="002060"/>
                </a:solidFill>
                <a:effectLst>
                  <a:outerShdw blurRad="38100" dist="38100" dir="2700000" algn="tl">
                    <a:srgbClr val="000000">
                      <a:alpha val="43137"/>
                    </a:srgbClr>
                  </a:outerShdw>
                </a:effectLst>
                <a:latin typeface="Arial Unicode MS" panose="020B0604020202020204" pitchFamily="34" charset="-128"/>
              </a:rPr>
              <a:t>After</a:t>
            </a:r>
          </a:p>
        </p:txBody>
      </p:sp>
      <p:pic>
        <p:nvPicPr>
          <p:cNvPr id="4" name="Picture 3" descr="hernandez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1275" y="1703053"/>
            <a:ext cx="1828800" cy="162728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hollander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1437" y="1703053"/>
            <a:ext cx="1828800" cy="162728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liao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599" y="1703053"/>
            <a:ext cx="1828800" cy="162728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descr="hollingsheadB"/>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31761" y="1703053"/>
            <a:ext cx="1828800" cy="162728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descr="hernandez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46187" y="4019349"/>
            <a:ext cx="1928813" cy="23622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9" descr="hollanderA"/>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00400" y="4019349"/>
            <a:ext cx="1930400" cy="23622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0" descr="liaoA"/>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181600" y="4019349"/>
            <a:ext cx="1897063" cy="23622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1" descr="hollingsheadA"/>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177088" y="4019349"/>
            <a:ext cx="1966912" cy="23622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445990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2873139" y="77001"/>
            <a:ext cx="7724276"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000" i="1">
                <a:solidFill>
                  <a:schemeClr val="tx2"/>
                </a:solidFill>
                <a:latin typeface="+mj-lt"/>
                <a:ea typeface="+mj-ea"/>
                <a:cs typeface="+mj-cs"/>
              </a:defRPr>
            </a:lvl1pPr>
            <a:lvl2pPr algn="l" rtl="0" eaLnBrk="0" fontAlgn="base" hangingPunct="0">
              <a:spcBef>
                <a:spcPct val="0"/>
              </a:spcBef>
              <a:spcAft>
                <a:spcPct val="0"/>
              </a:spcAft>
              <a:defRPr sz="4000" i="1">
                <a:solidFill>
                  <a:schemeClr val="tx2"/>
                </a:solidFill>
                <a:latin typeface="Times New Roman" pitchFamily="18" charset="0"/>
              </a:defRPr>
            </a:lvl2pPr>
            <a:lvl3pPr algn="l" rtl="0" eaLnBrk="0" fontAlgn="base" hangingPunct="0">
              <a:spcBef>
                <a:spcPct val="0"/>
              </a:spcBef>
              <a:spcAft>
                <a:spcPct val="0"/>
              </a:spcAft>
              <a:defRPr sz="4000" i="1">
                <a:solidFill>
                  <a:schemeClr val="tx2"/>
                </a:solidFill>
                <a:latin typeface="Times New Roman" pitchFamily="18" charset="0"/>
              </a:defRPr>
            </a:lvl3pPr>
            <a:lvl4pPr algn="l" rtl="0" eaLnBrk="0" fontAlgn="base" hangingPunct="0">
              <a:spcBef>
                <a:spcPct val="0"/>
              </a:spcBef>
              <a:spcAft>
                <a:spcPct val="0"/>
              </a:spcAft>
              <a:defRPr sz="4000" i="1">
                <a:solidFill>
                  <a:schemeClr val="tx2"/>
                </a:solidFill>
                <a:latin typeface="Times New Roman" pitchFamily="18" charset="0"/>
              </a:defRPr>
            </a:lvl4pPr>
            <a:lvl5pPr algn="l" rtl="0" eaLnBrk="0" fontAlgn="base" hangingPunct="0">
              <a:spcBef>
                <a:spcPct val="0"/>
              </a:spcBef>
              <a:spcAft>
                <a:spcPct val="0"/>
              </a:spcAft>
              <a:defRPr sz="4000" i="1">
                <a:solidFill>
                  <a:schemeClr val="tx2"/>
                </a:solidFill>
                <a:latin typeface="Times New Roman" pitchFamily="18" charset="0"/>
              </a:defRPr>
            </a:lvl5pPr>
            <a:lvl6pPr marL="457200" algn="l" rtl="0" eaLnBrk="0" fontAlgn="base" hangingPunct="0">
              <a:spcBef>
                <a:spcPct val="0"/>
              </a:spcBef>
              <a:spcAft>
                <a:spcPct val="0"/>
              </a:spcAft>
              <a:defRPr sz="4000" i="1">
                <a:solidFill>
                  <a:schemeClr val="tx2"/>
                </a:solidFill>
                <a:latin typeface="Times New Roman" pitchFamily="18" charset="0"/>
              </a:defRPr>
            </a:lvl6pPr>
            <a:lvl7pPr marL="914400" algn="l" rtl="0" eaLnBrk="0" fontAlgn="base" hangingPunct="0">
              <a:spcBef>
                <a:spcPct val="0"/>
              </a:spcBef>
              <a:spcAft>
                <a:spcPct val="0"/>
              </a:spcAft>
              <a:defRPr sz="4000" i="1">
                <a:solidFill>
                  <a:schemeClr val="tx2"/>
                </a:solidFill>
                <a:latin typeface="Times New Roman" pitchFamily="18" charset="0"/>
              </a:defRPr>
            </a:lvl7pPr>
            <a:lvl8pPr marL="1371600" algn="l" rtl="0" eaLnBrk="0" fontAlgn="base" hangingPunct="0">
              <a:spcBef>
                <a:spcPct val="0"/>
              </a:spcBef>
              <a:spcAft>
                <a:spcPct val="0"/>
              </a:spcAft>
              <a:defRPr sz="4000" i="1">
                <a:solidFill>
                  <a:schemeClr val="tx2"/>
                </a:solidFill>
                <a:latin typeface="Times New Roman" pitchFamily="18" charset="0"/>
              </a:defRPr>
            </a:lvl8pPr>
            <a:lvl9pPr marL="1828800" algn="l" rtl="0" eaLnBrk="0" fontAlgn="base" hangingPunct="0">
              <a:spcBef>
                <a:spcPct val="0"/>
              </a:spcBef>
              <a:spcAft>
                <a:spcPct val="0"/>
              </a:spcAft>
              <a:defRPr sz="4000" i="1">
                <a:solidFill>
                  <a:schemeClr val="tx2"/>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t>The National Resident</a:t>
            </a:r>
            <a:r>
              <a:rPr kumimoji="0" lang="en-US" altLang="en-US" sz="2800" b="1" i="0" u="none" strike="noStrike" kern="0" cap="none" spc="0" normalizeH="0" noProof="0" dirty="0" smtClean="0">
                <a:ln>
                  <a:noFill/>
                </a:ln>
                <a:solidFill>
                  <a:srgbClr val="002060"/>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t> Matching Program (NRMP)</a:t>
            </a:r>
            <a:endParaRPr kumimoji="0" lang="en-US" altLang="en-US" sz="2800" b="1" i="0" u="none" strike="noStrike" kern="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endParaRPr>
          </a:p>
        </p:txBody>
      </p:sp>
      <p:pic>
        <p:nvPicPr>
          <p:cNvPr id="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8039" y="1673994"/>
            <a:ext cx="2587625" cy="38862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3"/>
          <p:cNvSpPr txBox="1">
            <a:spLocks noChangeArrowheads="1"/>
          </p:cNvSpPr>
          <p:nvPr/>
        </p:nvSpPr>
        <p:spPr bwMode="auto">
          <a:xfrm>
            <a:off x="1672389" y="1943100"/>
            <a:ext cx="3810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lnSpc>
                <a:spcPct val="90000"/>
              </a:lnSpc>
              <a:spcBef>
                <a:spcPct val="20000"/>
              </a:spcBef>
              <a:spcAft>
                <a:spcPct val="0"/>
              </a:spcAft>
              <a:buClr>
                <a:schemeClr val="hlink"/>
              </a:buClr>
              <a:buSzPct val="80000"/>
              <a:buFont typeface="Monotype Sorts"/>
              <a:buChar char="w"/>
              <a:defRPr sz="3200">
                <a:solidFill>
                  <a:schemeClr val="tx1"/>
                </a:solidFill>
                <a:latin typeface="+mn-lt"/>
                <a:ea typeface="+mn-ea"/>
                <a:cs typeface="+mn-cs"/>
              </a:defRPr>
            </a:lvl1pPr>
            <a:lvl2pPr marL="742950" indent="-285750" algn="l" rtl="0" eaLnBrk="0" fontAlgn="base" hangingPunct="0">
              <a:lnSpc>
                <a:spcPct val="90000"/>
              </a:lnSpc>
              <a:spcBef>
                <a:spcPct val="20000"/>
              </a:spcBef>
              <a:spcAft>
                <a:spcPct val="0"/>
              </a:spcAft>
              <a:buClr>
                <a:schemeClr val="accent1"/>
              </a:buClr>
              <a:buChar char="•"/>
              <a:defRPr sz="2800">
                <a:solidFill>
                  <a:schemeClr val="tx1"/>
                </a:solidFill>
                <a:latin typeface="+mn-lt"/>
              </a:defRPr>
            </a:lvl2pPr>
            <a:lvl3pPr marL="1143000" indent="-228600" algn="l" rtl="0" eaLnBrk="0" fontAlgn="base" hangingPunct="0">
              <a:lnSpc>
                <a:spcPct val="90000"/>
              </a:lnSpc>
              <a:spcBef>
                <a:spcPct val="20000"/>
              </a:spcBef>
              <a:spcAft>
                <a:spcPct val="0"/>
              </a:spcAft>
              <a:buClr>
                <a:schemeClr val="folHlink"/>
              </a:buClr>
              <a:buChar char="•"/>
              <a:defRPr sz="2400">
                <a:solidFill>
                  <a:schemeClr val="tx1"/>
                </a:solidFill>
                <a:latin typeface="+mn-lt"/>
              </a:defRPr>
            </a:lvl3pPr>
            <a:lvl4pPr marL="1600200" indent="-228600" algn="l" rtl="0" eaLnBrk="0" fontAlgn="base" hangingPunct="0">
              <a:lnSpc>
                <a:spcPct val="90000"/>
              </a:lnSpc>
              <a:spcBef>
                <a:spcPct val="20000"/>
              </a:spcBef>
              <a:spcAft>
                <a:spcPct val="0"/>
              </a:spcAft>
              <a:buChar char="–"/>
              <a:defRPr sz="2000">
                <a:solidFill>
                  <a:schemeClr val="tx1"/>
                </a:solidFill>
                <a:latin typeface="+mn-lt"/>
              </a:defRPr>
            </a:lvl4pPr>
            <a:lvl5pPr marL="2057400" indent="-228600" algn="l" rtl="0" eaLnBrk="0" fontAlgn="base" hangingPunct="0">
              <a:lnSpc>
                <a:spcPct val="90000"/>
              </a:lnSpc>
              <a:spcBef>
                <a:spcPct val="20000"/>
              </a:spcBef>
              <a:spcAft>
                <a:spcPct val="0"/>
              </a:spcAft>
              <a:buChar char="•"/>
              <a:defRPr sz="2000">
                <a:solidFill>
                  <a:schemeClr val="tx1"/>
                </a:solidFill>
                <a:latin typeface="+mn-lt"/>
              </a:defRPr>
            </a:lvl5pPr>
            <a:lvl6pPr marL="2514600" indent="-228600" algn="l" rtl="0" eaLnBrk="0" fontAlgn="base" hangingPunct="0">
              <a:lnSpc>
                <a:spcPct val="90000"/>
              </a:lnSpc>
              <a:spcBef>
                <a:spcPct val="20000"/>
              </a:spcBef>
              <a:spcAft>
                <a:spcPct val="0"/>
              </a:spcAft>
              <a:buChar char="•"/>
              <a:defRPr sz="2000">
                <a:solidFill>
                  <a:schemeClr val="tx1"/>
                </a:solidFill>
                <a:latin typeface="+mn-lt"/>
              </a:defRPr>
            </a:lvl6pPr>
            <a:lvl7pPr marL="2971800" indent="-228600" algn="l" rtl="0" eaLnBrk="0" fontAlgn="base" hangingPunct="0">
              <a:lnSpc>
                <a:spcPct val="90000"/>
              </a:lnSpc>
              <a:spcBef>
                <a:spcPct val="20000"/>
              </a:spcBef>
              <a:spcAft>
                <a:spcPct val="0"/>
              </a:spcAft>
              <a:buChar char="•"/>
              <a:defRPr sz="2000">
                <a:solidFill>
                  <a:schemeClr val="tx1"/>
                </a:solidFill>
                <a:latin typeface="+mn-lt"/>
              </a:defRPr>
            </a:lvl7pPr>
            <a:lvl8pPr marL="3429000" indent="-228600" algn="l" rtl="0" eaLnBrk="0" fontAlgn="base" hangingPunct="0">
              <a:lnSpc>
                <a:spcPct val="90000"/>
              </a:lnSpc>
              <a:spcBef>
                <a:spcPct val="20000"/>
              </a:spcBef>
              <a:spcAft>
                <a:spcPct val="0"/>
              </a:spcAft>
              <a:buChar char="•"/>
              <a:defRPr sz="2000">
                <a:solidFill>
                  <a:schemeClr val="tx1"/>
                </a:solidFill>
                <a:latin typeface="+mn-lt"/>
              </a:defRPr>
            </a:lvl8pPr>
            <a:lvl9pPr marL="3886200" indent="-228600" algn="l" rtl="0" eaLnBrk="0" fontAlgn="base" hangingPunct="0">
              <a:lnSpc>
                <a:spcPct val="90000"/>
              </a:lnSpc>
              <a:spcBef>
                <a:spcPct val="20000"/>
              </a:spcBef>
              <a:spcAft>
                <a:spcPct val="0"/>
              </a:spcAft>
              <a:buChar char="•"/>
              <a:defRPr sz="2000">
                <a:solidFill>
                  <a:schemeClr val="tx1"/>
                </a:solidFill>
                <a:latin typeface="+mn-lt"/>
              </a:defRPr>
            </a:lvl9pPr>
          </a:lstStyle>
          <a:p>
            <a:pPr marL="342900" marR="0" lvl="0" indent="-342900" algn="l" defTabSz="914400" rtl="0" eaLnBrk="0" fontAlgn="base" latinLnBrk="0" hangingPunct="0">
              <a:lnSpc>
                <a:spcPct val="100000"/>
              </a:lnSpc>
              <a:spcBef>
                <a:spcPct val="20000"/>
              </a:spcBef>
              <a:spcAft>
                <a:spcPct val="0"/>
              </a:spcAft>
              <a:buClr>
                <a:srgbClr val="FF0000"/>
              </a:buClr>
              <a:buSzPct val="80000"/>
              <a:buFont typeface="Arial" panose="020B0604020202020204" pitchFamily="34" charset="0"/>
              <a:buChar char="•"/>
              <a:tabLst/>
              <a:defRPr/>
            </a:pPr>
            <a:r>
              <a:rPr kumimoji="0" lang="en-US" altLang="en-US" sz="2200" b="0" i="0" u="none" strike="noStrike" kern="0" cap="none" spc="0" normalizeH="0" baseline="0" noProof="0" dirty="0" smtClean="0">
                <a:ln>
                  <a:noFill/>
                </a:ln>
                <a:solidFill>
                  <a:srgbClr val="0070C0"/>
                </a:solidFill>
                <a:effectLst/>
                <a:uLnTx/>
                <a:uFillTx/>
                <a:latin typeface="Arial Unicode MS" panose="020B0604020202020204" pitchFamily="34" charset="-128"/>
                <a:ea typeface="+mn-ea"/>
                <a:cs typeface="+mn-cs"/>
              </a:rPr>
              <a:t>All students enroll regardless of specialty!</a:t>
            </a:r>
          </a:p>
          <a:p>
            <a:pPr marL="342900" marR="0" lvl="0" indent="-342900" algn="l" defTabSz="914400" rtl="0" eaLnBrk="0" fontAlgn="base" latinLnBrk="0" hangingPunct="0">
              <a:lnSpc>
                <a:spcPct val="100000"/>
              </a:lnSpc>
              <a:spcBef>
                <a:spcPct val="20000"/>
              </a:spcBef>
              <a:spcAft>
                <a:spcPct val="0"/>
              </a:spcAft>
              <a:buClr>
                <a:srgbClr val="FF0000"/>
              </a:buClr>
              <a:buSzPct val="80000"/>
              <a:buFont typeface="Arial" panose="020B0604020202020204" pitchFamily="34" charset="0"/>
              <a:buChar char="•"/>
              <a:tabLst/>
              <a:defRPr/>
            </a:pPr>
            <a:r>
              <a:rPr kumimoji="0" lang="en-US" altLang="en-US" sz="2200" b="0" i="0" u="none" strike="noStrike" kern="0" cap="none" spc="0" normalizeH="0" baseline="0" noProof="0" dirty="0" smtClean="0">
                <a:ln>
                  <a:noFill/>
                </a:ln>
                <a:solidFill>
                  <a:srgbClr val="002060"/>
                </a:solidFill>
                <a:effectLst/>
                <a:uLnTx/>
                <a:uFillTx/>
                <a:latin typeface="Arial Unicode MS" panose="020B0604020202020204" pitchFamily="34" charset="-128"/>
                <a:ea typeface="+mn-ea"/>
                <a:cs typeface="+mn-cs"/>
              </a:rPr>
              <a:t>Estimated Fee of: $75</a:t>
            </a:r>
          </a:p>
          <a:p>
            <a:pPr marL="342900" marR="0" lvl="0" indent="-342900" algn="l" defTabSz="914400" rtl="0" eaLnBrk="0" fontAlgn="base" latinLnBrk="0" hangingPunct="0">
              <a:lnSpc>
                <a:spcPct val="100000"/>
              </a:lnSpc>
              <a:spcBef>
                <a:spcPct val="20000"/>
              </a:spcBef>
              <a:spcAft>
                <a:spcPct val="0"/>
              </a:spcAft>
              <a:buClr>
                <a:srgbClr val="FF0000"/>
              </a:buClr>
              <a:buSzPct val="80000"/>
              <a:buFont typeface="Arial" panose="020B0604020202020204" pitchFamily="34" charset="0"/>
              <a:buChar char="•"/>
              <a:tabLst/>
              <a:defRPr/>
            </a:pPr>
            <a:r>
              <a:rPr kumimoji="0" lang="en-US" altLang="en-US" sz="2200" b="0" i="0" u="none" strike="noStrike" kern="0" cap="none" spc="0" normalizeH="0" baseline="0" noProof="0" dirty="0" smtClean="0">
                <a:ln>
                  <a:noFill/>
                </a:ln>
                <a:solidFill>
                  <a:srgbClr val="002060"/>
                </a:solidFill>
                <a:effectLst/>
                <a:uLnTx/>
                <a:uFillTx/>
                <a:latin typeface="Arial Unicode MS" panose="020B0604020202020204" pitchFamily="34" charset="-128"/>
                <a:ea typeface="+mn-ea"/>
                <a:cs typeface="+mn-cs"/>
              </a:rPr>
              <a:t>Matches applicants with programs based on preferences</a:t>
            </a:r>
          </a:p>
          <a:p>
            <a:pPr marL="342900" marR="0" lvl="0" indent="-342900" algn="l" defTabSz="914400" rtl="0" eaLnBrk="0" fontAlgn="base" latinLnBrk="0" hangingPunct="0">
              <a:lnSpc>
                <a:spcPct val="100000"/>
              </a:lnSpc>
              <a:spcBef>
                <a:spcPct val="20000"/>
              </a:spcBef>
              <a:spcAft>
                <a:spcPct val="0"/>
              </a:spcAft>
              <a:buClr>
                <a:srgbClr val="FF0000"/>
              </a:buClr>
              <a:buSzPct val="80000"/>
              <a:buFont typeface="Arial" panose="020B0604020202020204" pitchFamily="34" charset="0"/>
              <a:buChar char="•"/>
              <a:tabLst/>
              <a:defRPr/>
            </a:pPr>
            <a:r>
              <a:rPr kumimoji="0" lang="en-US" altLang="en-US" sz="2200" b="0" i="0" u="none" strike="noStrike" kern="0" cap="none" spc="0" normalizeH="0" baseline="0" noProof="0" dirty="0" smtClean="0">
                <a:ln>
                  <a:noFill/>
                </a:ln>
                <a:solidFill>
                  <a:srgbClr val="FF0000"/>
                </a:solidFill>
                <a:effectLst/>
                <a:uLnTx/>
                <a:uFillTx/>
                <a:latin typeface="Arial Unicode MS" panose="020B0604020202020204" pitchFamily="34" charset="-128"/>
                <a:ea typeface="+mn-ea"/>
                <a:cs typeface="+mn-cs"/>
              </a:rPr>
              <a:t>Not an application service</a:t>
            </a:r>
          </a:p>
          <a:p>
            <a:pPr marL="342900" marR="0" lvl="0" indent="-342900" algn="l" defTabSz="914400" rtl="0" eaLnBrk="0" fontAlgn="base" latinLnBrk="0" hangingPunct="0">
              <a:lnSpc>
                <a:spcPct val="100000"/>
              </a:lnSpc>
              <a:spcBef>
                <a:spcPct val="20000"/>
              </a:spcBef>
              <a:spcAft>
                <a:spcPct val="0"/>
              </a:spcAft>
              <a:buClr>
                <a:srgbClr val="FF0000"/>
              </a:buClr>
              <a:buSzPct val="80000"/>
              <a:buFont typeface="Arial" panose="020B0604020202020204" pitchFamily="34" charset="0"/>
              <a:buChar char="•"/>
              <a:tabLst/>
              <a:defRPr/>
            </a:pPr>
            <a:r>
              <a:rPr kumimoji="0" lang="en-US" altLang="en-US" sz="2200" b="0" i="0" u="none" strike="noStrike" kern="0" cap="none" spc="0" normalizeH="0" baseline="0" noProof="0" dirty="0" smtClean="0">
                <a:ln>
                  <a:noFill/>
                </a:ln>
                <a:solidFill>
                  <a:srgbClr val="002060"/>
                </a:solidFill>
                <a:effectLst/>
                <a:uLnTx/>
                <a:uFillTx/>
                <a:latin typeface="Arial Unicode MS" panose="020B0604020202020204" pitchFamily="34" charset="-128"/>
                <a:ea typeface="+mn-ea"/>
                <a:cs typeface="+mn-cs"/>
              </a:rPr>
              <a:t>Uniform dates nationally</a:t>
            </a:r>
          </a:p>
          <a:p>
            <a:pPr marL="342900" marR="0" lvl="0" indent="-342900" algn="l" defTabSz="914400" rtl="0" eaLnBrk="0" fontAlgn="base" latinLnBrk="0" hangingPunct="0">
              <a:lnSpc>
                <a:spcPct val="100000"/>
              </a:lnSpc>
              <a:spcBef>
                <a:spcPct val="20000"/>
              </a:spcBef>
              <a:spcAft>
                <a:spcPct val="0"/>
              </a:spcAft>
              <a:buClr>
                <a:srgbClr val="FF0000"/>
              </a:buClr>
              <a:buSzPct val="80000"/>
              <a:buFont typeface="Arial" panose="020B0604020202020204" pitchFamily="34" charset="0"/>
              <a:buChar char="•"/>
              <a:tabLst/>
              <a:defRPr/>
            </a:pPr>
            <a:r>
              <a:rPr kumimoji="0" lang="en-US" altLang="en-US" sz="2200" b="0" i="0" u="none" strike="noStrike" kern="0" cap="none" spc="0" normalizeH="0" baseline="0" noProof="0" dirty="0" smtClean="0">
                <a:ln>
                  <a:noFill/>
                </a:ln>
                <a:solidFill>
                  <a:srgbClr val="002060"/>
                </a:solidFill>
                <a:effectLst/>
                <a:uLnTx/>
                <a:uFillTx/>
                <a:latin typeface="Arial Unicode MS" panose="020B0604020202020204" pitchFamily="34" charset="-128"/>
                <a:ea typeface="+mn-ea"/>
                <a:cs typeface="+mn-cs"/>
              </a:rPr>
              <a:t>Eliminates pressure to make a decision before all of your options are known</a:t>
            </a:r>
          </a:p>
        </p:txBody>
      </p:sp>
    </p:spTree>
    <p:extLst>
      <p:ext uri="{BB962C8B-B14F-4D97-AF65-F5344CB8AC3E}">
        <p14:creationId xmlns:p14="http://schemas.microsoft.com/office/powerpoint/2010/main" val="15135232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881606" y="1053669"/>
            <a:ext cx="2701510" cy="64633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srgbClr val="F2F2F2"/>
                </a:solidFill>
                <a:effectLst/>
                <a:uLnTx/>
                <a:uFillTx/>
                <a:latin typeface="Arial" panose="020B0604020202020204" pitchFamily="34" charset="0"/>
                <a:ea typeface="Arial"/>
                <a:cs typeface="+mn-cs"/>
              </a:rPr>
              <a:t>AGENDA</a:t>
            </a:r>
            <a:endParaRPr kumimoji="0" lang="en-GB" altLang="en-US" sz="1800" b="1" i="0" u="none" strike="noStrike" kern="1200" cap="none" spc="0" normalizeH="0" baseline="0" noProof="0" dirty="0" smtClean="0">
              <a:ln>
                <a:noFill/>
              </a:ln>
              <a:solidFill>
                <a:srgbClr val="5DD3FF"/>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5" name="Rectangle 2"/>
          <p:cNvSpPr txBox="1">
            <a:spLocks noChangeArrowheads="1"/>
          </p:cNvSpPr>
          <p:nvPr/>
        </p:nvSpPr>
        <p:spPr bwMode="auto">
          <a:xfrm>
            <a:off x="818148" y="145835"/>
            <a:ext cx="1088617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a:solidFill>
                  <a:schemeClr val="tx1"/>
                </a:solidFill>
                <a:latin typeface="+mj-lt"/>
                <a:ea typeface="+mj-ea"/>
                <a:cs typeface="+mj-cs"/>
              </a:defRPr>
            </a:lvl1pPr>
            <a:lvl2pPr algn="ctr" rtl="0" eaLnBrk="0" fontAlgn="base" hangingPunct="0">
              <a:spcBef>
                <a:spcPct val="0"/>
              </a:spcBef>
              <a:spcAft>
                <a:spcPct val="0"/>
              </a:spcAft>
              <a:defRPr sz="3600">
                <a:solidFill>
                  <a:schemeClr val="tx1"/>
                </a:solidFill>
                <a:latin typeface="Arial" charset="0"/>
              </a:defRPr>
            </a:lvl2pPr>
            <a:lvl3pPr algn="ctr" rtl="0" eaLnBrk="0" fontAlgn="base" hangingPunct="0">
              <a:spcBef>
                <a:spcPct val="0"/>
              </a:spcBef>
              <a:spcAft>
                <a:spcPct val="0"/>
              </a:spcAft>
              <a:defRPr sz="3600">
                <a:solidFill>
                  <a:schemeClr val="tx1"/>
                </a:solidFill>
                <a:latin typeface="Arial" charset="0"/>
              </a:defRPr>
            </a:lvl3pPr>
            <a:lvl4pPr algn="ctr" rtl="0" eaLnBrk="0" fontAlgn="base" hangingPunct="0">
              <a:spcBef>
                <a:spcPct val="0"/>
              </a:spcBef>
              <a:spcAft>
                <a:spcPct val="0"/>
              </a:spcAft>
              <a:defRPr sz="3600">
                <a:solidFill>
                  <a:schemeClr val="tx1"/>
                </a:solidFill>
                <a:latin typeface="Arial" charset="0"/>
              </a:defRPr>
            </a:lvl4pPr>
            <a:lvl5pPr algn="ctr" rtl="0" eaLnBrk="0" fontAlgn="base" hangingPunct="0">
              <a:spcBef>
                <a:spcPct val="0"/>
              </a:spcBef>
              <a:spcAft>
                <a:spcPct val="0"/>
              </a:spcAft>
              <a:defRPr sz="3600">
                <a:solidFill>
                  <a:schemeClr val="tx1"/>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en-US" b="1" kern="0" dirty="0" smtClean="0">
                <a:solidFill>
                  <a:srgbClr val="002060"/>
                </a:solidFill>
                <a:effectLst>
                  <a:outerShdw blurRad="38100" dist="38100" dir="2700000" algn="tl">
                    <a:srgbClr val="000000">
                      <a:alpha val="43137"/>
                    </a:srgbClr>
                  </a:outerShdw>
                </a:effectLst>
                <a:latin typeface="Arial"/>
              </a:rPr>
              <a:t>UNC SOM Match Statistics Overview</a:t>
            </a:r>
            <a:endParaRPr kumimoji="0" lang="en-US" altLang="en-US" sz="3600" b="1" i="0" u="none" strike="noStrike" kern="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Arial"/>
            </a:endParaRPr>
          </a:p>
        </p:txBody>
      </p:sp>
      <p:graphicFrame>
        <p:nvGraphicFramePr>
          <p:cNvPr id="6" name="Content Placeholder 3"/>
          <p:cNvGraphicFramePr>
            <a:graphicFrameLocks/>
          </p:cNvGraphicFramePr>
          <p:nvPr>
            <p:extLst>
              <p:ext uri="{D42A27DB-BD31-4B8C-83A1-F6EECF244321}">
                <p14:modId xmlns:p14="http://schemas.microsoft.com/office/powerpoint/2010/main" val="371949635"/>
              </p:ext>
            </p:extLst>
          </p:nvPr>
        </p:nvGraphicFramePr>
        <p:xfrm>
          <a:off x="1946788" y="1568918"/>
          <a:ext cx="8554063" cy="3108326"/>
        </p:xfrm>
        <a:graphic>
          <a:graphicData uri="http://schemas.openxmlformats.org/drawingml/2006/table">
            <a:tbl>
              <a:tblPr firstRow="1" bandRow="1"/>
              <a:tblGrid>
                <a:gridCol w="1222009">
                  <a:extLst>
                    <a:ext uri="{9D8B030D-6E8A-4147-A177-3AD203B41FA5}">
                      <a16:colId xmlns:a16="http://schemas.microsoft.com/office/drawing/2014/main" val="20000"/>
                    </a:ext>
                  </a:extLst>
                </a:gridCol>
                <a:gridCol w="1222009">
                  <a:extLst>
                    <a:ext uri="{9D8B030D-6E8A-4147-A177-3AD203B41FA5}">
                      <a16:colId xmlns:a16="http://schemas.microsoft.com/office/drawing/2014/main" val="20001"/>
                    </a:ext>
                  </a:extLst>
                </a:gridCol>
                <a:gridCol w="1222009">
                  <a:extLst>
                    <a:ext uri="{9D8B030D-6E8A-4147-A177-3AD203B41FA5}">
                      <a16:colId xmlns:a16="http://schemas.microsoft.com/office/drawing/2014/main" val="20002"/>
                    </a:ext>
                  </a:extLst>
                </a:gridCol>
                <a:gridCol w="1222009">
                  <a:extLst>
                    <a:ext uri="{9D8B030D-6E8A-4147-A177-3AD203B41FA5}">
                      <a16:colId xmlns:a16="http://schemas.microsoft.com/office/drawing/2014/main" val="20003"/>
                    </a:ext>
                  </a:extLst>
                </a:gridCol>
                <a:gridCol w="1222009">
                  <a:extLst>
                    <a:ext uri="{9D8B030D-6E8A-4147-A177-3AD203B41FA5}">
                      <a16:colId xmlns:a16="http://schemas.microsoft.com/office/drawing/2014/main" val="20004"/>
                    </a:ext>
                  </a:extLst>
                </a:gridCol>
                <a:gridCol w="1222009">
                  <a:extLst>
                    <a:ext uri="{9D8B030D-6E8A-4147-A177-3AD203B41FA5}">
                      <a16:colId xmlns:a16="http://schemas.microsoft.com/office/drawing/2014/main" val="20005"/>
                    </a:ext>
                  </a:extLst>
                </a:gridCol>
                <a:gridCol w="1222009">
                  <a:extLst>
                    <a:ext uri="{9D8B030D-6E8A-4147-A177-3AD203B41FA5}">
                      <a16:colId xmlns:a16="http://schemas.microsoft.com/office/drawing/2014/main" val="1801361547"/>
                    </a:ext>
                  </a:extLst>
                </a:gridCol>
              </a:tblGrid>
              <a:tr h="301574">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endParaRPr lang="en-US" sz="1800" dirty="0">
                        <a:solidFill>
                          <a:srgbClr val="FF0000"/>
                        </a:solidFill>
                      </a:endParaRPr>
                    </a:p>
                  </a:txBody>
                  <a:tcPr marT="45711" marB="45711">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r>
                        <a:rPr lang="en-US" sz="1800" dirty="0" smtClean="0">
                          <a:solidFill>
                            <a:srgbClr val="FF0000"/>
                          </a:solidFill>
                        </a:rPr>
                        <a:t>2011</a:t>
                      </a:r>
                      <a:endParaRPr lang="en-US" sz="1800" dirty="0">
                        <a:solidFill>
                          <a:srgbClr val="FF0000"/>
                        </a:solidFill>
                      </a:endParaRPr>
                    </a:p>
                  </a:txBody>
                  <a:tcPr marT="45711" marB="45711">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r>
                        <a:rPr lang="en-US" sz="1800" dirty="0" smtClean="0">
                          <a:solidFill>
                            <a:srgbClr val="FF0000"/>
                          </a:solidFill>
                        </a:rPr>
                        <a:t>2012</a:t>
                      </a:r>
                      <a:endParaRPr lang="en-US" sz="1800" dirty="0">
                        <a:solidFill>
                          <a:srgbClr val="FF0000"/>
                        </a:solidFill>
                      </a:endParaRPr>
                    </a:p>
                  </a:txBody>
                  <a:tcPr marT="45711" marB="45711">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r>
                        <a:rPr lang="en-US" sz="1800" dirty="0" smtClean="0">
                          <a:solidFill>
                            <a:srgbClr val="FF0000"/>
                          </a:solidFill>
                        </a:rPr>
                        <a:t>2013</a:t>
                      </a:r>
                      <a:endParaRPr lang="en-US" sz="1800" dirty="0">
                        <a:solidFill>
                          <a:srgbClr val="FF0000"/>
                        </a:solidFill>
                      </a:endParaRPr>
                    </a:p>
                  </a:txBody>
                  <a:tcPr marT="45711" marB="45711">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r>
                        <a:rPr lang="en-US" sz="1800" dirty="0" smtClean="0">
                          <a:solidFill>
                            <a:srgbClr val="FF0000"/>
                          </a:solidFill>
                        </a:rPr>
                        <a:t>2014</a:t>
                      </a:r>
                      <a:endParaRPr lang="en-US" sz="1800" dirty="0">
                        <a:solidFill>
                          <a:srgbClr val="FF0000"/>
                        </a:solidFill>
                      </a:endParaRPr>
                    </a:p>
                  </a:txBody>
                  <a:tcPr marT="45711" marB="45711">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r>
                        <a:rPr lang="en-US" sz="1800" dirty="0" smtClean="0">
                          <a:solidFill>
                            <a:srgbClr val="FF0000"/>
                          </a:solidFill>
                        </a:rPr>
                        <a:t>2015</a:t>
                      </a:r>
                      <a:endParaRPr lang="en-US" sz="1800" dirty="0">
                        <a:solidFill>
                          <a:srgbClr val="FF0000"/>
                        </a:solidFill>
                      </a:endParaRPr>
                    </a:p>
                  </a:txBody>
                  <a:tcPr marT="45711" marB="45711">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FFFF00"/>
                    </a:solidFill>
                  </a:tcPr>
                </a:tc>
                <a:tc>
                  <a:txBody>
                    <a:bodyPr/>
                    <a:lstStyle/>
                    <a:p>
                      <a:r>
                        <a:rPr lang="en-US" sz="1800" dirty="0" smtClean="0">
                          <a:solidFill>
                            <a:srgbClr val="FF0000"/>
                          </a:solidFill>
                        </a:rPr>
                        <a:t>2016</a:t>
                      </a:r>
                      <a:endParaRPr lang="en-US" sz="1800" dirty="0">
                        <a:solidFill>
                          <a:srgbClr val="FF0000"/>
                        </a:solidFill>
                      </a:endParaRPr>
                    </a:p>
                  </a:txBody>
                  <a:tcPr marT="45711" marB="45711">
                    <a:lnL w="12700" cmpd="sng">
                      <a:solidFill>
                        <a:srgbClr val="FFFFFF"/>
                      </a:solidFill>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0000"/>
                  </a:ext>
                </a:extLst>
              </a:tr>
              <a:tr h="776989">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r>
                        <a:rPr lang="en-US" sz="1800" dirty="0" smtClean="0"/>
                        <a:t>UNC Match</a:t>
                      </a:r>
                      <a:r>
                        <a:rPr lang="en-US" sz="1800" baseline="0" dirty="0" smtClean="0"/>
                        <a:t> rate</a:t>
                      </a:r>
                      <a:endParaRPr lang="en-US" sz="1800" dirty="0"/>
                    </a:p>
                  </a:txBody>
                  <a:tcPr marT="45711" marB="45711">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CCECFF"/>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r>
                        <a:rPr lang="en-US" sz="1800" dirty="0" smtClean="0"/>
                        <a:t>96%</a:t>
                      </a:r>
                      <a:endParaRPr lang="en-US" sz="1800" dirty="0"/>
                    </a:p>
                  </a:txBody>
                  <a:tcPr marT="45711" marB="45711">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CCECFF"/>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r>
                        <a:rPr lang="en-US" sz="1800" dirty="0" smtClean="0"/>
                        <a:t>98%</a:t>
                      </a:r>
                      <a:endParaRPr lang="en-US" sz="1800" dirty="0"/>
                    </a:p>
                  </a:txBody>
                  <a:tcPr marT="45711" marB="45711">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CCECFF"/>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r>
                        <a:rPr lang="en-US" sz="1800" dirty="0" smtClean="0"/>
                        <a:t>93%</a:t>
                      </a:r>
                      <a:endParaRPr lang="en-US" sz="1800" dirty="0"/>
                    </a:p>
                  </a:txBody>
                  <a:tcPr marT="45711" marB="45711">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CCECFF"/>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r>
                        <a:rPr lang="en-US" sz="1800" dirty="0" smtClean="0"/>
                        <a:t>97%</a:t>
                      </a:r>
                      <a:endParaRPr lang="en-US" sz="1800" dirty="0"/>
                    </a:p>
                  </a:txBody>
                  <a:tcPr marT="45711" marB="45711">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CCECFF"/>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r>
                        <a:rPr lang="en-US" sz="1800" dirty="0" smtClean="0"/>
                        <a:t>97%</a:t>
                      </a:r>
                      <a:endParaRPr lang="en-US" sz="1800" dirty="0"/>
                    </a:p>
                  </a:txBody>
                  <a:tcPr marT="45711" marB="45711">
                    <a:lnL w="12700" cmpd="sng">
                      <a:solidFill>
                        <a:srgbClr val="FFFFFF"/>
                      </a:solidFill>
                    </a:lnL>
                    <a:lnR w="12700" cap="flat" cmpd="sng" algn="ctr">
                      <a:solidFill>
                        <a:srgbClr val="FFFFFF"/>
                      </a:solidFill>
                      <a:prstDash val="solid"/>
                      <a:round/>
                      <a:headEnd type="none" w="med" len="med"/>
                      <a:tailEnd type="none" w="med" len="med"/>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CCECFF"/>
                    </a:solidFill>
                  </a:tcPr>
                </a:tc>
                <a:tc>
                  <a:txBody>
                    <a:bodyPr/>
                    <a:lstStyle/>
                    <a:p>
                      <a:r>
                        <a:rPr lang="en-US" sz="1800" dirty="0" smtClean="0">
                          <a:latin typeface="Times New Roman" panose="02020603050405020304" pitchFamily="18" charset="0"/>
                          <a:cs typeface="Times New Roman" panose="02020603050405020304" pitchFamily="18" charset="0"/>
                        </a:rPr>
                        <a:t>97%</a:t>
                      </a:r>
                      <a:endParaRPr lang="en-US" sz="1800" dirty="0">
                        <a:latin typeface="Times New Roman" panose="02020603050405020304" pitchFamily="18" charset="0"/>
                        <a:cs typeface="Times New Roman" panose="02020603050405020304" pitchFamily="18" charset="0"/>
                      </a:endParaRPr>
                    </a:p>
                  </a:txBody>
                  <a:tcPr marT="45711" marB="45711">
                    <a:lnL w="12700" cmpd="sng">
                      <a:solidFill>
                        <a:srgbClr val="FFFFFF"/>
                      </a:solidFill>
                    </a:lnL>
                    <a:lnR w="12700" cmpd="sng">
                      <a:solidFill>
                        <a:srgbClr val="FFFFFF"/>
                      </a:solidFill>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CECFF"/>
                    </a:solidFill>
                  </a:tcPr>
                </a:tc>
                <a:extLst>
                  <a:ext uri="{0D108BD9-81ED-4DB2-BD59-A6C34878D82A}">
                    <a16:rowId xmlns:a16="http://schemas.microsoft.com/office/drawing/2014/main" val="10001"/>
                  </a:ext>
                </a:extLst>
              </a:tr>
              <a:tr h="1051213">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r>
                        <a:rPr lang="en-US" sz="1800" dirty="0" smtClean="0"/>
                        <a:t>National Match rate </a:t>
                      </a:r>
                      <a:r>
                        <a:rPr lang="en-US" sz="1400" dirty="0" smtClean="0"/>
                        <a:t>(US Seniors)</a:t>
                      </a:r>
                      <a:endParaRPr lang="en-US" sz="1400" dirty="0"/>
                    </a:p>
                  </a:txBody>
                  <a:tcPr marT="45711" marB="45711">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00">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r>
                        <a:rPr lang="en-US" sz="1800" dirty="0" smtClean="0"/>
                        <a:t>94.1%</a:t>
                      </a:r>
                      <a:endParaRPr lang="en-US" sz="1800" dirty="0"/>
                    </a:p>
                  </a:txBody>
                  <a:tcPr marT="45711" marB="45711">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00">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r>
                        <a:rPr lang="en-US" sz="1800" dirty="0" smtClean="0"/>
                        <a:t>95.1%</a:t>
                      </a:r>
                      <a:endParaRPr lang="en-US" sz="1800" dirty="0"/>
                    </a:p>
                  </a:txBody>
                  <a:tcPr marT="45711" marB="45711">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00">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r>
                        <a:rPr lang="en-US" sz="1800" dirty="0" smtClean="0"/>
                        <a:t>93.7%</a:t>
                      </a:r>
                      <a:endParaRPr lang="en-US" sz="1800" dirty="0"/>
                    </a:p>
                  </a:txBody>
                  <a:tcPr marT="45711" marB="45711">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00">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94.4%</a:t>
                      </a:r>
                    </a:p>
                    <a:p>
                      <a:endParaRPr lang="en-US" sz="1800" dirty="0"/>
                    </a:p>
                  </a:txBody>
                  <a:tcPr marT="45711" marB="45711">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00">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r>
                        <a:rPr lang="en-US" sz="1800" dirty="0" smtClean="0"/>
                        <a:t>93.9%</a:t>
                      </a:r>
                      <a:endParaRPr lang="en-US" sz="1800" dirty="0"/>
                    </a:p>
                  </a:txBody>
                  <a:tcPr marT="45711" marB="45711">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00">
                        <a:tint val="20000"/>
                      </a:srgbClr>
                    </a:solidFill>
                  </a:tcPr>
                </a:tc>
                <a:tc>
                  <a:txBody>
                    <a:bodyPr/>
                    <a:lstStyle/>
                    <a:p>
                      <a:r>
                        <a:rPr lang="en-US" sz="1800" b="0" dirty="0" smtClean="0">
                          <a:latin typeface="Times New Roman" panose="02020603050405020304" pitchFamily="18" charset="0"/>
                          <a:cs typeface="Times New Roman" panose="02020603050405020304" pitchFamily="18" charset="0"/>
                        </a:rPr>
                        <a:t>93.8%</a:t>
                      </a:r>
                      <a:endParaRPr lang="en-US" sz="1800" b="0" dirty="0">
                        <a:latin typeface="Times New Roman" panose="02020603050405020304" pitchFamily="18" charset="0"/>
                        <a:cs typeface="Times New Roman" panose="02020603050405020304" pitchFamily="18" charset="0"/>
                      </a:endParaRPr>
                    </a:p>
                  </a:txBody>
                  <a:tcPr marT="45711" marB="45711">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00">
                        <a:tint val="20000"/>
                      </a:srgbClr>
                    </a:solidFill>
                  </a:tcPr>
                </a:tc>
                <a:extLst>
                  <a:ext uri="{0D108BD9-81ED-4DB2-BD59-A6C34878D82A}">
                    <a16:rowId xmlns:a16="http://schemas.microsoft.com/office/drawing/2014/main" val="10002"/>
                  </a:ext>
                </a:extLst>
              </a:tr>
              <a:tr h="914382">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r>
                        <a:rPr lang="en-US" sz="1800" dirty="0" smtClean="0"/>
                        <a:t>Number</a:t>
                      </a:r>
                      <a:r>
                        <a:rPr lang="en-US" sz="1800" baseline="0" dirty="0" smtClean="0"/>
                        <a:t> of unmatched students</a:t>
                      </a:r>
                      <a:endParaRPr lang="en-US" sz="1800" dirty="0"/>
                    </a:p>
                  </a:txBody>
                  <a:tcPr marT="45711" marB="45711">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CCECFF"/>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r>
                        <a:rPr lang="en-US" sz="1800" dirty="0" smtClean="0"/>
                        <a:t>6</a:t>
                      </a:r>
                      <a:endParaRPr lang="en-US" sz="1800" dirty="0"/>
                    </a:p>
                  </a:txBody>
                  <a:tcPr marT="45711" marB="45711">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CCECFF"/>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r>
                        <a:rPr lang="en-US" sz="1800" dirty="0" smtClean="0"/>
                        <a:t>3</a:t>
                      </a:r>
                      <a:endParaRPr lang="en-US" sz="1800" dirty="0"/>
                    </a:p>
                  </a:txBody>
                  <a:tcPr marT="45711" marB="45711">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CCECFF"/>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r>
                        <a:rPr lang="en-US" sz="1800" dirty="0" smtClean="0"/>
                        <a:t>9*</a:t>
                      </a:r>
                      <a:endParaRPr lang="en-US" sz="1800" dirty="0"/>
                    </a:p>
                  </a:txBody>
                  <a:tcPr marT="45711" marB="45711">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CCECFF"/>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r>
                        <a:rPr lang="en-US" sz="1800" dirty="0" smtClean="0"/>
                        <a:t>7**</a:t>
                      </a:r>
                      <a:endParaRPr lang="en-US" sz="1800" dirty="0"/>
                    </a:p>
                  </a:txBody>
                  <a:tcPr marT="45711" marB="45711">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CCECFF"/>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6</a:t>
                      </a:r>
                      <a:endParaRPr lang="en-US" sz="1800" dirty="0"/>
                    </a:p>
                  </a:txBody>
                  <a:tcPr marT="45711" marB="45711">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CCEC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Times New Roman" panose="02020603050405020304" pitchFamily="18" charset="0"/>
                          <a:cs typeface="Times New Roman" panose="02020603050405020304" pitchFamily="18" charset="0"/>
                        </a:rPr>
                        <a:t>6</a:t>
                      </a:r>
                      <a:endParaRPr lang="en-US" sz="1800" dirty="0">
                        <a:latin typeface="Times New Roman" panose="02020603050405020304" pitchFamily="18" charset="0"/>
                        <a:cs typeface="Times New Roman" panose="02020603050405020304" pitchFamily="18" charset="0"/>
                      </a:endParaRPr>
                    </a:p>
                  </a:txBody>
                  <a:tcPr marT="45711" marB="45711">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CCECFF"/>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68651717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881606" y="1053669"/>
            <a:ext cx="2701510" cy="64633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srgbClr val="F2F2F2"/>
                </a:solidFill>
                <a:effectLst/>
                <a:uLnTx/>
                <a:uFillTx/>
                <a:latin typeface="Arial" panose="020B0604020202020204" pitchFamily="34" charset="0"/>
                <a:ea typeface="Arial"/>
                <a:cs typeface="+mn-cs"/>
              </a:rPr>
              <a:t>AGENDA</a:t>
            </a:r>
            <a:endParaRPr kumimoji="0" lang="en-GB" altLang="en-US" sz="1800" b="1" i="0" u="none" strike="noStrike" kern="1200" cap="none" spc="0" normalizeH="0" baseline="0" noProof="0" dirty="0" smtClean="0">
              <a:ln>
                <a:noFill/>
              </a:ln>
              <a:solidFill>
                <a:srgbClr val="5DD3FF"/>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graphicFrame>
        <p:nvGraphicFramePr>
          <p:cNvPr id="5" name="Chart 4"/>
          <p:cNvGraphicFramePr>
            <a:graphicFrameLocks/>
          </p:cNvGraphicFramePr>
          <p:nvPr>
            <p:extLst>
              <p:ext uri="{D42A27DB-BD31-4B8C-83A1-F6EECF244321}">
                <p14:modId xmlns:p14="http://schemas.microsoft.com/office/powerpoint/2010/main" val="527839970"/>
              </p:ext>
            </p:extLst>
          </p:nvPr>
        </p:nvGraphicFramePr>
        <p:xfrm>
          <a:off x="1877961" y="911490"/>
          <a:ext cx="7913738" cy="5250877"/>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1"/>
          <p:cNvSpPr txBox="1">
            <a:spLocks noChangeArrowheads="1"/>
          </p:cNvSpPr>
          <p:nvPr/>
        </p:nvSpPr>
        <p:spPr bwMode="auto">
          <a:xfrm>
            <a:off x="3161071" y="289637"/>
            <a:ext cx="5715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Char char="•"/>
              <a:defRPr sz="2400">
                <a:solidFill>
                  <a:srgbClr val="335FB7"/>
                </a:solidFill>
                <a:latin typeface="Arial" panose="020B0604020202020204" pitchFamily="34" charset="0"/>
                <a:cs typeface="Arial" panose="020B0604020202020204" pitchFamily="34" charset="0"/>
              </a:defRPr>
            </a:lvl1pPr>
            <a:lvl2pPr marL="742950" indent="-285750">
              <a:spcBef>
                <a:spcPct val="20000"/>
              </a:spcBef>
              <a:buClr>
                <a:srgbClr val="B2B2B2"/>
              </a:buClr>
              <a:buFont typeface="Arial" panose="020B0604020202020204" pitchFamily="34" charset="0"/>
              <a:buChar char="»"/>
              <a:defRPr sz="2200">
                <a:solidFill>
                  <a:srgbClr val="414141"/>
                </a:solidFill>
                <a:latin typeface="Arial" panose="020B0604020202020204" pitchFamily="34" charset="0"/>
                <a:cs typeface="Arial" panose="020B0604020202020204" pitchFamily="34" charset="0"/>
              </a:defRPr>
            </a:lvl2pPr>
            <a:lvl3pPr marL="1143000" indent="-228600">
              <a:spcBef>
                <a:spcPct val="20000"/>
              </a:spcBef>
              <a:buClr>
                <a:srgbClr val="B2B2B2"/>
              </a:buClr>
              <a:buChar char="•"/>
              <a:defRPr sz="2000">
                <a:solidFill>
                  <a:srgbClr val="414141"/>
                </a:solidFill>
                <a:latin typeface="Arial" panose="020B0604020202020204" pitchFamily="34" charset="0"/>
                <a:cs typeface="Arial" panose="020B0604020202020204" pitchFamily="34" charset="0"/>
              </a:defRPr>
            </a:lvl3pPr>
            <a:lvl4pPr marL="1600200" indent="-228600">
              <a:spcBef>
                <a:spcPct val="20000"/>
              </a:spcBef>
              <a:buClr>
                <a:srgbClr val="B2B2B2"/>
              </a:buClr>
              <a:buFont typeface="Arial" panose="020B0604020202020204" pitchFamily="34" charset="0"/>
              <a:buChar char="»"/>
              <a:defRPr sz="2000">
                <a:solidFill>
                  <a:srgbClr val="414141"/>
                </a:solidFill>
                <a:latin typeface="Arial" panose="020B0604020202020204" pitchFamily="34" charset="0"/>
                <a:cs typeface="Arial" panose="020B0604020202020204" pitchFamily="34" charset="0"/>
              </a:defRPr>
            </a:lvl4pPr>
            <a:lvl5pPr marL="2057400" indent="-228600">
              <a:spcBef>
                <a:spcPct val="20000"/>
              </a:spcBef>
              <a:buClr>
                <a:srgbClr val="B2B2B2"/>
              </a:buClr>
              <a:buChar char="•"/>
              <a:defRPr sz="2000">
                <a:solidFill>
                  <a:srgbClr val="41414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B2B2B2"/>
              </a:buClr>
              <a:buChar char="•"/>
              <a:defRPr sz="2000">
                <a:solidFill>
                  <a:srgbClr val="41414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B2B2B2"/>
              </a:buClr>
              <a:buChar char="•"/>
              <a:defRPr sz="2000">
                <a:solidFill>
                  <a:srgbClr val="41414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B2B2B2"/>
              </a:buClr>
              <a:buChar char="•"/>
              <a:defRPr sz="2000">
                <a:solidFill>
                  <a:srgbClr val="41414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B2B2B2"/>
              </a:buClr>
              <a:buChar char="•"/>
              <a:defRPr sz="2000">
                <a:solidFill>
                  <a:srgbClr val="41414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en-US" altLang="en-US" b="1" dirty="0">
                <a:solidFill>
                  <a:srgbClr val="414141"/>
                </a:solidFill>
              </a:rPr>
              <a:t>Class of 2016 Placements (168)</a:t>
            </a:r>
          </a:p>
        </p:txBody>
      </p:sp>
      <p:sp>
        <p:nvSpPr>
          <p:cNvPr id="7" name="Text Box 5"/>
          <p:cNvSpPr txBox="1">
            <a:spLocks noChangeArrowheads="1"/>
          </p:cNvSpPr>
          <p:nvPr/>
        </p:nvSpPr>
        <p:spPr bwMode="auto">
          <a:xfrm>
            <a:off x="3923071" y="6322258"/>
            <a:ext cx="4191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Char char="•"/>
              <a:defRPr sz="2400">
                <a:solidFill>
                  <a:srgbClr val="335FB7"/>
                </a:solidFill>
                <a:latin typeface="Arial" panose="020B0604020202020204" pitchFamily="34" charset="0"/>
                <a:cs typeface="Arial" panose="020B0604020202020204" pitchFamily="34" charset="0"/>
              </a:defRPr>
            </a:lvl1pPr>
            <a:lvl2pPr marL="742950" indent="-285750">
              <a:spcBef>
                <a:spcPct val="20000"/>
              </a:spcBef>
              <a:buClr>
                <a:srgbClr val="B2B2B2"/>
              </a:buClr>
              <a:buFont typeface="Arial" panose="020B0604020202020204" pitchFamily="34" charset="0"/>
              <a:buChar char="»"/>
              <a:defRPr sz="2200">
                <a:solidFill>
                  <a:srgbClr val="414141"/>
                </a:solidFill>
                <a:latin typeface="Arial" panose="020B0604020202020204" pitchFamily="34" charset="0"/>
                <a:cs typeface="Arial" panose="020B0604020202020204" pitchFamily="34" charset="0"/>
              </a:defRPr>
            </a:lvl2pPr>
            <a:lvl3pPr marL="1143000" indent="-228600">
              <a:spcBef>
                <a:spcPct val="20000"/>
              </a:spcBef>
              <a:buClr>
                <a:srgbClr val="B2B2B2"/>
              </a:buClr>
              <a:buChar char="•"/>
              <a:defRPr sz="2000">
                <a:solidFill>
                  <a:srgbClr val="414141"/>
                </a:solidFill>
                <a:latin typeface="Arial" panose="020B0604020202020204" pitchFamily="34" charset="0"/>
                <a:cs typeface="Arial" panose="020B0604020202020204" pitchFamily="34" charset="0"/>
              </a:defRPr>
            </a:lvl3pPr>
            <a:lvl4pPr marL="1600200" indent="-228600">
              <a:spcBef>
                <a:spcPct val="20000"/>
              </a:spcBef>
              <a:buClr>
                <a:srgbClr val="B2B2B2"/>
              </a:buClr>
              <a:buFont typeface="Arial" panose="020B0604020202020204" pitchFamily="34" charset="0"/>
              <a:buChar char="»"/>
              <a:defRPr sz="2000">
                <a:solidFill>
                  <a:srgbClr val="414141"/>
                </a:solidFill>
                <a:latin typeface="Arial" panose="020B0604020202020204" pitchFamily="34" charset="0"/>
                <a:cs typeface="Arial" panose="020B0604020202020204" pitchFamily="34" charset="0"/>
              </a:defRPr>
            </a:lvl4pPr>
            <a:lvl5pPr marL="2057400" indent="-228600">
              <a:spcBef>
                <a:spcPct val="20000"/>
              </a:spcBef>
              <a:buClr>
                <a:srgbClr val="B2B2B2"/>
              </a:buClr>
              <a:buChar char="•"/>
              <a:defRPr sz="2000">
                <a:solidFill>
                  <a:srgbClr val="41414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B2B2B2"/>
              </a:buClr>
              <a:buChar char="•"/>
              <a:defRPr sz="2000">
                <a:solidFill>
                  <a:srgbClr val="41414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B2B2B2"/>
              </a:buClr>
              <a:buChar char="•"/>
              <a:defRPr sz="2000">
                <a:solidFill>
                  <a:srgbClr val="41414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B2B2B2"/>
              </a:buClr>
              <a:buChar char="•"/>
              <a:defRPr sz="2000">
                <a:solidFill>
                  <a:srgbClr val="41414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B2B2B2"/>
              </a:buClr>
              <a:buChar char="•"/>
              <a:defRPr sz="2000">
                <a:solidFill>
                  <a:srgbClr val="41414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800" dirty="0">
                <a:solidFill>
                  <a:srgbClr val="284B90"/>
                </a:solidFill>
              </a:rPr>
              <a:t>UNC School of Medicine  - Match 2016</a:t>
            </a:r>
            <a:endParaRPr lang="en-US" altLang="en-US" sz="1800" dirty="0">
              <a:solidFill>
                <a:srgbClr val="414141"/>
              </a:solidFill>
            </a:endParaRPr>
          </a:p>
        </p:txBody>
      </p:sp>
    </p:spTree>
    <p:extLst>
      <p:ext uri="{BB962C8B-B14F-4D97-AF65-F5344CB8AC3E}">
        <p14:creationId xmlns:p14="http://schemas.microsoft.com/office/powerpoint/2010/main" val="22129054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881606" y="1053669"/>
            <a:ext cx="2701510" cy="64633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srgbClr val="F2F2F2"/>
                </a:solidFill>
                <a:effectLst/>
                <a:uLnTx/>
                <a:uFillTx/>
                <a:latin typeface="Arial" panose="020B0604020202020204" pitchFamily="34" charset="0"/>
                <a:ea typeface="Arial"/>
                <a:cs typeface="+mn-cs"/>
              </a:rPr>
              <a:t>AGENDA</a:t>
            </a:r>
            <a:endParaRPr kumimoji="0" lang="en-GB" altLang="en-US" sz="1800" b="1" i="0" u="none" strike="noStrike" kern="1200" cap="none" spc="0" normalizeH="0" baseline="0" noProof="0" dirty="0" smtClean="0">
              <a:ln>
                <a:noFill/>
              </a:ln>
              <a:solidFill>
                <a:srgbClr val="5DD3FF"/>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4" name="Rectangle 2"/>
          <p:cNvSpPr txBox="1">
            <a:spLocks noChangeArrowheads="1"/>
          </p:cNvSpPr>
          <p:nvPr/>
        </p:nvSpPr>
        <p:spPr bwMode="auto">
          <a:xfrm>
            <a:off x="818148" y="145835"/>
            <a:ext cx="1088617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a:solidFill>
                  <a:schemeClr val="tx1"/>
                </a:solidFill>
                <a:latin typeface="+mj-lt"/>
                <a:ea typeface="+mj-ea"/>
                <a:cs typeface="+mj-cs"/>
              </a:defRPr>
            </a:lvl1pPr>
            <a:lvl2pPr algn="ctr" rtl="0" eaLnBrk="0" fontAlgn="base" hangingPunct="0">
              <a:spcBef>
                <a:spcPct val="0"/>
              </a:spcBef>
              <a:spcAft>
                <a:spcPct val="0"/>
              </a:spcAft>
              <a:defRPr sz="3600">
                <a:solidFill>
                  <a:schemeClr val="tx1"/>
                </a:solidFill>
                <a:latin typeface="Arial" charset="0"/>
              </a:defRPr>
            </a:lvl2pPr>
            <a:lvl3pPr algn="ctr" rtl="0" eaLnBrk="0" fontAlgn="base" hangingPunct="0">
              <a:spcBef>
                <a:spcPct val="0"/>
              </a:spcBef>
              <a:spcAft>
                <a:spcPct val="0"/>
              </a:spcAft>
              <a:defRPr sz="3600">
                <a:solidFill>
                  <a:schemeClr val="tx1"/>
                </a:solidFill>
                <a:latin typeface="Arial" charset="0"/>
              </a:defRPr>
            </a:lvl3pPr>
            <a:lvl4pPr algn="ctr" rtl="0" eaLnBrk="0" fontAlgn="base" hangingPunct="0">
              <a:spcBef>
                <a:spcPct val="0"/>
              </a:spcBef>
              <a:spcAft>
                <a:spcPct val="0"/>
              </a:spcAft>
              <a:defRPr sz="3600">
                <a:solidFill>
                  <a:schemeClr val="tx1"/>
                </a:solidFill>
                <a:latin typeface="Arial" charset="0"/>
              </a:defRPr>
            </a:lvl4pPr>
            <a:lvl5pPr algn="ctr" rtl="0" eaLnBrk="0" fontAlgn="base" hangingPunct="0">
              <a:spcBef>
                <a:spcPct val="0"/>
              </a:spcBef>
              <a:spcAft>
                <a:spcPct val="0"/>
              </a:spcAft>
              <a:defRPr sz="3600">
                <a:solidFill>
                  <a:schemeClr val="tx1"/>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en-US" b="1" kern="0" dirty="0" smtClean="0">
                <a:solidFill>
                  <a:srgbClr val="002060"/>
                </a:solidFill>
                <a:effectLst>
                  <a:outerShdw blurRad="38100" dist="38100" dir="2700000" algn="tl">
                    <a:srgbClr val="000000">
                      <a:alpha val="43137"/>
                    </a:srgbClr>
                  </a:outerShdw>
                </a:effectLst>
                <a:latin typeface="Arial"/>
              </a:rPr>
              <a:t>Selection Criteria for Interviews: Results of a National Program Director’s Survey</a:t>
            </a:r>
            <a:endParaRPr kumimoji="0" lang="en-US" altLang="en-US" sz="3600" b="1" i="0" u="none" strike="noStrike" kern="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Arial"/>
            </a:endParaRPr>
          </a:p>
        </p:txBody>
      </p:sp>
      <p:sp>
        <p:nvSpPr>
          <p:cNvPr id="6" name="Rectangle 3"/>
          <p:cNvSpPr txBox="1">
            <a:spLocks noChangeArrowheads="1"/>
          </p:cNvSpPr>
          <p:nvPr/>
        </p:nvSpPr>
        <p:spPr bwMode="auto">
          <a:xfrm>
            <a:off x="3501759" y="1700000"/>
            <a:ext cx="78486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lnSpc>
                <a:spcPct val="90000"/>
              </a:lnSpc>
              <a:spcBef>
                <a:spcPct val="20000"/>
              </a:spcBef>
              <a:spcAft>
                <a:spcPct val="0"/>
              </a:spcAft>
              <a:buClr>
                <a:schemeClr val="hlink"/>
              </a:buClr>
              <a:buSzPct val="80000"/>
              <a:buFont typeface="Monotype Sorts"/>
              <a:buChar char="w"/>
              <a:defRPr sz="3200">
                <a:solidFill>
                  <a:schemeClr val="tx1"/>
                </a:solidFill>
                <a:latin typeface="+mn-lt"/>
                <a:ea typeface="+mn-ea"/>
                <a:cs typeface="+mn-cs"/>
              </a:defRPr>
            </a:lvl1pPr>
            <a:lvl2pPr marL="742950" indent="-285750" algn="l" rtl="0" eaLnBrk="0" fontAlgn="base" hangingPunct="0">
              <a:lnSpc>
                <a:spcPct val="90000"/>
              </a:lnSpc>
              <a:spcBef>
                <a:spcPct val="20000"/>
              </a:spcBef>
              <a:spcAft>
                <a:spcPct val="0"/>
              </a:spcAft>
              <a:buClr>
                <a:schemeClr val="accent1"/>
              </a:buClr>
              <a:buChar char="•"/>
              <a:defRPr sz="2800">
                <a:solidFill>
                  <a:schemeClr val="tx1"/>
                </a:solidFill>
                <a:latin typeface="+mn-lt"/>
              </a:defRPr>
            </a:lvl2pPr>
            <a:lvl3pPr marL="1143000" indent="-228600" algn="l" rtl="0" eaLnBrk="0" fontAlgn="base" hangingPunct="0">
              <a:lnSpc>
                <a:spcPct val="90000"/>
              </a:lnSpc>
              <a:spcBef>
                <a:spcPct val="20000"/>
              </a:spcBef>
              <a:spcAft>
                <a:spcPct val="0"/>
              </a:spcAft>
              <a:buClr>
                <a:schemeClr val="folHlink"/>
              </a:buClr>
              <a:buChar char="•"/>
              <a:defRPr sz="2400">
                <a:solidFill>
                  <a:schemeClr val="tx1"/>
                </a:solidFill>
                <a:latin typeface="+mn-lt"/>
              </a:defRPr>
            </a:lvl3pPr>
            <a:lvl4pPr marL="1600200" indent="-228600" algn="l" rtl="0" eaLnBrk="0" fontAlgn="base" hangingPunct="0">
              <a:lnSpc>
                <a:spcPct val="90000"/>
              </a:lnSpc>
              <a:spcBef>
                <a:spcPct val="20000"/>
              </a:spcBef>
              <a:spcAft>
                <a:spcPct val="0"/>
              </a:spcAft>
              <a:buChar char="–"/>
              <a:defRPr sz="2000">
                <a:solidFill>
                  <a:schemeClr val="tx1"/>
                </a:solidFill>
                <a:latin typeface="+mn-lt"/>
              </a:defRPr>
            </a:lvl4pPr>
            <a:lvl5pPr marL="2057400" indent="-228600" algn="l" rtl="0" eaLnBrk="0" fontAlgn="base" hangingPunct="0">
              <a:lnSpc>
                <a:spcPct val="90000"/>
              </a:lnSpc>
              <a:spcBef>
                <a:spcPct val="20000"/>
              </a:spcBef>
              <a:spcAft>
                <a:spcPct val="0"/>
              </a:spcAft>
              <a:buChar char="•"/>
              <a:defRPr sz="2000">
                <a:solidFill>
                  <a:schemeClr val="tx1"/>
                </a:solidFill>
                <a:latin typeface="+mn-lt"/>
              </a:defRPr>
            </a:lvl5pPr>
            <a:lvl6pPr marL="2514600" indent="-228600" algn="l" rtl="0" eaLnBrk="0" fontAlgn="base" hangingPunct="0">
              <a:lnSpc>
                <a:spcPct val="90000"/>
              </a:lnSpc>
              <a:spcBef>
                <a:spcPct val="20000"/>
              </a:spcBef>
              <a:spcAft>
                <a:spcPct val="0"/>
              </a:spcAft>
              <a:buChar char="•"/>
              <a:defRPr sz="2000">
                <a:solidFill>
                  <a:schemeClr val="tx1"/>
                </a:solidFill>
                <a:latin typeface="+mn-lt"/>
              </a:defRPr>
            </a:lvl6pPr>
            <a:lvl7pPr marL="2971800" indent="-228600" algn="l" rtl="0" eaLnBrk="0" fontAlgn="base" hangingPunct="0">
              <a:lnSpc>
                <a:spcPct val="90000"/>
              </a:lnSpc>
              <a:spcBef>
                <a:spcPct val="20000"/>
              </a:spcBef>
              <a:spcAft>
                <a:spcPct val="0"/>
              </a:spcAft>
              <a:buChar char="•"/>
              <a:defRPr sz="2000">
                <a:solidFill>
                  <a:schemeClr val="tx1"/>
                </a:solidFill>
                <a:latin typeface="+mn-lt"/>
              </a:defRPr>
            </a:lvl7pPr>
            <a:lvl8pPr marL="3429000" indent="-228600" algn="l" rtl="0" eaLnBrk="0" fontAlgn="base" hangingPunct="0">
              <a:lnSpc>
                <a:spcPct val="90000"/>
              </a:lnSpc>
              <a:spcBef>
                <a:spcPct val="20000"/>
              </a:spcBef>
              <a:spcAft>
                <a:spcPct val="0"/>
              </a:spcAft>
              <a:buChar char="•"/>
              <a:defRPr sz="2000">
                <a:solidFill>
                  <a:schemeClr val="tx1"/>
                </a:solidFill>
                <a:latin typeface="+mn-lt"/>
              </a:defRPr>
            </a:lvl8pPr>
            <a:lvl9pPr marL="3886200" indent="-228600" algn="l" rtl="0" eaLnBrk="0" fontAlgn="base" hangingPunct="0">
              <a:lnSpc>
                <a:spcPct val="90000"/>
              </a:lnSpc>
              <a:spcBef>
                <a:spcPct val="20000"/>
              </a:spcBef>
              <a:spcAft>
                <a:spcPct val="0"/>
              </a:spcAft>
              <a:buChar char="•"/>
              <a:defRPr sz="2000">
                <a:solidFill>
                  <a:schemeClr val="tx1"/>
                </a:solidFill>
                <a:latin typeface="+mn-lt"/>
              </a:defRPr>
            </a:lvl9pPr>
          </a:lstStyle>
          <a:p>
            <a:pPr marL="457200" indent="-457200">
              <a:lnSpc>
                <a:spcPct val="80000"/>
              </a:lnSpc>
              <a:buFont typeface="Monotype Sorts"/>
              <a:buNone/>
            </a:pPr>
            <a:r>
              <a:rPr lang="en-US" altLang="en-US" sz="2400" kern="0" dirty="0" smtClean="0">
                <a:solidFill>
                  <a:srgbClr val="002060"/>
                </a:solidFill>
                <a:latin typeface="Arial Unicode MS" panose="020B0604020202020204" pitchFamily="34" charset="-128"/>
              </a:rPr>
              <a:t>1</a:t>
            </a:r>
            <a:r>
              <a:rPr lang="en-US" altLang="en-US" sz="2200" kern="0" dirty="0" smtClean="0">
                <a:solidFill>
                  <a:srgbClr val="002060"/>
                </a:solidFill>
                <a:latin typeface="Arial Unicode MS" panose="020B0604020202020204" pitchFamily="34" charset="-128"/>
              </a:rPr>
              <a:t>.  Grades in required clerkships</a:t>
            </a:r>
          </a:p>
          <a:p>
            <a:pPr marL="457200" indent="-457200">
              <a:lnSpc>
                <a:spcPct val="80000"/>
              </a:lnSpc>
              <a:buFont typeface="Monotype Sorts"/>
              <a:buAutoNum type="arabicPeriod"/>
            </a:pPr>
            <a:endParaRPr lang="en-US" altLang="en-US" sz="2200" kern="0" dirty="0" smtClean="0">
              <a:solidFill>
                <a:srgbClr val="002060"/>
              </a:solidFill>
              <a:latin typeface="Arial Unicode MS" panose="020B0604020202020204" pitchFamily="34" charset="-128"/>
            </a:endParaRPr>
          </a:p>
          <a:p>
            <a:pPr marL="457200" indent="-457200">
              <a:lnSpc>
                <a:spcPct val="80000"/>
              </a:lnSpc>
              <a:buFont typeface="Monotype Sorts"/>
              <a:buNone/>
            </a:pPr>
            <a:r>
              <a:rPr lang="en-US" altLang="en-US" sz="2200" kern="0" dirty="0" smtClean="0">
                <a:solidFill>
                  <a:srgbClr val="002060"/>
                </a:solidFill>
                <a:latin typeface="Arial Unicode MS" panose="020B0604020202020204" pitchFamily="34" charset="-128"/>
              </a:rPr>
              <a:t>2.  USMLE step 1 score</a:t>
            </a:r>
          </a:p>
          <a:p>
            <a:pPr marL="457200" indent="-457200">
              <a:lnSpc>
                <a:spcPct val="80000"/>
              </a:lnSpc>
              <a:buFont typeface="Monotype Sorts"/>
              <a:buAutoNum type="arabicPeriod" startAt="2"/>
            </a:pPr>
            <a:endParaRPr lang="en-US" altLang="en-US" sz="2200" kern="0" dirty="0" smtClean="0">
              <a:solidFill>
                <a:srgbClr val="002060"/>
              </a:solidFill>
              <a:latin typeface="Arial Unicode MS" panose="020B0604020202020204" pitchFamily="34" charset="-128"/>
            </a:endParaRPr>
          </a:p>
          <a:p>
            <a:pPr marL="457200" indent="-457200">
              <a:lnSpc>
                <a:spcPct val="80000"/>
              </a:lnSpc>
              <a:buFont typeface="Monotype Sorts"/>
              <a:buNone/>
            </a:pPr>
            <a:r>
              <a:rPr lang="en-US" altLang="en-US" sz="2200" kern="0" dirty="0" smtClean="0">
                <a:solidFill>
                  <a:srgbClr val="002060"/>
                </a:solidFill>
                <a:latin typeface="Arial Unicode MS" panose="020B0604020202020204" pitchFamily="34" charset="-128"/>
              </a:rPr>
              <a:t>3.  Grades in senior electives in specialty</a:t>
            </a:r>
          </a:p>
          <a:p>
            <a:pPr marL="457200" indent="-457200">
              <a:lnSpc>
                <a:spcPct val="80000"/>
              </a:lnSpc>
              <a:buFont typeface="Monotype Sorts"/>
              <a:buAutoNum type="arabicPeriod" startAt="3"/>
            </a:pPr>
            <a:endParaRPr lang="en-US" altLang="en-US" sz="2200" kern="0" dirty="0" smtClean="0">
              <a:solidFill>
                <a:srgbClr val="002060"/>
              </a:solidFill>
              <a:latin typeface="Arial Unicode MS" panose="020B0604020202020204" pitchFamily="34" charset="-128"/>
            </a:endParaRPr>
          </a:p>
          <a:p>
            <a:pPr marL="457200" indent="-457200">
              <a:lnSpc>
                <a:spcPct val="80000"/>
              </a:lnSpc>
              <a:buFont typeface="Monotype Sorts"/>
              <a:buNone/>
            </a:pPr>
            <a:r>
              <a:rPr lang="en-US" altLang="en-US" sz="2200" kern="0" dirty="0" smtClean="0">
                <a:solidFill>
                  <a:srgbClr val="002060"/>
                </a:solidFill>
                <a:latin typeface="Arial Unicode MS" panose="020B0604020202020204" pitchFamily="34" charset="-128"/>
              </a:rPr>
              <a:t>4.  Number of honors grades in clerkships</a:t>
            </a:r>
          </a:p>
          <a:p>
            <a:pPr marL="457200" indent="-457200">
              <a:lnSpc>
                <a:spcPct val="80000"/>
              </a:lnSpc>
              <a:buFont typeface="Monotype Sorts"/>
              <a:buAutoNum type="arabicPeriod" startAt="4"/>
            </a:pPr>
            <a:endParaRPr lang="en-US" altLang="en-US" sz="2200" kern="0" dirty="0" smtClean="0">
              <a:solidFill>
                <a:srgbClr val="002060"/>
              </a:solidFill>
              <a:latin typeface="Arial Unicode MS" panose="020B0604020202020204" pitchFamily="34" charset="-128"/>
            </a:endParaRPr>
          </a:p>
          <a:p>
            <a:pPr marL="457200" indent="-457200">
              <a:lnSpc>
                <a:spcPct val="80000"/>
              </a:lnSpc>
              <a:buFont typeface="Monotype Sorts"/>
              <a:buNone/>
            </a:pPr>
            <a:r>
              <a:rPr lang="en-US" altLang="en-US" sz="2200" kern="0" dirty="0" smtClean="0">
                <a:solidFill>
                  <a:srgbClr val="002060"/>
                </a:solidFill>
                <a:latin typeface="Arial Unicode MS" panose="020B0604020202020204" pitchFamily="34" charset="-128"/>
              </a:rPr>
              <a:t>5.  USMLE Step 2 score</a:t>
            </a:r>
          </a:p>
          <a:p>
            <a:pPr marL="457200" indent="-457200">
              <a:lnSpc>
                <a:spcPct val="80000"/>
              </a:lnSpc>
              <a:buFont typeface="Monotype Sorts"/>
              <a:buAutoNum type="arabicPeriod" startAt="5"/>
            </a:pPr>
            <a:endParaRPr lang="en-US" altLang="en-US" sz="2200" kern="0" dirty="0" smtClean="0">
              <a:solidFill>
                <a:srgbClr val="002060"/>
              </a:solidFill>
              <a:latin typeface="Arial Unicode MS" panose="020B0604020202020204" pitchFamily="34" charset="-128"/>
            </a:endParaRPr>
          </a:p>
          <a:p>
            <a:pPr marL="457200" indent="-457200">
              <a:lnSpc>
                <a:spcPct val="80000"/>
              </a:lnSpc>
              <a:buFont typeface="Monotype Sorts"/>
              <a:buNone/>
            </a:pPr>
            <a:r>
              <a:rPr lang="en-US" altLang="en-US" sz="2200" kern="0" dirty="0" smtClean="0">
                <a:solidFill>
                  <a:srgbClr val="002060"/>
                </a:solidFill>
                <a:latin typeface="Arial Unicode MS" panose="020B0604020202020204" pitchFamily="34" charset="-128"/>
              </a:rPr>
              <a:t>6.  USMLE Step 2 CS pass</a:t>
            </a:r>
          </a:p>
          <a:p>
            <a:pPr marL="457200" indent="-457200">
              <a:lnSpc>
                <a:spcPct val="80000"/>
              </a:lnSpc>
              <a:buFont typeface="Monotype Sorts"/>
              <a:buAutoNum type="arabicPeriod" startAt="6"/>
            </a:pPr>
            <a:endParaRPr lang="en-US" altLang="en-US" sz="2200" kern="0" dirty="0" smtClean="0">
              <a:solidFill>
                <a:srgbClr val="002060"/>
              </a:solidFill>
              <a:latin typeface="Arial Unicode MS" panose="020B0604020202020204" pitchFamily="34" charset="-128"/>
            </a:endParaRPr>
          </a:p>
          <a:p>
            <a:pPr marL="457200" indent="-457200">
              <a:lnSpc>
                <a:spcPct val="80000"/>
              </a:lnSpc>
              <a:buFont typeface="Monotype Sorts"/>
              <a:buNone/>
            </a:pPr>
            <a:r>
              <a:rPr lang="en-US" altLang="en-US" sz="2200" kern="0" dirty="0" smtClean="0">
                <a:solidFill>
                  <a:srgbClr val="002060"/>
                </a:solidFill>
                <a:latin typeface="Arial Unicode MS" panose="020B0604020202020204" pitchFamily="34" charset="-128"/>
              </a:rPr>
              <a:t>7.   Class rank*</a:t>
            </a:r>
          </a:p>
          <a:p>
            <a:pPr marL="457200" indent="-457200">
              <a:lnSpc>
                <a:spcPct val="80000"/>
              </a:lnSpc>
              <a:buFont typeface="Monotype Sorts"/>
              <a:buNone/>
            </a:pPr>
            <a:r>
              <a:rPr lang="en-US" altLang="en-US" sz="2200" kern="0" dirty="0" smtClean="0">
                <a:solidFill>
                  <a:srgbClr val="002060"/>
                </a:solidFill>
                <a:latin typeface="Arial Unicode MS" panose="020B0604020202020204" pitchFamily="34" charset="-128"/>
              </a:rPr>
              <a:t>*UNC does not put student rank on Dean’s Letter</a:t>
            </a:r>
          </a:p>
        </p:txBody>
      </p:sp>
    </p:spTree>
    <p:extLst>
      <p:ext uri="{BB962C8B-B14F-4D97-AF65-F5344CB8AC3E}">
        <p14:creationId xmlns:p14="http://schemas.microsoft.com/office/powerpoint/2010/main" val="155801637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582174" y="152400"/>
            <a:ext cx="1088617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a:solidFill>
                  <a:schemeClr val="tx1"/>
                </a:solidFill>
                <a:latin typeface="+mj-lt"/>
                <a:ea typeface="+mj-ea"/>
                <a:cs typeface="+mj-cs"/>
              </a:defRPr>
            </a:lvl1pPr>
            <a:lvl2pPr algn="ctr" rtl="0" eaLnBrk="0" fontAlgn="base" hangingPunct="0">
              <a:spcBef>
                <a:spcPct val="0"/>
              </a:spcBef>
              <a:spcAft>
                <a:spcPct val="0"/>
              </a:spcAft>
              <a:defRPr sz="3600">
                <a:solidFill>
                  <a:schemeClr val="tx1"/>
                </a:solidFill>
                <a:latin typeface="Arial" charset="0"/>
              </a:defRPr>
            </a:lvl2pPr>
            <a:lvl3pPr algn="ctr" rtl="0" eaLnBrk="0" fontAlgn="base" hangingPunct="0">
              <a:spcBef>
                <a:spcPct val="0"/>
              </a:spcBef>
              <a:spcAft>
                <a:spcPct val="0"/>
              </a:spcAft>
              <a:defRPr sz="3600">
                <a:solidFill>
                  <a:schemeClr val="tx1"/>
                </a:solidFill>
                <a:latin typeface="Arial" charset="0"/>
              </a:defRPr>
            </a:lvl3pPr>
            <a:lvl4pPr algn="ctr" rtl="0" eaLnBrk="0" fontAlgn="base" hangingPunct="0">
              <a:spcBef>
                <a:spcPct val="0"/>
              </a:spcBef>
              <a:spcAft>
                <a:spcPct val="0"/>
              </a:spcAft>
              <a:defRPr sz="3600">
                <a:solidFill>
                  <a:schemeClr val="tx1"/>
                </a:solidFill>
                <a:latin typeface="Arial" charset="0"/>
              </a:defRPr>
            </a:lvl4pPr>
            <a:lvl5pPr algn="ctr" rtl="0" eaLnBrk="0" fontAlgn="base" hangingPunct="0">
              <a:spcBef>
                <a:spcPct val="0"/>
              </a:spcBef>
              <a:spcAft>
                <a:spcPct val="0"/>
              </a:spcAft>
              <a:defRPr sz="3600">
                <a:solidFill>
                  <a:schemeClr val="tx1"/>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en-US" b="1" kern="0" dirty="0" smtClean="0">
                <a:solidFill>
                  <a:srgbClr val="002060"/>
                </a:solidFill>
                <a:effectLst>
                  <a:outerShdw blurRad="38100" dist="38100" dir="2700000" algn="tl">
                    <a:srgbClr val="000000">
                      <a:alpha val="43137"/>
                    </a:srgbClr>
                  </a:outerShdw>
                </a:effectLst>
                <a:latin typeface="Arial"/>
              </a:rPr>
              <a:t>Selection Criteria for Residency: continued</a:t>
            </a:r>
            <a:endParaRPr kumimoji="0" lang="en-US" altLang="en-US" sz="3600" b="1" i="0" u="none" strike="noStrike" kern="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Arial"/>
            </a:endParaRPr>
          </a:p>
        </p:txBody>
      </p:sp>
      <p:sp>
        <p:nvSpPr>
          <p:cNvPr id="5" name="Rectangle 3"/>
          <p:cNvSpPr txBox="1">
            <a:spLocks noChangeArrowheads="1"/>
          </p:cNvSpPr>
          <p:nvPr/>
        </p:nvSpPr>
        <p:spPr bwMode="auto">
          <a:xfrm>
            <a:off x="3458497" y="1376834"/>
            <a:ext cx="78486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lnSpc>
                <a:spcPct val="90000"/>
              </a:lnSpc>
              <a:spcBef>
                <a:spcPct val="20000"/>
              </a:spcBef>
              <a:spcAft>
                <a:spcPct val="0"/>
              </a:spcAft>
              <a:buClr>
                <a:schemeClr val="hlink"/>
              </a:buClr>
              <a:buSzPct val="80000"/>
              <a:buFont typeface="Monotype Sorts"/>
              <a:buChar char="w"/>
              <a:defRPr sz="3200">
                <a:solidFill>
                  <a:schemeClr val="tx1"/>
                </a:solidFill>
                <a:latin typeface="+mn-lt"/>
                <a:ea typeface="+mn-ea"/>
                <a:cs typeface="+mn-cs"/>
              </a:defRPr>
            </a:lvl1pPr>
            <a:lvl2pPr marL="742950" indent="-285750" algn="l" rtl="0" eaLnBrk="0" fontAlgn="base" hangingPunct="0">
              <a:lnSpc>
                <a:spcPct val="90000"/>
              </a:lnSpc>
              <a:spcBef>
                <a:spcPct val="20000"/>
              </a:spcBef>
              <a:spcAft>
                <a:spcPct val="0"/>
              </a:spcAft>
              <a:buClr>
                <a:schemeClr val="accent1"/>
              </a:buClr>
              <a:buChar char="•"/>
              <a:defRPr sz="2800">
                <a:solidFill>
                  <a:schemeClr val="tx1"/>
                </a:solidFill>
                <a:latin typeface="+mn-lt"/>
              </a:defRPr>
            </a:lvl2pPr>
            <a:lvl3pPr marL="1143000" indent="-228600" algn="l" rtl="0" eaLnBrk="0" fontAlgn="base" hangingPunct="0">
              <a:lnSpc>
                <a:spcPct val="90000"/>
              </a:lnSpc>
              <a:spcBef>
                <a:spcPct val="20000"/>
              </a:spcBef>
              <a:spcAft>
                <a:spcPct val="0"/>
              </a:spcAft>
              <a:buClr>
                <a:schemeClr val="folHlink"/>
              </a:buClr>
              <a:buChar char="•"/>
              <a:defRPr sz="2400">
                <a:solidFill>
                  <a:schemeClr val="tx1"/>
                </a:solidFill>
                <a:latin typeface="+mn-lt"/>
              </a:defRPr>
            </a:lvl3pPr>
            <a:lvl4pPr marL="1600200" indent="-228600" algn="l" rtl="0" eaLnBrk="0" fontAlgn="base" hangingPunct="0">
              <a:lnSpc>
                <a:spcPct val="90000"/>
              </a:lnSpc>
              <a:spcBef>
                <a:spcPct val="20000"/>
              </a:spcBef>
              <a:spcAft>
                <a:spcPct val="0"/>
              </a:spcAft>
              <a:buChar char="–"/>
              <a:defRPr sz="2000">
                <a:solidFill>
                  <a:schemeClr val="tx1"/>
                </a:solidFill>
                <a:latin typeface="+mn-lt"/>
              </a:defRPr>
            </a:lvl4pPr>
            <a:lvl5pPr marL="2057400" indent="-228600" algn="l" rtl="0" eaLnBrk="0" fontAlgn="base" hangingPunct="0">
              <a:lnSpc>
                <a:spcPct val="90000"/>
              </a:lnSpc>
              <a:spcBef>
                <a:spcPct val="20000"/>
              </a:spcBef>
              <a:spcAft>
                <a:spcPct val="0"/>
              </a:spcAft>
              <a:buChar char="•"/>
              <a:defRPr sz="2000">
                <a:solidFill>
                  <a:schemeClr val="tx1"/>
                </a:solidFill>
                <a:latin typeface="+mn-lt"/>
              </a:defRPr>
            </a:lvl5pPr>
            <a:lvl6pPr marL="2514600" indent="-228600" algn="l" rtl="0" eaLnBrk="0" fontAlgn="base" hangingPunct="0">
              <a:lnSpc>
                <a:spcPct val="90000"/>
              </a:lnSpc>
              <a:spcBef>
                <a:spcPct val="20000"/>
              </a:spcBef>
              <a:spcAft>
                <a:spcPct val="0"/>
              </a:spcAft>
              <a:buChar char="•"/>
              <a:defRPr sz="2000">
                <a:solidFill>
                  <a:schemeClr val="tx1"/>
                </a:solidFill>
                <a:latin typeface="+mn-lt"/>
              </a:defRPr>
            </a:lvl6pPr>
            <a:lvl7pPr marL="2971800" indent="-228600" algn="l" rtl="0" eaLnBrk="0" fontAlgn="base" hangingPunct="0">
              <a:lnSpc>
                <a:spcPct val="90000"/>
              </a:lnSpc>
              <a:spcBef>
                <a:spcPct val="20000"/>
              </a:spcBef>
              <a:spcAft>
                <a:spcPct val="0"/>
              </a:spcAft>
              <a:buChar char="•"/>
              <a:defRPr sz="2000">
                <a:solidFill>
                  <a:schemeClr val="tx1"/>
                </a:solidFill>
                <a:latin typeface="+mn-lt"/>
              </a:defRPr>
            </a:lvl7pPr>
            <a:lvl8pPr marL="3429000" indent="-228600" algn="l" rtl="0" eaLnBrk="0" fontAlgn="base" hangingPunct="0">
              <a:lnSpc>
                <a:spcPct val="90000"/>
              </a:lnSpc>
              <a:spcBef>
                <a:spcPct val="20000"/>
              </a:spcBef>
              <a:spcAft>
                <a:spcPct val="0"/>
              </a:spcAft>
              <a:buChar char="•"/>
              <a:defRPr sz="2000">
                <a:solidFill>
                  <a:schemeClr val="tx1"/>
                </a:solidFill>
                <a:latin typeface="+mn-lt"/>
              </a:defRPr>
            </a:lvl8pPr>
            <a:lvl9pPr marL="3886200" indent="-228600" algn="l" rtl="0" eaLnBrk="0" fontAlgn="base" hangingPunct="0">
              <a:lnSpc>
                <a:spcPct val="90000"/>
              </a:lnSpc>
              <a:spcBef>
                <a:spcPct val="20000"/>
              </a:spcBef>
              <a:spcAft>
                <a:spcPct val="0"/>
              </a:spcAft>
              <a:buChar char="•"/>
              <a:defRPr sz="2000">
                <a:solidFill>
                  <a:schemeClr val="tx1"/>
                </a:solidFill>
                <a:latin typeface="+mn-lt"/>
              </a:defRPr>
            </a:lvl9pPr>
          </a:lstStyle>
          <a:p>
            <a:pPr marL="457200" marR="0" lvl="0" indent="-457200" algn="l" defTabSz="914400" rtl="0" eaLnBrk="0" fontAlgn="base" latinLnBrk="0" hangingPunct="0">
              <a:lnSpc>
                <a:spcPct val="80000"/>
              </a:lnSpc>
              <a:spcBef>
                <a:spcPct val="20000"/>
              </a:spcBef>
              <a:spcAft>
                <a:spcPct val="0"/>
              </a:spcAft>
              <a:buClr>
                <a:srgbClr val="FF0000"/>
              </a:buClr>
              <a:buSzPct val="80000"/>
              <a:buFont typeface="Monotype Sorts"/>
              <a:buNone/>
              <a:tabLst/>
              <a:defRPr/>
            </a:pPr>
            <a:r>
              <a:rPr kumimoji="0" lang="en-US" altLang="en-US" sz="2400" b="0" i="0" u="none" strike="noStrike" kern="0" cap="none" spc="0" normalizeH="0" baseline="0" noProof="0" dirty="0" smtClean="0">
                <a:ln>
                  <a:noFill/>
                </a:ln>
                <a:solidFill>
                  <a:srgbClr val="002060"/>
                </a:solidFill>
                <a:effectLst/>
                <a:uLnTx/>
                <a:uFillTx/>
                <a:latin typeface="Arial Unicode MS" panose="020B0604020202020204" pitchFamily="34" charset="-128"/>
                <a:ea typeface="+mn-ea"/>
                <a:cs typeface="+mn-cs"/>
              </a:rPr>
              <a:t>8.  </a:t>
            </a:r>
            <a:r>
              <a:rPr kumimoji="0" lang="en-US" altLang="en-US" sz="2200" b="0" i="0" u="none" strike="noStrike" kern="0" cap="none" spc="0" normalizeH="0" baseline="0" noProof="0" dirty="0" smtClean="0">
                <a:ln>
                  <a:noFill/>
                </a:ln>
                <a:solidFill>
                  <a:srgbClr val="002060"/>
                </a:solidFill>
                <a:effectLst/>
                <a:uLnTx/>
                <a:uFillTx/>
                <a:latin typeface="Arial Unicode MS" panose="020B0604020202020204" pitchFamily="34" charset="-128"/>
                <a:ea typeface="+mn-ea"/>
                <a:cs typeface="+mn-cs"/>
              </a:rPr>
              <a:t>Membership in Alpha Omega Alpha (AOA)</a:t>
            </a:r>
          </a:p>
          <a:p>
            <a:pPr marL="457200" marR="0" lvl="0" indent="-457200" algn="l" defTabSz="914400" rtl="0" eaLnBrk="0" fontAlgn="base" latinLnBrk="0" hangingPunct="0">
              <a:lnSpc>
                <a:spcPct val="80000"/>
              </a:lnSpc>
              <a:spcBef>
                <a:spcPct val="20000"/>
              </a:spcBef>
              <a:spcAft>
                <a:spcPct val="0"/>
              </a:spcAft>
              <a:buClr>
                <a:srgbClr val="FF0000"/>
              </a:buClr>
              <a:buSzPct val="80000"/>
              <a:buFont typeface="Monotype Sorts"/>
              <a:buAutoNum type="arabicPeriod" startAt="8"/>
              <a:tabLst/>
              <a:defRPr/>
            </a:pPr>
            <a:endParaRPr kumimoji="0" lang="en-US" altLang="en-US" sz="2200" b="0" i="0" u="none" strike="noStrike" kern="0" cap="none" spc="0" normalizeH="0" baseline="0" noProof="0" dirty="0" smtClean="0">
              <a:ln>
                <a:noFill/>
              </a:ln>
              <a:solidFill>
                <a:srgbClr val="002060"/>
              </a:solidFill>
              <a:effectLst/>
              <a:uLnTx/>
              <a:uFillTx/>
              <a:latin typeface="Arial Unicode MS" panose="020B0604020202020204" pitchFamily="34" charset="-128"/>
              <a:ea typeface="+mn-ea"/>
              <a:cs typeface="+mn-cs"/>
            </a:endParaRPr>
          </a:p>
          <a:p>
            <a:pPr marL="457200" marR="0" lvl="0" indent="-457200" algn="l" defTabSz="914400" rtl="0" eaLnBrk="0" fontAlgn="base" latinLnBrk="0" hangingPunct="0">
              <a:lnSpc>
                <a:spcPct val="80000"/>
              </a:lnSpc>
              <a:spcBef>
                <a:spcPct val="20000"/>
              </a:spcBef>
              <a:spcAft>
                <a:spcPct val="0"/>
              </a:spcAft>
              <a:buClr>
                <a:srgbClr val="FF0000"/>
              </a:buClr>
              <a:buSzPct val="80000"/>
              <a:buFont typeface="Monotype Sorts"/>
              <a:buNone/>
              <a:tabLst/>
              <a:defRPr/>
            </a:pPr>
            <a:r>
              <a:rPr kumimoji="0" lang="en-US" altLang="en-US" sz="2200" b="0" i="0" u="none" strike="noStrike" kern="0" cap="none" spc="0" normalizeH="0" baseline="0" noProof="0" dirty="0" smtClean="0">
                <a:ln>
                  <a:noFill/>
                </a:ln>
                <a:solidFill>
                  <a:srgbClr val="002060"/>
                </a:solidFill>
                <a:effectLst/>
                <a:uLnTx/>
                <a:uFillTx/>
                <a:latin typeface="Arial Unicode MS" panose="020B0604020202020204" pitchFamily="34" charset="-128"/>
                <a:ea typeface="+mn-ea"/>
                <a:cs typeface="+mn-cs"/>
              </a:rPr>
              <a:t>9.  Medical school reputation</a:t>
            </a:r>
          </a:p>
          <a:p>
            <a:pPr marL="457200" marR="0" lvl="0" indent="-457200" algn="l" defTabSz="914400" rtl="0" eaLnBrk="0" fontAlgn="base" latinLnBrk="0" hangingPunct="0">
              <a:lnSpc>
                <a:spcPct val="80000"/>
              </a:lnSpc>
              <a:spcBef>
                <a:spcPct val="20000"/>
              </a:spcBef>
              <a:spcAft>
                <a:spcPct val="0"/>
              </a:spcAft>
              <a:buClr>
                <a:srgbClr val="FF0000"/>
              </a:buClr>
              <a:buSzPct val="80000"/>
              <a:buFont typeface="Monotype Sorts"/>
              <a:buAutoNum type="arabicPeriod" startAt="9"/>
              <a:tabLst/>
              <a:defRPr/>
            </a:pPr>
            <a:endParaRPr kumimoji="0" lang="en-US" altLang="en-US" sz="2200" b="0" i="0" u="none" strike="noStrike" kern="0" cap="none" spc="0" normalizeH="0" baseline="0" noProof="0" dirty="0" smtClean="0">
              <a:ln>
                <a:noFill/>
              </a:ln>
              <a:solidFill>
                <a:srgbClr val="002060"/>
              </a:solidFill>
              <a:effectLst/>
              <a:uLnTx/>
              <a:uFillTx/>
              <a:latin typeface="Arial Unicode MS" panose="020B0604020202020204" pitchFamily="34" charset="-128"/>
              <a:ea typeface="+mn-ea"/>
              <a:cs typeface="+mn-cs"/>
            </a:endParaRPr>
          </a:p>
          <a:p>
            <a:pPr marL="457200" marR="0" lvl="0" indent="-457200" algn="l" defTabSz="914400" rtl="0" eaLnBrk="0" fontAlgn="base" latinLnBrk="0" hangingPunct="0">
              <a:lnSpc>
                <a:spcPct val="80000"/>
              </a:lnSpc>
              <a:spcBef>
                <a:spcPct val="20000"/>
              </a:spcBef>
              <a:spcAft>
                <a:spcPct val="0"/>
              </a:spcAft>
              <a:buClr>
                <a:srgbClr val="FF0000"/>
              </a:buClr>
              <a:buSzPct val="80000"/>
              <a:buFont typeface="Monotype Sorts"/>
              <a:buNone/>
              <a:tabLst/>
              <a:defRPr/>
            </a:pPr>
            <a:r>
              <a:rPr kumimoji="0" lang="en-US" altLang="en-US" sz="2200" b="0" i="0" u="none" strike="noStrike" kern="0" cap="none" spc="0" normalizeH="0" baseline="0" noProof="0" dirty="0" smtClean="0">
                <a:ln>
                  <a:noFill/>
                </a:ln>
                <a:solidFill>
                  <a:srgbClr val="002060"/>
                </a:solidFill>
                <a:effectLst/>
                <a:uLnTx/>
                <a:uFillTx/>
                <a:latin typeface="Arial Unicode MS" panose="020B0604020202020204" pitchFamily="34" charset="-128"/>
                <a:ea typeface="+mn-ea"/>
                <a:cs typeface="+mn-cs"/>
              </a:rPr>
              <a:t>10. Medical school academic awards</a:t>
            </a:r>
          </a:p>
          <a:p>
            <a:pPr marL="457200" marR="0" lvl="0" indent="-457200" algn="l" defTabSz="914400" rtl="0" eaLnBrk="0" fontAlgn="base" latinLnBrk="0" hangingPunct="0">
              <a:lnSpc>
                <a:spcPct val="80000"/>
              </a:lnSpc>
              <a:spcBef>
                <a:spcPct val="20000"/>
              </a:spcBef>
              <a:spcAft>
                <a:spcPct val="0"/>
              </a:spcAft>
              <a:buClr>
                <a:srgbClr val="FF0000"/>
              </a:buClr>
              <a:buSzPct val="80000"/>
              <a:buFont typeface="Monotype Sorts"/>
              <a:buNone/>
              <a:tabLst/>
              <a:defRPr/>
            </a:pPr>
            <a:endParaRPr kumimoji="0" lang="en-US" altLang="en-US" sz="2200" b="0" i="0" u="none" strike="noStrike" kern="0" cap="none" spc="0" normalizeH="0" baseline="0" noProof="0" dirty="0" smtClean="0">
              <a:ln>
                <a:noFill/>
              </a:ln>
              <a:solidFill>
                <a:srgbClr val="002060"/>
              </a:solidFill>
              <a:effectLst/>
              <a:uLnTx/>
              <a:uFillTx/>
              <a:latin typeface="Arial Unicode MS" panose="020B0604020202020204" pitchFamily="34" charset="-128"/>
              <a:ea typeface="+mn-ea"/>
              <a:cs typeface="+mn-cs"/>
            </a:endParaRPr>
          </a:p>
          <a:p>
            <a:pPr marL="457200" marR="0" lvl="0" indent="-457200" algn="l" defTabSz="914400" rtl="0" eaLnBrk="0" fontAlgn="base" latinLnBrk="0" hangingPunct="0">
              <a:lnSpc>
                <a:spcPct val="80000"/>
              </a:lnSpc>
              <a:spcBef>
                <a:spcPct val="20000"/>
              </a:spcBef>
              <a:spcAft>
                <a:spcPct val="0"/>
              </a:spcAft>
              <a:buClr>
                <a:srgbClr val="FF0000"/>
              </a:buClr>
              <a:buSzPct val="80000"/>
              <a:buFont typeface="Monotype Sorts"/>
              <a:buNone/>
              <a:tabLst/>
              <a:defRPr/>
            </a:pPr>
            <a:r>
              <a:rPr kumimoji="0" lang="en-US" altLang="en-US" sz="2200" b="0" i="0" u="none" strike="noStrike" kern="0" cap="none" spc="0" normalizeH="0" baseline="0" noProof="0" dirty="0" smtClean="0">
                <a:ln>
                  <a:noFill/>
                </a:ln>
                <a:solidFill>
                  <a:srgbClr val="002060"/>
                </a:solidFill>
                <a:effectLst/>
                <a:uLnTx/>
                <a:uFillTx/>
                <a:latin typeface="Arial Unicode MS" panose="020B0604020202020204" pitchFamily="34" charset="-128"/>
                <a:ea typeface="+mn-ea"/>
                <a:cs typeface="+mn-cs"/>
              </a:rPr>
              <a:t>11. Grades in other senior electives</a:t>
            </a:r>
          </a:p>
          <a:p>
            <a:pPr marL="457200" marR="0" lvl="0" indent="-457200" algn="l" defTabSz="914400" rtl="0" eaLnBrk="0" fontAlgn="base" latinLnBrk="0" hangingPunct="0">
              <a:lnSpc>
                <a:spcPct val="80000"/>
              </a:lnSpc>
              <a:spcBef>
                <a:spcPct val="20000"/>
              </a:spcBef>
              <a:spcAft>
                <a:spcPct val="0"/>
              </a:spcAft>
              <a:buClr>
                <a:srgbClr val="FF0000"/>
              </a:buClr>
              <a:buSzPct val="80000"/>
              <a:buFont typeface="Monotype Sorts"/>
              <a:buNone/>
              <a:tabLst/>
              <a:defRPr/>
            </a:pPr>
            <a:endParaRPr kumimoji="0" lang="en-US" altLang="en-US" sz="2200" b="0" i="0" u="none" strike="noStrike" kern="0" cap="none" spc="0" normalizeH="0" baseline="0" noProof="0" dirty="0" smtClean="0">
              <a:ln>
                <a:noFill/>
              </a:ln>
              <a:solidFill>
                <a:srgbClr val="002060"/>
              </a:solidFill>
              <a:effectLst/>
              <a:uLnTx/>
              <a:uFillTx/>
              <a:latin typeface="Arial Unicode MS" panose="020B0604020202020204" pitchFamily="34" charset="-128"/>
              <a:ea typeface="+mn-ea"/>
              <a:cs typeface="+mn-cs"/>
            </a:endParaRPr>
          </a:p>
          <a:p>
            <a:pPr marL="457200" marR="0" lvl="0" indent="-457200" algn="l" defTabSz="914400" rtl="0" eaLnBrk="0" fontAlgn="base" latinLnBrk="0" hangingPunct="0">
              <a:lnSpc>
                <a:spcPct val="80000"/>
              </a:lnSpc>
              <a:spcBef>
                <a:spcPct val="20000"/>
              </a:spcBef>
              <a:spcAft>
                <a:spcPct val="0"/>
              </a:spcAft>
              <a:buClr>
                <a:srgbClr val="FF0000"/>
              </a:buClr>
              <a:buSzPct val="80000"/>
              <a:buFont typeface="Monotype Sorts"/>
              <a:buNone/>
              <a:tabLst/>
              <a:defRPr/>
            </a:pPr>
            <a:r>
              <a:rPr kumimoji="0" lang="en-US" altLang="en-US" sz="2200" b="0" i="0" u="none" strike="noStrike" kern="0" cap="none" spc="0" normalizeH="0" baseline="0" noProof="0" dirty="0" smtClean="0">
                <a:ln>
                  <a:noFill/>
                </a:ln>
                <a:solidFill>
                  <a:srgbClr val="002060"/>
                </a:solidFill>
                <a:effectLst/>
                <a:uLnTx/>
                <a:uFillTx/>
                <a:latin typeface="Arial Unicode MS" panose="020B0604020202020204" pitchFamily="34" charset="-128"/>
                <a:ea typeface="+mn-ea"/>
                <a:cs typeface="+mn-cs"/>
              </a:rPr>
              <a:t>12. Grades in pre-clinical courses</a:t>
            </a:r>
          </a:p>
          <a:p>
            <a:pPr marL="457200" marR="0" lvl="0" indent="-457200" algn="l" defTabSz="914400" rtl="0" eaLnBrk="0" fontAlgn="base" latinLnBrk="0" hangingPunct="0">
              <a:lnSpc>
                <a:spcPct val="80000"/>
              </a:lnSpc>
              <a:spcBef>
                <a:spcPct val="20000"/>
              </a:spcBef>
              <a:spcAft>
                <a:spcPct val="0"/>
              </a:spcAft>
              <a:buClr>
                <a:srgbClr val="FF0000"/>
              </a:buClr>
              <a:buSzPct val="80000"/>
              <a:buFont typeface="Monotype Sorts"/>
              <a:buNone/>
              <a:tabLst/>
              <a:defRPr/>
            </a:pPr>
            <a:endParaRPr kumimoji="0" lang="en-US" altLang="en-US" sz="2200" b="0" i="0" u="none" strike="noStrike" kern="0" cap="none" spc="0" normalizeH="0" baseline="0" noProof="0" dirty="0" smtClean="0">
              <a:ln>
                <a:noFill/>
              </a:ln>
              <a:solidFill>
                <a:srgbClr val="002060"/>
              </a:solidFill>
              <a:effectLst/>
              <a:uLnTx/>
              <a:uFillTx/>
              <a:latin typeface="Arial Unicode MS" panose="020B0604020202020204" pitchFamily="34" charset="-128"/>
              <a:ea typeface="+mn-ea"/>
              <a:cs typeface="+mn-cs"/>
            </a:endParaRPr>
          </a:p>
          <a:p>
            <a:pPr marL="457200" marR="0" lvl="0" indent="-457200" algn="l" defTabSz="914400" rtl="0" eaLnBrk="0" fontAlgn="base" latinLnBrk="0" hangingPunct="0">
              <a:lnSpc>
                <a:spcPct val="80000"/>
              </a:lnSpc>
              <a:spcBef>
                <a:spcPct val="20000"/>
              </a:spcBef>
              <a:spcAft>
                <a:spcPct val="0"/>
              </a:spcAft>
              <a:buClr>
                <a:srgbClr val="FF0000"/>
              </a:buClr>
              <a:buSzPct val="80000"/>
              <a:buFont typeface="Monotype Sorts"/>
              <a:buNone/>
              <a:tabLst/>
              <a:defRPr/>
            </a:pPr>
            <a:r>
              <a:rPr kumimoji="0" lang="en-US" altLang="en-US" sz="2200" b="0" i="0" u="none" strike="noStrike" kern="0" cap="none" spc="0" normalizeH="0" baseline="0" noProof="0" dirty="0" smtClean="0">
                <a:ln>
                  <a:noFill/>
                </a:ln>
                <a:solidFill>
                  <a:srgbClr val="002060"/>
                </a:solidFill>
                <a:effectLst/>
                <a:uLnTx/>
                <a:uFillTx/>
                <a:latin typeface="Arial Unicode MS" panose="020B0604020202020204" pitchFamily="34" charset="-128"/>
                <a:ea typeface="+mn-ea"/>
                <a:cs typeface="+mn-cs"/>
              </a:rPr>
              <a:t>13. Published medical school research</a:t>
            </a:r>
          </a:p>
          <a:p>
            <a:pPr marL="457200" marR="0" lvl="0" indent="-457200" algn="l" defTabSz="914400" rtl="0" eaLnBrk="0" fontAlgn="base" latinLnBrk="0" hangingPunct="0">
              <a:lnSpc>
                <a:spcPct val="80000"/>
              </a:lnSpc>
              <a:spcBef>
                <a:spcPct val="20000"/>
              </a:spcBef>
              <a:spcAft>
                <a:spcPct val="0"/>
              </a:spcAft>
              <a:buClr>
                <a:srgbClr val="FF0000"/>
              </a:buClr>
              <a:buSzPct val="80000"/>
              <a:buFont typeface="Monotype Sorts"/>
              <a:buNone/>
              <a:tabLst/>
              <a:defRPr/>
            </a:pPr>
            <a:endParaRPr kumimoji="0" lang="en-US" altLang="en-US" sz="2200" b="0" i="0" u="none" strike="noStrike" kern="0" cap="none" spc="0" normalizeH="0" baseline="0" noProof="0" dirty="0" smtClean="0">
              <a:ln>
                <a:noFill/>
              </a:ln>
              <a:solidFill>
                <a:srgbClr val="002060"/>
              </a:solidFill>
              <a:effectLst/>
              <a:uLnTx/>
              <a:uFillTx/>
              <a:latin typeface="Arial Unicode MS" panose="020B0604020202020204" pitchFamily="34" charset="-128"/>
              <a:ea typeface="+mn-ea"/>
              <a:cs typeface="+mn-cs"/>
            </a:endParaRPr>
          </a:p>
          <a:p>
            <a:pPr marL="457200" marR="0" lvl="0" indent="-457200" algn="l" defTabSz="914400" rtl="0" eaLnBrk="0" fontAlgn="base" latinLnBrk="0" hangingPunct="0">
              <a:lnSpc>
                <a:spcPct val="80000"/>
              </a:lnSpc>
              <a:spcBef>
                <a:spcPct val="20000"/>
              </a:spcBef>
              <a:spcAft>
                <a:spcPct val="0"/>
              </a:spcAft>
              <a:buClr>
                <a:srgbClr val="FF0000"/>
              </a:buClr>
              <a:buSzPct val="80000"/>
              <a:buFont typeface="Monotype Sorts"/>
              <a:buNone/>
              <a:tabLst/>
              <a:defRPr/>
            </a:pPr>
            <a:r>
              <a:rPr kumimoji="0" lang="en-US" altLang="en-US" sz="2200" b="0" i="0" u="none" strike="noStrike" kern="0" cap="none" spc="0" normalizeH="0" baseline="0" noProof="0" dirty="0" smtClean="0">
                <a:ln>
                  <a:noFill/>
                </a:ln>
                <a:solidFill>
                  <a:srgbClr val="002060"/>
                </a:solidFill>
                <a:effectLst/>
                <a:uLnTx/>
                <a:uFillTx/>
                <a:latin typeface="Arial Unicode MS" panose="020B0604020202020204" pitchFamily="34" charset="-128"/>
                <a:ea typeface="+mn-ea"/>
                <a:cs typeface="+mn-cs"/>
              </a:rPr>
              <a:t>14.  Research experience while in medical school</a:t>
            </a:r>
          </a:p>
          <a:p>
            <a:pPr marL="457200" marR="0" lvl="0" indent="-457200" algn="l" defTabSz="914400" rtl="0" eaLnBrk="0" fontAlgn="base" latinLnBrk="0" hangingPunct="0">
              <a:lnSpc>
                <a:spcPct val="80000"/>
              </a:lnSpc>
              <a:spcBef>
                <a:spcPct val="20000"/>
              </a:spcBef>
              <a:spcAft>
                <a:spcPct val="0"/>
              </a:spcAft>
              <a:buClr>
                <a:srgbClr val="FF0000"/>
              </a:buClr>
              <a:buSzPct val="80000"/>
              <a:buFont typeface="Monotype Sorts"/>
              <a:buNone/>
              <a:tabLst/>
              <a:defRPr/>
            </a:pPr>
            <a:r>
              <a:rPr kumimoji="0" lang="en-US" altLang="en-US" sz="2200" b="0" i="0" u="none" strike="noStrike" kern="0" cap="none" spc="0" normalizeH="0" baseline="0" noProof="0" dirty="0" smtClean="0">
                <a:ln>
                  <a:noFill/>
                </a:ln>
                <a:solidFill>
                  <a:srgbClr val="002060"/>
                </a:solidFill>
                <a:effectLst/>
                <a:uLnTx/>
                <a:uFillTx/>
                <a:latin typeface="Arial Unicode MS" panose="020B0604020202020204" pitchFamily="34" charset="-128"/>
                <a:ea typeface="+mn-ea"/>
                <a:cs typeface="+mn-cs"/>
              </a:rPr>
              <a:t>			</a:t>
            </a:r>
          </a:p>
          <a:p>
            <a:pPr marL="457200" marR="0" lvl="0" indent="-457200" algn="l" defTabSz="914400" rtl="0" eaLnBrk="0" fontAlgn="base" latinLnBrk="0" hangingPunct="0">
              <a:lnSpc>
                <a:spcPct val="80000"/>
              </a:lnSpc>
              <a:spcBef>
                <a:spcPct val="20000"/>
              </a:spcBef>
              <a:spcAft>
                <a:spcPct val="0"/>
              </a:spcAft>
              <a:buClr>
                <a:srgbClr val="FF0000"/>
              </a:buClr>
              <a:buSzPct val="80000"/>
              <a:buFont typeface="Monotype Sorts"/>
              <a:buNone/>
              <a:tabLst/>
              <a:defRPr/>
            </a:pPr>
            <a:r>
              <a:rPr kumimoji="0" lang="en-US" altLang="en-US" sz="2200" b="0" i="1" u="none" strike="noStrike" kern="0" cap="none" spc="0" normalizeH="0" baseline="0" noProof="0" dirty="0" smtClean="0">
                <a:ln>
                  <a:noFill/>
                </a:ln>
                <a:solidFill>
                  <a:srgbClr val="FF0000"/>
                </a:solidFill>
                <a:effectLst/>
                <a:uLnTx/>
                <a:uFillTx/>
                <a:latin typeface="Arial Unicode MS" panose="020B0604020202020204" pitchFamily="34" charset="-128"/>
                <a:ea typeface="+mn-ea"/>
                <a:cs typeface="+mn-cs"/>
              </a:rPr>
              <a:t>*Importance of items differs by specialty</a:t>
            </a:r>
          </a:p>
        </p:txBody>
      </p:sp>
    </p:spTree>
    <p:extLst>
      <p:ext uri="{BB962C8B-B14F-4D97-AF65-F5344CB8AC3E}">
        <p14:creationId xmlns:p14="http://schemas.microsoft.com/office/powerpoint/2010/main" val="252561933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881606" y="1053669"/>
            <a:ext cx="2701510" cy="64633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srgbClr val="F2F2F2"/>
                </a:solidFill>
                <a:effectLst/>
                <a:uLnTx/>
                <a:uFillTx/>
                <a:latin typeface="Arial" panose="020B0604020202020204" pitchFamily="34" charset="0"/>
                <a:ea typeface="Arial"/>
                <a:cs typeface="+mn-cs"/>
              </a:rPr>
              <a:t>AGENDA</a:t>
            </a:r>
            <a:endParaRPr kumimoji="0" lang="en-GB" altLang="en-US" sz="1800" b="1" i="0" u="none" strike="noStrike" kern="1200" cap="none" spc="0" normalizeH="0" baseline="0" noProof="0" dirty="0" smtClean="0">
              <a:ln>
                <a:noFill/>
              </a:ln>
              <a:solidFill>
                <a:srgbClr val="5DD3FF"/>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pic>
        <p:nvPicPr>
          <p:cNvPr id="2" name="Picture 1"/>
          <p:cNvPicPr>
            <a:picLocks noChangeAspect="1"/>
          </p:cNvPicPr>
          <p:nvPr/>
        </p:nvPicPr>
        <p:blipFill>
          <a:blip r:embed="rId2"/>
          <a:stretch>
            <a:fillRect/>
          </a:stretch>
        </p:blipFill>
        <p:spPr>
          <a:xfrm>
            <a:off x="3441290" y="170410"/>
            <a:ext cx="4897714" cy="6073650"/>
          </a:xfrm>
          <a:prstGeom prst="rect">
            <a:avLst/>
          </a:prstGeom>
        </p:spPr>
      </p:pic>
      <p:sp>
        <p:nvSpPr>
          <p:cNvPr id="4" name="TextBox 3"/>
          <p:cNvSpPr txBox="1"/>
          <p:nvPr/>
        </p:nvSpPr>
        <p:spPr>
          <a:xfrm>
            <a:off x="462117" y="6322142"/>
            <a:ext cx="11631560" cy="369332"/>
          </a:xfrm>
          <a:prstGeom prst="rect">
            <a:avLst/>
          </a:prstGeom>
          <a:noFill/>
        </p:spPr>
        <p:txBody>
          <a:bodyPr wrap="square" rtlCol="0">
            <a:spAutoFit/>
          </a:bodyPr>
          <a:lstStyle/>
          <a:p>
            <a:r>
              <a:rPr lang="en-US" dirty="0">
                <a:hlinkClick r:id="rId3"/>
              </a:rPr>
              <a:t>http://www.nrmp.org/wp-content/uploads/2016/09/Charting-Outcomes-US-Allopathic-Seniors-2016.pdf</a:t>
            </a:r>
            <a:endParaRPr lang="en-US" dirty="0"/>
          </a:p>
        </p:txBody>
      </p:sp>
    </p:spTree>
    <p:extLst>
      <p:ext uri="{BB962C8B-B14F-4D97-AF65-F5344CB8AC3E}">
        <p14:creationId xmlns:p14="http://schemas.microsoft.com/office/powerpoint/2010/main" val="399957337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852730" y="723900"/>
            <a:ext cx="2701510" cy="64633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srgbClr val="F2F2F2"/>
                </a:solidFill>
                <a:effectLst/>
                <a:uLnTx/>
                <a:uFillTx/>
                <a:latin typeface="Arial" panose="020B0604020202020204" pitchFamily="34" charset="0"/>
                <a:ea typeface="Arial"/>
                <a:cs typeface="+mn-cs"/>
              </a:rPr>
              <a:t>AGENDA</a:t>
            </a:r>
            <a:endParaRPr kumimoji="0" lang="en-GB" altLang="en-US" sz="1800" b="1" i="0" u="none" strike="noStrike" kern="1200" cap="none" spc="0" normalizeH="0" baseline="0" noProof="0" dirty="0" smtClean="0">
              <a:ln>
                <a:noFill/>
              </a:ln>
              <a:solidFill>
                <a:srgbClr val="5DD3FF"/>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4" name="Rectangle 2"/>
          <p:cNvSpPr txBox="1">
            <a:spLocks noChangeArrowheads="1"/>
          </p:cNvSpPr>
          <p:nvPr/>
        </p:nvSpPr>
        <p:spPr bwMode="auto">
          <a:xfrm>
            <a:off x="789272" y="152400"/>
            <a:ext cx="1088617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a:solidFill>
                  <a:schemeClr val="tx1"/>
                </a:solidFill>
                <a:latin typeface="+mj-lt"/>
                <a:ea typeface="+mj-ea"/>
                <a:cs typeface="+mj-cs"/>
              </a:defRPr>
            </a:lvl1pPr>
            <a:lvl2pPr algn="ctr" rtl="0" eaLnBrk="0" fontAlgn="base" hangingPunct="0">
              <a:spcBef>
                <a:spcPct val="0"/>
              </a:spcBef>
              <a:spcAft>
                <a:spcPct val="0"/>
              </a:spcAft>
              <a:defRPr sz="3600">
                <a:solidFill>
                  <a:schemeClr val="tx1"/>
                </a:solidFill>
                <a:latin typeface="Arial" charset="0"/>
              </a:defRPr>
            </a:lvl2pPr>
            <a:lvl3pPr algn="ctr" rtl="0" eaLnBrk="0" fontAlgn="base" hangingPunct="0">
              <a:spcBef>
                <a:spcPct val="0"/>
              </a:spcBef>
              <a:spcAft>
                <a:spcPct val="0"/>
              </a:spcAft>
              <a:defRPr sz="3600">
                <a:solidFill>
                  <a:schemeClr val="tx1"/>
                </a:solidFill>
                <a:latin typeface="Arial" charset="0"/>
              </a:defRPr>
            </a:lvl3pPr>
            <a:lvl4pPr algn="ctr" rtl="0" eaLnBrk="0" fontAlgn="base" hangingPunct="0">
              <a:spcBef>
                <a:spcPct val="0"/>
              </a:spcBef>
              <a:spcAft>
                <a:spcPct val="0"/>
              </a:spcAft>
              <a:defRPr sz="3600">
                <a:solidFill>
                  <a:schemeClr val="tx1"/>
                </a:solidFill>
                <a:latin typeface="Arial" charset="0"/>
              </a:defRPr>
            </a:lvl4pPr>
            <a:lvl5pPr algn="ctr" rtl="0" eaLnBrk="0" fontAlgn="base" hangingPunct="0">
              <a:spcBef>
                <a:spcPct val="0"/>
              </a:spcBef>
              <a:spcAft>
                <a:spcPct val="0"/>
              </a:spcAft>
              <a:defRPr sz="3600">
                <a:solidFill>
                  <a:schemeClr val="tx1"/>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1" i="0" u="none" strike="noStrike" kern="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Arial"/>
                <a:ea typeface="+mj-ea"/>
                <a:cs typeface="+mj-cs"/>
              </a:rPr>
              <a:t>Median Step 1 Scores for Matched</a:t>
            </a:r>
            <a:r>
              <a:rPr kumimoji="0" lang="en-US" altLang="en-US" sz="3600" b="1" i="0" u="none" strike="noStrike" kern="0" cap="none" spc="0" normalizeH="0" noProof="0" dirty="0" smtClean="0">
                <a:ln>
                  <a:noFill/>
                </a:ln>
                <a:solidFill>
                  <a:srgbClr val="002060"/>
                </a:solidFill>
                <a:effectLst>
                  <a:outerShdw blurRad="38100" dist="38100" dir="2700000" algn="tl">
                    <a:srgbClr val="000000">
                      <a:alpha val="43137"/>
                    </a:srgbClr>
                  </a:outerShdw>
                </a:effectLst>
                <a:uLnTx/>
                <a:uFillTx/>
                <a:latin typeface="Arial"/>
                <a:ea typeface="+mj-ea"/>
                <a:cs typeface="+mj-cs"/>
              </a:rPr>
              <a:t> Students in Selected Popular Specialties</a:t>
            </a:r>
            <a:endParaRPr kumimoji="0" lang="en-US" altLang="en-US" sz="3600" b="1" i="0" u="none" strike="noStrike" kern="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Arial"/>
              <a:ea typeface="+mj-ea"/>
              <a:cs typeface="+mj-cs"/>
            </a:endParaRPr>
          </a:p>
        </p:txBody>
      </p:sp>
      <p:sp>
        <p:nvSpPr>
          <p:cNvPr id="6" name="Content Placeholder 2"/>
          <p:cNvSpPr txBox="1">
            <a:spLocks/>
          </p:cNvSpPr>
          <p:nvPr/>
        </p:nvSpPr>
        <p:spPr bwMode="auto">
          <a:xfrm>
            <a:off x="2574758" y="1866900"/>
            <a:ext cx="73152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lnSpc>
                <a:spcPct val="90000"/>
              </a:lnSpc>
              <a:spcBef>
                <a:spcPct val="20000"/>
              </a:spcBef>
              <a:spcAft>
                <a:spcPct val="0"/>
              </a:spcAft>
              <a:buClr>
                <a:schemeClr val="hlink"/>
              </a:buClr>
              <a:buSzPct val="80000"/>
              <a:buFont typeface="Monotype Sorts"/>
              <a:buChar char="w"/>
              <a:defRPr sz="3200">
                <a:solidFill>
                  <a:schemeClr val="tx1"/>
                </a:solidFill>
                <a:latin typeface="+mn-lt"/>
                <a:ea typeface="+mn-ea"/>
                <a:cs typeface="+mn-cs"/>
              </a:defRPr>
            </a:lvl1pPr>
            <a:lvl2pPr marL="742950" indent="-285750" algn="l" rtl="0" eaLnBrk="0" fontAlgn="base" hangingPunct="0">
              <a:lnSpc>
                <a:spcPct val="90000"/>
              </a:lnSpc>
              <a:spcBef>
                <a:spcPct val="20000"/>
              </a:spcBef>
              <a:spcAft>
                <a:spcPct val="0"/>
              </a:spcAft>
              <a:buClr>
                <a:schemeClr val="accent1"/>
              </a:buClr>
              <a:buChar char="•"/>
              <a:defRPr sz="2800">
                <a:solidFill>
                  <a:schemeClr val="tx1"/>
                </a:solidFill>
                <a:latin typeface="+mn-lt"/>
              </a:defRPr>
            </a:lvl2pPr>
            <a:lvl3pPr marL="1143000" indent="-228600" algn="l" rtl="0" eaLnBrk="0" fontAlgn="base" hangingPunct="0">
              <a:lnSpc>
                <a:spcPct val="90000"/>
              </a:lnSpc>
              <a:spcBef>
                <a:spcPct val="20000"/>
              </a:spcBef>
              <a:spcAft>
                <a:spcPct val="0"/>
              </a:spcAft>
              <a:buClr>
                <a:schemeClr val="folHlink"/>
              </a:buClr>
              <a:buChar char="•"/>
              <a:defRPr sz="2400">
                <a:solidFill>
                  <a:schemeClr val="tx1"/>
                </a:solidFill>
                <a:latin typeface="+mn-lt"/>
              </a:defRPr>
            </a:lvl3pPr>
            <a:lvl4pPr marL="1600200" indent="-228600" algn="l" rtl="0" eaLnBrk="0" fontAlgn="base" hangingPunct="0">
              <a:lnSpc>
                <a:spcPct val="90000"/>
              </a:lnSpc>
              <a:spcBef>
                <a:spcPct val="20000"/>
              </a:spcBef>
              <a:spcAft>
                <a:spcPct val="0"/>
              </a:spcAft>
              <a:buChar char="–"/>
              <a:defRPr sz="2000">
                <a:solidFill>
                  <a:schemeClr val="tx1"/>
                </a:solidFill>
                <a:latin typeface="+mn-lt"/>
              </a:defRPr>
            </a:lvl4pPr>
            <a:lvl5pPr marL="2057400" indent="-228600" algn="l" rtl="0" eaLnBrk="0" fontAlgn="base" hangingPunct="0">
              <a:lnSpc>
                <a:spcPct val="90000"/>
              </a:lnSpc>
              <a:spcBef>
                <a:spcPct val="20000"/>
              </a:spcBef>
              <a:spcAft>
                <a:spcPct val="0"/>
              </a:spcAft>
              <a:buChar char="•"/>
              <a:defRPr sz="2000">
                <a:solidFill>
                  <a:schemeClr val="tx1"/>
                </a:solidFill>
                <a:latin typeface="+mn-lt"/>
              </a:defRPr>
            </a:lvl5pPr>
            <a:lvl6pPr marL="2514600" indent="-228600" algn="l" rtl="0" eaLnBrk="0" fontAlgn="base" hangingPunct="0">
              <a:lnSpc>
                <a:spcPct val="90000"/>
              </a:lnSpc>
              <a:spcBef>
                <a:spcPct val="20000"/>
              </a:spcBef>
              <a:spcAft>
                <a:spcPct val="0"/>
              </a:spcAft>
              <a:buChar char="•"/>
              <a:defRPr sz="2000">
                <a:solidFill>
                  <a:schemeClr val="tx1"/>
                </a:solidFill>
                <a:latin typeface="+mn-lt"/>
              </a:defRPr>
            </a:lvl6pPr>
            <a:lvl7pPr marL="2971800" indent="-228600" algn="l" rtl="0" eaLnBrk="0" fontAlgn="base" hangingPunct="0">
              <a:lnSpc>
                <a:spcPct val="90000"/>
              </a:lnSpc>
              <a:spcBef>
                <a:spcPct val="20000"/>
              </a:spcBef>
              <a:spcAft>
                <a:spcPct val="0"/>
              </a:spcAft>
              <a:buChar char="•"/>
              <a:defRPr sz="2000">
                <a:solidFill>
                  <a:schemeClr val="tx1"/>
                </a:solidFill>
                <a:latin typeface="+mn-lt"/>
              </a:defRPr>
            </a:lvl7pPr>
            <a:lvl8pPr marL="3429000" indent="-228600" algn="l" rtl="0" eaLnBrk="0" fontAlgn="base" hangingPunct="0">
              <a:lnSpc>
                <a:spcPct val="90000"/>
              </a:lnSpc>
              <a:spcBef>
                <a:spcPct val="20000"/>
              </a:spcBef>
              <a:spcAft>
                <a:spcPct val="0"/>
              </a:spcAft>
              <a:buChar char="•"/>
              <a:defRPr sz="2000">
                <a:solidFill>
                  <a:schemeClr val="tx1"/>
                </a:solidFill>
                <a:latin typeface="+mn-lt"/>
              </a:defRPr>
            </a:lvl8pPr>
            <a:lvl9pPr marL="3886200" indent="-228600" algn="l" rtl="0" eaLnBrk="0" fontAlgn="base" hangingPunct="0">
              <a:lnSpc>
                <a:spcPct val="90000"/>
              </a:lnSpc>
              <a:spcBef>
                <a:spcPct val="20000"/>
              </a:spcBef>
              <a:spcAft>
                <a:spcPct val="0"/>
              </a:spcAft>
              <a:buChar char="•"/>
              <a:defRPr sz="2000">
                <a:solidFill>
                  <a:schemeClr val="tx1"/>
                </a:solidFill>
                <a:latin typeface="+mn-lt"/>
              </a:defRPr>
            </a:lvl9pPr>
          </a:lstStyle>
          <a:p>
            <a:pPr marL="342900" marR="0" lvl="0" indent="-342900" algn="l" defTabSz="914400" rtl="0" eaLnBrk="1" fontAlgn="base" latinLnBrk="0" hangingPunct="1">
              <a:lnSpc>
                <a:spcPct val="80000"/>
              </a:lnSpc>
              <a:spcBef>
                <a:spcPct val="20000"/>
              </a:spcBef>
              <a:spcAft>
                <a:spcPct val="0"/>
              </a:spcAft>
              <a:buClr>
                <a:srgbClr val="FF0000"/>
              </a:buClr>
              <a:buSzPct val="80000"/>
              <a:buFont typeface="Monotype Sorts"/>
              <a:buNone/>
              <a:tabLst/>
              <a:defRPr/>
            </a:pPr>
            <a:r>
              <a:rPr kumimoji="0" lang="en-US" altLang="en-US" sz="3200" b="1" i="0" u="none" strike="noStrike" kern="0" cap="none" spc="0" normalizeH="0" baseline="0" noProof="0" dirty="0" smtClean="0">
                <a:ln>
                  <a:noFill/>
                </a:ln>
                <a:solidFill>
                  <a:srgbClr val="FFFFFF"/>
                </a:solidFill>
                <a:effectLst/>
                <a:uLnTx/>
                <a:uFillTx/>
                <a:latin typeface="Times New Roman"/>
                <a:ea typeface="+mn-ea"/>
                <a:cs typeface="+mn-cs"/>
              </a:rPr>
              <a:t>					</a:t>
            </a:r>
            <a:r>
              <a:rPr kumimoji="0" lang="en-US" altLang="en-US" sz="2400" b="1" i="0" u="none" strike="noStrike" kern="0" cap="none" spc="0" normalizeH="0" baseline="0" noProof="0" dirty="0" smtClean="0">
                <a:ln>
                  <a:noFill/>
                </a:ln>
                <a:solidFill>
                  <a:srgbClr val="0070C0"/>
                </a:solidFill>
                <a:effectLst/>
                <a:uLnTx/>
                <a:uFillTx/>
                <a:latin typeface="Times New Roman"/>
                <a:ea typeface="+mn-ea"/>
                <a:cs typeface="+mn-cs"/>
              </a:rPr>
              <a:t>Step 1M	Step 1U</a:t>
            </a:r>
          </a:p>
          <a:p>
            <a:pPr marL="342900" marR="0" lvl="0" indent="-342900" algn="l" defTabSz="914400" rtl="0" eaLnBrk="1" fontAlgn="base" latinLnBrk="0" hangingPunct="1">
              <a:lnSpc>
                <a:spcPct val="80000"/>
              </a:lnSpc>
              <a:spcBef>
                <a:spcPct val="20000"/>
              </a:spcBef>
              <a:spcAft>
                <a:spcPct val="0"/>
              </a:spcAft>
              <a:buClr>
                <a:srgbClr val="FF0000"/>
              </a:buClr>
              <a:buSzPct val="80000"/>
              <a:buFont typeface="Arial" panose="020B0604020202020204" pitchFamily="34" charset="0"/>
              <a:buChar char="•"/>
              <a:tabLst/>
              <a:defRPr/>
            </a:pPr>
            <a:r>
              <a:rPr kumimoji="0" lang="en-US" altLang="en-US" sz="2400" b="1" i="0" u="none" strike="noStrike" kern="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Family Medicine		221		208</a:t>
            </a:r>
          </a:p>
          <a:p>
            <a:pPr marL="342900" marR="0" lvl="0" indent="-342900" algn="l" defTabSz="914400" rtl="0" eaLnBrk="1" fontAlgn="base" latinLnBrk="0" hangingPunct="1">
              <a:lnSpc>
                <a:spcPct val="80000"/>
              </a:lnSpc>
              <a:spcBef>
                <a:spcPct val="20000"/>
              </a:spcBef>
              <a:spcAft>
                <a:spcPct val="0"/>
              </a:spcAft>
              <a:buClr>
                <a:srgbClr val="FF0000"/>
              </a:buClr>
              <a:buSzPct val="80000"/>
              <a:buFont typeface="Arial" panose="020B0604020202020204" pitchFamily="34" charset="0"/>
              <a:buChar char="•"/>
              <a:tabLst/>
              <a:defRPr/>
            </a:pPr>
            <a:r>
              <a:rPr kumimoji="0" lang="en-US" altLang="en-US" sz="2400" b="1" i="0" u="none" strike="noStrike" kern="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Internal Medicine	233		210</a:t>
            </a:r>
          </a:p>
          <a:p>
            <a:pPr marL="342900" marR="0" lvl="0" indent="-342900" algn="l" defTabSz="914400" rtl="0" eaLnBrk="1" fontAlgn="base" latinLnBrk="0" hangingPunct="1">
              <a:lnSpc>
                <a:spcPct val="80000"/>
              </a:lnSpc>
              <a:spcBef>
                <a:spcPct val="20000"/>
              </a:spcBef>
              <a:spcAft>
                <a:spcPct val="0"/>
              </a:spcAft>
              <a:buClr>
                <a:srgbClr val="FF0000"/>
              </a:buClr>
              <a:buSzPct val="80000"/>
              <a:buFont typeface="Arial" panose="020B0604020202020204" pitchFamily="34" charset="0"/>
              <a:buChar char="•"/>
              <a:tabLst/>
              <a:defRPr/>
            </a:pPr>
            <a:r>
              <a:rPr kumimoji="0" lang="en-US" altLang="en-US" sz="2400" b="1" i="0" u="none" strike="noStrike" kern="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Neurology		231		216 </a:t>
            </a:r>
          </a:p>
          <a:p>
            <a:pPr marL="342900" marR="0" lvl="0" indent="-342900" algn="l" defTabSz="914400" rtl="0" eaLnBrk="1" fontAlgn="base" latinLnBrk="0" hangingPunct="1">
              <a:lnSpc>
                <a:spcPct val="80000"/>
              </a:lnSpc>
              <a:spcBef>
                <a:spcPct val="20000"/>
              </a:spcBef>
              <a:spcAft>
                <a:spcPct val="0"/>
              </a:spcAft>
              <a:buClr>
                <a:srgbClr val="FF0000"/>
              </a:buClr>
              <a:buSzPct val="80000"/>
              <a:buFont typeface="Arial" panose="020B0604020202020204" pitchFamily="34" charset="0"/>
              <a:buChar char="•"/>
              <a:tabLst/>
              <a:defRPr/>
            </a:pPr>
            <a:r>
              <a:rPr kumimoji="0" lang="en-US" altLang="en-US" sz="2400" b="1" i="0" u="none" strike="noStrike" kern="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Pathology			233		210</a:t>
            </a:r>
          </a:p>
          <a:p>
            <a:pPr marL="342900" marR="0" lvl="0" indent="-342900" algn="l" defTabSz="914400" rtl="0" eaLnBrk="1" fontAlgn="base" latinLnBrk="0" hangingPunct="1">
              <a:lnSpc>
                <a:spcPct val="80000"/>
              </a:lnSpc>
              <a:spcBef>
                <a:spcPct val="20000"/>
              </a:spcBef>
              <a:spcAft>
                <a:spcPct val="0"/>
              </a:spcAft>
              <a:buClr>
                <a:srgbClr val="FF0000"/>
              </a:buClr>
              <a:buSzPct val="80000"/>
              <a:buFont typeface="Arial" panose="020B0604020202020204" pitchFamily="34" charset="0"/>
              <a:buChar char="•"/>
              <a:tabLst/>
              <a:defRPr/>
            </a:pPr>
            <a:r>
              <a:rPr kumimoji="0" lang="en-US" altLang="en-US" sz="2400" b="1" i="0" u="none" strike="noStrike" kern="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PM &amp; R			226		210 </a:t>
            </a:r>
          </a:p>
          <a:p>
            <a:pPr marL="342900" marR="0" lvl="0" indent="-342900" algn="l" defTabSz="914400" rtl="0" eaLnBrk="1" fontAlgn="base" latinLnBrk="0" hangingPunct="1">
              <a:lnSpc>
                <a:spcPct val="80000"/>
              </a:lnSpc>
              <a:spcBef>
                <a:spcPct val="20000"/>
              </a:spcBef>
              <a:spcAft>
                <a:spcPct val="0"/>
              </a:spcAft>
              <a:buClr>
                <a:srgbClr val="FF0000"/>
              </a:buClr>
              <a:buSzPct val="80000"/>
              <a:buFont typeface="Arial" panose="020B0604020202020204" pitchFamily="34" charset="0"/>
              <a:buChar char="•"/>
              <a:tabLst/>
              <a:defRPr/>
            </a:pPr>
            <a:r>
              <a:rPr kumimoji="0" lang="en-US" altLang="en-US" sz="2400" b="1" i="0" u="none" strike="noStrike" kern="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Psychiatry		224		214</a:t>
            </a:r>
          </a:p>
          <a:p>
            <a:pPr marL="342900" marR="0" lvl="0" indent="-342900" algn="l" defTabSz="914400" rtl="0" eaLnBrk="1" fontAlgn="base" latinLnBrk="0" hangingPunct="1">
              <a:lnSpc>
                <a:spcPct val="90000"/>
              </a:lnSpc>
              <a:spcBef>
                <a:spcPct val="20000"/>
              </a:spcBef>
              <a:spcAft>
                <a:spcPct val="0"/>
              </a:spcAft>
              <a:buClr>
                <a:srgbClr val="FF0000"/>
              </a:buClr>
              <a:buSzPct val="80000"/>
              <a:buFont typeface="Monotype Sorts"/>
              <a:buNone/>
              <a:tabLst/>
              <a:defRPr/>
            </a:pPr>
            <a:r>
              <a:rPr kumimoji="0" lang="en-US" altLang="en-US" sz="2400" b="1" i="0" u="none" strike="noStrike" kern="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altLang="en-US" sz="1800" b="1" i="0" u="none" strike="noStrike" kern="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	</a:t>
            </a:r>
          </a:p>
          <a:p>
            <a:pPr marL="342900" marR="0" lvl="0" indent="-342900" algn="l" defTabSz="914400" rtl="0" eaLnBrk="1" fontAlgn="base" latinLnBrk="0" hangingPunct="1">
              <a:lnSpc>
                <a:spcPct val="90000"/>
              </a:lnSpc>
              <a:spcBef>
                <a:spcPct val="20000"/>
              </a:spcBef>
              <a:spcAft>
                <a:spcPct val="0"/>
              </a:spcAft>
              <a:buClr>
                <a:srgbClr val="FF0000"/>
              </a:buClr>
              <a:buSzPct val="80000"/>
              <a:buFontTx/>
              <a:buNone/>
              <a:tabLst/>
              <a:defRPr/>
            </a:pPr>
            <a:r>
              <a:rPr kumimoji="0" lang="en-US" altLang="en-US" sz="1800" b="1" i="1" u="none" strike="noStrike" kern="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	Charting Outcomes of the Match, 2016</a:t>
            </a:r>
          </a:p>
          <a:p>
            <a:pPr marL="342900" marR="0" lvl="0" indent="-342900" algn="l" defTabSz="914400" rtl="0" eaLnBrk="1" fontAlgn="base" latinLnBrk="0" hangingPunct="1">
              <a:lnSpc>
                <a:spcPct val="90000"/>
              </a:lnSpc>
              <a:spcBef>
                <a:spcPct val="20000"/>
              </a:spcBef>
              <a:spcAft>
                <a:spcPct val="0"/>
              </a:spcAft>
              <a:buClr>
                <a:srgbClr val="FF0000"/>
              </a:buClr>
              <a:buSzPct val="80000"/>
              <a:buFontTx/>
              <a:buNone/>
              <a:tabLst/>
              <a:defRPr/>
            </a:pPr>
            <a:r>
              <a:rPr kumimoji="0" lang="en-US" altLang="en-US" sz="1800" b="1" i="1" u="none" strike="noStrike" kern="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	M=matched students</a:t>
            </a:r>
          </a:p>
          <a:p>
            <a:pPr marL="342900" marR="0" lvl="0" indent="-342900" algn="l" defTabSz="914400" rtl="0" eaLnBrk="1" fontAlgn="base" latinLnBrk="0" hangingPunct="1">
              <a:lnSpc>
                <a:spcPct val="90000"/>
              </a:lnSpc>
              <a:spcBef>
                <a:spcPct val="20000"/>
              </a:spcBef>
              <a:spcAft>
                <a:spcPct val="0"/>
              </a:spcAft>
              <a:buClr>
                <a:srgbClr val="FF0000"/>
              </a:buClr>
              <a:buSzPct val="80000"/>
              <a:buFontTx/>
              <a:buNone/>
              <a:tabLst/>
              <a:defRPr/>
            </a:pPr>
            <a:r>
              <a:rPr kumimoji="0" lang="en-US" altLang="en-US" sz="1800" b="1" i="1" u="none" strike="noStrike" kern="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	U=unmatched students</a:t>
            </a:r>
          </a:p>
        </p:txBody>
      </p:sp>
    </p:spTree>
    <p:extLst>
      <p:ext uri="{BB962C8B-B14F-4D97-AF65-F5344CB8AC3E}">
        <p14:creationId xmlns:p14="http://schemas.microsoft.com/office/powerpoint/2010/main" val="115103949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852730" y="723900"/>
            <a:ext cx="2701510" cy="64633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srgbClr val="F2F2F2"/>
                </a:solidFill>
                <a:effectLst/>
                <a:uLnTx/>
                <a:uFillTx/>
                <a:latin typeface="Arial" panose="020B0604020202020204" pitchFamily="34" charset="0"/>
                <a:ea typeface="Arial"/>
                <a:cs typeface="+mn-cs"/>
              </a:rPr>
              <a:t>AGENDA</a:t>
            </a:r>
            <a:endParaRPr kumimoji="0" lang="en-GB" altLang="en-US" sz="1800" b="1" i="0" u="none" strike="noStrike" kern="1200" cap="none" spc="0" normalizeH="0" baseline="0" noProof="0" dirty="0" smtClean="0">
              <a:ln>
                <a:noFill/>
              </a:ln>
              <a:solidFill>
                <a:srgbClr val="5DD3FF"/>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4" name="Rectangle 2"/>
          <p:cNvSpPr txBox="1">
            <a:spLocks noChangeArrowheads="1"/>
          </p:cNvSpPr>
          <p:nvPr/>
        </p:nvSpPr>
        <p:spPr bwMode="auto">
          <a:xfrm>
            <a:off x="789272" y="152400"/>
            <a:ext cx="1088617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a:solidFill>
                  <a:schemeClr val="tx1"/>
                </a:solidFill>
                <a:latin typeface="+mj-lt"/>
                <a:ea typeface="+mj-ea"/>
                <a:cs typeface="+mj-cs"/>
              </a:defRPr>
            </a:lvl1pPr>
            <a:lvl2pPr algn="ctr" rtl="0" eaLnBrk="0" fontAlgn="base" hangingPunct="0">
              <a:spcBef>
                <a:spcPct val="0"/>
              </a:spcBef>
              <a:spcAft>
                <a:spcPct val="0"/>
              </a:spcAft>
              <a:defRPr sz="3600">
                <a:solidFill>
                  <a:schemeClr val="tx1"/>
                </a:solidFill>
                <a:latin typeface="Arial" charset="0"/>
              </a:defRPr>
            </a:lvl2pPr>
            <a:lvl3pPr algn="ctr" rtl="0" eaLnBrk="0" fontAlgn="base" hangingPunct="0">
              <a:spcBef>
                <a:spcPct val="0"/>
              </a:spcBef>
              <a:spcAft>
                <a:spcPct val="0"/>
              </a:spcAft>
              <a:defRPr sz="3600">
                <a:solidFill>
                  <a:schemeClr val="tx1"/>
                </a:solidFill>
                <a:latin typeface="Arial" charset="0"/>
              </a:defRPr>
            </a:lvl3pPr>
            <a:lvl4pPr algn="ctr" rtl="0" eaLnBrk="0" fontAlgn="base" hangingPunct="0">
              <a:spcBef>
                <a:spcPct val="0"/>
              </a:spcBef>
              <a:spcAft>
                <a:spcPct val="0"/>
              </a:spcAft>
              <a:defRPr sz="3600">
                <a:solidFill>
                  <a:schemeClr val="tx1"/>
                </a:solidFill>
                <a:latin typeface="Arial" charset="0"/>
              </a:defRPr>
            </a:lvl4pPr>
            <a:lvl5pPr algn="ctr" rtl="0" eaLnBrk="0" fontAlgn="base" hangingPunct="0">
              <a:spcBef>
                <a:spcPct val="0"/>
              </a:spcBef>
              <a:spcAft>
                <a:spcPct val="0"/>
              </a:spcAft>
              <a:defRPr sz="3600">
                <a:solidFill>
                  <a:schemeClr val="tx1"/>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1" i="0" u="none" strike="noStrike" kern="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Arial"/>
                <a:ea typeface="+mj-ea"/>
                <a:cs typeface="+mj-cs"/>
              </a:rPr>
              <a:t>Median Step 1 Scores for Matched</a:t>
            </a:r>
            <a:r>
              <a:rPr kumimoji="0" lang="en-US" altLang="en-US" sz="3600" b="1" i="0" u="none" strike="noStrike" kern="0" cap="none" spc="0" normalizeH="0" noProof="0" dirty="0" smtClean="0">
                <a:ln>
                  <a:noFill/>
                </a:ln>
                <a:solidFill>
                  <a:srgbClr val="002060"/>
                </a:solidFill>
                <a:effectLst>
                  <a:outerShdw blurRad="38100" dist="38100" dir="2700000" algn="tl">
                    <a:srgbClr val="000000">
                      <a:alpha val="43137"/>
                    </a:srgbClr>
                  </a:outerShdw>
                </a:effectLst>
                <a:uLnTx/>
                <a:uFillTx/>
                <a:latin typeface="Arial"/>
                <a:ea typeface="+mj-ea"/>
                <a:cs typeface="+mj-cs"/>
              </a:rPr>
              <a:t> Students in Selected Popular Specialties</a:t>
            </a:r>
            <a:endParaRPr kumimoji="0" lang="en-US" altLang="en-US" sz="3600" b="1" i="0" u="none" strike="noStrike" kern="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Arial"/>
              <a:ea typeface="+mj-ea"/>
              <a:cs typeface="+mj-cs"/>
            </a:endParaRPr>
          </a:p>
        </p:txBody>
      </p:sp>
      <p:sp>
        <p:nvSpPr>
          <p:cNvPr id="5" name="Content Placeholder 2"/>
          <p:cNvSpPr txBox="1">
            <a:spLocks/>
          </p:cNvSpPr>
          <p:nvPr/>
        </p:nvSpPr>
        <p:spPr bwMode="auto">
          <a:xfrm>
            <a:off x="2422358" y="1752497"/>
            <a:ext cx="7620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lnSpc>
                <a:spcPct val="90000"/>
              </a:lnSpc>
              <a:spcBef>
                <a:spcPct val="20000"/>
              </a:spcBef>
              <a:spcAft>
                <a:spcPct val="0"/>
              </a:spcAft>
              <a:buClr>
                <a:schemeClr val="hlink"/>
              </a:buClr>
              <a:buSzPct val="80000"/>
              <a:buFont typeface="Monotype Sorts"/>
              <a:buChar char="w"/>
              <a:defRPr sz="3200">
                <a:solidFill>
                  <a:schemeClr val="tx1"/>
                </a:solidFill>
                <a:latin typeface="+mn-lt"/>
                <a:ea typeface="+mn-ea"/>
                <a:cs typeface="+mn-cs"/>
              </a:defRPr>
            </a:lvl1pPr>
            <a:lvl2pPr marL="742950" indent="-285750" algn="l" rtl="0" eaLnBrk="0" fontAlgn="base" hangingPunct="0">
              <a:lnSpc>
                <a:spcPct val="90000"/>
              </a:lnSpc>
              <a:spcBef>
                <a:spcPct val="20000"/>
              </a:spcBef>
              <a:spcAft>
                <a:spcPct val="0"/>
              </a:spcAft>
              <a:buClr>
                <a:schemeClr val="accent1"/>
              </a:buClr>
              <a:buChar char="•"/>
              <a:defRPr sz="2800">
                <a:solidFill>
                  <a:schemeClr val="tx1"/>
                </a:solidFill>
                <a:latin typeface="+mn-lt"/>
              </a:defRPr>
            </a:lvl2pPr>
            <a:lvl3pPr marL="1143000" indent="-228600" algn="l" rtl="0" eaLnBrk="0" fontAlgn="base" hangingPunct="0">
              <a:lnSpc>
                <a:spcPct val="90000"/>
              </a:lnSpc>
              <a:spcBef>
                <a:spcPct val="20000"/>
              </a:spcBef>
              <a:spcAft>
                <a:spcPct val="0"/>
              </a:spcAft>
              <a:buClr>
                <a:schemeClr val="folHlink"/>
              </a:buClr>
              <a:buChar char="•"/>
              <a:defRPr sz="2400">
                <a:solidFill>
                  <a:schemeClr val="tx1"/>
                </a:solidFill>
                <a:latin typeface="+mn-lt"/>
              </a:defRPr>
            </a:lvl3pPr>
            <a:lvl4pPr marL="1600200" indent="-228600" algn="l" rtl="0" eaLnBrk="0" fontAlgn="base" hangingPunct="0">
              <a:lnSpc>
                <a:spcPct val="90000"/>
              </a:lnSpc>
              <a:spcBef>
                <a:spcPct val="20000"/>
              </a:spcBef>
              <a:spcAft>
                <a:spcPct val="0"/>
              </a:spcAft>
              <a:buChar char="–"/>
              <a:defRPr sz="2000">
                <a:solidFill>
                  <a:schemeClr val="tx1"/>
                </a:solidFill>
                <a:latin typeface="+mn-lt"/>
              </a:defRPr>
            </a:lvl4pPr>
            <a:lvl5pPr marL="2057400" indent="-228600" algn="l" rtl="0" eaLnBrk="0" fontAlgn="base" hangingPunct="0">
              <a:lnSpc>
                <a:spcPct val="90000"/>
              </a:lnSpc>
              <a:spcBef>
                <a:spcPct val="20000"/>
              </a:spcBef>
              <a:spcAft>
                <a:spcPct val="0"/>
              </a:spcAft>
              <a:buChar char="•"/>
              <a:defRPr sz="2000">
                <a:solidFill>
                  <a:schemeClr val="tx1"/>
                </a:solidFill>
                <a:latin typeface="+mn-lt"/>
              </a:defRPr>
            </a:lvl5pPr>
            <a:lvl6pPr marL="2514600" indent="-228600" algn="l" rtl="0" eaLnBrk="0" fontAlgn="base" hangingPunct="0">
              <a:lnSpc>
                <a:spcPct val="90000"/>
              </a:lnSpc>
              <a:spcBef>
                <a:spcPct val="20000"/>
              </a:spcBef>
              <a:spcAft>
                <a:spcPct val="0"/>
              </a:spcAft>
              <a:buChar char="•"/>
              <a:defRPr sz="2000">
                <a:solidFill>
                  <a:schemeClr val="tx1"/>
                </a:solidFill>
                <a:latin typeface="+mn-lt"/>
              </a:defRPr>
            </a:lvl6pPr>
            <a:lvl7pPr marL="2971800" indent="-228600" algn="l" rtl="0" eaLnBrk="0" fontAlgn="base" hangingPunct="0">
              <a:lnSpc>
                <a:spcPct val="90000"/>
              </a:lnSpc>
              <a:spcBef>
                <a:spcPct val="20000"/>
              </a:spcBef>
              <a:spcAft>
                <a:spcPct val="0"/>
              </a:spcAft>
              <a:buChar char="•"/>
              <a:defRPr sz="2000">
                <a:solidFill>
                  <a:schemeClr val="tx1"/>
                </a:solidFill>
                <a:latin typeface="+mn-lt"/>
              </a:defRPr>
            </a:lvl7pPr>
            <a:lvl8pPr marL="3429000" indent="-228600" algn="l" rtl="0" eaLnBrk="0" fontAlgn="base" hangingPunct="0">
              <a:lnSpc>
                <a:spcPct val="90000"/>
              </a:lnSpc>
              <a:spcBef>
                <a:spcPct val="20000"/>
              </a:spcBef>
              <a:spcAft>
                <a:spcPct val="0"/>
              </a:spcAft>
              <a:buChar char="•"/>
              <a:defRPr sz="2000">
                <a:solidFill>
                  <a:schemeClr val="tx1"/>
                </a:solidFill>
                <a:latin typeface="+mn-lt"/>
              </a:defRPr>
            </a:lvl8pPr>
            <a:lvl9pPr marL="3886200" indent="-228600" algn="l" rtl="0" eaLnBrk="0" fontAlgn="base" hangingPunct="0">
              <a:lnSpc>
                <a:spcPct val="90000"/>
              </a:lnSpc>
              <a:spcBef>
                <a:spcPct val="20000"/>
              </a:spcBef>
              <a:spcAft>
                <a:spcPct val="0"/>
              </a:spcAft>
              <a:buChar char="•"/>
              <a:defRPr sz="2000">
                <a:solidFill>
                  <a:schemeClr val="tx1"/>
                </a:solidFill>
                <a:latin typeface="+mn-lt"/>
              </a:defRPr>
            </a:lvl9pPr>
          </a:lstStyle>
          <a:p>
            <a:pPr marL="342900" marR="0" lvl="0" indent="-342900" algn="l" defTabSz="914400" rtl="0" eaLnBrk="1" fontAlgn="base" latinLnBrk="0" hangingPunct="1">
              <a:lnSpc>
                <a:spcPct val="90000"/>
              </a:lnSpc>
              <a:spcBef>
                <a:spcPct val="20000"/>
              </a:spcBef>
              <a:spcAft>
                <a:spcPct val="0"/>
              </a:spcAft>
              <a:buClr>
                <a:srgbClr val="FF0000"/>
              </a:buClr>
              <a:buSzPct val="80000"/>
              <a:buFont typeface="Monotype Sorts"/>
              <a:buNone/>
              <a:tabLst/>
              <a:defRPr/>
            </a:pPr>
            <a:r>
              <a:rPr kumimoji="0" lang="en-US" altLang="en-US" sz="2000" b="1" i="0" u="none" strike="noStrike" kern="0" cap="none" spc="0" normalizeH="0" baseline="0" noProof="0" dirty="0" smtClean="0">
                <a:ln>
                  <a:noFill/>
                </a:ln>
                <a:solidFill>
                  <a:srgbClr val="FFFFFF"/>
                </a:solidFill>
                <a:effectLst/>
                <a:uLnTx/>
                <a:uFillTx/>
                <a:latin typeface="Times New Roman"/>
                <a:ea typeface="+mn-ea"/>
                <a:cs typeface="+mn-cs"/>
              </a:rPr>
              <a:t>						</a:t>
            </a:r>
            <a:r>
              <a:rPr kumimoji="0" lang="en-US" altLang="en-US" sz="2000" b="1" i="0" u="none" strike="noStrike" kern="0" cap="none" spc="0" normalizeH="0" baseline="0" noProof="0" dirty="0" smtClean="0">
                <a:ln>
                  <a:noFill/>
                </a:ln>
                <a:solidFill>
                  <a:srgbClr val="0070C0"/>
                </a:solidFill>
                <a:effectLst/>
                <a:uLnTx/>
                <a:uFillTx/>
                <a:latin typeface="Arial" panose="020B0604020202020204" pitchFamily="34" charset="0"/>
                <a:ea typeface="+mn-ea"/>
                <a:cs typeface="Arial" panose="020B0604020202020204" pitchFamily="34" charset="0"/>
              </a:rPr>
              <a:t>Step 1 M	Step 1 U</a:t>
            </a:r>
            <a:r>
              <a:rPr kumimoji="0" lang="en-US" altLang="en-US" sz="2000" b="1" i="0" u="none" strike="noStrike" kern="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rPr>
              <a:t>	</a:t>
            </a:r>
          </a:p>
          <a:p>
            <a:pPr marL="342900" marR="0" lvl="0" indent="-342900" algn="l" defTabSz="914400" rtl="0" eaLnBrk="1" fontAlgn="base" latinLnBrk="0" hangingPunct="1">
              <a:lnSpc>
                <a:spcPct val="90000"/>
              </a:lnSpc>
              <a:spcBef>
                <a:spcPct val="20000"/>
              </a:spcBef>
              <a:spcAft>
                <a:spcPct val="0"/>
              </a:spcAft>
              <a:buClr>
                <a:srgbClr val="FF0000"/>
              </a:buClr>
              <a:buSzPct val="80000"/>
              <a:buFont typeface="Arial" panose="020B0604020202020204" pitchFamily="34" charset="0"/>
              <a:buChar char="•"/>
              <a:tabLst/>
              <a:defRPr/>
            </a:pPr>
            <a:r>
              <a:rPr kumimoji="0" lang="en-US" altLang="en-US" sz="2200" b="1" i="0" u="none" strike="noStrike" kern="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Anesthesiology			232		209</a:t>
            </a:r>
          </a:p>
          <a:p>
            <a:pPr marL="342900" marR="0" lvl="0" indent="-342900" algn="l" defTabSz="914400" rtl="0" eaLnBrk="1" fontAlgn="base" latinLnBrk="0" hangingPunct="1">
              <a:lnSpc>
                <a:spcPct val="90000"/>
              </a:lnSpc>
              <a:spcBef>
                <a:spcPct val="20000"/>
              </a:spcBef>
              <a:spcAft>
                <a:spcPct val="0"/>
              </a:spcAft>
              <a:buClr>
                <a:srgbClr val="FF0000"/>
              </a:buClr>
              <a:buSzPct val="80000"/>
              <a:buFont typeface="Arial" panose="020B0604020202020204" pitchFamily="34" charset="0"/>
              <a:buChar char="•"/>
              <a:tabLst/>
              <a:defRPr/>
            </a:pPr>
            <a:r>
              <a:rPr kumimoji="0" lang="en-US" altLang="en-US" sz="2200" b="1" i="0" u="none" strike="noStrike" kern="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Emergency Medicine		233		220	</a:t>
            </a:r>
          </a:p>
          <a:p>
            <a:pPr marL="342900" marR="0" lvl="0" indent="-342900" algn="l" defTabSz="914400" rtl="0" eaLnBrk="1" fontAlgn="base" latinLnBrk="0" hangingPunct="1">
              <a:lnSpc>
                <a:spcPct val="90000"/>
              </a:lnSpc>
              <a:spcBef>
                <a:spcPct val="20000"/>
              </a:spcBef>
              <a:spcAft>
                <a:spcPct val="0"/>
              </a:spcAft>
              <a:buClr>
                <a:srgbClr val="FF0000"/>
              </a:buClr>
              <a:buSzPct val="80000"/>
              <a:buFont typeface="Arial" panose="020B0604020202020204" pitchFamily="34" charset="0"/>
              <a:buChar char="•"/>
              <a:tabLst/>
              <a:defRPr/>
            </a:pPr>
            <a:r>
              <a:rPr kumimoji="0" lang="en-US" altLang="en-US" sz="2200" b="1" i="0" u="none" strike="noStrike" kern="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General Surgery			235		218</a:t>
            </a:r>
          </a:p>
          <a:p>
            <a:pPr marL="342900" marR="0" lvl="0" indent="-342900" algn="l" defTabSz="914400" rtl="0" eaLnBrk="1" fontAlgn="base" latinLnBrk="0" hangingPunct="1">
              <a:lnSpc>
                <a:spcPct val="90000"/>
              </a:lnSpc>
              <a:spcBef>
                <a:spcPct val="20000"/>
              </a:spcBef>
              <a:spcAft>
                <a:spcPct val="0"/>
              </a:spcAft>
              <a:buClr>
                <a:srgbClr val="FF0000"/>
              </a:buClr>
              <a:buSzPct val="80000"/>
              <a:buFont typeface="Arial" panose="020B0604020202020204" pitchFamily="34" charset="0"/>
              <a:buChar char="•"/>
              <a:tabLst/>
              <a:defRPr/>
            </a:pPr>
            <a:r>
              <a:rPr kumimoji="0" lang="en-US" altLang="en-US" sz="2200" b="1" i="0" u="none" strike="noStrike" kern="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Med/</a:t>
            </a:r>
            <a:r>
              <a:rPr kumimoji="0" lang="en-US" altLang="en-US" sz="2200" b="1" i="0" u="none" strike="noStrike" kern="0" cap="none" spc="0" normalizeH="0" baseline="0" noProof="0" dirty="0" err="1" smtClean="0">
                <a:ln>
                  <a:noFill/>
                </a:ln>
                <a:solidFill>
                  <a:srgbClr val="002060"/>
                </a:solidFill>
                <a:effectLst/>
                <a:uLnTx/>
                <a:uFillTx/>
                <a:latin typeface="Arial" panose="020B0604020202020204" pitchFamily="34" charset="0"/>
                <a:ea typeface="+mn-ea"/>
                <a:cs typeface="Arial" panose="020B0604020202020204" pitchFamily="34" charset="0"/>
              </a:rPr>
              <a:t>Peds</a:t>
            </a:r>
            <a:r>
              <a:rPr kumimoji="0" lang="en-US" altLang="en-US" sz="2200" b="1" i="0" u="none" strike="noStrike" kern="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				236		227</a:t>
            </a:r>
          </a:p>
          <a:p>
            <a:pPr marL="342900" marR="0" lvl="0" indent="-342900" algn="l" defTabSz="914400" rtl="0" eaLnBrk="1" fontAlgn="base" latinLnBrk="0" hangingPunct="1">
              <a:lnSpc>
                <a:spcPct val="90000"/>
              </a:lnSpc>
              <a:spcBef>
                <a:spcPct val="20000"/>
              </a:spcBef>
              <a:spcAft>
                <a:spcPct val="0"/>
              </a:spcAft>
              <a:buClr>
                <a:srgbClr val="FF0000"/>
              </a:buClr>
              <a:buSzPct val="80000"/>
              <a:buFont typeface="Arial" panose="020B0604020202020204" pitchFamily="34" charset="0"/>
              <a:buChar char="•"/>
              <a:tabLst/>
              <a:defRPr/>
            </a:pPr>
            <a:r>
              <a:rPr kumimoji="0" lang="en-US" altLang="en-US" sz="2200" b="1" i="0" u="none" strike="noStrike" kern="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Obstetrics/Gynecology		229		214</a:t>
            </a:r>
          </a:p>
          <a:p>
            <a:pPr marL="342900" marR="0" lvl="0" indent="-342900" algn="l" defTabSz="914400" rtl="0" eaLnBrk="1" fontAlgn="base" latinLnBrk="0" hangingPunct="1">
              <a:lnSpc>
                <a:spcPct val="90000"/>
              </a:lnSpc>
              <a:spcBef>
                <a:spcPct val="20000"/>
              </a:spcBef>
              <a:spcAft>
                <a:spcPct val="0"/>
              </a:spcAft>
              <a:buClr>
                <a:srgbClr val="FF0000"/>
              </a:buClr>
              <a:buSzPct val="80000"/>
              <a:buFont typeface="Arial" panose="020B0604020202020204" pitchFamily="34" charset="0"/>
              <a:buChar char="•"/>
              <a:tabLst/>
              <a:defRPr/>
            </a:pPr>
            <a:r>
              <a:rPr kumimoji="0" lang="en-US" altLang="en-US" sz="2200" b="1" i="0" u="none" strike="noStrike" kern="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Pediatrics				230		207</a:t>
            </a:r>
          </a:p>
          <a:p>
            <a:pPr marL="342900" marR="0" lvl="0" indent="-342900" algn="l" defTabSz="914400" rtl="0" eaLnBrk="1" fontAlgn="base" latinLnBrk="0" hangingPunct="1">
              <a:lnSpc>
                <a:spcPct val="90000"/>
              </a:lnSpc>
              <a:spcBef>
                <a:spcPct val="20000"/>
              </a:spcBef>
              <a:spcAft>
                <a:spcPct val="0"/>
              </a:spcAft>
              <a:buClr>
                <a:srgbClr val="FF0000"/>
              </a:buClr>
              <a:buSzPct val="80000"/>
              <a:buFont typeface="Monotype Sorts"/>
              <a:buNone/>
              <a:tabLst/>
              <a:defRPr/>
            </a:pPr>
            <a:endParaRPr kumimoji="0" lang="en-US" altLang="en-US" sz="2200" b="1" i="0" u="none" strike="noStrike" kern="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base" latinLnBrk="0" hangingPunct="1">
              <a:lnSpc>
                <a:spcPct val="90000"/>
              </a:lnSpc>
              <a:spcBef>
                <a:spcPct val="20000"/>
              </a:spcBef>
              <a:spcAft>
                <a:spcPct val="0"/>
              </a:spcAft>
              <a:buClr>
                <a:srgbClr val="FF0000"/>
              </a:buClr>
              <a:buSzPct val="80000"/>
              <a:buFont typeface="Monotype Sorts"/>
              <a:buNone/>
              <a:tabLst/>
              <a:defRPr/>
            </a:pPr>
            <a:r>
              <a:rPr kumimoji="0" lang="en-US" altLang="en-US" sz="2000" b="1" i="0" u="none" strike="noStrike" kern="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	</a:t>
            </a:r>
          </a:p>
          <a:p>
            <a:pPr marL="342900" marR="0" lvl="0" indent="-342900" algn="l" defTabSz="914400" rtl="0" eaLnBrk="1" fontAlgn="base" latinLnBrk="0" hangingPunct="1">
              <a:lnSpc>
                <a:spcPct val="90000"/>
              </a:lnSpc>
              <a:spcBef>
                <a:spcPct val="20000"/>
              </a:spcBef>
              <a:spcAft>
                <a:spcPct val="0"/>
              </a:spcAft>
              <a:buClr>
                <a:srgbClr val="FF0000"/>
              </a:buClr>
              <a:buSzPct val="80000"/>
              <a:buFontTx/>
              <a:buNone/>
              <a:tabLst/>
              <a:defRPr/>
            </a:pPr>
            <a:r>
              <a:rPr kumimoji="0" lang="en-US" altLang="en-US" sz="2000" b="1" i="1" u="none" strike="noStrike" kern="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			Charting Outcomes of the Match, 2016</a:t>
            </a:r>
          </a:p>
        </p:txBody>
      </p:sp>
    </p:spTree>
    <p:extLst>
      <p:ext uri="{BB962C8B-B14F-4D97-AF65-F5344CB8AC3E}">
        <p14:creationId xmlns:p14="http://schemas.microsoft.com/office/powerpoint/2010/main" val="15386748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852730" y="723900"/>
            <a:ext cx="2701510" cy="64633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srgbClr val="F2F2F2"/>
                </a:solidFill>
                <a:effectLst/>
                <a:uLnTx/>
                <a:uFillTx/>
                <a:latin typeface="Arial" panose="020B0604020202020204" pitchFamily="34" charset="0"/>
                <a:ea typeface="Arial"/>
                <a:cs typeface="+mn-cs"/>
              </a:rPr>
              <a:t>AGENDA</a:t>
            </a:r>
            <a:endParaRPr kumimoji="0" lang="en-GB" altLang="en-US" sz="1800" b="1" i="0" u="none" strike="noStrike" kern="1200" cap="none" spc="0" normalizeH="0" baseline="0" noProof="0" dirty="0" smtClean="0">
              <a:ln>
                <a:noFill/>
              </a:ln>
              <a:solidFill>
                <a:srgbClr val="5DD3FF"/>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4" name="Rectangle 2"/>
          <p:cNvSpPr txBox="1">
            <a:spLocks noChangeArrowheads="1"/>
          </p:cNvSpPr>
          <p:nvPr/>
        </p:nvSpPr>
        <p:spPr bwMode="auto">
          <a:xfrm>
            <a:off x="789272" y="152400"/>
            <a:ext cx="1088617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a:solidFill>
                  <a:schemeClr val="tx1"/>
                </a:solidFill>
                <a:latin typeface="+mj-lt"/>
                <a:ea typeface="+mj-ea"/>
                <a:cs typeface="+mj-cs"/>
              </a:defRPr>
            </a:lvl1pPr>
            <a:lvl2pPr algn="ctr" rtl="0" eaLnBrk="0" fontAlgn="base" hangingPunct="0">
              <a:spcBef>
                <a:spcPct val="0"/>
              </a:spcBef>
              <a:spcAft>
                <a:spcPct val="0"/>
              </a:spcAft>
              <a:defRPr sz="3600">
                <a:solidFill>
                  <a:schemeClr val="tx1"/>
                </a:solidFill>
                <a:latin typeface="Arial" charset="0"/>
              </a:defRPr>
            </a:lvl2pPr>
            <a:lvl3pPr algn="ctr" rtl="0" eaLnBrk="0" fontAlgn="base" hangingPunct="0">
              <a:spcBef>
                <a:spcPct val="0"/>
              </a:spcBef>
              <a:spcAft>
                <a:spcPct val="0"/>
              </a:spcAft>
              <a:defRPr sz="3600">
                <a:solidFill>
                  <a:schemeClr val="tx1"/>
                </a:solidFill>
                <a:latin typeface="Arial" charset="0"/>
              </a:defRPr>
            </a:lvl3pPr>
            <a:lvl4pPr algn="ctr" rtl="0" eaLnBrk="0" fontAlgn="base" hangingPunct="0">
              <a:spcBef>
                <a:spcPct val="0"/>
              </a:spcBef>
              <a:spcAft>
                <a:spcPct val="0"/>
              </a:spcAft>
              <a:defRPr sz="3600">
                <a:solidFill>
                  <a:schemeClr val="tx1"/>
                </a:solidFill>
                <a:latin typeface="Arial" charset="0"/>
              </a:defRPr>
            </a:lvl4pPr>
            <a:lvl5pPr algn="ctr" rtl="0" eaLnBrk="0" fontAlgn="base" hangingPunct="0">
              <a:spcBef>
                <a:spcPct val="0"/>
              </a:spcBef>
              <a:spcAft>
                <a:spcPct val="0"/>
              </a:spcAft>
              <a:defRPr sz="3600">
                <a:solidFill>
                  <a:schemeClr val="tx1"/>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1" i="0" u="none" strike="noStrike" kern="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Arial"/>
                <a:ea typeface="+mj-ea"/>
                <a:cs typeface="+mj-cs"/>
              </a:rPr>
              <a:t>Median Step 1 Scores for Matched</a:t>
            </a:r>
            <a:r>
              <a:rPr kumimoji="0" lang="en-US" altLang="en-US" sz="3600" b="1" i="0" u="none" strike="noStrike" kern="0" cap="none" spc="0" normalizeH="0" noProof="0" dirty="0" smtClean="0">
                <a:ln>
                  <a:noFill/>
                </a:ln>
                <a:solidFill>
                  <a:srgbClr val="002060"/>
                </a:solidFill>
                <a:effectLst>
                  <a:outerShdw blurRad="38100" dist="38100" dir="2700000" algn="tl">
                    <a:srgbClr val="000000">
                      <a:alpha val="43137"/>
                    </a:srgbClr>
                  </a:outerShdw>
                </a:effectLst>
                <a:uLnTx/>
                <a:uFillTx/>
                <a:latin typeface="Arial"/>
                <a:ea typeface="+mj-ea"/>
                <a:cs typeface="+mj-cs"/>
              </a:rPr>
              <a:t> Students in Highly Competitive Specialties</a:t>
            </a:r>
            <a:endParaRPr kumimoji="0" lang="en-US" altLang="en-US" sz="3600" b="1" i="0" u="none" strike="noStrike" kern="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Arial"/>
              <a:ea typeface="+mj-ea"/>
              <a:cs typeface="+mj-cs"/>
            </a:endParaRPr>
          </a:p>
        </p:txBody>
      </p:sp>
      <p:sp>
        <p:nvSpPr>
          <p:cNvPr id="6" name="Content Placeholder 2"/>
          <p:cNvSpPr txBox="1">
            <a:spLocks/>
          </p:cNvSpPr>
          <p:nvPr/>
        </p:nvSpPr>
        <p:spPr bwMode="auto">
          <a:xfrm>
            <a:off x="2422358" y="1982569"/>
            <a:ext cx="7620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lnSpc>
                <a:spcPct val="90000"/>
              </a:lnSpc>
              <a:spcBef>
                <a:spcPct val="20000"/>
              </a:spcBef>
              <a:spcAft>
                <a:spcPct val="0"/>
              </a:spcAft>
              <a:buClr>
                <a:schemeClr val="hlink"/>
              </a:buClr>
              <a:buSzPct val="80000"/>
              <a:buFont typeface="Monotype Sorts"/>
              <a:buChar char="w"/>
              <a:defRPr sz="3200">
                <a:solidFill>
                  <a:schemeClr val="tx1"/>
                </a:solidFill>
                <a:latin typeface="+mn-lt"/>
                <a:ea typeface="+mn-ea"/>
                <a:cs typeface="+mn-cs"/>
              </a:defRPr>
            </a:lvl1pPr>
            <a:lvl2pPr marL="742950" indent="-285750" algn="l" rtl="0" eaLnBrk="0" fontAlgn="base" hangingPunct="0">
              <a:lnSpc>
                <a:spcPct val="90000"/>
              </a:lnSpc>
              <a:spcBef>
                <a:spcPct val="20000"/>
              </a:spcBef>
              <a:spcAft>
                <a:spcPct val="0"/>
              </a:spcAft>
              <a:buClr>
                <a:schemeClr val="accent1"/>
              </a:buClr>
              <a:buChar char="•"/>
              <a:defRPr sz="2800">
                <a:solidFill>
                  <a:schemeClr val="tx1"/>
                </a:solidFill>
                <a:latin typeface="+mn-lt"/>
              </a:defRPr>
            </a:lvl2pPr>
            <a:lvl3pPr marL="1143000" indent="-228600" algn="l" rtl="0" eaLnBrk="0" fontAlgn="base" hangingPunct="0">
              <a:lnSpc>
                <a:spcPct val="90000"/>
              </a:lnSpc>
              <a:spcBef>
                <a:spcPct val="20000"/>
              </a:spcBef>
              <a:spcAft>
                <a:spcPct val="0"/>
              </a:spcAft>
              <a:buClr>
                <a:schemeClr val="folHlink"/>
              </a:buClr>
              <a:buChar char="•"/>
              <a:defRPr sz="2400">
                <a:solidFill>
                  <a:schemeClr val="tx1"/>
                </a:solidFill>
                <a:latin typeface="+mn-lt"/>
              </a:defRPr>
            </a:lvl3pPr>
            <a:lvl4pPr marL="1600200" indent="-228600" algn="l" rtl="0" eaLnBrk="0" fontAlgn="base" hangingPunct="0">
              <a:lnSpc>
                <a:spcPct val="90000"/>
              </a:lnSpc>
              <a:spcBef>
                <a:spcPct val="20000"/>
              </a:spcBef>
              <a:spcAft>
                <a:spcPct val="0"/>
              </a:spcAft>
              <a:buChar char="–"/>
              <a:defRPr sz="2000">
                <a:solidFill>
                  <a:schemeClr val="tx1"/>
                </a:solidFill>
                <a:latin typeface="+mn-lt"/>
              </a:defRPr>
            </a:lvl4pPr>
            <a:lvl5pPr marL="2057400" indent="-228600" algn="l" rtl="0" eaLnBrk="0" fontAlgn="base" hangingPunct="0">
              <a:lnSpc>
                <a:spcPct val="90000"/>
              </a:lnSpc>
              <a:spcBef>
                <a:spcPct val="20000"/>
              </a:spcBef>
              <a:spcAft>
                <a:spcPct val="0"/>
              </a:spcAft>
              <a:buChar char="•"/>
              <a:defRPr sz="2000">
                <a:solidFill>
                  <a:schemeClr val="tx1"/>
                </a:solidFill>
                <a:latin typeface="+mn-lt"/>
              </a:defRPr>
            </a:lvl5pPr>
            <a:lvl6pPr marL="2514600" indent="-228600" algn="l" rtl="0" eaLnBrk="0" fontAlgn="base" hangingPunct="0">
              <a:lnSpc>
                <a:spcPct val="90000"/>
              </a:lnSpc>
              <a:spcBef>
                <a:spcPct val="20000"/>
              </a:spcBef>
              <a:spcAft>
                <a:spcPct val="0"/>
              </a:spcAft>
              <a:buChar char="•"/>
              <a:defRPr sz="2000">
                <a:solidFill>
                  <a:schemeClr val="tx1"/>
                </a:solidFill>
                <a:latin typeface="+mn-lt"/>
              </a:defRPr>
            </a:lvl6pPr>
            <a:lvl7pPr marL="2971800" indent="-228600" algn="l" rtl="0" eaLnBrk="0" fontAlgn="base" hangingPunct="0">
              <a:lnSpc>
                <a:spcPct val="90000"/>
              </a:lnSpc>
              <a:spcBef>
                <a:spcPct val="20000"/>
              </a:spcBef>
              <a:spcAft>
                <a:spcPct val="0"/>
              </a:spcAft>
              <a:buChar char="•"/>
              <a:defRPr sz="2000">
                <a:solidFill>
                  <a:schemeClr val="tx1"/>
                </a:solidFill>
                <a:latin typeface="+mn-lt"/>
              </a:defRPr>
            </a:lvl7pPr>
            <a:lvl8pPr marL="3429000" indent="-228600" algn="l" rtl="0" eaLnBrk="0" fontAlgn="base" hangingPunct="0">
              <a:lnSpc>
                <a:spcPct val="90000"/>
              </a:lnSpc>
              <a:spcBef>
                <a:spcPct val="20000"/>
              </a:spcBef>
              <a:spcAft>
                <a:spcPct val="0"/>
              </a:spcAft>
              <a:buChar char="•"/>
              <a:defRPr sz="2000">
                <a:solidFill>
                  <a:schemeClr val="tx1"/>
                </a:solidFill>
                <a:latin typeface="+mn-lt"/>
              </a:defRPr>
            </a:lvl8pPr>
            <a:lvl9pPr marL="3886200" indent="-228600" algn="l" rtl="0" eaLnBrk="0" fontAlgn="base" hangingPunct="0">
              <a:lnSpc>
                <a:spcPct val="90000"/>
              </a:lnSpc>
              <a:spcBef>
                <a:spcPct val="20000"/>
              </a:spcBef>
              <a:spcAft>
                <a:spcPct val="0"/>
              </a:spcAft>
              <a:buChar char="•"/>
              <a:defRPr sz="2000">
                <a:solidFill>
                  <a:schemeClr val="tx1"/>
                </a:solidFill>
                <a:latin typeface="+mn-lt"/>
              </a:defRPr>
            </a:lvl9pPr>
          </a:lstStyle>
          <a:p>
            <a:pPr marL="342900" marR="0" lvl="0" indent="-342900" algn="l" defTabSz="914400" rtl="0" eaLnBrk="1" fontAlgn="base" latinLnBrk="0" hangingPunct="1">
              <a:lnSpc>
                <a:spcPct val="80000"/>
              </a:lnSpc>
              <a:spcBef>
                <a:spcPct val="20000"/>
              </a:spcBef>
              <a:spcAft>
                <a:spcPct val="0"/>
              </a:spcAft>
              <a:buClr>
                <a:srgbClr val="FF0000"/>
              </a:buClr>
              <a:buSzPct val="80000"/>
              <a:buFont typeface="Monotype Sorts"/>
              <a:buNone/>
              <a:tabLst/>
              <a:defRPr/>
            </a:pPr>
            <a:r>
              <a:rPr kumimoji="0" lang="en-US" sz="900" b="0" i="0" u="none" strike="noStrike" kern="0" cap="none" spc="0" normalizeH="0" baseline="0" noProof="0" dirty="0" smtClean="0">
                <a:ln>
                  <a:noFill/>
                </a:ln>
                <a:solidFill>
                  <a:srgbClr val="FFFFFF"/>
                </a:solidFill>
                <a:effectLst/>
                <a:uLnTx/>
                <a:uFillTx/>
                <a:latin typeface="Times New Roman"/>
                <a:ea typeface="+mn-ea"/>
                <a:cs typeface="+mn-cs"/>
              </a:rPr>
              <a:t>					</a:t>
            </a:r>
            <a:r>
              <a:rPr kumimoji="0" lang="en-US" sz="1800" b="0" i="0" u="none" strike="noStrike" kern="0" cap="none" spc="0" normalizeH="0" baseline="0" noProof="0" dirty="0" smtClean="0">
                <a:ln>
                  <a:noFill/>
                </a:ln>
                <a:solidFill>
                  <a:srgbClr val="FFFFFF"/>
                </a:solidFill>
                <a:effectLst/>
                <a:uLnTx/>
                <a:uFillTx/>
                <a:latin typeface="Times New Roman"/>
                <a:ea typeface="+mn-ea"/>
                <a:cs typeface="+mn-cs"/>
              </a:rPr>
              <a:t>	</a:t>
            </a:r>
            <a:r>
              <a:rPr kumimoji="0" lang="en-US" sz="1800" b="1" i="0" u="none" strike="noStrike" kern="0" cap="none" spc="0" normalizeH="0" baseline="0" noProof="0" dirty="0" smtClean="0">
                <a:ln>
                  <a:noFill/>
                </a:ln>
                <a:solidFill>
                  <a:srgbClr val="0070C0"/>
                </a:solidFill>
                <a:effectLst/>
                <a:uLnTx/>
                <a:uFillTx/>
                <a:latin typeface="Arial" panose="020B0604020202020204" pitchFamily="34" charset="0"/>
                <a:ea typeface="+mn-ea"/>
                <a:cs typeface="Arial" panose="020B0604020202020204" pitchFamily="34" charset="0"/>
              </a:rPr>
              <a:t>Step 1M		Step 1U</a:t>
            </a:r>
          </a:p>
          <a:p>
            <a:pPr marL="342900" marR="0" lvl="0" indent="-342900" algn="l" defTabSz="914400" rtl="0" eaLnBrk="1" fontAlgn="base" latinLnBrk="0" hangingPunct="1">
              <a:lnSpc>
                <a:spcPct val="80000"/>
              </a:lnSpc>
              <a:spcBef>
                <a:spcPct val="20000"/>
              </a:spcBef>
              <a:spcAft>
                <a:spcPct val="0"/>
              </a:spcAft>
              <a:buClr>
                <a:srgbClr val="FF0000"/>
              </a:buClr>
              <a:buSzPct val="80000"/>
              <a:buFont typeface="Monotype Sorts"/>
              <a:buNone/>
              <a:tabLst/>
              <a:defRPr/>
            </a:pPr>
            <a:endParaRPr kumimoji="0" lang="en-US" sz="1800" b="0" i="0" u="none" strike="noStrike" kern="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base" latinLnBrk="0" hangingPunct="1">
              <a:lnSpc>
                <a:spcPct val="80000"/>
              </a:lnSpc>
              <a:spcBef>
                <a:spcPct val="20000"/>
              </a:spcBef>
              <a:spcAft>
                <a:spcPct val="0"/>
              </a:spcAft>
              <a:buClr>
                <a:srgbClr val="FF0000"/>
              </a:buClr>
              <a:buSzPct val="80000"/>
              <a:buFont typeface="Monotype Sorts"/>
              <a:buNone/>
              <a:tabLst/>
              <a:defRPr/>
            </a:pPr>
            <a:endParaRPr kumimoji="0" lang="en-US" sz="900" b="0" i="0" u="none" strike="noStrike" kern="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base" latinLnBrk="0" hangingPunct="1">
              <a:lnSpc>
                <a:spcPct val="80000"/>
              </a:lnSpc>
              <a:spcBef>
                <a:spcPct val="20000"/>
              </a:spcBef>
              <a:spcAft>
                <a:spcPct val="0"/>
              </a:spcAft>
              <a:buClr>
                <a:srgbClr val="FF0000"/>
              </a:buClr>
              <a:buSzPct val="80000"/>
              <a:buFont typeface="Arial" panose="020B0604020202020204" pitchFamily="34" charset="0"/>
              <a:buChar char="•"/>
              <a:tabLst/>
              <a:defRPr/>
            </a:pPr>
            <a:r>
              <a:rPr kumimoji="0" lang="en-US" sz="2400" b="1" i="0" u="none" strike="noStrike" kern="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Dermatology			249		239</a:t>
            </a:r>
          </a:p>
          <a:p>
            <a:pPr marL="342900" marR="0" lvl="0" indent="-342900" algn="l" defTabSz="914400" rtl="0" eaLnBrk="1" fontAlgn="base" latinLnBrk="0" hangingPunct="1">
              <a:lnSpc>
                <a:spcPct val="80000"/>
              </a:lnSpc>
              <a:spcBef>
                <a:spcPct val="20000"/>
              </a:spcBef>
              <a:spcAft>
                <a:spcPct val="0"/>
              </a:spcAft>
              <a:buClr>
                <a:srgbClr val="FF0000"/>
              </a:buClr>
              <a:buSzPct val="80000"/>
              <a:buFont typeface="Arial" panose="020B0604020202020204" pitchFamily="34" charset="0"/>
              <a:buChar char="•"/>
              <a:tabLst/>
              <a:defRPr/>
            </a:pPr>
            <a:r>
              <a:rPr kumimoji="0" lang="en-US" sz="2400" b="1" i="0" u="none" strike="noStrike" kern="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Neurosurgery			249		238</a:t>
            </a:r>
          </a:p>
          <a:p>
            <a:pPr marL="342900" marR="0" lvl="0" indent="-342900" algn="l" defTabSz="914400" rtl="0" eaLnBrk="1" fontAlgn="base" latinLnBrk="0" hangingPunct="1">
              <a:lnSpc>
                <a:spcPct val="80000"/>
              </a:lnSpc>
              <a:spcBef>
                <a:spcPct val="20000"/>
              </a:spcBef>
              <a:spcAft>
                <a:spcPct val="0"/>
              </a:spcAft>
              <a:buClr>
                <a:srgbClr val="FF0000"/>
              </a:buClr>
              <a:buSzPct val="80000"/>
              <a:buFont typeface="Arial" panose="020B0604020202020204" pitchFamily="34" charset="0"/>
              <a:buChar char="•"/>
              <a:tabLst/>
              <a:defRPr/>
            </a:pPr>
            <a:r>
              <a:rPr kumimoji="0" lang="en-US" sz="2400" b="1" i="0" u="none" strike="noStrike" kern="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Orthopedic Surgery 		247		238</a:t>
            </a:r>
          </a:p>
          <a:p>
            <a:pPr marL="342900" marR="0" lvl="0" indent="-342900" algn="l" defTabSz="914400" rtl="0" eaLnBrk="1" fontAlgn="base" latinLnBrk="0" hangingPunct="1">
              <a:lnSpc>
                <a:spcPct val="80000"/>
              </a:lnSpc>
              <a:spcBef>
                <a:spcPct val="20000"/>
              </a:spcBef>
              <a:spcAft>
                <a:spcPct val="0"/>
              </a:spcAft>
              <a:buClr>
                <a:srgbClr val="FF0000"/>
              </a:buClr>
              <a:buSzPct val="80000"/>
              <a:buFont typeface="Arial" panose="020B0604020202020204" pitchFamily="34" charset="0"/>
              <a:buChar char="•"/>
              <a:tabLst/>
              <a:defRPr/>
            </a:pPr>
            <a:r>
              <a:rPr kumimoji="0" lang="en-US" sz="2400" b="1" i="0" u="none" strike="noStrike" kern="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Otolaryngology			248		240</a:t>
            </a:r>
          </a:p>
          <a:p>
            <a:pPr marL="342900" marR="0" lvl="0" indent="-342900" algn="l" defTabSz="914400" rtl="0" eaLnBrk="1" fontAlgn="base" latinLnBrk="0" hangingPunct="1">
              <a:lnSpc>
                <a:spcPct val="80000"/>
              </a:lnSpc>
              <a:spcBef>
                <a:spcPct val="20000"/>
              </a:spcBef>
              <a:spcAft>
                <a:spcPct val="0"/>
              </a:spcAft>
              <a:buClr>
                <a:srgbClr val="FF0000"/>
              </a:buClr>
              <a:buSzPct val="80000"/>
              <a:buFont typeface="Arial" panose="020B0604020202020204" pitchFamily="34" charset="0"/>
              <a:buChar char="•"/>
              <a:tabLst/>
              <a:defRPr/>
            </a:pPr>
            <a:r>
              <a:rPr kumimoji="0" lang="en-US" sz="2400" b="1" i="0" u="none" strike="noStrike" kern="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Plastic Surgery</a:t>
            </a:r>
            <a:r>
              <a:rPr kumimoji="0" lang="en-US" sz="2400" b="0" i="0" u="none" strike="noStrike" kern="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400" b="1" i="0" u="none" strike="noStrike" kern="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	250		240 </a:t>
            </a:r>
          </a:p>
          <a:p>
            <a:pPr marL="342900" marR="0" lvl="0" indent="-342900" algn="l" defTabSz="914400" rtl="0" eaLnBrk="1" fontAlgn="base" latinLnBrk="0" hangingPunct="1">
              <a:lnSpc>
                <a:spcPct val="80000"/>
              </a:lnSpc>
              <a:spcBef>
                <a:spcPct val="20000"/>
              </a:spcBef>
              <a:spcAft>
                <a:spcPct val="0"/>
              </a:spcAft>
              <a:buClr>
                <a:srgbClr val="FF0000"/>
              </a:buClr>
              <a:buSzPct val="80000"/>
              <a:buFont typeface="Arial" panose="020B0604020202020204" pitchFamily="34" charset="0"/>
              <a:buChar char="•"/>
              <a:tabLst/>
              <a:defRPr/>
            </a:pPr>
            <a:r>
              <a:rPr kumimoji="0" lang="en-US" sz="2400" b="1" i="0" u="none" strike="noStrike" kern="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Radiation Oncology		247		238</a:t>
            </a:r>
          </a:p>
          <a:p>
            <a:pPr marL="342900" marR="0" lvl="0" indent="-342900" algn="l" defTabSz="914400" rtl="0" eaLnBrk="1" fontAlgn="base" latinLnBrk="0" hangingPunct="1">
              <a:lnSpc>
                <a:spcPct val="80000"/>
              </a:lnSpc>
              <a:spcBef>
                <a:spcPct val="20000"/>
              </a:spcBef>
              <a:spcAft>
                <a:spcPct val="0"/>
              </a:spcAft>
              <a:buClr>
                <a:srgbClr val="FF0000"/>
              </a:buClr>
              <a:buSzPct val="80000"/>
              <a:buFont typeface="Arial" panose="020B0604020202020204" pitchFamily="34" charset="0"/>
              <a:buChar char="•"/>
              <a:tabLst/>
              <a:defRPr/>
            </a:pPr>
            <a:r>
              <a:rPr kumimoji="0" lang="en-US" sz="2400" b="1" i="0" u="none" strike="noStrike" kern="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Radiology				240		221</a:t>
            </a:r>
          </a:p>
          <a:p>
            <a:pPr marL="0" marR="0" lvl="0" indent="0" algn="l" defTabSz="914400" rtl="0" eaLnBrk="1" fontAlgn="base" latinLnBrk="0" hangingPunct="1">
              <a:lnSpc>
                <a:spcPct val="80000"/>
              </a:lnSpc>
              <a:spcBef>
                <a:spcPct val="20000"/>
              </a:spcBef>
              <a:spcAft>
                <a:spcPct val="0"/>
              </a:spcAft>
              <a:buClr>
                <a:srgbClr val="FF0000"/>
              </a:buClr>
              <a:buSzPct val="80000"/>
              <a:buFontTx/>
              <a:buNone/>
              <a:tabLst/>
              <a:defRPr/>
            </a:pPr>
            <a:endParaRPr kumimoji="0" lang="en-US" sz="2800" b="1" i="0" u="none" strike="noStrike" kern="0" cap="none" spc="0" normalizeH="0" baseline="0" noProof="0" dirty="0" smtClean="0">
              <a:ln>
                <a:noFill/>
              </a:ln>
              <a:solidFill>
                <a:srgbClr val="002060"/>
              </a:solidFill>
              <a:effectLst/>
              <a:uLnTx/>
              <a:uFillTx/>
              <a:latin typeface="Times New Roman"/>
              <a:ea typeface="+mn-ea"/>
              <a:cs typeface="+mn-cs"/>
            </a:endParaRPr>
          </a:p>
          <a:p>
            <a:pPr marL="0" marR="0" lvl="0" indent="0" algn="l" defTabSz="914400" rtl="0" eaLnBrk="1" fontAlgn="base" latinLnBrk="0" hangingPunct="1">
              <a:lnSpc>
                <a:spcPct val="80000"/>
              </a:lnSpc>
              <a:spcBef>
                <a:spcPct val="20000"/>
              </a:spcBef>
              <a:spcAft>
                <a:spcPct val="0"/>
              </a:spcAft>
              <a:buClr>
                <a:srgbClr val="FF0000"/>
              </a:buClr>
              <a:buSzPct val="80000"/>
              <a:buFontTx/>
              <a:buNone/>
              <a:tabLst/>
              <a:defRPr/>
            </a:pPr>
            <a:r>
              <a:rPr kumimoji="0" lang="en-US" sz="3200" b="1" i="0" u="none" strike="noStrike" kern="0" cap="none" spc="0" normalizeH="0" baseline="0" noProof="0" dirty="0" smtClean="0">
                <a:ln>
                  <a:noFill/>
                </a:ln>
                <a:solidFill>
                  <a:srgbClr val="002060"/>
                </a:solidFill>
                <a:effectLst/>
                <a:uLnTx/>
                <a:uFillTx/>
                <a:latin typeface="Times New Roman"/>
                <a:ea typeface="+mn-ea"/>
                <a:cs typeface="+mn-cs"/>
              </a:rPr>
              <a:t>	</a:t>
            </a:r>
          </a:p>
          <a:p>
            <a:pPr marL="342900" marR="0" lvl="0" indent="-342900" algn="l" defTabSz="914400" rtl="0" eaLnBrk="1" fontAlgn="base" latinLnBrk="0" hangingPunct="1">
              <a:lnSpc>
                <a:spcPct val="80000"/>
              </a:lnSpc>
              <a:spcBef>
                <a:spcPct val="20000"/>
              </a:spcBef>
              <a:spcAft>
                <a:spcPct val="0"/>
              </a:spcAft>
              <a:buClr>
                <a:srgbClr val="FF0000"/>
              </a:buClr>
              <a:buSzPct val="80000"/>
              <a:buFont typeface="Monotype Sorts"/>
              <a:buNone/>
              <a:tabLst/>
              <a:defRPr/>
            </a:pPr>
            <a:endParaRPr kumimoji="0" lang="en-US" sz="3200" b="1" i="0" u="none" strike="noStrike" kern="0" cap="none" spc="0" normalizeH="0" baseline="0" noProof="0" dirty="0" smtClean="0">
              <a:ln>
                <a:noFill/>
              </a:ln>
              <a:solidFill>
                <a:srgbClr val="FFFFFF"/>
              </a:solidFill>
              <a:effectLst/>
              <a:uLnTx/>
              <a:uFillTx/>
              <a:latin typeface="Times New Roman"/>
              <a:ea typeface="+mn-ea"/>
              <a:cs typeface="+mn-cs"/>
            </a:endParaRPr>
          </a:p>
          <a:p>
            <a:pPr marL="342900" marR="0" lvl="0" indent="-342900" algn="l" defTabSz="914400" rtl="0" eaLnBrk="1" fontAlgn="base" latinLnBrk="0" hangingPunct="1">
              <a:lnSpc>
                <a:spcPct val="80000"/>
              </a:lnSpc>
              <a:spcBef>
                <a:spcPct val="20000"/>
              </a:spcBef>
              <a:spcAft>
                <a:spcPct val="0"/>
              </a:spcAft>
              <a:buClr>
                <a:srgbClr val="FF0000"/>
              </a:buClr>
              <a:buSzPct val="80000"/>
              <a:buFont typeface="Monotype Sorts"/>
              <a:buNone/>
              <a:tabLst/>
              <a:defRPr/>
            </a:pPr>
            <a:r>
              <a:rPr kumimoji="0" lang="en-US" sz="3200" b="0" i="0" u="none" strike="noStrike" kern="0" cap="none" spc="0" normalizeH="0" baseline="0" noProof="0" dirty="0" smtClean="0">
                <a:ln>
                  <a:noFill/>
                </a:ln>
                <a:solidFill>
                  <a:srgbClr val="FFFFFF"/>
                </a:solidFill>
                <a:effectLst/>
                <a:uLnTx/>
                <a:uFillTx/>
                <a:latin typeface="Times New Roman"/>
                <a:ea typeface="+mn-ea"/>
                <a:cs typeface="+mn-cs"/>
              </a:rPr>
              <a:t>			</a:t>
            </a:r>
            <a:endParaRPr kumimoji="0" lang="en-US" sz="1600" b="0" i="0" u="none" strike="noStrike" kern="0" cap="none" spc="0" normalizeH="0" baseline="0" noProof="0" dirty="0" smtClean="0">
              <a:ln>
                <a:noFill/>
              </a:ln>
              <a:solidFill>
                <a:srgbClr val="FFFFFF"/>
              </a:solidFill>
              <a:effectLst/>
              <a:uLnTx/>
              <a:uFillTx/>
              <a:latin typeface="Times New Roman"/>
              <a:ea typeface="+mn-ea"/>
              <a:cs typeface="+mn-cs"/>
            </a:endParaRPr>
          </a:p>
        </p:txBody>
      </p:sp>
      <p:sp>
        <p:nvSpPr>
          <p:cNvPr id="7" name="Date Placeholder 3"/>
          <p:cNvSpPr txBox="1">
            <a:spLocks/>
          </p:cNvSpPr>
          <p:nvPr/>
        </p:nvSpPr>
        <p:spPr bwMode="auto">
          <a:xfrm>
            <a:off x="2552700" y="5867400"/>
            <a:ext cx="4800600" cy="3810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2075" tIns="46038" rIns="92075" bIns="46038" numCol="1" anchor="ctr" anchorCtr="0" compatLnSpc="1">
            <a:prstTxWarp prst="textNoShape">
              <a:avLst/>
            </a:prstTxWarp>
          </a:bodyPr>
          <a:lstStyle>
            <a:defPPr>
              <a:defRPr lang="en-US"/>
            </a:defPPr>
            <a:lvl1pPr algn="l" rtl="0" eaLnBrk="0" fontAlgn="base" hangingPunct="0">
              <a:spcBef>
                <a:spcPct val="20000"/>
              </a:spcBef>
              <a:spcAft>
                <a:spcPct val="0"/>
              </a:spcAft>
              <a:buClr>
                <a:schemeClr val="bg2"/>
              </a:buClr>
              <a:buChar char="•"/>
              <a:defRPr sz="2400" kern="1200">
                <a:solidFill>
                  <a:srgbClr val="335FB7"/>
                </a:solidFill>
                <a:latin typeface="Arial" charset="0"/>
                <a:ea typeface="+mn-ea"/>
                <a:cs typeface="Arial" charset="0"/>
              </a:defRPr>
            </a:lvl1pPr>
            <a:lvl2pPr marL="742950" indent="-285750" algn="l" rtl="0" eaLnBrk="0" fontAlgn="base" hangingPunct="0">
              <a:spcBef>
                <a:spcPct val="20000"/>
              </a:spcBef>
              <a:spcAft>
                <a:spcPct val="0"/>
              </a:spcAft>
              <a:buClr>
                <a:srgbClr val="B2B2B2"/>
              </a:buClr>
              <a:buFont typeface="Arial" charset="0"/>
              <a:buChar char="»"/>
              <a:defRPr sz="2200" kern="1200">
                <a:solidFill>
                  <a:srgbClr val="414141"/>
                </a:solidFill>
                <a:latin typeface="Arial" charset="0"/>
                <a:ea typeface="+mn-ea"/>
                <a:cs typeface="Arial" charset="0"/>
              </a:defRPr>
            </a:lvl2pPr>
            <a:lvl3pPr marL="1143000" indent="-228600" algn="l" rtl="0" eaLnBrk="0" fontAlgn="base" hangingPunct="0">
              <a:spcBef>
                <a:spcPct val="20000"/>
              </a:spcBef>
              <a:spcAft>
                <a:spcPct val="0"/>
              </a:spcAft>
              <a:buClr>
                <a:srgbClr val="B2B2B2"/>
              </a:buClr>
              <a:buChar char="•"/>
              <a:defRPr sz="2000" kern="1200">
                <a:solidFill>
                  <a:srgbClr val="414141"/>
                </a:solidFill>
                <a:latin typeface="Arial" charset="0"/>
                <a:ea typeface="+mn-ea"/>
                <a:cs typeface="Arial" charset="0"/>
              </a:defRPr>
            </a:lvl3pPr>
            <a:lvl4pPr marL="1600200" indent="-228600" algn="l" rtl="0" eaLnBrk="0" fontAlgn="base" hangingPunct="0">
              <a:spcBef>
                <a:spcPct val="20000"/>
              </a:spcBef>
              <a:spcAft>
                <a:spcPct val="0"/>
              </a:spcAft>
              <a:buClr>
                <a:srgbClr val="B2B2B2"/>
              </a:buClr>
              <a:buFont typeface="Arial" charset="0"/>
              <a:buChar char="»"/>
              <a:defRPr sz="2400" kern="1200">
                <a:solidFill>
                  <a:srgbClr val="414141"/>
                </a:solidFill>
                <a:latin typeface="Arial" charset="0"/>
                <a:ea typeface="+mn-ea"/>
                <a:cs typeface="Arial" charset="0"/>
              </a:defRPr>
            </a:lvl4pPr>
            <a:lvl5pPr marL="2057400" indent="-228600" algn="l" rtl="0" eaLnBrk="0" fontAlgn="base" hangingPunct="0">
              <a:spcBef>
                <a:spcPct val="20000"/>
              </a:spcBef>
              <a:spcAft>
                <a:spcPct val="0"/>
              </a:spcAft>
              <a:buClr>
                <a:srgbClr val="B2B2B2"/>
              </a:buClr>
              <a:buChar char="•"/>
              <a:defRPr sz="2400" kern="1200">
                <a:solidFill>
                  <a:srgbClr val="414141"/>
                </a:solidFill>
                <a:latin typeface="Arial" charset="0"/>
                <a:ea typeface="+mn-ea"/>
                <a:cs typeface="Arial" charset="0"/>
              </a:defRPr>
            </a:lvl5pPr>
            <a:lvl6pPr marL="2514600" indent="-228600" algn="l" defTabSz="914400" rtl="0" eaLnBrk="0" fontAlgn="base" latinLnBrk="0" hangingPunct="0">
              <a:spcBef>
                <a:spcPct val="20000"/>
              </a:spcBef>
              <a:spcAft>
                <a:spcPct val="0"/>
              </a:spcAft>
              <a:buClr>
                <a:srgbClr val="B2B2B2"/>
              </a:buClr>
              <a:buChar char="•"/>
              <a:defRPr sz="2400" kern="1200">
                <a:solidFill>
                  <a:srgbClr val="414141"/>
                </a:solidFill>
                <a:latin typeface="Arial" charset="0"/>
                <a:ea typeface="+mn-ea"/>
                <a:cs typeface="Arial" charset="0"/>
              </a:defRPr>
            </a:lvl6pPr>
            <a:lvl7pPr marL="2971800" indent="-228600" algn="l" defTabSz="914400" rtl="0" eaLnBrk="0" fontAlgn="base" latinLnBrk="0" hangingPunct="0">
              <a:spcBef>
                <a:spcPct val="20000"/>
              </a:spcBef>
              <a:spcAft>
                <a:spcPct val="0"/>
              </a:spcAft>
              <a:buClr>
                <a:srgbClr val="B2B2B2"/>
              </a:buClr>
              <a:buChar char="•"/>
              <a:defRPr sz="2400" kern="1200">
                <a:solidFill>
                  <a:srgbClr val="414141"/>
                </a:solidFill>
                <a:latin typeface="Arial" charset="0"/>
                <a:ea typeface="+mn-ea"/>
                <a:cs typeface="Arial" charset="0"/>
              </a:defRPr>
            </a:lvl7pPr>
            <a:lvl8pPr marL="3429000" indent="-228600" algn="l" defTabSz="914400" rtl="0" eaLnBrk="0" fontAlgn="base" latinLnBrk="0" hangingPunct="0">
              <a:spcBef>
                <a:spcPct val="20000"/>
              </a:spcBef>
              <a:spcAft>
                <a:spcPct val="0"/>
              </a:spcAft>
              <a:buClr>
                <a:srgbClr val="B2B2B2"/>
              </a:buClr>
              <a:buChar char="•"/>
              <a:defRPr sz="2400" kern="1200">
                <a:solidFill>
                  <a:srgbClr val="414141"/>
                </a:solidFill>
                <a:latin typeface="Arial" charset="0"/>
                <a:ea typeface="+mn-ea"/>
                <a:cs typeface="Arial" charset="0"/>
              </a:defRPr>
            </a:lvl8pPr>
            <a:lvl9pPr marL="3886200" indent="-228600" algn="l" defTabSz="914400" rtl="0" eaLnBrk="0" fontAlgn="base" latinLnBrk="0" hangingPunct="0">
              <a:spcBef>
                <a:spcPct val="20000"/>
              </a:spcBef>
              <a:spcAft>
                <a:spcPct val="0"/>
              </a:spcAft>
              <a:buClr>
                <a:srgbClr val="B2B2B2"/>
              </a:buClr>
              <a:buChar char="•"/>
              <a:defRPr sz="2400" kern="1200">
                <a:solidFill>
                  <a:srgbClr val="414141"/>
                </a:solidFill>
                <a:latin typeface="Arial" charset="0"/>
                <a:ea typeface="+mn-ea"/>
                <a:cs typeface="Arial" charset="0"/>
              </a:defRPr>
            </a:lvl9pPr>
          </a:lstStyle>
          <a:p>
            <a:pPr marL="342900" marR="0" lvl="0" indent="-342900" algn="l" defTabSz="914400" rtl="0" eaLnBrk="1" fontAlgn="base" latinLnBrk="0" hangingPunct="1">
              <a:lnSpc>
                <a:spcPct val="100000"/>
              </a:lnSpc>
              <a:spcBef>
                <a:spcPct val="20000"/>
              </a:spcBef>
              <a:spcAft>
                <a:spcPct val="0"/>
              </a:spcAft>
              <a:buClr>
                <a:srgbClr val="FFFFCC"/>
              </a:buClr>
              <a:buSzPct val="70000"/>
              <a:buFontTx/>
              <a:buNone/>
              <a:tabLst/>
              <a:defRPr/>
            </a:pPr>
            <a:r>
              <a:rPr kumimoji="0" lang="en-US" altLang="en-US" sz="1800" b="1" i="1" u="none" strike="noStrike" kern="0" cap="none" spc="0" normalizeH="0" baseline="0" noProof="0" dirty="0" smtClean="0">
                <a:ln>
                  <a:noFill/>
                </a:ln>
                <a:solidFill>
                  <a:srgbClr val="002060"/>
                </a:solidFill>
                <a:effectLst/>
                <a:uLnTx/>
                <a:uFillTx/>
                <a:latin typeface="Tahoma"/>
                <a:ea typeface="+mn-ea"/>
                <a:cs typeface="Arial"/>
              </a:rPr>
              <a:t>Charting Outcomes of the Match, 2016</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dirty="0" smtClean="0">
              <a:ln>
                <a:noFill/>
              </a:ln>
              <a:solidFill>
                <a:srgbClr val="909090"/>
              </a:solidFill>
              <a:effectLst/>
              <a:uLnTx/>
              <a:uFillTx/>
              <a:latin typeface="Arial" charset="0"/>
              <a:ea typeface="+mn-ea"/>
              <a:cs typeface="Arial" charset="0"/>
            </a:endParaRPr>
          </a:p>
        </p:txBody>
      </p:sp>
    </p:spTree>
    <p:extLst>
      <p:ext uri="{BB962C8B-B14F-4D97-AF65-F5344CB8AC3E}">
        <p14:creationId xmlns:p14="http://schemas.microsoft.com/office/powerpoint/2010/main" val="454399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Thoughts from last year’s students</a:t>
            </a:r>
            <a:endParaRPr lang="en-US" dirty="0"/>
          </a:p>
        </p:txBody>
      </p:sp>
      <p:sp>
        <p:nvSpPr>
          <p:cNvPr id="3" name="Content Placeholder 2"/>
          <p:cNvSpPr>
            <a:spLocks noGrp="1"/>
          </p:cNvSpPr>
          <p:nvPr>
            <p:ph idx="1"/>
          </p:nvPr>
        </p:nvSpPr>
        <p:spPr/>
        <p:txBody>
          <a:bodyPr/>
          <a:lstStyle/>
          <a:p>
            <a:r>
              <a:rPr lang="en-US" sz="2000" b="1" dirty="0"/>
              <a:t>Try to keep the Legacy Teachers program in the back of your mind while on rotations. </a:t>
            </a:r>
          </a:p>
          <a:p>
            <a:r>
              <a:rPr lang="en-US" sz="2000" b="1" dirty="0"/>
              <a:t>When you have a memorable experience…</a:t>
            </a:r>
          </a:p>
          <a:p>
            <a:pPr lvl="1"/>
            <a:r>
              <a:rPr lang="en-US" sz="2000" dirty="0"/>
              <a:t>Let the patient(s)/families know how meaningful your interactions with them have been</a:t>
            </a:r>
          </a:p>
          <a:p>
            <a:pPr lvl="1"/>
            <a:r>
              <a:rPr lang="en-US" sz="2000" u="sng" dirty="0"/>
              <a:t>Store their names</a:t>
            </a:r>
            <a:r>
              <a:rPr lang="en-US" sz="2000" dirty="0"/>
              <a:t> on your Epic profile</a:t>
            </a:r>
          </a:p>
          <a:p>
            <a:pPr lvl="1"/>
            <a:r>
              <a:rPr lang="en-US" sz="2000" u="sng" dirty="0"/>
              <a:t>Reach out earlier </a:t>
            </a:r>
            <a:r>
              <a:rPr lang="en-US" sz="2000" dirty="0"/>
              <a:t>with the banquet date (5/15/17) so they can coordinate transportation/work to attend!</a:t>
            </a:r>
          </a:p>
          <a:p>
            <a:r>
              <a:rPr lang="en-US" sz="2000" b="1" dirty="0"/>
              <a:t>Families really appreciate it, and you will too!</a:t>
            </a:r>
          </a:p>
          <a:p>
            <a:pPr lvl="1"/>
            <a:r>
              <a:rPr lang="en-US" sz="2000" dirty="0"/>
              <a:t>It’s a great way to end your Application Phase!</a:t>
            </a:r>
          </a:p>
          <a:p>
            <a:r>
              <a:rPr lang="en-US" sz="2000" b="1" dirty="0"/>
              <a:t>SUPER helpful during interview season</a:t>
            </a:r>
          </a:p>
          <a:p>
            <a:pPr lvl="1"/>
            <a:r>
              <a:rPr lang="en-US" sz="2000" dirty="0"/>
              <a:t>When asked about a memorable patient experience it helps to have this experience to reflect on and share</a:t>
            </a:r>
          </a:p>
          <a:p>
            <a:pPr lvl="1"/>
            <a:r>
              <a:rPr lang="en-US" sz="2000" dirty="0"/>
              <a:t>Many interviewers loved my experience in the Legacy Teachers program!</a:t>
            </a:r>
          </a:p>
        </p:txBody>
      </p:sp>
    </p:spTree>
    <p:extLst>
      <p:ext uri="{BB962C8B-B14F-4D97-AF65-F5344CB8AC3E}">
        <p14:creationId xmlns:p14="http://schemas.microsoft.com/office/powerpoint/2010/main" val="3444841047"/>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41383" y="444499"/>
            <a:ext cx="9280623" cy="5897308"/>
          </a:xfrm>
          <a:prstGeom prst="rect">
            <a:avLst/>
          </a:prstGeom>
          <a:effectLst>
            <a:softEdge rad="31750"/>
          </a:effectLst>
        </p:spPr>
      </p:pic>
    </p:spTree>
    <p:extLst>
      <p:ext uri="{BB962C8B-B14F-4D97-AF65-F5344CB8AC3E}">
        <p14:creationId xmlns:p14="http://schemas.microsoft.com/office/powerpoint/2010/main" val="342057042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852730" y="723900"/>
            <a:ext cx="2701510" cy="64633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srgbClr val="F2F2F2"/>
                </a:solidFill>
                <a:effectLst/>
                <a:uLnTx/>
                <a:uFillTx/>
                <a:latin typeface="Arial" panose="020B0604020202020204" pitchFamily="34" charset="0"/>
                <a:ea typeface="Arial"/>
                <a:cs typeface="+mn-cs"/>
              </a:rPr>
              <a:t>AGENDA</a:t>
            </a:r>
            <a:endParaRPr kumimoji="0" lang="en-GB" altLang="en-US" sz="1800" b="1" i="0" u="none" strike="noStrike" kern="1200" cap="none" spc="0" normalizeH="0" baseline="0" noProof="0" dirty="0" smtClean="0">
              <a:ln>
                <a:noFill/>
              </a:ln>
              <a:solidFill>
                <a:srgbClr val="5DD3FF"/>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4" name="Rectangle 2"/>
          <p:cNvSpPr txBox="1">
            <a:spLocks noChangeArrowheads="1"/>
          </p:cNvSpPr>
          <p:nvPr/>
        </p:nvSpPr>
        <p:spPr bwMode="auto">
          <a:xfrm>
            <a:off x="-147587" y="227231"/>
            <a:ext cx="12339587"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a:solidFill>
                  <a:schemeClr val="tx1"/>
                </a:solidFill>
                <a:latin typeface="+mj-lt"/>
                <a:ea typeface="+mj-ea"/>
                <a:cs typeface="+mj-cs"/>
              </a:defRPr>
            </a:lvl1pPr>
            <a:lvl2pPr algn="ctr" rtl="0" eaLnBrk="0" fontAlgn="base" hangingPunct="0">
              <a:spcBef>
                <a:spcPct val="0"/>
              </a:spcBef>
              <a:spcAft>
                <a:spcPct val="0"/>
              </a:spcAft>
              <a:defRPr sz="3600">
                <a:solidFill>
                  <a:schemeClr val="tx1"/>
                </a:solidFill>
                <a:latin typeface="Arial" charset="0"/>
              </a:defRPr>
            </a:lvl2pPr>
            <a:lvl3pPr algn="ctr" rtl="0" eaLnBrk="0" fontAlgn="base" hangingPunct="0">
              <a:spcBef>
                <a:spcPct val="0"/>
              </a:spcBef>
              <a:spcAft>
                <a:spcPct val="0"/>
              </a:spcAft>
              <a:defRPr sz="3600">
                <a:solidFill>
                  <a:schemeClr val="tx1"/>
                </a:solidFill>
                <a:latin typeface="Arial" charset="0"/>
              </a:defRPr>
            </a:lvl3pPr>
            <a:lvl4pPr algn="ctr" rtl="0" eaLnBrk="0" fontAlgn="base" hangingPunct="0">
              <a:spcBef>
                <a:spcPct val="0"/>
              </a:spcBef>
              <a:spcAft>
                <a:spcPct val="0"/>
              </a:spcAft>
              <a:defRPr sz="3600">
                <a:solidFill>
                  <a:schemeClr val="tx1"/>
                </a:solidFill>
                <a:latin typeface="Arial" charset="0"/>
              </a:defRPr>
            </a:lvl4pPr>
            <a:lvl5pPr algn="ctr" rtl="0" eaLnBrk="0" fontAlgn="base" hangingPunct="0">
              <a:spcBef>
                <a:spcPct val="0"/>
              </a:spcBef>
              <a:spcAft>
                <a:spcPct val="0"/>
              </a:spcAft>
              <a:defRPr sz="3600">
                <a:solidFill>
                  <a:schemeClr val="tx1"/>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400" b="1" i="0" u="none" strike="noStrike" kern="0" cap="none" spc="0" normalizeH="0" baseline="0" noProof="0" dirty="0" smtClean="0">
                <a:ln>
                  <a:noFill/>
                </a:ln>
                <a:solidFill>
                  <a:srgbClr val="002060"/>
                </a:solidFill>
                <a:effectLst/>
                <a:uLnTx/>
                <a:uFillTx/>
                <a:latin typeface="Arial"/>
                <a:ea typeface="+mj-ea"/>
                <a:cs typeface="+mj-cs"/>
              </a:rPr>
              <a:t>UNC SOM Mean Step Scores by Specialty (2013-2015)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1" i="0" u="none" strike="noStrike" kern="0" cap="none" spc="0" normalizeH="0" baseline="0" noProof="0" dirty="0" smtClean="0">
                <a:ln>
                  <a:noFill/>
                </a:ln>
                <a:solidFill>
                  <a:srgbClr val="002060"/>
                </a:solidFill>
                <a:effectLst/>
                <a:uLnTx/>
                <a:uFillTx/>
                <a:latin typeface="Arial"/>
                <a:ea typeface="+mj-ea"/>
                <a:cs typeface="+mj-cs"/>
              </a:rPr>
              <a:t>(469 students)</a:t>
            </a:r>
          </a:p>
        </p:txBody>
      </p:sp>
      <p:graphicFrame>
        <p:nvGraphicFramePr>
          <p:cNvPr id="9" name="Content Placeholder 5"/>
          <p:cNvGraphicFramePr>
            <a:graphicFrameLocks/>
          </p:cNvGraphicFramePr>
          <p:nvPr>
            <p:extLst>
              <p:ext uri="{D42A27DB-BD31-4B8C-83A1-F6EECF244321}">
                <p14:modId xmlns:p14="http://schemas.microsoft.com/office/powerpoint/2010/main" val="2299798445"/>
              </p:ext>
            </p:extLst>
          </p:nvPr>
        </p:nvGraphicFramePr>
        <p:xfrm>
          <a:off x="1776778" y="1628932"/>
          <a:ext cx="8490856" cy="4657575"/>
        </p:xfrm>
        <a:graphic>
          <a:graphicData uri="http://schemas.openxmlformats.org/drawingml/2006/table">
            <a:tbl>
              <a:tblPr/>
              <a:tblGrid>
                <a:gridCol w="2134072">
                  <a:extLst>
                    <a:ext uri="{9D8B030D-6E8A-4147-A177-3AD203B41FA5}">
                      <a16:colId xmlns:a16="http://schemas.microsoft.com/office/drawing/2014/main" val="20000"/>
                    </a:ext>
                  </a:extLst>
                </a:gridCol>
                <a:gridCol w="908112">
                  <a:extLst>
                    <a:ext uri="{9D8B030D-6E8A-4147-A177-3AD203B41FA5}">
                      <a16:colId xmlns:a16="http://schemas.microsoft.com/office/drawing/2014/main" val="20001"/>
                    </a:ext>
                  </a:extLst>
                </a:gridCol>
                <a:gridCol w="908112">
                  <a:extLst>
                    <a:ext uri="{9D8B030D-6E8A-4147-A177-3AD203B41FA5}">
                      <a16:colId xmlns:a16="http://schemas.microsoft.com/office/drawing/2014/main" val="20002"/>
                    </a:ext>
                  </a:extLst>
                </a:gridCol>
                <a:gridCol w="908112">
                  <a:extLst>
                    <a:ext uri="{9D8B030D-6E8A-4147-A177-3AD203B41FA5}">
                      <a16:colId xmlns:a16="http://schemas.microsoft.com/office/drawing/2014/main" val="20003"/>
                    </a:ext>
                  </a:extLst>
                </a:gridCol>
                <a:gridCol w="908112">
                  <a:extLst>
                    <a:ext uri="{9D8B030D-6E8A-4147-A177-3AD203B41FA5}">
                      <a16:colId xmlns:a16="http://schemas.microsoft.com/office/drawing/2014/main" val="20004"/>
                    </a:ext>
                  </a:extLst>
                </a:gridCol>
                <a:gridCol w="908112">
                  <a:extLst>
                    <a:ext uri="{9D8B030D-6E8A-4147-A177-3AD203B41FA5}">
                      <a16:colId xmlns:a16="http://schemas.microsoft.com/office/drawing/2014/main" val="20005"/>
                    </a:ext>
                  </a:extLst>
                </a:gridCol>
                <a:gridCol w="908112">
                  <a:extLst>
                    <a:ext uri="{9D8B030D-6E8A-4147-A177-3AD203B41FA5}">
                      <a16:colId xmlns:a16="http://schemas.microsoft.com/office/drawing/2014/main" val="20006"/>
                    </a:ext>
                  </a:extLst>
                </a:gridCol>
                <a:gridCol w="908112">
                  <a:extLst>
                    <a:ext uri="{9D8B030D-6E8A-4147-A177-3AD203B41FA5}">
                      <a16:colId xmlns:a16="http://schemas.microsoft.com/office/drawing/2014/main" val="20007"/>
                    </a:ext>
                  </a:extLst>
                </a:gridCol>
              </a:tblGrid>
              <a:tr h="340347">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algn="l" fontAlgn="b"/>
                      <a:r>
                        <a:rPr lang="en-US" sz="1100" b="1" u="sng" strike="noStrike" dirty="0">
                          <a:effectLst/>
                        </a:rPr>
                        <a:t>Specialty</a:t>
                      </a:r>
                      <a:endParaRPr lang="en-US" sz="1100" b="1" i="0" u="sng" strike="noStrike" dirty="0">
                        <a:solidFill>
                          <a:srgbClr val="000000"/>
                        </a:solidFill>
                        <a:effectLst/>
                        <a:latin typeface="Calibri"/>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00">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algn="ctr" fontAlgn="b"/>
                      <a:r>
                        <a:rPr lang="en-US" sz="1100" b="1" u="sng" strike="noStrike" dirty="0">
                          <a:effectLst/>
                        </a:rPr>
                        <a:t>N</a:t>
                      </a:r>
                      <a:endParaRPr lang="en-US" sz="1100" b="1" i="0" u="sng" strike="noStrike" dirty="0">
                        <a:solidFill>
                          <a:srgbClr val="000000"/>
                        </a:solidFill>
                        <a:effectLst/>
                        <a:latin typeface="Calibri"/>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00">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algn="ctr" fontAlgn="b"/>
                      <a:r>
                        <a:rPr lang="en-US" sz="1100" b="1" u="sng" strike="noStrike" dirty="0" smtClean="0">
                          <a:effectLst/>
                        </a:rPr>
                        <a:t>Step 1 Mean</a:t>
                      </a:r>
                      <a:endParaRPr lang="en-US" sz="1100" b="1" i="0" u="sng" strike="noStrike" dirty="0">
                        <a:solidFill>
                          <a:srgbClr val="000000"/>
                        </a:solidFill>
                        <a:effectLst/>
                        <a:latin typeface="Calibri"/>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00">
                        <a:tint val="20000"/>
                      </a:srgbClr>
                    </a:solidFill>
                  </a:tcPr>
                </a:tc>
                <a:tc gridSpan="2">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algn="ctr" fontAlgn="b"/>
                      <a:r>
                        <a:rPr lang="en-US" sz="1100" b="1" u="sng" strike="noStrike" dirty="0">
                          <a:effectLst/>
                        </a:rPr>
                        <a:t>Range</a:t>
                      </a:r>
                      <a:endParaRPr lang="en-US" sz="1100" b="1" i="0" u="sng" strike="noStrike" dirty="0">
                        <a:solidFill>
                          <a:srgbClr val="000000"/>
                        </a:solidFill>
                        <a:effectLst/>
                        <a:latin typeface="Calibri"/>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00">
                        <a:tint val="20000"/>
                      </a:srgbClr>
                    </a:solidFill>
                  </a:tcPr>
                </a:tc>
                <a:tc hMerge="1">
                  <a:txBody>
                    <a:bodyPr/>
                    <a:lstStyle/>
                    <a:p>
                      <a:endParaRPr lang="en-US"/>
                    </a:p>
                  </a:txBody>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algn="ctr" fontAlgn="b"/>
                      <a:r>
                        <a:rPr lang="en-US" sz="1100" b="1" u="sng" strike="noStrike" dirty="0" smtClean="0">
                          <a:effectLst/>
                        </a:rPr>
                        <a:t>Step 2K</a:t>
                      </a:r>
                      <a:r>
                        <a:rPr lang="en-US" sz="1100" b="1" u="sng" strike="noStrike" baseline="0" dirty="0" smtClean="0">
                          <a:effectLst/>
                        </a:rPr>
                        <a:t> </a:t>
                      </a:r>
                      <a:r>
                        <a:rPr lang="en-US" sz="1100" b="1" u="sng" strike="noStrike" dirty="0" smtClean="0">
                          <a:effectLst/>
                        </a:rPr>
                        <a:t>Mean</a:t>
                      </a:r>
                      <a:endParaRPr lang="en-US" sz="1100" b="1" i="0" u="sng" strike="noStrike" dirty="0">
                        <a:solidFill>
                          <a:srgbClr val="000000"/>
                        </a:solidFill>
                        <a:effectLst/>
                        <a:latin typeface="Calibri"/>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00">
                        <a:tint val="20000"/>
                      </a:srgbClr>
                    </a:solidFill>
                  </a:tcPr>
                </a:tc>
                <a:tc gridSpan="2">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algn="ctr" fontAlgn="b"/>
                      <a:r>
                        <a:rPr lang="en-US" sz="1100" b="1" u="sng" strike="noStrike" dirty="0">
                          <a:effectLst/>
                        </a:rPr>
                        <a:t>Range</a:t>
                      </a:r>
                      <a:endParaRPr lang="en-US" sz="1100" b="1" i="0" u="sng" strike="noStrike" dirty="0">
                        <a:solidFill>
                          <a:srgbClr val="000000"/>
                        </a:solidFill>
                        <a:effectLst/>
                        <a:latin typeface="Calibri"/>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00">
                        <a:tint val="20000"/>
                      </a:srgbClr>
                    </a:solidFill>
                  </a:tcPr>
                </a:tc>
                <a:tc hMerge="1">
                  <a:txBody>
                    <a:bodyPr/>
                    <a:lstStyle/>
                    <a:p>
                      <a:endParaRPr lang="en-US"/>
                    </a:p>
                  </a:txBody>
                  <a:tcPr/>
                </a:tc>
                <a:extLst>
                  <a:ext uri="{0D108BD9-81ED-4DB2-BD59-A6C34878D82A}">
                    <a16:rowId xmlns:a16="http://schemas.microsoft.com/office/drawing/2014/main" val="10000"/>
                  </a:ext>
                </a:extLst>
              </a:tr>
              <a:tr h="239846">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algn="l" fontAlgn="b"/>
                      <a:r>
                        <a:rPr lang="en-US" sz="1100" u="none" strike="noStrike">
                          <a:effectLst/>
                        </a:rPr>
                        <a:t>Anesthesiology</a:t>
                      </a:r>
                      <a:endParaRPr lang="en-US" sz="1100" b="0" i="0" u="none" strike="noStrike">
                        <a:solidFill>
                          <a:srgbClr val="000000"/>
                        </a:solidFill>
                        <a:effectLst/>
                        <a:latin typeface="Calibri"/>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00">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algn="ctr" fontAlgn="b"/>
                      <a:r>
                        <a:rPr lang="en-US" sz="1100" u="none" strike="noStrike" dirty="0">
                          <a:effectLst/>
                        </a:rPr>
                        <a:t>29</a:t>
                      </a:r>
                      <a:endParaRPr lang="en-US" sz="1100" b="0" i="0" u="none" strike="noStrike" dirty="0">
                        <a:solidFill>
                          <a:srgbClr val="000000"/>
                        </a:solidFill>
                        <a:effectLst/>
                        <a:latin typeface="Calibri"/>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00">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algn="ctr" fontAlgn="b"/>
                      <a:r>
                        <a:rPr lang="en-US" sz="1100" u="none" strike="noStrike">
                          <a:effectLst/>
                        </a:rPr>
                        <a:t>234.72</a:t>
                      </a:r>
                      <a:endParaRPr lang="en-US" sz="1100" b="0" i="0" u="none" strike="noStrike">
                        <a:solidFill>
                          <a:srgbClr val="000000"/>
                        </a:solidFill>
                        <a:effectLst/>
                        <a:latin typeface="Calibri"/>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00">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algn="ctr" fontAlgn="b"/>
                      <a:r>
                        <a:rPr lang="en-US" sz="1100" u="none" strike="noStrike">
                          <a:effectLst/>
                        </a:rPr>
                        <a:t>198</a:t>
                      </a:r>
                      <a:endParaRPr lang="en-US" sz="1100" b="0" i="0" u="none" strike="noStrike">
                        <a:solidFill>
                          <a:srgbClr val="000000"/>
                        </a:solidFill>
                        <a:effectLst/>
                        <a:latin typeface="Calibri"/>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00">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algn="ctr" fontAlgn="b"/>
                      <a:r>
                        <a:rPr lang="en-US" sz="1100" u="none" strike="noStrike">
                          <a:effectLst/>
                        </a:rPr>
                        <a:t>259</a:t>
                      </a:r>
                      <a:endParaRPr lang="en-US" sz="1100" b="0" i="0" u="none" strike="noStrike">
                        <a:solidFill>
                          <a:srgbClr val="000000"/>
                        </a:solidFill>
                        <a:effectLst/>
                        <a:latin typeface="Calibri"/>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00">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algn="ctr" fontAlgn="b"/>
                      <a:r>
                        <a:rPr lang="en-US" sz="1100" u="none" strike="noStrike">
                          <a:effectLst/>
                        </a:rPr>
                        <a:t>250</a:t>
                      </a:r>
                      <a:endParaRPr lang="en-US" sz="1100" b="0" i="0" u="none" strike="noStrike">
                        <a:solidFill>
                          <a:srgbClr val="000000"/>
                        </a:solidFill>
                        <a:effectLst/>
                        <a:latin typeface="Calibri"/>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00">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algn="ctr" fontAlgn="b"/>
                      <a:r>
                        <a:rPr lang="en-US" sz="1100" u="none" strike="noStrike">
                          <a:effectLst/>
                        </a:rPr>
                        <a:t>214</a:t>
                      </a:r>
                      <a:endParaRPr lang="en-US" sz="1100" b="0" i="0" u="none" strike="noStrike">
                        <a:solidFill>
                          <a:srgbClr val="000000"/>
                        </a:solidFill>
                        <a:effectLst/>
                        <a:latin typeface="Calibri"/>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00">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algn="ctr" fontAlgn="b"/>
                      <a:r>
                        <a:rPr lang="en-US" sz="1100" u="none" strike="noStrike" dirty="0">
                          <a:effectLst/>
                        </a:rPr>
                        <a:t>276</a:t>
                      </a:r>
                      <a:endParaRPr lang="en-US" sz="1100" b="0" i="0" u="none" strike="noStrike" dirty="0">
                        <a:solidFill>
                          <a:srgbClr val="000000"/>
                        </a:solidFill>
                        <a:effectLst/>
                        <a:latin typeface="Calibri"/>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00">
                        <a:tint val="20000"/>
                      </a:srgbClr>
                    </a:solidFill>
                  </a:tcPr>
                </a:tc>
                <a:extLst>
                  <a:ext uri="{0D108BD9-81ED-4DB2-BD59-A6C34878D82A}">
                    <a16:rowId xmlns:a16="http://schemas.microsoft.com/office/drawing/2014/main" val="10001"/>
                  </a:ext>
                </a:extLst>
              </a:tr>
              <a:tr h="239846">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algn="l" fontAlgn="b"/>
                      <a:r>
                        <a:rPr lang="en-US" sz="1100" u="none" strike="noStrike" dirty="0">
                          <a:effectLst/>
                        </a:rPr>
                        <a:t>Dermatology</a:t>
                      </a:r>
                      <a:endParaRPr lang="en-US" sz="1100" b="0" i="0" u="none" strike="noStrike" dirty="0">
                        <a:solidFill>
                          <a:srgbClr val="000000"/>
                        </a:solidFill>
                        <a:effectLst/>
                        <a:latin typeface="Calibri"/>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00">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algn="ctr" fontAlgn="b"/>
                      <a:r>
                        <a:rPr lang="en-US" sz="1100" u="none" strike="noStrike">
                          <a:effectLst/>
                        </a:rPr>
                        <a:t>12</a:t>
                      </a:r>
                      <a:endParaRPr lang="en-US" sz="1100" b="0" i="0" u="none" strike="noStrike">
                        <a:solidFill>
                          <a:srgbClr val="000000"/>
                        </a:solidFill>
                        <a:effectLst/>
                        <a:latin typeface="Calibri"/>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00">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algn="ctr" fontAlgn="b"/>
                      <a:r>
                        <a:rPr lang="en-US" sz="1100" u="none" strike="noStrike" dirty="0">
                          <a:effectLst/>
                        </a:rPr>
                        <a:t>247.92</a:t>
                      </a:r>
                      <a:endParaRPr lang="en-US" sz="1100" b="0" i="0" u="none" strike="noStrike" dirty="0">
                        <a:solidFill>
                          <a:srgbClr val="000000"/>
                        </a:solidFill>
                        <a:effectLst/>
                        <a:latin typeface="Calibri"/>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00">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algn="ctr" fontAlgn="b"/>
                      <a:r>
                        <a:rPr lang="en-US" sz="1100" u="none" strike="noStrike">
                          <a:effectLst/>
                        </a:rPr>
                        <a:t>231</a:t>
                      </a:r>
                      <a:endParaRPr lang="en-US" sz="1100" b="0" i="0" u="none" strike="noStrike">
                        <a:solidFill>
                          <a:srgbClr val="000000"/>
                        </a:solidFill>
                        <a:effectLst/>
                        <a:latin typeface="Calibri"/>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00">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algn="ctr" fontAlgn="b"/>
                      <a:r>
                        <a:rPr lang="en-US" sz="1100" u="none" strike="noStrike">
                          <a:effectLst/>
                        </a:rPr>
                        <a:t>263</a:t>
                      </a:r>
                      <a:endParaRPr lang="en-US" sz="1100" b="0" i="0" u="none" strike="noStrike">
                        <a:solidFill>
                          <a:srgbClr val="000000"/>
                        </a:solidFill>
                        <a:effectLst/>
                        <a:latin typeface="Calibri"/>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00">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algn="ctr" fontAlgn="b"/>
                      <a:r>
                        <a:rPr lang="en-US" sz="1100" u="none" strike="noStrike">
                          <a:effectLst/>
                        </a:rPr>
                        <a:t>260</a:t>
                      </a:r>
                      <a:endParaRPr lang="en-US" sz="1100" b="0" i="0" u="none" strike="noStrike">
                        <a:solidFill>
                          <a:srgbClr val="000000"/>
                        </a:solidFill>
                        <a:effectLst/>
                        <a:latin typeface="Calibri"/>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00">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algn="ctr" fontAlgn="b"/>
                      <a:r>
                        <a:rPr lang="en-US" sz="1100" u="none" strike="noStrike">
                          <a:effectLst/>
                        </a:rPr>
                        <a:t>246</a:t>
                      </a:r>
                      <a:endParaRPr lang="en-US" sz="1100" b="0" i="0" u="none" strike="noStrike">
                        <a:solidFill>
                          <a:srgbClr val="000000"/>
                        </a:solidFill>
                        <a:effectLst/>
                        <a:latin typeface="Calibri"/>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00">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algn="ctr" fontAlgn="b"/>
                      <a:r>
                        <a:rPr lang="en-US" sz="1100" u="none" strike="noStrike">
                          <a:effectLst/>
                        </a:rPr>
                        <a:t>279</a:t>
                      </a:r>
                      <a:endParaRPr lang="en-US" sz="1100" b="0" i="0" u="none" strike="noStrike">
                        <a:solidFill>
                          <a:srgbClr val="000000"/>
                        </a:solidFill>
                        <a:effectLst/>
                        <a:latin typeface="Calibri"/>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00">
                        <a:tint val="20000"/>
                      </a:srgbClr>
                    </a:solidFill>
                  </a:tcPr>
                </a:tc>
                <a:extLst>
                  <a:ext uri="{0D108BD9-81ED-4DB2-BD59-A6C34878D82A}">
                    <a16:rowId xmlns:a16="http://schemas.microsoft.com/office/drawing/2014/main" val="10002"/>
                  </a:ext>
                </a:extLst>
              </a:tr>
              <a:tr h="239846">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algn="l" fontAlgn="b"/>
                      <a:r>
                        <a:rPr lang="en-US" sz="1100" u="none" strike="noStrike" dirty="0">
                          <a:effectLst/>
                        </a:rPr>
                        <a:t>Emergency Medicine</a:t>
                      </a:r>
                      <a:endParaRPr lang="en-US" sz="1100" b="0" i="0" u="none" strike="noStrike" dirty="0">
                        <a:solidFill>
                          <a:srgbClr val="000000"/>
                        </a:solidFill>
                        <a:effectLst/>
                        <a:latin typeface="Calibri"/>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00">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algn="ctr" fontAlgn="b"/>
                      <a:r>
                        <a:rPr lang="en-US" sz="1100" u="none" strike="noStrike">
                          <a:effectLst/>
                        </a:rPr>
                        <a:t>43</a:t>
                      </a:r>
                      <a:endParaRPr lang="en-US" sz="1100" b="0" i="0" u="none" strike="noStrike">
                        <a:solidFill>
                          <a:srgbClr val="000000"/>
                        </a:solidFill>
                        <a:effectLst/>
                        <a:latin typeface="Calibri"/>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00">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algn="ctr" fontAlgn="b"/>
                      <a:r>
                        <a:rPr lang="en-US" sz="1100" u="none" strike="noStrike">
                          <a:effectLst/>
                        </a:rPr>
                        <a:t>233.47</a:t>
                      </a:r>
                      <a:endParaRPr lang="en-US" sz="1100" b="0" i="0" u="none" strike="noStrike">
                        <a:solidFill>
                          <a:srgbClr val="000000"/>
                        </a:solidFill>
                        <a:effectLst/>
                        <a:latin typeface="Calibri"/>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00">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algn="ctr" fontAlgn="b"/>
                      <a:r>
                        <a:rPr lang="en-US" sz="1100" u="none" strike="noStrike">
                          <a:effectLst/>
                        </a:rPr>
                        <a:t>188</a:t>
                      </a:r>
                      <a:endParaRPr lang="en-US" sz="1100" b="0" i="0" u="none" strike="noStrike">
                        <a:solidFill>
                          <a:srgbClr val="000000"/>
                        </a:solidFill>
                        <a:effectLst/>
                        <a:latin typeface="Calibri"/>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00">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algn="ctr" fontAlgn="b"/>
                      <a:r>
                        <a:rPr lang="en-US" sz="1100" u="none" strike="noStrike">
                          <a:effectLst/>
                        </a:rPr>
                        <a:t>259</a:t>
                      </a:r>
                      <a:endParaRPr lang="en-US" sz="1100" b="0" i="0" u="none" strike="noStrike">
                        <a:solidFill>
                          <a:srgbClr val="000000"/>
                        </a:solidFill>
                        <a:effectLst/>
                        <a:latin typeface="Calibri"/>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00">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algn="ctr" fontAlgn="b"/>
                      <a:r>
                        <a:rPr lang="en-US" sz="1100" u="none" strike="noStrike">
                          <a:effectLst/>
                        </a:rPr>
                        <a:t>246</a:t>
                      </a:r>
                      <a:endParaRPr lang="en-US" sz="1100" b="0" i="0" u="none" strike="noStrike">
                        <a:solidFill>
                          <a:srgbClr val="000000"/>
                        </a:solidFill>
                        <a:effectLst/>
                        <a:latin typeface="Calibri"/>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00">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algn="ctr" fontAlgn="b"/>
                      <a:r>
                        <a:rPr lang="en-US" sz="1100" u="none" strike="noStrike">
                          <a:effectLst/>
                        </a:rPr>
                        <a:t>206</a:t>
                      </a:r>
                      <a:endParaRPr lang="en-US" sz="1100" b="0" i="0" u="none" strike="noStrike">
                        <a:solidFill>
                          <a:srgbClr val="000000"/>
                        </a:solidFill>
                        <a:effectLst/>
                        <a:latin typeface="Calibri"/>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00">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algn="ctr" fontAlgn="b"/>
                      <a:r>
                        <a:rPr lang="en-US" sz="1100" u="none" strike="noStrike">
                          <a:effectLst/>
                        </a:rPr>
                        <a:t>269</a:t>
                      </a:r>
                      <a:endParaRPr lang="en-US" sz="1100" b="0" i="0" u="none" strike="noStrike">
                        <a:solidFill>
                          <a:srgbClr val="000000"/>
                        </a:solidFill>
                        <a:effectLst/>
                        <a:latin typeface="Calibri"/>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00">
                        <a:tint val="20000"/>
                      </a:srgbClr>
                    </a:solidFill>
                  </a:tcPr>
                </a:tc>
                <a:extLst>
                  <a:ext uri="{0D108BD9-81ED-4DB2-BD59-A6C34878D82A}">
                    <a16:rowId xmlns:a16="http://schemas.microsoft.com/office/drawing/2014/main" val="10003"/>
                  </a:ext>
                </a:extLst>
              </a:tr>
              <a:tr h="239846">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algn="l" fontAlgn="b"/>
                      <a:r>
                        <a:rPr lang="en-US" sz="1100" u="none" strike="noStrike">
                          <a:effectLst/>
                        </a:rPr>
                        <a:t>Family Medicine</a:t>
                      </a:r>
                      <a:endParaRPr lang="en-US" sz="1100" b="0" i="0" u="none" strike="noStrike">
                        <a:solidFill>
                          <a:srgbClr val="000000"/>
                        </a:solidFill>
                        <a:effectLst/>
                        <a:latin typeface="Calibri"/>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00">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algn="ctr" fontAlgn="b"/>
                      <a:r>
                        <a:rPr lang="en-US" sz="1100" u="none" strike="noStrike">
                          <a:effectLst/>
                        </a:rPr>
                        <a:t>55</a:t>
                      </a:r>
                      <a:endParaRPr lang="en-US" sz="1100" b="0" i="0" u="none" strike="noStrike">
                        <a:solidFill>
                          <a:srgbClr val="000000"/>
                        </a:solidFill>
                        <a:effectLst/>
                        <a:latin typeface="Calibri"/>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00">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algn="ctr" fontAlgn="b"/>
                      <a:r>
                        <a:rPr lang="en-US" sz="1100" u="none" strike="noStrike">
                          <a:effectLst/>
                        </a:rPr>
                        <a:t>222.05</a:t>
                      </a:r>
                      <a:endParaRPr lang="en-US" sz="1100" b="0" i="0" u="none" strike="noStrike">
                        <a:solidFill>
                          <a:srgbClr val="000000"/>
                        </a:solidFill>
                        <a:effectLst/>
                        <a:latin typeface="Calibri"/>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00">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algn="ctr" fontAlgn="b"/>
                      <a:r>
                        <a:rPr lang="en-US" sz="1100" u="none" strike="noStrike">
                          <a:effectLst/>
                        </a:rPr>
                        <a:t>192</a:t>
                      </a:r>
                      <a:endParaRPr lang="en-US" sz="1100" b="0" i="0" u="none" strike="noStrike">
                        <a:solidFill>
                          <a:srgbClr val="000000"/>
                        </a:solidFill>
                        <a:effectLst/>
                        <a:latin typeface="Calibri"/>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00">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algn="ctr" fontAlgn="b"/>
                      <a:r>
                        <a:rPr lang="en-US" sz="1100" u="none" strike="noStrike">
                          <a:effectLst/>
                        </a:rPr>
                        <a:t>263</a:t>
                      </a:r>
                      <a:endParaRPr lang="en-US" sz="1100" b="0" i="0" u="none" strike="noStrike">
                        <a:solidFill>
                          <a:srgbClr val="000000"/>
                        </a:solidFill>
                        <a:effectLst/>
                        <a:latin typeface="Calibri"/>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00">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algn="ctr" fontAlgn="b"/>
                      <a:r>
                        <a:rPr lang="en-US" sz="1100" u="none" strike="noStrike">
                          <a:effectLst/>
                        </a:rPr>
                        <a:t>243</a:t>
                      </a:r>
                      <a:endParaRPr lang="en-US" sz="1100" b="0" i="0" u="none" strike="noStrike">
                        <a:solidFill>
                          <a:srgbClr val="000000"/>
                        </a:solidFill>
                        <a:effectLst/>
                        <a:latin typeface="Calibri"/>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00">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algn="ctr" fontAlgn="b"/>
                      <a:r>
                        <a:rPr lang="en-US" sz="1100" u="none" strike="noStrike">
                          <a:effectLst/>
                        </a:rPr>
                        <a:t>199</a:t>
                      </a:r>
                      <a:endParaRPr lang="en-US" sz="1100" b="0" i="0" u="none" strike="noStrike">
                        <a:solidFill>
                          <a:srgbClr val="000000"/>
                        </a:solidFill>
                        <a:effectLst/>
                        <a:latin typeface="Calibri"/>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00">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algn="ctr" fontAlgn="b"/>
                      <a:r>
                        <a:rPr lang="en-US" sz="1100" u="none" strike="noStrike">
                          <a:effectLst/>
                        </a:rPr>
                        <a:t>281</a:t>
                      </a:r>
                      <a:endParaRPr lang="en-US" sz="1100" b="0" i="0" u="none" strike="noStrike">
                        <a:solidFill>
                          <a:srgbClr val="000000"/>
                        </a:solidFill>
                        <a:effectLst/>
                        <a:latin typeface="Calibri"/>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00">
                        <a:tint val="20000"/>
                      </a:srgbClr>
                    </a:solidFill>
                  </a:tcPr>
                </a:tc>
                <a:extLst>
                  <a:ext uri="{0D108BD9-81ED-4DB2-BD59-A6C34878D82A}">
                    <a16:rowId xmlns:a16="http://schemas.microsoft.com/office/drawing/2014/main" val="10004"/>
                  </a:ext>
                </a:extLst>
              </a:tr>
              <a:tr h="239846">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algn="l" fontAlgn="b"/>
                      <a:r>
                        <a:rPr lang="en-US" sz="1100" u="none" strike="noStrike">
                          <a:effectLst/>
                        </a:rPr>
                        <a:t>General Surgery</a:t>
                      </a:r>
                      <a:endParaRPr lang="en-US" sz="1100" b="0" i="0" u="none" strike="noStrike">
                        <a:solidFill>
                          <a:srgbClr val="000000"/>
                        </a:solidFill>
                        <a:effectLst/>
                        <a:latin typeface="Calibri"/>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00">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algn="ctr" fontAlgn="b"/>
                      <a:r>
                        <a:rPr lang="en-US" sz="1100" u="none" strike="noStrike">
                          <a:effectLst/>
                        </a:rPr>
                        <a:t>24</a:t>
                      </a:r>
                      <a:endParaRPr lang="en-US" sz="1100" b="0" i="0" u="none" strike="noStrike">
                        <a:solidFill>
                          <a:srgbClr val="000000"/>
                        </a:solidFill>
                        <a:effectLst/>
                        <a:latin typeface="Calibri"/>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00">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algn="ctr" fontAlgn="b"/>
                      <a:r>
                        <a:rPr lang="en-US" sz="1100" u="none" strike="noStrike">
                          <a:effectLst/>
                        </a:rPr>
                        <a:t>232.5</a:t>
                      </a:r>
                      <a:endParaRPr lang="en-US" sz="1100" b="0" i="0" u="none" strike="noStrike">
                        <a:solidFill>
                          <a:srgbClr val="000000"/>
                        </a:solidFill>
                        <a:effectLst/>
                        <a:latin typeface="Calibri"/>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00">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algn="ctr" fontAlgn="b"/>
                      <a:r>
                        <a:rPr lang="en-US" sz="1100" u="none" strike="noStrike">
                          <a:effectLst/>
                        </a:rPr>
                        <a:t>211</a:t>
                      </a:r>
                      <a:endParaRPr lang="en-US" sz="1100" b="0" i="0" u="none" strike="noStrike">
                        <a:solidFill>
                          <a:srgbClr val="000000"/>
                        </a:solidFill>
                        <a:effectLst/>
                        <a:latin typeface="Calibri"/>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00">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algn="ctr" fontAlgn="b"/>
                      <a:r>
                        <a:rPr lang="en-US" sz="1100" u="none" strike="noStrike">
                          <a:effectLst/>
                        </a:rPr>
                        <a:t>261</a:t>
                      </a:r>
                      <a:endParaRPr lang="en-US" sz="1100" b="0" i="0" u="none" strike="noStrike">
                        <a:solidFill>
                          <a:srgbClr val="000000"/>
                        </a:solidFill>
                        <a:effectLst/>
                        <a:latin typeface="Calibri"/>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00">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algn="ctr" fontAlgn="b"/>
                      <a:r>
                        <a:rPr lang="en-US" sz="1100" u="none" strike="noStrike">
                          <a:effectLst/>
                        </a:rPr>
                        <a:t>247</a:t>
                      </a:r>
                      <a:endParaRPr lang="en-US" sz="1100" b="0" i="0" u="none" strike="noStrike">
                        <a:solidFill>
                          <a:srgbClr val="000000"/>
                        </a:solidFill>
                        <a:effectLst/>
                        <a:latin typeface="Calibri"/>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00">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algn="ctr" fontAlgn="b"/>
                      <a:r>
                        <a:rPr lang="en-US" sz="1100" u="none" strike="noStrike">
                          <a:effectLst/>
                        </a:rPr>
                        <a:t>226</a:t>
                      </a:r>
                      <a:endParaRPr lang="en-US" sz="1100" b="0" i="0" u="none" strike="noStrike">
                        <a:solidFill>
                          <a:srgbClr val="000000"/>
                        </a:solidFill>
                        <a:effectLst/>
                        <a:latin typeface="Calibri"/>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00">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algn="ctr" fontAlgn="b"/>
                      <a:r>
                        <a:rPr lang="en-US" sz="1100" u="none" strike="noStrike">
                          <a:effectLst/>
                        </a:rPr>
                        <a:t>270</a:t>
                      </a:r>
                      <a:endParaRPr lang="en-US" sz="1100" b="0" i="0" u="none" strike="noStrike">
                        <a:solidFill>
                          <a:srgbClr val="000000"/>
                        </a:solidFill>
                        <a:effectLst/>
                        <a:latin typeface="Calibri"/>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00">
                        <a:tint val="20000"/>
                      </a:srgbClr>
                    </a:solidFill>
                  </a:tcPr>
                </a:tc>
                <a:extLst>
                  <a:ext uri="{0D108BD9-81ED-4DB2-BD59-A6C34878D82A}">
                    <a16:rowId xmlns:a16="http://schemas.microsoft.com/office/drawing/2014/main" val="10005"/>
                  </a:ext>
                </a:extLst>
              </a:tr>
              <a:tr h="239846">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algn="l" fontAlgn="b"/>
                      <a:r>
                        <a:rPr lang="en-US" sz="1100" u="none" strike="noStrike" dirty="0">
                          <a:effectLst/>
                        </a:rPr>
                        <a:t>Med </a:t>
                      </a:r>
                      <a:r>
                        <a:rPr lang="en-US" sz="1100" u="none" strike="noStrike" dirty="0" err="1">
                          <a:effectLst/>
                        </a:rPr>
                        <a:t>Peds</a:t>
                      </a:r>
                      <a:endParaRPr lang="en-US" sz="1100" b="0" i="0" u="none" strike="noStrike" dirty="0">
                        <a:solidFill>
                          <a:srgbClr val="000000"/>
                        </a:solidFill>
                        <a:effectLst/>
                        <a:latin typeface="Calibri"/>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00">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algn="ctr" fontAlgn="b"/>
                      <a:r>
                        <a:rPr lang="en-US" sz="1100" u="none" strike="noStrike">
                          <a:effectLst/>
                        </a:rPr>
                        <a:t>22</a:t>
                      </a:r>
                      <a:endParaRPr lang="en-US" sz="1100" b="0" i="0" u="none" strike="noStrike">
                        <a:solidFill>
                          <a:srgbClr val="000000"/>
                        </a:solidFill>
                        <a:effectLst/>
                        <a:latin typeface="Calibri"/>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00">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algn="ctr" fontAlgn="b"/>
                      <a:r>
                        <a:rPr lang="en-US" sz="1100" u="none" strike="noStrike">
                          <a:effectLst/>
                        </a:rPr>
                        <a:t>245.14</a:t>
                      </a:r>
                      <a:endParaRPr lang="en-US" sz="1100" b="0" i="0" u="none" strike="noStrike">
                        <a:solidFill>
                          <a:srgbClr val="000000"/>
                        </a:solidFill>
                        <a:effectLst/>
                        <a:latin typeface="Calibri"/>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00">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algn="ctr" fontAlgn="b"/>
                      <a:r>
                        <a:rPr lang="en-US" sz="1100" u="none" strike="noStrike">
                          <a:effectLst/>
                        </a:rPr>
                        <a:t>209</a:t>
                      </a:r>
                      <a:endParaRPr lang="en-US" sz="1100" b="0" i="0" u="none" strike="noStrike">
                        <a:solidFill>
                          <a:srgbClr val="000000"/>
                        </a:solidFill>
                        <a:effectLst/>
                        <a:latin typeface="Calibri"/>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00">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algn="ctr" fontAlgn="b"/>
                      <a:r>
                        <a:rPr lang="en-US" sz="1100" u="none" strike="noStrike">
                          <a:effectLst/>
                        </a:rPr>
                        <a:t>266</a:t>
                      </a:r>
                      <a:endParaRPr lang="en-US" sz="1100" b="0" i="0" u="none" strike="noStrike">
                        <a:solidFill>
                          <a:srgbClr val="000000"/>
                        </a:solidFill>
                        <a:effectLst/>
                        <a:latin typeface="Calibri"/>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00">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algn="ctr" fontAlgn="b"/>
                      <a:r>
                        <a:rPr lang="en-US" sz="1100" u="none" strike="noStrike">
                          <a:effectLst/>
                        </a:rPr>
                        <a:t>261</a:t>
                      </a:r>
                      <a:endParaRPr lang="en-US" sz="1100" b="0" i="0" u="none" strike="noStrike">
                        <a:solidFill>
                          <a:srgbClr val="000000"/>
                        </a:solidFill>
                        <a:effectLst/>
                        <a:latin typeface="Calibri"/>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00">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algn="ctr" fontAlgn="b"/>
                      <a:r>
                        <a:rPr lang="en-US" sz="1100" u="none" strike="noStrike">
                          <a:effectLst/>
                        </a:rPr>
                        <a:t>229</a:t>
                      </a:r>
                      <a:endParaRPr lang="en-US" sz="1100" b="0" i="0" u="none" strike="noStrike">
                        <a:solidFill>
                          <a:srgbClr val="000000"/>
                        </a:solidFill>
                        <a:effectLst/>
                        <a:latin typeface="Calibri"/>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00">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algn="ctr" fontAlgn="b"/>
                      <a:r>
                        <a:rPr lang="en-US" sz="1100" u="none" strike="noStrike">
                          <a:effectLst/>
                        </a:rPr>
                        <a:t>283</a:t>
                      </a:r>
                      <a:endParaRPr lang="en-US" sz="1100" b="0" i="0" u="none" strike="noStrike">
                        <a:solidFill>
                          <a:srgbClr val="000000"/>
                        </a:solidFill>
                        <a:effectLst/>
                        <a:latin typeface="Calibri"/>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00">
                        <a:tint val="20000"/>
                      </a:srgbClr>
                    </a:solidFill>
                  </a:tcPr>
                </a:tc>
                <a:extLst>
                  <a:ext uri="{0D108BD9-81ED-4DB2-BD59-A6C34878D82A}">
                    <a16:rowId xmlns:a16="http://schemas.microsoft.com/office/drawing/2014/main" val="10006"/>
                  </a:ext>
                </a:extLst>
              </a:tr>
              <a:tr h="239846">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algn="l" fontAlgn="b"/>
                      <a:r>
                        <a:rPr lang="en-US" sz="1100" u="none" strike="noStrike" dirty="0">
                          <a:effectLst/>
                        </a:rPr>
                        <a:t>Medicine</a:t>
                      </a:r>
                      <a:endParaRPr lang="en-US" sz="1100" b="0" i="0" u="none" strike="noStrike" dirty="0">
                        <a:solidFill>
                          <a:srgbClr val="000000"/>
                        </a:solidFill>
                        <a:effectLst/>
                        <a:latin typeface="Calibri"/>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00">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algn="ctr" fontAlgn="b"/>
                      <a:r>
                        <a:rPr lang="en-US" sz="1100" u="none" strike="noStrike">
                          <a:effectLst/>
                        </a:rPr>
                        <a:t>93</a:t>
                      </a:r>
                      <a:endParaRPr lang="en-US" sz="1100" b="0" i="0" u="none" strike="noStrike">
                        <a:solidFill>
                          <a:srgbClr val="000000"/>
                        </a:solidFill>
                        <a:effectLst/>
                        <a:latin typeface="Calibri"/>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00">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algn="ctr" fontAlgn="b"/>
                      <a:r>
                        <a:rPr lang="en-US" sz="1100" u="none" strike="noStrike">
                          <a:effectLst/>
                        </a:rPr>
                        <a:t>234.58</a:t>
                      </a:r>
                      <a:endParaRPr lang="en-US" sz="1100" b="0" i="0" u="none" strike="noStrike">
                        <a:solidFill>
                          <a:srgbClr val="000000"/>
                        </a:solidFill>
                        <a:effectLst/>
                        <a:latin typeface="Calibri"/>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00">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algn="ctr" fontAlgn="b"/>
                      <a:r>
                        <a:rPr lang="en-US" sz="1100" u="none" strike="noStrike" dirty="0">
                          <a:effectLst/>
                        </a:rPr>
                        <a:t>190</a:t>
                      </a:r>
                      <a:endParaRPr lang="en-US" sz="1100" b="0" i="0" u="none" strike="noStrike" dirty="0">
                        <a:solidFill>
                          <a:srgbClr val="000000"/>
                        </a:solidFill>
                        <a:effectLst/>
                        <a:latin typeface="Calibri"/>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00">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algn="ctr" fontAlgn="b"/>
                      <a:r>
                        <a:rPr lang="en-US" sz="1100" u="none" strike="noStrike">
                          <a:effectLst/>
                        </a:rPr>
                        <a:t>276</a:t>
                      </a:r>
                      <a:endParaRPr lang="en-US" sz="1100" b="0" i="0" u="none" strike="noStrike">
                        <a:solidFill>
                          <a:srgbClr val="000000"/>
                        </a:solidFill>
                        <a:effectLst/>
                        <a:latin typeface="Calibri"/>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00">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algn="ctr" fontAlgn="b"/>
                      <a:r>
                        <a:rPr lang="en-US" sz="1100" u="none" strike="noStrike">
                          <a:effectLst/>
                        </a:rPr>
                        <a:t>249</a:t>
                      </a:r>
                      <a:endParaRPr lang="en-US" sz="1100" b="0" i="0" u="none" strike="noStrike">
                        <a:solidFill>
                          <a:srgbClr val="000000"/>
                        </a:solidFill>
                        <a:effectLst/>
                        <a:latin typeface="Calibri"/>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00">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algn="ctr" fontAlgn="b"/>
                      <a:r>
                        <a:rPr lang="en-US" sz="1100" u="none" strike="noStrike">
                          <a:effectLst/>
                        </a:rPr>
                        <a:t>207</a:t>
                      </a:r>
                      <a:endParaRPr lang="en-US" sz="1100" b="0" i="0" u="none" strike="noStrike">
                        <a:solidFill>
                          <a:srgbClr val="000000"/>
                        </a:solidFill>
                        <a:effectLst/>
                        <a:latin typeface="Calibri"/>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00">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algn="ctr" fontAlgn="b"/>
                      <a:r>
                        <a:rPr lang="en-US" sz="1100" u="none" strike="noStrike">
                          <a:effectLst/>
                        </a:rPr>
                        <a:t>281</a:t>
                      </a:r>
                      <a:endParaRPr lang="en-US" sz="1100" b="0" i="0" u="none" strike="noStrike">
                        <a:solidFill>
                          <a:srgbClr val="000000"/>
                        </a:solidFill>
                        <a:effectLst/>
                        <a:latin typeface="Calibri"/>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00">
                        <a:tint val="20000"/>
                      </a:srgbClr>
                    </a:solidFill>
                  </a:tcPr>
                </a:tc>
                <a:extLst>
                  <a:ext uri="{0D108BD9-81ED-4DB2-BD59-A6C34878D82A}">
                    <a16:rowId xmlns:a16="http://schemas.microsoft.com/office/drawing/2014/main" val="10007"/>
                  </a:ext>
                </a:extLst>
              </a:tr>
              <a:tr h="239846">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algn="l" fontAlgn="b"/>
                      <a:r>
                        <a:rPr lang="en-US" sz="1100" u="none" strike="noStrike">
                          <a:effectLst/>
                        </a:rPr>
                        <a:t>Neurology</a:t>
                      </a:r>
                      <a:endParaRPr lang="en-US" sz="1100" b="0" i="0" u="none" strike="noStrike">
                        <a:solidFill>
                          <a:srgbClr val="000000"/>
                        </a:solidFill>
                        <a:effectLst/>
                        <a:latin typeface="Calibri"/>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00">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algn="ctr" fontAlgn="b"/>
                      <a:r>
                        <a:rPr lang="en-US" sz="1100" u="none" strike="noStrike">
                          <a:effectLst/>
                        </a:rPr>
                        <a:t>8</a:t>
                      </a:r>
                      <a:endParaRPr lang="en-US" sz="1100" b="0" i="0" u="none" strike="noStrike">
                        <a:solidFill>
                          <a:srgbClr val="000000"/>
                        </a:solidFill>
                        <a:effectLst/>
                        <a:latin typeface="Calibri"/>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00">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algn="ctr" fontAlgn="b"/>
                      <a:r>
                        <a:rPr lang="en-US" sz="1100" u="none" strike="noStrike">
                          <a:effectLst/>
                        </a:rPr>
                        <a:t>239.88</a:t>
                      </a:r>
                      <a:endParaRPr lang="en-US" sz="1100" b="0" i="0" u="none" strike="noStrike">
                        <a:solidFill>
                          <a:srgbClr val="000000"/>
                        </a:solidFill>
                        <a:effectLst/>
                        <a:latin typeface="Calibri"/>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00">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algn="ctr" fontAlgn="b"/>
                      <a:r>
                        <a:rPr lang="en-US" sz="1100" u="none" strike="noStrike">
                          <a:effectLst/>
                        </a:rPr>
                        <a:t>225</a:t>
                      </a:r>
                      <a:endParaRPr lang="en-US" sz="1100" b="0" i="0" u="none" strike="noStrike">
                        <a:solidFill>
                          <a:srgbClr val="000000"/>
                        </a:solidFill>
                        <a:effectLst/>
                        <a:latin typeface="Calibri"/>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00">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algn="ctr" fontAlgn="b"/>
                      <a:r>
                        <a:rPr lang="en-US" sz="1100" u="none" strike="noStrike">
                          <a:effectLst/>
                        </a:rPr>
                        <a:t>248</a:t>
                      </a:r>
                      <a:endParaRPr lang="en-US" sz="1100" b="0" i="0" u="none" strike="noStrike">
                        <a:solidFill>
                          <a:srgbClr val="000000"/>
                        </a:solidFill>
                        <a:effectLst/>
                        <a:latin typeface="Calibri"/>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00">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algn="ctr" fontAlgn="b"/>
                      <a:r>
                        <a:rPr lang="en-US" sz="1100" u="none" strike="noStrike">
                          <a:effectLst/>
                        </a:rPr>
                        <a:t>240</a:t>
                      </a:r>
                      <a:endParaRPr lang="en-US" sz="1100" b="0" i="0" u="none" strike="noStrike">
                        <a:solidFill>
                          <a:srgbClr val="000000"/>
                        </a:solidFill>
                        <a:effectLst/>
                        <a:latin typeface="Calibri"/>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00">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algn="ctr" fontAlgn="b"/>
                      <a:r>
                        <a:rPr lang="en-US" sz="1100" u="none" strike="noStrike">
                          <a:effectLst/>
                        </a:rPr>
                        <a:t>219</a:t>
                      </a:r>
                      <a:endParaRPr lang="en-US" sz="1100" b="0" i="0" u="none" strike="noStrike">
                        <a:solidFill>
                          <a:srgbClr val="000000"/>
                        </a:solidFill>
                        <a:effectLst/>
                        <a:latin typeface="Calibri"/>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00">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algn="ctr" fontAlgn="b"/>
                      <a:r>
                        <a:rPr lang="en-US" sz="1100" u="none" strike="noStrike">
                          <a:effectLst/>
                        </a:rPr>
                        <a:t>262</a:t>
                      </a:r>
                      <a:endParaRPr lang="en-US" sz="1100" b="0" i="0" u="none" strike="noStrike">
                        <a:solidFill>
                          <a:srgbClr val="000000"/>
                        </a:solidFill>
                        <a:effectLst/>
                        <a:latin typeface="Calibri"/>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00">
                        <a:tint val="20000"/>
                      </a:srgbClr>
                    </a:solidFill>
                  </a:tcPr>
                </a:tc>
                <a:extLst>
                  <a:ext uri="{0D108BD9-81ED-4DB2-BD59-A6C34878D82A}">
                    <a16:rowId xmlns:a16="http://schemas.microsoft.com/office/drawing/2014/main" val="10008"/>
                  </a:ext>
                </a:extLst>
              </a:tr>
              <a:tr h="239846">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algn="l" fontAlgn="b"/>
                      <a:r>
                        <a:rPr lang="en-US" sz="1100" u="none" strike="noStrike">
                          <a:effectLst/>
                        </a:rPr>
                        <a:t>ObGyn</a:t>
                      </a:r>
                      <a:endParaRPr lang="en-US" sz="1100" b="0" i="0" u="none" strike="noStrike">
                        <a:solidFill>
                          <a:srgbClr val="000000"/>
                        </a:solidFill>
                        <a:effectLst/>
                        <a:latin typeface="Calibri"/>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00">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algn="ctr" fontAlgn="b"/>
                      <a:r>
                        <a:rPr lang="en-US" sz="1100" u="none" strike="noStrike">
                          <a:effectLst/>
                        </a:rPr>
                        <a:t>46</a:t>
                      </a:r>
                      <a:endParaRPr lang="en-US" sz="1100" b="0" i="0" u="none" strike="noStrike">
                        <a:solidFill>
                          <a:srgbClr val="000000"/>
                        </a:solidFill>
                        <a:effectLst/>
                        <a:latin typeface="Calibri"/>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00">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algn="ctr" fontAlgn="b"/>
                      <a:r>
                        <a:rPr lang="en-US" sz="1100" u="none" strike="noStrike">
                          <a:effectLst/>
                        </a:rPr>
                        <a:t>228.57</a:t>
                      </a:r>
                      <a:endParaRPr lang="en-US" sz="1100" b="0" i="0" u="none" strike="noStrike">
                        <a:solidFill>
                          <a:srgbClr val="000000"/>
                        </a:solidFill>
                        <a:effectLst/>
                        <a:latin typeface="Calibri"/>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00">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algn="ctr" fontAlgn="b"/>
                      <a:r>
                        <a:rPr lang="en-US" sz="1100" u="none" strike="noStrike">
                          <a:effectLst/>
                        </a:rPr>
                        <a:t>200</a:t>
                      </a:r>
                      <a:endParaRPr lang="en-US" sz="1100" b="0" i="0" u="none" strike="noStrike">
                        <a:solidFill>
                          <a:srgbClr val="000000"/>
                        </a:solidFill>
                        <a:effectLst/>
                        <a:latin typeface="Calibri"/>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00">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algn="ctr" fontAlgn="b"/>
                      <a:r>
                        <a:rPr lang="en-US" sz="1100" u="none" strike="noStrike">
                          <a:effectLst/>
                        </a:rPr>
                        <a:t>256</a:t>
                      </a:r>
                      <a:endParaRPr lang="en-US" sz="1100" b="0" i="0" u="none" strike="noStrike">
                        <a:solidFill>
                          <a:srgbClr val="000000"/>
                        </a:solidFill>
                        <a:effectLst/>
                        <a:latin typeface="Calibri"/>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00">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algn="ctr" fontAlgn="b"/>
                      <a:r>
                        <a:rPr lang="en-US" sz="1100" u="none" strike="noStrike">
                          <a:effectLst/>
                        </a:rPr>
                        <a:t>246</a:t>
                      </a:r>
                      <a:endParaRPr lang="en-US" sz="1100" b="0" i="0" u="none" strike="noStrike">
                        <a:solidFill>
                          <a:srgbClr val="000000"/>
                        </a:solidFill>
                        <a:effectLst/>
                        <a:latin typeface="Calibri"/>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00">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algn="ctr" fontAlgn="b"/>
                      <a:r>
                        <a:rPr lang="en-US" sz="1100" u="none" strike="noStrike">
                          <a:effectLst/>
                        </a:rPr>
                        <a:t>200</a:t>
                      </a:r>
                      <a:endParaRPr lang="en-US" sz="1100" b="0" i="0" u="none" strike="noStrike">
                        <a:solidFill>
                          <a:srgbClr val="000000"/>
                        </a:solidFill>
                        <a:effectLst/>
                        <a:latin typeface="Calibri"/>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00">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algn="ctr" fontAlgn="b"/>
                      <a:r>
                        <a:rPr lang="en-US" sz="1100" u="none" strike="noStrike">
                          <a:effectLst/>
                        </a:rPr>
                        <a:t>270</a:t>
                      </a:r>
                      <a:endParaRPr lang="en-US" sz="1100" b="0" i="0" u="none" strike="noStrike">
                        <a:solidFill>
                          <a:srgbClr val="000000"/>
                        </a:solidFill>
                        <a:effectLst/>
                        <a:latin typeface="Calibri"/>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00">
                        <a:tint val="20000"/>
                      </a:srgbClr>
                    </a:solidFill>
                  </a:tcPr>
                </a:tc>
                <a:extLst>
                  <a:ext uri="{0D108BD9-81ED-4DB2-BD59-A6C34878D82A}">
                    <a16:rowId xmlns:a16="http://schemas.microsoft.com/office/drawing/2014/main" val="10009"/>
                  </a:ext>
                </a:extLst>
              </a:tr>
              <a:tr h="239846">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algn="l" fontAlgn="b"/>
                      <a:r>
                        <a:rPr lang="en-US" sz="1100" u="none" strike="noStrike">
                          <a:effectLst/>
                        </a:rPr>
                        <a:t>Opthalmology</a:t>
                      </a:r>
                      <a:endParaRPr lang="en-US" sz="1100" b="0" i="0" u="none" strike="noStrike">
                        <a:solidFill>
                          <a:srgbClr val="000000"/>
                        </a:solidFill>
                        <a:effectLst/>
                        <a:latin typeface="Calibri"/>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00">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algn="ctr" fontAlgn="b"/>
                      <a:r>
                        <a:rPr lang="en-US" sz="1100" u="none" strike="noStrike">
                          <a:effectLst/>
                        </a:rPr>
                        <a:t>10</a:t>
                      </a:r>
                      <a:endParaRPr lang="en-US" sz="1100" b="0" i="0" u="none" strike="noStrike">
                        <a:solidFill>
                          <a:srgbClr val="000000"/>
                        </a:solidFill>
                        <a:effectLst/>
                        <a:latin typeface="Calibri"/>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00">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algn="ctr" fontAlgn="b"/>
                      <a:r>
                        <a:rPr lang="en-US" sz="1100" u="none" strike="noStrike">
                          <a:effectLst/>
                        </a:rPr>
                        <a:t>236.7</a:t>
                      </a:r>
                      <a:endParaRPr lang="en-US" sz="1100" b="0" i="0" u="none" strike="noStrike">
                        <a:solidFill>
                          <a:srgbClr val="000000"/>
                        </a:solidFill>
                        <a:effectLst/>
                        <a:latin typeface="Calibri"/>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00">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algn="ctr" fontAlgn="b"/>
                      <a:r>
                        <a:rPr lang="en-US" sz="1100" u="none" strike="noStrike">
                          <a:effectLst/>
                        </a:rPr>
                        <a:t>218</a:t>
                      </a:r>
                      <a:endParaRPr lang="en-US" sz="1100" b="0" i="0" u="none" strike="noStrike">
                        <a:solidFill>
                          <a:srgbClr val="000000"/>
                        </a:solidFill>
                        <a:effectLst/>
                        <a:latin typeface="Calibri"/>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00">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algn="ctr" fontAlgn="b"/>
                      <a:r>
                        <a:rPr lang="en-US" sz="1100" u="none" strike="noStrike">
                          <a:effectLst/>
                        </a:rPr>
                        <a:t>259</a:t>
                      </a:r>
                      <a:endParaRPr lang="en-US" sz="1100" b="0" i="0" u="none" strike="noStrike">
                        <a:solidFill>
                          <a:srgbClr val="000000"/>
                        </a:solidFill>
                        <a:effectLst/>
                        <a:latin typeface="Calibri"/>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00">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algn="ctr" fontAlgn="b"/>
                      <a:r>
                        <a:rPr lang="en-US" sz="1100" u="none" strike="noStrike">
                          <a:effectLst/>
                        </a:rPr>
                        <a:t>246</a:t>
                      </a:r>
                      <a:endParaRPr lang="en-US" sz="1100" b="0" i="0" u="none" strike="noStrike">
                        <a:solidFill>
                          <a:srgbClr val="000000"/>
                        </a:solidFill>
                        <a:effectLst/>
                        <a:latin typeface="Calibri"/>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00">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algn="ctr" fontAlgn="b"/>
                      <a:r>
                        <a:rPr lang="en-US" sz="1100" u="none" strike="noStrike">
                          <a:effectLst/>
                        </a:rPr>
                        <a:t>230</a:t>
                      </a:r>
                      <a:endParaRPr lang="en-US" sz="1100" b="0" i="0" u="none" strike="noStrike">
                        <a:solidFill>
                          <a:srgbClr val="000000"/>
                        </a:solidFill>
                        <a:effectLst/>
                        <a:latin typeface="Calibri"/>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00">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algn="ctr" fontAlgn="b"/>
                      <a:r>
                        <a:rPr lang="en-US" sz="1100" u="none" strike="noStrike">
                          <a:effectLst/>
                        </a:rPr>
                        <a:t>271</a:t>
                      </a:r>
                      <a:endParaRPr lang="en-US" sz="1100" b="0" i="0" u="none" strike="noStrike">
                        <a:solidFill>
                          <a:srgbClr val="000000"/>
                        </a:solidFill>
                        <a:effectLst/>
                        <a:latin typeface="Calibri"/>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00">
                        <a:tint val="20000"/>
                      </a:srgbClr>
                    </a:solidFill>
                  </a:tcPr>
                </a:tc>
                <a:extLst>
                  <a:ext uri="{0D108BD9-81ED-4DB2-BD59-A6C34878D82A}">
                    <a16:rowId xmlns:a16="http://schemas.microsoft.com/office/drawing/2014/main" val="10010"/>
                  </a:ext>
                </a:extLst>
              </a:tr>
              <a:tr h="239846">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algn="l" fontAlgn="b"/>
                      <a:r>
                        <a:rPr lang="en-US" sz="1100" u="none" strike="noStrike">
                          <a:effectLst/>
                        </a:rPr>
                        <a:t>Orthopaedics</a:t>
                      </a:r>
                      <a:endParaRPr lang="en-US" sz="1100" b="0" i="0" u="none" strike="noStrike">
                        <a:solidFill>
                          <a:srgbClr val="000000"/>
                        </a:solidFill>
                        <a:effectLst/>
                        <a:latin typeface="Calibri"/>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00">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algn="ctr" fontAlgn="b"/>
                      <a:r>
                        <a:rPr lang="en-US" sz="1100" u="none" strike="noStrike">
                          <a:effectLst/>
                        </a:rPr>
                        <a:t>11</a:t>
                      </a:r>
                      <a:endParaRPr lang="en-US" sz="1100" b="0" i="0" u="none" strike="noStrike">
                        <a:solidFill>
                          <a:srgbClr val="000000"/>
                        </a:solidFill>
                        <a:effectLst/>
                        <a:latin typeface="Calibri"/>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00">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algn="ctr" fontAlgn="b"/>
                      <a:r>
                        <a:rPr lang="en-US" sz="1100" u="none" strike="noStrike">
                          <a:effectLst/>
                        </a:rPr>
                        <a:t>239.45</a:t>
                      </a:r>
                      <a:endParaRPr lang="en-US" sz="1100" b="0" i="0" u="none" strike="noStrike">
                        <a:solidFill>
                          <a:srgbClr val="000000"/>
                        </a:solidFill>
                        <a:effectLst/>
                        <a:latin typeface="Calibri"/>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00">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algn="ctr" fontAlgn="b"/>
                      <a:r>
                        <a:rPr lang="en-US" sz="1100" u="none" strike="noStrike">
                          <a:effectLst/>
                        </a:rPr>
                        <a:t>231</a:t>
                      </a:r>
                      <a:endParaRPr lang="en-US" sz="1100" b="0" i="0" u="none" strike="noStrike">
                        <a:solidFill>
                          <a:srgbClr val="000000"/>
                        </a:solidFill>
                        <a:effectLst/>
                        <a:latin typeface="Calibri"/>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00">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algn="ctr" fontAlgn="b"/>
                      <a:r>
                        <a:rPr lang="en-US" sz="1100" u="none" strike="noStrike">
                          <a:effectLst/>
                        </a:rPr>
                        <a:t>256</a:t>
                      </a:r>
                      <a:endParaRPr lang="en-US" sz="1100" b="0" i="0" u="none" strike="noStrike">
                        <a:solidFill>
                          <a:srgbClr val="000000"/>
                        </a:solidFill>
                        <a:effectLst/>
                        <a:latin typeface="Calibri"/>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00">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algn="ctr" fontAlgn="b"/>
                      <a:r>
                        <a:rPr lang="en-US" sz="1100" u="none" strike="noStrike">
                          <a:effectLst/>
                        </a:rPr>
                        <a:t>253</a:t>
                      </a:r>
                      <a:endParaRPr lang="en-US" sz="1100" b="0" i="0" u="none" strike="noStrike">
                        <a:solidFill>
                          <a:srgbClr val="000000"/>
                        </a:solidFill>
                        <a:effectLst/>
                        <a:latin typeface="Calibri"/>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00">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algn="ctr" fontAlgn="b"/>
                      <a:r>
                        <a:rPr lang="en-US" sz="1100" u="none" strike="noStrike">
                          <a:effectLst/>
                        </a:rPr>
                        <a:t>237</a:t>
                      </a:r>
                      <a:endParaRPr lang="en-US" sz="1100" b="0" i="0" u="none" strike="noStrike">
                        <a:solidFill>
                          <a:srgbClr val="000000"/>
                        </a:solidFill>
                        <a:effectLst/>
                        <a:latin typeface="Calibri"/>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00">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algn="ctr" fontAlgn="b"/>
                      <a:r>
                        <a:rPr lang="en-US" sz="1100" u="none" strike="noStrike">
                          <a:effectLst/>
                        </a:rPr>
                        <a:t>266</a:t>
                      </a:r>
                      <a:endParaRPr lang="en-US" sz="1100" b="0" i="0" u="none" strike="noStrike">
                        <a:solidFill>
                          <a:srgbClr val="000000"/>
                        </a:solidFill>
                        <a:effectLst/>
                        <a:latin typeface="Calibri"/>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00">
                        <a:tint val="20000"/>
                      </a:srgbClr>
                    </a:solidFill>
                  </a:tcPr>
                </a:tc>
                <a:extLst>
                  <a:ext uri="{0D108BD9-81ED-4DB2-BD59-A6C34878D82A}">
                    <a16:rowId xmlns:a16="http://schemas.microsoft.com/office/drawing/2014/main" val="10011"/>
                  </a:ext>
                </a:extLst>
              </a:tr>
              <a:tr h="239846">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algn="l" fontAlgn="b"/>
                      <a:r>
                        <a:rPr lang="en-US" sz="1100" u="none" strike="noStrike">
                          <a:effectLst/>
                        </a:rPr>
                        <a:t>Otolaryngology</a:t>
                      </a:r>
                      <a:endParaRPr lang="en-US" sz="1100" b="0" i="0" u="none" strike="noStrike">
                        <a:solidFill>
                          <a:srgbClr val="000000"/>
                        </a:solidFill>
                        <a:effectLst/>
                        <a:latin typeface="Calibri"/>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00">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algn="ctr" fontAlgn="b"/>
                      <a:r>
                        <a:rPr lang="en-US" sz="1100" u="none" strike="noStrike">
                          <a:effectLst/>
                        </a:rPr>
                        <a:t>11</a:t>
                      </a:r>
                      <a:endParaRPr lang="en-US" sz="1100" b="0" i="0" u="none" strike="noStrike">
                        <a:solidFill>
                          <a:srgbClr val="000000"/>
                        </a:solidFill>
                        <a:effectLst/>
                        <a:latin typeface="Calibri"/>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00">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algn="ctr" fontAlgn="b"/>
                      <a:r>
                        <a:rPr lang="en-US" sz="1100" u="none" strike="noStrike">
                          <a:effectLst/>
                        </a:rPr>
                        <a:t>243.55</a:t>
                      </a:r>
                      <a:endParaRPr lang="en-US" sz="1100" b="0" i="0" u="none" strike="noStrike">
                        <a:solidFill>
                          <a:srgbClr val="000000"/>
                        </a:solidFill>
                        <a:effectLst/>
                        <a:latin typeface="Calibri"/>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00">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algn="ctr" fontAlgn="b"/>
                      <a:r>
                        <a:rPr lang="en-US" sz="1100" u="none" strike="noStrike">
                          <a:effectLst/>
                        </a:rPr>
                        <a:t>222</a:t>
                      </a:r>
                      <a:endParaRPr lang="en-US" sz="1100" b="0" i="0" u="none" strike="noStrike">
                        <a:solidFill>
                          <a:srgbClr val="000000"/>
                        </a:solidFill>
                        <a:effectLst/>
                        <a:latin typeface="Calibri"/>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00">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algn="ctr" fontAlgn="b"/>
                      <a:r>
                        <a:rPr lang="en-US" sz="1100" u="none" strike="noStrike">
                          <a:effectLst/>
                        </a:rPr>
                        <a:t>268</a:t>
                      </a:r>
                      <a:endParaRPr lang="en-US" sz="1100" b="0" i="0" u="none" strike="noStrike">
                        <a:solidFill>
                          <a:srgbClr val="000000"/>
                        </a:solidFill>
                        <a:effectLst/>
                        <a:latin typeface="Calibri"/>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00">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algn="ctr" fontAlgn="b"/>
                      <a:r>
                        <a:rPr lang="en-US" sz="1100" u="none" strike="noStrike">
                          <a:effectLst/>
                        </a:rPr>
                        <a:t>251</a:t>
                      </a:r>
                      <a:endParaRPr lang="en-US" sz="1100" b="0" i="0" u="none" strike="noStrike">
                        <a:solidFill>
                          <a:srgbClr val="000000"/>
                        </a:solidFill>
                        <a:effectLst/>
                        <a:latin typeface="Calibri"/>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00">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algn="ctr" fontAlgn="b"/>
                      <a:r>
                        <a:rPr lang="en-US" sz="1100" u="none" strike="noStrike">
                          <a:effectLst/>
                        </a:rPr>
                        <a:t>223</a:t>
                      </a:r>
                      <a:endParaRPr lang="en-US" sz="1100" b="0" i="0" u="none" strike="noStrike">
                        <a:solidFill>
                          <a:srgbClr val="000000"/>
                        </a:solidFill>
                        <a:effectLst/>
                        <a:latin typeface="Calibri"/>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00">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algn="ctr" fontAlgn="b"/>
                      <a:r>
                        <a:rPr lang="en-US" sz="1100" u="none" strike="noStrike">
                          <a:effectLst/>
                        </a:rPr>
                        <a:t>275</a:t>
                      </a:r>
                      <a:endParaRPr lang="en-US" sz="1100" b="0" i="0" u="none" strike="noStrike">
                        <a:solidFill>
                          <a:srgbClr val="000000"/>
                        </a:solidFill>
                        <a:effectLst/>
                        <a:latin typeface="Calibri"/>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00">
                        <a:tint val="20000"/>
                      </a:srgbClr>
                    </a:solidFill>
                  </a:tcPr>
                </a:tc>
                <a:extLst>
                  <a:ext uri="{0D108BD9-81ED-4DB2-BD59-A6C34878D82A}">
                    <a16:rowId xmlns:a16="http://schemas.microsoft.com/office/drawing/2014/main" val="10012"/>
                  </a:ext>
                </a:extLst>
              </a:tr>
              <a:tr h="239846">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algn="l" fontAlgn="b"/>
                      <a:r>
                        <a:rPr lang="en-US" sz="1100" u="none" strike="noStrike">
                          <a:effectLst/>
                        </a:rPr>
                        <a:t>Pathology</a:t>
                      </a:r>
                      <a:endParaRPr lang="en-US" sz="1100" b="0" i="0" u="none" strike="noStrike">
                        <a:solidFill>
                          <a:srgbClr val="000000"/>
                        </a:solidFill>
                        <a:effectLst/>
                        <a:latin typeface="Calibri"/>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00">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algn="ctr" fontAlgn="b"/>
                      <a:r>
                        <a:rPr lang="en-US" sz="1100" u="none" strike="noStrike">
                          <a:effectLst/>
                        </a:rPr>
                        <a:t>6</a:t>
                      </a:r>
                      <a:endParaRPr lang="en-US" sz="1100" b="0" i="0" u="none" strike="noStrike">
                        <a:solidFill>
                          <a:srgbClr val="000000"/>
                        </a:solidFill>
                        <a:effectLst/>
                        <a:latin typeface="Calibri"/>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00">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algn="ctr" fontAlgn="b"/>
                      <a:r>
                        <a:rPr lang="en-US" sz="1100" u="none" strike="noStrike">
                          <a:effectLst/>
                        </a:rPr>
                        <a:t>237.83</a:t>
                      </a:r>
                      <a:endParaRPr lang="en-US" sz="1100" b="0" i="0" u="none" strike="noStrike">
                        <a:solidFill>
                          <a:srgbClr val="000000"/>
                        </a:solidFill>
                        <a:effectLst/>
                        <a:latin typeface="Calibri"/>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00">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algn="ctr" fontAlgn="b"/>
                      <a:r>
                        <a:rPr lang="en-US" sz="1100" u="none" strike="noStrike">
                          <a:effectLst/>
                        </a:rPr>
                        <a:t>197</a:t>
                      </a:r>
                      <a:endParaRPr lang="en-US" sz="1100" b="0" i="0" u="none" strike="noStrike">
                        <a:solidFill>
                          <a:srgbClr val="000000"/>
                        </a:solidFill>
                        <a:effectLst/>
                        <a:latin typeface="Calibri"/>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00">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algn="ctr" fontAlgn="b"/>
                      <a:r>
                        <a:rPr lang="en-US" sz="1100" u="none" strike="noStrike">
                          <a:effectLst/>
                        </a:rPr>
                        <a:t>251</a:t>
                      </a:r>
                      <a:endParaRPr lang="en-US" sz="1100" b="0" i="0" u="none" strike="noStrike">
                        <a:solidFill>
                          <a:srgbClr val="000000"/>
                        </a:solidFill>
                        <a:effectLst/>
                        <a:latin typeface="Calibri"/>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00">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algn="ctr" fontAlgn="b"/>
                      <a:r>
                        <a:rPr lang="en-US" sz="1100" u="none" strike="noStrike">
                          <a:effectLst/>
                        </a:rPr>
                        <a:t>245</a:t>
                      </a:r>
                      <a:endParaRPr lang="en-US" sz="1100" b="0" i="0" u="none" strike="noStrike">
                        <a:solidFill>
                          <a:srgbClr val="000000"/>
                        </a:solidFill>
                        <a:effectLst/>
                        <a:latin typeface="Calibri"/>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00">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algn="ctr" fontAlgn="b"/>
                      <a:r>
                        <a:rPr lang="en-US" sz="1100" u="none" strike="noStrike">
                          <a:effectLst/>
                        </a:rPr>
                        <a:t>198</a:t>
                      </a:r>
                      <a:endParaRPr lang="en-US" sz="1100" b="0" i="0" u="none" strike="noStrike">
                        <a:solidFill>
                          <a:srgbClr val="000000"/>
                        </a:solidFill>
                        <a:effectLst/>
                        <a:latin typeface="Calibri"/>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00">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algn="ctr" fontAlgn="b"/>
                      <a:r>
                        <a:rPr lang="en-US" sz="1100" u="none" strike="noStrike">
                          <a:effectLst/>
                        </a:rPr>
                        <a:t>266</a:t>
                      </a:r>
                      <a:endParaRPr lang="en-US" sz="1100" b="0" i="0" u="none" strike="noStrike">
                        <a:solidFill>
                          <a:srgbClr val="000000"/>
                        </a:solidFill>
                        <a:effectLst/>
                        <a:latin typeface="Calibri"/>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00">
                        <a:tint val="20000"/>
                      </a:srgbClr>
                    </a:solidFill>
                  </a:tcPr>
                </a:tc>
                <a:extLst>
                  <a:ext uri="{0D108BD9-81ED-4DB2-BD59-A6C34878D82A}">
                    <a16:rowId xmlns:a16="http://schemas.microsoft.com/office/drawing/2014/main" val="10013"/>
                  </a:ext>
                </a:extLst>
              </a:tr>
              <a:tr h="239846">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algn="l" fontAlgn="b"/>
                      <a:r>
                        <a:rPr lang="en-US" sz="1100" u="none" strike="noStrike">
                          <a:effectLst/>
                        </a:rPr>
                        <a:t>Pediatrics</a:t>
                      </a:r>
                      <a:endParaRPr lang="en-US" sz="1100" b="0" i="0" u="none" strike="noStrike">
                        <a:solidFill>
                          <a:srgbClr val="000000"/>
                        </a:solidFill>
                        <a:effectLst/>
                        <a:latin typeface="Calibri"/>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00">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algn="ctr" fontAlgn="b"/>
                      <a:r>
                        <a:rPr lang="en-US" sz="1100" u="none" strike="noStrike">
                          <a:effectLst/>
                        </a:rPr>
                        <a:t>47</a:t>
                      </a:r>
                      <a:endParaRPr lang="en-US" sz="1100" b="0" i="0" u="none" strike="noStrike">
                        <a:solidFill>
                          <a:srgbClr val="000000"/>
                        </a:solidFill>
                        <a:effectLst/>
                        <a:latin typeface="Calibri"/>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00">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algn="ctr" fontAlgn="b"/>
                      <a:r>
                        <a:rPr lang="en-US" sz="1100" u="none" strike="noStrike">
                          <a:effectLst/>
                        </a:rPr>
                        <a:t>225.57</a:t>
                      </a:r>
                      <a:endParaRPr lang="en-US" sz="1100" b="0" i="0" u="none" strike="noStrike">
                        <a:solidFill>
                          <a:srgbClr val="000000"/>
                        </a:solidFill>
                        <a:effectLst/>
                        <a:latin typeface="Calibri"/>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00">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algn="ctr" fontAlgn="b"/>
                      <a:r>
                        <a:rPr lang="en-US" sz="1100" u="none" strike="noStrike">
                          <a:effectLst/>
                        </a:rPr>
                        <a:t>190</a:t>
                      </a:r>
                      <a:endParaRPr lang="en-US" sz="1100" b="0" i="0" u="none" strike="noStrike">
                        <a:solidFill>
                          <a:srgbClr val="000000"/>
                        </a:solidFill>
                        <a:effectLst/>
                        <a:latin typeface="Calibri"/>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00">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algn="ctr" fontAlgn="b"/>
                      <a:r>
                        <a:rPr lang="en-US" sz="1100" u="none" strike="noStrike">
                          <a:effectLst/>
                        </a:rPr>
                        <a:t>258</a:t>
                      </a:r>
                      <a:endParaRPr lang="en-US" sz="1100" b="0" i="0" u="none" strike="noStrike">
                        <a:solidFill>
                          <a:srgbClr val="000000"/>
                        </a:solidFill>
                        <a:effectLst/>
                        <a:latin typeface="Calibri"/>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00">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algn="ctr" fontAlgn="b"/>
                      <a:r>
                        <a:rPr lang="en-US" sz="1100" u="none" strike="noStrike">
                          <a:effectLst/>
                        </a:rPr>
                        <a:t>248</a:t>
                      </a:r>
                      <a:endParaRPr lang="en-US" sz="1100" b="0" i="0" u="none" strike="noStrike">
                        <a:solidFill>
                          <a:srgbClr val="000000"/>
                        </a:solidFill>
                        <a:effectLst/>
                        <a:latin typeface="Calibri"/>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00">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algn="ctr" fontAlgn="b"/>
                      <a:r>
                        <a:rPr lang="en-US" sz="1100" u="none" strike="noStrike">
                          <a:effectLst/>
                        </a:rPr>
                        <a:t>203</a:t>
                      </a:r>
                      <a:endParaRPr lang="en-US" sz="1100" b="0" i="0" u="none" strike="noStrike">
                        <a:solidFill>
                          <a:srgbClr val="000000"/>
                        </a:solidFill>
                        <a:effectLst/>
                        <a:latin typeface="Calibri"/>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00">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algn="ctr" fontAlgn="b"/>
                      <a:r>
                        <a:rPr lang="en-US" sz="1100" u="none" strike="noStrike">
                          <a:effectLst/>
                        </a:rPr>
                        <a:t>272</a:t>
                      </a:r>
                      <a:endParaRPr lang="en-US" sz="1100" b="0" i="0" u="none" strike="noStrike">
                        <a:solidFill>
                          <a:srgbClr val="000000"/>
                        </a:solidFill>
                        <a:effectLst/>
                        <a:latin typeface="Calibri"/>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00">
                        <a:tint val="20000"/>
                      </a:srgbClr>
                    </a:solidFill>
                  </a:tcPr>
                </a:tc>
                <a:extLst>
                  <a:ext uri="{0D108BD9-81ED-4DB2-BD59-A6C34878D82A}">
                    <a16:rowId xmlns:a16="http://schemas.microsoft.com/office/drawing/2014/main" val="10014"/>
                  </a:ext>
                </a:extLst>
              </a:tr>
              <a:tr h="239846">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algn="l" fontAlgn="b"/>
                      <a:r>
                        <a:rPr lang="en-US" sz="1100" u="none" strike="noStrike">
                          <a:effectLst/>
                        </a:rPr>
                        <a:t>Paychiatry</a:t>
                      </a:r>
                      <a:endParaRPr lang="en-US" sz="1100" b="0" i="0" u="none" strike="noStrike">
                        <a:solidFill>
                          <a:srgbClr val="000000"/>
                        </a:solidFill>
                        <a:effectLst/>
                        <a:latin typeface="Calibri"/>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00">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algn="ctr" fontAlgn="b"/>
                      <a:r>
                        <a:rPr lang="en-US" sz="1100" u="none" strike="noStrike">
                          <a:effectLst/>
                        </a:rPr>
                        <a:t>16</a:t>
                      </a:r>
                      <a:endParaRPr lang="en-US" sz="1100" b="0" i="0" u="none" strike="noStrike">
                        <a:solidFill>
                          <a:srgbClr val="000000"/>
                        </a:solidFill>
                        <a:effectLst/>
                        <a:latin typeface="Calibri"/>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00">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algn="ctr" fontAlgn="b"/>
                      <a:r>
                        <a:rPr lang="en-US" sz="1100" u="none" strike="noStrike">
                          <a:effectLst/>
                        </a:rPr>
                        <a:t>217.44</a:t>
                      </a:r>
                      <a:endParaRPr lang="en-US" sz="1100" b="0" i="0" u="none" strike="noStrike">
                        <a:solidFill>
                          <a:srgbClr val="000000"/>
                        </a:solidFill>
                        <a:effectLst/>
                        <a:latin typeface="Calibri"/>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00">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algn="ctr" fontAlgn="b"/>
                      <a:r>
                        <a:rPr lang="en-US" sz="1100" u="none" strike="noStrike">
                          <a:effectLst/>
                        </a:rPr>
                        <a:t>190</a:t>
                      </a:r>
                      <a:endParaRPr lang="en-US" sz="1100" b="0" i="0" u="none" strike="noStrike">
                        <a:solidFill>
                          <a:srgbClr val="000000"/>
                        </a:solidFill>
                        <a:effectLst/>
                        <a:latin typeface="Calibri"/>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00">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algn="ctr" fontAlgn="b"/>
                      <a:r>
                        <a:rPr lang="en-US" sz="1100" u="none" strike="noStrike">
                          <a:effectLst/>
                        </a:rPr>
                        <a:t>239</a:t>
                      </a:r>
                      <a:endParaRPr lang="en-US" sz="1100" b="0" i="0" u="none" strike="noStrike">
                        <a:solidFill>
                          <a:srgbClr val="000000"/>
                        </a:solidFill>
                        <a:effectLst/>
                        <a:latin typeface="Calibri"/>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00">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algn="ctr" fontAlgn="b"/>
                      <a:r>
                        <a:rPr lang="en-US" sz="1100" u="none" strike="noStrike">
                          <a:effectLst/>
                        </a:rPr>
                        <a:t>234</a:t>
                      </a:r>
                      <a:endParaRPr lang="en-US" sz="1100" b="0" i="0" u="none" strike="noStrike">
                        <a:solidFill>
                          <a:srgbClr val="000000"/>
                        </a:solidFill>
                        <a:effectLst/>
                        <a:latin typeface="Calibri"/>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00">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algn="ctr" fontAlgn="b"/>
                      <a:r>
                        <a:rPr lang="en-US" sz="1100" u="none" strike="noStrike">
                          <a:effectLst/>
                        </a:rPr>
                        <a:t>205</a:t>
                      </a:r>
                      <a:endParaRPr lang="en-US" sz="1100" b="0" i="0" u="none" strike="noStrike">
                        <a:solidFill>
                          <a:srgbClr val="000000"/>
                        </a:solidFill>
                        <a:effectLst/>
                        <a:latin typeface="Calibri"/>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00">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algn="ctr" fontAlgn="b"/>
                      <a:r>
                        <a:rPr lang="en-US" sz="1100" u="none" strike="noStrike">
                          <a:effectLst/>
                        </a:rPr>
                        <a:t>262</a:t>
                      </a:r>
                      <a:endParaRPr lang="en-US" sz="1100" b="0" i="0" u="none" strike="noStrike">
                        <a:solidFill>
                          <a:srgbClr val="000000"/>
                        </a:solidFill>
                        <a:effectLst/>
                        <a:latin typeface="Calibri"/>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00">
                        <a:tint val="20000"/>
                      </a:srgbClr>
                    </a:solidFill>
                  </a:tcPr>
                </a:tc>
                <a:extLst>
                  <a:ext uri="{0D108BD9-81ED-4DB2-BD59-A6C34878D82A}">
                    <a16:rowId xmlns:a16="http://schemas.microsoft.com/office/drawing/2014/main" val="10015"/>
                  </a:ext>
                </a:extLst>
              </a:tr>
              <a:tr h="239846">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algn="l" fontAlgn="b"/>
                      <a:r>
                        <a:rPr lang="en-US" sz="1100" u="none" strike="noStrike">
                          <a:effectLst/>
                        </a:rPr>
                        <a:t>Radiology Diag</a:t>
                      </a:r>
                      <a:endParaRPr lang="en-US" sz="1100" b="0" i="0" u="none" strike="noStrike">
                        <a:solidFill>
                          <a:srgbClr val="000000"/>
                        </a:solidFill>
                        <a:effectLst/>
                        <a:latin typeface="Calibri"/>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00">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algn="ctr" fontAlgn="b"/>
                      <a:r>
                        <a:rPr lang="en-US" sz="1100" u="none" strike="noStrike">
                          <a:effectLst/>
                        </a:rPr>
                        <a:t>11</a:t>
                      </a:r>
                      <a:endParaRPr lang="en-US" sz="1100" b="0" i="0" u="none" strike="noStrike">
                        <a:solidFill>
                          <a:srgbClr val="000000"/>
                        </a:solidFill>
                        <a:effectLst/>
                        <a:latin typeface="Calibri"/>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00">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algn="ctr" fontAlgn="b"/>
                      <a:r>
                        <a:rPr lang="en-US" sz="1100" u="none" strike="noStrike">
                          <a:effectLst/>
                        </a:rPr>
                        <a:t>245.27</a:t>
                      </a:r>
                      <a:endParaRPr lang="en-US" sz="1100" b="0" i="0" u="none" strike="noStrike">
                        <a:solidFill>
                          <a:srgbClr val="000000"/>
                        </a:solidFill>
                        <a:effectLst/>
                        <a:latin typeface="Calibri"/>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00">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algn="ctr" fontAlgn="b"/>
                      <a:r>
                        <a:rPr lang="en-US" sz="1100" u="none" strike="noStrike">
                          <a:effectLst/>
                        </a:rPr>
                        <a:t>228</a:t>
                      </a:r>
                      <a:endParaRPr lang="en-US" sz="1100" b="0" i="0" u="none" strike="noStrike">
                        <a:solidFill>
                          <a:srgbClr val="000000"/>
                        </a:solidFill>
                        <a:effectLst/>
                        <a:latin typeface="Calibri"/>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00">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algn="ctr" fontAlgn="b"/>
                      <a:r>
                        <a:rPr lang="en-US" sz="1100" u="none" strike="noStrike">
                          <a:effectLst/>
                        </a:rPr>
                        <a:t>258</a:t>
                      </a:r>
                      <a:endParaRPr lang="en-US" sz="1100" b="0" i="0" u="none" strike="noStrike">
                        <a:solidFill>
                          <a:srgbClr val="000000"/>
                        </a:solidFill>
                        <a:effectLst/>
                        <a:latin typeface="Calibri"/>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00">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algn="ctr" fontAlgn="b"/>
                      <a:r>
                        <a:rPr lang="en-US" sz="1100" u="none" strike="noStrike">
                          <a:effectLst/>
                        </a:rPr>
                        <a:t>254</a:t>
                      </a:r>
                      <a:endParaRPr lang="en-US" sz="1100" b="0" i="0" u="none" strike="noStrike">
                        <a:solidFill>
                          <a:srgbClr val="000000"/>
                        </a:solidFill>
                        <a:effectLst/>
                        <a:latin typeface="Calibri"/>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00">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algn="ctr" fontAlgn="b"/>
                      <a:r>
                        <a:rPr lang="en-US" sz="1100" u="none" strike="noStrike">
                          <a:effectLst/>
                        </a:rPr>
                        <a:t>234</a:t>
                      </a:r>
                      <a:endParaRPr lang="en-US" sz="1100" b="0" i="0" u="none" strike="noStrike">
                        <a:solidFill>
                          <a:srgbClr val="000000"/>
                        </a:solidFill>
                        <a:effectLst/>
                        <a:latin typeface="Calibri"/>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00">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algn="ctr" fontAlgn="b"/>
                      <a:r>
                        <a:rPr lang="en-US" sz="1100" u="none" strike="noStrike">
                          <a:effectLst/>
                        </a:rPr>
                        <a:t>271</a:t>
                      </a:r>
                      <a:endParaRPr lang="en-US" sz="1100" b="0" i="0" u="none" strike="noStrike">
                        <a:solidFill>
                          <a:srgbClr val="000000"/>
                        </a:solidFill>
                        <a:effectLst/>
                        <a:latin typeface="Calibri"/>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00">
                        <a:tint val="20000"/>
                      </a:srgbClr>
                    </a:solidFill>
                  </a:tcPr>
                </a:tc>
                <a:extLst>
                  <a:ext uri="{0D108BD9-81ED-4DB2-BD59-A6C34878D82A}">
                    <a16:rowId xmlns:a16="http://schemas.microsoft.com/office/drawing/2014/main" val="10016"/>
                  </a:ext>
                </a:extLst>
              </a:tr>
              <a:tr h="239846">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algn="l" fontAlgn="b"/>
                      <a:r>
                        <a:rPr lang="en-US" sz="1100" u="none" strike="noStrike">
                          <a:effectLst/>
                        </a:rPr>
                        <a:t>Radiology Onc</a:t>
                      </a:r>
                      <a:endParaRPr lang="en-US" sz="1100" b="0" i="0" u="none" strike="noStrike">
                        <a:solidFill>
                          <a:srgbClr val="000000"/>
                        </a:solidFill>
                        <a:effectLst/>
                        <a:latin typeface="Calibri"/>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00">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algn="ctr" fontAlgn="b"/>
                      <a:r>
                        <a:rPr lang="en-US" sz="1100" u="none" strike="noStrike">
                          <a:effectLst/>
                        </a:rPr>
                        <a:t>9</a:t>
                      </a:r>
                      <a:endParaRPr lang="en-US" sz="1100" b="0" i="0" u="none" strike="noStrike">
                        <a:solidFill>
                          <a:srgbClr val="000000"/>
                        </a:solidFill>
                        <a:effectLst/>
                        <a:latin typeface="Calibri"/>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00">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algn="ctr" fontAlgn="b"/>
                      <a:r>
                        <a:rPr lang="en-US" sz="1100" u="none" strike="noStrike">
                          <a:effectLst/>
                        </a:rPr>
                        <a:t>241.44</a:t>
                      </a:r>
                      <a:endParaRPr lang="en-US" sz="1100" b="0" i="0" u="none" strike="noStrike">
                        <a:solidFill>
                          <a:srgbClr val="000000"/>
                        </a:solidFill>
                        <a:effectLst/>
                        <a:latin typeface="Calibri"/>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00">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algn="ctr" fontAlgn="b"/>
                      <a:r>
                        <a:rPr lang="en-US" sz="1100" u="none" strike="noStrike">
                          <a:effectLst/>
                        </a:rPr>
                        <a:t>210</a:t>
                      </a:r>
                      <a:endParaRPr lang="en-US" sz="1100" b="0" i="0" u="none" strike="noStrike">
                        <a:solidFill>
                          <a:srgbClr val="000000"/>
                        </a:solidFill>
                        <a:effectLst/>
                        <a:latin typeface="Calibri"/>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00">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algn="ctr" fontAlgn="b"/>
                      <a:r>
                        <a:rPr lang="en-US" sz="1100" u="none" strike="noStrike">
                          <a:effectLst/>
                        </a:rPr>
                        <a:t>260</a:t>
                      </a:r>
                      <a:endParaRPr lang="en-US" sz="1100" b="0" i="0" u="none" strike="noStrike">
                        <a:solidFill>
                          <a:srgbClr val="000000"/>
                        </a:solidFill>
                        <a:effectLst/>
                        <a:latin typeface="Calibri"/>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00">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algn="ctr" fontAlgn="b"/>
                      <a:r>
                        <a:rPr lang="en-US" sz="1100" u="none" strike="noStrike">
                          <a:effectLst/>
                        </a:rPr>
                        <a:t>249</a:t>
                      </a:r>
                      <a:endParaRPr lang="en-US" sz="1100" b="0" i="0" u="none" strike="noStrike">
                        <a:solidFill>
                          <a:srgbClr val="000000"/>
                        </a:solidFill>
                        <a:effectLst/>
                        <a:latin typeface="Calibri"/>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00">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algn="ctr" fontAlgn="b"/>
                      <a:r>
                        <a:rPr lang="en-US" sz="1100" u="none" strike="noStrike">
                          <a:effectLst/>
                        </a:rPr>
                        <a:t>234</a:t>
                      </a:r>
                      <a:endParaRPr lang="en-US" sz="1100" b="0" i="0" u="none" strike="noStrike">
                        <a:solidFill>
                          <a:srgbClr val="000000"/>
                        </a:solidFill>
                        <a:effectLst/>
                        <a:latin typeface="Calibri"/>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00">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algn="ctr" fontAlgn="b"/>
                      <a:r>
                        <a:rPr lang="en-US" sz="1100" u="none" strike="noStrike">
                          <a:effectLst/>
                        </a:rPr>
                        <a:t>266</a:t>
                      </a:r>
                      <a:endParaRPr lang="en-US" sz="1100" b="0" i="0" u="none" strike="noStrike">
                        <a:solidFill>
                          <a:srgbClr val="000000"/>
                        </a:solidFill>
                        <a:effectLst/>
                        <a:latin typeface="Calibri"/>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00">
                        <a:tint val="20000"/>
                      </a:srgbClr>
                    </a:solidFill>
                  </a:tcPr>
                </a:tc>
                <a:extLst>
                  <a:ext uri="{0D108BD9-81ED-4DB2-BD59-A6C34878D82A}">
                    <a16:rowId xmlns:a16="http://schemas.microsoft.com/office/drawing/2014/main" val="10017"/>
                  </a:ext>
                </a:extLst>
              </a:tr>
              <a:tr h="239846">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algn="l" fontAlgn="b"/>
                      <a:r>
                        <a:rPr lang="en-US" sz="1100" u="none" strike="noStrike">
                          <a:effectLst/>
                        </a:rPr>
                        <a:t>Surgery Prelim</a:t>
                      </a:r>
                      <a:endParaRPr lang="en-US" sz="1100" b="0" i="0" u="none" strike="noStrike">
                        <a:solidFill>
                          <a:srgbClr val="000000"/>
                        </a:solidFill>
                        <a:effectLst/>
                        <a:latin typeface="Calibri"/>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00">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algn="ctr" fontAlgn="b"/>
                      <a:r>
                        <a:rPr lang="en-US" sz="1100" u="none" strike="noStrike">
                          <a:effectLst/>
                        </a:rPr>
                        <a:t>12</a:t>
                      </a:r>
                      <a:endParaRPr lang="en-US" sz="1100" b="0" i="0" u="none" strike="noStrike">
                        <a:solidFill>
                          <a:srgbClr val="000000"/>
                        </a:solidFill>
                        <a:effectLst/>
                        <a:latin typeface="Calibri"/>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00">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algn="ctr" fontAlgn="b"/>
                      <a:r>
                        <a:rPr lang="en-US" sz="1100" u="none" strike="noStrike">
                          <a:effectLst/>
                        </a:rPr>
                        <a:t>223.2</a:t>
                      </a:r>
                      <a:endParaRPr lang="en-US" sz="1100" b="0" i="0" u="none" strike="noStrike">
                        <a:solidFill>
                          <a:srgbClr val="000000"/>
                        </a:solidFill>
                        <a:effectLst/>
                        <a:latin typeface="Calibri"/>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00">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algn="ctr" fontAlgn="b"/>
                      <a:r>
                        <a:rPr lang="en-US" sz="1100" u="none" strike="noStrike">
                          <a:effectLst/>
                        </a:rPr>
                        <a:t>191</a:t>
                      </a:r>
                      <a:endParaRPr lang="en-US" sz="1100" b="0" i="0" u="none" strike="noStrike">
                        <a:solidFill>
                          <a:srgbClr val="000000"/>
                        </a:solidFill>
                        <a:effectLst/>
                        <a:latin typeface="Calibri"/>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00">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algn="ctr" fontAlgn="b"/>
                      <a:r>
                        <a:rPr lang="en-US" sz="1100" u="none" strike="noStrike">
                          <a:effectLst/>
                        </a:rPr>
                        <a:t>254</a:t>
                      </a:r>
                      <a:endParaRPr lang="en-US" sz="1100" b="0" i="0" u="none" strike="noStrike">
                        <a:solidFill>
                          <a:srgbClr val="000000"/>
                        </a:solidFill>
                        <a:effectLst/>
                        <a:latin typeface="Calibri"/>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00">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algn="ctr" fontAlgn="b"/>
                      <a:r>
                        <a:rPr lang="en-US" sz="1100" u="none" strike="noStrike">
                          <a:effectLst/>
                        </a:rPr>
                        <a:t>236</a:t>
                      </a:r>
                      <a:endParaRPr lang="en-US" sz="1100" b="0" i="0" u="none" strike="noStrike">
                        <a:solidFill>
                          <a:srgbClr val="000000"/>
                        </a:solidFill>
                        <a:effectLst/>
                        <a:latin typeface="Calibri"/>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00">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algn="ctr" fontAlgn="b"/>
                      <a:r>
                        <a:rPr lang="en-US" sz="1100" u="none" strike="noStrike">
                          <a:effectLst/>
                        </a:rPr>
                        <a:t>213</a:t>
                      </a:r>
                      <a:endParaRPr lang="en-US" sz="1100" b="0" i="0" u="none" strike="noStrike">
                        <a:solidFill>
                          <a:srgbClr val="000000"/>
                        </a:solidFill>
                        <a:effectLst/>
                        <a:latin typeface="Calibri"/>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00">
                        <a:tint val="2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algn="ctr" fontAlgn="b"/>
                      <a:r>
                        <a:rPr lang="en-US" sz="1100" u="none" strike="noStrike" dirty="0">
                          <a:effectLst/>
                        </a:rPr>
                        <a:t>264</a:t>
                      </a:r>
                      <a:endParaRPr lang="en-US" sz="1100" b="0" i="0" u="none" strike="noStrike" dirty="0">
                        <a:solidFill>
                          <a:srgbClr val="000000"/>
                        </a:solidFill>
                        <a:effectLst/>
                        <a:latin typeface="Calibri"/>
                      </a:endParaRPr>
                    </a:p>
                  </a:txBody>
                  <a:tcPr marL="9525" marR="9525"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00">
                        <a:tint val="20000"/>
                      </a:srgbClr>
                    </a:solidFill>
                  </a:tcPr>
                </a:tc>
                <a:extLst>
                  <a:ext uri="{0D108BD9-81ED-4DB2-BD59-A6C34878D82A}">
                    <a16:rowId xmlns:a16="http://schemas.microsoft.com/office/drawing/2014/main" val="10018"/>
                  </a:ext>
                </a:extLst>
              </a:tr>
            </a:tbl>
          </a:graphicData>
        </a:graphic>
      </p:graphicFrame>
    </p:spTree>
    <p:extLst>
      <p:ext uri="{BB962C8B-B14F-4D97-AF65-F5344CB8AC3E}">
        <p14:creationId xmlns:p14="http://schemas.microsoft.com/office/powerpoint/2010/main" val="416380387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3344778" y="0"/>
            <a:ext cx="6636620"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000" i="1">
                <a:solidFill>
                  <a:schemeClr val="tx2"/>
                </a:solidFill>
                <a:latin typeface="+mj-lt"/>
                <a:ea typeface="+mj-ea"/>
                <a:cs typeface="+mj-cs"/>
              </a:defRPr>
            </a:lvl1pPr>
            <a:lvl2pPr algn="l" rtl="0" eaLnBrk="0" fontAlgn="base" hangingPunct="0">
              <a:spcBef>
                <a:spcPct val="0"/>
              </a:spcBef>
              <a:spcAft>
                <a:spcPct val="0"/>
              </a:spcAft>
              <a:defRPr sz="4000" i="1">
                <a:solidFill>
                  <a:schemeClr val="tx2"/>
                </a:solidFill>
                <a:latin typeface="Times New Roman" pitchFamily="18" charset="0"/>
              </a:defRPr>
            </a:lvl2pPr>
            <a:lvl3pPr algn="l" rtl="0" eaLnBrk="0" fontAlgn="base" hangingPunct="0">
              <a:spcBef>
                <a:spcPct val="0"/>
              </a:spcBef>
              <a:spcAft>
                <a:spcPct val="0"/>
              </a:spcAft>
              <a:defRPr sz="4000" i="1">
                <a:solidFill>
                  <a:schemeClr val="tx2"/>
                </a:solidFill>
                <a:latin typeface="Times New Roman" pitchFamily="18" charset="0"/>
              </a:defRPr>
            </a:lvl3pPr>
            <a:lvl4pPr algn="l" rtl="0" eaLnBrk="0" fontAlgn="base" hangingPunct="0">
              <a:spcBef>
                <a:spcPct val="0"/>
              </a:spcBef>
              <a:spcAft>
                <a:spcPct val="0"/>
              </a:spcAft>
              <a:defRPr sz="4000" i="1">
                <a:solidFill>
                  <a:schemeClr val="tx2"/>
                </a:solidFill>
                <a:latin typeface="Times New Roman" pitchFamily="18" charset="0"/>
              </a:defRPr>
            </a:lvl4pPr>
            <a:lvl5pPr algn="l" rtl="0" eaLnBrk="0" fontAlgn="base" hangingPunct="0">
              <a:spcBef>
                <a:spcPct val="0"/>
              </a:spcBef>
              <a:spcAft>
                <a:spcPct val="0"/>
              </a:spcAft>
              <a:defRPr sz="4000" i="1">
                <a:solidFill>
                  <a:schemeClr val="tx2"/>
                </a:solidFill>
                <a:latin typeface="Times New Roman" pitchFamily="18" charset="0"/>
              </a:defRPr>
            </a:lvl5pPr>
            <a:lvl6pPr marL="457200" algn="l" rtl="0" eaLnBrk="0" fontAlgn="base" hangingPunct="0">
              <a:spcBef>
                <a:spcPct val="0"/>
              </a:spcBef>
              <a:spcAft>
                <a:spcPct val="0"/>
              </a:spcAft>
              <a:defRPr sz="4000" i="1">
                <a:solidFill>
                  <a:schemeClr val="tx2"/>
                </a:solidFill>
                <a:latin typeface="Times New Roman" pitchFamily="18" charset="0"/>
              </a:defRPr>
            </a:lvl6pPr>
            <a:lvl7pPr marL="914400" algn="l" rtl="0" eaLnBrk="0" fontAlgn="base" hangingPunct="0">
              <a:spcBef>
                <a:spcPct val="0"/>
              </a:spcBef>
              <a:spcAft>
                <a:spcPct val="0"/>
              </a:spcAft>
              <a:defRPr sz="4000" i="1">
                <a:solidFill>
                  <a:schemeClr val="tx2"/>
                </a:solidFill>
                <a:latin typeface="Times New Roman" pitchFamily="18" charset="0"/>
              </a:defRPr>
            </a:lvl7pPr>
            <a:lvl8pPr marL="1371600" algn="l" rtl="0" eaLnBrk="0" fontAlgn="base" hangingPunct="0">
              <a:spcBef>
                <a:spcPct val="0"/>
              </a:spcBef>
              <a:spcAft>
                <a:spcPct val="0"/>
              </a:spcAft>
              <a:defRPr sz="4000" i="1">
                <a:solidFill>
                  <a:schemeClr val="tx2"/>
                </a:solidFill>
                <a:latin typeface="Times New Roman" pitchFamily="18" charset="0"/>
              </a:defRPr>
            </a:lvl8pPr>
            <a:lvl9pPr marL="1828800" algn="l" rtl="0" eaLnBrk="0" fontAlgn="base" hangingPunct="0">
              <a:spcBef>
                <a:spcPct val="0"/>
              </a:spcBef>
              <a:spcAft>
                <a:spcPct val="0"/>
              </a:spcAft>
              <a:defRPr sz="4000" i="1">
                <a:solidFill>
                  <a:schemeClr val="tx2"/>
                </a:solidFill>
                <a:latin typeface="Times New Roman" pitchFamily="18" charset="0"/>
              </a:defRPr>
            </a:lvl9pPr>
          </a:lstStyle>
          <a:p>
            <a:pPr eaLnBrk="1" hangingPunct="1"/>
            <a:r>
              <a:rPr lang="en-US" altLang="en-US" sz="2800" b="1" i="0" kern="0"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Can your credentials be enhanced?</a:t>
            </a:r>
          </a:p>
        </p:txBody>
      </p:sp>
      <p:sp>
        <p:nvSpPr>
          <p:cNvPr id="5" name="Rectangle 3"/>
          <p:cNvSpPr txBox="1">
            <a:spLocks noChangeArrowheads="1"/>
          </p:cNvSpPr>
          <p:nvPr/>
        </p:nvSpPr>
        <p:spPr bwMode="auto">
          <a:xfrm>
            <a:off x="2776888" y="1819925"/>
            <a:ext cx="7772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lnSpc>
                <a:spcPct val="90000"/>
              </a:lnSpc>
              <a:spcBef>
                <a:spcPct val="20000"/>
              </a:spcBef>
              <a:spcAft>
                <a:spcPct val="0"/>
              </a:spcAft>
              <a:buClr>
                <a:schemeClr val="hlink"/>
              </a:buClr>
              <a:buSzPct val="80000"/>
              <a:buFont typeface="Monotype Sorts"/>
              <a:buChar char="w"/>
              <a:defRPr sz="3200">
                <a:solidFill>
                  <a:schemeClr val="tx1"/>
                </a:solidFill>
                <a:latin typeface="+mn-lt"/>
                <a:ea typeface="+mn-ea"/>
                <a:cs typeface="+mn-cs"/>
              </a:defRPr>
            </a:lvl1pPr>
            <a:lvl2pPr marL="742950" indent="-285750" algn="l" rtl="0" eaLnBrk="0" fontAlgn="base" hangingPunct="0">
              <a:lnSpc>
                <a:spcPct val="90000"/>
              </a:lnSpc>
              <a:spcBef>
                <a:spcPct val="20000"/>
              </a:spcBef>
              <a:spcAft>
                <a:spcPct val="0"/>
              </a:spcAft>
              <a:buClr>
                <a:schemeClr val="accent1"/>
              </a:buClr>
              <a:buChar char="•"/>
              <a:defRPr sz="2800">
                <a:solidFill>
                  <a:schemeClr val="tx1"/>
                </a:solidFill>
                <a:latin typeface="+mn-lt"/>
              </a:defRPr>
            </a:lvl2pPr>
            <a:lvl3pPr marL="1143000" indent="-228600" algn="l" rtl="0" eaLnBrk="0" fontAlgn="base" hangingPunct="0">
              <a:lnSpc>
                <a:spcPct val="90000"/>
              </a:lnSpc>
              <a:spcBef>
                <a:spcPct val="20000"/>
              </a:spcBef>
              <a:spcAft>
                <a:spcPct val="0"/>
              </a:spcAft>
              <a:buClr>
                <a:schemeClr val="folHlink"/>
              </a:buClr>
              <a:buChar char="•"/>
              <a:defRPr sz="2400">
                <a:solidFill>
                  <a:schemeClr val="tx1"/>
                </a:solidFill>
                <a:latin typeface="+mn-lt"/>
              </a:defRPr>
            </a:lvl3pPr>
            <a:lvl4pPr marL="1600200" indent="-228600" algn="l" rtl="0" eaLnBrk="0" fontAlgn="base" hangingPunct="0">
              <a:lnSpc>
                <a:spcPct val="90000"/>
              </a:lnSpc>
              <a:spcBef>
                <a:spcPct val="20000"/>
              </a:spcBef>
              <a:spcAft>
                <a:spcPct val="0"/>
              </a:spcAft>
              <a:buChar char="–"/>
              <a:defRPr sz="2000">
                <a:solidFill>
                  <a:schemeClr val="tx1"/>
                </a:solidFill>
                <a:latin typeface="+mn-lt"/>
              </a:defRPr>
            </a:lvl4pPr>
            <a:lvl5pPr marL="2057400" indent="-228600" algn="l" rtl="0" eaLnBrk="0" fontAlgn="base" hangingPunct="0">
              <a:lnSpc>
                <a:spcPct val="90000"/>
              </a:lnSpc>
              <a:spcBef>
                <a:spcPct val="20000"/>
              </a:spcBef>
              <a:spcAft>
                <a:spcPct val="0"/>
              </a:spcAft>
              <a:buChar char="•"/>
              <a:defRPr sz="2000">
                <a:solidFill>
                  <a:schemeClr val="tx1"/>
                </a:solidFill>
                <a:latin typeface="+mn-lt"/>
              </a:defRPr>
            </a:lvl5pPr>
            <a:lvl6pPr marL="2514600" indent="-228600" algn="l" rtl="0" eaLnBrk="0" fontAlgn="base" hangingPunct="0">
              <a:lnSpc>
                <a:spcPct val="90000"/>
              </a:lnSpc>
              <a:spcBef>
                <a:spcPct val="20000"/>
              </a:spcBef>
              <a:spcAft>
                <a:spcPct val="0"/>
              </a:spcAft>
              <a:buChar char="•"/>
              <a:defRPr sz="2000">
                <a:solidFill>
                  <a:schemeClr val="tx1"/>
                </a:solidFill>
                <a:latin typeface="+mn-lt"/>
              </a:defRPr>
            </a:lvl6pPr>
            <a:lvl7pPr marL="2971800" indent="-228600" algn="l" rtl="0" eaLnBrk="0" fontAlgn="base" hangingPunct="0">
              <a:lnSpc>
                <a:spcPct val="90000"/>
              </a:lnSpc>
              <a:spcBef>
                <a:spcPct val="20000"/>
              </a:spcBef>
              <a:spcAft>
                <a:spcPct val="0"/>
              </a:spcAft>
              <a:buChar char="•"/>
              <a:defRPr sz="2000">
                <a:solidFill>
                  <a:schemeClr val="tx1"/>
                </a:solidFill>
                <a:latin typeface="+mn-lt"/>
              </a:defRPr>
            </a:lvl7pPr>
            <a:lvl8pPr marL="3429000" indent="-228600" algn="l" rtl="0" eaLnBrk="0" fontAlgn="base" hangingPunct="0">
              <a:lnSpc>
                <a:spcPct val="90000"/>
              </a:lnSpc>
              <a:spcBef>
                <a:spcPct val="20000"/>
              </a:spcBef>
              <a:spcAft>
                <a:spcPct val="0"/>
              </a:spcAft>
              <a:buChar char="•"/>
              <a:defRPr sz="2000">
                <a:solidFill>
                  <a:schemeClr val="tx1"/>
                </a:solidFill>
                <a:latin typeface="+mn-lt"/>
              </a:defRPr>
            </a:lvl8pPr>
            <a:lvl9pPr marL="3886200" indent="-228600" algn="l" rtl="0" eaLnBrk="0" fontAlgn="base" hangingPunct="0">
              <a:lnSpc>
                <a:spcPct val="90000"/>
              </a:lnSpc>
              <a:spcBef>
                <a:spcPct val="20000"/>
              </a:spcBef>
              <a:spcAft>
                <a:spcPct val="0"/>
              </a:spcAft>
              <a:buChar char="•"/>
              <a:defRPr sz="2000">
                <a:solidFill>
                  <a:schemeClr val="tx1"/>
                </a:solidFill>
                <a:latin typeface="+mn-lt"/>
              </a:defRPr>
            </a:lvl9pPr>
          </a:lstStyle>
          <a:p>
            <a:pPr marL="342900" marR="0" lvl="0" indent="-342900" algn="l" defTabSz="914400" rtl="0" eaLnBrk="0" fontAlgn="base" latinLnBrk="0" hangingPunct="0">
              <a:lnSpc>
                <a:spcPct val="90000"/>
              </a:lnSpc>
              <a:spcBef>
                <a:spcPct val="20000"/>
              </a:spcBef>
              <a:spcAft>
                <a:spcPct val="0"/>
              </a:spcAft>
              <a:buClr>
                <a:srgbClr val="FF0000"/>
              </a:buClr>
              <a:buSzPct val="80000"/>
              <a:buFont typeface="Arial" panose="020B0604020202020204" pitchFamily="34" charset="0"/>
              <a:buChar char="•"/>
              <a:tabLst/>
              <a:defRPr/>
            </a:pPr>
            <a:r>
              <a:rPr kumimoji="0" lang="en-US" altLang="en-US" sz="2800" b="0" i="0" u="none" strike="noStrike" kern="0" cap="none" spc="0" normalizeH="0" baseline="0" noProof="0" dirty="0" smtClean="0">
                <a:ln>
                  <a:noFill/>
                </a:ln>
                <a:solidFill>
                  <a:srgbClr val="002060"/>
                </a:solidFill>
                <a:effectLst/>
                <a:uLnTx/>
                <a:uFillTx/>
                <a:latin typeface="Arial" panose="020B0604020202020204" pitchFamily="34" charset="0"/>
                <a:ea typeface="+mn-ea"/>
                <a:cs typeface="+mn-cs"/>
              </a:rPr>
              <a:t>Step 2</a:t>
            </a:r>
          </a:p>
          <a:p>
            <a:pPr marL="342900" marR="0" lvl="0" indent="-342900" algn="l" defTabSz="914400" rtl="0" eaLnBrk="0" fontAlgn="base" latinLnBrk="0" hangingPunct="0">
              <a:lnSpc>
                <a:spcPct val="90000"/>
              </a:lnSpc>
              <a:spcBef>
                <a:spcPct val="20000"/>
              </a:spcBef>
              <a:spcAft>
                <a:spcPct val="0"/>
              </a:spcAft>
              <a:buClr>
                <a:srgbClr val="FF0000"/>
              </a:buClr>
              <a:buSzPct val="80000"/>
              <a:buFont typeface="Arial" panose="020B0604020202020204" pitchFamily="34" charset="0"/>
              <a:buChar char="•"/>
              <a:tabLst/>
              <a:defRPr/>
            </a:pPr>
            <a:r>
              <a:rPr kumimoji="0" lang="en-US" altLang="en-US" sz="2800" b="0" i="0" u="none" strike="noStrike" kern="0" cap="none" spc="0" normalizeH="0" baseline="0" noProof="0" dirty="0" smtClean="0">
                <a:ln>
                  <a:noFill/>
                </a:ln>
                <a:solidFill>
                  <a:srgbClr val="002060"/>
                </a:solidFill>
                <a:effectLst/>
                <a:uLnTx/>
                <a:uFillTx/>
                <a:latin typeface="Arial" panose="020B0604020202020204" pitchFamily="34" charset="0"/>
                <a:ea typeface="+mn-ea"/>
                <a:cs typeface="+mn-cs"/>
              </a:rPr>
              <a:t>Research</a:t>
            </a:r>
          </a:p>
          <a:p>
            <a:pPr marL="342900" marR="0" lvl="0" indent="-342900" algn="l" defTabSz="914400" rtl="0" eaLnBrk="0" fontAlgn="base" latinLnBrk="0" hangingPunct="0">
              <a:lnSpc>
                <a:spcPct val="90000"/>
              </a:lnSpc>
              <a:spcBef>
                <a:spcPct val="20000"/>
              </a:spcBef>
              <a:spcAft>
                <a:spcPct val="0"/>
              </a:spcAft>
              <a:buClr>
                <a:srgbClr val="FF0000"/>
              </a:buClr>
              <a:buSzPct val="80000"/>
              <a:buFont typeface="Arial" panose="020B0604020202020204" pitchFamily="34" charset="0"/>
              <a:buChar char="•"/>
              <a:tabLst/>
              <a:defRPr/>
            </a:pPr>
            <a:r>
              <a:rPr kumimoji="0" lang="en-US" altLang="en-US" sz="2800" b="0" i="0" u="none" strike="noStrike" kern="0" cap="none" spc="0" normalizeH="0" baseline="0" noProof="0" dirty="0" smtClean="0">
                <a:ln>
                  <a:noFill/>
                </a:ln>
                <a:solidFill>
                  <a:srgbClr val="002060"/>
                </a:solidFill>
                <a:effectLst/>
                <a:uLnTx/>
                <a:uFillTx/>
                <a:latin typeface="Arial" panose="020B0604020202020204" pitchFamily="34" charset="0"/>
                <a:ea typeface="+mn-ea"/>
                <a:cs typeface="+mn-cs"/>
              </a:rPr>
              <a:t>Audition electives</a:t>
            </a:r>
          </a:p>
          <a:p>
            <a:pPr marL="342900" marR="0" lvl="0" indent="-342900" algn="l" defTabSz="914400" rtl="0" eaLnBrk="0" fontAlgn="base" latinLnBrk="0" hangingPunct="0">
              <a:lnSpc>
                <a:spcPct val="90000"/>
              </a:lnSpc>
              <a:spcBef>
                <a:spcPct val="20000"/>
              </a:spcBef>
              <a:spcAft>
                <a:spcPct val="0"/>
              </a:spcAft>
              <a:buClr>
                <a:srgbClr val="FF0000"/>
              </a:buClr>
              <a:buSzPct val="80000"/>
              <a:buFont typeface="Arial" panose="020B0604020202020204" pitchFamily="34" charset="0"/>
              <a:buChar char="•"/>
              <a:tabLst/>
              <a:defRPr/>
            </a:pPr>
            <a:r>
              <a:rPr kumimoji="0" lang="en-US" altLang="en-US" sz="2800" b="0" i="0" u="none" strike="noStrike" kern="0" cap="none" spc="0" normalizeH="0" baseline="0" noProof="0" dirty="0" smtClean="0">
                <a:ln>
                  <a:noFill/>
                </a:ln>
                <a:solidFill>
                  <a:srgbClr val="002060"/>
                </a:solidFill>
                <a:effectLst/>
                <a:uLnTx/>
                <a:uFillTx/>
                <a:latin typeface="Arial" panose="020B0604020202020204" pitchFamily="34" charset="0"/>
                <a:ea typeface="+mn-ea"/>
                <a:cs typeface="+mn-cs"/>
              </a:rPr>
              <a:t>Joint degree</a:t>
            </a:r>
          </a:p>
          <a:p>
            <a:pPr marL="342900" marR="0" lvl="0" indent="-342900" algn="l" defTabSz="914400" rtl="0" eaLnBrk="0" fontAlgn="base" latinLnBrk="0" hangingPunct="0">
              <a:lnSpc>
                <a:spcPct val="90000"/>
              </a:lnSpc>
              <a:spcBef>
                <a:spcPct val="20000"/>
              </a:spcBef>
              <a:spcAft>
                <a:spcPct val="0"/>
              </a:spcAft>
              <a:buClr>
                <a:srgbClr val="FF0000"/>
              </a:buClr>
              <a:buSzPct val="80000"/>
              <a:buFont typeface="Monotype Sorts"/>
              <a:buChar char="w"/>
              <a:tabLst/>
              <a:defRPr/>
            </a:pPr>
            <a:endParaRPr kumimoji="0" lang="en-US" altLang="en-US" sz="2800" b="0" i="0" u="none" strike="noStrike" kern="0" cap="none" spc="0" normalizeH="0" baseline="0" noProof="0" dirty="0" smtClean="0">
              <a:ln>
                <a:noFill/>
              </a:ln>
              <a:solidFill>
                <a:srgbClr val="002060"/>
              </a:solidFill>
              <a:effectLst/>
              <a:uLnTx/>
              <a:uFillTx/>
              <a:latin typeface="Arial Unicode MS" panose="020B0604020202020204" pitchFamily="34" charset="-128"/>
              <a:ea typeface="+mn-ea"/>
              <a:cs typeface="Times New Roman" panose="02020603050405020304" pitchFamily="18" charset="0"/>
            </a:endParaRPr>
          </a:p>
          <a:p>
            <a:pPr marL="342900" marR="0" lvl="0" indent="-342900" algn="l" defTabSz="914400" rtl="0" eaLnBrk="0" fontAlgn="base" latinLnBrk="0" hangingPunct="0">
              <a:lnSpc>
                <a:spcPct val="90000"/>
              </a:lnSpc>
              <a:spcBef>
                <a:spcPct val="20000"/>
              </a:spcBef>
              <a:spcAft>
                <a:spcPct val="0"/>
              </a:spcAft>
              <a:buClr>
                <a:srgbClr val="FF0000"/>
              </a:buClr>
              <a:buSzPct val="80000"/>
              <a:buFont typeface="Monotype Sorts"/>
              <a:buNone/>
              <a:tabLst/>
              <a:defRPr/>
            </a:pPr>
            <a:r>
              <a:rPr kumimoji="0" lang="en-US" altLang="en-US" sz="2400" b="0" i="1" u="none" strike="noStrike" kern="0" cap="none" spc="0" normalizeH="0" baseline="0" noProof="0" dirty="0" smtClean="0">
                <a:ln>
                  <a:noFill/>
                </a:ln>
                <a:solidFill>
                  <a:srgbClr val="0070C0"/>
                </a:solidFill>
                <a:effectLst>
                  <a:outerShdw blurRad="38100" dist="38100" dir="2700000" algn="tl">
                    <a:srgbClr val="000000">
                      <a:alpha val="43137"/>
                    </a:srgbClr>
                  </a:outerShdw>
                </a:effectLst>
                <a:uLnTx/>
                <a:uFillTx/>
                <a:latin typeface="Arial" panose="020B0604020202020204" pitchFamily="34" charset="0"/>
                <a:ea typeface="+mn-ea"/>
                <a:cs typeface="+mn-cs"/>
              </a:rPr>
              <a:t>If your credentials cannot be enhanced, you may need</a:t>
            </a:r>
          </a:p>
          <a:p>
            <a:pPr marL="342900" marR="0" lvl="0" indent="-342900" algn="l" defTabSz="914400" rtl="0" eaLnBrk="0" fontAlgn="base" latinLnBrk="0" hangingPunct="0">
              <a:lnSpc>
                <a:spcPct val="90000"/>
              </a:lnSpc>
              <a:spcBef>
                <a:spcPct val="20000"/>
              </a:spcBef>
              <a:spcAft>
                <a:spcPct val="0"/>
              </a:spcAft>
              <a:buClr>
                <a:srgbClr val="FF0000"/>
              </a:buClr>
              <a:buSzPct val="80000"/>
              <a:buFont typeface="Monotype Sorts"/>
              <a:buNone/>
              <a:tabLst/>
              <a:defRPr/>
            </a:pPr>
            <a:r>
              <a:rPr kumimoji="0" lang="en-US" altLang="en-US" sz="2400" b="0" i="1" u="none" strike="noStrike" kern="0" cap="none" spc="0" normalizeH="0" baseline="0" noProof="0" dirty="0" smtClean="0">
                <a:ln>
                  <a:noFill/>
                </a:ln>
                <a:solidFill>
                  <a:srgbClr val="0070C0"/>
                </a:solidFill>
                <a:effectLst>
                  <a:outerShdw blurRad="38100" dist="38100" dir="2700000" algn="tl">
                    <a:srgbClr val="000000">
                      <a:alpha val="43137"/>
                    </a:srgbClr>
                  </a:outerShdw>
                </a:effectLst>
                <a:uLnTx/>
                <a:uFillTx/>
                <a:latin typeface="Arial" panose="020B0604020202020204" pitchFamily="34" charset="0"/>
                <a:ea typeface="+mn-ea"/>
                <a:cs typeface="+mn-cs"/>
              </a:rPr>
              <a:t>a back up plan if you are applying to a highly </a:t>
            </a:r>
          </a:p>
          <a:p>
            <a:pPr marL="342900" marR="0" lvl="0" indent="-342900" algn="l" defTabSz="914400" rtl="0" eaLnBrk="0" fontAlgn="base" latinLnBrk="0" hangingPunct="0">
              <a:lnSpc>
                <a:spcPct val="90000"/>
              </a:lnSpc>
              <a:spcBef>
                <a:spcPct val="20000"/>
              </a:spcBef>
              <a:spcAft>
                <a:spcPct val="0"/>
              </a:spcAft>
              <a:buClr>
                <a:srgbClr val="FF0000"/>
              </a:buClr>
              <a:buSzPct val="80000"/>
              <a:buFont typeface="Monotype Sorts"/>
              <a:buNone/>
              <a:tabLst/>
              <a:defRPr/>
            </a:pPr>
            <a:r>
              <a:rPr kumimoji="0" lang="en-US" altLang="en-US" sz="2400" b="0" i="1" u="none" strike="noStrike" kern="0" cap="none" spc="0" normalizeH="0" baseline="0" noProof="0" dirty="0" smtClean="0">
                <a:ln>
                  <a:noFill/>
                </a:ln>
                <a:solidFill>
                  <a:srgbClr val="0070C0"/>
                </a:solidFill>
                <a:effectLst>
                  <a:outerShdw blurRad="38100" dist="38100" dir="2700000" algn="tl">
                    <a:srgbClr val="000000">
                      <a:alpha val="43137"/>
                    </a:srgbClr>
                  </a:outerShdw>
                </a:effectLst>
                <a:uLnTx/>
                <a:uFillTx/>
                <a:latin typeface="Arial" panose="020B0604020202020204" pitchFamily="34" charset="0"/>
                <a:ea typeface="+mn-ea"/>
                <a:cs typeface="+mn-cs"/>
              </a:rPr>
              <a:t>competitive specialty</a:t>
            </a:r>
            <a:r>
              <a:rPr kumimoji="0" lang="en-US" altLang="en-US" sz="2400" b="0" i="1" u="none" strike="noStrike" kern="0" cap="none" spc="0" normalizeH="0" baseline="0" noProof="0" dirty="0" smtClean="0">
                <a:ln>
                  <a:noFill/>
                </a:ln>
                <a:solidFill>
                  <a:srgbClr val="0070C0"/>
                </a:solidFill>
                <a:effectLst>
                  <a:outerShdw blurRad="38100" dist="38100" dir="2700000" algn="tl">
                    <a:srgbClr val="000000">
                      <a:alpha val="43137"/>
                    </a:srgbClr>
                  </a:outerShdw>
                </a:effectLst>
                <a:uLnTx/>
                <a:uFillTx/>
                <a:latin typeface="Times New Roman"/>
                <a:ea typeface="+mn-ea"/>
                <a:cs typeface="+mn-cs"/>
              </a:rPr>
              <a:t>.</a:t>
            </a:r>
            <a:endParaRPr kumimoji="0" lang="en-US" altLang="en-US" sz="2400" b="0" i="0" u="none" strike="noStrike" kern="0" cap="none" spc="0" normalizeH="0" baseline="0" noProof="0" dirty="0" smtClean="0">
              <a:ln>
                <a:noFill/>
              </a:ln>
              <a:solidFill>
                <a:srgbClr val="0070C0"/>
              </a:solidFill>
              <a:effectLst>
                <a:outerShdw blurRad="38100" dist="38100" dir="2700000" algn="tl">
                  <a:srgbClr val="000000">
                    <a:alpha val="43137"/>
                  </a:srgbClr>
                </a:outerShdw>
              </a:effectLst>
              <a:uLnTx/>
              <a:uFillTx/>
              <a:latin typeface="Times New Roman"/>
              <a:ea typeface="+mn-ea"/>
              <a:cs typeface="+mn-cs"/>
            </a:endParaRPr>
          </a:p>
          <a:p>
            <a:pPr marL="342900" marR="0" lvl="0" indent="-342900" algn="l" defTabSz="914400" rtl="0" eaLnBrk="0" fontAlgn="base" latinLnBrk="0" hangingPunct="0">
              <a:lnSpc>
                <a:spcPct val="90000"/>
              </a:lnSpc>
              <a:spcBef>
                <a:spcPct val="20000"/>
              </a:spcBef>
              <a:spcAft>
                <a:spcPct val="0"/>
              </a:spcAft>
              <a:buClr>
                <a:srgbClr val="FF0000"/>
              </a:buClr>
              <a:buSzPct val="80000"/>
              <a:buFont typeface="Monotype Sorts"/>
              <a:buChar char="w"/>
              <a:tabLst/>
              <a:defRPr/>
            </a:pPr>
            <a:endParaRPr kumimoji="0" lang="en-US" altLang="en-US" sz="2400" b="0" i="1" u="none" strike="noStrike" kern="0" cap="none" spc="0" normalizeH="0" baseline="0" noProof="0" dirty="0" smtClean="0">
              <a:ln>
                <a:noFill/>
              </a:ln>
              <a:solidFill>
                <a:srgbClr val="0070C0"/>
              </a:solidFill>
              <a:effectLst/>
              <a:uLnTx/>
              <a:uFillTx/>
              <a:latin typeface="Times New Roman"/>
              <a:ea typeface="+mn-ea"/>
              <a:cs typeface="+mn-cs"/>
            </a:endParaRPr>
          </a:p>
        </p:txBody>
      </p:sp>
    </p:spTree>
    <p:extLst>
      <p:ext uri="{BB962C8B-B14F-4D97-AF65-F5344CB8AC3E}">
        <p14:creationId xmlns:p14="http://schemas.microsoft.com/office/powerpoint/2010/main" val="393953998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372329" y="1061951"/>
            <a:ext cx="6614159" cy="598516"/>
          </a:xfrm>
        </p:spPr>
        <p:txBody>
          <a:bodyPr>
            <a:normAutofit/>
          </a:bodyPr>
          <a:lstStyle/>
          <a:p>
            <a:endParaRPr lang="en-US" dirty="0"/>
          </a:p>
        </p:txBody>
      </p:sp>
      <p:sp>
        <p:nvSpPr>
          <p:cNvPr id="5" name="Text Box 2"/>
          <p:cNvSpPr txBox="1">
            <a:spLocks noChangeArrowheads="1"/>
          </p:cNvSpPr>
          <p:nvPr/>
        </p:nvSpPr>
        <p:spPr bwMode="auto">
          <a:xfrm>
            <a:off x="3358342" y="2922814"/>
            <a:ext cx="7922028" cy="3311730"/>
          </a:xfrm>
          <a:prstGeom prst="rect">
            <a:avLst/>
          </a:prstGeom>
          <a:solidFill>
            <a:srgbClr val="539BCE"/>
          </a:solidFill>
          <a:ln>
            <a:noFill/>
          </a:ln>
          <a:effectLst>
            <a:softEdge rad="63500"/>
          </a:effectLst>
        </p:spPr>
        <p:txBody>
          <a:bodyPr vert="horz" wrap="square" lIns="45720" tIns="0" rIns="45720" bIns="0" numCol="1" anchor="t" anchorCtr="0" compatLnSpc="1">
            <a:prstTxWarp prst="textNoShape">
              <a:avLst/>
            </a:prstTxWarp>
          </a:bodyPr>
          <a:lstStyle/>
          <a:p>
            <a:pPr eaLnBrk="0" fontAlgn="base" hangingPunct="0">
              <a:spcBef>
                <a:spcPct val="0"/>
              </a:spcBef>
              <a:spcAft>
                <a:spcPct val="0"/>
              </a:spcAft>
            </a:pPr>
            <a:endParaRPr lang="en-US" altLang="en-US" sz="600" b="1" i="1" dirty="0">
              <a:solidFill>
                <a:srgbClr val="1C1C1C"/>
              </a:solidFill>
              <a:latin typeface="Franklin Gothic Book" panose="020B0503020102020204" pitchFamily="34" charset="0"/>
              <a:cs typeface="Arial"/>
            </a:endParaRPr>
          </a:p>
          <a:p>
            <a:pPr eaLnBrk="0" fontAlgn="base" hangingPunct="0">
              <a:spcBef>
                <a:spcPct val="0"/>
              </a:spcBef>
              <a:spcAft>
                <a:spcPct val="0"/>
              </a:spcAft>
            </a:pPr>
            <a:endParaRPr lang="en-US" altLang="en-US" sz="1200" b="1" i="1" dirty="0">
              <a:solidFill>
                <a:srgbClr val="1C1C1C"/>
              </a:solidFill>
              <a:latin typeface="Franklin Gothic Book" panose="020B0503020102020204" pitchFamily="34" charset="0"/>
              <a:cs typeface="Arial"/>
            </a:endParaRPr>
          </a:p>
          <a:p>
            <a:pPr eaLnBrk="0" fontAlgn="base" hangingPunct="0">
              <a:spcBef>
                <a:spcPct val="0"/>
              </a:spcBef>
              <a:spcAft>
                <a:spcPct val="0"/>
              </a:spcAft>
            </a:pPr>
            <a:endParaRPr lang="en-US" altLang="en-US" sz="1200" b="1" i="1" dirty="0">
              <a:solidFill>
                <a:srgbClr val="1C1C1C"/>
              </a:solidFill>
              <a:latin typeface="Franklin Gothic Book" panose="020B0503020102020204" pitchFamily="34" charset="0"/>
              <a:cs typeface="Arial"/>
            </a:endParaRPr>
          </a:p>
          <a:p>
            <a:pPr eaLnBrk="0" fontAlgn="base" hangingPunct="0">
              <a:spcBef>
                <a:spcPct val="0"/>
              </a:spcBef>
              <a:spcAft>
                <a:spcPct val="0"/>
              </a:spcAft>
            </a:pPr>
            <a:endParaRPr lang="en-US" altLang="en-US" sz="1200" b="1" i="1" dirty="0">
              <a:solidFill>
                <a:srgbClr val="1C1C1C"/>
              </a:solidFill>
              <a:latin typeface="Franklin Gothic Book" panose="020B0503020102020204" pitchFamily="34" charset="0"/>
              <a:cs typeface="Arial"/>
            </a:endParaRPr>
          </a:p>
        </p:txBody>
      </p:sp>
      <p:sp>
        <p:nvSpPr>
          <p:cNvPr id="6" name="Content Placeholder 2"/>
          <p:cNvSpPr txBox="1">
            <a:spLocks/>
          </p:cNvSpPr>
          <p:nvPr/>
        </p:nvSpPr>
        <p:spPr>
          <a:xfrm>
            <a:off x="4276242" y="3758044"/>
            <a:ext cx="6614159" cy="598516"/>
          </a:xfrm>
          <a:prstGeom prst="rect">
            <a:avLst/>
          </a:prstGeom>
        </p:spPr>
        <p:txBody>
          <a:bodyPr vert="horz" lIns="91440" tIns="45720" rIns="91440" bIns="45720" rtlCol="0">
            <a:normAutofit fontScale="25000" lnSpcReduction="20000"/>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0" indent="0">
              <a:spcBef>
                <a:spcPts val="0"/>
              </a:spcBef>
              <a:spcAft>
                <a:spcPts val="0"/>
              </a:spcAft>
              <a:buClrTx/>
              <a:buSzTx/>
              <a:buFont typeface="Georgia" pitchFamily="18" charset="0"/>
              <a:buNone/>
            </a:pPr>
            <a:r>
              <a:rPr lang="en-US" altLang="en-US" sz="19200" kern="0" dirty="0" smtClean="0">
                <a:ln w="0"/>
                <a:solidFill>
                  <a:schemeClr val="tx1"/>
                </a:solidFill>
                <a:effectLst>
                  <a:outerShdw blurRad="38100" dist="19050" dir="2700000" algn="tl" rotWithShape="0">
                    <a:schemeClr val="dk1">
                      <a:alpha val="40000"/>
                    </a:schemeClr>
                  </a:outerShdw>
                </a:effectLst>
                <a:latin typeface="Calibri" panose="020F0502020204030204" pitchFamily="34" charset="0"/>
              </a:rPr>
              <a:t>What is the Supplemental</a:t>
            </a:r>
          </a:p>
          <a:p>
            <a:pPr marL="0" indent="0">
              <a:spcBef>
                <a:spcPts val="0"/>
              </a:spcBef>
              <a:spcAft>
                <a:spcPts val="0"/>
              </a:spcAft>
              <a:buClrTx/>
              <a:buSzTx/>
              <a:buFont typeface="Georgia" pitchFamily="18" charset="0"/>
              <a:buNone/>
            </a:pPr>
            <a:r>
              <a:rPr lang="en-US" altLang="en-US" sz="19200" kern="0" dirty="0" smtClean="0">
                <a:ln w="0"/>
                <a:solidFill>
                  <a:schemeClr val="tx1"/>
                </a:solidFill>
                <a:effectLst>
                  <a:outerShdw blurRad="38100" dist="19050" dir="2700000" algn="tl" rotWithShape="0">
                    <a:schemeClr val="dk1">
                      <a:alpha val="40000"/>
                    </a:schemeClr>
                  </a:outerShdw>
                </a:effectLst>
                <a:latin typeface="Calibri" panose="020F0502020204030204" pitchFamily="34" charset="0"/>
              </a:rPr>
              <a:t>Offer and Acceptance Program (SOAP, formerly known as the </a:t>
            </a:r>
            <a:r>
              <a:rPr lang="en-US" altLang="en-US" sz="19200" kern="0" dirty="0" smtClean="0">
                <a:ln w="0"/>
                <a:solidFill>
                  <a:srgbClr val="FF0000"/>
                </a:solidFill>
                <a:effectLst>
                  <a:outerShdw blurRad="38100" dist="19050" dir="2700000" algn="tl" rotWithShape="0">
                    <a:schemeClr val="dk1">
                      <a:alpha val="40000"/>
                    </a:schemeClr>
                  </a:outerShdw>
                </a:effectLst>
                <a:latin typeface="Calibri" panose="020F0502020204030204" pitchFamily="34" charset="0"/>
              </a:rPr>
              <a:t>Scramble</a:t>
            </a:r>
            <a:r>
              <a:rPr lang="en-US" altLang="en-US" sz="19200" kern="0" dirty="0" smtClean="0">
                <a:ln w="0"/>
                <a:solidFill>
                  <a:schemeClr val="tx1"/>
                </a:solidFill>
                <a:effectLst>
                  <a:outerShdw blurRad="38100" dist="19050" dir="2700000" algn="tl" rotWithShape="0">
                    <a:schemeClr val="dk1">
                      <a:alpha val="40000"/>
                    </a:schemeClr>
                  </a:outerShdw>
                </a:effectLst>
                <a:latin typeface="Calibri" panose="020F0502020204030204" pitchFamily="34" charset="0"/>
              </a:rPr>
              <a:t>)?</a:t>
            </a:r>
          </a:p>
          <a:p>
            <a:endParaRPr lang="en-US" dirty="0"/>
          </a:p>
        </p:txBody>
      </p:sp>
    </p:spTree>
    <p:extLst>
      <p:ext uri="{BB962C8B-B14F-4D97-AF65-F5344CB8AC3E}">
        <p14:creationId xmlns:p14="http://schemas.microsoft.com/office/powerpoint/2010/main" val="324646268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2106386" y="0"/>
            <a:ext cx="8721520"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000" i="1">
                <a:solidFill>
                  <a:schemeClr val="tx2"/>
                </a:solidFill>
                <a:latin typeface="+mj-lt"/>
                <a:ea typeface="+mj-ea"/>
                <a:cs typeface="+mj-cs"/>
              </a:defRPr>
            </a:lvl1pPr>
            <a:lvl2pPr algn="l" rtl="0" eaLnBrk="0" fontAlgn="base" hangingPunct="0">
              <a:spcBef>
                <a:spcPct val="0"/>
              </a:spcBef>
              <a:spcAft>
                <a:spcPct val="0"/>
              </a:spcAft>
              <a:defRPr sz="4000" i="1">
                <a:solidFill>
                  <a:schemeClr val="tx2"/>
                </a:solidFill>
                <a:latin typeface="Times New Roman" pitchFamily="18" charset="0"/>
              </a:defRPr>
            </a:lvl2pPr>
            <a:lvl3pPr algn="l" rtl="0" eaLnBrk="0" fontAlgn="base" hangingPunct="0">
              <a:spcBef>
                <a:spcPct val="0"/>
              </a:spcBef>
              <a:spcAft>
                <a:spcPct val="0"/>
              </a:spcAft>
              <a:defRPr sz="4000" i="1">
                <a:solidFill>
                  <a:schemeClr val="tx2"/>
                </a:solidFill>
                <a:latin typeface="Times New Roman" pitchFamily="18" charset="0"/>
              </a:defRPr>
            </a:lvl3pPr>
            <a:lvl4pPr algn="l" rtl="0" eaLnBrk="0" fontAlgn="base" hangingPunct="0">
              <a:spcBef>
                <a:spcPct val="0"/>
              </a:spcBef>
              <a:spcAft>
                <a:spcPct val="0"/>
              </a:spcAft>
              <a:defRPr sz="4000" i="1">
                <a:solidFill>
                  <a:schemeClr val="tx2"/>
                </a:solidFill>
                <a:latin typeface="Times New Roman" pitchFamily="18" charset="0"/>
              </a:defRPr>
            </a:lvl4pPr>
            <a:lvl5pPr algn="l" rtl="0" eaLnBrk="0" fontAlgn="base" hangingPunct="0">
              <a:spcBef>
                <a:spcPct val="0"/>
              </a:spcBef>
              <a:spcAft>
                <a:spcPct val="0"/>
              </a:spcAft>
              <a:defRPr sz="4000" i="1">
                <a:solidFill>
                  <a:schemeClr val="tx2"/>
                </a:solidFill>
                <a:latin typeface="Times New Roman" pitchFamily="18" charset="0"/>
              </a:defRPr>
            </a:lvl5pPr>
            <a:lvl6pPr marL="457200" algn="l" rtl="0" eaLnBrk="0" fontAlgn="base" hangingPunct="0">
              <a:spcBef>
                <a:spcPct val="0"/>
              </a:spcBef>
              <a:spcAft>
                <a:spcPct val="0"/>
              </a:spcAft>
              <a:defRPr sz="4000" i="1">
                <a:solidFill>
                  <a:schemeClr val="tx2"/>
                </a:solidFill>
                <a:latin typeface="Times New Roman" pitchFamily="18" charset="0"/>
              </a:defRPr>
            </a:lvl6pPr>
            <a:lvl7pPr marL="914400" algn="l" rtl="0" eaLnBrk="0" fontAlgn="base" hangingPunct="0">
              <a:spcBef>
                <a:spcPct val="0"/>
              </a:spcBef>
              <a:spcAft>
                <a:spcPct val="0"/>
              </a:spcAft>
              <a:defRPr sz="4000" i="1">
                <a:solidFill>
                  <a:schemeClr val="tx2"/>
                </a:solidFill>
                <a:latin typeface="Times New Roman" pitchFamily="18" charset="0"/>
              </a:defRPr>
            </a:lvl7pPr>
            <a:lvl8pPr marL="1371600" algn="l" rtl="0" eaLnBrk="0" fontAlgn="base" hangingPunct="0">
              <a:spcBef>
                <a:spcPct val="0"/>
              </a:spcBef>
              <a:spcAft>
                <a:spcPct val="0"/>
              </a:spcAft>
              <a:defRPr sz="4000" i="1">
                <a:solidFill>
                  <a:schemeClr val="tx2"/>
                </a:solidFill>
                <a:latin typeface="Times New Roman" pitchFamily="18" charset="0"/>
              </a:defRPr>
            </a:lvl8pPr>
            <a:lvl9pPr marL="1828800" algn="l" rtl="0" eaLnBrk="0" fontAlgn="base" hangingPunct="0">
              <a:spcBef>
                <a:spcPct val="0"/>
              </a:spcBef>
              <a:spcAft>
                <a:spcPct val="0"/>
              </a:spcAft>
              <a:defRPr sz="4000" i="1">
                <a:solidFill>
                  <a:schemeClr val="tx2"/>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t>The National Resident Matching Program (NRMP)</a:t>
            </a:r>
          </a:p>
        </p:txBody>
      </p:sp>
      <p:pic>
        <p:nvPicPr>
          <p:cNvPr id="5"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79093" y="1410903"/>
            <a:ext cx="3651250" cy="257968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79093" y="4297179"/>
            <a:ext cx="3657600" cy="245586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3"/>
          <p:cNvSpPr txBox="1">
            <a:spLocks noChangeArrowheads="1"/>
          </p:cNvSpPr>
          <p:nvPr/>
        </p:nvSpPr>
        <p:spPr bwMode="auto">
          <a:xfrm>
            <a:off x="1295400" y="1361691"/>
            <a:ext cx="38862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lnSpc>
                <a:spcPct val="90000"/>
              </a:lnSpc>
              <a:spcBef>
                <a:spcPct val="20000"/>
              </a:spcBef>
              <a:spcAft>
                <a:spcPct val="0"/>
              </a:spcAft>
              <a:buClr>
                <a:schemeClr val="hlink"/>
              </a:buClr>
              <a:buSzPct val="80000"/>
              <a:buFont typeface="Monotype Sorts"/>
              <a:buChar char="w"/>
              <a:defRPr sz="3200">
                <a:solidFill>
                  <a:schemeClr val="tx1"/>
                </a:solidFill>
                <a:latin typeface="+mn-lt"/>
                <a:ea typeface="+mn-ea"/>
                <a:cs typeface="+mn-cs"/>
              </a:defRPr>
            </a:lvl1pPr>
            <a:lvl2pPr marL="742950" indent="-285750" algn="l" rtl="0" eaLnBrk="0" fontAlgn="base" hangingPunct="0">
              <a:lnSpc>
                <a:spcPct val="90000"/>
              </a:lnSpc>
              <a:spcBef>
                <a:spcPct val="20000"/>
              </a:spcBef>
              <a:spcAft>
                <a:spcPct val="0"/>
              </a:spcAft>
              <a:buClr>
                <a:schemeClr val="accent1"/>
              </a:buClr>
              <a:buChar char="•"/>
              <a:defRPr sz="2800">
                <a:solidFill>
                  <a:schemeClr val="tx1"/>
                </a:solidFill>
                <a:latin typeface="+mn-lt"/>
              </a:defRPr>
            </a:lvl2pPr>
            <a:lvl3pPr marL="1143000" indent="-228600" algn="l" rtl="0" eaLnBrk="0" fontAlgn="base" hangingPunct="0">
              <a:lnSpc>
                <a:spcPct val="90000"/>
              </a:lnSpc>
              <a:spcBef>
                <a:spcPct val="20000"/>
              </a:spcBef>
              <a:spcAft>
                <a:spcPct val="0"/>
              </a:spcAft>
              <a:buClr>
                <a:schemeClr val="folHlink"/>
              </a:buClr>
              <a:buChar char="•"/>
              <a:defRPr sz="2400">
                <a:solidFill>
                  <a:schemeClr val="tx1"/>
                </a:solidFill>
                <a:latin typeface="+mn-lt"/>
              </a:defRPr>
            </a:lvl3pPr>
            <a:lvl4pPr marL="1600200" indent="-228600" algn="l" rtl="0" eaLnBrk="0" fontAlgn="base" hangingPunct="0">
              <a:lnSpc>
                <a:spcPct val="90000"/>
              </a:lnSpc>
              <a:spcBef>
                <a:spcPct val="20000"/>
              </a:spcBef>
              <a:spcAft>
                <a:spcPct val="0"/>
              </a:spcAft>
              <a:buChar char="–"/>
              <a:defRPr sz="2000">
                <a:solidFill>
                  <a:schemeClr val="tx1"/>
                </a:solidFill>
                <a:latin typeface="+mn-lt"/>
              </a:defRPr>
            </a:lvl4pPr>
            <a:lvl5pPr marL="2057400" indent="-228600" algn="l" rtl="0" eaLnBrk="0" fontAlgn="base" hangingPunct="0">
              <a:lnSpc>
                <a:spcPct val="90000"/>
              </a:lnSpc>
              <a:spcBef>
                <a:spcPct val="20000"/>
              </a:spcBef>
              <a:spcAft>
                <a:spcPct val="0"/>
              </a:spcAft>
              <a:buChar char="•"/>
              <a:defRPr sz="2000">
                <a:solidFill>
                  <a:schemeClr val="tx1"/>
                </a:solidFill>
                <a:latin typeface="+mn-lt"/>
              </a:defRPr>
            </a:lvl5pPr>
            <a:lvl6pPr marL="2514600" indent="-228600" algn="l" rtl="0" eaLnBrk="0" fontAlgn="base" hangingPunct="0">
              <a:lnSpc>
                <a:spcPct val="90000"/>
              </a:lnSpc>
              <a:spcBef>
                <a:spcPct val="20000"/>
              </a:spcBef>
              <a:spcAft>
                <a:spcPct val="0"/>
              </a:spcAft>
              <a:buChar char="•"/>
              <a:defRPr sz="2000">
                <a:solidFill>
                  <a:schemeClr val="tx1"/>
                </a:solidFill>
                <a:latin typeface="+mn-lt"/>
              </a:defRPr>
            </a:lvl6pPr>
            <a:lvl7pPr marL="2971800" indent="-228600" algn="l" rtl="0" eaLnBrk="0" fontAlgn="base" hangingPunct="0">
              <a:lnSpc>
                <a:spcPct val="90000"/>
              </a:lnSpc>
              <a:spcBef>
                <a:spcPct val="20000"/>
              </a:spcBef>
              <a:spcAft>
                <a:spcPct val="0"/>
              </a:spcAft>
              <a:buChar char="•"/>
              <a:defRPr sz="2000">
                <a:solidFill>
                  <a:schemeClr val="tx1"/>
                </a:solidFill>
                <a:latin typeface="+mn-lt"/>
              </a:defRPr>
            </a:lvl7pPr>
            <a:lvl8pPr marL="3429000" indent="-228600" algn="l" rtl="0" eaLnBrk="0" fontAlgn="base" hangingPunct="0">
              <a:lnSpc>
                <a:spcPct val="90000"/>
              </a:lnSpc>
              <a:spcBef>
                <a:spcPct val="20000"/>
              </a:spcBef>
              <a:spcAft>
                <a:spcPct val="0"/>
              </a:spcAft>
              <a:buChar char="•"/>
              <a:defRPr sz="2000">
                <a:solidFill>
                  <a:schemeClr val="tx1"/>
                </a:solidFill>
                <a:latin typeface="+mn-lt"/>
              </a:defRPr>
            </a:lvl8pPr>
            <a:lvl9pPr marL="3886200" indent="-228600" algn="l" rtl="0" eaLnBrk="0" fontAlgn="base" hangingPunct="0">
              <a:lnSpc>
                <a:spcPct val="90000"/>
              </a:lnSpc>
              <a:spcBef>
                <a:spcPct val="20000"/>
              </a:spcBef>
              <a:spcAft>
                <a:spcPct val="0"/>
              </a:spcAft>
              <a:buChar char="•"/>
              <a:defRPr sz="2000">
                <a:solidFill>
                  <a:schemeClr val="tx1"/>
                </a:solidFill>
                <a:latin typeface="+mn-lt"/>
              </a:defRPr>
            </a:lvl9pPr>
          </a:lstStyle>
          <a:p>
            <a:pPr marL="342900" marR="0" lvl="0" indent="-342900" algn="l" defTabSz="914400" rtl="0" eaLnBrk="0" fontAlgn="base" latinLnBrk="0" hangingPunct="0">
              <a:lnSpc>
                <a:spcPct val="90000"/>
              </a:lnSpc>
              <a:spcBef>
                <a:spcPct val="20000"/>
              </a:spcBef>
              <a:spcAft>
                <a:spcPct val="0"/>
              </a:spcAft>
              <a:buClr>
                <a:srgbClr val="FF0000"/>
              </a:buClr>
              <a:buSzPct val="80000"/>
              <a:buFont typeface="Arial" pitchFamily="34" charset="0"/>
              <a:buChar char="•"/>
              <a:tabLst/>
              <a:defRPr/>
            </a:pPr>
            <a:r>
              <a:rPr kumimoji="0" lang="en-US" altLang="en-US" sz="1800" b="0" i="0" u="none" strike="noStrike" kern="0" cap="none" spc="0" normalizeH="0" baseline="0" noProof="0" dirty="0" smtClean="0">
                <a:ln>
                  <a:noFill/>
                </a:ln>
                <a:solidFill>
                  <a:srgbClr val="0070C0"/>
                </a:solidFill>
                <a:effectLst/>
                <a:uLnTx/>
                <a:uFillTx/>
                <a:latin typeface="Arial Unicode MS" pitchFamily="34" charset="-128"/>
                <a:ea typeface="+mn-ea"/>
                <a:cs typeface="+mn-cs"/>
              </a:rPr>
              <a:t>ERAS Opens</a:t>
            </a:r>
          </a:p>
          <a:p>
            <a:pPr marL="0" marR="0" lvl="0" indent="0" algn="l" defTabSz="914400" rtl="0" eaLnBrk="0" fontAlgn="base" latinLnBrk="0" hangingPunct="0">
              <a:lnSpc>
                <a:spcPct val="90000"/>
              </a:lnSpc>
              <a:spcBef>
                <a:spcPct val="20000"/>
              </a:spcBef>
              <a:spcAft>
                <a:spcPct val="0"/>
              </a:spcAft>
              <a:buClr>
                <a:srgbClr val="FF0000"/>
              </a:buClr>
              <a:buSzPct val="80000"/>
              <a:buFont typeface="Monotype Sorts"/>
              <a:buNone/>
              <a:tabLst/>
              <a:defRPr/>
            </a:pPr>
            <a:r>
              <a:rPr kumimoji="0" lang="en-US" altLang="en-US" sz="1800" b="0" i="0" u="none" strike="noStrike" kern="0" cap="none" spc="0" normalizeH="0" baseline="0" noProof="0" dirty="0" smtClean="0">
                <a:ln>
                  <a:noFill/>
                </a:ln>
                <a:solidFill>
                  <a:srgbClr val="002060"/>
                </a:solidFill>
                <a:effectLst/>
                <a:uLnTx/>
                <a:uFillTx/>
                <a:latin typeface="Arial Unicode MS" pitchFamily="34" charset="-128"/>
                <a:ea typeface="+mn-ea"/>
                <a:cs typeface="+mn-cs"/>
              </a:rPr>
              <a:t>     </a:t>
            </a:r>
            <a:r>
              <a:rPr kumimoji="0" lang="en-US" altLang="en-US" sz="1600" b="0" i="0" u="none" strike="noStrike" kern="0" cap="none" spc="0" normalizeH="0" baseline="0" noProof="0" dirty="0" smtClean="0">
                <a:ln>
                  <a:noFill/>
                </a:ln>
                <a:solidFill>
                  <a:srgbClr val="002060"/>
                </a:solidFill>
                <a:effectLst/>
                <a:uLnTx/>
                <a:uFillTx/>
                <a:latin typeface="Arial Unicode MS" pitchFamily="34" charset="-128"/>
                <a:ea typeface="+mn-ea"/>
                <a:cs typeface="+mn-cs"/>
              </a:rPr>
              <a:t>Spring 2017</a:t>
            </a:r>
          </a:p>
          <a:p>
            <a:pPr marL="342900" marR="0" lvl="0" indent="-342900" algn="l" defTabSz="914400" rtl="0" eaLnBrk="0" fontAlgn="base" latinLnBrk="0" hangingPunct="0">
              <a:lnSpc>
                <a:spcPct val="90000"/>
              </a:lnSpc>
              <a:spcBef>
                <a:spcPct val="20000"/>
              </a:spcBef>
              <a:spcAft>
                <a:spcPct val="0"/>
              </a:spcAft>
              <a:buClr>
                <a:srgbClr val="FF0000"/>
              </a:buClr>
              <a:buSzPct val="80000"/>
              <a:buFont typeface="Arial" pitchFamily="34" charset="0"/>
              <a:buChar char="•"/>
              <a:tabLst/>
              <a:defRPr/>
            </a:pPr>
            <a:endParaRPr kumimoji="0" lang="en-US" altLang="en-US" sz="1800" b="0" i="0" u="none" strike="noStrike" kern="0" cap="none" spc="0" normalizeH="0" baseline="0" noProof="0" dirty="0" smtClean="0">
              <a:ln>
                <a:noFill/>
              </a:ln>
              <a:solidFill>
                <a:srgbClr val="FFFFFF"/>
              </a:solidFill>
              <a:effectLst/>
              <a:uLnTx/>
              <a:uFillTx/>
              <a:latin typeface="Arial Unicode MS" pitchFamily="34" charset="-128"/>
              <a:ea typeface="+mn-ea"/>
              <a:cs typeface="+mn-cs"/>
            </a:endParaRPr>
          </a:p>
          <a:p>
            <a:pPr marL="342900" marR="0" lvl="0" indent="-342900" algn="l" defTabSz="914400" rtl="0" eaLnBrk="0" fontAlgn="base" latinLnBrk="0" hangingPunct="0">
              <a:lnSpc>
                <a:spcPct val="90000"/>
              </a:lnSpc>
              <a:spcBef>
                <a:spcPct val="20000"/>
              </a:spcBef>
              <a:spcAft>
                <a:spcPct val="0"/>
              </a:spcAft>
              <a:buClr>
                <a:srgbClr val="FF0000"/>
              </a:buClr>
              <a:buSzPct val="80000"/>
              <a:buFont typeface="Arial" pitchFamily="34" charset="0"/>
              <a:buChar char="•"/>
              <a:tabLst/>
              <a:defRPr/>
            </a:pPr>
            <a:r>
              <a:rPr kumimoji="0" lang="en-US" altLang="en-US" sz="1800" b="0" i="0" u="none" strike="noStrike" kern="0" cap="none" spc="0" normalizeH="0" baseline="0" noProof="0" dirty="0" smtClean="0">
                <a:ln>
                  <a:noFill/>
                </a:ln>
                <a:solidFill>
                  <a:srgbClr val="0070C0"/>
                </a:solidFill>
                <a:effectLst/>
                <a:uLnTx/>
                <a:uFillTx/>
                <a:latin typeface="Arial Unicode MS" pitchFamily="34" charset="-128"/>
                <a:ea typeface="+mn-ea"/>
                <a:cs typeface="+mn-cs"/>
              </a:rPr>
              <a:t>ERAS Application Submission</a:t>
            </a:r>
          </a:p>
          <a:p>
            <a:pPr marL="0" marR="0" lvl="0" indent="0" algn="l" defTabSz="914400" rtl="0" eaLnBrk="0" fontAlgn="base" latinLnBrk="0" hangingPunct="0">
              <a:lnSpc>
                <a:spcPct val="90000"/>
              </a:lnSpc>
              <a:spcBef>
                <a:spcPct val="20000"/>
              </a:spcBef>
              <a:spcAft>
                <a:spcPct val="0"/>
              </a:spcAft>
              <a:buClr>
                <a:srgbClr val="FF0000"/>
              </a:buClr>
              <a:buSzPct val="80000"/>
              <a:buFont typeface="Monotype Sorts"/>
              <a:buNone/>
              <a:tabLst/>
              <a:defRPr/>
            </a:pPr>
            <a:r>
              <a:rPr kumimoji="0" lang="en-US" altLang="en-US" sz="1800" b="0" i="0" u="none" strike="noStrike" kern="0" cap="none" spc="0" normalizeH="0" baseline="0" noProof="0" dirty="0" smtClean="0">
                <a:ln>
                  <a:noFill/>
                </a:ln>
                <a:solidFill>
                  <a:srgbClr val="99CCFF"/>
                </a:solidFill>
                <a:effectLst/>
                <a:uLnTx/>
                <a:uFillTx/>
                <a:latin typeface="Arial Unicode MS" pitchFamily="34" charset="-128"/>
                <a:ea typeface="+mn-ea"/>
                <a:cs typeface="+mn-cs"/>
              </a:rPr>
              <a:t>     </a:t>
            </a:r>
            <a:r>
              <a:rPr kumimoji="0" lang="en-US" altLang="en-US" sz="1800" b="0" i="0" u="none" strike="noStrike" kern="0" cap="none" spc="0" normalizeH="0" baseline="0" noProof="0" dirty="0" smtClean="0">
                <a:ln>
                  <a:noFill/>
                </a:ln>
                <a:solidFill>
                  <a:srgbClr val="002060"/>
                </a:solidFill>
                <a:effectLst/>
                <a:uLnTx/>
                <a:uFillTx/>
                <a:latin typeface="Arial Unicode MS" pitchFamily="34" charset="-128"/>
                <a:ea typeface="+mn-ea"/>
                <a:cs typeface="+mn-cs"/>
              </a:rPr>
              <a:t>September 15, 2017</a:t>
            </a:r>
            <a:endParaRPr kumimoji="0" lang="en-US" altLang="en-US" sz="1200" b="0" i="0" u="none" strike="noStrike" kern="0" cap="none" spc="0" normalizeH="0" baseline="0" noProof="0" dirty="0" smtClean="0">
              <a:ln>
                <a:noFill/>
              </a:ln>
              <a:solidFill>
                <a:srgbClr val="002060"/>
              </a:solidFill>
              <a:effectLst/>
              <a:uLnTx/>
              <a:uFillTx/>
              <a:latin typeface="Arial Unicode MS" pitchFamily="34" charset="-128"/>
              <a:ea typeface="+mn-ea"/>
              <a:cs typeface="+mn-cs"/>
            </a:endParaRPr>
          </a:p>
          <a:p>
            <a:pPr marL="342900" marR="0" lvl="0" indent="-342900" algn="l" defTabSz="914400" rtl="0" eaLnBrk="0" fontAlgn="base" latinLnBrk="0" hangingPunct="0">
              <a:lnSpc>
                <a:spcPct val="90000"/>
              </a:lnSpc>
              <a:spcBef>
                <a:spcPct val="20000"/>
              </a:spcBef>
              <a:spcAft>
                <a:spcPct val="0"/>
              </a:spcAft>
              <a:buClr>
                <a:srgbClr val="FF0000"/>
              </a:buClr>
              <a:buSzPct val="80000"/>
              <a:buFont typeface="Arial" pitchFamily="34" charset="0"/>
              <a:buChar char="•"/>
              <a:tabLst/>
              <a:defRPr/>
            </a:pPr>
            <a:endParaRPr kumimoji="0" lang="en-US" altLang="en-US" sz="1800" b="0" i="0" u="none" strike="noStrike" kern="0" cap="none" spc="0" normalizeH="0" baseline="0" noProof="0" dirty="0" smtClean="0">
              <a:ln>
                <a:noFill/>
              </a:ln>
              <a:solidFill>
                <a:srgbClr val="99CCFF"/>
              </a:solidFill>
              <a:effectLst/>
              <a:uLnTx/>
              <a:uFillTx/>
              <a:latin typeface="Arial Unicode MS" pitchFamily="34" charset="-128"/>
              <a:ea typeface="+mn-ea"/>
              <a:cs typeface="+mn-cs"/>
            </a:endParaRPr>
          </a:p>
          <a:p>
            <a:pPr marL="342900" marR="0" lvl="0" indent="-342900" algn="l" defTabSz="914400" rtl="0" eaLnBrk="0" fontAlgn="base" latinLnBrk="0" hangingPunct="0">
              <a:lnSpc>
                <a:spcPct val="90000"/>
              </a:lnSpc>
              <a:spcBef>
                <a:spcPct val="20000"/>
              </a:spcBef>
              <a:spcAft>
                <a:spcPct val="0"/>
              </a:spcAft>
              <a:buClr>
                <a:srgbClr val="FF0000"/>
              </a:buClr>
              <a:buSzPct val="80000"/>
              <a:buFont typeface="Arial" pitchFamily="34" charset="0"/>
              <a:buChar char="•"/>
              <a:tabLst/>
              <a:defRPr/>
            </a:pPr>
            <a:r>
              <a:rPr kumimoji="0" lang="en-US" altLang="en-US" sz="1800" b="0" i="0" u="none" strike="noStrike" kern="0" cap="none" spc="0" normalizeH="0" baseline="0" noProof="0" dirty="0" smtClean="0">
                <a:ln>
                  <a:noFill/>
                </a:ln>
                <a:solidFill>
                  <a:srgbClr val="0070C0"/>
                </a:solidFill>
                <a:effectLst/>
                <a:uLnTx/>
                <a:uFillTx/>
                <a:latin typeface="Arial Unicode MS" pitchFamily="34" charset="-128"/>
                <a:ea typeface="+mn-ea"/>
                <a:cs typeface="+mn-cs"/>
              </a:rPr>
              <a:t>NRMP Registration </a:t>
            </a:r>
            <a:r>
              <a:rPr kumimoji="0" lang="en-US" altLang="en-US" sz="1800" b="0" i="0" u="none" strike="noStrike" kern="0" cap="none" spc="0" normalizeH="0" baseline="0" noProof="0" dirty="0" smtClean="0">
                <a:ln>
                  <a:noFill/>
                </a:ln>
                <a:solidFill>
                  <a:srgbClr val="002060"/>
                </a:solidFill>
                <a:effectLst/>
                <a:uLnTx/>
                <a:uFillTx/>
                <a:latin typeface="Arial Unicode MS" pitchFamily="34" charset="-128"/>
                <a:ea typeface="+mn-ea"/>
                <a:cs typeface="+mn-cs"/>
              </a:rPr>
              <a:t>November  30, 2017</a:t>
            </a:r>
          </a:p>
          <a:p>
            <a:pPr marL="342900" marR="0" lvl="0" indent="-342900" algn="l" defTabSz="914400" rtl="0" eaLnBrk="0" fontAlgn="base" latinLnBrk="0" hangingPunct="0">
              <a:lnSpc>
                <a:spcPct val="90000"/>
              </a:lnSpc>
              <a:spcBef>
                <a:spcPct val="20000"/>
              </a:spcBef>
              <a:spcAft>
                <a:spcPct val="0"/>
              </a:spcAft>
              <a:buClr>
                <a:srgbClr val="FF0000"/>
              </a:buClr>
              <a:buSzPct val="80000"/>
              <a:buFont typeface="Arial" pitchFamily="34" charset="0"/>
              <a:buChar char="•"/>
              <a:tabLst/>
              <a:defRPr/>
            </a:pPr>
            <a:r>
              <a:rPr kumimoji="0" lang="en-US" altLang="en-US" sz="1800" b="0" i="0" u="none" strike="noStrike" kern="0" cap="none" spc="0" normalizeH="0" baseline="0" noProof="0" dirty="0" smtClean="0">
                <a:ln>
                  <a:noFill/>
                </a:ln>
                <a:solidFill>
                  <a:srgbClr val="002060"/>
                </a:solidFill>
                <a:effectLst/>
                <a:uLnTx/>
                <a:uFillTx/>
                <a:latin typeface="Arial Unicode MS" pitchFamily="34" charset="-128"/>
                <a:ea typeface="+mn-ea"/>
                <a:cs typeface="+mn-cs"/>
              </a:rPr>
              <a:t>(price increases on 12/1)</a:t>
            </a:r>
          </a:p>
          <a:p>
            <a:pPr marL="342900" marR="0" lvl="0" indent="-342900" algn="l" defTabSz="914400" rtl="0" eaLnBrk="0" fontAlgn="base" latinLnBrk="0" hangingPunct="0">
              <a:lnSpc>
                <a:spcPct val="90000"/>
              </a:lnSpc>
              <a:spcBef>
                <a:spcPct val="20000"/>
              </a:spcBef>
              <a:spcAft>
                <a:spcPct val="0"/>
              </a:spcAft>
              <a:buClr>
                <a:srgbClr val="FF0000"/>
              </a:buClr>
              <a:buSzPct val="80000"/>
              <a:buFont typeface="Arial" pitchFamily="34" charset="0"/>
              <a:buChar char="•"/>
              <a:tabLst/>
              <a:defRPr/>
            </a:pPr>
            <a:endParaRPr kumimoji="0" lang="en-US" altLang="en-US" sz="1800" b="0" i="0" u="none" strike="noStrike" kern="0" cap="none" spc="0" normalizeH="0" baseline="0" noProof="0" dirty="0" smtClean="0">
              <a:ln>
                <a:noFill/>
              </a:ln>
              <a:solidFill>
                <a:srgbClr val="FFFFFF"/>
              </a:solidFill>
              <a:effectLst/>
              <a:uLnTx/>
              <a:uFillTx/>
              <a:latin typeface="Arial Unicode MS" pitchFamily="34" charset="-128"/>
              <a:ea typeface="+mn-ea"/>
              <a:cs typeface="+mn-cs"/>
            </a:endParaRPr>
          </a:p>
          <a:p>
            <a:pPr marL="342900" marR="0" lvl="0" indent="-342900" algn="l" defTabSz="914400" rtl="0" eaLnBrk="0" fontAlgn="base" latinLnBrk="0" hangingPunct="0">
              <a:lnSpc>
                <a:spcPct val="90000"/>
              </a:lnSpc>
              <a:spcBef>
                <a:spcPct val="20000"/>
              </a:spcBef>
              <a:spcAft>
                <a:spcPct val="0"/>
              </a:spcAft>
              <a:buClr>
                <a:srgbClr val="FF0000"/>
              </a:buClr>
              <a:buSzPct val="80000"/>
              <a:buFont typeface="Arial" pitchFamily="34" charset="0"/>
              <a:buChar char="•"/>
              <a:tabLst/>
              <a:defRPr/>
            </a:pPr>
            <a:r>
              <a:rPr kumimoji="0" lang="en-US" altLang="en-US" sz="1800" b="0" i="0" u="none" strike="noStrike" kern="0" cap="none" spc="0" normalizeH="0" baseline="0" noProof="0" dirty="0" smtClean="0">
                <a:ln>
                  <a:noFill/>
                </a:ln>
                <a:solidFill>
                  <a:srgbClr val="0070C0"/>
                </a:solidFill>
                <a:effectLst/>
                <a:uLnTx/>
                <a:uFillTx/>
                <a:latin typeface="Arial Unicode MS" pitchFamily="34" charset="-128"/>
                <a:ea typeface="+mn-ea"/>
                <a:cs typeface="+mn-cs"/>
              </a:rPr>
              <a:t>Rank Order List opens </a:t>
            </a:r>
            <a:r>
              <a:rPr kumimoji="0" lang="en-US" altLang="en-US" sz="1800" b="0" i="0" u="none" strike="noStrike" kern="0" cap="none" spc="0" normalizeH="0" baseline="0" noProof="0" dirty="0" smtClean="0">
                <a:ln>
                  <a:noFill/>
                </a:ln>
                <a:solidFill>
                  <a:srgbClr val="002060"/>
                </a:solidFill>
                <a:effectLst/>
                <a:uLnTx/>
                <a:uFillTx/>
                <a:latin typeface="Arial Unicode MS" pitchFamily="34" charset="-128"/>
                <a:ea typeface="+mn-ea"/>
                <a:cs typeface="+mn-cs"/>
              </a:rPr>
              <a:t>January 2018</a:t>
            </a:r>
          </a:p>
          <a:p>
            <a:pPr marL="342900" marR="0" lvl="0" indent="-342900" algn="l" defTabSz="914400" rtl="0" eaLnBrk="0" fontAlgn="base" latinLnBrk="0" hangingPunct="0">
              <a:lnSpc>
                <a:spcPct val="90000"/>
              </a:lnSpc>
              <a:spcBef>
                <a:spcPct val="20000"/>
              </a:spcBef>
              <a:spcAft>
                <a:spcPct val="0"/>
              </a:spcAft>
              <a:buClr>
                <a:srgbClr val="FF0000"/>
              </a:buClr>
              <a:buSzPct val="80000"/>
              <a:buFont typeface="Arial" pitchFamily="34" charset="0"/>
              <a:buChar char="•"/>
              <a:tabLst/>
              <a:defRPr/>
            </a:pPr>
            <a:endParaRPr kumimoji="0" lang="en-US" altLang="en-US" sz="1800" b="0" i="0" u="none" strike="noStrike" kern="0" cap="none" spc="0" normalizeH="0" baseline="0" noProof="0" dirty="0" smtClean="0">
              <a:ln>
                <a:noFill/>
              </a:ln>
              <a:solidFill>
                <a:srgbClr val="FFFFFF"/>
              </a:solidFill>
              <a:effectLst/>
              <a:uLnTx/>
              <a:uFillTx/>
              <a:latin typeface="Arial Unicode MS" pitchFamily="34" charset="-128"/>
              <a:ea typeface="+mn-ea"/>
              <a:cs typeface="+mn-cs"/>
            </a:endParaRPr>
          </a:p>
          <a:p>
            <a:pPr marL="342900" marR="0" lvl="0" indent="-342900" algn="l" defTabSz="914400" rtl="0" eaLnBrk="0" fontAlgn="base" latinLnBrk="0" hangingPunct="0">
              <a:lnSpc>
                <a:spcPct val="90000"/>
              </a:lnSpc>
              <a:spcBef>
                <a:spcPct val="20000"/>
              </a:spcBef>
              <a:spcAft>
                <a:spcPct val="0"/>
              </a:spcAft>
              <a:buClr>
                <a:srgbClr val="FF0000"/>
              </a:buClr>
              <a:buSzPct val="80000"/>
              <a:buFont typeface="Arial" pitchFamily="34" charset="0"/>
              <a:buChar char="•"/>
              <a:tabLst/>
              <a:defRPr/>
            </a:pPr>
            <a:r>
              <a:rPr kumimoji="0" lang="en-US" altLang="en-US" sz="1800" b="0" i="0" u="none" strike="noStrike" kern="0" cap="none" spc="0" normalizeH="0" baseline="0" noProof="0" dirty="0" smtClean="0">
                <a:ln>
                  <a:noFill/>
                </a:ln>
                <a:solidFill>
                  <a:srgbClr val="0070C0"/>
                </a:solidFill>
                <a:effectLst/>
                <a:uLnTx/>
                <a:uFillTx/>
                <a:latin typeface="Arial Unicode MS" pitchFamily="34" charset="-128"/>
                <a:ea typeface="+mn-ea"/>
                <a:cs typeface="+mn-cs"/>
              </a:rPr>
              <a:t>Rank Order List closes  </a:t>
            </a:r>
            <a:r>
              <a:rPr kumimoji="0" lang="en-US" altLang="en-US" sz="1800" b="0" i="0" u="none" strike="noStrike" kern="0" cap="none" spc="0" normalizeH="0" baseline="0" noProof="0" dirty="0" smtClean="0">
                <a:ln>
                  <a:noFill/>
                </a:ln>
                <a:solidFill>
                  <a:srgbClr val="002060"/>
                </a:solidFill>
                <a:effectLst/>
                <a:uLnTx/>
                <a:uFillTx/>
                <a:latin typeface="Arial Unicode MS" pitchFamily="34" charset="-128"/>
                <a:ea typeface="+mn-ea"/>
                <a:cs typeface="+mn-cs"/>
              </a:rPr>
              <a:t>February 2018</a:t>
            </a:r>
          </a:p>
          <a:p>
            <a:pPr marL="342900" marR="0" lvl="0" indent="-342900" algn="l" defTabSz="914400" rtl="0" eaLnBrk="0" fontAlgn="base" latinLnBrk="0" hangingPunct="0">
              <a:lnSpc>
                <a:spcPct val="90000"/>
              </a:lnSpc>
              <a:spcBef>
                <a:spcPct val="20000"/>
              </a:spcBef>
              <a:spcAft>
                <a:spcPct val="0"/>
              </a:spcAft>
              <a:buClr>
                <a:srgbClr val="FF0000"/>
              </a:buClr>
              <a:buSzPct val="80000"/>
              <a:buFont typeface="Arial" pitchFamily="34" charset="0"/>
              <a:buChar char="•"/>
              <a:tabLst/>
              <a:defRPr/>
            </a:pPr>
            <a:endParaRPr lang="en-US" altLang="en-US" sz="1800" kern="0" dirty="0">
              <a:solidFill>
                <a:srgbClr val="002060"/>
              </a:solidFill>
              <a:latin typeface="Arial Unicode MS" pitchFamily="34" charset="-128"/>
            </a:endParaRPr>
          </a:p>
          <a:p>
            <a:pPr lvl="0">
              <a:buClr>
                <a:srgbClr val="FF0000"/>
              </a:buClr>
              <a:buFont typeface="Arial" pitchFamily="34" charset="0"/>
              <a:buChar char="•"/>
              <a:defRPr/>
            </a:pPr>
            <a:r>
              <a:rPr lang="en-US" altLang="en-US" sz="1800" kern="0" dirty="0" smtClean="0">
                <a:solidFill>
                  <a:srgbClr val="0070C0"/>
                </a:solidFill>
                <a:latin typeface="Arial Unicode MS" pitchFamily="34" charset="-128"/>
              </a:rPr>
              <a:t>SOAP &amp; Match  </a:t>
            </a:r>
            <a:r>
              <a:rPr lang="en-US" altLang="en-US" sz="1800" kern="0" dirty="0" smtClean="0">
                <a:solidFill>
                  <a:srgbClr val="002060"/>
                </a:solidFill>
                <a:latin typeface="Arial Unicode MS" pitchFamily="34" charset="-128"/>
              </a:rPr>
              <a:t>March 2018</a:t>
            </a:r>
            <a:endParaRPr lang="en-US" altLang="en-US" sz="1800" kern="0" dirty="0">
              <a:solidFill>
                <a:srgbClr val="002060"/>
              </a:solidFill>
              <a:latin typeface="Arial Unicode MS" pitchFamily="34" charset="-128"/>
            </a:endParaRPr>
          </a:p>
          <a:p>
            <a:pPr marL="342900" marR="0" lvl="0" indent="-342900" algn="l" defTabSz="914400" rtl="0" eaLnBrk="0" fontAlgn="base" latinLnBrk="0" hangingPunct="0">
              <a:lnSpc>
                <a:spcPct val="90000"/>
              </a:lnSpc>
              <a:spcBef>
                <a:spcPct val="20000"/>
              </a:spcBef>
              <a:spcAft>
                <a:spcPct val="0"/>
              </a:spcAft>
              <a:buClr>
                <a:srgbClr val="FF0000"/>
              </a:buClr>
              <a:buSzPct val="80000"/>
              <a:buFont typeface="Monotype Sorts"/>
              <a:buNone/>
              <a:tabLst/>
              <a:defRPr/>
            </a:pPr>
            <a:endParaRPr kumimoji="0" lang="en-US" altLang="en-US" sz="2400" b="0" i="0" u="none" strike="noStrike" kern="0" cap="none" spc="0" normalizeH="0" baseline="0" noProof="0" dirty="0" smtClean="0">
              <a:ln>
                <a:noFill/>
              </a:ln>
              <a:solidFill>
                <a:srgbClr val="99CCFF"/>
              </a:solidFill>
              <a:effectLst/>
              <a:uLnTx/>
              <a:uFillTx/>
              <a:latin typeface="Arial Unicode MS" pitchFamily="34" charset="-128"/>
              <a:ea typeface="+mn-ea"/>
              <a:cs typeface="+mn-cs"/>
            </a:endParaRPr>
          </a:p>
          <a:p>
            <a:pPr marL="342900" marR="0" lvl="0" indent="-342900" algn="l" defTabSz="914400" rtl="0" eaLnBrk="0" fontAlgn="base" latinLnBrk="0" hangingPunct="0">
              <a:lnSpc>
                <a:spcPct val="90000"/>
              </a:lnSpc>
              <a:spcBef>
                <a:spcPct val="20000"/>
              </a:spcBef>
              <a:spcAft>
                <a:spcPct val="0"/>
              </a:spcAft>
              <a:buClr>
                <a:srgbClr val="FF0000"/>
              </a:buClr>
              <a:buSzPct val="80000"/>
              <a:buFont typeface="Monotype Sorts"/>
              <a:buChar char="w"/>
              <a:tabLst/>
              <a:defRPr/>
            </a:pPr>
            <a:endParaRPr kumimoji="0" lang="en-US" altLang="en-US" sz="2400" b="0" i="0" u="none" strike="noStrike" kern="0" cap="none" spc="0" normalizeH="0" baseline="0" noProof="0" dirty="0" smtClean="0">
              <a:ln>
                <a:noFill/>
              </a:ln>
              <a:solidFill>
                <a:srgbClr val="FFFF00"/>
              </a:solidFill>
              <a:effectLst/>
              <a:uLnTx/>
              <a:uFillTx/>
              <a:latin typeface="Arial Unicode MS" pitchFamily="34" charset="-128"/>
              <a:ea typeface="+mn-ea"/>
              <a:cs typeface="+mn-cs"/>
            </a:endParaRPr>
          </a:p>
          <a:p>
            <a:pPr marL="342900" marR="0" lvl="0" indent="-342900" algn="l" defTabSz="914400" rtl="0" eaLnBrk="0" fontAlgn="base" latinLnBrk="0" hangingPunct="0">
              <a:lnSpc>
                <a:spcPct val="90000"/>
              </a:lnSpc>
              <a:spcBef>
                <a:spcPct val="20000"/>
              </a:spcBef>
              <a:spcAft>
                <a:spcPct val="0"/>
              </a:spcAft>
              <a:buClr>
                <a:srgbClr val="FF0000"/>
              </a:buClr>
              <a:buSzPct val="80000"/>
              <a:buFont typeface="Monotype Sorts"/>
              <a:buChar char="w"/>
              <a:tabLst/>
              <a:defRPr/>
            </a:pPr>
            <a:endParaRPr kumimoji="0" lang="en-US" altLang="en-US" sz="2400" b="0" i="0" u="none" strike="noStrike" kern="0" cap="none" spc="0" normalizeH="0" baseline="0" noProof="0" dirty="0" smtClean="0">
              <a:ln>
                <a:noFill/>
              </a:ln>
              <a:solidFill>
                <a:srgbClr val="FFFFFF"/>
              </a:solidFill>
              <a:effectLst/>
              <a:uLnTx/>
              <a:uFillTx/>
              <a:latin typeface="Arial Unicode MS" pitchFamily="34" charset="-128"/>
              <a:ea typeface="+mn-ea"/>
              <a:cs typeface="+mn-cs"/>
            </a:endParaRPr>
          </a:p>
        </p:txBody>
      </p:sp>
    </p:spTree>
    <p:extLst>
      <p:ext uri="{BB962C8B-B14F-4D97-AF65-F5344CB8AC3E}">
        <p14:creationId xmlns:p14="http://schemas.microsoft.com/office/powerpoint/2010/main" val="178801392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3315901" y="86627"/>
            <a:ext cx="6963879"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000" i="1">
                <a:solidFill>
                  <a:schemeClr val="tx2"/>
                </a:solidFill>
                <a:latin typeface="+mj-lt"/>
                <a:ea typeface="+mj-ea"/>
                <a:cs typeface="+mj-cs"/>
              </a:defRPr>
            </a:lvl1pPr>
            <a:lvl2pPr algn="l" rtl="0" eaLnBrk="0" fontAlgn="base" hangingPunct="0">
              <a:spcBef>
                <a:spcPct val="0"/>
              </a:spcBef>
              <a:spcAft>
                <a:spcPct val="0"/>
              </a:spcAft>
              <a:defRPr sz="4000" i="1">
                <a:solidFill>
                  <a:schemeClr val="tx2"/>
                </a:solidFill>
                <a:latin typeface="Times New Roman" pitchFamily="18" charset="0"/>
              </a:defRPr>
            </a:lvl2pPr>
            <a:lvl3pPr algn="l" rtl="0" eaLnBrk="0" fontAlgn="base" hangingPunct="0">
              <a:spcBef>
                <a:spcPct val="0"/>
              </a:spcBef>
              <a:spcAft>
                <a:spcPct val="0"/>
              </a:spcAft>
              <a:defRPr sz="4000" i="1">
                <a:solidFill>
                  <a:schemeClr val="tx2"/>
                </a:solidFill>
                <a:latin typeface="Times New Roman" pitchFamily="18" charset="0"/>
              </a:defRPr>
            </a:lvl3pPr>
            <a:lvl4pPr algn="l" rtl="0" eaLnBrk="0" fontAlgn="base" hangingPunct="0">
              <a:spcBef>
                <a:spcPct val="0"/>
              </a:spcBef>
              <a:spcAft>
                <a:spcPct val="0"/>
              </a:spcAft>
              <a:defRPr sz="4000" i="1">
                <a:solidFill>
                  <a:schemeClr val="tx2"/>
                </a:solidFill>
                <a:latin typeface="Times New Roman" pitchFamily="18" charset="0"/>
              </a:defRPr>
            </a:lvl4pPr>
            <a:lvl5pPr algn="l" rtl="0" eaLnBrk="0" fontAlgn="base" hangingPunct="0">
              <a:spcBef>
                <a:spcPct val="0"/>
              </a:spcBef>
              <a:spcAft>
                <a:spcPct val="0"/>
              </a:spcAft>
              <a:defRPr sz="4000" i="1">
                <a:solidFill>
                  <a:schemeClr val="tx2"/>
                </a:solidFill>
                <a:latin typeface="Times New Roman" pitchFamily="18" charset="0"/>
              </a:defRPr>
            </a:lvl5pPr>
            <a:lvl6pPr marL="457200" algn="l" rtl="0" eaLnBrk="0" fontAlgn="base" hangingPunct="0">
              <a:spcBef>
                <a:spcPct val="0"/>
              </a:spcBef>
              <a:spcAft>
                <a:spcPct val="0"/>
              </a:spcAft>
              <a:defRPr sz="4000" i="1">
                <a:solidFill>
                  <a:schemeClr val="tx2"/>
                </a:solidFill>
                <a:latin typeface="Times New Roman" pitchFamily="18" charset="0"/>
              </a:defRPr>
            </a:lvl6pPr>
            <a:lvl7pPr marL="914400" algn="l" rtl="0" eaLnBrk="0" fontAlgn="base" hangingPunct="0">
              <a:spcBef>
                <a:spcPct val="0"/>
              </a:spcBef>
              <a:spcAft>
                <a:spcPct val="0"/>
              </a:spcAft>
              <a:defRPr sz="4000" i="1">
                <a:solidFill>
                  <a:schemeClr val="tx2"/>
                </a:solidFill>
                <a:latin typeface="Times New Roman" pitchFamily="18" charset="0"/>
              </a:defRPr>
            </a:lvl7pPr>
            <a:lvl8pPr marL="1371600" algn="l" rtl="0" eaLnBrk="0" fontAlgn="base" hangingPunct="0">
              <a:spcBef>
                <a:spcPct val="0"/>
              </a:spcBef>
              <a:spcAft>
                <a:spcPct val="0"/>
              </a:spcAft>
              <a:defRPr sz="4000" i="1">
                <a:solidFill>
                  <a:schemeClr val="tx2"/>
                </a:solidFill>
                <a:latin typeface="Times New Roman" pitchFamily="18" charset="0"/>
              </a:defRPr>
            </a:lvl8pPr>
            <a:lvl9pPr marL="1828800" algn="l" rtl="0" eaLnBrk="0" fontAlgn="base" hangingPunct="0">
              <a:spcBef>
                <a:spcPct val="0"/>
              </a:spcBef>
              <a:spcAft>
                <a:spcPct val="0"/>
              </a:spcAft>
              <a:defRPr sz="4000" i="1">
                <a:solidFill>
                  <a:schemeClr val="tx2"/>
                </a:solidFill>
                <a:latin typeface="Times New Roman" pitchFamily="18" charset="0"/>
              </a:defRPr>
            </a:lvl9pPr>
          </a:lstStyle>
          <a:p>
            <a:pPr eaLnBrk="1" hangingPunct="1"/>
            <a:r>
              <a:rPr lang="en-US" altLang="en-US" sz="2800" b="1" i="0" kern="0"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Central Application Service (CAS) Specialties &amp; the San Francisco Match</a:t>
            </a:r>
          </a:p>
        </p:txBody>
      </p:sp>
      <p:sp>
        <p:nvSpPr>
          <p:cNvPr id="5" name="Rectangle 3"/>
          <p:cNvSpPr txBox="1">
            <a:spLocks noChangeArrowheads="1"/>
          </p:cNvSpPr>
          <p:nvPr/>
        </p:nvSpPr>
        <p:spPr bwMode="auto">
          <a:xfrm>
            <a:off x="1252538" y="1981200"/>
            <a:ext cx="3810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lnSpc>
                <a:spcPct val="90000"/>
              </a:lnSpc>
              <a:spcBef>
                <a:spcPct val="20000"/>
              </a:spcBef>
              <a:spcAft>
                <a:spcPct val="0"/>
              </a:spcAft>
              <a:buClr>
                <a:schemeClr val="hlink"/>
              </a:buClr>
              <a:buSzPct val="80000"/>
              <a:buFont typeface="Monotype Sorts"/>
              <a:buChar char="w"/>
              <a:defRPr sz="2800">
                <a:solidFill>
                  <a:schemeClr val="tx1"/>
                </a:solidFill>
                <a:latin typeface="+mn-lt"/>
                <a:ea typeface="+mn-ea"/>
                <a:cs typeface="+mn-cs"/>
              </a:defRPr>
            </a:lvl1pPr>
            <a:lvl2pPr marL="742950" indent="-285750" algn="l" rtl="0" eaLnBrk="0" fontAlgn="base" hangingPunct="0">
              <a:lnSpc>
                <a:spcPct val="90000"/>
              </a:lnSpc>
              <a:spcBef>
                <a:spcPct val="20000"/>
              </a:spcBef>
              <a:spcAft>
                <a:spcPct val="0"/>
              </a:spcAft>
              <a:buClr>
                <a:schemeClr val="accent1"/>
              </a:buClr>
              <a:buChar char="•"/>
              <a:defRPr sz="2400">
                <a:solidFill>
                  <a:schemeClr val="tx1"/>
                </a:solidFill>
                <a:latin typeface="+mn-lt"/>
              </a:defRPr>
            </a:lvl2pPr>
            <a:lvl3pPr marL="1143000" indent="-228600" algn="l" rtl="0" eaLnBrk="0" fontAlgn="base" hangingPunct="0">
              <a:lnSpc>
                <a:spcPct val="90000"/>
              </a:lnSpc>
              <a:spcBef>
                <a:spcPct val="20000"/>
              </a:spcBef>
              <a:spcAft>
                <a:spcPct val="0"/>
              </a:spcAft>
              <a:buClr>
                <a:schemeClr val="folHlink"/>
              </a:buClr>
              <a:buChar char="•"/>
              <a:defRPr sz="2000">
                <a:solidFill>
                  <a:schemeClr val="tx1"/>
                </a:solidFill>
                <a:latin typeface="+mn-lt"/>
              </a:defRPr>
            </a:lvl3pPr>
            <a:lvl4pPr marL="1600200" indent="-228600" algn="l" rtl="0" eaLnBrk="0" fontAlgn="base" hangingPunct="0">
              <a:lnSpc>
                <a:spcPct val="90000"/>
              </a:lnSpc>
              <a:spcBef>
                <a:spcPct val="20000"/>
              </a:spcBef>
              <a:spcAft>
                <a:spcPct val="0"/>
              </a:spcAft>
              <a:buChar char="–"/>
              <a:defRPr sz="1800">
                <a:solidFill>
                  <a:schemeClr val="tx1"/>
                </a:solidFill>
                <a:latin typeface="+mn-lt"/>
              </a:defRPr>
            </a:lvl4pPr>
            <a:lvl5pPr marL="2057400" indent="-228600" algn="l" rtl="0" eaLnBrk="0" fontAlgn="base" hangingPunct="0">
              <a:lnSpc>
                <a:spcPct val="90000"/>
              </a:lnSpc>
              <a:spcBef>
                <a:spcPct val="20000"/>
              </a:spcBef>
              <a:spcAft>
                <a:spcPct val="0"/>
              </a:spcAft>
              <a:buChar char="•"/>
              <a:defRPr sz="1800">
                <a:solidFill>
                  <a:schemeClr val="tx1"/>
                </a:solidFill>
                <a:latin typeface="+mn-lt"/>
              </a:defRPr>
            </a:lvl5pPr>
            <a:lvl6pPr marL="2514600" indent="-228600" algn="l" rtl="0" eaLnBrk="0" fontAlgn="base" hangingPunct="0">
              <a:lnSpc>
                <a:spcPct val="90000"/>
              </a:lnSpc>
              <a:spcBef>
                <a:spcPct val="20000"/>
              </a:spcBef>
              <a:spcAft>
                <a:spcPct val="0"/>
              </a:spcAft>
              <a:buChar char="•"/>
              <a:defRPr sz="1800">
                <a:solidFill>
                  <a:schemeClr val="tx1"/>
                </a:solidFill>
                <a:latin typeface="+mn-lt"/>
              </a:defRPr>
            </a:lvl6pPr>
            <a:lvl7pPr marL="2971800" indent="-228600" algn="l" rtl="0" eaLnBrk="0" fontAlgn="base" hangingPunct="0">
              <a:lnSpc>
                <a:spcPct val="90000"/>
              </a:lnSpc>
              <a:spcBef>
                <a:spcPct val="20000"/>
              </a:spcBef>
              <a:spcAft>
                <a:spcPct val="0"/>
              </a:spcAft>
              <a:buChar char="•"/>
              <a:defRPr sz="1800">
                <a:solidFill>
                  <a:schemeClr val="tx1"/>
                </a:solidFill>
                <a:latin typeface="+mn-lt"/>
              </a:defRPr>
            </a:lvl7pPr>
            <a:lvl8pPr marL="3429000" indent="-228600" algn="l" rtl="0" eaLnBrk="0" fontAlgn="base" hangingPunct="0">
              <a:lnSpc>
                <a:spcPct val="90000"/>
              </a:lnSpc>
              <a:spcBef>
                <a:spcPct val="20000"/>
              </a:spcBef>
              <a:spcAft>
                <a:spcPct val="0"/>
              </a:spcAft>
              <a:buChar char="•"/>
              <a:defRPr sz="1800">
                <a:solidFill>
                  <a:schemeClr val="tx1"/>
                </a:solidFill>
                <a:latin typeface="+mn-lt"/>
              </a:defRPr>
            </a:lvl8pPr>
            <a:lvl9pPr marL="3886200" indent="-228600" algn="l" rtl="0" eaLnBrk="0" fontAlgn="base" hangingPunct="0">
              <a:lnSpc>
                <a:spcPct val="90000"/>
              </a:lnSpc>
              <a:spcBef>
                <a:spcPct val="20000"/>
              </a:spcBef>
              <a:spcAft>
                <a:spcPct val="0"/>
              </a:spcAft>
              <a:buChar char="•"/>
              <a:defRPr sz="1800">
                <a:solidFill>
                  <a:schemeClr val="tx1"/>
                </a:solidFill>
                <a:latin typeface="+mn-lt"/>
              </a:defRPr>
            </a:lvl9pPr>
          </a:lstStyle>
          <a:p>
            <a:pPr>
              <a:buFont typeface="Arial" panose="020B0604020202020204" pitchFamily="34" charset="0"/>
              <a:buChar char="•"/>
            </a:pPr>
            <a:r>
              <a:rPr lang="en-US" altLang="en-US" kern="0" dirty="0" smtClean="0">
                <a:solidFill>
                  <a:srgbClr val="FF0000"/>
                </a:solidFill>
                <a:latin typeface="Arial Unicode MS" panose="020B0604020202020204" pitchFamily="34" charset="-128"/>
              </a:rPr>
              <a:t>Specialties</a:t>
            </a:r>
            <a:r>
              <a:rPr lang="en-US" altLang="en-US" kern="0" dirty="0" smtClean="0">
                <a:solidFill>
                  <a:srgbClr val="FFFF00"/>
                </a:solidFill>
                <a:latin typeface="Arial Unicode MS" panose="020B0604020202020204" pitchFamily="34" charset="-128"/>
              </a:rPr>
              <a:t>:</a:t>
            </a:r>
          </a:p>
          <a:p>
            <a:pPr lvl="1"/>
            <a:r>
              <a:rPr lang="en-US" altLang="en-US" kern="0" dirty="0" smtClean="0">
                <a:solidFill>
                  <a:srgbClr val="002060"/>
                </a:solidFill>
                <a:latin typeface="Arial Unicode MS" panose="020B0604020202020204" pitchFamily="34" charset="-128"/>
              </a:rPr>
              <a:t>Ophthalmology</a:t>
            </a:r>
          </a:p>
          <a:p>
            <a:pPr>
              <a:buFont typeface="Arial" panose="020B0604020202020204" pitchFamily="34" charset="0"/>
              <a:buChar char="•"/>
            </a:pPr>
            <a:r>
              <a:rPr lang="en-US" altLang="en-US" b="1" kern="0" dirty="0" smtClean="0">
                <a:latin typeface="Arial Unicode MS" panose="020B0604020202020204" pitchFamily="34" charset="-128"/>
                <a:hlinkClick r:id="rId2"/>
              </a:rPr>
              <a:t>www.sfmatch.org</a:t>
            </a:r>
            <a:r>
              <a:rPr lang="en-US" altLang="en-US" kern="0" dirty="0" smtClean="0">
                <a:latin typeface="Arial Unicode MS" panose="020B0604020202020204" pitchFamily="34" charset="-128"/>
              </a:rPr>
              <a:t>	</a:t>
            </a:r>
          </a:p>
        </p:txBody>
      </p:sp>
      <p:sp>
        <p:nvSpPr>
          <p:cNvPr id="8" name="Rectangle 4"/>
          <p:cNvSpPr txBox="1">
            <a:spLocks noChangeArrowheads="1"/>
          </p:cNvSpPr>
          <p:nvPr/>
        </p:nvSpPr>
        <p:spPr bwMode="auto">
          <a:xfrm>
            <a:off x="4800600" y="1981200"/>
            <a:ext cx="3810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lnSpc>
                <a:spcPct val="90000"/>
              </a:lnSpc>
              <a:spcBef>
                <a:spcPct val="20000"/>
              </a:spcBef>
              <a:spcAft>
                <a:spcPct val="0"/>
              </a:spcAft>
              <a:buClr>
                <a:schemeClr val="hlink"/>
              </a:buClr>
              <a:buSzPct val="80000"/>
              <a:buFont typeface="Monotype Sorts"/>
              <a:buChar char="w"/>
              <a:defRPr sz="2800">
                <a:solidFill>
                  <a:schemeClr val="tx1"/>
                </a:solidFill>
                <a:latin typeface="+mn-lt"/>
                <a:ea typeface="+mn-ea"/>
                <a:cs typeface="+mn-cs"/>
              </a:defRPr>
            </a:lvl1pPr>
            <a:lvl2pPr marL="742950" indent="-285750" algn="l" rtl="0" eaLnBrk="0" fontAlgn="base" hangingPunct="0">
              <a:lnSpc>
                <a:spcPct val="90000"/>
              </a:lnSpc>
              <a:spcBef>
                <a:spcPct val="20000"/>
              </a:spcBef>
              <a:spcAft>
                <a:spcPct val="0"/>
              </a:spcAft>
              <a:buClr>
                <a:schemeClr val="accent1"/>
              </a:buClr>
              <a:buChar char="•"/>
              <a:defRPr sz="2400">
                <a:solidFill>
                  <a:schemeClr val="tx1"/>
                </a:solidFill>
                <a:latin typeface="+mn-lt"/>
              </a:defRPr>
            </a:lvl2pPr>
            <a:lvl3pPr marL="1143000" indent="-228600" algn="l" rtl="0" eaLnBrk="0" fontAlgn="base" hangingPunct="0">
              <a:lnSpc>
                <a:spcPct val="90000"/>
              </a:lnSpc>
              <a:spcBef>
                <a:spcPct val="20000"/>
              </a:spcBef>
              <a:spcAft>
                <a:spcPct val="0"/>
              </a:spcAft>
              <a:buClr>
                <a:schemeClr val="folHlink"/>
              </a:buClr>
              <a:buChar char="•"/>
              <a:defRPr sz="2000">
                <a:solidFill>
                  <a:schemeClr val="tx1"/>
                </a:solidFill>
                <a:latin typeface="+mn-lt"/>
              </a:defRPr>
            </a:lvl3pPr>
            <a:lvl4pPr marL="1600200" indent="-228600" algn="l" rtl="0" eaLnBrk="0" fontAlgn="base" hangingPunct="0">
              <a:lnSpc>
                <a:spcPct val="90000"/>
              </a:lnSpc>
              <a:spcBef>
                <a:spcPct val="20000"/>
              </a:spcBef>
              <a:spcAft>
                <a:spcPct val="0"/>
              </a:spcAft>
              <a:buChar char="–"/>
              <a:defRPr sz="1800">
                <a:solidFill>
                  <a:schemeClr val="tx1"/>
                </a:solidFill>
                <a:latin typeface="+mn-lt"/>
              </a:defRPr>
            </a:lvl4pPr>
            <a:lvl5pPr marL="2057400" indent="-228600" algn="l" rtl="0" eaLnBrk="0" fontAlgn="base" hangingPunct="0">
              <a:lnSpc>
                <a:spcPct val="90000"/>
              </a:lnSpc>
              <a:spcBef>
                <a:spcPct val="20000"/>
              </a:spcBef>
              <a:spcAft>
                <a:spcPct val="0"/>
              </a:spcAft>
              <a:buChar char="•"/>
              <a:defRPr sz="1800">
                <a:solidFill>
                  <a:schemeClr val="tx1"/>
                </a:solidFill>
                <a:latin typeface="+mn-lt"/>
              </a:defRPr>
            </a:lvl5pPr>
            <a:lvl6pPr marL="2514600" indent="-228600" algn="l" rtl="0" eaLnBrk="0" fontAlgn="base" hangingPunct="0">
              <a:lnSpc>
                <a:spcPct val="90000"/>
              </a:lnSpc>
              <a:spcBef>
                <a:spcPct val="20000"/>
              </a:spcBef>
              <a:spcAft>
                <a:spcPct val="0"/>
              </a:spcAft>
              <a:buChar char="•"/>
              <a:defRPr sz="1800">
                <a:solidFill>
                  <a:schemeClr val="tx1"/>
                </a:solidFill>
                <a:latin typeface="+mn-lt"/>
              </a:defRPr>
            </a:lvl6pPr>
            <a:lvl7pPr marL="2971800" indent="-228600" algn="l" rtl="0" eaLnBrk="0" fontAlgn="base" hangingPunct="0">
              <a:lnSpc>
                <a:spcPct val="90000"/>
              </a:lnSpc>
              <a:spcBef>
                <a:spcPct val="20000"/>
              </a:spcBef>
              <a:spcAft>
                <a:spcPct val="0"/>
              </a:spcAft>
              <a:buChar char="•"/>
              <a:defRPr sz="1800">
                <a:solidFill>
                  <a:schemeClr val="tx1"/>
                </a:solidFill>
                <a:latin typeface="+mn-lt"/>
              </a:defRPr>
            </a:lvl7pPr>
            <a:lvl8pPr marL="3429000" indent="-228600" algn="l" rtl="0" eaLnBrk="0" fontAlgn="base" hangingPunct="0">
              <a:lnSpc>
                <a:spcPct val="90000"/>
              </a:lnSpc>
              <a:spcBef>
                <a:spcPct val="20000"/>
              </a:spcBef>
              <a:spcAft>
                <a:spcPct val="0"/>
              </a:spcAft>
              <a:buChar char="•"/>
              <a:defRPr sz="1800">
                <a:solidFill>
                  <a:schemeClr val="tx1"/>
                </a:solidFill>
                <a:latin typeface="+mn-lt"/>
              </a:defRPr>
            </a:lvl8pPr>
            <a:lvl9pPr marL="3886200" indent="-228600" algn="l" rtl="0" eaLnBrk="0" fontAlgn="base" hangingPunct="0">
              <a:lnSpc>
                <a:spcPct val="90000"/>
              </a:lnSpc>
              <a:spcBef>
                <a:spcPct val="20000"/>
              </a:spcBef>
              <a:spcAft>
                <a:spcPct val="0"/>
              </a:spcAft>
              <a:buChar char="•"/>
              <a:defRPr sz="1800">
                <a:solidFill>
                  <a:schemeClr val="tx1"/>
                </a:solidFill>
                <a:latin typeface="+mn-lt"/>
              </a:defRPr>
            </a:lvl9pPr>
          </a:lstStyle>
          <a:p>
            <a:pPr>
              <a:buFont typeface="Arial" panose="020B0604020202020204" pitchFamily="34" charset="0"/>
              <a:buChar char="•"/>
            </a:pPr>
            <a:r>
              <a:rPr lang="en-US" altLang="en-US" kern="0" dirty="0" smtClean="0">
                <a:solidFill>
                  <a:srgbClr val="FF0000"/>
                </a:solidFill>
                <a:latin typeface="Arial Unicode MS" panose="020B0604020202020204" pitchFamily="34" charset="-128"/>
              </a:rPr>
              <a:t>Dates:</a:t>
            </a:r>
          </a:p>
          <a:p>
            <a:pPr>
              <a:buFont typeface="Arial" panose="020B0604020202020204" pitchFamily="34" charset="0"/>
              <a:buChar char="•"/>
            </a:pPr>
            <a:r>
              <a:rPr lang="en-US" altLang="en-US" kern="0" dirty="0" smtClean="0">
                <a:solidFill>
                  <a:srgbClr val="002060"/>
                </a:solidFill>
                <a:latin typeface="Arial Unicode MS" panose="020B0604020202020204" pitchFamily="34" charset="-128"/>
              </a:rPr>
              <a:t>Rank order lists due and results usually released in January</a:t>
            </a:r>
          </a:p>
          <a:p>
            <a:pPr>
              <a:buFont typeface="Arial" panose="020B0604020202020204" pitchFamily="34" charset="0"/>
              <a:buChar char="•"/>
            </a:pPr>
            <a:r>
              <a:rPr lang="en-US" altLang="en-US" kern="0" dirty="0" smtClean="0">
                <a:solidFill>
                  <a:srgbClr val="99CCFF"/>
                </a:solidFill>
                <a:latin typeface="Arial Unicode MS" panose="020B0604020202020204" pitchFamily="34" charset="-128"/>
                <a:hlinkClick r:id="rId3"/>
              </a:rPr>
              <a:t>https://www.sfmatch.org/MatchCalendar.aspx</a:t>
            </a:r>
            <a:endParaRPr lang="en-US" altLang="en-US" kern="0" dirty="0" smtClean="0">
              <a:solidFill>
                <a:srgbClr val="99CCFF"/>
              </a:solidFill>
              <a:latin typeface="Arial Unicode MS" panose="020B0604020202020204" pitchFamily="34" charset="-128"/>
            </a:endParaRPr>
          </a:p>
          <a:p>
            <a:pPr>
              <a:buFont typeface="Arial" panose="020B0604020202020204" pitchFamily="34" charset="0"/>
              <a:buChar char="•"/>
            </a:pPr>
            <a:endParaRPr lang="en-US" altLang="en-US" kern="0" dirty="0" smtClean="0">
              <a:solidFill>
                <a:srgbClr val="99CCFF"/>
              </a:solidFill>
              <a:latin typeface="Arial Unicode MS" panose="020B0604020202020204" pitchFamily="34" charset="-128"/>
            </a:endParaRPr>
          </a:p>
        </p:txBody>
      </p:sp>
    </p:spTree>
    <p:extLst>
      <p:ext uri="{BB962C8B-B14F-4D97-AF65-F5344CB8AC3E}">
        <p14:creationId xmlns:p14="http://schemas.microsoft.com/office/powerpoint/2010/main" val="204063921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2829826" y="0"/>
            <a:ext cx="7661709"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000" i="1">
                <a:solidFill>
                  <a:schemeClr val="tx2"/>
                </a:solidFill>
                <a:latin typeface="+mj-lt"/>
                <a:ea typeface="+mj-ea"/>
                <a:cs typeface="+mj-cs"/>
              </a:defRPr>
            </a:lvl1pPr>
            <a:lvl2pPr algn="l" rtl="0" eaLnBrk="0" fontAlgn="base" hangingPunct="0">
              <a:spcBef>
                <a:spcPct val="0"/>
              </a:spcBef>
              <a:spcAft>
                <a:spcPct val="0"/>
              </a:spcAft>
              <a:defRPr sz="4000" i="1">
                <a:solidFill>
                  <a:schemeClr val="tx2"/>
                </a:solidFill>
                <a:latin typeface="Times New Roman" pitchFamily="18" charset="0"/>
              </a:defRPr>
            </a:lvl2pPr>
            <a:lvl3pPr algn="l" rtl="0" eaLnBrk="0" fontAlgn="base" hangingPunct="0">
              <a:spcBef>
                <a:spcPct val="0"/>
              </a:spcBef>
              <a:spcAft>
                <a:spcPct val="0"/>
              </a:spcAft>
              <a:defRPr sz="4000" i="1">
                <a:solidFill>
                  <a:schemeClr val="tx2"/>
                </a:solidFill>
                <a:latin typeface="Times New Roman" pitchFamily="18" charset="0"/>
              </a:defRPr>
            </a:lvl3pPr>
            <a:lvl4pPr algn="l" rtl="0" eaLnBrk="0" fontAlgn="base" hangingPunct="0">
              <a:spcBef>
                <a:spcPct val="0"/>
              </a:spcBef>
              <a:spcAft>
                <a:spcPct val="0"/>
              </a:spcAft>
              <a:defRPr sz="4000" i="1">
                <a:solidFill>
                  <a:schemeClr val="tx2"/>
                </a:solidFill>
                <a:latin typeface="Times New Roman" pitchFamily="18" charset="0"/>
              </a:defRPr>
            </a:lvl4pPr>
            <a:lvl5pPr algn="l" rtl="0" eaLnBrk="0" fontAlgn="base" hangingPunct="0">
              <a:spcBef>
                <a:spcPct val="0"/>
              </a:spcBef>
              <a:spcAft>
                <a:spcPct val="0"/>
              </a:spcAft>
              <a:defRPr sz="4000" i="1">
                <a:solidFill>
                  <a:schemeClr val="tx2"/>
                </a:solidFill>
                <a:latin typeface="Times New Roman" pitchFamily="18" charset="0"/>
              </a:defRPr>
            </a:lvl5pPr>
            <a:lvl6pPr marL="457200" algn="l" rtl="0" eaLnBrk="0" fontAlgn="base" hangingPunct="0">
              <a:spcBef>
                <a:spcPct val="0"/>
              </a:spcBef>
              <a:spcAft>
                <a:spcPct val="0"/>
              </a:spcAft>
              <a:defRPr sz="4000" i="1">
                <a:solidFill>
                  <a:schemeClr val="tx2"/>
                </a:solidFill>
                <a:latin typeface="Times New Roman" pitchFamily="18" charset="0"/>
              </a:defRPr>
            </a:lvl6pPr>
            <a:lvl7pPr marL="914400" algn="l" rtl="0" eaLnBrk="0" fontAlgn="base" hangingPunct="0">
              <a:spcBef>
                <a:spcPct val="0"/>
              </a:spcBef>
              <a:spcAft>
                <a:spcPct val="0"/>
              </a:spcAft>
              <a:defRPr sz="4000" i="1">
                <a:solidFill>
                  <a:schemeClr val="tx2"/>
                </a:solidFill>
                <a:latin typeface="Times New Roman" pitchFamily="18" charset="0"/>
              </a:defRPr>
            </a:lvl7pPr>
            <a:lvl8pPr marL="1371600" algn="l" rtl="0" eaLnBrk="0" fontAlgn="base" hangingPunct="0">
              <a:spcBef>
                <a:spcPct val="0"/>
              </a:spcBef>
              <a:spcAft>
                <a:spcPct val="0"/>
              </a:spcAft>
              <a:defRPr sz="4000" i="1">
                <a:solidFill>
                  <a:schemeClr val="tx2"/>
                </a:solidFill>
                <a:latin typeface="Times New Roman" pitchFamily="18" charset="0"/>
              </a:defRPr>
            </a:lvl8pPr>
            <a:lvl9pPr marL="1828800" algn="l" rtl="0" eaLnBrk="0" fontAlgn="base" hangingPunct="0">
              <a:spcBef>
                <a:spcPct val="0"/>
              </a:spcBef>
              <a:spcAft>
                <a:spcPct val="0"/>
              </a:spcAft>
              <a:defRPr sz="4000" i="1">
                <a:solidFill>
                  <a:schemeClr val="tx2"/>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t>Review of Residency</a:t>
            </a:r>
            <a:r>
              <a:rPr kumimoji="0" lang="en-US" altLang="en-US" sz="2800" b="1" i="0" u="none" strike="noStrike" kern="0" cap="none" spc="0" normalizeH="0" noProof="0" dirty="0" smtClean="0">
                <a:ln>
                  <a:noFill/>
                </a:ln>
                <a:solidFill>
                  <a:srgbClr val="002060"/>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t> Application Process</a:t>
            </a:r>
            <a:endParaRPr kumimoji="0" lang="en-US" altLang="en-US" sz="2800" b="1" i="0" u="none" strike="noStrike" kern="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endParaRPr>
          </a:p>
        </p:txBody>
      </p:sp>
      <p:sp>
        <p:nvSpPr>
          <p:cNvPr id="5" name="Rectangle 3"/>
          <p:cNvSpPr txBox="1">
            <a:spLocks noChangeArrowheads="1"/>
          </p:cNvSpPr>
          <p:nvPr/>
        </p:nvSpPr>
        <p:spPr bwMode="auto">
          <a:xfrm>
            <a:off x="618021" y="1315620"/>
            <a:ext cx="10864918" cy="4979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lnSpc>
                <a:spcPct val="90000"/>
              </a:lnSpc>
              <a:spcBef>
                <a:spcPct val="20000"/>
              </a:spcBef>
              <a:spcAft>
                <a:spcPct val="0"/>
              </a:spcAft>
              <a:buClr>
                <a:schemeClr val="hlink"/>
              </a:buClr>
              <a:buSzPct val="80000"/>
              <a:buFont typeface="Monotype Sorts"/>
              <a:buChar char="w"/>
              <a:defRPr sz="3200">
                <a:solidFill>
                  <a:schemeClr val="tx1"/>
                </a:solidFill>
                <a:latin typeface="+mn-lt"/>
                <a:ea typeface="+mn-ea"/>
                <a:cs typeface="+mn-cs"/>
              </a:defRPr>
            </a:lvl1pPr>
            <a:lvl2pPr marL="742950" indent="-285750" algn="l" rtl="0" eaLnBrk="0" fontAlgn="base" hangingPunct="0">
              <a:lnSpc>
                <a:spcPct val="90000"/>
              </a:lnSpc>
              <a:spcBef>
                <a:spcPct val="20000"/>
              </a:spcBef>
              <a:spcAft>
                <a:spcPct val="0"/>
              </a:spcAft>
              <a:buClr>
                <a:schemeClr val="accent1"/>
              </a:buClr>
              <a:buChar char="•"/>
              <a:defRPr sz="2800">
                <a:solidFill>
                  <a:schemeClr val="tx1"/>
                </a:solidFill>
                <a:latin typeface="+mn-lt"/>
              </a:defRPr>
            </a:lvl2pPr>
            <a:lvl3pPr marL="1143000" indent="-228600" algn="l" rtl="0" eaLnBrk="0" fontAlgn="base" hangingPunct="0">
              <a:lnSpc>
                <a:spcPct val="90000"/>
              </a:lnSpc>
              <a:spcBef>
                <a:spcPct val="20000"/>
              </a:spcBef>
              <a:spcAft>
                <a:spcPct val="0"/>
              </a:spcAft>
              <a:buClr>
                <a:schemeClr val="folHlink"/>
              </a:buClr>
              <a:buChar char="•"/>
              <a:defRPr sz="2400">
                <a:solidFill>
                  <a:schemeClr val="tx1"/>
                </a:solidFill>
                <a:latin typeface="+mn-lt"/>
              </a:defRPr>
            </a:lvl3pPr>
            <a:lvl4pPr marL="1600200" indent="-228600" algn="l" rtl="0" eaLnBrk="0" fontAlgn="base" hangingPunct="0">
              <a:lnSpc>
                <a:spcPct val="90000"/>
              </a:lnSpc>
              <a:spcBef>
                <a:spcPct val="20000"/>
              </a:spcBef>
              <a:spcAft>
                <a:spcPct val="0"/>
              </a:spcAft>
              <a:buChar char="–"/>
              <a:defRPr sz="2000">
                <a:solidFill>
                  <a:schemeClr val="tx1"/>
                </a:solidFill>
                <a:latin typeface="+mn-lt"/>
              </a:defRPr>
            </a:lvl4pPr>
            <a:lvl5pPr marL="2057400" indent="-228600" algn="l" rtl="0" eaLnBrk="0" fontAlgn="base" hangingPunct="0">
              <a:lnSpc>
                <a:spcPct val="90000"/>
              </a:lnSpc>
              <a:spcBef>
                <a:spcPct val="20000"/>
              </a:spcBef>
              <a:spcAft>
                <a:spcPct val="0"/>
              </a:spcAft>
              <a:buChar char="•"/>
              <a:defRPr sz="2000">
                <a:solidFill>
                  <a:schemeClr val="tx1"/>
                </a:solidFill>
                <a:latin typeface="+mn-lt"/>
              </a:defRPr>
            </a:lvl5pPr>
            <a:lvl6pPr marL="2514600" indent="-228600" algn="l" rtl="0" eaLnBrk="0" fontAlgn="base" hangingPunct="0">
              <a:lnSpc>
                <a:spcPct val="90000"/>
              </a:lnSpc>
              <a:spcBef>
                <a:spcPct val="20000"/>
              </a:spcBef>
              <a:spcAft>
                <a:spcPct val="0"/>
              </a:spcAft>
              <a:buChar char="•"/>
              <a:defRPr sz="2000">
                <a:solidFill>
                  <a:schemeClr val="tx1"/>
                </a:solidFill>
                <a:latin typeface="+mn-lt"/>
              </a:defRPr>
            </a:lvl6pPr>
            <a:lvl7pPr marL="2971800" indent="-228600" algn="l" rtl="0" eaLnBrk="0" fontAlgn="base" hangingPunct="0">
              <a:lnSpc>
                <a:spcPct val="90000"/>
              </a:lnSpc>
              <a:spcBef>
                <a:spcPct val="20000"/>
              </a:spcBef>
              <a:spcAft>
                <a:spcPct val="0"/>
              </a:spcAft>
              <a:buChar char="•"/>
              <a:defRPr sz="2000">
                <a:solidFill>
                  <a:schemeClr val="tx1"/>
                </a:solidFill>
                <a:latin typeface="+mn-lt"/>
              </a:defRPr>
            </a:lvl7pPr>
            <a:lvl8pPr marL="3429000" indent="-228600" algn="l" rtl="0" eaLnBrk="0" fontAlgn="base" hangingPunct="0">
              <a:lnSpc>
                <a:spcPct val="90000"/>
              </a:lnSpc>
              <a:spcBef>
                <a:spcPct val="20000"/>
              </a:spcBef>
              <a:spcAft>
                <a:spcPct val="0"/>
              </a:spcAft>
              <a:buChar char="•"/>
              <a:defRPr sz="2000">
                <a:solidFill>
                  <a:schemeClr val="tx1"/>
                </a:solidFill>
                <a:latin typeface="+mn-lt"/>
              </a:defRPr>
            </a:lvl8pPr>
            <a:lvl9pPr marL="3886200" indent="-228600" algn="l" rtl="0" eaLnBrk="0" fontAlgn="base" hangingPunct="0">
              <a:lnSpc>
                <a:spcPct val="90000"/>
              </a:lnSpc>
              <a:spcBef>
                <a:spcPct val="20000"/>
              </a:spcBef>
              <a:spcAft>
                <a:spcPct val="0"/>
              </a:spcAft>
              <a:buChar char="•"/>
              <a:defRPr sz="2000">
                <a:solidFill>
                  <a:schemeClr val="tx1"/>
                </a:solidFill>
                <a:latin typeface="+mn-lt"/>
              </a:defRPr>
            </a:lvl9pPr>
          </a:lstStyle>
          <a:p>
            <a:pPr marL="342900" marR="0" lvl="0" indent="-342900" algn="l" defTabSz="914400" rtl="0" eaLnBrk="0" fontAlgn="base" latinLnBrk="0" hangingPunct="0">
              <a:lnSpc>
                <a:spcPct val="100000"/>
              </a:lnSpc>
              <a:spcBef>
                <a:spcPct val="20000"/>
              </a:spcBef>
              <a:spcAft>
                <a:spcPct val="0"/>
              </a:spcAft>
              <a:buClr>
                <a:srgbClr val="FF0000"/>
              </a:buClr>
              <a:buSzPct val="80000"/>
              <a:buFont typeface="Arial" panose="020B0604020202020204" pitchFamily="34" charset="0"/>
              <a:buChar char="•"/>
              <a:tabLst/>
              <a:defRPr/>
            </a:pPr>
            <a:r>
              <a:rPr kumimoji="0" lang="en-US" altLang="en-US" sz="2800" b="0" i="0" u="none" strike="noStrike" kern="0" cap="none" spc="0" normalizeH="0" baseline="0" noProof="0" dirty="0" smtClean="0">
                <a:ln>
                  <a:noFill/>
                </a:ln>
                <a:solidFill>
                  <a:srgbClr val="0070C0"/>
                </a:solidFill>
                <a:effectLst/>
                <a:uLnTx/>
                <a:uFillTx/>
                <a:latin typeface="Arial Unicode MS" panose="020B0604020202020204" pitchFamily="34" charset="-128"/>
                <a:ea typeface="+mn-ea"/>
                <a:cs typeface="+mn-cs"/>
              </a:rPr>
              <a:t>Spring - </a:t>
            </a:r>
            <a:r>
              <a:rPr kumimoji="0" lang="en-US" altLang="en-US" sz="2800" b="0" i="0" u="none" strike="noStrike" kern="0" cap="none" spc="0" normalizeH="0" baseline="0" noProof="0" dirty="0" smtClean="0">
                <a:ln>
                  <a:noFill/>
                </a:ln>
                <a:solidFill>
                  <a:srgbClr val="002060"/>
                </a:solidFill>
                <a:effectLst/>
                <a:uLnTx/>
                <a:uFillTx/>
                <a:latin typeface="Arial Unicode MS" panose="020B0604020202020204" pitchFamily="34" charset="-128"/>
                <a:ea typeface="+mn-ea"/>
                <a:cs typeface="+mn-cs"/>
              </a:rPr>
              <a:t>Update CV,</a:t>
            </a:r>
            <a:r>
              <a:rPr kumimoji="0" lang="en-US" altLang="en-US" sz="2800" b="0" i="0" u="none" strike="noStrike" kern="0" cap="none" spc="0" normalizeH="0" noProof="0" dirty="0" smtClean="0">
                <a:ln>
                  <a:noFill/>
                </a:ln>
                <a:solidFill>
                  <a:srgbClr val="002060"/>
                </a:solidFill>
                <a:effectLst/>
                <a:uLnTx/>
                <a:uFillTx/>
                <a:latin typeface="Arial Unicode MS" panose="020B0604020202020204" pitchFamily="34" charset="-128"/>
                <a:ea typeface="+mn-ea"/>
                <a:cs typeface="+mn-cs"/>
              </a:rPr>
              <a:t> meet with College Advisor/Career Goal Advisor, review MSPE with staff writer, take Step 2 CK and Step 2 CS</a:t>
            </a:r>
            <a:endParaRPr kumimoji="0" lang="en-US" altLang="en-US" sz="2800" b="0" i="0" u="none" strike="noStrike" kern="0" cap="none" spc="0" normalizeH="0" baseline="0" noProof="0" dirty="0" smtClean="0">
              <a:ln>
                <a:noFill/>
              </a:ln>
              <a:solidFill>
                <a:srgbClr val="002060"/>
              </a:solidFill>
              <a:effectLst/>
              <a:uLnTx/>
              <a:uFillTx/>
              <a:latin typeface="Arial Unicode MS" panose="020B0604020202020204" pitchFamily="34" charset="-128"/>
              <a:ea typeface="+mn-ea"/>
              <a:cs typeface="+mn-cs"/>
            </a:endParaRPr>
          </a:p>
          <a:p>
            <a:pPr marL="342900" marR="0" lvl="0" indent="-342900" algn="l" defTabSz="914400" rtl="0" eaLnBrk="0" fontAlgn="base" latinLnBrk="0" hangingPunct="0">
              <a:lnSpc>
                <a:spcPct val="100000"/>
              </a:lnSpc>
              <a:spcBef>
                <a:spcPct val="20000"/>
              </a:spcBef>
              <a:spcAft>
                <a:spcPct val="0"/>
              </a:spcAft>
              <a:buClr>
                <a:srgbClr val="FF0000"/>
              </a:buClr>
              <a:buSzPct val="80000"/>
              <a:buFont typeface="Arial" panose="020B0604020202020204" pitchFamily="34" charset="0"/>
              <a:buChar char="•"/>
              <a:tabLst/>
              <a:defRPr/>
            </a:pPr>
            <a:r>
              <a:rPr kumimoji="0" lang="en-US" altLang="en-US" sz="2800" b="0" i="0" u="none" strike="noStrike" kern="0" cap="none" spc="0" normalizeH="0" baseline="0" noProof="0" dirty="0" smtClean="0">
                <a:ln>
                  <a:noFill/>
                </a:ln>
                <a:solidFill>
                  <a:srgbClr val="0070C0"/>
                </a:solidFill>
                <a:effectLst/>
                <a:uLnTx/>
                <a:uFillTx/>
                <a:latin typeface="Arial Unicode MS" panose="020B0604020202020204" pitchFamily="34" charset="-128"/>
                <a:ea typeface="+mn-ea"/>
                <a:cs typeface="+mn-cs"/>
              </a:rPr>
              <a:t>Spring/Summer</a:t>
            </a:r>
            <a:r>
              <a:rPr kumimoji="0" lang="en-US" altLang="en-US" sz="2800" b="0" i="0" u="none" strike="noStrike" kern="0" cap="none" spc="0" normalizeH="0" baseline="0" noProof="0" dirty="0" smtClean="0">
                <a:ln>
                  <a:noFill/>
                </a:ln>
                <a:solidFill>
                  <a:srgbClr val="002060"/>
                </a:solidFill>
                <a:effectLst/>
                <a:uLnTx/>
                <a:uFillTx/>
                <a:latin typeface="Arial Unicode MS" panose="020B0604020202020204" pitchFamily="34" charset="-128"/>
                <a:ea typeface="+mn-ea"/>
                <a:cs typeface="+mn-cs"/>
              </a:rPr>
              <a:t> - Write personal statement, request </a:t>
            </a:r>
            <a:r>
              <a:rPr kumimoji="0" lang="en-US" altLang="en-US" sz="2800" b="0" i="0" u="none" strike="noStrike" kern="0" cap="none" spc="0" normalizeH="0" baseline="0" noProof="0" dirty="0" err="1" smtClean="0">
                <a:ln>
                  <a:noFill/>
                </a:ln>
                <a:solidFill>
                  <a:srgbClr val="002060"/>
                </a:solidFill>
                <a:effectLst/>
                <a:uLnTx/>
                <a:uFillTx/>
                <a:latin typeface="Arial Unicode MS" panose="020B0604020202020204" pitchFamily="34" charset="-128"/>
                <a:ea typeface="+mn-ea"/>
                <a:cs typeface="+mn-cs"/>
              </a:rPr>
              <a:t>LoRs</a:t>
            </a:r>
            <a:r>
              <a:rPr kumimoji="0" lang="en-US" altLang="en-US" sz="2800" b="0" i="0" u="none" strike="noStrike" kern="0" cap="none" spc="0" normalizeH="0" baseline="0" noProof="0" dirty="0" smtClean="0">
                <a:ln>
                  <a:noFill/>
                </a:ln>
                <a:solidFill>
                  <a:srgbClr val="002060"/>
                </a:solidFill>
                <a:effectLst/>
                <a:uLnTx/>
                <a:uFillTx/>
                <a:latin typeface="Arial Unicode MS" panose="020B0604020202020204" pitchFamily="34" charset="-128"/>
                <a:ea typeface="+mn-ea"/>
                <a:cs typeface="+mn-cs"/>
              </a:rPr>
              <a:t>,</a:t>
            </a:r>
            <a:r>
              <a:rPr kumimoji="0" lang="en-US" altLang="en-US" sz="2800" b="0" i="0" u="none" strike="noStrike" kern="0" cap="none" spc="0" normalizeH="0" noProof="0" dirty="0" smtClean="0">
                <a:ln>
                  <a:noFill/>
                </a:ln>
                <a:solidFill>
                  <a:srgbClr val="002060"/>
                </a:solidFill>
                <a:effectLst/>
                <a:uLnTx/>
                <a:uFillTx/>
                <a:latin typeface="Arial Unicode MS" panose="020B0604020202020204" pitchFamily="34" charset="-128"/>
                <a:ea typeface="+mn-ea"/>
                <a:cs typeface="+mn-cs"/>
              </a:rPr>
              <a:t> work on ERAS application, have photo taken, attend or watch summer ERAS workshop</a:t>
            </a:r>
            <a:endParaRPr kumimoji="0" lang="en-US" altLang="en-US" sz="2800" b="0" i="0" u="none" strike="noStrike" kern="0" cap="none" spc="0" normalizeH="0" baseline="0" noProof="0" dirty="0" smtClean="0">
              <a:ln>
                <a:noFill/>
              </a:ln>
              <a:solidFill>
                <a:srgbClr val="002060"/>
              </a:solidFill>
              <a:effectLst/>
              <a:uLnTx/>
              <a:uFillTx/>
              <a:latin typeface="Arial Unicode MS" panose="020B0604020202020204" pitchFamily="34" charset="-128"/>
              <a:ea typeface="+mn-ea"/>
              <a:cs typeface="+mn-cs"/>
            </a:endParaRPr>
          </a:p>
          <a:p>
            <a:pPr marL="342900" marR="0" lvl="0" indent="-342900" algn="l" defTabSz="914400" rtl="0" eaLnBrk="0" fontAlgn="base" latinLnBrk="0" hangingPunct="0">
              <a:lnSpc>
                <a:spcPct val="100000"/>
              </a:lnSpc>
              <a:spcBef>
                <a:spcPct val="20000"/>
              </a:spcBef>
              <a:spcAft>
                <a:spcPct val="0"/>
              </a:spcAft>
              <a:buClr>
                <a:srgbClr val="FF0000"/>
              </a:buClr>
              <a:buSzPct val="80000"/>
              <a:buFont typeface="Arial" panose="020B0604020202020204" pitchFamily="34" charset="0"/>
              <a:buChar char="•"/>
              <a:tabLst/>
              <a:defRPr/>
            </a:pPr>
            <a:r>
              <a:rPr kumimoji="0" lang="en-US" altLang="en-US" sz="2800" b="0" i="0" u="none" strike="noStrike" kern="0" cap="none" spc="0" normalizeH="0" baseline="0" noProof="0" dirty="0" smtClean="0">
                <a:ln>
                  <a:noFill/>
                </a:ln>
                <a:solidFill>
                  <a:srgbClr val="0070C0"/>
                </a:solidFill>
                <a:effectLst/>
                <a:uLnTx/>
                <a:uFillTx/>
                <a:latin typeface="Arial Unicode MS" panose="020B0604020202020204" pitchFamily="34" charset="-128"/>
                <a:ea typeface="+mn-ea"/>
                <a:cs typeface="+mn-cs"/>
              </a:rPr>
              <a:t>Summer/</a:t>
            </a:r>
            <a:r>
              <a:rPr kumimoji="0" lang="en-US" altLang="en-US" sz="2800" b="0" i="0" u="none" strike="noStrike" kern="0" cap="none" spc="0" normalizeH="0" noProof="0" dirty="0" smtClean="0">
                <a:ln>
                  <a:noFill/>
                </a:ln>
                <a:solidFill>
                  <a:srgbClr val="0070C0"/>
                </a:solidFill>
                <a:effectLst/>
                <a:uLnTx/>
                <a:uFillTx/>
                <a:latin typeface="Arial Unicode MS" panose="020B0604020202020204" pitchFamily="34" charset="-128"/>
                <a:ea typeface="+mn-ea"/>
                <a:cs typeface="+mn-cs"/>
              </a:rPr>
              <a:t> Fall </a:t>
            </a:r>
            <a:r>
              <a:rPr kumimoji="0" lang="en-US" altLang="en-US" sz="2800" b="0" i="0" u="none" strike="noStrike" kern="0" cap="none" spc="0" normalizeH="0" noProof="0" dirty="0" smtClean="0">
                <a:ln>
                  <a:noFill/>
                </a:ln>
                <a:solidFill>
                  <a:srgbClr val="002060"/>
                </a:solidFill>
                <a:effectLst/>
                <a:uLnTx/>
                <a:uFillTx/>
                <a:latin typeface="Arial Unicode MS" panose="020B0604020202020204" pitchFamily="34" charset="-128"/>
                <a:ea typeface="+mn-ea"/>
                <a:cs typeface="+mn-cs"/>
              </a:rPr>
              <a:t>– Research programs, submit ERAS application, attend interview preparation sessions, sign up with NRMP</a:t>
            </a:r>
            <a:endParaRPr kumimoji="0" lang="en-US" altLang="en-US" sz="2800" b="0" i="0" u="none" strike="noStrike" kern="0" cap="none" spc="0" normalizeH="0" baseline="0" noProof="0" dirty="0" smtClean="0">
              <a:ln>
                <a:noFill/>
              </a:ln>
              <a:solidFill>
                <a:srgbClr val="002060"/>
              </a:solidFill>
              <a:effectLst/>
              <a:uLnTx/>
              <a:uFillTx/>
              <a:latin typeface="Arial Unicode MS" panose="020B0604020202020204" pitchFamily="34" charset="-128"/>
              <a:ea typeface="+mn-ea"/>
              <a:cs typeface="+mn-cs"/>
            </a:endParaRPr>
          </a:p>
          <a:p>
            <a:pPr marL="342900" marR="0" lvl="0" indent="-342900" algn="l" defTabSz="914400" rtl="0" eaLnBrk="0" fontAlgn="base" latinLnBrk="0" hangingPunct="0">
              <a:lnSpc>
                <a:spcPct val="100000"/>
              </a:lnSpc>
              <a:spcBef>
                <a:spcPct val="20000"/>
              </a:spcBef>
              <a:spcAft>
                <a:spcPct val="0"/>
              </a:spcAft>
              <a:buClr>
                <a:srgbClr val="FF0000"/>
              </a:buClr>
              <a:buSzPct val="80000"/>
              <a:buFont typeface="Arial" panose="020B0604020202020204" pitchFamily="34" charset="0"/>
              <a:buChar char="•"/>
              <a:tabLst/>
              <a:defRPr/>
            </a:pPr>
            <a:r>
              <a:rPr kumimoji="0" lang="en-US" altLang="en-US" sz="2800" b="0" i="0" u="none" strike="noStrike" kern="0" cap="none" spc="0" normalizeH="0" baseline="0" noProof="0" dirty="0" smtClean="0">
                <a:ln>
                  <a:noFill/>
                </a:ln>
                <a:solidFill>
                  <a:srgbClr val="0070C0"/>
                </a:solidFill>
                <a:effectLst/>
                <a:uLnTx/>
                <a:uFillTx/>
                <a:latin typeface="Arial Unicode MS" panose="020B0604020202020204" pitchFamily="34" charset="-128"/>
                <a:ea typeface="+mn-ea"/>
                <a:cs typeface="+mn-cs"/>
              </a:rPr>
              <a:t>Fall/Winter</a:t>
            </a:r>
            <a:r>
              <a:rPr kumimoji="0" lang="en-US" altLang="en-US" sz="2800" b="0" i="0" u="none" strike="noStrike" kern="0" cap="none" spc="0" normalizeH="0" noProof="0" dirty="0" smtClean="0">
                <a:ln>
                  <a:noFill/>
                </a:ln>
                <a:solidFill>
                  <a:srgbClr val="FF0000"/>
                </a:solidFill>
                <a:effectLst/>
                <a:uLnTx/>
                <a:uFillTx/>
                <a:latin typeface="Arial Unicode MS" panose="020B0604020202020204" pitchFamily="34" charset="-128"/>
                <a:ea typeface="+mn-ea"/>
                <a:cs typeface="+mn-cs"/>
              </a:rPr>
              <a:t> </a:t>
            </a:r>
            <a:r>
              <a:rPr kumimoji="0" lang="en-US" altLang="en-US" sz="2800" b="0" i="0" u="none" strike="noStrike" kern="0" cap="none" spc="0" normalizeH="0" noProof="0" dirty="0" smtClean="0">
                <a:ln>
                  <a:noFill/>
                </a:ln>
                <a:solidFill>
                  <a:srgbClr val="002060"/>
                </a:solidFill>
                <a:effectLst/>
                <a:uLnTx/>
                <a:uFillTx/>
                <a:latin typeface="Arial Unicode MS" panose="020B0604020202020204" pitchFamily="34" charset="-128"/>
                <a:ea typeface="+mn-ea"/>
                <a:cs typeface="+mn-cs"/>
              </a:rPr>
              <a:t>-</a:t>
            </a:r>
            <a:r>
              <a:rPr kumimoji="0" lang="en-US" altLang="en-US" sz="2800" b="0" i="0" u="none" strike="noStrike" kern="0" cap="none" spc="0" normalizeH="0" noProof="0" dirty="0" smtClean="0">
                <a:ln>
                  <a:noFill/>
                </a:ln>
                <a:solidFill>
                  <a:srgbClr val="FF0000"/>
                </a:solidFill>
                <a:effectLst/>
                <a:uLnTx/>
                <a:uFillTx/>
                <a:latin typeface="Arial Unicode MS" panose="020B0604020202020204" pitchFamily="34" charset="-128"/>
                <a:ea typeface="+mn-ea"/>
                <a:cs typeface="+mn-cs"/>
              </a:rPr>
              <a:t> </a:t>
            </a:r>
            <a:r>
              <a:rPr kumimoji="0" lang="en-US" altLang="en-US" sz="2800" b="0" i="0" u="none" strike="noStrike" kern="0" cap="none" spc="0" normalizeH="0" noProof="0" dirty="0" smtClean="0">
                <a:ln>
                  <a:noFill/>
                </a:ln>
                <a:solidFill>
                  <a:srgbClr val="002060"/>
                </a:solidFill>
                <a:effectLst/>
                <a:uLnTx/>
                <a:uFillTx/>
                <a:latin typeface="Arial Unicode MS" panose="020B0604020202020204" pitchFamily="34" charset="-128"/>
                <a:ea typeface="+mn-ea"/>
                <a:cs typeface="+mn-cs"/>
              </a:rPr>
              <a:t>Interview</a:t>
            </a:r>
            <a:endParaRPr kumimoji="0" lang="en-US" altLang="en-US" sz="2800" b="0" i="0" u="none" strike="noStrike" kern="0" cap="none" spc="0" normalizeH="0" baseline="0" noProof="0" dirty="0" smtClean="0">
              <a:ln>
                <a:noFill/>
              </a:ln>
              <a:solidFill>
                <a:srgbClr val="002060"/>
              </a:solidFill>
              <a:effectLst/>
              <a:uLnTx/>
              <a:uFillTx/>
              <a:latin typeface="Arial Unicode MS" panose="020B0604020202020204" pitchFamily="34" charset="-128"/>
              <a:ea typeface="+mn-ea"/>
              <a:cs typeface="+mn-cs"/>
            </a:endParaRPr>
          </a:p>
          <a:p>
            <a:pPr marL="342900" marR="0" lvl="0" indent="-342900" algn="l" defTabSz="914400" rtl="0" eaLnBrk="0" fontAlgn="base" latinLnBrk="0" hangingPunct="0">
              <a:lnSpc>
                <a:spcPct val="100000"/>
              </a:lnSpc>
              <a:spcBef>
                <a:spcPct val="20000"/>
              </a:spcBef>
              <a:spcAft>
                <a:spcPct val="0"/>
              </a:spcAft>
              <a:buClr>
                <a:srgbClr val="FF0000"/>
              </a:buClr>
              <a:buSzPct val="80000"/>
              <a:buFont typeface="Arial" panose="020B0604020202020204" pitchFamily="34" charset="0"/>
              <a:buChar char="•"/>
              <a:tabLst/>
              <a:defRPr/>
            </a:pPr>
            <a:r>
              <a:rPr kumimoji="0" lang="en-US" altLang="en-US" sz="2800" b="0" i="0" u="none" strike="noStrike" kern="0" cap="none" spc="0" normalizeH="0" baseline="0" noProof="0" dirty="0" smtClean="0">
                <a:ln>
                  <a:noFill/>
                </a:ln>
                <a:solidFill>
                  <a:srgbClr val="0070C0"/>
                </a:solidFill>
                <a:effectLst/>
                <a:uLnTx/>
                <a:uFillTx/>
                <a:latin typeface="Arial Unicode MS" panose="020B0604020202020204" pitchFamily="34" charset="-128"/>
                <a:ea typeface="+mn-ea"/>
                <a:cs typeface="+mn-cs"/>
              </a:rPr>
              <a:t>Winter</a:t>
            </a:r>
            <a:r>
              <a:rPr kumimoji="0" lang="en-US" altLang="en-US" sz="2800" b="0" i="0" u="none" strike="noStrike" kern="0" cap="none" spc="0" normalizeH="0" baseline="0" noProof="0" dirty="0" smtClean="0">
                <a:ln>
                  <a:noFill/>
                </a:ln>
                <a:solidFill>
                  <a:srgbClr val="002060"/>
                </a:solidFill>
                <a:effectLst/>
                <a:uLnTx/>
                <a:uFillTx/>
                <a:latin typeface="Arial Unicode MS" panose="020B0604020202020204" pitchFamily="34" charset="-128"/>
                <a:ea typeface="+mn-ea"/>
                <a:cs typeface="+mn-cs"/>
              </a:rPr>
              <a:t> – Submit rank</a:t>
            </a:r>
            <a:r>
              <a:rPr kumimoji="0" lang="en-US" altLang="en-US" sz="2800" b="0" i="0" u="none" strike="noStrike" kern="0" cap="none" spc="0" normalizeH="0" noProof="0" dirty="0" smtClean="0">
                <a:ln>
                  <a:noFill/>
                </a:ln>
                <a:solidFill>
                  <a:srgbClr val="002060"/>
                </a:solidFill>
                <a:effectLst/>
                <a:uLnTx/>
                <a:uFillTx/>
                <a:latin typeface="Arial Unicode MS" panose="020B0604020202020204" pitchFamily="34" charset="-128"/>
                <a:ea typeface="+mn-ea"/>
                <a:cs typeface="+mn-cs"/>
              </a:rPr>
              <a:t> order list</a:t>
            </a:r>
            <a:endParaRPr kumimoji="0" lang="en-US" altLang="en-US" sz="2800" b="0" i="0" u="none" strike="noStrike" kern="0" cap="none" spc="0" normalizeH="0" baseline="0" noProof="0" dirty="0" smtClean="0">
              <a:ln>
                <a:noFill/>
              </a:ln>
              <a:solidFill>
                <a:srgbClr val="002060"/>
              </a:solidFill>
              <a:effectLst/>
              <a:uLnTx/>
              <a:uFillTx/>
              <a:latin typeface="Arial Unicode MS" panose="020B0604020202020204" pitchFamily="34" charset="-128"/>
              <a:ea typeface="+mn-ea"/>
              <a:cs typeface="+mn-cs"/>
            </a:endParaRPr>
          </a:p>
        </p:txBody>
      </p:sp>
    </p:spTree>
    <p:extLst>
      <p:ext uri="{BB962C8B-B14F-4D97-AF65-F5344CB8AC3E}">
        <p14:creationId xmlns:p14="http://schemas.microsoft.com/office/powerpoint/2010/main" val="139042617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3315901" y="86627"/>
            <a:ext cx="7724276"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000" i="1">
                <a:solidFill>
                  <a:schemeClr val="tx2"/>
                </a:solidFill>
                <a:latin typeface="+mj-lt"/>
                <a:ea typeface="+mj-ea"/>
                <a:cs typeface="+mj-cs"/>
              </a:defRPr>
            </a:lvl1pPr>
            <a:lvl2pPr algn="l" rtl="0" eaLnBrk="0" fontAlgn="base" hangingPunct="0">
              <a:spcBef>
                <a:spcPct val="0"/>
              </a:spcBef>
              <a:spcAft>
                <a:spcPct val="0"/>
              </a:spcAft>
              <a:defRPr sz="4000" i="1">
                <a:solidFill>
                  <a:schemeClr val="tx2"/>
                </a:solidFill>
                <a:latin typeface="Times New Roman" pitchFamily="18" charset="0"/>
              </a:defRPr>
            </a:lvl2pPr>
            <a:lvl3pPr algn="l" rtl="0" eaLnBrk="0" fontAlgn="base" hangingPunct="0">
              <a:spcBef>
                <a:spcPct val="0"/>
              </a:spcBef>
              <a:spcAft>
                <a:spcPct val="0"/>
              </a:spcAft>
              <a:defRPr sz="4000" i="1">
                <a:solidFill>
                  <a:schemeClr val="tx2"/>
                </a:solidFill>
                <a:latin typeface="Times New Roman" pitchFamily="18" charset="0"/>
              </a:defRPr>
            </a:lvl3pPr>
            <a:lvl4pPr algn="l" rtl="0" eaLnBrk="0" fontAlgn="base" hangingPunct="0">
              <a:spcBef>
                <a:spcPct val="0"/>
              </a:spcBef>
              <a:spcAft>
                <a:spcPct val="0"/>
              </a:spcAft>
              <a:defRPr sz="4000" i="1">
                <a:solidFill>
                  <a:schemeClr val="tx2"/>
                </a:solidFill>
                <a:latin typeface="Times New Roman" pitchFamily="18" charset="0"/>
              </a:defRPr>
            </a:lvl4pPr>
            <a:lvl5pPr algn="l" rtl="0" eaLnBrk="0" fontAlgn="base" hangingPunct="0">
              <a:spcBef>
                <a:spcPct val="0"/>
              </a:spcBef>
              <a:spcAft>
                <a:spcPct val="0"/>
              </a:spcAft>
              <a:defRPr sz="4000" i="1">
                <a:solidFill>
                  <a:schemeClr val="tx2"/>
                </a:solidFill>
                <a:latin typeface="Times New Roman" pitchFamily="18" charset="0"/>
              </a:defRPr>
            </a:lvl5pPr>
            <a:lvl6pPr marL="457200" algn="l" rtl="0" eaLnBrk="0" fontAlgn="base" hangingPunct="0">
              <a:spcBef>
                <a:spcPct val="0"/>
              </a:spcBef>
              <a:spcAft>
                <a:spcPct val="0"/>
              </a:spcAft>
              <a:defRPr sz="4000" i="1">
                <a:solidFill>
                  <a:schemeClr val="tx2"/>
                </a:solidFill>
                <a:latin typeface="Times New Roman" pitchFamily="18" charset="0"/>
              </a:defRPr>
            </a:lvl6pPr>
            <a:lvl7pPr marL="914400" algn="l" rtl="0" eaLnBrk="0" fontAlgn="base" hangingPunct="0">
              <a:spcBef>
                <a:spcPct val="0"/>
              </a:spcBef>
              <a:spcAft>
                <a:spcPct val="0"/>
              </a:spcAft>
              <a:defRPr sz="4000" i="1">
                <a:solidFill>
                  <a:schemeClr val="tx2"/>
                </a:solidFill>
                <a:latin typeface="Times New Roman" pitchFamily="18" charset="0"/>
              </a:defRPr>
            </a:lvl7pPr>
            <a:lvl8pPr marL="1371600" algn="l" rtl="0" eaLnBrk="0" fontAlgn="base" hangingPunct="0">
              <a:spcBef>
                <a:spcPct val="0"/>
              </a:spcBef>
              <a:spcAft>
                <a:spcPct val="0"/>
              </a:spcAft>
              <a:defRPr sz="4000" i="1">
                <a:solidFill>
                  <a:schemeClr val="tx2"/>
                </a:solidFill>
                <a:latin typeface="Times New Roman" pitchFamily="18" charset="0"/>
              </a:defRPr>
            </a:lvl8pPr>
            <a:lvl9pPr marL="1828800" algn="l" rtl="0" eaLnBrk="0" fontAlgn="base" hangingPunct="0">
              <a:spcBef>
                <a:spcPct val="0"/>
              </a:spcBef>
              <a:spcAft>
                <a:spcPct val="0"/>
              </a:spcAft>
              <a:defRPr sz="4000" i="1">
                <a:solidFill>
                  <a:schemeClr val="tx2"/>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sz="2800" b="1" i="0" kern="0"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UNC SOM Gold Humanism Society</a:t>
            </a:r>
            <a:endParaRPr kumimoji="0" lang="en-US" altLang="en-US" sz="2800" b="1" i="0" u="none" strike="noStrike" kern="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p:txBody>
      </p:sp>
      <p:pic>
        <p:nvPicPr>
          <p:cNvPr id="7"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38976" y="1316378"/>
            <a:ext cx="5046663" cy="247491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09372" y="3939572"/>
            <a:ext cx="3781425" cy="27432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0347" y="4058505"/>
            <a:ext cx="3714750" cy="57308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2"/>
          <p:cNvSpPr txBox="1">
            <a:spLocks noChangeArrowheads="1"/>
          </p:cNvSpPr>
          <p:nvPr/>
        </p:nvSpPr>
        <p:spPr bwMode="auto">
          <a:xfrm>
            <a:off x="1110347" y="4999088"/>
            <a:ext cx="3111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20000"/>
              </a:spcBef>
              <a:buClr>
                <a:schemeClr val="hlink"/>
              </a:buClr>
              <a:buSzPct val="80000"/>
              <a:buFont typeface="Monotype Sorts"/>
              <a:buChar char="w"/>
              <a:defRPr sz="3200">
                <a:solidFill>
                  <a:schemeClr val="tx1"/>
                </a:solidFill>
                <a:latin typeface="Times New Roman" panose="02020603050405020304" pitchFamily="18" charset="0"/>
              </a:defRPr>
            </a:lvl1pPr>
            <a:lvl2pPr marL="742950" indent="-285750">
              <a:lnSpc>
                <a:spcPct val="90000"/>
              </a:lnSpc>
              <a:spcBef>
                <a:spcPct val="20000"/>
              </a:spcBef>
              <a:buClr>
                <a:schemeClr val="accent1"/>
              </a:buClr>
              <a:buChar char="•"/>
              <a:defRPr sz="2800">
                <a:solidFill>
                  <a:schemeClr val="tx1"/>
                </a:solidFill>
                <a:latin typeface="Times New Roman" panose="02020603050405020304" pitchFamily="18" charset="0"/>
              </a:defRPr>
            </a:lvl2pPr>
            <a:lvl3pPr marL="1143000" indent="-228600">
              <a:lnSpc>
                <a:spcPct val="90000"/>
              </a:lnSpc>
              <a:spcBef>
                <a:spcPct val="20000"/>
              </a:spcBef>
              <a:buClr>
                <a:schemeClr val="folHlink"/>
              </a:buClr>
              <a:buChar char="•"/>
              <a:defRPr sz="2400">
                <a:solidFill>
                  <a:schemeClr val="tx1"/>
                </a:solidFill>
                <a:latin typeface="Times New Roman" panose="02020603050405020304" pitchFamily="18" charset="0"/>
              </a:defRPr>
            </a:lvl3pPr>
            <a:lvl4pPr marL="1600200" indent="-228600">
              <a:lnSpc>
                <a:spcPct val="90000"/>
              </a:lnSpc>
              <a:spcBef>
                <a:spcPct val="20000"/>
              </a:spcBef>
              <a:buChar char="–"/>
              <a:defRPr sz="2000">
                <a:solidFill>
                  <a:schemeClr val="tx1"/>
                </a:solidFill>
                <a:latin typeface="Times New Roman" panose="02020603050405020304" pitchFamily="18" charset="0"/>
              </a:defRPr>
            </a:lvl4pPr>
            <a:lvl5pPr marL="2057400" indent="-228600">
              <a:lnSpc>
                <a:spcPct val="90000"/>
              </a:lnSpc>
              <a:spcBef>
                <a:spcPct val="20000"/>
              </a:spcBef>
              <a:buChar char="•"/>
              <a:defRPr sz="2000">
                <a:solidFill>
                  <a:schemeClr val="tx1"/>
                </a:solidFill>
                <a:latin typeface="Times New Roman" panose="02020603050405020304" pitchFamily="18" charset="0"/>
              </a:defRPr>
            </a:lvl5pPr>
            <a:lvl6pPr marL="2514600" indent="-228600" eaLnBrk="0" fontAlgn="base" hangingPunct="0">
              <a:lnSpc>
                <a:spcPct val="90000"/>
              </a:lnSpc>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lnSpc>
                <a:spcPct val="90000"/>
              </a:lnSpc>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lnSpc>
                <a:spcPct val="90000"/>
              </a:lnSpc>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lnSpc>
                <a:spcPct val="90000"/>
              </a:lnSpc>
              <a:spcBef>
                <a:spcPct val="20000"/>
              </a:spcBef>
              <a:spcAft>
                <a:spcPct val="0"/>
              </a:spcAft>
              <a:buChar char="•"/>
              <a:defRPr sz="2000">
                <a:solidFill>
                  <a:schemeClr val="tx1"/>
                </a:solidFill>
                <a:latin typeface="Times New Roman" panose="02020603050405020304" pitchFamily="18" charset="0"/>
              </a:defRPr>
            </a:lvl9pPr>
          </a:lstStyle>
          <a:p>
            <a:pPr fontAlgn="base">
              <a:lnSpc>
                <a:spcPct val="100000"/>
              </a:lnSpc>
              <a:spcBef>
                <a:spcPct val="0"/>
              </a:spcBef>
              <a:spcAft>
                <a:spcPct val="0"/>
              </a:spcAft>
              <a:buClrTx/>
              <a:buSzTx/>
              <a:buFontTx/>
              <a:buNone/>
            </a:pPr>
            <a:r>
              <a:rPr lang="en-US" altLang="en-US" sz="2400" dirty="0">
                <a:solidFill>
                  <a:srgbClr val="002060"/>
                </a:solidFill>
                <a:latin typeface="Arial Unicode MS" panose="020B0604020202020204" pitchFamily="34" charset="-128"/>
              </a:rPr>
              <a:t>Humanism Survey Link</a:t>
            </a:r>
          </a:p>
        </p:txBody>
      </p:sp>
      <p:sp>
        <p:nvSpPr>
          <p:cNvPr id="13" name="Rectangle 1"/>
          <p:cNvSpPr>
            <a:spLocks noChangeArrowheads="1"/>
          </p:cNvSpPr>
          <p:nvPr/>
        </p:nvSpPr>
        <p:spPr bwMode="auto">
          <a:xfrm>
            <a:off x="845235" y="5701567"/>
            <a:ext cx="45720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20000"/>
              </a:spcBef>
              <a:buClr>
                <a:schemeClr val="hlink"/>
              </a:buClr>
              <a:buSzPct val="80000"/>
              <a:buFont typeface="Monotype Sorts"/>
              <a:buChar char="w"/>
              <a:defRPr sz="3200">
                <a:solidFill>
                  <a:schemeClr val="tx1"/>
                </a:solidFill>
                <a:latin typeface="Times New Roman" panose="02020603050405020304" pitchFamily="18" charset="0"/>
              </a:defRPr>
            </a:lvl1pPr>
            <a:lvl2pPr marL="742950" indent="-285750">
              <a:lnSpc>
                <a:spcPct val="90000"/>
              </a:lnSpc>
              <a:spcBef>
                <a:spcPct val="20000"/>
              </a:spcBef>
              <a:buClr>
                <a:schemeClr val="accent1"/>
              </a:buClr>
              <a:buChar char="•"/>
              <a:defRPr sz="2800">
                <a:solidFill>
                  <a:schemeClr val="tx1"/>
                </a:solidFill>
                <a:latin typeface="Times New Roman" panose="02020603050405020304" pitchFamily="18" charset="0"/>
              </a:defRPr>
            </a:lvl2pPr>
            <a:lvl3pPr marL="1143000" indent="-228600">
              <a:lnSpc>
                <a:spcPct val="90000"/>
              </a:lnSpc>
              <a:spcBef>
                <a:spcPct val="20000"/>
              </a:spcBef>
              <a:buClr>
                <a:schemeClr val="folHlink"/>
              </a:buClr>
              <a:buChar char="•"/>
              <a:defRPr sz="2400">
                <a:solidFill>
                  <a:schemeClr val="tx1"/>
                </a:solidFill>
                <a:latin typeface="Times New Roman" panose="02020603050405020304" pitchFamily="18" charset="0"/>
              </a:defRPr>
            </a:lvl3pPr>
            <a:lvl4pPr marL="1600200" indent="-228600">
              <a:lnSpc>
                <a:spcPct val="90000"/>
              </a:lnSpc>
              <a:spcBef>
                <a:spcPct val="20000"/>
              </a:spcBef>
              <a:buChar char="–"/>
              <a:defRPr sz="2000">
                <a:solidFill>
                  <a:schemeClr val="tx1"/>
                </a:solidFill>
                <a:latin typeface="Times New Roman" panose="02020603050405020304" pitchFamily="18" charset="0"/>
              </a:defRPr>
            </a:lvl4pPr>
            <a:lvl5pPr marL="2057400" indent="-228600">
              <a:lnSpc>
                <a:spcPct val="90000"/>
              </a:lnSpc>
              <a:spcBef>
                <a:spcPct val="20000"/>
              </a:spcBef>
              <a:buChar char="•"/>
              <a:defRPr sz="2000">
                <a:solidFill>
                  <a:schemeClr val="tx1"/>
                </a:solidFill>
                <a:latin typeface="Times New Roman" panose="02020603050405020304" pitchFamily="18" charset="0"/>
              </a:defRPr>
            </a:lvl5pPr>
            <a:lvl6pPr marL="2514600" indent="-228600" eaLnBrk="0" fontAlgn="base" hangingPunct="0">
              <a:lnSpc>
                <a:spcPct val="90000"/>
              </a:lnSpc>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lnSpc>
                <a:spcPct val="90000"/>
              </a:lnSpc>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lnSpc>
                <a:spcPct val="90000"/>
              </a:lnSpc>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lnSpc>
                <a:spcPct val="90000"/>
              </a:lnSpc>
              <a:spcBef>
                <a:spcPct val="20000"/>
              </a:spcBef>
              <a:spcAft>
                <a:spcPct val="0"/>
              </a:spcAft>
              <a:buChar char="•"/>
              <a:defRPr sz="2000">
                <a:solidFill>
                  <a:schemeClr val="tx1"/>
                </a:solidFill>
                <a:latin typeface="Times New Roman" panose="02020603050405020304" pitchFamily="18" charset="0"/>
              </a:defRPr>
            </a:lvl9pPr>
          </a:lstStyle>
          <a:p>
            <a:pPr fontAlgn="base">
              <a:lnSpc>
                <a:spcPct val="100000"/>
              </a:lnSpc>
              <a:spcBef>
                <a:spcPct val="0"/>
              </a:spcBef>
              <a:spcAft>
                <a:spcPct val="0"/>
              </a:spcAft>
              <a:buClrTx/>
              <a:buSzTx/>
              <a:buFontTx/>
              <a:buNone/>
            </a:pPr>
            <a:r>
              <a:rPr lang="en-US" altLang="en-US" sz="2400" dirty="0">
                <a:solidFill>
                  <a:srgbClr val="002060"/>
                </a:solidFill>
                <a:latin typeface="Arial Unicode MS" panose="020B0604020202020204" pitchFamily="34" charset="-128"/>
                <a:hlinkClick r:id="rId5"/>
              </a:rPr>
              <a:t>https://unc.az1.qualtrics.com/SE/?SID=SV_6sZtxoOLcBkYBMh</a:t>
            </a:r>
            <a:endParaRPr lang="en-US" altLang="en-US" sz="2400" dirty="0">
              <a:solidFill>
                <a:srgbClr val="002060"/>
              </a:solidFill>
              <a:latin typeface="Arial Unicode MS" panose="020B0604020202020204" pitchFamily="34" charset="-128"/>
            </a:endParaRPr>
          </a:p>
        </p:txBody>
      </p:sp>
    </p:spTree>
    <p:extLst>
      <p:ext uri="{BB962C8B-B14F-4D97-AF65-F5344CB8AC3E}">
        <p14:creationId xmlns:p14="http://schemas.microsoft.com/office/powerpoint/2010/main" val="366511124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3708883" y="-163629"/>
            <a:ext cx="4774234"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000" i="1">
                <a:solidFill>
                  <a:schemeClr val="tx2"/>
                </a:solidFill>
                <a:latin typeface="+mj-lt"/>
                <a:ea typeface="+mj-ea"/>
                <a:cs typeface="+mj-cs"/>
              </a:defRPr>
            </a:lvl1pPr>
            <a:lvl2pPr algn="l" rtl="0" eaLnBrk="0" fontAlgn="base" hangingPunct="0">
              <a:spcBef>
                <a:spcPct val="0"/>
              </a:spcBef>
              <a:spcAft>
                <a:spcPct val="0"/>
              </a:spcAft>
              <a:defRPr sz="4000" i="1">
                <a:solidFill>
                  <a:schemeClr val="tx2"/>
                </a:solidFill>
                <a:latin typeface="Times New Roman" pitchFamily="18" charset="0"/>
              </a:defRPr>
            </a:lvl2pPr>
            <a:lvl3pPr algn="l" rtl="0" eaLnBrk="0" fontAlgn="base" hangingPunct="0">
              <a:spcBef>
                <a:spcPct val="0"/>
              </a:spcBef>
              <a:spcAft>
                <a:spcPct val="0"/>
              </a:spcAft>
              <a:defRPr sz="4000" i="1">
                <a:solidFill>
                  <a:schemeClr val="tx2"/>
                </a:solidFill>
                <a:latin typeface="Times New Roman" pitchFamily="18" charset="0"/>
              </a:defRPr>
            </a:lvl3pPr>
            <a:lvl4pPr algn="l" rtl="0" eaLnBrk="0" fontAlgn="base" hangingPunct="0">
              <a:spcBef>
                <a:spcPct val="0"/>
              </a:spcBef>
              <a:spcAft>
                <a:spcPct val="0"/>
              </a:spcAft>
              <a:defRPr sz="4000" i="1">
                <a:solidFill>
                  <a:schemeClr val="tx2"/>
                </a:solidFill>
                <a:latin typeface="Times New Roman" pitchFamily="18" charset="0"/>
              </a:defRPr>
            </a:lvl4pPr>
            <a:lvl5pPr algn="l" rtl="0" eaLnBrk="0" fontAlgn="base" hangingPunct="0">
              <a:spcBef>
                <a:spcPct val="0"/>
              </a:spcBef>
              <a:spcAft>
                <a:spcPct val="0"/>
              </a:spcAft>
              <a:defRPr sz="4000" i="1">
                <a:solidFill>
                  <a:schemeClr val="tx2"/>
                </a:solidFill>
                <a:latin typeface="Times New Roman" pitchFamily="18" charset="0"/>
              </a:defRPr>
            </a:lvl5pPr>
            <a:lvl6pPr marL="457200" algn="l" rtl="0" eaLnBrk="0" fontAlgn="base" hangingPunct="0">
              <a:spcBef>
                <a:spcPct val="0"/>
              </a:spcBef>
              <a:spcAft>
                <a:spcPct val="0"/>
              </a:spcAft>
              <a:defRPr sz="4000" i="1">
                <a:solidFill>
                  <a:schemeClr val="tx2"/>
                </a:solidFill>
                <a:latin typeface="Times New Roman" pitchFamily="18" charset="0"/>
              </a:defRPr>
            </a:lvl6pPr>
            <a:lvl7pPr marL="914400" algn="l" rtl="0" eaLnBrk="0" fontAlgn="base" hangingPunct="0">
              <a:spcBef>
                <a:spcPct val="0"/>
              </a:spcBef>
              <a:spcAft>
                <a:spcPct val="0"/>
              </a:spcAft>
              <a:defRPr sz="4000" i="1">
                <a:solidFill>
                  <a:schemeClr val="tx2"/>
                </a:solidFill>
                <a:latin typeface="Times New Roman" pitchFamily="18" charset="0"/>
              </a:defRPr>
            </a:lvl7pPr>
            <a:lvl8pPr marL="1371600" algn="l" rtl="0" eaLnBrk="0" fontAlgn="base" hangingPunct="0">
              <a:spcBef>
                <a:spcPct val="0"/>
              </a:spcBef>
              <a:spcAft>
                <a:spcPct val="0"/>
              </a:spcAft>
              <a:defRPr sz="4000" i="1">
                <a:solidFill>
                  <a:schemeClr val="tx2"/>
                </a:solidFill>
                <a:latin typeface="Times New Roman" pitchFamily="18" charset="0"/>
              </a:defRPr>
            </a:lvl8pPr>
            <a:lvl9pPr marL="1828800" algn="l" rtl="0" eaLnBrk="0" fontAlgn="base" hangingPunct="0">
              <a:spcBef>
                <a:spcPct val="0"/>
              </a:spcBef>
              <a:spcAft>
                <a:spcPct val="0"/>
              </a:spcAft>
              <a:defRPr sz="4000" i="1">
                <a:solidFill>
                  <a:schemeClr val="tx2"/>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b="1" i="0" kern="0"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On-line Resources</a:t>
            </a:r>
            <a:endParaRPr kumimoji="0" lang="en-US" altLang="en-US" b="1" i="0" u="none" strike="noStrike" kern="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p:txBody>
      </p:sp>
      <p:sp>
        <p:nvSpPr>
          <p:cNvPr id="5" name="Content Placeholder 2"/>
          <p:cNvSpPr txBox="1">
            <a:spLocks/>
          </p:cNvSpPr>
          <p:nvPr/>
        </p:nvSpPr>
        <p:spPr bwMode="auto">
          <a:xfrm>
            <a:off x="632060" y="1433232"/>
            <a:ext cx="10716126" cy="3773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lnSpc>
                <a:spcPct val="90000"/>
              </a:lnSpc>
              <a:spcBef>
                <a:spcPct val="20000"/>
              </a:spcBef>
              <a:spcAft>
                <a:spcPct val="0"/>
              </a:spcAft>
              <a:buClr>
                <a:schemeClr val="hlink"/>
              </a:buClr>
              <a:buSzPct val="80000"/>
              <a:buFont typeface="Monotype Sorts"/>
              <a:buChar char="w"/>
              <a:defRPr sz="3200">
                <a:solidFill>
                  <a:schemeClr val="tx1"/>
                </a:solidFill>
                <a:latin typeface="+mn-lt"/>
                <a:ea typeface="+mn-ea"/>
                <a:cs typeface="+mn-cs"/>
              </a:defRPr>
            </a:lvl1pPr>
            <a:lvl2pPr marL="742950" indent="-285750" algn="l" rtl="0" eaLnBrk="0" fontAlgn="base" hangingPunct="0">
              <a:lnSpc>
                <a:spcPct val="90000"/>
              </a:lnSpc>
              <a:spcBef>
                <a:spcPct val="20000"/>
              </a:spcBef>
              <a:spcAft>
                <a:spcPct val="0"/>
              </a:spcAft>
              <a:buClr>
                <a:schemeClr val="accent1"/>
              </a:buClr>
              <a:buChar char="•"/>
              <a:defRPr sz="2800">
                <a:solidFill>
                  <a:schemeClr val="tx1"/>
                </a:solidFill>
                <a:latin typeface="+mn-lt"/>
              </a:defRPr>
            </a:lvl2pPr>
            <a:lvl3pPr marL="1143000" indent="-228600" algn="l" rtl="0" eaLnBrk="0" fontAlgn="base" hangingPunct="0">
              <a:lnSpc>
                <a:spcPct val="90000"/>
              </a:lnSpc>
              <a:spcBef>
                <a:spcPct val="20000"/>
              </a:spcBef>
              <a:spcAft>
                <a:spcPct val="0"/>
              </a:spcAft>
              <a:buClr>
                <a:schemeClr val="folHlink"/>
              </a:buClr>
              <a:buChar char="•"/>
              <a:defRPr sz="2400">
                <a:solidFill>
                  <a:schemeClr val="tx1"/>
                </a:solidFill>
                <a:latin typeface="+mn-lt"/>
              </a:defRPr>
            </a:lvl3pPr>
            <a:lvl4pPr marL="1600200" indent="-228600" algn="l" rtl="0" eaLnBrk="0" fontAlgn="base" hangingPunct="0">
              <a:lnSpc>
                <a:spcPct val="90000"/>
              </a:lnSpc>
              <a:spcBef>
                <a:spcPct val="20000"/>
              </a:spcBef>
              <a:spcAft>
                <a:spcPct val="0"/>
              </a:spcAft>
              <a:buChar char="–"/>
              <a:defRPr sz="2000">
                <a:solidFill>
                  <a:schemeClr val="tx1"/>
                </a:solidFill>
                <a:latin typeface="+mn-lt"/>
              </a:defRPr>
            </a:lvl4pPr>
            <a:lvl5pPr marL="2057400" indent="-228600" algn="l" rtl="0" eaLnBrk="0" fontAlgn="base" hangingPunct="0">
              <a:lnSpc>
                <a:spcPct val="90000"/>
              </a:lnSpc>
              <a:spcBef>
                <a:spcPct val="20000"/>
              </a:spcBef>
              <a:spcAft>
                <a:spcPct val="0"/>
              </a:spcAft>
              <a:buChar char="•"/>
              <a:defRPr sz="2000">
                <a:solidFill>
                  <a:schemeClr val="tx1"/>
                </a:solidFill>
                <a:latin typeface="+mn-lt"/>
              </a:defRPr>
            </a:lvl5pPr>
            <a:lvl6pPr marL="2514600" indent="-228600" algn="l" rtl="0" eaLnBrk="0" fontAlgn="base" hangingPunct="0">
              <a:lnSpc>
                <a:spcPct val="90000"/>
              </a:lnSpc>
              <a:spcBef>
                <a:spcPct val="20000"/>
              </a:spcBef>
              <a:spcAft>
                <a:spcPct val="0"/>
              </a:spcAft>
              <a:buChar char="•"/>
              <a:defRPr sz="2000">
                <a:solidFill>
                  <a:schemeClr val="tx1"/>
                </a:solidFill>
                <a:latin typeface="+mn-lt"/>
              </a:defRPr>
            </a:lvl6pPr>
            <a:lvl7pPr marL="2971800" indent="-228600" algn="l" rtl="0" eaLnBrk="0" fontAlgn="base" hangingPunct="0">
              <a:lnSpc>
                <a:spcPct val="90000"/>
              </a:lnSpc>
              <a:spcBef>
                <a:spcPct val="20000"/>
              </a:spcBef>
              <a:spcAft>
                <a:spcPct val="0"/>
              </a:spcAft>
              <a:buChar char="•"/>
              <a:defRPr sz="2000">
                <a:solidFill>
                  <a:schemeClr val="tx1"/>
                </a:solidFill>
                <a:latin typeface="+mn-lt"/>
              </a:defRPr>
            </a:lvl7pPr>
            <a:lvl8pPr marL="3429000" indent="-228600" algn="l" rtl="0" eaLnBrk="0" fontAlgn="base" hangingPunct="0">
              <a:lnSpc>
                <a:spcPct val="90000"/>
              </a:lnSpc>
              <a:spcBef>
                <a:spcPct val="20000"/>
              </a:spcBef>
              <a:spcAft>
                <a:spcPct val="0"/>
              </a:spcAft>
              <a:buChar char="•"/>
              <a:defRPr sz="2000">
                <a:solidFill>
                  <a:schemeClr val="tx1"/>
                </a:solidFill>
                <a:latin typeface="+mn-lt"/>
              </a:defRPr>
            </a:lvl8pPr>
            <a:lvl9pPr marL="3886200" indent="-228600" algn="l" rtl="0" eaLnBrk="0" fontAlgn="base" hangingPunct="0">
              <a:lnSpc>
                <a:spcPct val="90000"/>
              </a:lnSpc>
              <a:spcBef>
                <a:spcPct val="20000"/>
              </a:spcBef>
              <a:spcAft>
                <a:spcPct val="0"/>
              </a:spcAft>
              <a:buChar char="•"/>
              <a:defRPr sz="2000">
                <a:solidFill>
                  <a:schemeClr val="tx1"/>
                </a:solidFill>
                <a:latin typeface="+mn-lt"/>
              </a:defRPr>
            </a:lvl9pPr>
          </a:lstStyle>
          <a:p>
            <a:pPr lvl="0" eaLnBrk="1" hangingPunct="1">
              <a:buClr>
                <a:srgbClr val="FF0000"/>
              </a:buClr>
              <a:buFont typeface="Wingdings" panose="05000000000000000000" pitchFamily="2" charset="2"/>
              <a:buChar char="§"/>
              <a:defRPr/>
            </a:pPr>
            <a:r>
              <a:rPr kumimoji="0" lang="en-US" altLang="en-US" sz="1800" b="0" i="0" u="none" strike="noStrike" kern="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Careers in Medicine: </a:t>
            </a:r>
            <a:r>
              <a:rPr lang="en-US" altLang="en-US" sz="1800" kern="0" dirty="0">
                <a:solidFill>
                  <a:srgbClr val="002060"/>
                </a:solidFill>
                <a:latin typeface="Arial" panose="020B0604020202020204" pitchFamily="34" charset="0"/>
                <a:cs typeface="Arial" panose="020B0604020202020204" pitchFamily="34" charset="0"/>
                <a:hlinkClick r:id="rId2"/>
              </a:rPr>
              <a:t>https://www.aamc.org/cim</a:t>
            </a:r>
            <a:r>
              <a:rPr lang="en-US" altLang="en-US" sz="1800" kern="0" dirty="0" smtClean="0">
                <a:solidFill>
                  <a:srgbClr val="002060"/>
                </a:solidFill>
                <a:latin typeface="Arial" panose="020B0604020202020204" pitchFamily="34" charset="0"/>
                <a:cs typeface="Arial" panose="020B0604020202020204" pitchFamily="34" charset="0"/>
                <a:hlinkClick r:id="rId2"/>
              </a:rPr>
              <a:t>/</a:t>
            </a:r>
            <a:endParaRPr lang="en-US" altLang="en-US" sz="1800" kern="0" dirty="0" smtClean="0">
              <a:solidFill>
                <a:srgbClr val="002060"/>
              </a:solidFill>
              <a:latin typeface="Arial" panose="020B0604020202020204" pitchFamily="34" charset="0"/>
              <a:cs typeface="Arial" panose="020B0604020202020204" pitchFamily="34" charset="0"/>
            </a:endParaRPr>
          </a:p>
          <a:p>
            <a:pPr lvl="0" eaLnBrk="1" hangingPunct="1">
              <a:buClr>
                <a:srgbClr val="FF0000"/>
              </a:buClr>
              <a:buFont typeface="Wingdings" panose="05000000000000000000" pitchFamily="2" charset="2"/>
              <a:buChar char="§"/>
              <a:defRPr/>
            </a:pPr>
            <a:r>
              <a:rPr lang="en-US" altLang="en-US" sz="1800" kern="0" dirty="0" smtClean="0">
                <a:solidFill>
                  <a:srgbClr val="002060"/>
                </a:solidFill>
                <a:latin typeface="Arial" panose="020B0604020202020204" pitchFamily="34" charset="0"/>
                <a:cs typeface="Arial" panose="020B0604020202020204" pitchFamily="34" charset="0"/>
              </a:rPr>
              <a:t>Personal </a:t>
            </a:r>
            <a:r>
              <a:rPr kumimoji="0" lang="en-US" altLang="en-US" sz="1800" b="0" i="0" u="none" strike="noStrike" kern="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Career Assessment</a:t>
            </a:r>
          </a:p>
          <a:p>
            <a:pPr marL="742950" marR="0" lvl="1" indent="-285750" algn="l" defTabSz="914400" rtl="0" eaLnBrk="1" fontAlgn="base" latinLnBrk="0" hangingPunct="1">
              <a:lnSpc>
                <a:spcPct val="90000"/>
              </a:lnSpc>
              <a:spcBef>
                <a:spcPct val="20000"/>
              </a:spcBef>
              <a:spcAft>
                <a:spcPct val="0"/>
              </a:spcAft>
              <a:buClr>
                <a:srgbClr val="FFFF00"/>
              </a:buClr>
              <a:buSzTx/>
              <a:buFont typeface="Wingdings" panose="05000000000000000000" pitchFamily="2" charset="2"/>
              <a:buChar char="§"/>
              <a:tabLst/>
              <a:defRPr/>
            </a:pPr>
            <a:r>
              <a:rPr kumimoji="0" lang="en-US" altLang="en-US" sz="1800" b="0" i="0" u="none" strike="noStrike" kern="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Medical Specialties </a:t>
            </a:r>
            <a:r>
              <a:rPr kumimoji="0" lang="en-US" altLang="en-US" sz="1800" b="0" i="0" u="none" strike="noStrike" kern="0" cap="none" spc="0" normalizeH="0" baseline="0" noProof="0" dirty="0" err="1" smtClean="0">
                <a:ln>
                  <a:noFill/>
                </a:ln>
                <a:solidFill>
                  <a:srgbClr val="002060"/>
                </a:solidFill>
                <a:effectLst/>
                <a:uLnTx/>
                <a:uFillTx/>
                <a:latin typeface="Arial" panose="020B0604020202020204" pitchFamily="34" charset="0"/>
                <a:cs typeface="Arial" panose="020B0604020202020204" pitchFamily="34" charset="0"/>
              </a:rPr>
              <a:t>ApitudeTest</a:t>
            </a:r>
            <a:endParaRPr kumimoji="0" lang="en-US" altLang="en-US" sz="1800" b="0" i="0" u="none" strike="noStrike" kern="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endParaRPr>
          </a:p>
          <a:p>
            <a:pPr marL="1143000" marR="0" lvl="2" indent="-228600" algn="l" defTabSz="914400" rtl="0" eaLnBrk="1" fontAlgn="base" latinLnBrk="0" hangingPunct="1">
              <a:lnSpc>
                <a:spcPct val="90000"/>
              </a:lnSpc>
              <a:spcBef>
                <a:spcPct val="20000"/>
              </a:spcBef>
              <a:spcAft>
                <a:spcPct val="0"/>
              </a:spcAft>
              <a:buClr>
                <a:srgbClr val="6699FF"/>
              </a:buClr>
              <a:buSzTx/>
              <a:buFont typeface="Wingdings" panose="05000000000000000000" pitchFamily="2" charset="2"/>
              <a:buChar char="§"/>
              <a:tabLst/>
              <a:defRPr/>
            </a:pPr>
            <a:r>
              <a:rPr kumimoji="0" lang="en-US" altLang="en-US" sz="1800" b="0" i="0" u="none" strike="noStrike" kern="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hlinkClick r:id="rId3"/>
              </a:rPr>
              <a:t>http://www.med-ed.virginia.edu/specialties/</a:t>
            </a:r>
            <a:endParaRPr kumimoji="0" lang="en-US" altLang="en-US" sz="1800" b="0" i="0" u="none" strike="noStrike" kern="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endParaRPr>
          </a:p>
          <a:p>
            <a:pPr marL="742950" marR="0" lvl="1" indent="-285750" algn="l" defTabSz="914400" rtl="0" eaLnBrk="1" fontAlgn="base" latinLnBrk="0" hangingPunct="1">
              <a:lnSpc>
                <a:spcPct val="90000"/>
              </a:lnSpc>
              <a:spcBef>
                <a:spcPct val="20000"/>
              </a:spcBef>
              <a:spcAft>
                <a:spcPct val="0"/>
              </a:spcAft>
              <a:buClr>
                <a:srgbClr val="FFFF00"/>
              </a:buClr>
              <a:buSzTx/>
              <a:buFont typeface="Wingdings" panose="05000000000000000000" pitchFamily="2" charset="2"/>
              <a:buChar char="§"/>
              <a:tabLst/>
              <a:defRPr/>
            </a:pPr>
            <a:r>
              <a:rPr kumimoji="0" lang="en-US" altLang="en-US" sz="1800" b="0" i="0" u="none" strike="noStrike" kern="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Temperament Sorter</a:t>
            </a:r>
          </a:p>
          <a:p>
            <a:pPr marL="1143000" marR="0" lvl="2" indent="-228600" algn="l" defTabSz="914400" rtl="0" eaLnBrk="1" fontAlgn="base" latinLnBrk="0" hangingPunct="1">
              <a:lnSpc>
                <a:spcPct val="90000"/>
              </a:lnSpc>
              <a:spcBef>
                <a:spcPct val="20000"/>
              </a:spcBef>
              <a:spcAft>
                <a:spcPct val="0"/>
              </a:spcAft>
              <a:buClr>
                <a:srgbClr val="6699FF"/>
              </a:buClr>
              <a:buSzTx/>
              <a:buFont typeface="Wingdings" panose="05000000000000000000" pitchFamily="2" charset="2"/>
              <a:buChar char="§"/>
              <a:tabLst/>
              <a:defRPr/>
            </a:pPr>
            <a:r>
              <a:rPr kumimoji="0" lang="en-US" altLang="en-US" sz="1800" b="0" i="0" u="none" strike="noStrike" kern="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hlinkClick r:id="rId4"/>
              </a:rPr>
              <a:t>http://www.advisorteam.com/temperament_sorter/register.asp?partid=1</a:t>
            </a:r>
            <a:endParaRPr kumimoji="0" lang="en-US" altLang="en-US" sz="1800" b="0" i="0" u="none" strike="noStrike" kern="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endParaRPr>
          </a:p>
          <a:p>
            <a:pPr marL="342900" marR="0" lvl="0" indent="-342900" algn="l" defTabSz="914400" rtl="0" eaLnBrk="1" fontAlgn="base" latinLnBrk="0" hangingPunct="1">
              <a:lnSpc>
                <a:spcPct val="90000"/>
              </a:lnSpc>
              <a:spcBef>
                <a:spcPct val="20000"/>
              </a:spcBef>
              <a:spcAft>
                <a:spcPct val="0"/>
              </a:spcAft>
              <a:buClr>
                <a:srgbClr val="FF0000"/>
              </a:buClr>
              <a:buSzPct val="80000"/>
              <a:buFont typeface="Wingdings" panose="05000000000000000000" pitchFamily="2" charset="2"/>
              <a:buChar char="§"/>
              <a:tabLst/>
              <a:defRPr/>
            </a:pPr>
            <a:r>
              <a:rPr kumimoji="0" lang="en-US" altLang="en-US" sz="1800" b="0" i="0" u="none" strike="noStrike" kern="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Match</a:t>
            </a:r>
          </a:p>
          <a:p>
            <a:pPr lvl="1" eaLnBrk="1" hangingPunct="1">
              <a:buClr>
                <a:srgbClr val="FFFF00"/>
              </a:buClr>
              <a:buFont typeface="Wingdings" panose="05000000000000000000" pitchFamily="2" charset="2"/>
              <a:buChar char="§"/>
              <a:defRPr/>
            </a:pPr>
            <a:r>
              <a:rPr kumimoji="0" lang="en-US" altLang="en-US" sz="1800" b="0" i="0" u="none" strike="noStrike" kern="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Charting outcomes of the match: </a:t>
            </a:r>
            <a:r>
              <a:rPr lang="en-US" altLang="en-US" sz="1800" u="sng" kern="0" dirty="0">
                <a:solidFill>
                  <a:srgbClr val="002060"/>
                </a:solidFill>
                <a:latin typeface="Times New Roman"/>
                <a:hlinkClick r:id="rId5"/>
              </a:rPr>
              <a:t>http://www.nrmp.org/wp-content/uploads/2016/09/Charting-Outcomes-US-Allopathic-Seniors-2016.pdf</a:t>
            </a:r>
            <a:endParaRPr kumimoji="0" lang="en-US" altLang="en-US" sz="1800" b="0" i="0" u="none" strike="noStrike" kern="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endParaRPr>
          </a:p>
          <a:p>
            <a:pPr lvl="1" eaLnBrk="1" hangingPunct="1">
              <a:buClr>
                <a:srgbClr val="FFFF00"/>
              </a:buClr>
              <a:buFont typeface="Wingdings" panose="05000000000000000000" pitchFamily="2" charset="2"/>
              <a:buChar char="§"/>
              <a:defRPr/>
            </a:pPr>
            <a:r>
              <a:rPr kumimoji="0" lang="en-US" altLang="en-US" sz="1800" b="0" i="0" u="none" strike="noStrike" kern="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ERAS: </a:t>
            </a:r>
            <a:r>
              <a:rPr lang="en-US" altLang="en-US" sz="1800" u="sng" kern="0" dirty="0">
                <a:solidFill>
                  <a:srgbClr val="002060"/>
                </a:solidFill>
                <a:latin typeface="Times New Roman"/>
                <a:hlinkClick r:id="rId6"/>
              </a:rPr>
              <a:t>https://students-residents.aamc.org/attending-medical-school/how-apply-residency-positions/applying-residencies-eras</a:t>
            </a:r>
            <a:r>
              <a:rPr lang="en-US" altLang="en-US" sz="1800" u="sng" kern="0" dirty="0" smtClean="0">
                <a:solidFill>
                  <a:srgbClr val="002060"/>
                </a:solidFill>
                <a:latin typeface="Times New Roman"/>
                <a:hlinkClick r:id="rId6"/>
              </a:rPr>
              <a:t>/</a:t>
            </a:r>
            <a:endParaRPr lang="en-US" altLang="en-US" sz="1800" u="sng" kern="0" dirty="0" smtClean="0">
              <a:solidFill>
                <a:srgbClr val="002060"/>
              </a:solidFill>
              <a:latin typeface="Times New Roman"/>
            </a:endParaRPr>
          </a:p>
          <a:p>
            <a:pPr lvl="1" eaLnBrk="1" hangingPunct="1">
              <a:buClr>
                <a:srgbClr val="FFFF00"/>
              </a:buClr>
              <a:buFont typeface="Wingdings" panose="05000000000000000000" pitchFamily="2" charset="2"/>
              <a:buChar char="§"/>
              <a:defRPr/>
            </a:pPr>
            <a:r>
              <a:rPr kumimoji="0" lang="en-US" altLang="en-US" sz="1800" b="0" i="0" u="none" strike="noStrike" kern="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VSAS: </a:t>
            </a:r>
            <a:r>
              <a:rPr kumimoji="0" lang="en-US" altLang="en-US" sz="1800" b="0" i="0" u="none" strike="noStrike" kern="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hlinkClick r:id="rId7"/>
              </a:rPr>
              <a:t>https://www.aamc.org/students/medstudents/vsas/</a:t>
            </a:r>
            <a:endParaRPr kumimoji="0" lang="en-US" altLang="en-US" sz="1800" b="0" i="0" u="none" strike="noStrike" kern="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endParaRPr>
          </a:p>
          <a:p>
            <a:pPr marL="742950" marR="0" lvl="1" indent="-285750" algn="l" defTabSz="914400" rtl="0" eaLnBrk="1" fontAlgn="base" latinLnBrk="0" hangingPunct="1">
              <a:lnSpc>
                <a:spcPct val="90000"/>
              </a:lnSpc>
              <a:spcBef>
                <a:spcPct val="20000"/>
              </a:spcBef>
              <a:spcAft>
                <a:spcPct val="0"/>
              </a:spcAft>
              <a:buClr>
                <a:srgbClr val="FFFF00"/>
              </a:buClr>
              <a:buSzTx/>
              <a:buFont typeface="Wingdings" panose="05000000000000000000" pitchFamily="2" charset="2"/>
              <a:buChar char="§"/>
              <a:tabLst/>
              <a:defRPr/>
            </a:pPr>
            <a:r>
              <a:rPr kumimoji="0" lang="en-US" altLang="en-US" sz="1800" b="0" i="0" u="none" strike="noStrike" kern="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NRMP: </a:t>
            </a:r>
            <a:r>
              <a:rPr kumimoji="0" lang="en-US" altLang="en-US" sz="1800" b="0" i="0" u="none" strike="noStrike" kern="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hlinkClick r:id="rId8"/>
              </a:rPr>
              <a:t>http://www.nrmp.org/</a:t>
            </a:r>
            <a:endParaRPr kumimoji="0" lang="en-US" altLang="en-US" sz="1800" b="0" i="0" u="none" strike="noStrike" kern="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endParaRPr>
          </a:p>
          <a:p>
            <a:pPr lvl="1" eaLnBrk="1" hangingPunct="1">
              <a:buClr>
                <a:srgbClr val="FFFF00"/>
              </a:buClr>
              <a:buFont typeface="Wingdings" panose="05000000000000000000" pitchFamily="2" charset="2"/>
              <a:buChar char="§"/>
              <a:defRPr/>
            </a:pPr>
            <a:r>
              <a:rPr kumimoji="0" lang="en-US" altLang="en-US" sz="1800" b="0" i="0" u="none" strike="noStrike" kern="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Selection Criteria for Residency:  Results of a National Program Director’s Survey:  </a:t>
            </a:r>
            <a:r>
              <a:rPr lang="en-US" altLang="en-US" sz="1800" kern="0" dirty="0">
                <a:solidFill>
                  <a:srgbClr val="002060"/>
                </a:solidFill>
                <a:latin typeface="Arial" panose="020B0604020202020204" pitchFamily="34" charset="0"/>
                <a:cs typeface="Arial" panose="020B0604020202020204" pitchFamily="34" charset="0"/>
                <a:hlinkClick r:id="rId9"/>
              </a:rPr>
              <a:t>http://www.nrmp.org/wp-content/uploads/2016/09/NRMP-2016-Program-Director-Survey.pdf</a:t>
            </a:r>
            <a:endParaRPr kumimoji="0" lang="en-US" altLang="en-US" sz="1800" b="0" i="0" u="none" strike="noStrike" kern="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endParaRPr>
          </a:p>
          <a:p>
            <a:pPr lvl="1" eaLnBrk="1" hangingPunct="1">
              <a:buClr>
                <a:srgbClr val="FFFF00"/>
              </a:buClr>
              <a:buFont typeface="Wingdings" panose="05000000000000000000" pitchFamily="2" charset="2"/>
              <a:buChar char="§"/>
              <a:defRPr/>
            </a:pPr>
            <a:r>
              <a:rPr kumimoji="0" lang="en-US" altLang="en-US" sz="1800" b="0" i="0" u="none" strike="noStrike" kern="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FREIDA: </a:t>
            </a:r>
            <a:r>
              <a:rPr lang="en-US" altLang="en-US" sz="1800" kern="0" dirty="0">
                <a:solidFill>
                  <a:srgbClr val="002060"/>
                </a:solidFill>
                <a:latin typeface="Arial" panose="020B0604020202020204" pitchFamily="34" charset="0"/>
                <a:cs typeface="Arial" panose="020B0604020202020204" pitchFamily="34" charset="0"/>
                <a:hlinkClick r:id="rId10"/>
              </a:rPr>
              <a:t>https://</a:t>
            </a:r>
            <a:r>
              <a:rPr lang="en-US" altLang="en-US" sz="1800" kern="0" dirty="0" smtClean="0">
                <a:solidFill>
                  <a:srgbClr val="002060"/>
                </a:solidFill>
                <a:latin typeface="Arial" panose="020B0604020202020204" pitchFamily="34" charset="0"/>
                <a:cs typeface="Arial" panose="020B0604020202020204" pitchFamily="34" charset="0"/>
                <a:hlinkClick r:id="rId10"/>
              </a:rPr>
              <a:t>www.ama-assn.org/life-career/search-ama-residency-fellowship-database</a:t>
            </a:r>
            <a:endParaRPr kumimoji="0" lang="en-US" altLang="en-US" sz="1800" b="0" i="0" u="none" strike="noStrike" kern="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endParaRPr>
          </a:p>
          <a:p>
            <a:pPr marL="742950" marR="0" lvl="1" indent="-285750" algn="l" defTabSz="914400" rtl="0" eaLnBrk="1" fontAlgn="base" latinLnBrk="0" hangingPunct="1">
              <a:lnSpc>
                <a:spcPct val="90000"/>
              </a:lnSpc>
              <a:spcBef>
                <a:spcPct val="20000"/>
              </a:spcBef>
              <a:spcAft>
                <a:spcPct val="0"/>
              </a:spcAft>
              <a:buClr>
                <a:srgbClr val="FFFF00"/>
              </a:buClr>
              <a:buSzTx/>
              <a:buFont typeface="Wingdings" panose="05000000000000000000" pitchFamily="2" charset="2"/>
              <a:buChar char="§"/>
              <a:tabLst/>
              <a:defRPr/>
            </a:pPr>
            <a:r>
              <a:rPr kumimoji="0" lang="en-US" altLang="en-US" sz="1800" b="0" i="1" u="none" strike="noStrike" kern="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hlinkClick r:id="rId11"/>
              </a:rPr>
              <a:t>AAMC Roadmap to Residency</a:t>
            </a:r>
            <a:r>
              <a:rPr kumimoji="0" lang="en-US" altLang="en-US" sz="1800" b="0" i="1" u="none" strike="noStrike" kern="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 From Application to the Match and Beyond</a:t>
            </a:r>
          </a:p>
          <a:p>
            <a:pPr marL="0" marR="0" lvl="0" indent="0" algn="l" defTabSz="914400" rtl="0" eaLnBrk="1" fontAlgn="base" latinLnBrk="0" hangingPunct="1">
              <a:lnSpc>
                <a:spcPct val="90000"/>
              </a:lnSpc>
              <a:spcBef>
                <a:spcPct val="20000"/>
              </a:spcBef>
              <a:spcAft>
                <a:spcPct val="0"/>
              </a:spcAft>
              <a:buClr>
                <a:srgbClr val="FF0000"/>
              </a:buClr>
              <a:buSzPct val="80000"/>
              <a:buNone/>
              <a:tabLst/>
              <a:defRPr/>
            </a:pPr>
            <a:r>
              <a:rPr kumimoji="0" lang="en-US" altLang="en-US" sz="1800" b="0" i="0" u="none" strike="noStrike" kern="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 </a:t>
            </a:r>
            <a:r>
              <a:rPr lang="en-US" altLang="en-US" sz="1800" kern="0" dirty="0">
                <a:solidFill>
                  <a:srgbClr val="002060"/>
                </a:solidFill>
                <a:latin typeface="Arial" panose="020B0604020202020204" pitchFamily="34" charset="0"/>
                <a:cs typeface="Arial" panose="020B0604020202020204" pitchFamily="34" charset="0"/>
              </a:rPr>
              <a:t>	</a:t>
            </a:r>
            <a:endParaRPr kumimoji="0" lang="en-US" altLang="en-US" sz="1800" b="0" i="0" u="none" strike="noStrike" kern="0" cap="none" spc="0" normalizeH="0" baseline="0" noProof="0" dirty="0" smtClean="0">
              <a:ln>
                <a:noFill/>
              </a:ln>
              <a:solidFill>
                <a:srgbClr val="002060"/>
              </a:solidFill>
              <a:effectLst/>
              <a:uLnTx/>
              <a:uFillTx/>
              <a:latin typeface="Arial Unicode MS" panose="020B0604020202020204" pitchFamily="34" charset="-128"/>
            </a:endParaRPr>
          </a:p>
          <a:p>
            <a:pPr marL="0" marR="0" lvl="0" indent="0" algn="l" defTabSz="914400" rtl="0" eaLnBrk="1" fontAlgn="base" latinLnBrk="0" hangingPunct="1">
              <a:lnSpc>
                <a:spcPct val="90000"/>
              </a:lnSpc>
              <a:spcBef>
                <a:spcPct val="20000"/>
              </a:spcBef>
              <a:spcAft>
                <a:spcPct val="0"/>
              </a:spcAft>
              <a:buClr>
                <a:srgbClr val="FF0000"/>
              </a:buClr>
              <a:buSzPct val="80000"/>
              <a:buNone/>
              <a:tabLst/>
              <a:defRPr/>
            </a:pPr>
            <a:endParaRPr kumimoji="0" lang="en-US" altLang="en-US" sz="3200" b="0" i="0" u="none" strike="noStrike" kern="0" cap="none" spc="0" normalizeH="0" baseline="0" noProof="0" dirty="0" smtClean="0">
              <a:ln>
                <a:noFill/>
              </a:ln>
              <a:solidFill>
                <a:srgbClr val="FFFFFF"/>
              </a:solidFill>
              <a:effectLst/>
              <a:uLnTx/>
              <a:uFillTx/>
              <a:latin typeface="Times New Roman"/>
              <a:ea typeface="+mn-ea"/>
              <a:cs typeface="+mn-cs"/>
            </a:endParaRPr>
          </a:p>
        </p:txBody>
      </p:sp>
    </p:spTree>
    <p:extLst>
      <p:ext uri="{BB962C8B-B14F-4D97-AF65-F5344CB8AC3E}">
        <p14:creationId xmlns:p14="http://schemas.microsoft.com/office/powerpoint/2010/main" val="208717142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2064619" y="717885"/>
            <a:ext cx="7772400" cy="1920875"/>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a:buNone/>
            </a:pPr>
            <a:r>
              <a:rPr lang="en-US" dirty="0" smtClean="0"/>
              <a:t>Match Day!</a:t>
            </a:r>
            <a:endParaRPr lang="en-US" dirty="0"/>
          </a:p>
        </p:txBody>
      </p:sp>
      <p:pic>
        <p:nvPicPr>
          <p:cNvPr id="7"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920" y="2152539"/>
            <a:ext cx="2670250" cy="400440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32471" y="259870"/>
            <a:ext cx="2316237" cy="347435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31962" y="616016"/>
            <a:ext cx="4279766" cy="285317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460541" y="3838074"/>
            <a:ext cx="4480301" cy="270721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71950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noGrp="1"/>
          </p:cNvSpPr>
          <p:nvPr>
            <p:ph type="subTitle" idx="1"/>
          </p:nvPr>
        </p:nvSpPr>
        <p:spPr>
          <a:xfrm>
            <a:off x="1511167" y="2954956"/>
            <a:ext cx="8534400" cy="1925052"/>
          </a:xfrm>
          <a:prstGeom prst="rect">
            <a:avLst/>
          </a:prstGeom>
          <a:noFill/>
        </p:spPr>
        <p:txBody>
          <a:bodyPr anchor="ctr"/>
          <a:lstStyle>
            <a:lvl1pPr algn="ctr" defTabSz="457200" rtl="0" eaLnBrk="0" fontAlgn="base" hangingPunct="0">
              <a:spcBef>
                <a:spcPct val="0"/>
              </a:spcBef>
              <a:spcAft>
                <a:spcPct val="0"/>
              </a:spcAft>
              <a:defRPr sz="4200" kern="1200">
                <a:solidFill>
                  <a:srgbClr val="558ED5"/>
                </a:solidFill>
                <a:latin typeface="Arial"/>
                <a:ea typeface="ＭＳ Ｐゴシック" charset="-128"/>
                <a:cs typeface="Arial"/>
              </a:defRPr>
            </a:lvl1pPr>
            <a:lvl2pPr algn="ctr" defTabSz="457200" rtl="0" eaLnBrk="0" fontAlgn="base" hangingPunct="0">
              <a:spcBef>
                <a:spcPct val="0"/>
              </a:spcBef>
              <a:spcAft>
                <a:spcPct val="0"/>
              </a:spcAft>
              <a:defRPr sz="4400">
                <a:solidFill>
                  <a:srgbClr val="558ED5"/>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rgbClr val="558ED5"/>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rgbClr val="558ED5"/>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rgbClr val="558ED5"/>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rgbClr val="558ED5"/>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rgbClr val="558ED5"/>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rgbClr val="558ED5"/>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rgbClr val="558ED5"/>
                </a:solidFill>
                <a:latin typeface="Calibri" charset="0"/>
                <a:ea typeface="ＭＳ Ｐゴシック" charset="-128"/>
                <a:cs typeface="ＭＳ Ｐゴシック" charset="-128"/>
              </a:defRPr>
            </a:lvl9pPr>
          </a:lstStyle>
          <a:p>
            <a:pPr>
              <a:lnSpc>
                <a:spcPct val="90000"/>
              </a:lnSpc>
              <a:spcBef>
                <a:spcPct val="50000"/>
              </a:spcBef>
              <a:buClr>
                <a:srgbClr val="1F497D"/>
              </a:buClr>
              <a:defRPr/>
            </a:pPr>
            <a:r>
              <a:rPr kumimoji="0" lang="en-US" sz="2400" b="1" i="0" u="none" strike="noStrike" kern="1200" cap="none" spc="0" normalizeH="0" baseline="0" noProof="0" dirty="0" smtClean="0">
                <a:ln w="0"/>
                <a:solidFill>
                  <a:prstClr val="black">
                    <a:lumMod val="75000"/>
                    <a:lumOff val="25000"/>
                  </a:prstClr>
                </a:solidFill>
                <a:effectLst/>
                <a:uLnTx/>
                <a:uFillTx/>
                <a:latin typeface="Arial"/>
                <a:ea typeface="ＭＳ Ｐゴシック" charset="-128"/>
                <a:cs typeface="Arial"/>
              </a:rPr>
              <a:t> </a:t>
            </a:r>
            <a:r>
              <a:rPr kumimoji="0" lang="en-US" sz="2400" i="0" u="none" strike="noStrike" kern="1200" cap="none" spc="0" normalizeH="0" noProof="0" dirty="0" smtClean="0">
                <a:ln w="0"/>
                <a:solidFill>
                  <a:srgbClr val="002060"/>
                </a:solidFill>
                <a:effectLst>
                  <a:outerShdw blurRad="38100" dist="38100" dir="2700000" algn="tl">
                    <a:srgbClr val="000000">
                      <a:alpha val="43137"/>
                    </a:srgbClr>
                  </a:outerShdw>
                </a:effectLst>
                <a:uLnTx/>
                <a:uFillTx/>
              </a:rPr>
              <a:t>Drs. </a:t>
            </a:r>
            <a:r>
              <a:rPr lang="en-US" sz="2400" dirty="0">
                <a:ln w="0"/>
                <a:solidFill>
                  <a:srgbClr val="002060"/>
                </a:solidFill>
                <a:effectLst>
                  <a:outerShdw blurRad="38100" dist="38100" dir="2700000" algn="tl">
                    <a:srgbClr val="000000">
                      <a:alpha val="43137"/>
                    </a:srgbClr>
                  </a:outerShdw>
                </a:effectLst>
              </a:rPr>
              <a:t>Anna </a:t>
            </a:r>
            <a:r>
              <a:rPr lang="en-US" sz="2400" dirty="0" smtClean="0">
                <a:ln w="0"/>
                <a:solidFill>
                  <a:srgbClr val="002060"/>
                </a:solidFill>
                <a:effectLst>
                  <a:outerShdw blurRad="38100" dist="38100" dir="2700000" algn="tl">
                    <a:srgbClr val="000000">
                      <a:alpha val="43137"/>
                    </a:srgbClr>
                  </a:outerShdw>
                </a:effectLst>
              </a:rPr>
              <a:t>Felix and Peadar Noone</a:t>
            </a:r>
            <a:endParaRPr kumimoji="0" lang="en-US" sz="2400" i="0" u="none" strike="noStrike" kern="1200" cap="none" spc="0" normalizeH="0" noProof="0" dirty="0">
              <a:ln w="0"/>
              <a:solidFill>
                <a:srgbClr val="002060"/>
              </a:solidFill>
              <a:effectLst>
                <a:outerShdw blurRad="38100" dist="38100" dir="2700000" algn="tl">
                  <a:srgbClr val="000000">
                    <a:alpha val="43137"/>
                  </a:srgbClr>
                </a:outerShdw>
              </a:effectLst>
              <a:uLnTx/>
              <a:uFillTx/>
            </a:endParaRPr>
          </a:p>
        </p:txBody>
      </p:sp>
      <p:sp>
        <p:nvSpPr>
          <p:cNvPr id="4" name="TextBox 1"/>
          <p:cNvSpPr txBox="1">
            <a:spLocks noChangeArrowheads="1"/>
          </p:cNvSpPr>
          <p:nvPr/>
        </p:nvSpPr>
        <p:spPr bwMode="auto">
          <a:xfrm>
            <a:off x="2864886" y="1769845"/>
            <a:ext cx="6192721"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bg1"/>
                </a:solidFill>
                <a:latin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defRPr>
            </a:lvl2pPr>
            <a:lvl3pPr marL="1143000" indent="-228600">
              <a:spcBef>
                <a:spcPct val="20000"/>
              </a:spcBef>
              <a:buChar char="•"/>
              <a:defRPr>
                <a:solidFill>
                  <a:schemeClr val="bg1"/>
                </a:solidFill>
                <a:latin typeface="Arial" panose="020B0604020202020204" pitchFamily="34" charset="0"/>
              </a:defRPr>
            </a:lvl3pPr>
            <a:lvl4pPr marL="1600200" indent="-228600">
              <a:spcBef>
                <a:spcPct val="20000"/>
              </a:spcBef>
              <a:buChar char="–"/>
              <a:defRPr sz="1600">
                <a:solidFill>
                  <a:schemeClr val="bg1"/>
                </a:solidFill>
                <a:latin typeface="Arial" panose="020B0604020202020204" pitchFamily="34" charset="0"/>
              </a:defRPr>
            </a:lvl4pPr>
            <a:lvl5pPr marL="2057400" indent="-228600">
              <a:spcBef>
                <a:spcPct val="20000"/>
              </a:spcBef>
              <a:buChar char="»"/>
              <a:defRPr sz="16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bg1"/>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altLang="en-US" sz="38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Arial" panose="020B0604020202020204" pitchFamily="34" charset="0"/>
              </a:rPr>
              <a:t>Individualization Phase &amp; </a:t>
            </a:r>
            <a:endParaRPr kumimoji="0" lang="en-GB" altLang="en-US" sz="3800" b="1" i="0" u="none" strike="noStrike" kern="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Arial" panose="020B0604020202020204" pitchFamily="34" charset="0"/>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0" lang="en-GB" altLang="en-US" sz="3800" b="1" i="0" u="none" strike="noStrike" kern="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Arial" panose="020B0604020202020204" pitchFamily="34" charset="0"/>
              </a:rPr>
              <a:t>Scholarly </a:t>
            </a:r>
            <a:r>
              <a:rPr kumimoji="0" lang="en-GB" altLang="en-US" sz="38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Arial" panose="020B0604020202020204" pitchFamily="34" charset="0"/>
              </a:rPr>
              <a:t>Concentration</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7982"/>
            <a:ext cx="2667000" cy="36195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59118"/>
            <a:ext cx="2667000" cy="36195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880008"/>
            <a:ext cx="2667000" cy="3619500"/>
          </a:xfrm>
          <a:prstGeom prst="rect">
            <a:avLst/>
          </a:prstGeom>
        </p:spPr>
      </p:pic>
    </p:spTree>
    <p:extLst>
      <p:ext uri="{BB962C8B-B14F-4D97-AF65-F5344CB8AC3E}">
        <p14:creationId xmlns:p14="http://schemas.microsoft.com/office/powerpoint/2010/main" val="3250909875"/>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881606" y="1053669"/>
            <a:ext cx="2701510" cy="64633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srgbClr val="F2F2F2"/>
                </a:solidFill>
                <a:effectLst/>
                <a:uLnTx/>
                <a:uFillTx/>
                <a:latin typeface="Arial" panose="020B0604020202020204" pitchFamily="34" charset="0"/>
                <a:ea typeface="Arial"/>
                <a:cs typeface="+mn-cs"/>
              </a:rPr>
              <a:t>AGENDA</a:t>
            </a:r>
            <a:endParaRPr kumimoji="0" lang="en-GB" altLang="en-US" sz="1800" b="1" i="0" u="none" strike="noStrike" kern="1200" cap="none" spc="0" normalizeH="0" baseline="0" noProof="0" dirty="0" smtClean="0">
              <a:ln>
                <a:noFill/>
              </a:ln>
              <a:solidFill>
                <a:srgbClr val="5DD3FF"/>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10" name="Rectangle 2"/>
          <p:cNvSpPr>
            <a:spLocks noGrp="1" noRot="1" noChangeArrowheads="1"/>
          </p:cNvSpPr>
          <p:nvPr>
            <p:ph type="title"/>
          </p:nvPr>
        </p:nvSpPr>
        <p:spPr>
          <a:xfrm>
            <a:off x="2734777" y="630158"/>
            <a:ext cx="6722445" cy="5087249"/>
          </a:xfrm>
        </p:spPr>
        <p:txBody>
          <a:bodyPr>
            <a:normAutofit/>
          </a:bodyPr>
          <a:lstStyle/>
          <a:p>
            <a:pPr marL="0" indent="0" algn="ctr">
              <a:buNone/>
            </a:pPr>
            <a:r>
              <a:rPr lang="en-US" sz="4000" dirty="0" smtClean="0">
                <a:solidFill>
                  <a:srgbClr val="002060"/>
                </a:solidFill>
              </a:rPr>
              <a:t>QUESTIONS</a:t>
            </a:r>
            <a:br>
              <a:rPr lang="en-US" sz="4000" dirty="0" smtClean="0">
                <a:solidFill>
                  <a:srgbClr val="002060"/>
                </a:solidFill>
              </a:rPr>
            </a:br>
            <a:r>
              <a:rPr lang="en-US" sz="4000" dirty="0" smtClean="0">
                <a:solidFill>
                  <a:srgbClr val="002060"/>
                </a:solidFill>
              </a:rPr>
              <a:t/>
            </a:r>
            <a:br>
              <a:rPr lang="en-US" sz="4000" dirty="0" smtClean="0">
                <a:solidFill>
                  <a:srgbClr val="002060"/>
                </a:solidFill>
              </a:rPr>
            </a:br>
            <a:r>
              <a:rPr lang="en-US" sz="4000" dirty="0">
                <a:solidFill>
                  <a:srgbClr val="002060"/>
                </a:solidFill>
              </a:rPr>
              <a:t/>
            </a:r>
            <a:br>
              <a:rPr lang="en-US" sz="4000" dirty="0">
                <a:solidFill>
                  <a:srgbClr val="002060"/>
                </a:solidFill>
              </a:rPr>
            </a:br>
            <a:r>
              <a:rPr lang="en-US" sz="4000" dirty="0">
                <a:solidFill>
                  <a:srgbClr val="002060"/>
                </a:solidFill>
              </a:rPr>
              <a:t/>
            </a:r>
            <a:br>
              <a:rPr lang="en-US" sz="4000" dirty="0">
                <a:solidFill>
                  <a:srgbClr val="002060"/>
                </a:solidFill>
              </a:rPr>
            </a:br>
            <a:endParaRPr lang="en-US" sz="4000" dirty="0">
              <a:solidFill>
                <a:srgbClr val="002060"/>
              </a:solidFill>
            </a:endParaRPr>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colorTemperature colorTemp="8800"/>
                    </a14:imgEffect>
                  </a14:imgLayer>
                </a14:imgProps>
              </a:ext>
            </a:extLst>
          </a:blip>
          <a:stretch>
            <a:fillRect/>
          </a:stretch>
        </p:blipFill>
        <p:spPr>
          <a:xfrm>
            <a:off x="4876067" y="2043180"/>
            <a:ext cx="2439865" cy="3020785"/>
          </a:xfrm>
          <a:prstGeom prst="rect">
            <a:avLst/>
          </a:prstGeom>
          <a:ln>
            <a:noFill/>
          </a:ln>
          <a:effectLst>
            <a:outerShdw blurRad="190500" algn="tl" rotWithShape="0">
              <a:srgbClr val="000000">
                <a:alpha val="70000"/>
              </a:srgbClr>
            </a:outerShdw>
            <a:softEdge rad="63500"/>
          </a:effectLst>
        </p:spPr>
      </p:pic>
    </p:spTree>
    <p:extLst>
      <p:ext uri="{BB962C8B-B14F-4D97-AF65-F5344CB8AC3E}">
        <p14:creationId xmlns:p14="http://schemas.microsoft.com/office/powerpoint/2010/main" val="360342258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noGrp="1"/>
          </p:cNvSpPr>
          <p:nvPr>
            <p:ph type="subTitle" idx="1"/>
          </p:nvPr>
        </p:nvSpPr>
        <p:spPr>
          <a:xfrm>
            <a:off x="1694047" y="2964581"/>
            <a:ext cx="8534400" cy="1925052"/>
          </a:xfrm>
          <a:prstGeom prst="rect">
            <a:avLst/>
          </a:prstGeom>
          <a:noFill/>
        </p:spPr>
        <p:txBody>
          <a:bodyPr anchor="ctr"/>
          <a:lstStyle>
            <a:lvl1pPr algn="ctr" defTabSz="457200" rtl="0" eaLnBrk="0" fontAlgn="base" hangingPunct="0">
              <a:spcBef>
                <a:spcPct val="0"/>
              </a:spcBef>
              <a:spcAft>
                <a:spcPct val="0"/>
              </a:spcAft>
              <a:defRPr sz="4200" kern="1200">
                <a:solidFill>
                  <a:srgbClr val="558ED5"/>
                </a:solidFill>
                <a:latin typeface="Arial"/>
                <a:ea typeface="ＭＳ Ｐゴシック" charset="-128"/>
                <a:cs typeface="Arial"/>
              </a:defRPr>
            </a:lvl1pPr>
            <a:lvl2pPr algn="ctr" defTabSz="457200" rtl="0" eaLnBrk="0" fontAlgn="base" hangingPunct="0">
              <a:spcBef>
                <a:spcPct val="0"/>
              </a:spcBef>
              <a:spcAft>
                <a:spcPct val="0"/>
              </a:spcAft>
              <a:defRPr sz="4400">
                <a:solidFill>
                  <a:srgbClr val="558ED5"/>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rgbClr val="558ED5"/>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rgbClr val="558ED5"/>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rgbClr val="558ED5"/>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rgbClr val="558ED5"/>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rgbClr val="558ED5"/>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rgbClr val="558ED5"/>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rgbClr val="558ED5"/>
                </a:solidFill>
                <a:latin typeface="Calibri" charset="0"/>
                <a:ea typeface="ＭＳ Ｐゴシック" charset="-128"/>
                <a:cs typeface="ＭＳ Ｐゴシック" charset="-128"/>
              </a:defRPr>
            </a:lvl9pPr>
          </a:lstStyle>
          <a:p>
            <a:pPr marL="0" marR="0" lvl="0" indent="0" defTabSz="457200" rtl="0" eaLnBrk="0" fontAlgn="base" latinLnBrk="0" hangingPunct="0">
              <a:lnSpc>
                <a:spcPct val="90000"/>
              </a:lnSpc>
              <a:spcBef>
                <a:spcPct val="50000"/>
              </a:spcBef>
              <a:spcAft>
                <a:spcPct val="0"/>
              </a:spcAft>
              <a:buClr>
                <a:srgbClr val="1F497D"/>
              </a:buClr>
              <a:buSzTx/>
              <a:buFontTx/>
              <a:buNone/>
              <a:tabLst/>
              <a:defRPr/>
            </a:pPr>
            <a:r>
              <a:rPr kumimoji="0" lang="en-US" sz="2400" b="1" i="0" u="none" strike="noStrike" kern="1200" cap="none" spc="0" normalizeH="0" baseline="0" noProof="0" dirty="0" smtClean="0">
                <a:ln w="0"/>
                <a:solidFill>
                  <a:prstClr val="black">
                    <a:lumMod val="75000"/>
                    <a:lumOff val="25000"/>
                  </a:prstClr>
                </a:solidFill>
                <a:effectLst/>
                <a:uLnTx/>
                <a:uFillTx/>
                <a:latin typeface="Arial"/>
                <a:ea typeface="ＭＳ Ｐゴシック" charset="-128"/>
                <a:cs typeface="Arial"/>
              </a:rPr>
              <a:t> </a:t>
            </a:r>
            <a:r>
              <a:rPr lang="en-US" sz="2400" dirty="0" smtClean="0">
                <a:ln w="0"/>
                <a:solidFill>
                  <a:srgbClr val="002060"/>
                </a:solidFill>
                <a:effectLst>
                  <a:outerShdw blurRad="38100" dist="38100" dir="2700000" algn="tl">
                    <a:srgbClr val="000000">
                      <a:alpha val="43137"/>
                    </a:srgbClr>
                  </a:outerShdw>
                </a:effectLst>
              </a:rPr>
              <a:t>Sheila Graham McDonald</a:t>
            </a:r>
            <a:endParaRPr kumimoji="0" lang="en-US" sz="2400" i="0" u="none" strike="noStrike" kern="1200" cap="none" spc="0" normalizeH="0" noProof="0" dirty="0">
              <a:ln w="0"/>
              <a:solidFill>
                <a:srgbClr val="002060"/>
              </a:solidFill>
              <a:effectLst>
                <a:outerShdw blurRad="38100" dist="38100" dir="2700000" algn="tl">
                  <a:srgbClr val="000000">
                    <a:alpha val="43137"/>
                  </a:srgbClr>
                </a:outerShdw>
              </a:effectLst>
              <a:uLnTx/>
              <a:uFillTx/>
            </a:endParaRPr>
          </a:p>
        </p:txBody>
      </p:sp>
      <p:sp>
        <p:nvSpPr>
          <p:cNvPr id="5" name="TextBox 1"/>
          <p:cNvSpPr txBox="1">
            <a:spLocks noChangeArrowheads="1"/>
          </p:cNvSpPr>
          <p:nvPr/>
        </p:nvSpPr>
        <p:spPr bwMode="auto">
          <a:xfrm>
            <a:off x="3838010" y="1558972"/>
            <a:ext cx="4515980"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bg1"/>
                </a:solidFill>
                <a:latin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defRPr>
            </a:lvl2pPr>
            <a:lvl3pPr marL="1143000" indent="-228600">
              <a:spcBef>
                <a:spcPct val="20000"/>
              </a:spcBef>
              <a:buChar char="•"/>
              <a:defRPr>
                <a:solidFill>
                  <a:schemeClr val="bg1"/>
                </a:solidFill>
                <a:latin typeface="Arial" panose="020B0604020202020204" pitchFamily="34" charset="0"/>
              </a:defRPr>
            </a:lvl3pPr>
            <a:lvl4pPr marL="1600200" indent="-228600">
              <a:spcBef>
                <a:spcPct val="20000"/>
              </a:spcBef>
              <a:buChar char="–"/>
              <a:defRPr sz="1600">
                <a:solidFill>
                  <a:schemeClr val="bg1"/>
                </a:solidFill>
                <a:latin typeface="Arial" panose="020B0604020202020204" pitchFamily="34" charset="0"/>
              </a:defRPr>
            </a:lvl4pPr>
            <a:lvl5pPr marL="2057400" indent="-228600">
              <a:spcBef>
                <a:spcPct val="20000"/>
              </a:spcBef>
              <a:buChar char="»"/>
              <a:defRPr sz="16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bg1"/>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38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Arial" panose="020B0604020202020204" pitchFamily="34" charset="0"/>
              </a:rPr>
              <a:t>Financial Aid and </a:t>
            </a:r>
            <a:endParaRPr kumimoji="0" lang="en-US" altLang="en-US" sz="3800" b="1" i="0" u="none" strike="noStrike" kern="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Arial" panose="020B0604020202020204" pitchFamily="34" charset="0"/>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3800" b="1" i="0" u="none" strike="noStrike" kern="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Arial" panose="020B0604020202020204" pitchFamily="34" charset="0"/>
              </a:rPr>
              <a:t>Debt </a:t>
            </a:r>
            <a:r>
              <a:rPr kumimoji="0" lang="en-US" altLang="en-US" sz="38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Arial" panose="020B0604020202020204" pitchFamily="34" charset="0"/>
              </a:rPr>
              <a:t>Management </a:t>
            </a:r>
            <a:endParaRPr kumimoji="0" lang="en-GB" altLang="en-US" sz="38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Arial" panose="020B060402020202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292" y="415972"/>
            <a:ext cx="952500" cy="11430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8792" y="415972"/>
            <a:ext cx="952500" cy="11430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590" y="1618414"/>
            <a:ext cx="952500" cy="114300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8040" y="1445194"/>
            <a:ext cx="952500" cy="114300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120" y="2820856"/>
            <a:ext cx="952500" cy="1143000"/>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7797" y="2730138"/>
            <a:ext cx="952500" cy="1143000"/>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120" y="4023298"/>
            <a:ext cx="952500" cy="1143000"/>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5620" y="3873138"/>
            <a:ext cx="952500" cy="1143000"/>
          </a:xfrm>
          <a:prstGeom prst="rect">
            <a:avLst/>
          </a:prstGeom>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385" y="5228373"/>
            <a:ext cx="952500" cy="1143000"/>
          </a:xfrm>
          <a:prstGeom prst="rect">
            <a:avLst/>
          </a:prstGeom>
        </p:spPr>
      </p:pic>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7664" y="4889633"/>
            <a:ext cx="952500" cy="1143000"/>
          </a:xfrm>
          <a:prstGeom prst="rect">
            <a:avLst/>
          </a:prstGeom>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8040" y="5671035"/>
            <a:ext cx="952500" cy="1143000"/>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234" y="5785352"/>
            <a:ext cx="952500" cy="1143000"/>
          </a:xfrm>
          <a:prstGeom prst="rect">
            <a:avLst/>
          </a:prstGeom>
        </p:spPr>
      </p:pic>
    </p:spTree>
    <p:extLst>
      <p:ext uri="{BB962C8B-B14F-4D97-AF65-F5344CB8AC3E}">
        <p14:creationId xmlns:p14="http://schemas.microsoft.com/office/powerpoint/2010/main" val="2004138720"/>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2209800" y="2057400"/>
            <a:ext cx="7772400" cy="1752600"/>
          </a:xfrm>
        </p:spPr>
        <p:txBody>
          <a:bodyPr/>
          <a:lstStyle/>
          <a:p>
            <a:pPr algn="ctr"/>
            <a:r>
              <a:rPr lang="en-US" sz="4400" dirty="0"/>
              <a:t>Making Sense of Your Dollars </a:t>
            </a:r>
          </a:p>
        </p:txBody>
      </p:sp>
      <p:sp>
        <p:nvSpPr>
          <p:cNvPr id="2050" name="Rectangle 2"/>
          <p:cNvSpPr>
            <a:spLocks noGrp="1" noChangeArrowheads="1"/>
          </p:cNvSpPr>
          <p:nvPr>
            <p:ph type="ctrTitle"/>
          </p:nvPr>
        </p:nvSpPr>
        <p:spPr>
          <a:xfrm>
            <a:off x="2286000" y="381001"/>
            <a:ext cx="7772400" cy="1920875"/>
          </a:xfrm>
        </p:spPr>
        <p:txBody>
          <a:bodyPr/>
          <a:lstStyle/>
          <a:p>
            <a:pPr algn="ctr"/>
            <a:r>
              <a:rPr lang="en-US" dirty="0" smtClean="0"/>
              <a:t>Financial </a:t>
            </a:r>
            <a:r>
              <a:rPr lang="en-US" dirty="0"/>
              <a:t>Aid</a:t>
            </a:r>
          </a:p>
        </p:txBody>
      </p:sp>
      <p:pic>
        <p:nvPicPr>
          <p:cNvPr id="2054" name="Picture 6" descr="eyrr0e2v[1]"/>
          <p:cNvPicPr>
            <a:picLocks noChangeAspect="1" noChangeArrowheads="1"/>
          </p:cNvPicPr>
          <p:nvPr/>
        </p:nvPicPr>
        <p:blipFill>
          <a:blip r:embed="rId2" cstate="print"/>
          <a:srcRect/>
          <a:stretch>
            <a:fillRect/>
          </a:stretch>
        </p:blipFill>
        <p:spPr bwMode="auto">
          <a:xfrm>
            <a:off x="4031673" y="3505200"/>
            <a:ext cx="4343400" cy="2438400"/>
          </a:xfrm>
          <a:prstGeom prst="rect">
            <a:avLst/>
          </a:prstGeom>
          <a:noFill/>
        </p:spPr>
      </p:pic>
    </p:spTree>
    <p:extLst>
      <p:ext uri="{BB962C8B-B14F-4D97-AF65-F5344CB8AC3E}">
        <p14:creationId xmlns:p14="http://schemas.microsoft.com/office/powerpoint/2010/main" val="306302383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2933700" y="304800"/>
            <a:ext cx="6324600" cy="1143000"/>
          </a:xfrm>
          <a:prstGeom prst="rect">
            <a:avLst/>
          </a:prstGeom>
          <a:noFill/>
          <a:ln>
            <a:noFill/>
            <a:miter lim="800000"/>
            <a:headEnd/>
            <a:tailEnd/>
          </a:ln>
        </p:spPr>
        <p:txBody>
          <a:bodyPr/>
          <a:lstStyle/>
          <a:p>
            <a:pPr algn="ctr">
              <a:defRPr/>
            </a:pPr>
            <a:r>
              <a:rPr lang="en-US" sz="4400" kern="0" dirty="0">
                <a:solidFill>
                  <a:prstClr val="black"/>
                </a:solidFill>
                <a:latin typeface="Georgia"/>
                <a:cs typeface="Arial" charset="0"/>
              </a:rPr>
              <a:t>Spring 2017</a:t>
            </a:r>
            <a:endParaRPr lang="en-US" sz="2400" kern="0" dirty="0">
              <a:solidFill>
                <a:prstClr val="black"/>
              </a:solidFill>
              <a:latin typeface="Georgia"/>
              <a:cs typeface="Arial" charset="0"/>
            </a:endParaRPr>
          </a:p>
        </p:txBody>
      </p:sp>
      <p:sp>
        <p:nvSpPr>
          <p:cNvPr id="3" name="Rectangle 3"/>
          <p:cNvSpPr txBox="1">
            <a:spLocks noChangeArrowheads="1"/>
          </p:cNvSpPr>
          <p:nvPr/>
        </p:nvSpPr>
        <p:spPr bwMode="auto">
          <a:xfrm>
            <a:off x="1953491" y="1447800"/>
            <a:ext cx="8229600" cy="4572000"/>
          </a:xfrm>
          <a:prstGeom prst="rect">
            <a:avLst/>
          </a:prstGeom>
          <a:noFill/>
          <a:ln>
            <a:noFill/>
            <a:miter lim="800000"/>
            <a:headEnd/>
            <a:tailEnd/>
          </a:ln>
        </p:spPr>
        <p:txBody>
          <a:bodyPr/>
          <a:lstStyle/>
          <a:p>
            <a:pPr lvl="1" algn="ctr">
              <a:spcBef>
                <a:spcPct val="20000"/>
              </a:spcBef>
              <a:buClr>
                <a:srgbClr val="CCB400"/>
              </a:buClr>
              <a:defRPr/>
            </a:pPr>
            <a:endParaRPr lang="en-US" sz="2400" dirty="0">
              <a:solidFill>
                <a:prstClr val="black"/>
              </a:solidFill>
              <a:latin typeface="Georgia"/>
              <a:cs typeface="Arial" charset="0"/>
            </a:endParaRPr>
          </a:p>
          <a:p>
            <a:pPr marL="742950" lvl="1" indent="-285750" algn="ctr">
              <a:spcBef>
                <a:spcPct val="20000"/>
              </a:spcBef>
              <a:buClr>
                <a:srgbClr val="CCB400"/>
              </a:buClr>
              <a:defRPr/>
            </a:pPr>
            <a:r>
              <a:rPr lang="en-US" sz="2800" dirty="0">
                <a:solidFill>
                  <a:prstClr val="black"/>
                </a:solidFill>
                <a:latin typeface="Georgia"/>
                <a:cs typeface="Arial" charset="0"/>
              </a:rPr>
              <a:t>Clear all HOLDS for disbursement</a:t>
            </a:r>
          </a:p>
          <a:p>
            <a:pPr marL="742950" lvl="1" indent="-285750" algn="ctr">
              <a:spcBef>
                <a:spcPct val="20000"/>
              </a:spcBef>
              <a:buClr>
                <a:srgbClr val="CCB400"/>
              </a:buClr>
              <a:defRPr/>
            </a:pPr>
            <a:r>
              <a:rPr lang="en-US" sz="2800" dirty="0">
                <a:solidFill>
                  <a:prstClr val="black"/>
                </a:solidFill>
                <a:latin typeface="Georgia"/>
                <a:cs typeface="Arial" charset="0"/>
              </a:rPr>
              <a:t>Pay all Past Due Balances</a:t>
            </a:r>
          </a:p>
          <a:p>
            <a:pPr marL="742950" lvl="1" indent="-285750" algn="ctr">
              <a:spcBef>
                <a:spcPct val="20000"/>
              </a:spcBef>
              <a:buClr>
                <a:srgbClr val="CCB400"/>
              </a:buClr>
              <a:defRPr/>
            </a:pPr>
            <a:r>
              <a:rPr lang="en-US" sz="2400" dirty="0">
                <a:solidFill>
                  <a:prstClr val="black"/>
                </a:solidFill>
                <a:latin typeface="Georgia"/>
                <a:cs typeface="Arial" charset="0"/>
                <a:hlinkClick r:id="rId3"/>
              </a:rPr>
              <a:t>https://connectcarolina.unc.edu/</a:t>
            </a:r>
            <a:endParaRPr lang="en-US" sz="2400" dirty="0">
              <a:solidFill>
                <a:prstClr val="black"/>
              </a:solidFill>
              <a:latin typeface="Georgia"/>
              <a:cs typeface="Arial" charset="0"/>
            </a:endParaRPr>
          </a:p>
          <a:p>
            <a:pPr marL="742950" lvl="1" indent="-285750">
              <a:spcBef>
                <a:spcPct val="20000"/>
              </a:spcBef>
              <a:buClr>
                <a:srgbClr val="CCB400"/>
              </a:buClr>
              <a:defRPr/>
            </a:pPr>
            <a:endParaRPr lang="en-US" sz="2400" dirty="0">
              <a:solidFill>
                <a:prstClr val="black"/>
              </a:solidFill>
              <a:latin typeface="Georgia"/>
              <a:cs typeface="Arial" charset="0"/>
            </a:endParaRPr>
          </a:p>
          <a:p>
            <a:pPr marL="742950" lvl="1" indent="-285750">
              <a:spcBef>
                <a:spcPct val="20000"/>
              </a:spcBef>
              <a:buClr>
                <a:srgbClr val="CCB400"/>
              </a:buClr>
              <a:defRPr/>
            </a:pPr>
            <a:r>
              <a:rPr lang="en-US" sz="2400" dirty="0">
                <a:solidFill>
                  <a:prstClr val="black"/>
                </a:solidFill>
                <a:latin typeface="Georgia"/>
                <a:cs typeface="Arial" charset="0"/>
              </a:rPr>
              <a:t>Loans Disbursing from Direct Loans on January 5, 2017 </a:t>
            </a:r>
            <a:r>
              <a:rPr lang="en-US" sz="2000" dirty="0">
                <a:solidFill>
                  <a:prstClr val="black"/>
                </a:solidFill>
                <a:latin typeface="Georgia"/>
                <a:cs typeface="Arial" charset="0"/>
              </a:rPr>
              <a:t>(does not mean refund available)</a:t>
            </a:r>
          </a:p>
          <a:p>
            <a:pPr marL="742950" lvl="1" indent="-285750">
              <a:spcBef>
                <a:spcPct val="20000"/>
              </a:spcBef>
              <a:buClr>
                <a:srgbClr val="CCB400"/>
              </a:buClr>
              <a:defRPr/>
            </a:pPr>
            <a:r>
              <a:rPr lang="en-US" sz="2400" b="1" dirty="0">
                <a:solidFill>
                  <a:srgbClr val="FF0000"/>
                </a:solidFill>
                <a:latin typeface="Georgia"/>
                <a:cs typeface="Arial" charset="0"/>
              </a:rPr>
              <a:t>Refunds Disbursed the week of Jan 12, 2017</a:t>
            </a:r>
          </a:p>
          <a:p>
            <a:pPr marL="742950" lvl="1" indent="-285750">
              <a:spcBef>
                <a:spcPct val="20000"/>
              </a:spcBef>
              <a:buClr>
                <a:srgbClr val="CCB400"/>
              </a:buClr>
              <a:defRPr/>
            </a:pPr>
            <a:endParaRPr lang="en-US" sz="2000" dirty="0">
              <a:solidFill>
                <a:prstClr val="black"/>
              </a:solidFill>
              <a:latin typeface="Georgia"/>
              <a:cs typeface="Arial" charset="0"/>
            </a:endParaRPr>
          </a:p>
          <a:p>
            <a:pPr marL="742950" lvl="1" indent="-285750">
              <a:spcBef>
                <a:spcPct val="20000"/>
              </a:spcBef>
              <a:buClr>
                <a:srgbClr val="CCB400"/>
              </a:buClr>
              <a:defRPr/>
            </a:pPr>
            <a:r>
              <a:rPr lang="en-US" sz="2000" dirty="0">
                <a:solidFill>
                  <a:prstClr val="black"/>
                </a:solidFill>
                <a:latin typeface="Georgia"/>
                <a:cs typeface="Arial" charset="0"/>
              </a:rPr>
              <a:t>    If you are not a financial aid recipient and you have not been registered you must pre-pay before you can be registered.</a:t>
            </a:r>
          </a:p>
        </p:txBody>
      </p:sp>
    </p:spTree>
    <p:extLst>
      <p:ext uri="{BB962C8B-B14F-4D97-AF65-F5344CB8AC3E}">
        <p14:creationId xmlns:p14="http://schemas.microsoft.com/office/powerpoint/2010/main" val="89082316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2667000" y="304800"/>
            <a:ext cx="6324600" cy="1143000"/>
          </a:xfrm>
          <a:prstGeom prst="rect">
            <a:avLst/>
          </a:prstGeom>
          <a:noFill/>
          <a:ln>
            <a:noFill/>
            <a:miter lim="800000"/>
            <a:headEnd/>
            <a:tailEnd/>
          </a:ln>
        </p:spPr>
        <p:txBody>
          <a:bodyPr/>
          <a:lstStyle/>
          <a:p>
            <a:pPr algn="ctr">
              <a:defRPr/>
            </a:pPr>
            <a:r>
              <a:rPr lang="en-US" sz="4400" kern="0" dirty="0">
                <a:solidFill>
                  <a:prstClr val="black"/>
                </a:solidFill>
                <a:latin typeface="Georgia"/>
                <a:cs typeface="Arial" charset="0"/>
              </a:rPr>
              <a:t>Summer Session I Fees </a:t>
            </a:r>
            <a:r>
              <a:rPr lang="en-US" sz="2400" kern="0" dirty="0">
                <a:solidFill>
                  <a:prstClr val="black"/>
                </a:solidFill>
                <a:latin typeface="Georgia"/>
                <a:cs typeface="Arial" charset="0"/>
              </a:rPr>
              <a:t>(2017)</a:t>
            </a:r>
          </a:p>
        </p:txBody>
      </p:sp>
      <p:sp>
        <p:nvSpPr>
          <p:cNvPr id="3" name="Rectangle 3"/>
          <p:cNvSpPr txBox="1">
            <a:spLocks noChangeArrowheads="1"/>
          </p:cNvSpPr>
          <p:nvPr/>
        </p:nvSpPr>
        <p:spPr bwMode="auto">
          <a:xfrm>
            <a:off x="1975262" y="1560731"/>
            <a:ext cx="8229600" cy="5068669"/>
          </a:xfrm>
          <a:prstGeom prst="rect">
            <a:avLst/>
          </a:prstGeom>
          <a:noFill/>
          <a:ln>
            <a:noFill/>
            <a:miter lim="800000"/>
            <a:headEnd/>
            <a:tailEnd/>
          </a:ln>
        </p:spPr>
        <p:txBody>
          <a:bodyPr/>
          <a:lstStyle/>
          <a:p>
            <a:pPr marL="342900" indent="-342900" algn="ctr">
              <a:spcBef>
                <a:spcPct val="20000"/>
              </a:spcBef>
              <a:buClr>
                <a:srgbClr val="CCB400"/>
              </a:buClr>
              <a:defRPr/>
            </a:pPr>
            <a:r>
              <a:rPr lang="en-US" sz="2400" b="1" dirty="0">
                <a:solidFill>
                  <a:prstClr val="black"/>
                </a:solidFill>
                <a:latin typeface="Georgia"/>
                <a:cs typeface="Arial" charset="0"/>
              </a:rPr>
              <a:t>End of Third Year (March) however for financial aid purposes the term doesn’t end till June</a:t>
            </a:r>
          </a:p>
          <a:p>
            <a:pPr marL="742950" lvl="1" indent="-285750">
              <a:spcBef>
                <a:spcPct val="20000"/>
              </a:spcBef>
              <a:buClr>
                <a:srgbClr val="CCB400"/>
              </a:buClr>
              <a:buFontTx/>
              <a:buChar char="•"/>
              <a:defRPr/>
            </a:pPr>
            <a:r>
              <a:rPr lang="en-US" sz="2400" dirty="0">
                <a:solidFill>
                  <a:prstClr val="black"/>
                </a:solidFill>
                <a:latin typeface="Georgia"/>
                <a:cs typeface="Arial" charset="0"/>
              </a:rPr>
              <a:t>$325 Summer Session I fees billed with Spring Tuition/Fees </a:t>
            </a:r>
          </a:p>
          <a:p>
            <a:pPr lvl="1">
              <a:spcBef>
                <a:spcPct val="20000"/>
              </a:spcBef>
              <a:buClr>
                <a:srgbClr val="CCB400"/>
              </a:buClr>
              <a:defRPr/>
            </a:pPr>
            <a:endParaRPr lang="en-US" sz="2400" dirty="0">
              <a:solidFill>
                <a:prstClr val="black"/>
              </a:solidFill>
              <a:latin typeface="Georgia"/>
              <a:cs typeface="Arial" charset="0"/>
            </a:endParaRPr>
          </a:p>
        </p:txBody>
      </p:sp>
      <p:graphicFrame>
        <p:nvGraphicFramePr>
          <p:cNvPr id="4" name="Table 3"/>
          <p:cNvGraphicFramePr>
            <a:graphicFrameLocks noGrp="1"/>
          </p:cNvGraphicFramePr>
          <p:nvPr>
            <p:extLst/>
          </p:nvPr>
        </p:nvGraphicFramePr>
        <p:xfrm>
          <a:off x="2286000" y="3167151"/>
          <a:ext cx="3657600" cy="3261359"/>
        </p:xfrm>
        <a:graphic>
          <a:graphicData uri="http://schemas.openxmlformats.org/drawingml/2006/table">
            <a:tbl>
              <a:tblPr firstRow="1" bandRow="1">
                <a:tableStyleId>{5940675A-B579-460E-94D1-54222C63F5DA}</a:tableStyleId>
              </a:tblPr>
              <a:tblGrid>
                <a:gridCol w="2316203">
                  <a:extLst>
                    <a:ext uri="{9D8B030D-6E8A-4147-A177-3AD203B41FA5}">
                      <a16:colId xmlns:a16="http://schemas.microsoft.com/office/drawing/2014/main" val="20000"/>
                    </a:ext>
                  </a:extLst>
                </a:gridCol>
                <a:gridCol w="1341397">
                  <a:extLst>
                    <a:ext uri="{9D8B030D-6E8A-4147-A177-3AD203B41FA5}">
                      <a16:colId xmlns:a16="http://schemas.microsoft.com/office/drawing/2014/main" val="20001"/>
                    </a:ext>
                  </a:extLst>
                </a:gridCol>
              </a:tblGrid>
              <a:tr h="716279">
                <a:tc>
                  <a:txBody>
                    <a:bodyPr/>
                    <a:lstStyle/>
                    <a:p>
                      <a:r>
                        <a:rPr lang="en-US" dirty="0" smtClean="0"/>
                        <a:t>In-state Tuition</a:t>
                      </a:r>
                      <a:endParaRPr lang="en-US" dirty="0"/>
                    </a:p>
                  </a:txBody>
                  <a:tcPr/>
                </a:tc>
                <a:tc>
                  <a:txBody>
                    <a:bodyPr/>
                    <a:lstStyle/>
                    <a:p>
                      <a:pPr algn="r"/>
                      <a:r>
                        <a:rPr lang="en-US" dirty="0" smtClean="0"/>
                        <a:t>12418.50</a:t>
                      </a:r>
                      <a:endParaRPr lang="en-US" dirty="0"/>
                    </a:p>
                  </a:txBody>
                  <a:tcPr/>
                </a:tc>
                <a:extLst>
                  <a:ext uri="{0D108BD9-81ED-4DB2-BD59-A6C34878D82A}">
                    <a16:rowId xmlns:a16="http://schemas.microsoft.com/office/drawing/2014/main" val="10000"/>
                  </a:ext>
                </a:extLst>
              </a:tr>
              <a:tr h="476250">
                <a:tc>
                  <a:txBody>
                    <a:bodyPr/>
                    <a:lstStyle/>
                    <a:p>
                      <a:r>
                        <a:rPr lang="en-US" dirty="0" smtClean="0"/>
                        <a:t>Fees</a:t>
                      </a:r>
                      <a:endParaRPr lang="en-US" dirty="0"/>
                    </a:p>
                  </a:txBody>
                  <a:tcPr/>
                </a:tc>
                <a:tc>
                  <a:txBody>
                    <a:bodyPr/>
                    <a:lstStyle/>
                    <a:p>
                      <a:pPr algn="r"/>
                      <a:r>
                        <a:rPr lang="en-US" dirty="0" smtClean="0"/>
                        <a:t>972.58</a:t>
                      </a:r>
                      <a:endParaRPr lang="en-US" dirty="0"/>
                    </a:p>
                  </a:txBody>
                  <a:tcPr/>
                </a:tc>
                <a:extLst>
                  <a:ext uri="{0D108BD9-81ED-4DB2-BD59-A6C34878D82A}">
                    <a16:rowId xmlns:a16="http://schemas.microsoft.com/office/drawing/2014/main" val="10001"/>
                  </a:ext>
                </a:extLst>
              </a:tr>
              <a:tr h="476250">
                <a:tc>
                  <a:txBody>
                    <a:bodyPr/>
                    <a:lstStyle/>
                    <a:p>
                      <a:r>
                        <a:rPr lang="en-US" dirty="0" smtClean="0"/>
                        <a:t>Summer </a:t>
                      </a:r>
                      <a:r>
                        <a:rPr lang="en-US" baseline="0" dirty="0" smtClean="0"/>
                        <a:t> Session I fees</a:t>
                      </a:r>
                      <a:endParaRPr lang="en-US" dirty="0"/>
                    </a:p>
                  </a:txBody>
                  <a:tcPr/>
                </a:tc>
                <a:tc>
                  <a:txBody>
                    <a:bodyPr/>
                    <a:lstStyle/>
                    <a:p>
                      <a:pPr algn="r"/>
                      <a:r>
                        <a:rPr lang="en-US" dirty="0" smtClean="0"/>
                        <a:t>325.00</a:t>
                      </a:r>
                      <a:endParaRPr lang="en-US" dirty="0"/>
                    </a:p>
                  </a:txBody>
                  <a:tcPr/>
                </a:tc>
                <a:extLst>
                  <a:ext uri="{0D108BD9-81ED-4DB2-BD59-A6C34878D82A}">
                    <a16:rowId xmlns:a16="http://schemas.microsoft.com/office/drawing/2014/main" val="10002"/>
                  </a:ext>
                </a:extLst>
              </a:tr>
              <a:tr h="476250">
                <a:tc>
                  <a:txBody>
                    <a:bodyPr/>
                    <a:lstStyle/>
                    <a:p>
                      <a:r>
                        <a:rPr lang="en-US" dirty="0" smtClean="0"/>
                        <a:t>Health Insurance</a:t>
                      </a:r>
                      <a:endParaRPr lang="en-US" dirty="0"/>
                    </a:p>
                  </a:txBody>
                  <a:tcPr/>
                </a:tc>
                <a:tc>
                  <a:txBody>
                    <a:bodyPr/>
                    <a:lstStyle/>
                    <a:p>
                      <a:pPr algn="r"/>
                      <a:r>
                        <a:rPr lang="en-US" dirty="0" smtClean="0"/>
                        <a:t>1111.00</a:t>
                      </a:r>
                      <a:endParaRPr lang="en-US" dirty="0"/>
                    </a:p>
                  </a:txBody>
                  <a:tcPr/>
                </a:tc>
                <a:extLst>
                  <a:ext uri="{0D108BD9-81ED-4DB2-BD59-A6C34878D82A}">
                    <a16:rowId xmlns:a16="http://schemas.microsoft.com/office/drawing/2014/main" val="10003"/>
                  </a:ext>
                </a:extLst>
              </a:tr>
              <a:tr h="476250">
                <a:tc>
                  <a:txBody>
                    <a:bodyPr/>
                    <a:lstStyle/>
                    <a:p>
                      <a:r>
                        <a:rPr lang="en-US" b="1" dirty="0" smtClean="0"/>
                        <a:t>Total</a:t>
                      </a:r>
                      <a:endParaRPr lang="en-US" b="1" dirty="0"/>
                    </a:p>
                  </a:txBody>
                  <a:tcPr/>
                </a:tc>
                <a:tc>
                  <a:txBody>
                    <a:bodyPr/>
                    <a:lstStyle/>
                    <a:p>
                      <a:pPr algn="r"/>
                      <a:r>
                        <a:rPr lang="en-US" b="1" dirty="0" smtClean="0"/>
                        <a:t>14,827.08</a:t>
                      </a:r>
                      <a:endParaRPr lang="en-US" b="1" dirty="0"/>
                    </a:p>
                  </a:txBody>
                  <a:tcPr/>
                </a:tc>
                <a:extLst>
                  <a:ext uri="{0D108BD9-81ED-4DB2-BD59-A6C34878D82A}">
                    <a16:rowId xmlns:a16="http://schemas.microsoft.com/office/drawing/2014/main" val="10004"/>
                  </a:ext>
                </a:extLst>
              </a:tr>
              <a:tr h="476250">
                <a:tc>
                  <a:txBody>
                    <a:bodyPr/>
                    <a:lstStyle/>
                    <a:p>
                      <a:r>
                        <a:rPr lang="en-US" b="1" dirty="0" smtClean="0"/>
                        <a:t>Total w/o </a:t>
                      </a:r>
                      <a:r>
                        <a:rPr lang="en-US" b="1" dirty="0" err="1" smtClean="0"/>
                        <a:t>Hlth</a:t>
                      </a:r>
                      <a:r>
                        <a:rPr lang="en-US" b="1" dirty="0" smtClean="0"/>
                        <a:t> ins.</a:t>
                      </a:r>
                      <a:endParaRPr lang="en-US" b="1" dirty="0"/>
                    </a:p>
                  </a:txBody>
                  <a:tcPr/>
                </a:tc>
                <a:tc>
                  <a:txBody>
                    <a:bodyPr/>
                    <a:lstStyle/>
                    <a:p>
                      <a:pPr algn="r"/>
                      <a:r>
                        <a:rPr lang="en-US" b="1" dirty="0" smtClean="0"/>
                        <a:t>13,716.08</a:t>
                      </a:r>
                      <a:endParaRPr lang="en-US" b="1" dirty="0"/>
                    </a:p>
                  </a:txBody>
                  <a:tcPr/>
                </a:tc>
                <a:extLst>
                  <a:ext uri="{0D108BD9-81ED-4DB2-BD59-A6C34878D82A}">
                    <a16:rowId xmlns:a16="http://schemas.microsoft.com/office/drawing/2014/main" val="10005"/>
                  </a:ext>
                </a:extLst>
              </a:tr>
            </a:tbl>
          </a:graphicData>
        </a:graphic>
      </p:graphicFrame>
      <p:sp>
        <p:nvSpPr>
          <p:cNvPr id="5" name="TextBox 4"/>
          <p:cNvSpPr txBox="1"/>
          <p:nvPr/>
        </p:nvSpPr>
        <p:spPr>
          <a:xfrm>
            <a:off x="6477000" y="3200401"/>
            <a:ext cx="2895600" cy="646331"/>
          </a:xfrm>
          <a:prstGeom prst="rect">
            <a:avLst/>
          </a:prstGeom>
          <a:noFill/>
        </p:spPr>
        <p:txBody>
          <a:bodyPr wrap="square" rtlCol="0">
            <a:spAutoFit/>
          </a:bodyPr>
          <a:lstStyle/>
          <a:p>
            <a:pPr algn="ctr" fontAlgn="base">
              <a:spcBef>
                <a:spcPct val="0"/>
              </a:spcBef>
              <a:spcAft>
                <a:spcPct val="0"/>
              </a:spcAft>
              <a:defRPr/>
            </a:pPr>
            <a:r>
              <a:rPr lang="en-US" dirty="0">
                <a:solidFill>
                  <a:prstClr val="black"/>
                </a:solidFill>
                <a:latin typeface="Garamond" pitchFamily="18" charset="0"/>
                <a:cs typeface="Arial" charset="0"/>
              </a:rPr>
              <a:t>Out-of-State tuition:</a:t>
            </a:r>
          </a:p>
          <a:p>
            <a:pPr algn="ctr" fontAlgn="base">
              <a:spcBef>
                <a:spcPct val="0"/>
              </a:spcBef>
              <a:spcAft>
                <a:spcPct val="0"/>
              </a:spcAft>
              <a:defRPr/>
            </a:pPr>
            <a:r>
              <a:rPr lang="en-US" dirty="0">
                <a:solidFill>
                  <a:prstClr val="black"/>
                </a:solidFill>
                <a:latin typeface="Garamond" pitchFamily="18" charset="0"/>
                <a:cs typeface="Arial" charset="0"/>
              </a:rPr>
              <a:t>25,858</a:t>
            </a:r>
          </a:p>
        </p:txBody>
      </p:sp>
    </p:spTree>
    <p:extLst>
      <p:ext uri="{BB962C8B-B14F-4D97-AF65-F5344CB8AC3E}">
        <p14:creationId xmlns:p14="http://schemas.microsoft.com/office/powerpoint/2010/main" val="267428053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rrowheads="1"/>
          </p:cNvSpPr>
          <p:nvPr>
            <p:ph type="title"/>
          </p:nvPr>
        </p:nvSpPr>
        <p:spPr>
          <a:xfrm>
            <a:off x="1676400" y="4372168"/>
            <a:ext cx="8382000" cy="1143000"/>
          </a:xfrm>
        </p:spPr>
        <p:txBody>
          <a:bodyPr>
            <a:normAutofit fontScale="90000"/>
          </a:bodyPr>
          <a:lstStyle/>
          <a:p>
            <a:r>
              <a:rPr lang="en-US" dirty="0" smtClean="0"/>
              <a:t>Applying for </a:t>
            </a:r>
            <a:r>
              <a:rPr lang="en-US" dirty="0"/>
              <a:t>Financial </a:t>
            </a:r>
            <a:r>
              <a:rPr lang="en-US" dirty="0" smtClean="0"/>
              <a:t>Aid</a:t>
            </a:r>
            <a:br>
              <a:rPr lang="en-US" dirty="0" smtClean="0"/>
            </a:br>
            <a:r>
              <a:rPr lang="en-US" dirty="0" smtClean="0"/>
              <a:t> 2017-18</a:t>
            </a:r>
            <a:endParaRPr lang="en-US" dirty="0"/>
          </a:p>
        </p:txBody>
      </p:sp>
      <p:sp>
        <p:nvSpPr>
          <p:cNvPr id="69635" name="Rectangle 3"/>
          <p:cNvSpPr>
            <a:spLocks noGrp="1" noChangeArrowheads="1"/>
          </p:cNvSpPr>
          <p:nvPr>
            <p:ph sz="quarter" idx="13"/>
          </p:nvPr>
        </p:nvSpPr>
        <p:spPr>
          <a:xfrm>
            <a:off x="1905000" y="228600"/>
            <a:ext cx="8229600" cy="5105400"/>
          </a:xfrm>
        </p:spPr>
        <p:txBody>
          <a:bodyPr/>
          <a:lstStyle/>
          <a:p>
            <a:pPr>
              <a:lnSpc>
                <a:spcPct val="90000"/>
              </a:lnSpc>
            </a:pPr>
            <a:endParaRPr lang="en-US" sz="2800" dirty="0"/>
          </a:p>
          <a:p>
            <a:pPr>
              <a:lnSpc>
                <a:spcPct val="90000"/>
              </a:lnSpc>
            </a:pPr>
            <a:r>
              <a:rPr lang="en-US" sz="2800" dirty="0"/>
              <a:t>Must complete FAFSA </a:t>
            </a:r>
            <a:r>
              <a:rPr lang="en-US" sz="2000" dirty="0"/>
              <a:t>(opened 10/1/16)</a:t>
            </a:r>
          </a:p>
          <a:p>
            <a:pPr>
              <a:lnSpc>
                <a:spcPct val="90000"/>
              </a:lnSpc>
            </a:pPr>
            <a:r>
              <a:rPr lang="en-US" sz="2800" dirty="0"/>
              <a:t>Must complete any additional items and return to 1001 Bondurant Hall</a:t>
            </a:r>
          </a:p>
          <a:p>
            <a:pPr>
              <a:lnSpc>
                <a:spcPct val="90000"/>
              </a:lnSpc>
            </a:pPr>
            <a:r>
              <a:rPr lang="en-US" sz="2800" dirty="0"/>
              <a:t>Visit </a:t>
            </a:r>
            <a:r>
              <a:rPr lang="en-US" sz="2800" dirty="0" err="1"/>
              <a:t>ConnectCarolina</a:t>
            </a:r>
            <a:r>
              <a:rPr lang="en-US" sz="2800" dirty="0"/>
              <a:t> at </a:t>
            </a:r>
            <a:r>
              <a:rPr lang="en-US" sz="2800" dirty="0">
                <a:hlinkClick r:id="rId2"/>
              </a:rPr>
              <a:t>www.connectcarolina.edu</a:t>
            </a:r>
            <a:r>
              <a:rPr lang="en-US" sz="2800" dirty="0"/>
              <a:t> to check the status of financial aid and view your bill </a:t>
            </a:r>
          </a:p>
          <a:p>
            <a:pPr>
              <a:lnSpc>
                <a:spcPct val="90000"/>
              </a:lnSpc>
            </a:pPr>
            <a:endParaRPr lang="en-US" sz="2800" dirty="0"/>
          </a:p>
          <a:p>
            <a:pPr>
              <a:lnSpc>
                <a:spcPct val="90000"/>
              </a:lnSpc>
              <a:buNone/>
            </a:pPr>
            <a:endParaRPr lang="en-US" sz="2800" dirty="0"/>
          </a:p>
        </p:txBody>
      </p:sp>
    </p:spTree>
    <p:extLst>
      <p:ext uri="{BB962C8B-B14F-4D97-AF65-F5344CB8AC3E}">
        <p14:creationId xmlns:p14="http://schemas.microsoft.com/office/powerpoint/2010/main" val="132592648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rrowheads="1"/>
          </p:cNvSpPr>
          <p:nvPr>
            <p:ph type="title"/>
          </p:nvPr>
        </p:nvSpPr>
        <p:spPr>
          <a:xfrm>
            <a:off x="1752600" y="304800"/>
            <a:ext cx="8686800" cy="990600"/>
          </a:xfrm>
        </p:spPr>
        <p:txBody>
          <a:bodyPr>
            <a:normAutofit fontScale="90000"/>
          </a:bodyPr>
          <a:lstStyle/>
          <a:p>
            <a:pPr algn="ctr"/>
            <a:r>
              <a:rPr lang="en-US" b="1" dirty="0" smtClean="0"/>
              <a:t>Start of Fourth Year</a:t>
            </a:r>
            <a:br>
              <a:rPr lang="en-US" b="1" dirty="0" smtClean="0"/>
            </a:br>
            <a:r>
              <a:rPr lang="en-US" b="1" dirty="0" smtClean="0"/>
              <a:t/>
            </a:r>
            <a:br>
              <a:rPr lang="en-US" b="1" dirty="0" smtClean="0"/>
            </a:br>
            <a:r>
              <a:rPr lang="en-US" b="1" dirty="0" smtClean="0"/>
              <a:t/>
            </a:r>
            <a:br>
              <a:rPr lang="en-US" b="1" dirty="0" smtClean="0"/>
            </a:br>
            <a:endParaRPr lang="en-US" dirty="0"/>
          </a:p>
        </p:txBody>
      </p:sp>
      <p:sp>
        <p:nvSpPr>
          <p:cNvPr id="65539" name="Rectangle 3"/>
          <p:cNvSpPr>
            <a:spLocks noGrp="1" noChangeArrowheads="1"/>
          </p:cNvSpPr>
          <p:nvPr>
            <p:ph sz="quarter" idx="13"/>
          </p:nvPr>
        </p:nvSpPr>
        <p:spPr>
          <a:xfrm>
            <a:off x="1828800" y="1676401"/>
            <a:ext cx="8229600" cy="4525963"/>
          </a:xfrm>
        </p:spPr>
        <p:txBody>
          <a:bodyPr/>
          <a:lstStyle/>
          <a:p>
            <a:pPr lvl="1"/>
            <a:endParaRPr lang="en-US" dirty="0" smtClean="0"/>
          </a:p>
          <a:p>
            <a:pPr lvl="1"/>
            <a:r>
              <a:rPr lang="en-US" sz="2400" dirty="0"/>
              <a:t>Individualization phase starts March 2017</a:t>
            </a:r>
          </a:p>
          <a:p>
            <a:pPr lvl="1"/>
            <a:r>
              <a:rPr lang="en-US" sz="2400" dirty="0"/>
              <a:t>Financial aid awarded July 2017</a:t>
            </a:r>
          </a:p>
          <a:p>
            <a:pPr lvl="1"/>
            <a:r>
              <a:rPr lang="en-US" sz="2400" dirty="0"/>
              <a:t>Summer Session II fees (awarded 2017-18 aid) billed with Fall 2017 tuition/fees</a:t>
            </a:r>
          </a:p>
          <a:p>
            <a:pPr lvl="1"/>
            <a:r>
              <a:rPr lang="en-US" sz="2400" dirty="0"/>
              <a:t>Financial Aid will be disbursed in July</a:t>
            </a:r>
          </a:p>
          <a:p>
            <a:pPr lvl="1"/>
            <a:r>
              <a:rPr lang="en-US" sz="2400" dirty="0"/>
              <a:t>Tuition billing is two tier</a:t>
            </a:r>
          </a:p>
          <a:p>
            <a:pPr lvl="2"/>
            <a:r>
              <a:rPr lang="en-US" sz="2000" dirty="0"/>
              <a:t>Full tuition if enrolled for 14 or more hours</a:t>
            </a:r>
          </a:p>
          <a:p>
            <a:pPr lvl="2"/>
            <a:r>
              <a:rPr lang="en-US" sz="2000" dirty="0"/>
              <a:t>Reduced tuition if enrolled for 13 or less hours</a:t>
            </a:r>
          </a:p>
          <a:p>
            <a:pPr lvl="1">
              <a:buClr>
                <a:srgbClr val="F14124">
                  <a:lumMod val="75000"/>
                </a:srgbClr>
              </a:buClr>
            </a:pPr>
            <a:r>
              <a:rPr lang="en-US" sz="2400" dirty="0">
                <a:solidFill>
                  <a:prstClr val="black">
                    <a:lumMod val="75000"/>
                    <a:lumOff val="25000"/>
                  </a:prstClr>
                </a:solidFill>
              </a:rPr>
              <a:t>Be mindful of when away rotations are added</a:t>
            </a:r>
          </a:p>
          <a:p>
            <a:pPr lvl="2"/>
            <a:endParaRPr lang="en-US" sz="2000" dirty="0"/>
          </a:p>
        </p:txBody>
      </p:sp>
    </p:spTree>
    <p:extLst>
      <p:ext uri="{BB962C8B-B14F-4D97-AF65-F5344CB8AC3E}">
        <p14:creationId xmlns:p14="http://schemas.microsoft.com/office/powerpoint/2010/main" val="19395981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1" y="304800"/>
            <a:ext cx="8534399" cy="1143000"/>
          </a:xfrm>
        </p:spPr>
        <p:txBody>
          <a:bodyPr/>
          <a:lstStyle/>
          <a:p>
            <a:pPr algn="ctr"/>
            <a:r>
              <a:rPr lang="en-US" dirty="0" smtClean="0"/>
              <a:t>USMLE</a:t>
            </a:r>
            <a:endParaRPr lang="en-US" dirty="0"/>
          </a:p>
        </p:txBody>
      </p:sp>
      <p:sp>
        <p:nvSpPr>
          <p:cNvPr id="3" name="Content Placeholder 2"/>
          <p:cNvSpPr>
            <a:spLocks noGrp="1"/>
          </p:cNvSpPr>
          <p:nvPr>
            <p:ph sz="quarter" idx="13"/>
          </p:nvPr>
        </p:nvSpPr>
        <p:spPr>
          <a:xfrm>
            <a:off x="2133600" y="1828800"/>
            <a:ext cx="7543800" cy="3474720"/>
          </a:xfrm>
        </p:spPr>
        <p:txBody>
          <a:bodyPr>
            <a:normAutofit/>
          </a:bodyPr>
          <a:lstStyle/>
          <a:p>
            <a:r>
              <a:rPr lang="en-US" sz="2800" dirty="0"/>
              <a:t>USMLE Step II Clinical Knowledge ($590) is included in Application Phase cost of education and review expenses ($1088)</a:t>
            </a:r>
          </a:p>
          <a:p>
            <a:r>
              <a:rPr lang="en-US" sz="2800" dirty="0"/>
              <a:t>USMLE Step II Clinical Skills ($1250) is included in Individualization Phase cost of education and travel cost ($1328) </a:t>
            </a:r>
          </a:p>
        </p:txBody>
      </p:sp>
    </p:spTree>
    <p:extLst>
      <p:ext uri="{BB962C8B-B14F-4D97-AF65-F5344CB8AC3E}">
        <p14:creationId xmlns:p14="http://schemas.microsoft.com/office/powerpoint/2010/main" val="348211170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152400"/>
            <a:ext cx="8305800" cy="884238"/>
          </a:xfrm>
        </p:spPr>
        <p:txBody>
          <a:bodyPr>
            <a:normAutofit fontScale="90000"/>
          </a:bodyPr>
          <a:lstStyle/>
          <a:p>
            <a:pPr algn="ctr"/>
            <a:r>
              <a:rPr lang="en-US" dirty="0" smtClean="0"/>
              <a:t>Returning from a </a:t>
            </a:r>
            <a:br>
              <a:rPr lang="en-US" dirty="0" smtClean="0"/>
            </a:br>
            <a:r>
              <a:rPr lang="en-US" dirty="0" smtClean="0"/>
              <a:t>Leave Of Absence (LOA)</a:t>
            </a:r>
            <a:br>
              <a:rPr lang="en-US" dirty="0" smtClean="0"/>
            </a:br>
            <a:endParaRPr lang="en-US" dirty="0"/>
          </a:p>
        </p:txBody>
      </p:sp>
      <p:sp>
        <p:nvSpPr>
          <p:cNvPr id="3" name="Content Placeholder 2"/>
          <p:cNvSpPr>
            <a:spLocks noGrp="1"/>
          </p:cNvSpPr>
          <p:nvPr>
            <p:ph sz="quarter" idx="13"/>
          </p:nvPr>
        </p:nvSpPr>
        <p:spPr>
          <a:xfrm>
            <a:off x="1981200" y="1600200"/>
            <a:ext cx="8229600" cy="5029200"/>
          </a:xfrm>
        </p:spPr>
        <p:txBody>
          <a:bodyPr/>
          <a:lstStyle/>
          <a:p>
            <a:endParaRPr lang="en-US" sz="2800" dirty="0"/>
          </a:p>
          <a:p>
            <a:endParaRPr lang="en-US" sz="2800" dirty="0"/>
          </a:p>
          <a:p>
            <a:r>
              <a:rPr lang="en-US" sz="2800" dirty="0"/>
              <a:t>Complete FAFSA by March 1st</a:t>
            </a:r>
          </a:p>
          <a:p>
            <a:r>
              <a:rPr lang="en-US" sz="2800" dirty="0"/>
              <a:t>If enrolling in SPH or Med School in June (SSI) –complete a summer aid application</a:t>
            </a:r>
          </a:p>
          <a:p>
            <a:r>
              <a:rPr lang="en-US" sz="2800" dirty="0"/>
              <a:t>If enrolling in SPH in July - start of the fourth year - notify Financial Aid Office to make sure billing is correct.</a:t>
            </a:r>
          </a:p>
          <a:p>
            <a:pPr marL="0" indent="0">
              <a:buNone/>
            </a:pPr>
            <a:endParaRPr lang="en-US" dirty="0"/>
          </a:p>
        </p:txBody>
      </p:sp>
    </p:spTree>
    <p:extLst>
      <p:ext uri="{BB962C8B-B14F-4D97-AF65-F5344CB8AC3E}">
        <p14:creationId xmlns:p14="http://schemas.microsoft.com/office/powerpoint/2010/main" val="332093883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0"/>
            <a:ext cx="8229600" cy="884238"/>
          </a:xfrm>
        </p:spPr>
        <p:txBody>
          <a:bodyPr>
            <a:normAutofit fontScale="90000"/>
          </a:bodyPr>
          <a:lstStyle/>
          <a:p>
            <a:pPr algn="ctr"/>
            <a:r>
              <a:rPr lang="en-US" dirty="0" smtClean="0"/>
              <a:t>Going on a </a:t>
            </a:r>
            <a:br>
              <a:rPr lang="en-US" dirty="0" smtClean="0"/>
            </a:br>
            <a:r>
              <a:rPr lang="en-US" dirty="0" smtClean="0"/>
              <a:t>Leave of Absence (LOA)</a:t>
            </a:r>
            <a:br>
              <a:rPr lang="en-US" dirty="0" smtClean="0"/>
            </a:br>
            <a:endParaRPr lang="en-US" dirty="0"/>
          </a:p>
        </p:txBody>
      </p:sp>
      <p:sp>
        <p:nvSpPr>
          <p:cNvPr id="3" name="Content Placeholder 2"/>
          <p:cNvSpPr>
            <a:spLocks noGrp="1"/>
          </p:cNvSpPr>
          <p:nvPr>
            <p:ph sz="quarter" idx="13"/>
          </p:nvPr>
        </p:nvSpPr>
        <p:spPr>
          <a:xfrm>
            <a:off x="1981200" y="1600200"/>
            <a:ext cx="8229600" cy="4876800"/>
          </a:xfrm>
        </p:spPr>
        <p:txBody>
          <a:bodyPr>
            <a:normAutofit fontScale="92500"/>
          </a:bodyPr>
          <a:lstStyle/>
          <a:p>
            <a:pPr algn="ctr"/>
            <a:r>
              <a:rPr lang="en-US" sz="2600" b="1" u="sng" dirty="0"/>
              <a:t>School of Public Health (SPH) Leave</a:t>
            </a:r>
          </a:p>
          <a:p>
            <a:r>
              <a:rPr lang="en-US" sz="2400" dirty="0"/>
              <a:t>Complete FAFSA by 3/1</a:t>
            </a:r>
          </a:p>
          <a:p>
            <a:r>
              <a:rPr lang="en-US" sz="2400" b="1" dirty="0"/>
              <a:t>Set up a LOA meeting with Receptionist in Student Affairs</a:t>
            </a:r>
          </a:p>
          <a:p>
            <a:r>
              <a:rPr lang="en-US" sz="2400" dirty="0"/>
              <a:t>Financial Aid will be completed by med school financial aid office</a:t>
            </a:r>
          </a:p>
          <a:p>
            <a:r>
              <a:rPr lang="en-US" sz="2400" dirty="0"/>
              <a:t>If enrolling in SPH in Summer Session II term – complete a summer aid application</a:t>
            </a:r>
          </a:p>
          <a:p>
            <a:r>
              <a:rPr lang="en-US" sz="2400" dirty="0"/>
              <a:t>Fall enrollment for SPH begins mid-August.  This is also when financial aid will be disbursed.</a:t>
            </a:r>
          </a:p>
          <a:p>
            <a:r>
              <a:rPr lang="en-US" sz="2400" dirty="0"/>
              <a:t>Financial Aid for SPH is less than med school because you’ll only be enrolled in a nine month term and the tuition/fees are not as much as they are at med school.</a:t>
            </a:r>
          </a:p>
          <a:p>
            <a:endParaRPr lang="en-US" dirty="0"/>
          </a:p>
        </p:txBody>
      </p:sp>
    </p:spTree>
    <p:extLst>
      <p:ext uri="{BB962C8B-B14F-4D97-AF65-F5344CB8AC3E}">
        <p14:creationId xmlns:p14="http://schemas.microsoft.com/office/powerpoint/2010/main" val="32347873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881606" y="1053669"/>
            <a:ext cx="2701510" cy="64633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srgbClr val="F2F2F2"/>
                </a:solidFill>
                <a:effectLst/>
                <a:uLnTx/>
                <a:uFillTx/>
                <a:latin typeface="Arial" panose="020B0604020202020204" pitchFamily="34" charset="0"/>
                <a:ea typeface="Arial"/>
                <a:cs typeface="+mn-cs"/>
              </a:rPr>
              <a:t>AGENDA</a:t>
            </a:r>
            <a:endParaRPr kumimoji="0" lang="en-GB" altLang="en-US" sz="1800" b="1" i="0" u="none" strike="noStrike" kern="1200" cap="none" spc="0" normalizeH="0" baseline="0" noProof="0" dirty="0" smtClean="0">
              <a:ln>
                <a:noFill/>
              </a:ln>
              <a:solidFill>
                <a:srgbClr val="5DD3FF"/>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pic>
        <p:nvPicPr>
          <p:cNvPr id="1026" name="Picture 2" descr="https://www.med.unc.edu/md/curriculum/tec-curriculum-information/tec-graphics/TECCalendarOutline03.03.20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7113" y="602294"/>
            <a:ext cx="8877993" cy="583175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6" name="TextBox 1"/>
          <p:cNvSpPr txBox="1">
            <a:spLocks noChangeArrowheads="1"/>
          </p:cNvSpPr>
          <p:nvPr/>
        </p:nvSpPr>
        <p:spPr bwMode="auto">
          <a:xfrm>
            <a:off x="3997990" y="47672"/>
            <a:ext cx="496078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a:solidFill>
                  <a:schemeClr val="bg1"/>
                </a:solidFill>
                <a:latin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defRPr>
            </a:lvl2pPr>
            <a:lvl3pPr marL="1143000" indent="-228600">
              <a:spcBef>
                <a:spcPct val="20000"/>
              </a:spcBef>
              <a:buChar char="•"/>
              <a:defRPr>
                <a:solidFill>
                  <a:schemeClr val="bg1"/>
                </a:solidFill>
                <a:latin typeface="Arial" panose="020B0604020202020204" pitchFamily="34" charset="0"/>
              </a:defRPr>
            </a:lvl3pPr>
            <a:lvl4pPr marL="1600200" indent="-228600">
              <a:spcBef>
                <a:spcPct val="20000"/>
              </a:spcBef>
              <a:buChar char="–"/>
              <a:defRPr sz="1600">
                <a:solidFill>
                  <a:schemeClr val="bg1"/>
                </a:solidFill>
                <a:latin typeface="Arial" panose="020B0604020202020204" pitchFamily="34" charset="0"/>
              </a:defRPr>
            </a:lvl4pPr>
            <a:lvl5pPr marL="2057400" indent="-228600">
              <a:spcBef>
                <a:spcPct val="20000"/>
              </a:spcBef>
              <a:buChar char="»"/>
              <a:defRPr sz="16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bg1"/>
                </a:solidFill>
                <a:latin typeface="Arial" panose="020B0604020202020204" pitchFamily="34" charset="0"/>
              </a:defRPr>
            </a:lvl9pPr>
          </a:lstStyle>
          <a:p>
            <a:pPr algn="ctr" fontAlgn="base">
              <a:spcBef>
                <a:spcPct val="0"/>
              </a:spcBef>
              <a:spcAft>
                <a:spcPct val="0"/>
              </a:spcAft>
              <a:buFontTx/>
              <a:buNone/>
            </a:pPr>
            <a:r>
              <a:rPr lang="en-GB" altLang="en-US" sz="3200" b="1" kern="0" dirty="0" smtClean="0">
                <a:solidFill>
                  <a:srgbClr val="002060"/>
                </a:solidFill>
                <a:effectLst>
                  <a:outerShdw blurRad="38100" dist="38100" dir="2700000" algn="tl">
                    <a:srgbClr val="000000">
                      <a:alpha val="43137"/>
                    </a:srgbClr>
                  </a:outerShdw>
                </a:effectLst>
                <a:cs typeface="Arial"/>
              </a:rPr>
              <a:t>Individualization Phase</a:t>
            </a:r>
          </a:p>
        </p:txBody>
      </p:sp>
      <p:sp>
        <p:nvSpPr>
          <p:cNvPr id="16" name="Rectangle 15"/>
          <p:cNvSpPr/>
          <p:nvPr/>
        </p:nvSpPr>
        <p:spPr>
          <a:xfrm>
            <a:off x="1208115" y="6238510"/>
            <a:ext cx="10540537" cy="738664"/>
          </a:xfrm>
          <a:prstGeom prst="rect">
            <a:avLst/>
          </a:prstGeom>
        </p:spPr>
        <p:txBody>
          <a:bodyPr wrap="square">
            <a:spAutoFit/>
          </a:bodyPr>
          <a:lstStyle/>
          <a:p>
            <a:endParaRPr lang="en-US" sz="1400" dirty="0"/>
          </a:p>
          <a:p>
            <a:r>
              <a:rPr lang="en-US" sz="1400" b="1" dirty="0">
                <a:hlinkClick r:id="rId3"/>
              </a:rPr>
              <a:t>https://</a:t>
            </a:r>
            <a:r>
              <a:rPr lang="en-US" sz="1400" b="1" dirty="0" smtClean="0">
                <a:hlinkClick r:id="rId3"/>
              </a:rPr>
              <a:t>www.med.unc.edu/md/curriculum/tec-curriculum-information/tec-graphics/TECCalendarOutline03.03.2016.jpg</a:t>
            </a:r>
            <a:endParaRPr lang="en-US" sz="1400" b="1" dirty="0" smtClean="0"/>
          </a:p>
          <a:p>
            <a:endParaRPr lang="en-US" sz="1400" dirty="0"/>
          </a:p>
        </p:txBody>
      </p:sp>
    </p:spTree>
    <p:extLst>
      <p:ext uri="{BB962C8B-B14F-4D97-AF65-F5344CB8AC3E}">
        <p14:creationId xmlns:p14="http://schemas.microsoft.com/office/powerpoint/2010/main" val="238168176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0"/>
            <a:ext cx="8229600" cy="884238"/>
          </a:xfrm>
        </p:spPr>
        <p:txBody>
          <a:bodyPr>
            <a:normAutofit fontScale="90000"/>
          </a:bodyPr>
          <a:lstStyle/>
          <a:p>
            <a:pPr algn="ctr"/>
            <a:r>
              <a:rPr lang="en-US" dirty="0" smtClean="0"/>
              <a:t>Going on a </a:t>
            </a:r>
            <a:br>
              <a:rPr lang="en-US" dirty="0" smtClean="0"/>
            </a:br>
            <a:r>
              <a:rPr lang="en-US" dirty="0" smtClean="0"/>
              <a:t>Leave of Absence (LOA)</a:t>
            </a:r>
            <a:br>
              <a:rPr lang="en-US" dirty="0" smtClean="0"/>
            </a:br>
            <a:endParaRPr lang="en-US" dirty="0"/>
          </a:p>
        </p:txBody>
      </p:sp>
      <p:sp>
        <p:nvSpPr>
          <p:cNvPr id="3" name="Content Placeholder 2"/>
          <p:cNvSpPr>
            <a:spLocks noGrp="1"/>
          </p:cNvSpPr>
          <p:nvPr>
            <p:ph sz="quarter" idx="13"/>
          </p:nvPr>
        </p:nvSpPr>
        <p:spPr>
          <a:xfrm>
            <a:off x="1981200" y="1600200"/>
            <a:ext cx="8229600" cy="4876800"/>
          </a:xfrm>
        </p:spPr>
        <p:txBody>
          <a:bodyPr>
            <a:normAutofit/>
          </a:bodyPr>
          <a:lstStyle/>
          <a:p>
            <a:pPr algn="ctr"/>
            <a:r>
              <a:rPr lang="en-US" sz="2400" b="1" u="sng" dirty="0"/>
              <a:t>Research for credit or no credit</a:t>
            </a:r>
          </a:p>
          <a:p>
            <a:r>
              <a:rPr lang="en-US" u="sng" dirty="0" smtClean="0"/>
              <a:t>No CREDIT</a:t>
            </a:r>
          </a:p>
          <a:p>
            <a:r>
              <a:rPr lang="en-US" dirty="0" smtClean="0"/>
              <a:t>No credit may exhaust six month grace period</a:t>
            </a:r>
          </a:p>
          <a:p>
            <a:r>
              <a:rPr lang="en-US" dirty="0" smtClean="0"/>
              <a:t>Not eligible for financial aid</a:t>
            </a:r>
          </a:p>
          <a:p>
            <a:r>
              <a:rPr lang="en-US" dirty="0" smtClean="0"/>
              <a:t>Not an enrolled student; therefore not eligible for amenities on campus; </a:t>
            </a:r>
            <a:r>
              <a:rPr lang="en-US" dirty="0" err="1" smtClean="0"/>
              <a:t>ie</a:t>
            </a:r>
            <a:r>
              <a:rPr lang="en-US" dirty="0" smtClean="0"/>
              <a:t>…gym, campus health</a:t>
            </a:r>
          </a:p>
          <a:p>
            <a:endParaRPr lang="en-US" dirty="0"/>
          </a:p>
          <a:p>
            <a:r>
              <a:rPr lang="en-US" u="sng" dirty="0" smtClean="0"/>
              <a:t>For CREDIT</a:t>
            </a:r>
          </a:p>
          <a:p>
            <a:r>
              <a:rPr lang="en-US" dirty="0" smtClean="0"/>
              <a:t>Enroll for at least 6 hours; pay the reduced tuition rate</a:t>
            </a:r>
          </a:p>
          <a:p>
            <a:r>
              <a:rPr lang="en-US" dirty="0" smtClean="0"/>
              <a:t>Considered a full-time student</a:t>
            </a:r>
          </a:p>
          <a:p>
            <a:r>
              <a:rPr lang="en-US" dirty="0" smtClean="0"/>
              <a:t>Eligible for financial aid and other amenities on campus</a:t>
            </a:r>
          </a:p>
        </p:txBody>
      </p:sp>
    </p:spTree>
    <p:extLst>
      <p:ext uri="{BB962C8B-B14F-4D97-AF65-F5344CB8AC3E}">
        <p14:creationId xmlns:p14="http://schemas.microsoft.com/office/powerpoint/2010/main" val="6279256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rrowheads="1"/>
          </p:cNvSpPr>
          <p:nvPr>
            <p:ph type="title"/>
          </p:nvPr>
        </p:nvSpPr>
        <p:spPr/>
        <p:txBody>
          <a:bodyPr>
            <a:normAutofit fontScale="90000"/>
          </a:bodyPr>
          <a:lstStyle/>
          <a:p>
            <a:pPr algn="ctr"/>
            <a:r>
              <a:rPr lang="en-US" sz="4000" dirty="0"/>
              <a:t>Medical Expenses Not included in the Cost of Education (COE)</a:t>
            </a:r>
          </a:p>
        </p:txBody>
      </p:sp>
      <p:sp>
        <p:nvSpPr>
          <p:cNvPr id="59395" name="Rectangle 3"/>
          <p:cNvSpPr>
            <a:spLocks noGrp="1" noChangeArrowheads="1"/>
          </p:cNvSpPr>
          <p:nvPr>
            <p:ph sz="quarter" idx="13"/>
          </p:nvPr>
        </p:nvSpPr>
        <p:spPr>
          <a:xfrm>
            <a:off x="1752600" y="731520"/>
            <a:ext cx="8610600" cy="3154680"/>
          </a:xfrm>
        </p:spPr>
        <p:txBody>
          <a:bodyPr>
            <a:noAutofit/>
          </a:bodyPr>
          <a:lstStyle/>
          <a:p>
            <a:r>
              <a:rPr lang="en-US" sz="2400" dirty="0"/>
              <a:t>Transportation and living expenses for electives done away</a:t>
            </a:r>
          </a:p>
          <a:p>
            <a:r>
              <a:rPr lang="en-US" sz="2400" dirty="0"/>
              <a:t>Photographs for residency applications</a:t>
            </a:r>
          </a:p>
          <a:p>
            <a:r>
              <a:rPr lang="en-US" sz="2400" dirty="0"/>
              <a:t>Electronic Residency Application Service (ERAS) fee</a:t>
            </a:r>
          </a:p>
          <a:p>
            <a:r>
              <a:rPr lang="en-US" sz="2400" dirty="0"/>
              <a:t>Travel Expenses for residency interviews</a:t>
            </a:r>
          </a:p>
          <a:p>
            <a:r>
              <a:rPr lang="en-US" sz="2400" dirty="0"/>
              <a:t>Match Agreement Contract (NRMP) fee</a:t>
            </a:r>
          </a:p>
          <a:p>
            <a:r>
              <a:rPr lang="en-US" sz="2400" dirty="0"/>
              <a:t>Graduation Expenses</a:t>
            </a:r>
          </a:p>
        </p:txBody>
      </p:sp>
    </p:spTree>
    <p:extLst>
      <p:ext uri="{BB962C8B-B14F-4D97-AF65-F5344CB8AC3E}">
        <p14:creationId xmlns:p14="http://schemas.microsoft.com/office/powerpoint/2010/main" val="46466143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rrowheads="1"/>
          </p:cNvSpPr>
          <p:nvPr>
            <p:ph type="title"/>
          </p:nvPr>
        </p:nvSpPr>
        <p:spPr>
          <a:xfrm>
            <a:off x="1981200" y="152400"/>
            <a:ext cx="8229600" cy="1143000"/>
          </a:xfrm>
        </p:spPr>
        <p:txBody>
          <a:bodyPr>
            <a:normAutofit fontScale="90000"/>
          </a:bodyPr>
          <a:lstStyle/>
          <a:p>
            <a:pPr algn="ctr"/>
            <a:r>
              <a:rPr lang="en-US" sz="4000" dirty="0"/>
              <a:t>How to Pay for Expenses not included in the COE	</a:t>
            </a:r>
          </a:p>
        </p:txBody>
      </p:sp>
      <p:sp>
        <p:nvSpPr>
          <p:cNvPr id="63491" name="Rectangle 3"/>
          <p:cNvSpPr>
            <a:spLocks noGrp="1" noChangeArrowheads="1"/>
          </p:cNvSpPr>
          <p:nvPr>
            <p:ph sz="quarter" idx="13"/>
          </p:nvPr>
        </p:nvSpPr>
        <p:spPr>
          <a:xfrm>
            <a:off x="1676400" y="1524000"/>
            <a:ext cx="8839200" cy="5257800"/>
          </a:xfrm>
        </p:spPr>
        <p:txBody>
          <a:bodyPr>
            <a:normAutofit/>
          </a:bodyPr>
          <a:lstStyle/>
          <a:p>
            <a:pPr algn="ctr">
              <a:buFont typeface="Wingdings" pitchFamily="2" charset="2"/>
              <a:buNone/>
            </a:pPr>
            <a:r>
              <a:rPr lang="en-US" b="1" i="1" dirty="0"/>
              <a:t>Residency and Relocation Loan </a:t>
            </a:r>
          </a:p>
          <a:p>
            <a:pPr algn="ctr">
              <a:buFont typeface="Wingdings" pitchFamily="2" charset="2"/>
              <a:buNone/>
            </a:pPr>
            <a:r>
              <a:rPr lang="en-US" sz="2800" b="1" i="1" dirty="0"/>
              <a:t>-credit based application</a:t>
            </a:r>
          </a:p>
          <a:p>
            <a:pPr>
              <a:buFont typeface="Wingdings" pitchFamily="2" charset="2"/>
              <a:buNone/>
            </a:pPr>
            <a:r>
              <a:rPr lang="en-US" sz="2800" b="1" dirty="0"/>
              <a:t>Used for residency interview travel and expenses incurred for a relocation to a residency program.</a:t>
            </a:r>
          </a:p>
          <a:p>
            <a:pPr marL="342900" lvl="1" indent="-342900" algn="ctr">
              <a:buClr>
                <a:schemeClr val="hlink"/>
              </a:buClr>
              <a:buNone/>
            </a:pPr>
            <a:r>
              <a:rPr lang="en-US" b="1" dirty="0" smtClean="0"/>
              <a:t> </a:t>
            </a:r>
            <a:r>
              <a:rPr lang="en-US" dirty="0"/>
              <a:t>FIRST for Medical Education-AAMC Fact Sheet – </a:t>
            </a:r>
          </a:p>
          <a:p>
            <a:pPr marL="342900" lvl="1" indent="-342900" algn="ctr">
              <a:buClr>
                <a:schemeClr val="hlink"/>
              </a:buClr>
              <a:buNone/>
            </a:pPr>
            <a:r>
              <a:rPr lang="en-US" i="1" dirty="0"/>
              <a:t>Residency &amp; Relocation Loans – To Borrow or Not to Borrow</a:t>
            </a:r>
            <a:endParaRPr lang="en-US" i="1" dirty="0">
              <a:hlinkClick r:id="rId2"/>
            </a:endParaRPr>
          </a:p>
          <a:p>
            <a:pPr lvl="1">
              <a:buNone/>
            </a:pPr>
            <a:r>
              <a:rPr lang="en-US" dirty="0">
                <a:hlinkClick r:id="rId3"/>
              </a:rPr>
              <a:t>https://www.aamc.org/services/first</a:t>
            </a:r>
            <a:r>
              <a:rPr lang="en-US" dirty="0" smtClean="0">
                <a:hlinkClick r:id="rId3"/>
              </a:rPr>
              <a:t>/</a:t>
            </a:r>
            <a:endParaRPr lang="en-US" dirty="0" smtClean="0"/>
          </a:p>
          <a:p>
            <a:pPr lvl="1">
              <a:buNone/>
            </a:pPr>
            <a:r>
              <a:rPr lang="en-US" dirty="0" smtClean="0"/>
              <a:t>Sallie Mae…..</a:t>
            </a:r>
          </a:p>
          <a:p>
            <a:pPr lvl="1">
              <a:buNone/>
            </a:pPr>
            <a:r>
              <a:rPr lang="en-US" sz="1800" dirty="0">
                <a:hlinkClick r:id="rId4"/>
              </a:rPr>
              <a:t>https://www.salliemae.com/student-loans/medical-residency-loan/</a:t>
            </a:r>
            <a:endParaRPr lang="en-US" sz="1800" dirty="0"/>
          </a:p>
          <a:p>
            <a:pPr lvl="1">
              <a:buNone/>
            </a:pPr>
            <a:r>
              <a:rPr lang="en-US" dirty="0" smtClean="0"/>
              <a:t>Discover…..</a:t>
            </a:r>
          </a:p>
          <a:p>
            <a:pPr lvl="1">
              <a:buNone/>
            </a:pPr>
            <a:r>
              <a:rPr lang="en-US" dirty="0">
                <a:hlinkClick r:id="rId5"/>
              </a:rPr>
              <a:t>https://</a:t>
            </a:r>
            <a:r>
              <a:rPr lang="en-US" dirty="0" smtClean="0">
                <a:hlinkClick r:id="rId5"/>
              </a:rPr>
              <a:t>www.discover.com/student-loans/residency-loans.html</a:t>
            </a:r>
            <a:endParaRPr lang="en-US" dirty="0" smtClean="0"/>
          </a:p>
          <a:p>
            <a:pPr lvl="1">
              <a:buNone/>
            </a:pPr>
            <a:endParaRPr lang="en-US" dirty="0" smtClean="0"/>
          </a:p>
          <a:p>
            <a:pPr lvl="1">
              <a:buNone/>
            </a:pPr>
            <a:endParaRPr lang="en-US" dirty="0"/>
          </a:p>
        </p:txBody>
      </p:sp>
    </p:spTree>
    <p:extLst>
      <p:ext uri="{BB962C8B-B14F-4D97-AF65-F5344CB8AC3E}">
        <p14:creationId xmlns:p14="http://schemas.microsoft.com/office/powerpoint/2010/main" val="249423155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rrowheads="1"/>
          </p:cNvSpPr>
          <p:nvPr>
            <p:ph type="title"/>
          </p:nvPr>
        </p:nvSpPr>
        <p:spPr/>
        <p:txBody>
          <a:bodyPr>
            <a:normAutofit/>
          </a:bodyPr>
          <a:lstStyle/>
          <a:p>
            <a:r>
              <a:rPr lang="en-US" sz="4000" dirty="0"/>
              <a:t>Debt Management Responsibilities</a:t>
            </a:r>
          </a:p>
        </p:txBody>
      </p:sp>
      <p:sp>
        <p:nvSpPr>
          <p:cNvPr id="60419" name="Rectangle 3"/>
          <p:cNvSpPr>
            <a:spLocks noGrp="1" noChangeArrowheads="1"/>
          </p:cNvSpPr>
          <p:nvPr>
            <p:ph sz="quarter" idx="13"/>
          </p:nvPr>
        </p:nvSpPr>
        <p:spPr/>
        <p:txBody>
          <a:bodyPr>
            <a:normAutofit fontScale="92500"/>
          </a:bodyPr>
          <a:lstStyle/>
          <a:p>
            <a:pPr>
              <a:buFont typeface="Wingdings" pitchFamily="2" charset="2"/>
              <a:buNone/>
            </a:pPr>
            <a:r>
              <a:rPr lang="en-US" sz="2800" b="1"/>
              <a:t>Communication is your responsibility</a:t>
            </a:r>
          </a:p>
          <a:p>
            <a:pPr lvl="1"/>
            <a:r>
              <a:rPr lang="en-US" sz="2400"/>
              <a:t>Contact your lender when you graduate or leave school</a:t>
            </a:r>
          </a:p>
          <a:p>
            <a:pPr lvl="1"/>
            <a:r>
              <a:rPr lang="en-US" sz="2400"/>
              <a:t>Contact your lender when you begin or complete an authorized deferral period</a:t>
            </a:r>
          </a:p>
          <a:p>
            <a:pPr lvl="1"/>
            <a:r>
              <a:rPr lang="en-US" sz="2400"/>
              <a:t>Contact your lender when you change your name or address</a:t>
            </a:r>
          </a:p>
          <a:p>
            <a:pPr lvl="1"/>
            <a:r>
              <a:rPr lang="en-US" sz="2400"/>
              <a:t>Contact your lender if you find yourself in any situation which prevents you from fully meeting your repayment obligations according to your repayment schedule</a:t>
            </a:r>
          </a:p>
          <a:p>
            <a:pPr lvl="1">
              <a:buFont typeface="Wingdings" pitchFamily="2" charset="2"/>
              <a:buNone/>
            </a:pPr>
            <a:endParaRPr lang="en-US" sz="2400"/>
          </a:p>
          <a:p>
            <a:pPr lvl="1"/>
            <a:endParaRPr lang="en-US" sz="2400"/>
          </a:p>
        </p:txBody>
      </p:sp>
    </p:spTree>
    <p:extLst>
      <p:ext uri="{BB962C8B-B14F-4D97-AF65-F5344CB8AC3E}">
        <p14:creationId xmlns:p14="http://schemas.microsoft.com/office/powerpoint/2010/main" val="363347555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rrowheads="1"/>
          </p:cNvSpPr>
          <p:nvPr>
            <p:ph type="title"/>
          </p:nvPr>
        </p:nvSpPr>
        <p:spPr/>
        <p:txBody>
          <a:bodyPr>
            <a:normAutofit/>
          </a:bodyPr>
          <a:lstStyle/>
          <a:p>
            <a:r>
              <a:rPr lang="en-US" sz="4000"/>
              <a:t>Debt Management Responsibilities</a:t>
            </a:r>
          </a:p>
        </p:txBody>
      </p:sp>
      <p:sp>
        <p:nvSpPr>
          <p:cNvPr id="61443" name="Rectangle 3"/>
          <p:cNvSpPr>
            <a:spLocks noGrp="1" noChangeArrowheads="1"/>
          </p:cNvSpPr>
          <p:nvPr>
            <p:ph sz="quarter" idx="13"/>
          </p:nvPr>
        </p:nvSpPr>
        <p:spPr/>
        <p:txBody>
          <a:bodyPr>
            <a:normAutofit fontScale="92500" lnSpcReduction="20000"/>
          </a:bodyPr>
          <a:lstStyle/>
          <a:p>
            <a:pPr>
              <a:lnSpc>
                <a:spcPct val="90000"/>
              </a:lnSpc>
              <a:buFont typeface="Wingdings" pitchFamily="2" charset="2"/>
              <a:buNone/>
            </a:pPr>
            <a:r>
              <a:rPr lang="en-US" sz="2800" b="1"/>
              <a:t>Information</a:t>
            </a:r>
          </a:p>
          <a:p>
            <a:pPr lvl="1">
              <a:lnSpc>
                <a:spcPct val="90000"/>
              </a:lnSpc>
            </a:pPr>
            <a:r>
              <a:rPr lang="en-US" sz="2400"/>
              <a:t>The loan application includes a student copy for your records.</a:t>
            </a:r>
          </a:p>
          <a:p>
            <a:pPr lvl="1">
              <a:lnSpc>
                <a:spcPct val="90000"/>
              </a:lnSpc>
            </a:pPr>
            <a:r>
              <a:rPr lang="en-US" sz="2400"/>
              <a:t>A promissory note, your legal promise to repay the loan and abide by its terms.</a:t>
            </a:r>
          </a:p>
          <a:p>
            <a:pPr lvl="1">
              <a:lnSpc>
                <a:spcPct val="90000"/>
              </a:lnSpc>
            </a:pPr>
            <a:r>
              <a:rPr lang="en-US" sz="2400"/>
              <a:t>The amount and terms of each loan are spelled out in the disclosure statement, which you will receive shortly before receiving your funds.</a:t>
            </a:r>
          </a:p>
          <a:p>
            <a:pPr lvl="1">
              <a:lnSpc>
                <a:spcPct val="90000"/>
              </a:lnSpc>
            </a:pPr>
            <a:r>
              <a:rPr lang="en-US" sz="2400"/>
              <a:t>Shortly before you begin repayment, your lender will send you a repayment schedule, explaining the number and amount of monthly payments required to fulfill your obligation.</a:t>
            </a:r>
          </a:p>
        </p:txBody>
      </p:sp>
    </p:spTree>
    <p:extLst>
      <p:ext uri="{BB962C8B-B14F-4D97-AF65-F5344CB8AC3E}">
        <p14:creationId xmlns:p14="http://schemas.microsoft.com/office/powerpoint/2010/main" val="134475369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rrowheads="1"/>
          </p:cNvSpPr>
          <p:nvPr>
            <p:ph type="title"/>
          </p:nvPr>
        </p:nvSpPr>
        <p:spPr>
          <a:xfrm>
            <a:off x="1981200" y="274638"/>
            <a:ext cx="8229600" cy="715962"/>
          </a:xfrm>
        </p:spPr>
        <p:txBody>
          <a:bodyPr>
            <a:normAutofit fontScale="90000"/>
          </a:bodyPr>
          <a:lstStyle/>
          <a:p>
            <a:r>
              <a:rPr lang="en-US" sz="4000" dirty="0"/>
              <a:t>Debt Management Responsibilities</a:t>
            </a:r>
          </a:p>
        </p:txBody>
      </p:sp>
      <p:sp>
        <p:nvSpPr>
          <p:cNvPr id="62467" name="Rectangle 3"/>
          <p:cNvSpPr>
            <a:spLocks noGrp="1" noChangeArrowheads="1"/>
          </p:cNvSpPr>
          <p:nvPr>
            <p:ph sz="quarter" idx="13"/>
          </p:nvPr>
        </p:nvSpPr>
        <p:spPr>
          <a:xfrm>
            <a:off x="1905000" y="1219200"/>
            <a:ext cx="8305800" cy="5562600"/>
          </a:xfrm>
        </p:spPr>
        <p:txBody>
          <a:bodyPr>
            <a:normAutofit fontScale="92500" lnSpcReduction="20000"/>
          </a:bodyPr>
          <a:lstStyle/>
          <a:p>
            <a:pPr>
              <a:lnSpc>
                <a:spcPct val="80000"/>
              </a:lnSpc>
              <a:buFont typeface="Wingdings" pitchFamily="2" charset="2"/>
              <a:buNone/>
            </a:pPr>
            <a:r>
              <a:rPr lang="en-US" sz="2400" b="1" dirty="0"/>
              <a:t>Key Concepts you will need to understand</a:t>
            </a:r>
          </a:p>
          <a:p>
            <a:pPr lvl="1">
              <a:lnSpc>
                <a:spcPct val="80000"/>
              </a:lnSpc>
            </a:pPr>
            <a:r>
              <a:rPr lang="en-US" dirty="0"/>
              <a:t>Rights and responsibilities</a:t>
            </a:r>
          </a:p>
          <a:p>
            <a:pPr lvl="1">
              <a:lnSpc>
                <a:spcPct val="80000"/>
              </a:lnSpc>
            </a:pPr>
            <a:r>
              <a:rPr lang="en-US" dirty="0"/>
              <a:t>Interest</a:t>
            </a:r>
          </a:p>
          <a:p>
            <a:pPr lvl="1">
              <a:lnSpc>
                <a:spcPct val="80000"/>
              </a:lnSpc>
            </a:pPr>
            <a:r>
              <a:rPr lang="en-US" dirty="0"/>
              <a:t>Grace Period</a:t>
            </a:r>
          </a:p>
          <a:p>
            <a:pPr lvl="1">
              <a:lnSpc>
                <a:spcPct val="80000"/>
              </a:lnSpc>
            </a:pPr>
            <a:r>
              <a:rPr lang="en-US" dirty="0"/>
              <a:t>Deferment</a:t>
            </a:r>
          </a:p>
          <a:p>
            <a:pPr lvl="2">
              <a:lnSpc>
                <a:spcPct val="80000"/>
              </a:lnSpc>
            </a:pPr>
            <a:r>
              <a:rPr lang="en-US" dirty="0"/>
              <a:t>Internship Residency</a:t>
            </a:r>
          </a:p>
          <a:p>
            <a:pPr lvl="2">
              <a:lnSpc>
                <a:spcPct val="80000"/>
              </a:lnSpc>
            </a:pPr>
            <a:r>
              <a:rPr lang="en-US" dirty="0"/>
              <a:t>Economic Hardship will be harder to qualify for after July 1, 2009; May have to apply for income based repayment program.</a:t>
            </a:r>
          </a:p>
          <a:p>
            <a:pPr lvl="2">
              <a:lnSpc>
                <a:spcPct val="80000"/>
              </a:lnSpc>
            </a:pPr>
            <a:r>
              <a:rPr lang="en-US" dirty="0"/>
              <a:t>Graduate Fellowship</a:t>
            </a:r>
          </a:p>
          <a:p>
            <a:pPr lvl="1">
              <a:lnSpc>
                <a:spcPct val="80000"/>
              </a:lnSpc>
            </a:pPr>
            <a:r>
              <a:rPr lang="en-US" dirty="0"/>
              <a:t>Forbearance</a:t>
            </a:r>
          </a:p>
          <a:p>
            <a:pPr lvl="1">
              <a:lnSpc>
                <a:spcPct val="80000"/>
              </a:lnSpc>
            </a:pPr>
            <a:r>
              <a:rPr lang="en-US" dirty="0"/>
              <a:t>Capitalization</a:t>
            </a:r>
          </a:p>
          <a:p>
            <a:pPr lvl="1">
              <a:lnSpc>
                <a:spcPct val="80000"/>
              </a:lnSpc>
            </a:pPr>
            <a:r>
              <a:rPr lang="en-US" dirty="0"/>
              <a:t>Repayment Options  </a:t>
            </a:r>
            <a:r>
              <a:rPr lang="en-US" sz="1600" dirty="0">
                <a:hlinkClick r:id="rId2"/>
              </a:rPr>
              <a:t>http://www.aamc.org/programs/first/facts/loanrepay.pdf</a:t>
            </a:r>
            <a:endParaRPr lang="en-US" sz="1600" dirty="0"/>
          </a:p>
          <a:p>
            <a:pPr lvl="2">
              <a:lnSpc>
                <a:spcPct val="80000"/>
              </a:lnSpc>
            </a:pPr>
            <a:r>
              <a:rPr lang="en-US" dirty="0"/>
              <a:t>Standard</a:t>
            </a:r>
          </a:p>
          <a:p>
            <a:pPr lvl="2">
              <a:lnSpc>
                <a:spcPct val="80000"/>
              </a:lnSpc>
            </a:pPr>
            <a:r>
              <a:rPr lang="en-US" dirty="0"/>
              <a:t>Graduated                              </a:t>
            </a:r>
          </a:p>
          <a:p>
            <a:pPr lvl="2">
              <a:lnSpc>
                <a:spcPct val="80000"/>
              </a:lnSpc>
            </a:pPr>
            <a:r>
              <a:rPr lang="en-US" dirty="0"/>
              <a:t>Income Based</a:t>
            </a:r>
          </a:p>
          <a:p>
            <a:pPr lvl="2">
              <a:lnSpc>
                <a:spcPct val="80000"/>
              </a:lnSpc>
            </a:pPr>
            <a:r>
              <a:rPr lang="en-US" dirty="0"/>
              <a:t>Extended</a:t>
            </a:r>
          </a:p>
          <a:p>
            <a:pPr lvl="2">
              <a:lnSpc>
                <a:spcPct val="80000"/>
              </a:lnSpc>
            </a:pPr>
            <a:r>
              <a:rPr lang="en-US" dirty="0"/>
              <a:t>Income-Based (IBR)</a:t>
            </a:r>
          </a:p>
          <a:p>
            <a:pPr lvl="1">
              <a:lnSpc>
                <a:spcPct val="80000"/>
              </a:lnSpc>
            </a:pPr>
            <a:r>
              <a:rPr lang="en-US" dirty="0"/>
              <a:t>Know how much you’ve borrowed</a:t>
            </a:r>
          </a:p>
          <a:p>
            <a:pPr lvl="2">
              <a:lnSpc>
                <a:spcPct val="80000"/>
              </a:lnSpc>
            </a:pPr>
            <a:r>
              <a:rPr lang="en-US" dirty="0"/>
              <a:t>National Student Loan Database NSLDS</a:t>
            </a:r>
          </a:p>
          <a:p>
            <a:pPr lvl="3">
              <a:lnSpc>
                <a:spcPct val="80000"/>
              </a:lnSpc>
            </a:pPr>
            <a:r>
              <a:rPr lang="en-US" dirty="0">
                <a:hlinkClick r:id="rId3"/>
              </a:rPr>
              <a:t>http://www.nslds.ed.gov/nslds_SA/</a:t>
            </a:r>
            <a:endParaRPr lang="en-US" dirty="0"/>
          </a:p>
          <a:p>
            <a:pPr lvl="3">
              <a:lnSpc>
                <a:spcPct val="80000"/>
              </a:lnSpc>
              <a:buFont typeface="Wingdings" pitchFamily="2" charset="2"/>
              <a:buNone/>
            </a:pPr>
            <a:endParaRPr lang="en-US" dirty="0"/>
          </a:p>
        </p:txBody>
      </p:sp>
    </p:spTree>
    <p:extLst>
      <p:ext uri="{BB962C8B-B14F-4D97-AF65-F5344CB8AC3E}">
        <p14:creationId xmlns:p14="http://schemas.microsoft.com/office/powerpoint/2010/main" val="39542267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a:hlinkClick r:id="rId3"/>
          </p:cNvPr>
          <p:cNvPicPr>
            <a:picLocks noChangeAspect="1" noChangeArrowheads="1"/>
          </p:cNvPicPr>
          <p:nvPr/>
        </p:nvPicPr>
        <p:blipFill>
          <a:blip r:embed="rId4" cstate="print"/>
          <a:srcRect/>
          <a:stretch>
            <a:fillRect/>
          </a:stretch>
        </p:blipFill>
        <p:spPr bwMode="auto">
          <a:xfrm>
            <a:off x="1844676" y="2679701"/>
            <a:ext cx="4251325" cy="3306763"/>
          </a:xfrm>
          <a:prstGeom prst="rect">
            <a:avLst/>
          </a:prstGeom>
          <a:noFill/>
          <a:ln w="28575">
            <a:solidFill>
              <a:schemeClr val="tx1"/>
            </a:solidFill>
            <a:miter lim="800000"/>
            <a:headEnd/>
            <a:tailEnd/>
          </a:ln>
        </p:spPr>
      </p:pic>
      <p:sp>
        <p:nvSpPr>
          <p:cNvPr id="12291" name="Rectangle 4"/>
          <p:cNvSpPr>
            <a:spLocks noGrp="1" noChangeArrowheads="1"/>
          </p:cNvSpPr>
          <p:nvPr>
            <p:ph type="title"/>
          </p:nvPr>
        </p:nvSpPr>
        <p:spPr>
          <a:xfrm>
            <a:off x="2971801" y="0"/>
            <a:ext cx="6512511" cy="1143000"/>
          </a:xfrm>
        </p:spPr>
        <p:txBody>
          <a:bodyPr>
            <a:normAutofit fontScale="90000"/>
          </a:bodyPr>
          <a:lstStyle/>
          <a:p>
            <a:pPr algn="ctr"/>
            <a:r>
              <a:rPr lang="en-US" dirty="0" smtClean="0"/>
              <a:t>Finding Federal </a:t>
            </a:r>
            <a:br>
              <a:rPr lang="en-US" dirty="0" smtClean="0"/>
            </a:br>
            <a:r>
              <a:rPr lang="en-US" dirty="0" smtClean="0"/>
              <a:t>Student Loans</a:t>
            </a:r>
          </a:p>
        </p:txBody>
      </p:sp>
      <p:sp>
        <p:nvSpPr>
          <p:cNvPr id="12292" name="Text Box 5"/>
          <p:cNvSpPr txBox="1">
            <a:spLocks noChangeArrowheads="1"/>
          </p:cNvSpPr>
          <p:nvPr/>
        </p:nvSpPr>
        <p:spPr bwMode="auto">
          <a:xfrm>
            <a:off x="1504950" y="1219201"/>
            <a:ext cx="9163050" cy="6863417"/>
          </a:xfrm>
          <a:prstGeom prst="rect">
            <a:avLst/>
          </a:prstGeom>
          <a:noFill/>
          <a:ln w="22225">
            <a:noFill/>
            <a:miter lim="800000"/>
            <a:headEnd/>
            <a:tailEnd/>
          </a:ln>
        </p:spPr>
        <p:txBody>
          <a:bodyPr>
            <a:spAutoFit/>
          </a:bodyPr>
          <a:lstStyle/>
          <a:p>
            <a:pPr algn="ctr" eaLnBrk="0" hangingPunct="0">
              <a:spcBef>
                <a:spcPct val="50000"/>
              </a:spcBef>
              <a:defRPr/>
            </a:pPr>
            <a:endParaRPr lang="en-US" sz="1200" dirty="0">
              <a:solidFill>
                <a:prstClr val="black"/>
              </a:solidFill>
              <a:latin typeface="Georgia"/>
              <a:cs typeface="Arial" charset="0"/>
            </a:endParaRPr>
          </a:p>
          <a:p>
            <a:pPr algn="ctr" eaLnBrk="0" hangingPunct="0">
              <a:spcBef>
                <a:spcPct val="50000"/>
              </a:spcBef>
              <a:defRPr/>
            </a:pPr>
            <a:r>
              <a:rPr lang="en-US" sz="3200" dirty="0" err="1">
                <a:solidFill>
                  <a:prstClr val="black"/>
                </a:solidFill>
                <a:latin typeface="Georgia"/>
                <a:cs typeface="Arial" charset="0"/>
                <a:hlinkClick r:id="rId3"/>
              </a:rPr>
              <a:t>www.nslds.ed.gov</a:t>
            </a:r>
            <a:endParaRPr lang="en-US" sz="3200" dirty="0">
              <a:solidFill>
                <a:prstClr val="black"/>
              </a:solidFill>
              <a:latin typeface="Georgia"/>
              <a:cs typeface="Arial" charset="0"/>
            </a:endParaRPr>
          </a:p>
          <a:p>
            <a:pPr lvl="1" eaLnBrk="0" hangingPunct="0">
              <a:spcBef>
                <a:spcPct val="50000"/>
              </a:spcBef>
              <a:defRPr/>
            </a:pPr>
            <a:r>
              <a:rPr lang="en-US" sz="1200" dirty="0">
                <a:solidFill>
                  <a:prstClr val="black"/>
                </a:solidFill>
                <a:latin typeface="Georgia"/>
                <a:cs typeface="Arial" charset="0"/>
              </a:rPr>
              <a:t>					</a:t>
            </a:r>
          </a:p>
          <a:p>
            <a:pPr lvl="1" eaLnBrk="0" hangingPunct="0">
              <a:spcBef>
                <a:spcPct val="50000"/>
              </a:spcBef>
              <a:defRPr/>
            </a:pPr>
            <a:r>
              <a:rPr lang="en-US" sz="2600" dirty="0">
                <a:solidFill>
                  <a:prstClr val="black"/>
                </a:solidFill>
                <a:latin typeface="Georgia"/>
                <a:cs typeface="Arial" charset="0"/>
              </a:rPr>
              <a:t>				             To access provide your:</a:t>
            </a:r>
          </a:p>
          <a:p>
            <a:pPr lvl="1" eaLnBrk="0" hangingPunct="0">
              <a:spcBef>
                <a:spcPct val="50000"/>
              </a:spcBef>
              <a:defRPr/>
            </a:pPr>
            <a:r>
              <a:rPr lang="en-US" sz="2600" dirty="0">
                <a:solidFill>
                  <a:prstClr val="black"/>
                </a:solidFill>
                <a:latin typeface="Georgia"/>
                <a:cs typeface="Arial" charset="0"/>
              </a:rPr>
              <a:t>					   </a:t>
            </a:r>
            <a:r>
              <a:rPr lang="en-US" sz="2800" dirty="0">
                <a:solidFill>
                  <a:prstClr val="black"/>
                </a:solidFill>
                <a:latin typeface="Georgia"/>
                <a:cs typeface="Arial" charset="0"/>
              </a:rPr>
              <a:t>  </a:t>
            </a:r>
            <a:r>
              <a:rPr lang="en-US" sz="2600" dirty="0">
                <a:solidFill>
                  <a:prstClr val="black"/>
                </a:solidFill>
                <a:latin typeface="Georgia"/>
                <a:cs typeface="Arial" charset="0"/>
              </a:rPr>
              <a:t>Social Security #</a:t>
            </a:r>
          </a:p>
          <a:p>
            <a:pPr lvl="1" eaLnBrk="0" hangingPunct="0">
              <a:spcBef>
                <a:spcPct val="50000"/>
              </a:spcBef>
              <a:defRPr/>
            </a:pPr>
            <a:r>
              <a:rPr lang="en-US" sz="2600" dirty="0">
                <a:solidFill>
                  <a:prstClr val="black"/>
                </a:solidFill>
                <a:latin typeface="Georgia"/>
                <a:cs typeface="Arial" charset="0"/>
              </a:rPr>
              <a:t>					   </a:t>
            </a:r>
            <a:r>
              <a:rPr lang="en-US" sz="2800" dirty="0">
                <a:solidFill>
                  <a:prstClr val="black"/>
                </a:solidFill>
                <a:latin typeface="Georgia"/>
                <a:cs typeface="Arial" charset="0"/>
              </a:rPr>
              <a:t>  </a:t>
            </a:r>
            <a:r>
              <a:rPr lang="en-US" sz="2600" dirty="0">
                <a:solidFill>
                  <a:prstClr val="black"/>
                </a:solidFill>
                <a:latin typeface="Georgia"/>
                <a:cs typeface="Arial" charset="0"/>
              </a:rPr>
              <a:t>Date of Birth	</a:t>
            </a:r>
          </a:p>
          <a:p>
            <a:pPr lvl="1" eaLnBrk="0" hangingPunct="0">
              <a:spcBef>
                <a:spcPct val="50000"/>
              </a:spcBef>
              <a:defRPr/>
            </a:pPr>
            <a:r>
              <a:rPr lang="en-US" sz="2600" dirty="0">
                <a:solidFill>
                  <a:prstClr val="black"/>
                </a:solidFill>
                <a:latin typeface="Georgia"/>
                <a:cs typeface="Arial" charset="0"/>
              </a:rPr>
              <a:t>					   </a:t>
            </a:r>
            <a:r>
              <a:rPr lang="en-US" sz="2800" dirty="0">
                <a:solidFill>
                  <a:prstClr val="black"/>
                </a:solidFill>
                <a:latin typeface="Georgia"/>
                <a:cs typeface="Arial" charset="0"/>
              </a:rPr>
              <a:t>  </a:t>
            </a:r>
            <a:r>
              <a:rPr lang="en-US" sz="2600" dirty="0">
                <a:solidFill>
                  <a:prstClr val="black"/>
                </a:solidFill>
                <a:latin typeface="Georgia"/>
                <a:cs typeface="Arial" charset="0"/>
              </a:rPr>
              <a:t>First 2 letters (last name)</a:t>
            </a:r>
          </a:p>
          <a:p>
            <a:pPr lvl="1" eaLnBrk="0" hangingPunct="0">
              <a:spcBef>
                <a:spcPct val="50000"/>
              </a:spcBef>
              <a:defRPr/>
            </a:pPr>
            <a:r>
              <a:rPr lang="en-US" sz="2600" dirty="0">
                <a:solidFill>
                  <a:prstClr val="black"/>
                </a:solidFill>
                <a:latin typeface="Georgia"/>
                <a:cs typeface="Arial" charset="0"/>
              </a:rPr>
              <a:t>				               PIN #  (</a:t>
            </a:r>
            <a:r>
              <a:rPr lang="en-US" sz="2600" dirty="0">
                <a:solidFill>
                  <a:prstClr val="black"/>
                </a:solidFill>
                <a:latin typeface="Georgia"/>
                <a:cs typeface="Arial" charset="0"/>
                <a:hlinkClick r:id="rId5"/>
              </a:rPr>
              <a:t>www.pin.ed.gov</a:t>
            </a:r>
            <a:r>
              <a:rPr lang="en-US" sz="2600" dirty="0">
                <a:solidFill>
                  <a:prstClr val="black"/>
                </a:solidFill>
                <a:latin typeface="Georgia"/>
                <a:cs typeface="Arial" charset="0"/>
              </a:rPr>
              <a:t>)</a:t>
            </a:r>
          </a:p>
          <a:p>
            <a:pPr lvl="1" eaLnBrk="0" hangingPunct="0">
              <a:spcBef>
                <a:spcPct val="50000"/>
              </a:spcBef>
              <a:defRPr/>
            </a:pPr>
            <a:endParaRPr lang="en-US" sz="2000" b="1" dirty="0">
              <a:solidFill>
                <a:prstClr val="black"/>
              </a:solidFill>
              <a:latin typeface="Georgia"/>
              <a:cs typeface="Arial" charset="0"/>
            </a:endParaRPr>
          </a:p>
          <a:p>
            <a:pPr lvl="1" algn="ctr" eaLnBrk="0" hangingPunct="0">
              <a:spcBef>
                <a:spcPct val="50000"/>
              </a:spcBef>
              <a:defRPr/>
            </a:pPr>
            <a:r>
              <a:rPr lang="en-US" sz="2000" b="1" dirty="0">
                <a:solidFill>
                  <a:prstClr val="black"/>
                </a:solidFill>
                <a:latin typeface="Georgia"/>
                <a:cs typeface="Arial" charset="0"/>
              </a:rPr>
              <a:t>Private loans are listed on your credit report: </a:t>
            </a:r>
            <a:r>
              <a:rPr lang="en-US" sz="2000" b="1" dirty="0">
                <a:solidFill>
                  <a:prstClr val="black"/>
                </a:solidFill>
                <a:latin typeface="Georgia"/>
                <a:cs typeface="Arial" charset="0"/>
                <a:hlinkClick r:id="rId6"/>
              </a:rPr>
              <a:t>www.annualcreditreport.com</a:t>
            </a:r>
            <a:endParaRPr lang="en-US" sz="2000" b="1" dirty="0">
              <a:solidFill>
                <a:prstClr val="black"/>
              </a:solidFill>
              <a:latin typeface="Georgia"/>
              <a:cs typeface="Arial" charset="0"/>
            </a:endParaRPr>
          </a:p>
          <a:p>
            <a:pPr lvl="1" eaLnBrk="0" hangingPunct="0">
              <a:spcBef>
                <a:spcPct val="50000"/>
              </a:spcBef>
              <a:defRPr/>
            </a:pPr>
            <a:endParaRPr lang="en-US" sz="2600" dirty="0">
              <a:solidFill>
                <a:prstClr val="black"/>
              </a:solidFill>
              <a:latin typeface="Georgia"/>
              <a:cs typeface="Arial" charset="0"/>
            </a:endParaRPr>
          </a:p>
          <a:p>
            <a:pPr lvl="1" eaLnBrk="0" hangingPunct="0">
              <a:spcBef>
                <a:spcPct val="50000"/>
              </a:spcBef>
              <a:defRPr/>
            </a:pPr>
            <a:endParaRPr lang="en-US" sz="2600" dirty="0">
              <a:solidFill>
                <a:prstClr val="black"/>
              </a:solidFill>
              <a:latin typeface="Georgia"/>
              <a:cs typeface="Arial" charset="0"/>
            </a:endParaRPr>
          </a:p>
        </p:txBody>
      </p:sp>
    </p:spTree>
    <p:extLst>
      <p:ext uri="{BB962C8B-B14F-4D97-AF65-F5344CB8AC3E}">
        <p14:creationId xmlns:p14="http://schemas.microsoft.com/office/powerpoint/2010/main" val="188502343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Loan Servicers </a:t>
            </a:r>
            <a:r>
              <a:rPr lang="en-US" sz="1400" dirty="0"/>
              <a:t>just a few</a:t>
            </a:r>
          </a:p>
        </p:txBody>
      </p:sp>
      <p:pic>
        <p:nvPicPr>
          <p:cNvPr id="4" name="table"/>
          <p:cNvPicPr>
            <a:picLocks noGrp="1" noChangeAspect="1"/>
          </p:cNvPicPr>
          <p:nvPr>
            <p:ph sz="quarter" idx="13"/>
          </p:nvPr>
        </p:nvPicPr>
        <p:blipFill>
          <a:blip r:embed="rId2"/>
          <a:stretch>
            <a:fillRect/>
          </a:stretch>
        </p:blipFill>
        <p:spPr>
          <a:xfrm>
            <a:off x="3847417" y="731839"/>
            <a:ext cx="4039967" cy="3475037"/>
          </a:xfrm>
          <a:prstGeom prst="rect">
            <a:avLst/>
          </a:prstGeom>
        </p:spPr>
      </p:pic>
    </p:spTree>
    <p:extLst>
      <p:ext uri="{BB962C8B-B14F-4D97-AF65-F5344CB8AC3E}">
        <p14:creationId xmlns:p14="http://schemas.microsoft.com/office/powerpoint/2010/main" val="4854681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rrowheads="1"/>
          </p:cNvSpPr>
          <p:nvPr>
            <p:ph type="title"/>
          </p:nvPr>
        </p:nvSpPr>
        <p:spPr>
          <a:xfrm>
            <a:off x="2514600" y="533400"/>
            <a:ext cx="7162800" cy="1143000"/>
          </a:xfrm>
        </p:spPr>
        <p:txBody>
          <a:bodyPr>
            <a:normAutofit fontScale="90000"/>
          </a:bodyPr>
          <a:lstStyle/>
          <a:p>
            <a:pPr algn="ctr"/>
            <a:r>
              <a:rPr lang="en-US" sz="4000" dirty="0"/>
              <a:t>Mandatory Loan Exit Interview	</a:t>
            </a:r>
          </a:p>
        </p:txBody>
      </p:sp>
      <p:sp>
        <p:nvSpPr>
          <p:cNvPr id="80899" name="Rectangle 3"/>
          <p:cNvSpPr>
            <a:spLocks noGrp="1" noChangeArrowheads="1"/>
          </p:cNvSpPr>
          <p:nvPr>
            <p:ph sz="quarter" idx="13"/>
          </p:nvPr>
        </p:nvSpPr>
        <p:spPr>
          <a:xfrm>
            <a:off x="2057400" y="2057400"/>
            <a:ext cx="7772400" cy="3474720"/>
          </a:xfrm>
        </p:spPr>
        <p:txBody>
          <a:bodyPr/>
          <a:lstStyle/>
          <a:p>
            <a:pPr lvl="1"/>
            <a:endParaRPr lang="en-US" b="1" dirty="0"/>
          </a:p>
          <a:p>
            <a:pPr lvl="1"/>
            <a:r>
              <a:rPr lang="en-US" sz="2800" b="1" dirty="0"/>
              <a:t>Mandatory federal requirement before leaving school</a:t>
            </a:r>
          </a:p>
          <a:p>
            <a:pPr lvl="1"/>
            <a:r>
              <a:rPr lang="en-US" sz="2800" b="1" dirty="0"/>
              <a:t>Online exit interview –FAO will meet with you one-on-one after completion of online exit interview</a:t>
            </a:r>
          </a:p>
        </p:txBody>
      </p:sp>
    </p:spTree>
    <p:extLst>
      <p:ext uri="{BB962C8B-B14F-4D97-AF65-F5344CB8AC3E}">
        <p14:creationId xmlns:p14="http://schemas.microsoft.com/office/powerpoint/2010/main" val="302706373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533400"/>
            <a:ext cx="8763000" cy="3908762"/>
          </a:xfrm>
          <a:prstGeom prst="rect">
            <a:avLst/>
          </a:prstGeom>
          <a:noFill/>
        </p:spPr>
        <p:txBody>
          <a:bodyPr wrap="square" rtlCol="0">
            <a:spAutoFit/>
          </a:bodyPr>
          <a:lstStyle/>
          <a:p>
            <a:pPr algn="ctr" fontAlgn="base">
              <a:spcBef>
                <a:spcPct val="0"/>
              </a:spcBef>
              <a:spcAft>
                <a:spcPct val="0"/>
              </a:spcAft>
              <a:defRPr/>
            </a:pPr>
            <a:endParaRPr lang="en-US" sz="3200" dirty="0">
              <a:solidFill>
                <a:prstClr val="black"/>
              </a:solidFill>
              <a:latin typeface="Garamond" pitchFamily="18" charset="0"/>
              <a:cs typeface="Arial" charset="0"/>
            </a:endParaRPr>
          </a:p>
          <a:p>
            <a:pPr algn="ctr" fontAlgn="base">
              <a:spcBef>
                <a:spcPct val="0"/>
              </a:spcBef>
              <a:spcAft>
                <a:spcPct val="0"/>
              </a:spcAft>
              <a:defRPr/>
            </a:pPr>
            <a:r>
              <a:rPr lang="en-US" sz="4000" u="sng" dirty="0">
                <a:solidFill>
                  <a:prstClr val="black"/>
                </a:solidFill>
                <a:latin typeface="Garamond" pitchFamily="18" charset="0"/>
                <a:cs typeface="Arial" charset="0"/>
              </a:rPr>
              <a:t>FIRST Fact Sheet from AAMC</a:t>
            </a:r>
          </a:p>
          <a:p>
            <a:pPr algn="ctr" fontAlgn="base">
              <a:spcBef>
                <a:spcPct val="0"/>
              </a:spcBef>
              <a:spcAft>
                <a:spcPct val="0"/>
              </a:spcAft>
              <a:defRPr/>
            </a:pPr>
            <a:r>
              <a:rPr lang="en-US" sz="4000" i="1" dirty="0">
                <a:solidFill>
                  <a:prstClr val="black"/>
                </a:solidFill>
                <a:latin typeface="Garamond" pitchFamily="18" charset="0"/>
                <a:cs typeface="Arial" charset="0"/>
              </a:rPr>
              <a:t>Income-Based Repayment</a:t>
            </a:r>
            <a:r>
              <a:rPr lang="en-US" sz="4000" dirty="0">
                <a:solidFill>
                  <a:prstClr val="black"/>
                </a:solidFill>
                <a:latin typeface="Garamond" pitchFamily="18" charset="0"/>
                <a:cs typeface="Arial" charset="0"/>
              </a:rPr>
              <a:t> –</a:t>
            </a:r>
          </a:p>
          <a:p>
            <a:pPr algn="ctr" fontAlgn="base">
              <a:spcBef>
                <a:spcPct val="0"/>
              </a:spcBef>
              <a:spcAft>
                <a:spcPct val="0"/>
              </a:spcAft>
              <a:defRPr/>
            </a:pPr>
            <a:r>
              <a:rPr lang="en-US" sz="4000" i="1" dirty="0">
                <a:solidFill>
                  <a:prstClr val="black"/>
                </a:solidFill>
                <a:latin typeface="Garamond" pitchFamily="18" charset="0"/>
                <a:cs typeface="Arial" charset="0"/>
              </a:rPr>
              <a:t>Loan Forgiveness for Public Service</a:t>
            </a:r>
          </a:p>
          <a:p>
            <a:pPr algn="ctr" fontAlgn="base">
              <a:spcBef>
                <a:spcPct val="0"/>
              </a:spcBef>
              <a:spcAft>
                <a:spcPct val="0"/>
              </a:spcAft>
              <a:defRPr/>
            </a:pPr>
            <a:endParaRPr lang="en-US" sz="3200" i="1" dirty="0">
              <a:solidFill>
                <a:prstClr val="black"/>
              </a:solidFill>
              <a:latin typeface="Garamond" pitchFamily="18" charset="0"/>
              <a:cs typeface="Arial" charset="0"/>
            </a:endParaRPr>
          </a:p>
          <a:p>
            <a:pPr algn="ctr" fontAlgn="base">
              <a:spcBef>
                <a:spcPct val="0"/>
              </a:spcBef>
              <a:spcAft>
                <a:spcPct val="0"/>
              </a:spcAft>
              <a:defRPr/>
            </a:pPr>
            <a:r>
              <a:rPr lang="en-US" sz="3200" dirty="0">
                <a:solidFill>
                  <a:prstClr val="black"/>
                </a:solidFill>
                <a:latin typeface="Garamond" pitchFamily="18" charset="0"/>
                <a:cs typeface="Arial" charset="0"/>
                <a:hlinkClick r:id="rId2"/>
              </a:rPr>
              <a:t>https://www.aamc.org/services/first/</a:t>
            </a:r>
            <a:endParaRPr lang="en-US" sz="3200" dirty="0">
              <a:solidFill>
                <a:prstClr val="black"/>
              </a:solidFill>
              <a:latin typeface="Garamond" pitchFamily="18" charset="0"/>
              <a:cs typeface="Arial" charset="0"/>
            </a:endParaRPr>
          </a:p>
          <a:p>
            <a:pPr algn="ctr" fontAlgn="base">
              <a:spcBef>
                <a:spcPct val="0"/>
              </a:spcBef>
              <a:spcAft>
                <a:spcPct val="0"/>
              </a:spcAft>
              <a:defRPr/>
            </a:pPr>
            <a:endParaRPr lang="en-US" sz="3200" dirty="0">
              <a:solidFill>
                <a:prstClr val="black"/>
              </a:solidFill>
              <a:latin typeface="Garamond" pitchFamily="18" charset="0"/>
              <a:cs typeface="Arial" charset="0"/>
            </a:endParaRPr>
          </a:p>
        </p:txBody>
      </p:sp>
    </p:spTree>
    <p:extLst>
      <p:ext uri="{BB962C8B-B14F-4D97-AF65-F5344CB8AC3E}">
        <p14:creationId xmlns:p14="http://schemas.microsoft.com/office/powerpoint/2010/main" val="14952467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881606" y="1053669"/>
            <a:ext cx="2701510" cy="64633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srgbClr val="F2F2F2"/>
                </a:solidFill>
                <a:effectLst/>
                <a:uLnTx/>
                <a:uFillTx/>
                <a:latin typeface="Arial" panose="020B0604020202020204" pitchFamily="34" charset="0"/>
                <a:ea typeface="Arial"/>
                <a:cs typeface="+mn-cs"/>
              </a:rPr>
              <a:t>AGENDA</a:t>
            </a:r>
            <a:endParaRPr kumimoji="0" lang="en-GB" altLang="en-US" sz="1800" b="1" i="0" u="none" strike="noStrike" kern="1200" cap="none" spc="0" normalizeH="0" baseline="0" noProof="0" dirty="0" smtClean="0">
              <a:ln>
                <a:noFill/>
              </a:ln>
              <a:solidFill>
                <a:srgbClr val="5DD3FF"/>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795321" y="189560"/>
            <a:ext cx="10601357" cy="1644035"/>
          </a:xfrm>
          <a:prstGeom prst="rect">
            <a:avLst/>
          </a:prstGeom>
          <a:ln>
            <a:noFill/>
          </a:ln>
          <a:effectLst>
            <a:outerShdw blurRad="190500" algn="tl" rotWithShape="0">
              <a:srgbClr val="000000">
                <a:alpha val="70000"/>
              </a:srgbClr>
            </a:outerShdw>
          </a:effectLst>
        </p:spPr>
      </p:pic>
      <p:sp>
        <p:nvSpPr>
          <p:cNvPr id="6" name="TextBox 1"/>
          <p:cNvSpPr txBox="1">
            <a:spLocks noChangeArrowheads="1"/>
          </p:cNvSpPr>
          <p:nvPr/>
        </p:nvSpPr>
        <p:spPr bwMode="auto">
          <a:xfrm>
            <a:off x="2323171" y="1853993"/>
            <a:ext cx="754565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bg1"/>
                </a:solidFill>
                <a:latin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defRPr>
            </a:lvl2pPr>
            <a:lvl3pPr marL="1143000" indent="-228600">
              <a:spcBef>
                <a:spcPct val="20000"/>
              </a:spcBef>
              <a:buChar char="•"/>
              <a:defRPr>
                <a:solidFill>
                  <a:schemeClr val="bg1"/>
                </a:solidFill>
                <a:latin typeface="Arial" panose="020B0604020202020204" pitchFamily="34" charset="0"/>
              </a:defRPr>
            </a:lvl3pPr>
            <a:lvl4pPr marL="1600200" indent="-228600">
              <a:spcBef>
                <a:spcPct val="20000"/>
              </a:spcBef>
              <a:buChar char="–"/>
              <a:defRPr sz="1600">
                <a:solidFill>
                  <a:schemeClr val="bg1"/>
                </a:solidFill>
                <a:latin typeface="Arial" panose="020B0604020202020204" pitchFamily="34" charset="0"/>
              </a:defRPr>
            </a:lvl4pPr>
            <a:lvl5pPr marL="2057400" indent="-228600">
              <a:spcBef>
                <a:spcPct val="20000"/>
              </a:spcBef>
              <a:buChar char="»"/>
              <a:defRPr sz="16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bg1"/>
                </a:solidFill>
                <a:latin typeface="Arial" panose="020B0604020202020204" pitchFamily="34" charset="0"/>
              </a:defRPr>
            </a:lvl9pPr>
          </a:lstStyle>
          <a:p>
            <a:pPr algn="ctr" fontAlgn="base">
              <a:spcBef>
                <a:spcPct val="0"/>
              </a:spcBef>
              <a:spcAft>
                <a:spcPct val="0"/>
              </a:spcAft>
              <a:buFontTx/>
              <a:buNone/>
            </a:pPr>
            <a:r>
              <a:rPr lang="en-GB" altLang="en-US" sz="3600" b="1" kern="0" dirty="0" smtClean="0">
                <a:solidFill>
                  <a:srgbClr val="002060"/>
                </a:solidFill>
                <a:effectLst>
                  <a:outerShdw blurRad="38100" dist="38100" dir="2700000" algn="tl">
                    <a:srgbClr val="000000">
                      <a:alpha val="43137"/>
                    </a:srgbClr>
                  </a:outerShdw>
                </a:effectLst>
                <a:cs typeface="Arial"/>
              </a:rPr>
              <a:t>Scholarly Concentration Program</a:t>
            </a:r>
          </a:p>
        </p:txBody>
      </p:sp>
      <p:sp>
        <p:nvSpPr>
          <p:cNvPr id="9" name="TextBox 8"/>
          <p:cNvSpPr txBox="1"/>
          <p:nvPr/>
        </p:nvSpPr>
        <p:spPr>
          <a:xfrm>
            <a:off x="1595543" y="2481630"/>
            <a:ext cx="9860948" cy="369332"/>
          </a:xfrm>
          <a:prstGeom prst="rect">
            <a:avLst/>
          </a:prstGeom>
          <a:noFill/>
        </p:spPr>
        <p:txBody>
          <a:bodyPr wrap="square" rtlCol="0">
            <a:spAutoFit/>
          </a:bodyPr>
          <a:lstStyle/>
          <a:p>
            <a:pPr marL="285750" indent="-285750">
              <a:buFont typeface="Arial" panose="020B0604020202020204" pitchFamily="34" charset="0"/>
              <a:buChar char="•"/>
            </a:pPr>
            <a:r>
              <a:rPr lang="en-US" dirty="0" smtClean="0"/>
              <a:t>Allows an opportunity to work closely with a mentor expert in your chosen discipline</a:t>
            </a:r>
            <a:endParaRPr lang="en-US" dirty="0"/>
          </a:p>
        </p:txBody>
      </p:sp>
      <p:sp>
        <p:nvSpPr>
          <p:cNvPr id="12" name="TextBox 1"/>
          <p:cNvSpPr txBox="1">
            <a:spLocks noChangeArrowheads="1"/>
          </p:cNvSpPr>
          <p:nvPr/>
        </p:nvSpPr>
        <p:spPr bwMode="auto">
          <a:xfrm>
            <a:off x="1536815" y="4815961"/>
            <a:ext cx="404630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bg1"/>
                </a:solidFill>
                <a:latin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defRPr>
            </a:lvl2pPr>
            <a:lvl3pPr marL="1143000" indent="-228600">
              <a:spcBef>
                <a:spcPct val="20000"/>
              </a:spcBef>
              <a:buChar char="•"/>
              <a:defRPr>
                <a:solidFill>
                  <a:schemeClr val="bg1"/>
                </a:solidFill>
                <a:latin typeface="Arial" panose="020B0604020202020204" pitchFamily="34" charset="0"/>
              </a:defRPr>
            </a:lvl3pPr>
            <a:lvl4pPr marL="1600200" indent="-228600">
              <a:spcBef>
                <a:spcPct val="20000"/>
              </a:spcBef>
              <a:buChar char="–"/>
              <a:defRPr sz="1600">
                <a:solidFill>
                  <a:schemeClr val="bg1"/>
                </a:solidFill>
                <a:latin typeface="Arial" panose="020B0604020202020204" pitchFamily="34" charset="0"/>
              </a:defRPr>
            </a:lvl4pPr>
            <a:lvl5pPr marL="2057400" indent="-228600">
              <a:spcBef>
                <a:spcPct val="20000"/>
              </a:spcBef>
              <a:buChar char="»"/>
              <a:defRPr sz="16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bg1"/>
                </a:solidFill>
                <a:latin typeface="Arial" panose="020B0604020202020204" pitchFamily="34" charset="0"/>
              </a:defRPr>
            </a:lvl9pPr>
          </a:lstStyle>
          <a:p>
            <a:pPr algn="ctr" fontAlgn="base">
              <a:spcBef>
                <a:spcPct val="0"/>
              </a:spcBef>
              <a:spcAft>
                <a:spcPct val="0"/>
              </a:spcAft>
              <a:buFontTx/>
              <a:buNone/>
            </a:pPr>
            <a:r>
              <a:rPr lang="en-GB" altLang="en-US" sz="2000" b="1" kern="0" dirty="0" smtClean="0">
                <a:solidFill>
                  <a:srgbClr val="002060"/>
                </a:solidFill>
                <a:effectLst>
                  <a:outerShdw blurRad="38100" dist="38100" dir="2700000" algn="tl">
                    <a:srgbClr val="000000">
                      <a:alpha val="43137"/>
                    </a:srgbClr>
                  </a:outerShdw>
                </a:effectLst>
                <a:cs typeface="Arial"/>
              </a:rPr>
              <a:t>Application Process &amp; Deadline</a:t>
            </a:r>
          </a:p>
        </p:txBody>
      </p:sp>
      <p:sp>
        <p:nvSpPr>
          <p:cNvPr id="14" name="TextBox 13"/>
          <p:cNvSpPr txBox="1"/>
          <p:nvPr/>
        </p:nvSpPr>
        <p:spPr>
          <a:xfrm>
            <a:off x="1595543" y="5396592"/>
            <a:ext cx="6519232" cy="830997"/>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t>Select the </a:t>
            </a:r>
            <a:r>
              <a:rPr lang="en-US" sz="1600" dirty="0" smtClean="0">
                <a:solidFill>
                  <a:srgbClr val="FF0000"/>
                </a:solidFill>
              </a:rPr>
              <a:t>“ONLINE APPLICATIONS” </a:t>
            </a:r>
            <a:r>
              <a:rPr lang="en-US" sz="1600" dirty="0" smtClean="0"/>
              <a:t>hyperlink</a:t>
            </a:r>
            <a:r>
              <a:rPr lang="en-US" sz="1600" dirty="0" smtClean="0">
                <a:solidFill>
                  <a:srgbClr val="FF0000"/>
                </a:solidFill>
              </a:rPr>
              <a:t> </a:t>
            </a:r>
            <a:r>
              <a:rPr lang="en-US" sz="1600" dirty="0" smtClean="0"/>
              <a:t>from the SCP website to complete and </a:t>
            </a:r>
            <a:r>
              <a:rPr lang="en-US" sz="1600" b="1" dirty="0" smtClean="0">
                <a:effectLst>
                  <a:outerShdw blurRad="38100" dist="38100" dir="2700000" algn="tl">
                    <a:srgbClr val="000000">
                      <a:alpha val="43137"/>
                    </a:srgbClr>
                  </a:outerShdw>
                </a:effectLst>
              </a:rPr>
              <a:t>submit your application by 5pm on January 23, 2017 </a:t>
            </a:r>
            <a:endParaRPr lang="en-US" sz="1600" b="1" dirty="0">
              <a:effectLst>
                <a:outerShdw blurRad="38100" dist="38100" dir="2700000" algn="tl">
                  <a:srgbClr val="000000">
                    <a:alpha val="43137"/>
                  </a:srgbClr>
                </a:outerShdw>
              </a:effectLst>
            </a:endParaRPr>
          </a:p>
        </p:txBody>
      </p:sp>
      <p:sp>
        <p:nvSpPr>
          <p:cNvPr id="10" name="TextBox 9"/>
          <p:cNvSpPr txBox="1"/>
          <p:nvPr/>
        </p:nvSpPr>
        <p:spPr>
          <a:xfrm>
            <a:off x="1595543" y="3220136"/>
            <a:ext cx="9860948" cy="1569660"/>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t>Medical Education</a:t>
            </a:r>
          </a:p>
          <a:p>
            <a:pPr marL="285750" indent="-285750">
              <a:buFont typeface="Arial" panose="020B0604020202020204" pitchFamily="34" charset="0"/>
              <a:buChar char="•"/>
            </a:pPr>
            <a:r>
              <a:rPr lang="en-US" sz="1600" dirty="0" smtClean="0"/>
              <a:t>Leadership</a:t>
            </a:r>
          </a:p>
          <a:p>
            <a:pPr marL="285750" indent="-285750">
              <a:buFont typeface="Arial" panose="020B0604020202020204" pitchFamily="34" charset="0"/>
              <a:buChar char="•"/>
            </a:pPr>
            <a:r>
              <a:rPr lang="en-US" sz="1600" dirty="0" smtClean="0"/>
              <a:t>Physician Leadership in Quality and Safety</a:t>
            </a:r>
          </a:p>
          <a:p>
            <a:pPr marL="285750" indent="-285750">
              <a:buFont typeface="Arial" panose="020B0604020202020204" pitchFamily="34" charset="0"/>
              <a:buChar char="•"/>
            </a:pPr>
            <a:r>
              <a:rPr lang="en-US" sz="1600" dirty="0" smtClean="0"/>
              <a:t>Care of Older Patient</a:t>
            </a:r>
          </a:p>
          <a:p>
            <a:pPr marL="285750" indent="-285750">
              <a:buFont typeface="Arial" panose="020B0604020202020204" pitchFamily="34" charset="0"/>
              <a:buChar char="•"/>
            </a:pPr>
            <a:r>
              <a:rPr lang="en-US" sz="1600" dirty="0" smtClean="0"/>
              <a:t>Humanities and Social Sciences</a:t>
            </a:r>
          </a:p>
          <a:p>
            <a:pPr marL="285750" indent="-285750">
              <a:buFont typeface="Arial" panose="020B0604020202020204" pitchFamily="34" charset="0"/>
              <a:buChar char="•"/>
            </a:pPr>
            <a:r>
              <a:rPr lang="en-US" sz="1600" dirty="0" smtClean="0"/>
              <a:t>Technology in Medical Education (</a:t>
            </a:r>
            <a:r>
              <a:rPr lang="en-US" sz="1600" dirty="0" err="1" smtClean="0"/>
              <a:t>TiME</a:t>
            </a:r>
            <a:r>
              <a:rPr lang="en-US" sz="1600" dirty="0" smtClean="0"/>
              <a:t>)</a:t>
            </a:r>
            <a:endParaRPr lang="en-US" sz="1600" dirty="0"/>
          </a:p>
        </p:txBody>
      </p:sp>
      <p:sp>
        <p:nvSpPr>
          <p:cNvPr id="11" name="TextBox 1"/>
          <p:cNvSpPr txBox="1">
            <a:spLocks noChangeArrowheads="1"/>
          </p:cNvSpPr>
          <p:nvPr/>
        </p:nvSpPr>
        <p:spPr bwMode="auto">
          <a:xfrm>
            <a:off x="1533545" y="2824007"/>
            <a:ext cx="539763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bg1"/>
                </a:solidFill>
                <a:latin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defRPr>
            </a:lvl2pPr>
            <a:lvl3pPr marL="1143000" indent="-228600">
              <a:spcBef>
                <a:spcPct val="20000"/>
              </a:spcBef>
              <a:buChar char="•"/>
              <a:defRPr>
                <a:solidFill>
                  <a:schemeClr val="bg1"/>
                </a:solidFill>
                <a:latin typeface="Arial" panose="020B0604020202020204" pitchFamily="34" charset="0"/>
              </a:defRPr>
            </a:lvl3pPr>
            <a:lvl4pPr marL="1600200" indent="-228600">
              <a:spcBef>
                <a:spcPct val="20000"/>
              </a:spcBef>
              <a:buChar char="–"/>
              <a:defRPr sz="1600">
                <a:solidFill>
                  <a:schemeClr val="bg1"/>
                </a:solidFill>
                <a:latin typeface="Arial" panose="020B0604020202020204" pitchFamily="34" charset="0"/>
              </a:defRPr>
            </a:lvl4pPr>
            <a:lvl5pPr marL="2057400" indent="-228600">
              <a:spcBef>
                <a:spcPct val="20000"/>
              </a:spcBef>
              <a:buChar char="»"/>
              <a:defRPr sz="16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bg1"/>
                </a:solidFill>
                <a:latin typeface="Arial" panose="020B0604020202020204" pitchFamily="34" charset="0"/>
              </a:defRPr>
            </a:lvl9pPr>
          </a:lstStyle>
          <a:p>
            <a:pPr algn="ctr" fontAlgn="base">
              <a:spcBef>
                <a:spcPct val="0"/>
              </a:spcBef>
              <a:spcAft>
                <a:spcPct val="0"/>
              </a:spcAft>
              <a:buFontTx/>
              <a:buNone/>
            </a:pPr>
            <a:r>
              <a:rPr lang="en-GB" altLang="en-US" sz="2000" b="1" kern="0" dirty="0" smtClean="0">
                <a:solidFill>
                  <a:srgbClr val="002060"/>
                </a:solidFill>
                <a:effectLst>
                  <a:outerShdw blurRad="38100" dist="38100" dir="2700000" algn="tl">
                    <a:srgbClr val="000000">
                      <a:alpha val="43137"/>
                    </a:srgbClr>
                  </a:outerShdw>
                </a:effectLst>
                <a:cs typeface="Arial"/>
              </a:rPr>
              <a:t>Scholarly Concentration Programs Offered</a:t>
            </a:r>
          </a:p>
        </p:txBody>
      </p:sp>
      <p:sp>
        <p:nvSpPr>
          <p:cNvPr id="2" name="Rectangle 1"/>
          <p:cNvSpPr/>
          <p:nvPr/>
        </p:nvSpPr>
        <p:spPr>
          <a:xfrm>
            <a:off x="3243196" y="3958484"/>
            <a:ext cx="11596254" cy="523220"/>
          </a:xfrm>
          <a:prstGeom prst="rect">
            <a:avLst/>
          </a:prstGeom>
        </p:spPr>
        <p:txBody>
          <a:bodyPr wrap="square">
            <a:spAutoFit/>
          </a:bodyPr>
          <a:lstStyle/>
          <a:p>
            <a:endParaRPr lang="en-US" sz="1400" dirty="0" smtClean="0"/>
          </a:p>
          <a:p>
            <a:endParaRPr lang="en-US" sz="1400" dirty="0"/>
          </a:p>
        </p:txBody>
      </p:sp>
      <p:sp>
        <p:nvSpPr>
          <p:cNvPr id="7" name="Rectangle 6"/>
          <p:cNvSpPr/>
          <p:nvPr/>
        </p:nvSpPr>
        <p:spPr>
          <a:xfrm>
            <a:off x="2117390" y="6227589"/>
            <a:ext cx="8140710" cy="523220"/>
          </a:xfrm>
          <a:prstGeom prst="rect">
            <a:avLst/>
          </a:prstGeom>
        </p:spPr>
        <p:txBody>
          <a:bodyPr wrap="square">
            <a:spAutoFit/>
          </a:bodyPr>
          <a:lstStyle/>
          <a:p>
            <a:r>
              <a:rPr lang="en-US" sz="1400" b="1" u="sng" dirty="0">
                <a:solidFill>
                  <a:srgbClr val="1F497D"/>
                </a:solidFill>
                <a:latin typeface="Calibri" panose="020F0502020204030204" pitchFamily="34" charset="0"/>
                <a:ea typeface="Calibri" panose="020F0502020204030204" pitchFamily="34" charset="0"/>
                <a:cs typeface="Times New Roman" panose="02020603050405020304" pitchFamily="18" charset="0"/>
                <a:hlinkClick r:id="rId4"/>
              </a:rPr>
              <a:t>https://www.med.unc.edu/md/curriculum/tec-curriculum-information/primary-care-programs-and-scholarly-tracks/scholarly-concentration-programs</a:t>
            </a:r>
            <a:endParaRPr lang="en-US" sz="1400" b="1" dirty="0"/>
          </a:p>
        </p:txBody>
      </p:sp>
    </p:spTree>
    <p:extLst>
      <p:ext uri="{BB962C8B-B14F-4D97-AF65-F5344CB8AC3E}">
        <p14:creationId xmlns:p14="http://schemas.microsoft.com/office/powerpoint/2010/main" val="265090769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5000" y="449797"/>
            <a:ext cx="7848600" cy="4893647"/>
          </a:xfrm>
          <a:prstGeom prst="rect">
            <a:avLst/>
          </a:prstGeom>
          <a:noFill/>
        </p:spPr>
        <p:txBody>
          <a:bodyPr wrap="square" rtlCol="0">
            <a:spAutoFit/>
          </a:bodyPr>
          <a:lstStyle/>
          <a:p>
            <a:pPr fontAlgn="base">
              <a:spcBef>
                <a:spcPct val="0"/>
              </a:spcBef>
              <a:spcAft>
                <a:spcPct val="0"/>
              </a:spcAft>
              <a:defRPr/>
            </a:pPr>
            <a:r>
              <a:rPr lang="en-US" sz="4000" b="1" dirty="0">
                <a:solidFill>
                  <a:prstClr val="black"/>
                </a:solidFill>
                <a:latin typeface="Garamond" pitchFamily="18" charset="0"/>
                <a:cs typeface="Arial" charset="0"/>
              </a:rPr>
              <a:t>What’s happening in Spring 2017</a:t>
            </a:r>
          </a:p>
          <a:p>
            <a:pPr fontAlgn="base">
              <a:spcBef>
                <a:spcPct val="0"/>
              </a:spcBef>
              <a:spcAft>
                <a:spcPct val="0"/>
              </a:spcAft>
              <a:defRPr/>
            </a:pPr>
            <a:endParaRPr lang="en-US" dirty="0">
              <a:solidFill>
                <a:prstClr val="black"/>
              </a:solidFill>
              <a:latin typeface="Garamond" pitchFamily="18" charset="0"/>
              <a:cs typeface="Arial" charset="0"/>
            </a:endParaRPr>
          </a:p>
          <a:p>
            <a:pPr fontAlgn="base">
              <a:spcBef>
                <a:spcPct val="0"/>
              </a:spcBef>
              <a:spcAft>
                <a:spcPct val="0"/>
              </a:spcAft>
              <a:defRPr/>
            </a:pPr>
            <a:endParaRPr lang="en-US" dirty="0">
              <a:solidFill>
                <a:prstClr val="black"/>
              </a:solidFill>
              <a:latin typeface="Garamond" pitchFamily="18" charset="0"/>
              <a:cs typeface="Arial" charset="0"/>
            </a:endParaRPr>
          </a:p>
          <a:p>
            <a:pPr algn="ctr" fontAlgn="base">
              <a:spcBef>
                <a:spcPct val="0"/>
              </a:spcBef>
              <a:spcAft>
                <a:spcPct val="0"/>
              </a:spcAft>
              <a:defRPr/>
            </a:pPr>
            <a:r>
              <a:rPr lang="en-US" sz="2800" b="1" dirty="0">
                <a:solidFill>
                  <a:prstClr val="black"/>
                </a:solidFill>
                <a:latin typeface="Garamond" pitchFamily="18" charset="0"/>
                <a:cs typeface="Arial" charset="0"/>
              </a:rPr>
              <a:t>Financial Literacy Sessions:</a:t>
            </a:r>
          </a:p>
          <a:p>
            <a:pPr algn="ctr" fontAlgn="base">
              <a:spcBef>
                <a:spcPct val="0"/>
              </a:spcBef>
              <a:spcAft>
                <a:spcPct val="0"/>
              </a:spcAft>
              <a:defRPr/>
            </a:pPr>
            <a:endParaRPr lang="en-US" sz="2800" b="1" dirty="0">
              <a:solidFill>
                <a:prstClr val="black"/>
              </a:solidFill>
              <a:latin typeface="Garamond" pitchFamily="18" charset="0"/>
              <a:cs typeface="Arial" charset="0"/>
            </a:endParaRPr>
          </a:p>
          <a:p>
            <a:pPr algn="ctr" fontAlgn="base">
              <a:spcBef>
                <a:spcPct val="0"/>
              </a:spcBef>
              <a:spcAft>
                <a:spcPct val="0"/>
              </a:spcAft>
              <a:defRPr/>
            </a:pPr>
            <a:r>
              <a:rPr lang="en-US" b="1" dirty="0">
                <a:solidFill>
                  <a:prstClr val="black"/>
                </a:solidFill>
                <a:latin typeface="Garamond" pitchFamily="18" charset="0"/>
                <a:cs typeface="Arial" charset="0"/>
              </a:rPr>
              <a:t>Dealing with Finances in Residency</a:t>
            </a:r>
          </a:p>
          <a:p>
            <a:pPr algn="ctr" fontAlgn="base">
              <a:spcBef>
                <a:spcPct val="0"/>
              </a:spcBef>
              <a:spcAft>
                <a:spcPct val="0"/>
              </a:spcAft>
              <a:defRPr/>
            </a:pPr>
            <a:r>
              <a:rPr lang="en-US" b="1" dirty="0">
                <a:solidFill>
                  <a:prstClr val="black"/>
                </a:solidFill>
                <a:latin typeface="Garamond" pitchFamily="18" charset="0"/>
                <a:cs typeface="Arial" charset="0"/>
              </a:rPr>
              <a:t>Navigating the Different Types of Insurance</a:t>
            </a:r>
          </a:p>
          <a:p>
            <a:pPr algn="ctr" fontAlgn="base">
              <a:spcBef>
                <a:spcPct val="0"/>
              </a:spcBef>
              <a:spcAft>
                <a:spcPct val="0"/>
              </a:spcAft>
              <a:defRPr/>
            </a:pPr>
            <a:r>
              <a:rPr lang="en-US" b="1" dirty="0">
                <a:solidFill>
                  <a:prstClr val="black"/>
                </a:solidFill>
                <a:latin typeface="Garamond" pitchFamily="18" charset="0"/>
                <a:cs typeface="Arial" charset="0"/>
              </a:rPr>
              <a:t>Public Service Loan Forgiveness</a:t>
            </a:r>
          </a:p>
          <a:p>
            <a:pPr algn="ctr" fontAlgn="base">
              <a:spcBef>
                <a:spcPct val="0"/>
              </a:spcBef>
              <a:spcAft>
                <a:spcPct val="0"/>
              </a:spcAft>
              <a:defRPr/>
            </a:pPr>
            <a:r>
              <a:rPr lang="en-US" b="1" dirty="0">
                <a:solidFill>
                  <a:prstClr val="black"/>
                </a:solidFill>
                <a:latin typeface="Garamond" pitchFamily="18" charset="0"/>
                <a:cs typeface="Arial" charset="0"/>
              </a:rPr>
              <a:t>Home Buying Tips</a:t>
            </a:r>
          </a:p>
          <a:p>
            <a:pPr algn="ctr" fontAlgn="base">
              <a:spcBef>
                <a:spcPct val="0"/>
              </a:spcBef>
              <a:spcAft>
                <a:spcPct val="0"/>
              </a:spcAft>
              <a:defRPr/>
            </a:pPr>
            <a:r>
              <a:rPr lang="en-US" b="1" dirty="0">
                <a:solidFill>
                  <a:prstClr val="black"/>
                </a:solidFill>
                <a:latin typeface="Garamond" pitchFamily="18" charset="0"/>
                <a:cs typeface="Arial" charset="0"/>
              </a:rPr>
              <a:t>Dealing with Taxes as a Doctor</a:t>
            </a:r>
          </a:p>
          <a:p>
            <a:pPr algn="ctr" fontAlgn="base">
              <a:spcBef>
                <a:spcPct val="0"/>
              </a:spcBef>
              <a:spcAft>
                <a:spcPct val="0"/>
              </a:spcAft>
              <a:defRPr/>
            </a:pPr>
            <a:r>
              <a:rPr lang="en-US" b="1" dirty="0">
                <a:solidFill>
                  <a:prstClr val="black"/>
                </a:solidFill>
                <a:latin typeface="Garamond" pitchFamily="18" charset="0"/>
                <a:cs typeface="Arial" charset="0"/>
              </a:rPr>
              <a:t>Rules of the Road – Fundamentals of investing</a:t>
            </a:r>
          </a:p>
          <a:p>
            <a:pPr algn="ctr" fontAlgn="base">
              <a:spcBef>
                <a:spcPct val="0"/>
              </a:spcBef>
              <a:spcAft>
                <a:spcPct val="0"/>
              </a:spcAft>
              <a:defRPr/>
            </a:pPr>
            <a:r>
              <a:rPr lang="en-US" b="1" dirty="0">
                <a:solidFill>
                  <a:prstClr val="black"/>
                </a:solidFill>
                <a:latin typeface="Garamond" pitchFamily="18" charset="0"/>
                <a:cs typeface="Arial" charset="0"/>
              </a:rPr>
              <a:t>Financial Planning</a:t>
            </a:r>
          </a:p>
          <a:p>
            <a:pPr fontAlgn="base">
              <a:spcBef>
                <a:spcPct val="0"/>
              </a:spcBef>
              <a:spcAft>
                <a:spcPct val="0"/>
              </a:spcAft>
              <a:defRPr/>
            </a:pPr>
            <a:endParaRPr lang="en-US" dirty="0">
              <a:solidFill>
                <a:prstClr val="black"/>
              </a:solidFill>
              <a:latin typeface="Garamond" pitchFamily="18" charset="0"/>
              <a:cs typeface="Arial" charset="0"/>
            </a:endParaRPr>
          </a:p>
          <a:p>
            <a:pPr fontAlgn="base">
              <a:spcBef>
                <a:spcPct val="0"/>
              </a:spcBef>
              <a:spcAft>
                <a:spcPct val="0"/>
              </a:spcAft>
              <a:defRPr/>
            </a:pPr>
            <a:endParaRPr lang="en-US" dirty="0">
              <a:solidFill>
                <a:prstClr val="black"/>
              </a:solidFill>
              <a:latin typeface="Garamond" pitchFamily="18" charset="0"/>
              <a:cs typeface="Arial" charset="0"/>
            </a:endParaRPr>
          </a:p>
          <a:p>
            <a:pPr fontAlgn="base">
              <a:spcBef>
                <a:spcPct val="0"/>
              </a:spcBef>
              <a:spcAft>
                <a:spcPct val="0"/>
              </a:spcAft>
              <a:defRPr/>
            </a:pPr>
            <a:r>
              <a:rPr lang="en-US" dirty="0">
                <a:solidFill>
                  <a:prstClr val="black"/>
                </a:solidFill>
                <a:latin typeface="Garamond" pitchFamily="18" charset="0"/>
                <a:cs typeface="Arial" charset="0"/>
              </a:rPr>
              <a:t>Details to follow…</a:t>
            </a:r>
          </a:p>
        </p:txBody>
      </p:sp>
    </p:spTree>
    <p:extLst>
      <p:ext uri="{BB962C8B-B14F-4D97-AF65-F5344CB8AC3E}">
        <p14:creationId xmlns:p14="http://schemas.microsoft.com/office/powerpoint/2010/main" val="335872093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rrowheads="1"/>
          </p:cNvSpPr>
          <p:nvPr>
            <p:ph type="title"/>
          </p:nvPr>
        </p:nvSpPr>
        <p:spPr>
          <a:xfrm>
            <a:off x="1905000" y="228600"/>
            <a:ext cx="8229600" cy="1295400"/>
          </a:xfrm>
        </p:spPr>
        <p:txBody>
          <a:bodyPr>
            <a:normAutofit fontScale="90000"/>
          </a:bodyPr>
          <a:lstStyle/>
          <a:p>
            <a:pPr algn="ctr"/>
            <a:r>
              <a:rPr lang="en-US" sz="4000" dirty="0"/>
              <a:t>Financial Aid Office </a:t>
            </a:r>
            <a:br>
              <a:rPr lang="en-US" sz="4000" dirty="0"/>
            </a:br>
            <a:r>
              <a:rPr lang="en-US" sz="4000" dirty="0"/>
              <a:t>contact information:</a:t>
            </a:r>
            <a:br>
              <a:rPr lang="en-US" sz="4000" dirty="0"/>
            </a:br>
            <a:endParaRPr lang="en-US" sz="4000" dirty="0"/>
          </a:p>
        </p:txBody>
      </p:sp>
      <p:sp>
        <p:nvSpPr>
          <p:cNvPr id="79875" name="Rectangle 3"/>
          <p:cNvSpPr>
            <a:spLocks noGrp="1" noChangeArrowheads="1"/>
          </p:cNvSpPr>
          <p:nvPr>
            <p:ph sz="quarter" idx="13"/>
          </p:nvPr>
        </p:nvSpPr>
        <p:spPr>
          <a:xfrm>
            <a:off x="1905000" y="1981200"/>
            <a:ext cx="8382000" cy="3474720"/>
          </a:xfrm>
        </p:spPr>
        <p:txBody>
          <a:bodyPr>
            <a:normAutofit/>
          </a:bodyPr>
          <a:lstStyle/>
          <a:p>
            <a:pPr>
              <a:buFont typeface="Wingdings" pitchFamily="2" charset="2"/>
              <a:buNone/>
            </a:pPr>
            <a:endParaRPr lang="en-US" dirty="0"/>
          </a:p>
          <a:p>
            <a:pPr algn="ctr">
              <a:buFont typeface="Wingdings" pitchFamily="2" charset="2"/>
              <a:buNone/>
            </a:pPr>
            <a:r>
              <a:rPr lang="en-US" sz="4000" b="1" dirty="0"/>
              <a:t>1001 Bondurant Hall</a:t>
            </a:r>
          </a:p>
          <a:p>
            <a:pPr algn="ctr">
              <a:buFont typeface="Wingdings" pitchFamily="2" charset="2"/>
              <a:buNone/>
            </a:pPr>
            <a:r>
              <a:rPr lang="en-US" sz="4000" b="1" dirty="0"/>
              <a:t>(919) 962-6118</a:t>
            </a:r>
          </a:p>
          <a:p>
            <a:pPr algn="ctr">
              <a:buFont typeface="Wingdings" pitchFamily="2" charset="2"/>
              <a:buNone/>
            </a:pPr>
            <a:r>
              <a:rPr lang="en-US" sz="4000" b="1" dirty="0"/>
              <a:t>somfinaid@listserv.med.unc.edu</a:t>
            </a:r>
          </a:p>
        </p:txBody>
      </p:sp>
    </p:spTree>
    <p:extLst>
      <p:ext uri="{BB962C8B-B14F-4D97-AF65-F5344CB8AC3E}">
        <p14:creationId xmlns:p14="http://schemas.microsoft.com/office/powerpoint/2010/main" val="58395534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a:spLocks noChangeArrowheads="1"/>
          </p:cNvSpPr>
          <p:nvPr/>
        </p:nvSpPr>
        <p:spPr bwMode="auto">
          <a:xfrm>
            <a:off x="3685632" y="2547355"/>
            <a:ext cx="4570482"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bg1"/>
                </a:solidFill>
                <a:latin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defRPr>
            </a:lvl2pPr>
            <a:lvl3pPr marL="1143000" indent="-228600">
              <a:spcBef>
                <a:spcPct val="20000"/>
              </a:spcBef>
              <a:buChar char="•"/>
              <a:defRPr>
                <a:solidFill>
                  <a:schemeClr val="bg1"/>
                </a:solidFill>
                <a:latin typeface="Arial" panose="020B0604020202020204" pitchFamily="34" charset="0"/>
              </a:defRPr>
            </a:lvl3pPr>
            <a:lvl4pPr marL="1600200" indent="-228600">
              <a:spcBef>
                <a:spcPct val="20000"/>
              </a:spcBef>
              <a:buChar char="–"/>
              <a:defRPr sz="1600">
                <a:solidFill>
                  <a:schemeClr val="bg1"/>
                </a:solidFill>
                <a:latin typeface="Arial" panose="020B0604020202020204" pitchFamily="34" charset="0"/>
              </a:defRPr>
            </a:lvl4pPr>
            <a:lvl5pPr marL="2057400" indent="-228600">
              <a:spcBef>
                <a:spcPct val="20000"/>
              </a:spcBef>
              <a:buChar char="»"/>
              <a:defRPr sz="16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bg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800" b="1" i="0" u="none" strike="noStrike" kern="0" cap="none" spc="0" normalizeH="0" baseline="0" noProof="0" dirty="0" smtClean="0">
                <a:ln>
                  <a:noFill/>
                </a:ln>
                <a:solidFill>
                  <a:srgbClr val="FFFF00"/>
                </a:solidFill>
                <a:effectLst/>
                <a:uLnTx/>
                <a:uFillTx/>
                <a:latin typeface="Arial" panose="020B0604020202020204" pitchFamily="34" charset="0"/>
                <a:ea typeface="+mn-ea"/>
                <a:cs typeface="Arial"/>
              </a:rPr>
              <a:t>MS4</a:t>
            </a:r>
            <a:r>
              <a:rPr kumimoji="0" lang="en-US" altLang="en-US" sz="3800" b="1" i="0" u="none" strike="noStrike" kern="0" cap="none" spc="0" normalizeH="0" noProof="0" dirty="0" smtClean="0">
                <a:ln>
                  <a:noFill/>
                </a:ln>
                <a:solidFill>
                  <a:srgbClr val="FFFF00"/>
                </a:solidFill>
                <a:effectLst/>
                <a:uLnTx/>
                <a:uFillTx/>
                <a:latin typeface="Arial" panose="020B0604020202020204" pitchFamily="34" charset="0"/>
                <a:ea typeface="+mn-ea"/>
                <a:cs typeface="Arial"/>
              </a:rPr>
              <a:t> Student Panel</a:t>
            </a:r>
            <a:endParaRPr kumimoji="0" lang="en-GB" altLang="en-US" sz="3800" b="1" i="0" u="none" strike="noStrike" kern="0" cap="none" spc="0" normalizeH="0" baseline="0" noProof="0" dirty="0">
              <a:ln>
                <a:noFill/>
              </a:ln>
              <a:solidFill>
                <a:srgbClr val="FFFF00"/>
              </a:solidFill>
              <a:effectLst/>
              <a:uLnTx/>
              <a:uFillTx/>
              <a:latin typeface="Arial" panose="020B0604020202020204" pitchFamily="34" charset="0"/>
              <a:ea typeface="+mn-ea"/>
              <a:cs typeface="Aria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722" y="504237"/>
            <a:ext cx="2914650" cy="159067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4372" y="501104"/>
            <a:ext cx="2914650" cy="159067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9022" y="606533"/>
            <a:ext cx="2914650" cy="1590675"/>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77350" y="781897"/>
            <a:ext cx="2914650" cy="1590675"/>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722" y="2196163"/>
            <a:ext cx="2914650" cy="1590675"/>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8931" y="2090571"/>
            <a:ext cx="2914650" cy="1590675"/>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60577" y="2196162"/>
            <a:ext cx="2914650" cy="1590675"/>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307" y="3886813"/>
            <a:ext cx="2914650" cy="1590675"/>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4043" y="3786675"/>
            <a:ext cx="2914650" cy="1590675"/>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41323" y="3680039"/>
            <a:ext cx="2914650" cy="1590675"/>
          </a:xfrm>
          <a:prstGeom prst="rect">
            <a:avLst/>
          </a:prstGeom>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8274" y="3699444"/>
            <a:ext cx="2914650" cy="1590675"/>
          </a:xfrm>
          <a:prstGeom prst="rect">
            <a:avLst/>
          </a:prstGeom>
        </p:spPr>
      </p:pic>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34" y="5028220"/>
            <a:ext cx="2914650" cy="1590675"/>
          </a:xfrm>
          <a:prstGeom prst="rect">
            <a:avLst/>
          </a:prstGeom>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5136" y="5152716"/>
            <a:ext cx="2914650" cy="1590675"/>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2313" y="5165284"/>
            <a:ext cx="2914650" cy="1590675"/>
          </a:xfrm>
          <a:prstGeom prst="rect">
            <a:avLst/>
          </a:prstGeom>
        </p:spPr>
      </p:pic>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4113" y="5116236"/>
            <a:ext cx="2914650" cy="1590675"/>
          </a:xfrm>
          <a:prstGeom prst="rect">
            <a:avLst/>
          </a:prstGeom>
        </p:spPr>
      </p:pic>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55973" y="5217999"/>
            <a:ext cx="2914650" cy="1590675"/>
          </a:xfrm>
          <a:prstGeom prst="rect">
            <a:avLst/>
          </a:prstGeom>
        </p:spPr>
      </p:pic>
    </p:spTree>
    <p:extLst>
      <p:ext uri="{BB962C8B-B14F-4D97-AF65-F5344CB8AC3E}">
        <p14:creationId xmlns:p14="http://schemas.microsoft.com/office/powerpoint/2010/main" val="1825059585"/>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881606" y="1053669"/>
            <a:ext cx="2701510" cy="64633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srgbClr val="F2F2F2"/>
                </a:solidFill>
                <a:effectLst/>
                <a:uLnTx/>
                <a:uFillTx/>
                <a:latin typeface="Arial" panose="020B0604020202020204" pitchFamily="34" charset="0"/>
                <a:ea typeface="Arial"/>
                <a:cs typeface="+mn-cs"/>
              </a:rPr>
              <a:t>AGENDA</a:t>
            </a:r>
            <a:endParaRPr kumimoji="0" lang="en-GB" altLang="en-US" sz="1800" b="1" i="0" u="none" strike="noStrike" kern="1200" cap="none" spc="0" normalizeH="0" baseline="0" noProof="0" dirty="0" smtClean="0">
              <a:ln>
                <a:noFill/>
              </a:ln>
              <a:solidFill>
                <a:srgbClr val="5DD3FF"/>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6" name="TextBox 1"/>
          <p:cNvSpPr txBox="1">
            <a:spLocks noChangeArrowheads="1"/>
          </p:cNvSpPr>
          <p:nvPr/>
        </p:nvSpPr>
        <p:spPr bwMode="auto">
          <a:xfrm>
            <a:off x="498957" y="2522963"/>
            <a:ext cx="1119409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bg1"/>
                </a:solidFill>
                <a:latin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defRPr>
            </a:lvl2pPr>
            <a:lvl3pPr marL="1143000" indent="-228600">
              <a:spcBef>
                <a:spcPct val="20000"/>
              </a:spcBef>
              <a:buChar char="•"/>
              <a:defRPr>
                <a:solidFill>
                  <a:schemeClr val="bg1"/>
                </a:solidFill>
                <a:latin typeface="Arial" panose="020B0604020202020204" pitchFamily="34" charset="0"/>
              </a:defRPr>
            </a:lvl3pPr>
            <a:lvl4pPr marL="1600200" indent="-228600">
              <a:spcBef>
                <a:spcPct val="20000"/>
              </a:spcBef>
              <a:buChar char="–"/>
              <a:defRPr sz="1600">
                <a:solidFill>
                  <a:schemeClr val="bg1"/>
                </a:solidFill>
                <a:latin typeface="Arial" panose="020B0604020202020204" pitchFamily="34" charset="0"/>
              </a:defRPr>
            </a:lvl4pPr>
            <a:lvl5pPr marL="2057400" indent="-228600">
              <a:spcBef>
                <a:spcPct val="20000"/>
              </a:spcBef>
              <a:buChar char="»"/>
              <a:defRPr sz="16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bg1"/>
                </a:solidFill>
                <a:latin typeface="Arial" panose="020B0604020202020204" pitchFamily="34" charset="0"/>
              </a:defRPr>
            </a:lvl9pPr>
          </a:lstStyle>
          <a:p>
            <a:pPr algn="ctr" fontAlgn="base">
              <a:spcBef>
                <a:spcPct val="0"/>
              </a:spcBef>
              <a:spcAft>
                <a:spcPct val="0"/>
              </a:spcAft>
              <a:buFontTx/>
              <a:buNone/>
            </a:pPr>
            <a:r>
              <a:rPr lang="en-GB" altLang="en-US" sz="3200" b="1" kern="0" dirty="0" smtClean="0">
                <a:solidFill>
                  <a:srgbClr val="002060"/>
                </a:solidFill>
                <a:effectLst>
                  <a:outerShdw blurRad="38100" dist="38100" dir="2700000" algn="tl">
                    <a:srgbClr val="000000">
                      <a:alpha val="43137"/>
                    </a:srgbClr>
                  </a:outerShdw>
                </a:effectLst>
                <a:cs typeface="Arial"/>
              </a:rPr>
              <a:t>Learn more about the program</a:t>
            </a:r>
          </a:p>
          <a:p>
            <a:pPr algn="ctr" fontAlgn="base">
              <a:spcBef>
                <a:spcPct val="0"/>
              </a:spcBef>
              <a:spcAft>
                <a:spcPct val="0"/>
              </a:spcAft>
              <a:buFontTx/>
              <a:buNone/>
            </a:pPr>
            <a:r>
              <a:rPr lang="en-GB" altLang="en-US" sz="3200" b="1" kern="0" dirty="0">
                <a:solidFill>
                  <a:srgbClr val="002060"/>
                </a:solidFill>
                <a:effectLst>
                  <a:outerShdw blurRad="38100" dist="38100" dir="2700000" algn="tl">
                    <a:srgbClr val="000000">
                      <a:alpha val="43137"/>
                    </a:srgbClr>
                  </a:outerShdw>
                </a:effectLst>
                <a:cs typeface="Arial"/>
              </a:rPr>
              <a:t>a</a:t>
            </a:r>
            <a:r>
              <a:rPr lang="en-GB" altLang="en-US" sz="3200" b="1" kern="0" dirty="0" smtClean="0">
                <a:solidFill>
                  <a:srgbClr val="002060"/>
                </a:solidFill>
                <a:effectLst>
                  <a:outerShdw blurRad="38100" dist="38100" dir="2700000" algn="tl">
                    <a:srgbClr val="000000">
                      <a:alpha val="43137"/>
                    </a:srgbClr>
                  </a:outerShdw>
                </a:effectLst>
                <a:cs typeface="Arial"/>
              </a:rPr>
              <a:t>nd meet the Scholarly Concentration Leaders</a:t>
            </a:r>
          </a:p>
          <a:p>
            <a:pPr lvl="0" algn="ctr" fontAlgn="base">
              <a:spcBef>
                <a:spcPct val="0"/>
              </a:spcBef>
              <a:spcAft>
                <a:spcPct val="0"/>
              </a:spcAft>
              <a:buNone/>
            </a:pPr>
            <a:r>
              <a:rPr lang="en-GB" altLang="en-US" sz="3200" b="1" kern="0" dirty="0">
                <a:solidFill>
                  <a:srgbClr val="002060"/>
                </a:solidFill>
                <a:effectLst>
                  <a:outerShdw blurRad="38100" dist="38100" dir="2700000" algn="tl">
                    <a:srgbClr val="000000">
                      <a:alpha val="43137"/>
                    </a:srgbClr>
                  </a:outerShdw>
                </a:effectLst>
                <a:latin typeface="Trebuchet MS"/>
                <a:cs typeface="Arial"/>
              </a:rPr>
              <a:t>Stop by information </a:t>
            </a:r>
            <a:r>
              <a:rPr lang="en-GB" altLang="en-US" sz="3200" b="1" kern="0" dirty="0" smtClean="0">
                <a:solidFill>
                  <a:srgbClr val="002060"/>
                </a:solidFill>
                <a:effectLst>
                  <a:outerShdw blurRad="38100" dist="38100" dir="2700000" algn="tl">
                    <a:srgbClr val="000000">
                      <a:alpha val="43137"/>
                    </a:srgbClr>
                  </a:outerShdw>
                </a:effectLst>
                <a:latin typeface="Trebuchet MS"/>
                <a:cs typeface="Arial"/>
              </a:rPr>
              <a:t>tables  </a:t>
            </a:r>
            <a:endParaRPr lang="en-GB" altLang="en-US" sz="3200" b="1" kern="0" dirty="0">
              <a:solidFill>
                <a:srgbClr val="002060"/>
              </a:solidFill>
              <a:effectLst>
                <a:outerShdw blurRad="38100" dist="38100" dir="2700000" algn="tl">
                  <a:srgbClr val="000000">
                    <a:alpha val="43137"/>
                  </a:srgbClr>
                </a:outerShdw>
              </a:effectLst>
              <a:latin typeface="Trebuchet MS"/>
              <a:cs typeface="Arial"/>
            </a:endParaRPr>
          </a:p>
          <a:p>
            <a:pPr lvl="0" algn="ctr" fontAlgn="base">
              <a:spcBef>
                <a:spcPct val="0"/>
              </a:spcBef>
              <a:spcAft>
                <a:spcPct val="0"/>
              </a:spcAft>
              <a:buNone/>
            </a:pPr>
            <a:r>
              <a:rPr lang="en-GB" altLang="en-US" sz="3200" b="1" kern="0">
                <a:solidFill>
                  <a:srgbClr val="002060"/>
                </a:solidFill>
                <a:effectLst>
                  <a:outerShdw blurRad="38100" dist="38100" dir="2700000" algn="tl">
                    <a:srgbClr val="000000">
                      <a:alpha val="43137"/>
                    </a:srgbClr>
                  </a:outerShdw>
                </a:effectLst>
                <a:latin typeface="Trebuchet MS"/>
                <a:cs typeface="Arial"/>
              </a:rPr>
              <a:t>today </a:t>
            </a:r>
            <a:r>
              <a:rPr lang="en-GB" altLang="en-US" sz="3200" b="1" kern="0" smtClean="0">
                <a:solidFill>
                  <a:srgbClr val="002060"/>
                </a:solidFill>
                <a:effectLst>
                  <a:outerShdw blurRad="38100" dist="38100" dir="2700000" algn="tl">
                    <a:srgbClr val="000000">
                      <a:alpha val="43137"/>
                    </a:srgbClr>
                  </a:outerShdw>
                </a:effectLst>
                <a:latin typeface="Trebuchet MS"/>
                <a:cs typeface="Arial"/>
              </a:rPr>
              <a:t>between 2:00-3:00pm</a:t>
            </a:r>
            <a:r>
              <a:rPr lang="en-GB" altLang="en-US" sz="3200" b="1" kern="0" dirty="0" smtClean="0">
                <a:solidFill>
                  <a:srgbClr val="002060"/>
                </a:solidFill>
                <a:effectLst>
                  <a:outerShdw blurRad="38100" dist="38100" dir="2700000" algn="tl">
                    <a:srgbClr val="000000">
                      <a:alpha val="43137"/>
                    </a:srgbClr>
                  </a:outerShdw>
                </a:effectLst>
                <a:latin typeface="Trebuchet MS"/>
                <a:cs typeface="Arial"/>
              </a:rPr>
              <a:t>, Room 2020 </a:t>
            </a:r>
            <a:r>
              <a:rPr lang="en-GB" altLang="en-US" sz="3200" b="1" kern="0" dirty="0">
                <a:solidFill>
                  <a:srgbClr val="002060"/>
                </a:solidFill>
                <a:effectLst>
                  <a:outerShdw blurRad="38100" dist="38100" dir="2700000" algn="tl">
                    <a:srgbClr val="000000">
                      <a:alpha val="43137"/>
                    </a:srgbClr>
                  </a:outerShdw>
                </a:effectLst>
                <a:latin typeface="Trebuchet MS"/>
                <a:cs typeface="Arial"/>
              </a:rPr>
              <a:t>Bondurant </a:t>
            </a:r>
            <a:r>
              <a:rPr lang="en-GB" altLang="en-US" sz="3200" b="1" kern="0" dirty="0" smtClean="0">
                <a:solidFill>
                  <a:srgbClr val="002060"/>
                </a:solidFill>
                <a:effectLst>
                  <a:outerShdw blurRad="38100" dist="38100" dir="2700000" algn="tl">
                    <a:srgbClr val="000000">
                      <a:alpha val="43137"/>
                    </a:srgbClr>
                  </a:outerShdw>
                </a:effectLst>
                <a:latin typeface="Trebuchet MS"/>
                <a:cs typeface="Arial"/>
              </a:rPr>
              <a:t>Hall</a:t>
            </a:r>
            <a:endParaRPr lang="en-GB" altLang="en-US" sz="3200" b="1" kern="0" dirty="0">
              <a:solidFill>
                <a:srgbClr val="002060"/>
              </a:solidFill>
              <a:effectLst>
                <a:outerShdw blurRad="38100" dist="38100" dir="2700000" algn="tl">
                  <a:srgbClr val="000000">
                    <a:alpha val="43137"/>
                  </a:srgbClr>
                </a:outerShdw>
              </a:effectLst>
              <a:cs typeface="Arial"/>
            </a:endParaRPr>
          </a:p>
        </p:txBody>
      </p:sp>
      <p:pic>
        <p:nvPicPr>
          <p:cNvPr id="2052" name="Picture 4" descr="Indiv phase banner"/>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71463" y="161684"/>
            <a:ext cx="10638703" cy="1781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6338938"/>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4">
      <a:dk1>
        <a:srgbClr val="414141"/>
      </a:dk1>
      <a:lt1>
        <a:srgbClr val="99CCFF"/>
      </a:lt1>
      <a:dk2>
        <a:srgbClr val="284B90"/>
      </a:dk2>
      <a:lt2>
        <a:srgbClr val="909090"/>
      </a:lt2>
      <a:accent1>
        <a:srgbClr val="BBE0E3"/>
      </a:accent1>
      <a:accent2>
        <a:srgbClr val="335FB7"/>
      </a:accent2>
      <a:accent3>
        <a:srgbClr val="CAE2FF"/>
      </a:accent3>
      <a:accent4>
        <a:srgbClr val="363636"/>
      </a:accent4>
      <a:accent5>
        <a:srgbClr val="DAEDEF"/>
      </a:accent5>
      <a:accent6>
        <a:srgbClr val="2D55A6"/>
      </a:accent6>
      <a:hlink>
        <a:srgbClr val="99CC00"/>
      </a:hlink>
      <a:folHlink>
        <a:srgbClr val="E9E08B"/>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414141"/>
        </a:dk1>
        <a:lt1>
          <a:srgbClr val="FFFFFF"/>
        </a:lt1>
        <a:dk2>
          <a:srgbClr val="284B90"/>
        </a:dk2>
        <a:lt2>
          <a:srgbClr val="909090"/>
        </a:lt2>
        <a:accent1>
          <a:srgbClr val="BBE0E3"/>
        </a:accent1>
        <a:accent2>
          <a:srgbClr val="335FB7"/>
        </a:accent2>
        <a:accent3>
          <a:srgbClr val="FFFFFF"/>
        </a:accent3>
        <a:accent4>
          <a:srgbClr val="363636"/>
        </a:accent4>
        <a:accent5>
          <a:srgbClr val="DAEDEF"/>
        </a:accent5>
        <a:accent6>
          <a:srgbClr val="2D55A6"/>
        </a:accent6>
        <a:hlink>
          <a:srgbClr val="99CC00"/>
        </a:hlink>
        <a:folHlink>
          <a:srgbClr val="E9E08B"/>
        </a:folHlink>
      </a:clrScheme>
      <a:clrMap bg1="lt1" tx1="dk1" bg2="lt2" tx2="dk2" accent1="accent1" accent2="accent2" accent3="accent3" accent4="accent4" accent5="accent5" accent6="accent6" hlink="hlink" folHlink="folHlink"/>
    </a:extraClrScheme>
    <a:extraClrScheme>
      <a:clrScheme name="Default Design 14">
        <a:dk1>
          <a:srgbClr val="414141"/>
        </a:dk1>
        <a:lt1>
          <a:srgbClr val="99CCFF"/>
        </a:lt1>
        <a:dk2>
          <a:srgbClr val="284B90"/>
        </a:dk2>
        <a:lt2>
          <a:srgbClr val="909090"/>
        </a:lt2>
        <a:accent1>
          <a:srgbClr val="BBE0E3"/>
        </a:accent1>
        <a:accent2>
          <a:srgbClr val="335FB7"/>
        </a:accent2>
        <a:accent3>
          <a:srgbClr val="CAE2FF"/>
        </a:accent3>
        <a:accent4>
          <a:srgbClr val="363636"/>
        </a:accent4>
        <a:accent5>
          <a:srgbClr val="DAEDEF"/>
        </a:accent5>
        <a:accent6>
          <a:srgbClr val="2D55A6"/>
        </a:accent6>
        <a:hlink>
          <a:srgbClr val="99CC00"/>
        </a:hlink>
        <a:folHlink>
          <a:srgbClr val="E9E08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3.xml><?xml version="1.0" encoding="utf-8"?>
<a:theme xmlns:a="http://schemas.openxmlformats.org/drawingml/2006/main" name="Custom Design">
  <a:themeElements>
    <a:clrScheme name="Custom Design 13">
      <a:dk1>
        <a:srgbClr val="414141"/>
      </a:dk1>
      <a:lt1>
        <a:srgbClr val="FFFFFF"/>
      </a:lt1>
      <a:dk2>
        <a:srgbClr val="284B90"/>
      </a:dk2>
      <a:lt2>
        <a:srgbClr val="909090"/>
      </a:lt2>
      <a:accent1>
        <a:srgbClr val="BBE0E3"/>
      </a:accent1>
      <a:accent2>
        <a:srgbClr val="335FB7"/>
      </a:accent2>
      <a:accent3>
        <a:srgbClr val="FFFFFF"/>
      </a:accent3>
      <a:accent4>
        <a:srgbClr val="363636"/>
      </a:accent4>
      <a:accent5>
        <a:srgbClr val="DAEDEF"/>
      </a:accent5>
      <a:accent6>
        <a:srgbClr val="2D55A6"/>
      </a:accent6>
      <a:hlink>
        <a:srgbClr val="99CC00"/>
      </a:hlink>
      <a:folHlink>
        <a:srgbClr val="E9E08B"/>
      </a:folHlink>
    </a:clrScheme>
    <a:fontScheme name="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414141"/>
        </a:dk1>
        <a:lt1>
          <a:srgbClr val="FFFFFF"/>
        </a:lt1>
        <a:dk2>
          <a:srgbClr val="284B90"/>
        </a:dk2>
        <a:lt2>
          <a:srgbClr val="909090"/>
        </a:lt2>
        <a:accent1>
          <a:srgbClr val="BBE0E3"/>
        </a:accent1>
        <a:accent2>
          <a:srgbClr val="335FB7"/>
        </a:accent2>
        <a:accent3>
          <a:srgbClr val="FFFFFF"/>
        </a:accent3>
        <a:accent4>
          <a:srgbClr val="363636"/>
        </a:accent4>
        <a:accent5>
          <a:srgbClr val="DAEDEF"/>
        </a:accent5>
        <a:accent6>
          <a:srgbClr val="2D55A6"/>
        </a:accent6>
        <a:hlink>
          <a:srgbClr val="99CC00"/>
        </a:hlink>
        <a:folHlink>
          <a:srgbClr val="E9E08B"/>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Design 13">
    <a:dk1>
      <a:srgbClr val="414141"/>
    </a:dk1>
    <a:lt1>
      <a:srgbClr val="FFFFFF"/>
    </a:lt1>
    <a:dk2>
      <a:srgbClr val="284B90"/>
    </a:dk2>
    <a:lt2>
      <a:srgbClr val="909090"/>
    </a:lt2>
    <a:accent1>
      <a:srgbClr val="BBE0E3"/>
    </a:accent1>
    <a:accent2>
      <a:srgbClr val="335FB7"/>
    </a:accent2>
    <a:accent3>
      <a:srgbClr val="FFFFFF"/>
    </a:accent3>
    <a:accent4>
      <a:srgbClr val="363636"/>
    </a:accent4>
    <a:accent5>
      <a:srgbClr val="DAEDEF"/>
    </a:accent5>
    <a:accent6>
      <a:srgbClr val="2D55A6"/>
    </a:accent6>
    <a:hlink>
      <a:srgbClr val="99CC00"/>
    </a:hlink>
    <a:folHlink>
      <a:srgbClr val="E9E08B"/>
    </a:folHlink>
  </a:clrScheme>
  <a:fontScheme name="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803</TotalTime>
  <Words>3356</Words>
  <Application>Microsoft Office PowerPoint</Application>
  <PresentationFormat>Widescreen</PresentationFormat>
  <Paragraphs>864</Paragraphs>
  <Slides>82</Slides>
  <Notes>13</Notes>
  <HiddenSlides>0</HiddenSlides>
  <MMClips>0</MMClips>
  <ScaleCrop>false</ScaleCrop>
  <HeadingPairs>
    <vt:vector size="6" baseType="variant">
      <vt:variant>
        <vt:lpstr>Fonts Used</vt:lpstr>
      </vt:variant>
      <vt:variant>
        <vt:i4>14</vt:i4>
      </vt:variant>
      <vt:variant>
        <vt:lpstr>Theme</vt:lpstr>
      </vt:variant>
      <vt:variant>
        <vt:i4>4</vt:i4>
      </vt:variant>
      <vt:variant>
        <vt:lpstr>Slide Titles</vt:lpstr>
      </vt:variant>
      <vt:variant>
        <vt:i4>82</vt:i4>
      </vt:variant>
    </vt:vector>
  </HeadingPairs>
  <TitlesOfParts>
    <vt:vector size="100" baseType="lpstr">
      <vt:lpstr>ＭＳ Ｐゴシック</vt:lpstr>
      <vt:lpstr>Arial</vt:lpstr>
      <vt:lpstr>Arial Unicode MS</vt:lpstr>
      <vt:lpstr>Calibri</vt:lpstr>
      <vt:lpstr>Calibri Light</vt:lpstr>
      <vt:lpstr>Franklin Gothic Book</vt:lpstr>
      <vt:lpstr>Garamond</vt:lpstr>
      <vt:lpstr>Georgia</vt:lpstr>
      <vt:lpstr>Monotype Sorts</vt:lpstr>
      <vt:lpstr>Tahoma</vt:lpstr>
      <vt:lpstr>Times New Roman</vt:lpstr>
      <vt:lpstr>Trebuchet MS</vt:lpstr>
      <vt:lpstr>Vladimir Script</vt:lpstr>
      <vt:lpstr>Wingdings</vt:lpstr>
      <vt:lpstr>Default Design</vt:lpstr>
      <vt:lpstr>Slipstream</vt:lpstr>
      <vt:lpstr>Custom Design</vt:lpstr>
      <vt:lpstr>Metropolitan</vt:lpstr>
      <vt:lpstr>Scheduling 4th Year &amp; Introduction to Residency Application Process</vt:lpstr>
      <vt:lpstr>Agenda</vt:lpstr>
      <vt:lpstr>PowerPoint Presentation</vt:lpstr>
      <vt:lpstr>PowerPoint Presentation</vt:lpstr>
      <vt:lpstr>Thoughts from last year’s students</vt:lpstr>
      <vt:lpstr>PowerPoint Presentation</vt:lpstr>
      <vt:lpstr>PowerPoint Presentation</vt:lpstr>
      <vt:lpstr>PowerPoint Presentation</vt:lpstr>
      <vt:lpstr>PowerPoint Presentation</vt:lpstr>
      <vt:lpstr>PowerPoint Presentation</vt:lpstr>
      <vt:lpstr>Round 2</vt:lpstr>
      <vt:lpstr>What we will cover today</vt:lpstr>
      <vt:lpstr>Planning Round 2</vt:lpstr>
      <vt:lpstr>Planning Round 2 Here are the resources your need when developing your Round 2 plan</vt:lpstr>
      <vt:lpstr>The Revamped Scheduling Platform Using your ONYEN and password, log into:  https://woodland.med.unc.edu/4thYearPackage/ </vt:lpstr>
      <vt:lpstr>Approval of Round 2 Schedules</vt:lpstr>
      <vt:lpstr>Prelim Schedules and Drop/Add Process</vt:lpstr>
      <vt:lpstr>Drop/Add Parameters</vt:lpstr>
      <vt:lpstr>Continual Drop/Add during Indiv Phase</vt:lpstr>
      <vt:lpstr>Important Contacts and Resources</vt:lpstr>
      <vt:lpstr>IT’S TIME FOR A       BREAK!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    </vt:lpstr>
      <vt:lpstr>PowerPoint Presentation</vt:lpstr>
      <vt:lpstr>Financial Aid</vt:lpstr>
      <vt:lpstr>PowerPoint Presentation</vt:lpstr>
      <vt:lpstr>PowerPoint Presentation</vt:lpstr>
      <vt:lpstr>Applying for Financial Aid  2017-18</vt:lpstr>
      <vt:lpstr>Start of Fourth Year   </vt:lpstr>
      <vt:lpstr>USMLE</vt:lpstr>
      <vt:lpstr>Returning from a  Leave Of Absence (LOA) </vt:lpstr>
      <vt:lpstr>Going on a  Leave of Absence (LOA) </vt:lpstr>
      <vt:lpstr>Going on a  Leave of Absence (LOA) </vt:lpstr>
      <vt:lpstr>Medical Expenses Not included in the Cost of Education (COE)</vt:lpstr>
      <vt:lpstr>How to Pay for Expenses not included in the COE </vt:lpstr>
      <vt:lpstr>Debt Management Responsibilities</vt:lpstr>
      <vt:lpstr>Debt Management Responsibilities</vt:lpstr>
      <vt:lpstr>Debt Management Responsibilities</vt:lpstr>
      <vt:lpstr>Finding Federal  Student Loans</vt:lpstr>
      <vt:lpstr>Loan Servicers just a few</vt:lpstr>
      <vt:lpstr>Mandatory Loan Exit Interview </vt:lpstr>
      <vt:lpstr>PowerPoint Presentation</vt:lpstr>
      <vt:lpstr>PowerPoint Presentation</vt:lpstr>
      <vt:lpstr>Financial Aid Office  contact information: </vt:lpstr>
      <vt:lpstr>PowerPoint Presentation</vt:lpstr>
    </vt:vector>
  </TitlesOfParts>
  <Company>UNC Chapel Hill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Alston, Neka</dc:creator>
  <cp:lastModifiedBy>Copeland, Jeri Y</cp:lastModifiedBy>
  <cp:revision>81</cp:revision>
  <cp:lastPrinted>2016-12-09T18:05:46Z</cp:lastPrinted>
  <dcterms:created xsi:type="dcterms:W3CDTF">2016-12-08T13:25:26Z</dcterms:created>
  <dcterms:modified xsi:type="dcterms:W3CDTF">2016-12-20T16:50:06Z</dcterms:modified>
</cp:coreProperties>
</file>