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9" r:id="rId5"/>
    <p:sldId id="264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AFAF"/>
    <a:srgbClr val="FFFF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1" autoAdjust="0"/>
    <p:restoredTop sz="96349" autoAdjust="0"/>
  </p:normalViewPr>
  <p:slideViewPr>
    <p:cSldViewPr>
      <p:cViewPr>
        <p:scale>
          <a:sx n="90" d="100"/>
          <a:sy n="90" d="100"/>
        </p:scale>
        <p:origin x="68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F0ED0-55F1-468C-BE38-29F5CF4EC7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B177D2-F39A-446B-8B2F-F8619070469A}">
      <dgm:prSet/>
      <dgm:spPr/>
      <dgm:t>
        <a:bodyPr/>
        <a:lstStyle/>
        <a:p>
          <a:r>
            <a:rPr lang="en-US"/>
            <a:t>Creation and implementation of a DEI curriculum for fellows with fellow-led presentations</a:t>
          </a:r>
        </a:p>
      </dgm:t>
    </dgm:pt>
    <dgm:pt modelId="{F60F085E-87DD-4A9B-9000-60ECBEB40A6C}" type="parTrans" cxnId="{CAD68DE4-87C5-4642-9333-D8FAE7AF1A95}">
      <dgm:prSet/>
      <dgm:spPr/>
      <dgm:t>
        <a:bodyPr/>
        <a:lstStyle/>
        <a:p>
          <a:endParaRPr lang="en-US"/>
        </a:p>
      </dgm:t>
    </dgm:pt>
    <dgm:pt modelId="{EA84E790-056D-488E-A89F-3B80F1112313}" type="sibTrans" cxnId="{CAD68DE4-87C5-4642-9333-D8FAE7AF1A95}">
      <dgm:prSet/>
      <dgm:spPr/>
      <dgm:t>
        <a:bodyPr/>
        <a:lstStyle/>
        <a:p>
          <a:endParaRPr lang="en-US"/>
        </a:p>
      </dgm:t>
    </dgm:pt>
    <dgm:pt modelId="{693DA749-67F9-45CD-B97A-3D13D11A53B9}">
      <dgm:prSet/>
      <dgm:spPr/>
      <dgm:t>
        <a:bodyPr/>
        <a:lstStyle/>
        <a:p>
          <a:r>
            <a:rPr lang="en-US"/>
            <a:t>Obtained DEI Mini Grant for funding</a:t>
          </a:r>
        </a:p>
      </dgm:t>
    </dgm:pt>
    <dgm:pt modelId="{D172B0AF-6821-4003-ABD3-0CEE3BBF342E}" type="parTrans" cxnId="{2E8BDE07-C545-4E20-8CB6-868520C0AF6F}">
      <dgm:prSet/>
      <dgm:spPr/>
      <dgm:t>
        <a:bodyPr/>
        <a:lstStyle/>
        <a:p>
          <a:endParaRPr lang="en-US"/>
        </a:p>
      </dgm:t>
    </dgm:pt>
    <dgm:pt modelId="{55E628FD-4B6B-40AB-9AAE-138FE351E7EE}" type="sibTrans" cxnId="{2E8BDE07-C545-4E20-8CB6-868520C0AF6F}">
      <dgm:prSet/>
      <dgm:spPr/>
      <dgm:t>
        <a:bodyPr/>
        <a:lstStyle/>
        <a:p>
          <a:endParaRPr lang="en-US"/>
        </a:p>
      </dgm:t>
    </dgm:pt>
    <dgm:pt modelId="{8BC5D871-4643-4FF4-AE24-9888C8F30D27}">
      <dgm:prSet/>
      <dgm:spPr/>
      <dgm:t>
        <a:bodyPr/>
        <a:lstStyle/>
        <a:p>
          <a:r>
            <a:rPr lang="en-US" dirty="0"/>
            <a:t>Offer Implicit Bias, </a:t>
          </a:r>
          <a:r>
            <a:rPr lang="en-US" dirty="0" err="1"/>
            <a:t>SafeZone</a:t>
          </a:r>
          <a:r>
            <a:rPr lang="en-US" dirty="0"/>
            <a:t>, and Microaggressions Training for all pediatric fellows</a:t>
          </a:r>
        </a:p>
      </dgm:t>
    </dgm:pt>
    <dgm:pt modelId="{EA5058BD-8F08-47AE-B46E-77A8CB912677}" type="parTrans" cxnId="{800B8FBE-FD95-4D50-888E-E4EAD28A00D1}">
      <dgm:prSet/>
      <dgm:spPr/>
      <dgm:t>
        <a:bodyPr/>
        <a:lstStyle/>
        <a:p>
          <a:endParaRPr lang="en-US"/>
        </a:p>
      </dgm:t>
    </dgm:pt>
    <dgm:pt modelId="{C4A6FCDA-27CB-4E2A-910B-2469D3ADD7BB}" type="sibTrans" cxnId="{800B8FBE-FD95-4D50-888E-E4EAD28A00D1}">
      <dgm:prSet/>
      <dgm:spPr/>
      <dgm:t>
        <a:bodyPr/>
        <a:lstStyle/>
        <a:p>
          <a:endParaRPr lang="en-US"/>
        </a:p>
      </dgm:t>
    </dgm:pt>
    <dgm:pt modelId="{E11BF0BC-848A-4A52-9CCB-2A3F0D1B806C}">
      <dgm:prSet/>
      <dgm:spPr/>
      <dgm:t>
        <a:bodyPr/>
        <a:lstStyle/>
        <a:p>
          <a:r>
            <a:rPr lang="en-US" dirty="0"/>
            <a:t>Creation and implementation of a Diversity First Look for Fellowship</a:t>
          </a:r>
        </a:p>
      </dgm:t>
    </dgm:pt>
    <dgm:pt modelId="{543BD0CC-6C09-43B5-ACB7-DB031F7933F6}" type="parTrans" cxnId="{90971554-095B-4071-B342-560344120F9C}">
      <dgm:prSet/>
      <dgm:spPr/>
      <dgm:t>
        <a:bodyPr/>
        <a:lstStyle/>
        <a:p>
          <a:endParaRPr lang="en-US"/>
        </a:p>
      </dgm:t>
    </dgm:pt>
    <dgm:pt modelId="{D68173EA-6C20-456F-BD06-402D5D807361}" type="sibTrans" cxnId="{90971554-095B-4071-B342-560344120F9C}">
      <dgm:prSet/>
      <dgm:spPr/>
      <dgm:t>
        <a:bodyPr/>
        <a:lstStyle/>
        <a:p>
          <a:endParaRPr lang="en-US"/>
        </a:p>
      </dgm:t>
    </dgm:pt>
    <dgm:pt modelId="{43F49FB4-D088-4FEB-8FD5-A55FF1A71355}" type="pres">
      <dgm:prSet presAssocID="{8DBF0ED0-55F1-468C-BE38-29F5CF4EC784}" presName="outerComposite" presStyleCnt="0">
        <dgm:presLayoutVars>
          <dgm:chMax val="5"/>
          <dgm:dir/>
          <dgm:resizeHandles val="exact"/>
        </dgm:presLayoutVars>
      </dgm:prSet>
      <dgm:spPr/>
    </dgm:pt>
    <dgm:pt modelId="{E662B2FC-0BC1-4D56-A988-2BCA6FF08A14}" type="pres">
      <dgm:prSet presAssocID="{8DBF0ED0-55F1-468C-BE38-29F5CF4EC784}" presName="dummyMaxCanvas" presStyleCnt="0">
        <dgm:presLayoutVars/>
      </dgm:prSet>
      <dgm:spPr/>
    </dgm:pt>
    <dgm:pt modelId="{BF463C06-A89F-4683-8745-1672C6738082}" type="pres">
      <dgm:prSet presAssocID="{8DBF0ED0-55F1-468C-BE38-29F5CF4EC784}" presName="FourNodes_1" presStyleLbl="node1" presStyleIdx="0" presStyleCnt="4">
        <dgm:presLayoutVars>
          <dgm:bulletEnabled val="1"/>
        </dgm:presLayoutVars>
      </dgm:prSet>
      <dgm:spPr/>
    </dgm:pt>
    <dgm:pt modelId="{5EF691D4-EE9F-4A5D-A661-AA76DECA885B}" type="pres">
      <dgm:prSet presAssocID="{8DBF0ED0-55F1-468C-BE38-29F5CF4EC784}" presName="FourNodes_2" presStyleLbl="node1" presStyleIdx="1" presStyleCnt="4">
        <dgm:presLayoutVars>
          <dgm:bulletEnabled val="1"/>
        </dgm:presLayoutVars>
      </dgm:prSet>
      <dgm:spPr/>
    </dgm:pt>
    <dgm:pt modelId="{479A8F8C-4475-4811-9407-AAE3B50E9208}" type="pres">
      <dgm:prSet presAssocID="{8DBF0ED0-55F1-468C-BE38-29F5CF4EC784}" presName="FourNodes_3" presStyleLbl="node1" presStyleIdx="2" presStyleCnt="4">
        <dgm:presLayoutVars>
          <dgm:bulletEnabled val="1"/>
        </dgm:presLayoutVars>
      </dgm:prSet>
      <dgm:spPr/>
    </dgm:pt>
    <dgm:pt modelId="{3F9AB976-AAA4-46A4-ADCE-DADC7449D74A}" type="pres">
      <dgm:prSet presAssocID="{8DBF0ED0-55F1-468C-BE38-29F5CF4EC784}" presName="FourNodes_4" presStyleLbl="node1" presStyleIdx="3" presStyleCnt="4">
        <dgm:presLayoutVars>
          <dgm:bulletEnabled val="1"/>
        </dgm:presLayoutVars>
      </dgm:prSet>
      <dgm:spPr/>
    </dgm:pt>
    <dgm:pt modelId="{677C9694-29CF-4BD6-9D2A-90321982F8FE}" type="pres">
      <dgm:prSet presAssocID="{8DBF0ED0-55F1-468C-BE38-29F5CF4EC784}" presName="FourConn_1-2" presStyleLbl="fgAccFollowNode1" presStyleIdx="0" presStyleCnt="3">
        <dgm:presLayoutVars>
          <dgm:bulletEnabled val="1"/>
        </dgm:presLayoutVars>
      </dgm:prSet>
      <dgm:spPr/>
    </dgm:pt>
    <dgm:pt modelId="{06E48BC4-36EF-4327-8D18-4C1950301262}" type="pres">
      <dgm:prSet presAssocID="{8DBF0ED0-55F1-468C-BE38-29F5CF4EC784}" presName="FourConn_2-3" presStyleLbl="fgAccFollowNode1" presStyleIdx="1" presStyleCnt="3">
        <dgm:presLayoutVars>
          <dgm:bulletEnabled val="1"/>
        </dgm:presLayoutVars>
      </dgm:prSet>
      <dgm:spPr/>
    </dgm:pt>
    <dgm:pt modelId="{D3F62283-3498-483F-84F8-CC6D070B3D57}" type="pres">
      <dgm:prSet presAssocID="{8DBF0ED0-55F1-468C-BE38-29F5CF4EC784}" presName="FourConn_3-4" presStyleLbl="fgAccFollowNode1" presStyleIdx="2" presStyleCnt="3">
        <dgm:presLayoutVars>
          <dgm:bulletEnabled val="1"/>
        </dgm:presLayoutVars>
      </dgm:prSet>
      <dgm:spPr/>
    </dgm:pt>
    <dgm:pt modelId="{8E04AA13-6EAF-4679-BD9C-87F26B2A1B21}" type="pres">
      <dgm:prSet presAssocID="{8DBF0ED0-55F1-468C-BE38-29F5CF4EC784}" presName="FourNodes_1_text" presStyleLbl="node1" presStyleIdx="3" presStyleCnt="4">
        <dgm:presLayoutVars>
          <dgm:bulletEnabled val="1"/>
        </dgm:presLayoutVars>
      </dgm:prSet>
      <dgm:spPr/>
    </dgm:pt>
    <dgm:pt modelId="{A9608426-91C0-49BC-93D2-61C59252E8B0}" type="pres">
      <dgm:prSet presAssocID="{8DBF0ED0-55F1-468C-BE38-29F5CF4EC784}" presName="FourNodes_2_text" presStyleLbl="node1" presStyleIdx="3" presStyleCnt="4">
        <dgm:presLayoutVars>
          <dgm:bulletEnabled val="1"/>
        </dgm:presLayoutVars>
      </dgm:prSet>
      <dgm:spPr/>
    </dgm:pt>
    <dgm:pt modelId="{509D204F-7290-4C30-BE97-5D71BB637FA4}" type="pres">
      <dgm:prSet presAssocID="{8DBF0ED0-55F1-468C-BE38-29F5CF4EC784}" presName="FourNodes_3_text" presStyleLbl="node1" presStyleIdx="3" presStyleCnt="4">
        <dgm:presLayoutVars>
          <dgm:bulletEnabled val="1"/>
        </dgm:presLayoutVars>
      </dgm:prSet>
      <dgm:spPr/>
    </dgm:pt>
    <dgm:pt modelId="{1515815D-C33F-49BB-9BA3-FDFF84D9EFE0}" type="pres">
      <dgm:prSet presAssocID="{8DBF0ED0-55F1-468C-BE38-29F5CF4EC78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E8BDE07-C545-4E20-8CB6-868520C0AF6F}" srcId="{8DBF0ED0-55F1-468C-BE38-29F5CF4EC784}" destId="{693DA749-67F9-45CD-B97A-3D13D11A53B9}" srcOrd="1" destOrd="0" parTransId="{D172B0AF-6821-4003-ABD3-0CEE3BBF342E}" sibTransId="{55E628FD-4B6B-40AB-9AAE-138FE351E7EE}"/>
    <dgm:cxn modelId="{0F646D0D-29C5-4B5F-9AC6-2E39C70C67D5}" type="presOf" srcId="{55E628FD-4B6B-40AB-9AAE-138FE351E7EE}" destId="{06E48BC4-36EF-4327-8D18-4C1950301262}" srcOrd="0" destOrd="0" presId="urn:microsoft.com/office/officeart/2005/8/layout/vProcess5"/>
    <dgm:cxn modelId="{5CCBC611-E24C-4B3A-8A8C-107C3FE35B80}" type="presOf" srcId="{C4A6FCDA-27CB-4E2A-910B-2469D3ADD7BB}" destId="{D3F62283-3498-483F-84F8-CC6D070B3D57}" srcOrd="0" destOrd="0" presId="urn:microsoft.com/office/officeart/2005/8/layout/vProcess5"/>
    <dgm:cxn modelId="{E25E522C-D05A-4CF9-9DCD-C1EA49A7524D}" type="presOf" srcId="{EA84E790-056D-488E-A89F-3B80F1112313}" destId="{677C9694-29CF-4BD6-9D2A-90321982F8FE}" srcOrd="0" destOrd="0" presId="urn:microsoft.com/office/officeart/2005/8/layout/vProcess5"/>
    <dgm:cxn modelId="{38872E62-0201-4AA1-9BE1-4519B140A505}" type="presOf" srcId="{8DBF0ED0-55F1-468C-BE38-29F5CF4EC784}" destId="{43F49FB4-D088-4FEB-8FD5-A55FF1A71355}" srcOrd="0" destOrd="0" presId="urn:microsoft.com/office/officeart/2005/8/layout/vProcess5"/>
    <dgm:cxn modelId="{F1A06566-FEC4-4184-819C-1C87C4D46E69}" type="presOf" srcId="{8BC5D871-4643-4FF4-AE24-9888C8F30D27}" destId="{479A8F8C-4475-4811-9407-AAE3B50E9208}" srcOrd="0" destOrd="0" presId="urn:microsoft.com/office/officeart/2005/8/layout/vProcess5"/>
    <dgm:cxn modelId="{5571376C-B37E-4080-A5DA-C7BB33C30B33}" type="presOf" srcId="{693DA749-67F9-45CD-B97A-3D13D11A53B9}" destId="{A9608426-91C0-49BC-93D2-61C59252E8B0}" srcOrd="1" destOrd="0" presId="urn:microsoft.com/office/officeart/2005/8/layout/vProcess5"/>
    <dgm:cxn modelId="{47016B6C-BD10-415E-804D-54D33088FFC0}" type="presOf" srcId="{693DA749-67F9-45CD-B97A-3D13D11A53B9}" destId="{5EF691D4-EE9F-4A5D-A661-AA76DECA885B}" srcOrd="0" destOrd="0" presId="urn:microsoft.com/office/officeart/2005/8/layout/vProcess5"/>
    <dgm:cxn modelId="{494A2171-4FEF-4456-A247-13B644B0DBF2}" type="presOf" srcId="{1EB177D2-F39A-446B-8B2F-F8619070469A}" destId="{8E04AA13-6EAF-4679-BD9C-87F26B2A1B21}" srcOrd="1" destOrd="0" presId="urn:microsoft.com/office/officeart/2005/8/layout/vProcess5"/>
    <dgm:cxn modelId="{90971554-095B-4071-B342-560344120F9C}" srcId="{8DBF0ED0-55F1-468C-BE38-29F5CF4EC784}" destId="{E11BF0BC-848A-4A52-9CCB-2A3F0D1B806C}" srcOrd="3" destOrd="0" parTransId="{543BD0CC-6C09-43B5-ACB7-DB031F7933F6}" sibTransId="{D68173EA-6C20-456F-BD06-402D5D807361}"/>
    <dgm:cxn modelId="{BD036A83-A487-48B5-8FAA-6F3A66F06EBF}" type="presOf" srcId="{1EB177D2-F39A-446B-8B2F-F8619070469A}" destId="{BF463C06-A89F-4683-8745-1672C6738082}" srcOrd="0" destOrd="0" presId="urn:microsoft.com/office/officeart/2005/8/layout/vProcess5"/>
    <dgm:cxn modelId="{6239E496-997A-4AC0-AAB3-14DF6D526A11}" type="presOf" srcId="{E11BF0BC-848A-4A52-9CCB-2A3F0D1B806C}" destId="{3F9AB976-AAA4-46A4-ADCE-DADC7449D74A}" srcOrd="0" destOrd="0" presId="urn:microsoft.com/office/officeart/2005/8/layout/vProcess5"/>
    <dgm:cxn modelId="{800B8FBE-FD95-4D50-888E-E4EAD28A00D1}" srcId="{8DBF0ED0-55F1-468C-BE38-29F5CF4EC784}" destId="{8BC5D871-4643-4FF4-AE24-9888C8F30D27}" srcOrd="2" destOrd="0" parTransId="{EA5058BD-8F08-47AE-B46E-77A8CB912677}" sibTransId="{C4A6FCDA-27CB-4E2A-910B-2469D3ADD7BB}"/>
    <dgm:cxn modelId="{CC2861D8-360E-4D0E-B265-AA05B49AF583}" type="presOf" srcId="{E11BF0BC-848A-4A52-9CCB-2A3F0D1B806C}" destId="{1515815D-C33F-49BB-9BA3-FDFF84D9EFE0}" srcOrd="1" destOrd="0" presId="urn:microsoft.com/office/officeart/2005/8/layout/vProcess5"/>
    <dgm:cxn modelId="{CAD68DE4-87C5-4642-9333-D8FAE7AF1A95}" srcId="{8DBF0ED0-55F1-468C-BE38-29F5CF4EC784}" destId="{1EB177D2-F39A-446B-8B2F-F8619070469A}" srcOrd="0" destOrd="0" parTransId="{F60F085E-87DD-4A9B-9000-60ECBEB40A6C}" sibTransId="{EA84E790-056D-488E-A89F-3B80F1112313}"/>
    <dgm:cxn modelId="{AC7F10EE-E9BF-4FDD-AF17-3A515E2AA556}" type="presOf" srcId="{8BC5D871-4643-4FF4-AE24-9888C8F30D27}" destId="{509D204F-7290-4C30-BE97-5D71BB637FA4}" srcOrd="1" destOrd="0" presId="urn:microsoft.com/office/officeart/2005/8/layout/vProcess5"/>
    <dgm:cxn modelId="{98124DE5-9612-4BFC-8D93-450EF1C8FA1C}" type="presParOf" srcId="{43F49FB4-D088-4FEB-8FD5-A55FF1A71355}" destId="{E662B2FC-0BC1-4D56-A988-2BCA6FF08A14}" srcOrd="0" destOrd="0" presId="urn:microsoft.com/office/officeart/2005/8/layout/vProcess5"/>
    <dgm:cxn modelId="{0F3BBCA4-92FC-4173-9757-D708FCA55F77}" type="presParOf" srcId="{43F49FB4-D088-4FEB-8FD5-A55FF1A71355}" destId="{BF463C06-A89F-4683-8745-1672C6738082}" srcOrd="1" destOrd="0" presId="urn:microsoft.com/office/officeart/2005/8/layout/vProcess5"/>
    <dgm:cxn modelId="{A066A0D3-AC5C-4AD9-8AC6-E193428EAC9C}" type="presParOf" srcId="{43F49FB4-D088-4FEB-8FD5-A55FF1A71355}" destId="{5EF691D4-EE9F-4A5D-A661-AA76DECA885B}" srcOrd="2" destOrd="0" presId="urn:microsoft.com/office/officeart/2005/8/layout/vProcess5"/>
    <dgm:cxn modelId="{4170BFA1-7A0E-4A58-9593-4DEEF1BD0B20}" type="presParOf" srcId="{43F49FB4-D088-4FEB-8FD5-A55FF1A71355}" destId="{479A8F8C-4475-4811-9407-AAE3B50E9208}" srcOrd="3" destOrd="0" presId="urn:microsoft.com/office/officeart/2005/8/layout/vProcess5"/>
    <dgm:cxn modelId="{6BE82C7C-5288-4D6E-819C-0FE73F1F9CDA}" type="presParOf" srcId="{43F49FB4-D088-4FEB-8FD5-A55FF1A71355}" destId="{3F9AB976-AAA4-46A4-ADCE-DADC7449D74A}" srcOrd="4" destOrd="0" presId="urn:microsoft.com/office/officeart/2005/8/layout/vProcess5"/>
    <dgm:cxn modelId="{A4B39501-EB03-4EEB-8122-46833A218A9C}" type="presParOf" srcId="{43F49FB4-D088-4FEB-8FD5-A55FF1A71355}" destId="{677C9694-29CF-4BD6-9D2A-90321982F8FE}" srcOrd="5" destOrd="0" presId="urn:microsoft.com/office/officeart/2005/8/layout/vProcess5"/>
    <dgm:cxn modelId="{E6F5CFD7-8D60-41E8-BED9-7D37A5FC3350}" type="presParOf" srcId="{43F49FB4-D088-4FEB-8FD5-A55FF1A71355}" destId="{06E48BC4-36EF-4327-8D18-4C1950301262}" srcOrd="6" destOrd="0" presId="urn:microsoft.com/office/officeart/2005/8/layout/vProcess5"/>
    <dgm:cxn modelId="{A4392BD4-D61A-4B0A-A3A1-51F8F6DE197E}" type="presParOf" srcId="{43F49FB4-D088-4FEB-8FD5-A55FF1A71355}" destId="{D3F62283-3498-483F-84F8-CC6D070B3D57}" srcOrd="7" destOrd="0" presId="urn:microsoft.com/office/officeart/2005/8/layout/vProcess5"/>
    <dgm:cxn modelId="{F9BA820B-8306-440C-9248-7DF6E439FD60}" type="presParOf" srcId="{43F49FB4-D088-4FEB-8FD5-A55FF1A71355}" destId="{8E04AA13-6EAF-4679-BD9C-87F26B2A1B21}" srcOrd="8" destOrd="0" presId="urn:microsoft.com/office/officeart/2005/8/layout/vProcess5"/>
    <dgm:cxn modelId="{CE17C737-2AEF-41C3-A165-51823536AE4A}" type="presParOf" srcId="{43F49FB4-D088-4FEB-8FD5-A55FF1A71355}" destId="{A9608426-91C0-49BC-93D2-61C59252E8B0}" srcOrd="9" destOrd="0" presId="urn:microsoft.com/office/officeart/2005/8/layout/vProcess5"/>
    <dgm:cxn modelId="{3B559F40-C178-47ED-9720-7FAD32DEE217}" type="presParOf" srcId="{43F49FB4-D088-4FEB-8FD5-A55FF1A71355}" destId="{509D204F-7290-4C30-BE97-5D71BB637FA4}" srcOrd="10" destOrd="0" presId="urn:microsoft.com/office/officeart/2005/8/layout/vProcess5"/>
    <dgm:cxn modelId="{6569BA7D-8A33-4C32-95FB-42B8255EA56B}" type="presParOf" srcId="{43F49FB4-D088-4FEB-8FD5-A55FF1A71355}" destId="{1515815D-C33F-49BB-9BA3-FDFF84D9EF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3C06-A89F-4683-8745-1672C6738082}">
      <dsp:nvSpPr>
        <dsp:cNvPr id="0" name=""/>
        <dsp:cNvSpPr/>
      </dsp:nvSpPr>
      <dsp:spPr>
        <a:xfrm>
          <a:off x="0" y="0"/>
          <a:ext cx="6071616" cy="784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Creation and implementation of a DEI curriculum for fellows with fellow-led presentations</a:t>
          </a:r>
        </a:p>
      </dsp:txBody>
      <dsp:txXfrm>
        <a:off x="22979" y="22979"/>
        <a:ext cx="5158724" cy="738597"/>
      </dsp:txXfrm>
    </dsp:sp>
    <dsp:sp modelId="{5EF691D4-EE9F-4A5D-A661-AA76DECA885B}">
      <dsp:nvSpPr>
        <dsp:cNvPr id="0" name=""/>
        <dsp:cNvSpPr/>
      </dsp:nvSpPr>
      <dsp:spPr>
        <a:xfrm>
          <a:off x="508497" y="927201"/>
          <a:ext cx="6071616" cy="784555"/>
        </a:xfrm>
        <a:prstGeom prst="roundRect">
          <a:avLst>
            <a:gd name="adj" fmla="val 10000"/>
          </a:avLst>
        </a:prstGeom>
        <a:solidFill>
          <a:schemeClr val="accent2">
            <a:hueOff val="-1466667"/>
            <a:satOff val="-33333"/>
            <a:lumOff val="2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Obtained DEI Mini Grant for funding</a:t>
          </a:r>
        </a:p>
      </dsp:txBody>
      <dsp:txXfrm>
        <a:off x="531476" y="950180"/>
        <a:ext cx="5007199" cy="738597"/>
      </dsp:txXfrm>
    </dsp:sp>
    <dsp:sp modelId="{479A8F8C-4475-4811-9407-AAE3B50E9208}">
      <dsp:nvSpPr>
        <dsp:cNvPr id="0" name=""/>
        <dsp:cNvSpPr/>
      </dsp:nvSpPr>
      <dsp:spPr>
        <a:xfrm>
          <a:off x="1009406" y="1854403"/>
          <a:ext cx="6071616" cy="784555"/>
        </a:xfrm>
        <a:prstGeom prst="roundRect">
          <a:avLst>
            <a:gd name="adj" fmla="val 10000"/>
          </a:avLst>
        </a:prstGeom>
        <a:solidFill>
          <a:schemeClr val="accent2">
            <a:hueOff val="-2933334"/>
            <a:satOff val="-66667"/>
            <a:lumOff val="4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Offer Implicit Bias, </a:t>
          </a:r>
          <a:r>
            <a:rPr lang="en-US" sz="1700" kern="1200" dirty="0" err="1"/>
            <a:t>SafeZone</a:t>
          </a:r>
          <a:r>
            <a:rPr lang="en-US" sz="1700" kern="1200" dirty="0"/>
            <a:t>, and Microaggressions Training for all pediatric fellows</a:t>
          </a:r>
        </a:p>
      </dsp:txBody>
      <dsp:txXfrm>
        <a:off x="1032385" y="1877382"/>
        <a:ext cx="5014788" cy="738597"/>
      </dsp:txXfrm>
    </dsp:sp>
    <dsp:sp modelId="{3F9AB976-AAA4-46A4-ADCE-DADC7449D74A}">
      <dsp:nvSpPr>
        <dsp:cNvPr id="0" name=""/>
        <dsp:cNvSpPr/>
      </dsp:nvSpPr>
      <dsp:spPr>
        <a:xfrm>
          <a:off x="1517903" y="2781604"/>
          <a:ext cx="6071616" cy="784555"/>
        </a:xfrm>
        <a:prstGeom prst="roundRect">
          <a:avLst>
            <a:gd name="adj" fmla="val 10000"/>
          </a:avLst>
        </a:prstGeom>
        <a:solidFill>
          <a:schemeClr val="accent2">
            <a:hueOff val="-4400000"/>
            <a:satOff val="-100000"/>
            <a:lumOff val="6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Creation and implementation of a Diversity First Look for Fellowship</a:t>
          </a:r>
        </a:p>
      </dsp:txBody>
      <dsp:txXfrm>
        <a:off x="1540882" y="2804583"/>
        <a:ext cx="5007199" cy="738597"/>
      </dsp:txXfrm>
    </dsp:sp>
    <dsp:sp modelId="{677C9694-29CF-4BD6-9D2A-90321982F8FE}">
      <dsp:nvSpPr>
        <dsp:cNvPr id="0" name=""/>
        <dsp:cNvSpPr/>
      </dsp:nvSpPr>
      <dsp:spPr>
        <a:xfrm>
          <a:off x="5561655" y="600897"/>
          <a:ext cx="509960" cy="509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76396" y="600897"/>
        <a:ext cx="280478" cy="383745"/>
      </dsp:txXfrm>
    </dsp:sp>
    <dsp:sp modelId="{06E48BC4-36EF-4327-8D18-4C1950301262}">
      <dsp:nvSpPr>
        <dsp:cNvPr id="0" name=""/>
        <dsp:cNvSpPr/>
      </dsp:nvSpPr>
      <dsp:spPr>
        <a:xfrm>
          <a:off x="6070152" y="1528099"/>
          <a:ext cx="509960" cy="509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532058"/>
            <a:satOff val="-16376"/>
            <a:lumOff val="76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532058"/>
              <a:satOff val="-16376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84893" y="1528099"/>
        <a:ext cx="280478" cy="383745"/>
      </dsp:txXfrm>
    </dsp:sp>
    <dsp:sp modelId="{D3F62283-3498-483F-84F8-CC6D070B3D57}">
      <dsp:nvSpPr>
        <dsp:cNvPr id="0" name=""/>
        <dsp:cNvSpPr/>
      </dsp:nvSpPr>
      <dsp:spPr>
        <a:xfrm>
          <a:off x="6571061" y="2455301"/>
          <a:ext cx="509960" cy="509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064117"/>
            <a:satOff val="-32753"/>
            <a:lumOff val="152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64117"/>
              <a:satOff val="-32753"/>
              <a:lumOff val="15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85802" y="2455301"/>
        <a:ext cx="280478" cy="38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1ECA644-164C-C65C-4DB8-94B951968E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243185E-81A5-12F3-D9E8-6A5AA2374D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F7673D71-8690-B0D2-4E4A-0372628DAB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BDD6043F-A286-C717-373F-AF38A6F8FD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E71985C0-00E5-2312-28B4-B25C0E46B2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F16933B4-DDE5-459A-D3A9-F7ED3DD3B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83CCE8-1ABA-4452-AAF9-0D1C7C20C7C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26F5E5-A106-A8EA-174E-C6BC423442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87900" y="2636838"/>
            <a:ext cx="4176713" cy="8937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F5748C-706A-0F2E-0F3C-D3C16D01E4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7900" y="3429000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5889-BA32-B1CB-089C-1EF6F1B7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A4D4-5673-431A-381E-E15EBCC1D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38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2B0AB-A495-4914-9CB7-731653038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56325" y="476250"/>
            <a:ext cx="1584325" cy="604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8CC05-27E9-76CD-AE06-173B7B3DF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3350" y="476250"/>
            <a:ext cx="4600575" cy="604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6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6354-9BEA-FA94-1339-3C23B32F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C2FD-5E6F-B5DA-2474-9496AE4AB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24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BEDD-44FA-2D47-A41E-381513AE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23308-1298-A982-D341-61901C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8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A21-A5C0-DFE7-84C2-DCA5BD6C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4327-70F3-CBA9-E16E-54A32701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1700213"/>
            <a:ext cx="3092450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D477E-3844-1E7A-E6A8-59D83AC5A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092450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3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1E39-2928-0FE7-651D-D3815950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09623-55FF-D134-8471-D3D5EED8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46BE6-08C5-E1F8-00E4-08FA8BA4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29474-3D9E-A2E5-BA07-5473512DE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9581B-9802-B0C2-BFEB-110B54ECC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7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D744-602E-C39B-CB0F-93738139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81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9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9A7-5B2C-6E81-7184-331784E2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0AD7-C974-A677-1F0E-68F8EB92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F9517-DED5-5A7C-ACEC-101DB3626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87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22A5-3197-3AD8-0AC9-13F462C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13D10-1C2F-E1C6-6F2A-A3909AA92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119F2-FFA8-EB18-FCCF-81E1910EB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E1350F-78DA-E726-A43D-557968AF9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76250"/>
            <a:ext cx="575945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CAC5A7-FC0C-D041-84CB-78D94A124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700213"/>
            <a:ext cx="63373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peds_diversity@med.un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731E06D-DD3F-321E-9735-4535FEBD88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10200" y="2590800"/>
            <a:ext cx="3810001" cy="1546225"/>
          </a:xfrm>
          <a:noFill/>
        </p:spPr>
        <p:txBody>
          <a:bodyPr/>
          <a:lstStyle/>
          <a:p>
            <a:pPr algn="ctr"/>
            <a:r>
              <a:rPr lang="en-US" altLang="en-US" dirty="0">
                <a:latin typeface="Tahoma" panose="020B0604030504040204" pitchFamily="34" charset="0"/>
              </a:rPr>
              <a:t> Diversity, Equity &amp; Inclusion (DEI) Initiatives</a:t>
            </a:r>
            <a:endParaRPr lang="uk-UA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7" name="Rectangle 11469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4F242A-3A04-5286-FF34-63329DF63142}"/>
              </a:ext>
            </a:extLst>
          </p:cNvPr>
          <p:cNvSpPr/>
          <p:nvPr/>
        </p:nvSpPr>
        <p:spPr>
          <a:xfrm>
            <a:off x="628650" y="1524000"/>
            <a:ext cx="5059363" cy="3408363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Bi-monthly Town Halls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 Monthly Newsletters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Reporting on Website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Reporting Posters Distributed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Survey Completed &amp; Discussed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Departmental Allyship Workshop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By-laws Written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Sub-committees Formed &amp; Working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 Health Equity Rounds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 Cards Available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Scholarships for BIPOC Medical Student to do a Rotation in Peds at UNC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Website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Coffee, Tea &amp; Equity Bi-Monthly Sessions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Statement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Committee Retreat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7B6EB-EE94-CABC-970E-C18A823EC77C}"/>
              </a:ext>
            </a:extLst>
          </p:cNvPr>
          <p:cNvSpPr/>
          <p:nvPr/>
        </p:nvSpPr>
        <p:spPr>
          <a:xfrm>
            <a:off x="628649" y="4958445"/>
            <a:ext cx="5059363" cy="1641475"/>
          </a:xfrm>
          <a:prstGeom prst="rect">
            <a:avLst/>
          </a:prstGeom>
          <a:solidFill>
            <a:srgbClr val="FFFF9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Pager Triage Process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Space App for Department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3C713-C4D1-BCEA-5F3D-837B4E5AA15E}"/>
              </a:ext>
            </a:extLst>
          </p:cNvPr>
          <p:cNvSpPr/>
          <p:nvPr/>
        </p:nvSpPr>
        <p:spPr>
          <a:xfrm>
            <a:off x="5759450" y="1524000"/>
            <a:ext cx="2752725" cy="5075919"/>
          </a:xfrm>
          <a:prstGeom prst="rect">
            <a:avLst/>
          </a:prstGeom>
          <a:solidFill>
            <a:srgbClr val="FF999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UPCOMING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Peds Wellness Room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Peds Diversity Office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 </a:t>
            </a:r>
            <a:r>
              <a:rPr lang="en-US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Genderbread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Card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</a:t>
            </a:r>
            <a:r>
              <a:rPr lang="en-US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SafeZone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Scripts for Discrimination Response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 Training for Diversity Committee Members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Mentorship for URM Faculty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 for Students/Residents in Peds Focus Groups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 interviews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Religious Holiday Schedule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10340ED-A4C0-3E4C-045A-BD7EC5836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4805"/>
            <a:ext cx="7886700" cy="1262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Committee Updates</a:t>
            </a:r>
          </a:p>
        </p:txBody>
      </p:sp>
    </p:spTree>
    <p:extLst>
      <p:ext uri="{BB962C8B-B14F-4D97-AF65-F5344CB8AC3E}">
        <p14:creationId xmlns:p14="http://schemas.microsoft.com/office/powerpoint/2010/main" val="38748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368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CCD3E17-E9FE-FB48-ECDA-743F05723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  <a:latin typeface="Tahoma" panose="020B0604030504040204" pitchFamily="34" charset="0"/>
              </a:rPr>
              <a:t>Sub-committee Action Items</a:t>
            </a:r>
            <a:endParaRPr lang="uk-UA" altLang="en-US" sz="35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911AD2-9970-FD51-84BA-88F54A6B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Staff Action Items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promotion ladder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 building – quarterly events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Clear salary guidelines  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Exit interviews to establish if there is a DEI role in departure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Learners Action Items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 reporting 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compliance system </a:t>
            </a:r>
            <a:endParaRPr lang="en-US" sz="13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SAFE reporting system </a:t>
            </a:r>
            <a:endParaRPr lang="en-US" sz="13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residency program liaison for filing reports </a:t>
            </a:r>
            <a:endParaRPr lang="en-US" sz="13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Integrate Cone and Wake </a:t>
            </a:r>
            <a:endParaRPr lang="en-US" sz="13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3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Education once mechanisms are in place </a:t>
            </a:r>
            <a:endParaRPr lang="en-US" sz="13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 additional DEI training across the department including nursing 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 areas for religious or other needs and identifying these needs regularly 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Scheduling around religious holidays </a:t>
            </a: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uk-UA" alt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3687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CCD3E17-E9FE-FB48-ECDA-743F05723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Sub-committee Action Items</a:t>
            </a:r>
            <a:endParaRPr lang="uk-UA" altLang="en-US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6883" name="Rectangle 368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4" name="Rectangle 3687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911AD2-9970-FD51-84BA-88F54A6B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Clinician Action Items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 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Publicize DEI certificate in Diversity Memo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Exit interviews to help establish if diversity reasons involved in departure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Assure salary equity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Assure equity in promotion and tenure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 Microaggression training  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 training for divisions</a:t>
            </a:r>
            <a:endParaRPr lang="en-US" sz="14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people aware of UNC wide trainings </a:t>
            </a:r>
            <a:endParaRPr lang="en-US" sz="1400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PhD Faculty Action Items: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Visibility and Integration in the Department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establish a Research/PhD website, opportunities for exposure and presentations at seminars and events including Grand Rounds, opportunities for acquiring leadership positions within the department and SOM.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Training, Education, and Mentoring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- Provide funds for travel to conferences, workshop attendance, training, etc. Provide a structure/plan for peer mentoring. 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 Building and Networking -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events/meetings and opportunities for networking (interacting over lunch). The pediatrics PhD webpage will provide information on other PhDs in the department. 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Equity of Resources and Incentives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Availability of a clear incentives and compensation plan for PhD faculty that is tailored toward research faculty. Provide or advertise PhD-specific funding opportunities. </a:t>
            </a: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uk-U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962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907" name="Rectangle 36906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09" name="Rectangle 36908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CCD3E17-E9FE-FB48-ECDA-743F05723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US" altLang="en-US" sz="3500">
                <a:latin typeface="Tahoma" panose="020B0604030504040204" pitchFamily="34" charset="0"/>
              </a:rPr>
              <a:t>Fellow DEI Initiatives</a:t>
            </a:r>
            <a:endParaRPr lang="uk-UA" altLang="en-US" sz="3500">
              <a:latin typeface="Tahoma" panose="020B0604030504040204" pitchFamily="34" charset="0"/>
            </a:endParaRPr>
          </a:p>
        </p:txBody>
      </p:sp>
      <p:grpSp>
        <p:nvGrpSpPr>
          <p:cNvPr id="36911" name="Group 36910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36912" name="Freeform: Shape 36911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13" name="Freeform: Shape 36912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14" name="Freeform: Shape 36913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915" name="Freeform: Shape 36914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917" name="Group 36916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36918" name="Freeform: Shape 36917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19" name="Freeform: Shape 36918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20" name="Freeform: Shape 36919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21" name="Freeform: Shape 36920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887" name="Rectangle 3">
            <a:extLst>
              <a:ext uri="{FF2B5EF4-FFF2-40B4-BE49-F238E27FC236}">
                <a16:creationId xmlns:a16="http://schemas.microsoft.com/office/drawing/2014/main" id="{4CEBBF9F-C632-D99C-A808-1ED4F8617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105159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04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95" name="Rectangle 3689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CCD3E17-E9FE-FB48-ECDA-743F05723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altLang="en-US" sz="3500">
                <a:latin typeface="Tahoma" panose="020B0604030504040204" pitchFamily="34" charset="0"/>
              </a:rPr>
              <a:t>Coffee, Tea &amp; Equity</a:t>
            </a:r>
            <a:endParaRPr lang="uk-UA" altLang="en-US" sz="350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911AD2-9970-FD51-84BA-88F54A6B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 enjoy coffee, tea and pastries with your Pediatric DEI Committee. Thi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s will be a time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share your thoughts/ideas on how to make our Department a better place 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for us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work and take care of the children of North Carolina.  All staff, learners and faculty welcome.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These will be held opposite our Town Halls on the first Thursday of the month at 12:00pm. 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uk-UA" altLang="en-US" sz="1700" dirty="0"/>
          </a:p>
        </p:txBody>
      </p:sp>
      <p:sp>
        <p:nvSpPr>
          <p:cNvPr id="36897" name="Rectangle 3689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99" name="Rectangle 3689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01" name="Rectangle 3690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03" name="Rectangle 3690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coffee&#10;&#10;Description automatically generated">
            <a:extLst>
              <a:ext uri="{FF2B5EF4-FFF2-40B4-BE49-F238E27FC236}">
                <a16:creationId xmlns:a16="http://schemas.microsoft.com/office/drawing/2014/main" id="{712C84E9-9483-8332-AD9A-89EA22D28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961"/>
          <a:stretch/>
        </p:blipFill>
        <p:spPr>
          <a:xfrm>
            <a:off x="5486365" y="909081"/>
            <a:ext cx="2769116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CCD3E17-E9FE-FB48-ECDA-743F05723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US" sz="2400" dirty="0">
                <a:latin typeface="Tahoma" panose="020B0604030504040204" pitchFamily="34" charset="0"/>
              </a:rPr>
              <a:t>We Want to Hear From You!</a:t>
            </a:r>
            <a:endParaRPr lang="uk-UA" altLang="en-US" sz="2400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911AD2-9970-FD51-84BA-88F54A6B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send an email to </a:t>
            </a:r>
            <a:r>
              <a:rPr lang="en-US" sz="17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peds_diversity@med.unc.edu</a:t>
            </a:r>
            <a:r>
              <a:rPr lang="en-US" sz="17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 you any ideas or are interested in joining our sub-committees.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uk-UA" altLang="en-US" sz="1700"/>
          </a:p>
        </p:txBody>
      </p:sp>
      <p:pic>
        <p:nvPicPr>
          <p:cNvPr id="36869" name="Picture 36868" descr="Empty speech bubbles">
            <a:extLst>
              <a:ext uri="{FF2B5EF4-FFF2-40B4-BE49-F238E27FC236}">
                <a16:creationId xmlns:a16="http://schemas.microsoft.com/office/drawing/2014/main" id="{4F08C480-C069-D9E5-B230-0AD874FD3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28" r="28833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36873" name="Straight Connector 368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9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109</TotalTime>
  <Words>552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Tahoma</vt:lpstr>
      <vt:lpstr>Wingdings</vt:lpstr>
      <vt:lpstr>template</vt:lpstr>
      <vt:lpstr> Diversity, Equity &amp; Inclusion (DEI) Initiatives</vt:lpstr>
      <vt:lpstr>Committee Updates</vt:lpstr>
      <vt:lpstr>Sub-committee Action Items</vt:lpstr>
      <vt:lpstr>Sub-committee Action Items</vt:lpstr>
      <vt:lpstr>Fellow DEI Initiatives</vt:lpstr>
      <vt:lpstr>Coffee, Tea &amp; Equity</vt:lpstr>
      <vt:lpstr>We Want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Howard, Robin R</dc:creator>
  <cp:lastModifiedBy>Howard, Robin R</cp:lastModifiedBy>
  <cp:revision>16</cp:revision>
  <dcterms:created xsi:type="dcterms:W3CDTF">2023-01-26T18:53:02Z</dcterms:created>
  <dcterms:modified xsi:type="dcterms:W3CDTF">2023-05-26T01:50:53Z</dcterms:modified>
</cp:coreProperties>
</file>