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D61A4-69C1-4A43-9DF4-9FCAE208F4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ABC709-A3E9-7A4D-85EA-035F1F372A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FBCFE2-C2F1-5541-8853-23D80624916B}"/>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5" name="Footer Placeholder 4">
            <a:extLst>
              <a:ext uri="{FF2B5EF4-FFF2-40B4-BE49-F238E27FC236}">
                <a16:creationId xmlns:a16="http://schemas.microsoft.com/office/drawing/2014/main" id="{BC624F14-02EE-8145-86A1-7BC67B0319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1B569-9EA2-D946-B1C8-3EB70284CD3E}"/>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1964335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1BB50-B854-1F41-9235-E139BEE83E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53D4CB-F0CC-854C-861A-0600CB8B5EE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3A1722-E460-CD44-B5C4-D8B380A1B114}"/>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5" name="Footer Placeholder 4">
            <a:extLst>
              <a:ext uri="{FF2B5EF4-FFF2-40B4-BE49-F238E27FC236}">
                <a16:creationId xmlns:a16="http://schemas.microsoft.com/office/drawing/2014/main" id="{ED0481BC-53C4-BF48-B375-04A4BCF8C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2EFD66-A77F-D645-82EA-438B62FEDCFE}"/>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1094351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C7CD2A-5D50-DF4E-803F-192CEF30C8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F1A846-5707-4E4B-A759-A04B2828D5F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F2DC51-E3BE-1048-B95B-551A146FBB1B}"/>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5" name="Footer Placeholder 4">
            <a:extLst>
              <a:ext uri="{FF2B5EF4-FFF2-40B4-BE49-F238E27FC236}">
                <a16:creationId xmlns:a16="http://schemas.microsoft.com/office/drawing/2014/main" id="{D8DE706C-0ABC-F540-AC39-4893318AD6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F28930-0ABE-834E-B575-0778251D12B4}"/>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144100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0CF2A-1B08-BF49-811C-5E86BC7355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D1DA2F-825E-EA48-B9FA-295BE0B53AF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38DC2A-0A3C-C948-8EBC-6AE73D138198}"/>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5" name="Footer Placeholder 4">
            <a:extLst>
              <a:ext uri="{FF2B5EF4-FFF2-40B4-BE49-F238E27FC236}">
                <a16:creationId xmlns:a16="http://schemas.microsoft.com/office/drawing/2014/main" id="{D93D7828-CC51-1544-AC2E-1CE696271E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B65C31-8A33-A342-8EF0-A8D43B9F0D9B}"/>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3074633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4CE77-125E-A84E-8894-FFCEEED40D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72B198-7248-BE45-88F1-CCC9AF4DAB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88F94BD-9C80-1542-9CCF-64D6A93CC28A}"/>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5" name="Footer Placeholder 4">
            <a:extLst>
              <a:ext uri="{FF2B5EF4-FFF2-40B4-BE49-F238E27FC236}">
                <a16:creationId xmlns:a16="http://schemas.microsoft.com/office/drawing/2014/main" id="{A582C28F-03C6-C84F-86D5-17603B6947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114DB2-258B-8147-8B8D-39DE4ED9E363}"/>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2081183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29C16-ECA3-5D41-8C96-588B545FE7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91530C-75FC-A143-825C-BA6DE241DF8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C188E9-C35F-7A4E-9D3D-2A958855E4F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0FF077-685E-0846-8260-2D07F1BBB6A2}"/>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6" name="Footer Placeholder 5">
            <a:extLst>
              <a:ext uri="{FF2B5EF4-FFF2-40B4-BE49-F238E27FC236}">
                <a16:creationId xmlns:a16="http://schemas.microsoft.com/office/drawing/2014/main" id="{A9B4E24A-FEC1-354C-B5DE-D2333D042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12E9B9-ED85-D448-BE96-F95E90B2A22A}"/>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2827080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FCAC0-A565-C443-B498-DCBBB204ED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749D76-76B8-2C43-8168-0CE89B4687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71CFF4D-0D05-5349-B388-C96940B83F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A95F44-A0AB-B34F-8C91-F1D61636E1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ABFE71C-6439-824D-81F3-8BAEA3119BE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799CE8-3289-9B43-A1C1-64321C2B2E02}"/>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8" name="Footer Placeholder 7">
            <a:extLst>
              <a:ext uri="{FF2B5EF4-FFF2-40B4-BE49-F238E27FC236}">
                <a16:creationId xmlns:a16="http://schemas.microsoft.com/office/drawing/2014/main" id="{0978D7EE-33DD-4143-8D9D-230743DDDB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5E5CED-B35B-E346-B071-D4303A347409}"/>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3775808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5235F-A1B0-CF47-8898-DA2BC34B96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9EFCF90-D437-044B-A44F-BD52739692A9}"/>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4" name="Footer Placeholder 3">
            <a:extLst>
              <a:ext uri="{FF2B5EF4-FFF2-40B4-BE49-F238E27FC236}">
                <a16:creationId xmlns:a16="http://schemas.microsoft.com/office/drawing/2014/main" id="{07C5C1FE-66C8-7E48-B8D7-B29CC1659E3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5DA1FD-1A74-8848-94C1-8F25E4D36C30}"/>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1096242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4B121F-22F1-A042-97E0-299A41B0EEFF}"/>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3" name="Footer Placeholder 2">
            <a:extLst>
              <a:ext uri="{FF2B5EF4-FFF2-40B4-BE49-F238E27FC236}">
                <a16:creationId xmlns:a16="http://schemas.microsoft.com/office/drawing/2014/main" id="{60BC99FA-1CBD-BF4D-8CA6-73FD09D46D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FECE086-96E9-FF48-AD79-E27B225D39E9}"/>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1987081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9A69A-376A-174A-9CC1-FA2B8E611F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453BD7-14CF-8944-8055-4D2F94D570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148F1E-5F45-1546-85C5-D40DF39A30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BC5AC8E-C33D-9E46-BB2D-8AF8325AC889}"/>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6" name="Footer Placeholder 5">
            <a:extLst>
              <a:ext uri="{FF2B5EF4-FFF2-40B4-BE49-F238E27FC236}">
                <a16:creationId xmlns:a16="http://schemas.microsoft.com/office/drawing/2014/main" id="{2920BFA2-C04A-454A-A7C5-17F2EC4181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20F43D-5EE4-6F4D-82C0-EC4C5D6F233E}"/>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1766730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AF609-77ED-8B4E-BE0E-33FB6D2DDD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1A5771-8B93-C24B-B163-8B90631017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7E803E-147C-C247-BE32-3D0088C514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461C517-BCAA-CE43-A4A0-85C7356F19CB}"/>
              </a:ext>
            </a:extLst>
          </p:cNvPr>
          <p:cNvSpPr>
            <a:spLocks noGrp="1"/>
          </p:cNvSpPr>
          <p:nvPr>
            <p:ph type="dt" sz="half" idx="10"/>
          </p:nvPr>
        </p:nvSpPr>
        <p:spPr/>
        <p:txBody>
          <a:bodyPr/>
          <a:lstStyle/>
          <a:p>
            <a:fld id="{A94E9895-3ACE-5F4E-B606-D1CD15E42F36}" type="datetimeFigureOut">
              <a:rPr lang="en-US" smtClean="0"/>
              <a:t>2/11/26</a:t>
            </a:fld>
            <a:endParaRPr lang="en-US"/>
          </a:p>
        </p:txBody>
      </p:sp>
      <p:sp>
        <p:nvSpPr>
          <p:cNvPr id="6" name="Footer Placeholder 5">
            <a:extLst>
              <a:ext uri="{FF2B5EF4-FFF2-40B4-BE49-F238E27FC236}">
                <a16:creationId xmlns:a16="http://schemas.microsoft.com/office/drawing/2014/main" id="{ABD69B87-191E-7446-A59C-738CC565C1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30D19-9B0F-9842-A161-849A62095C97}"/>
              </a:ext>
            </a:extLst>
          </p:cNvPr>
          <p:cNvSpPr>
            <a:spLocks noGrp="1"/>
          </p:cNvSpPr>
          <p:nvPr>
            <p:ph type="sldNum" sz="quarter" idx="12"/>
          </p:nvPr>
        </p:nvSpPr>
        <p:spPr/>
        <p:txBody>
          <a:bodyPr/>
          <a:lstStyle/>
          <a:p>
            <a:fld id="{794CEFDA-116F-0D48-92DE-EF4AF21ABA87}" type="slidenum">
              <a:rPr lang="en-US" smtClean="0"/>
              <a:t>‹#›</a:t>
            </a:fld>
            <a:endParaRPr lang="en-US"/>
          </a:p>
        </p:txBody>
      </p:sp>
    </p:spTree>
    <p:extLst>
      <p:ext uri="{BB962C8B-B14F-4D97-AF65-F5344CB8AC3E}">
        <p14:creationId xmlns:p14="http://schemas.microsoft.com/office/powerpoint/2010/main" val="2930433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7D6125-4B95-8F43-B285-6AEC19B6A2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05E6F5C-7F16-ED4C-9257-EDCC5185FC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A1FE40-45A2-1541-B55D-84DB446E7A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4E9895-3ACE-5F4E-B606-D1CD15E42F36}" type="datetimeFigureOut">
              <a:rPr lang="en-US" smtClean="0"/>
              <a:t>2/11/26</a:t>
            </a:fld>
            <a:endParaRPr lang="en-US"/>
          </a:p>
        </p:txBody>
      </p:sp>
      <p:sp>
        <p:nvSpPr>
          <p:cNvPr id="5" name="Footer Placeholder 4">
            <a:extLst>
              <a:ext uri="{FF2B5EF4-FFF2-40B4-BE49-F238E27FC236}">
                <a16:creationId xmlns:a16="http://schemas.microsoft.com/office/drawing/2014/main" id="{2154E9DC-461B-5549-893B-67829068F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862A088-5265-2F42-A6E7-AAD3D039A8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4CEFDA-116F-0D48-92DE-EF4AF21ABA87}" type="slidenum">
              <a:rPr lang="en-US" smtClean="0"/>
              <a:t>‹#›</a:t>
            </a:fld>
            <a:endParaRPr lang="en-US"/>
          </a:p>
        </p:txBody>
      </p:sp>
    </p:spTree>
    <p:extLst>
      <p:ext uri="{BB962C8B-B14F-4D97-AF65-F5344CB8AC3E}">
        <p14:creationId xmlns:p14="http://schemas.microsoft.com/office/powerpoint/2010/main" val="3080617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455DC-A7E8-FC4E-9C72-BACCC43D2CAE}"/>
              </a:ext>
            </a:extLst>
          </p:cNvPr>
          <p:cNvSpPr>
            <a:spLocks noGrp="1"/>
          </p:cNvSpPr>
          <p:nvPr>
            <p:ph type="title"/>
          </p:nvPr>
        </p:nvSpPr>
        <p:spPr/>
        <p:txBody>
          <a:bodyPr/>
          <a:lstStyle/>
          <a:p>
            <a:r>
              <a:rPr lang="en-US" dirty="0"/>
              <a:t>Overview of the Pharmacology DOE (1 of 2)</a:t>
            </a:r>
          </a:p>
        </p:txBody>
      </p:sp>
      <p:sp>
        <p:nvSpPr>
          <p:cNvPr id="3" name="Content Placeholder 2">
            <a:extLst>
              <a:ext uri="{FF2B5EF4-FFF2-40B4-BE49-F238E27FC236}">
                <a16:creationId xmlns:a16="http://schemas.microsoft.com/office/drawing/2014/main" id="{AED77008-DBEA-B940-B8CB-6D63ACE71333}"/>
              </a:ext>
            </a:extLst>
          </p:cNvPr>
          <p:cNvSpPr>
            <a:spLocks noGrp="1"/>
          </p:cNvSpPr>
          <p:nvPr>
            <p:ph idx="1"/>
          </p:nvPr>
        </p:nvSpPr>
        <p:spPr>
          <a:xfrm>
            <a:off x="838200" y="1350727"/>
            <a:ext cx="10515600" cy="4930217"/>
          </a:xfrm>
        </p:spPr>
        <p:txBody>
          <a:bodyPr>
            <a:noAutofit/>
          </a:bodyPr>
          <a:lstStyle/>
          <a:p>
            <a:pPr>
              <a:lnSpc>
                <a:spcPct val="130000"/>
              </a:lnSpc>
            </a:pPr>
            <a:endParaRPr lang="en-US" sz="2000" dirty="0"/>
          </a:p>
          <a:p>
            <a:pPr>
              <a:lnSpc>
                <a:spcPct val="130000"/>
              </a:lnSpc>
            </a:pPr>
            <a:r>
              <a:rPr lang="en-US" sz="2000" dirty="0"/>
              <a:t>At the start of the DOE, the committee and student will discuss the key points conveyed in this </a:t>
            </a:r>
            <a:r>
              <a:rPr lang="en-US" sz="2000" dirty="0" err="1"/>
              <a:t>powerpoint</a:t>
            </a:r>
            <a:r>
              <a:rPr lang="en-US" sz="2000" dirty="0"/>
              <a:t> presentation to ensure that all involved understand the format of the exam. </a:t>
            </a:r>
          </a:p>
          <a:p>
            <a:pPr>
              <a:lnSpc>
                <a:spcPct val="130000"/>
              </a:lnSpc>
            </a:pPr>
            <a:endParaRPr lang="en-US" sz="1000" dirty="0"/>
          </a:p>
          <a:p>
            <a:pPr>
              <a:lnSpc>
                <a:spcPct val="130000"/>
              </a:lnSpc>
            </a:pPr>
            <a:r>
              <a:rPr lang="en-US" sz="2000" dirty="0"/>
              <a:t>The student will then be asked to leave the room for a brief period. During this time, the committee will discuss the reviews from the DWE, and what areas, if any, they feel should receive special emphasis during the exam. </a:t>
            </a:r>
          </a:p>
          <a:p>
            <a:pPr>
              <a:lnSpc>
                <a:spcPct val="130000"/>
              </a:lnSpc>
            </a:pPr>
            <a:endParaRPr lang="en-US" sz="1000" dirty="0"/>
          </a:p>
          <a:p>
            <a:pPr>
              <a:lnSpc>
                <a:spcPct val="130000"/>
              </a:lnSpc>
            </a:pPr>
            <a:r>
              <a:rPr lang="en-US" sz="2000" dirty="0"/>
              <a:t>The student will then be asked to return to the room and introduce their project and aims in a 10-minute </a:t>
            </a:r>
            <a:r>
              <a:rPr lang="en-US" sz="2000" dirty="0" err="1"/>
              <a:t>Powerpoint</a:t>
            </a:r>
            <a:r>
              <a:rPr lang="en-US" sz="2000" dirty="0"/>
              <a:t> presentation. After the 10-minute presentation, the student will turn off their computer and go to the white board. At this point the Chair of the committee will orchestrate the question period. </a:t>
            </a:r>
          </a:p>
          <a:p>
            <a:pPr>
              <a:lnSpc>
                <a:spcPct val="130000"/>
              </a:lnSpc>
            </a:pPr>
            <a:endParaRPr lang="en-US" sz="2000" dirty="0"/>
          </a:p>
          <a:p>
            <a:pPr>
              <a:lnSpc>
                <a:spcPct val="130000"/>
              </a:lnSpc>
            </a:pPr>
            <a:endParaRPr lang="en-US" sz="2000" dirty="0"/>
          </a:p>
        </p:txBody>
      </p:sp>
    </p:spTree>
    <p:extLst>
      <p:ext uri="{BB962C8B-B14F-4D97-AF65-F5344CB8AC3E}">
        <p14:creationId xmlns:p14="http://schemas.microsoft.com/office/powerpoint/2010/main" val="298207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455DC-A7E8-FC4E-9C72-BACCC43D2CAE}"/>
              </a:ext>
            </a:extLst>
          </p:cNvPr>
          <p:cNvSpPr>
            <a:spLocks noGrp="1"/>
          </p:cNvSpPr>
          <p:nvPr>
            <p:ph type="title"/>
          </p:nvPr>
        </p:nvSpPr>
        <p:spPr/>
        <p:txBody>
          <a:bodyPr/>
          <a:lstStyle/>
          <a:p>
            <a:r>
              <a:rPr lang="en-US" dirty="0"/>
              <a:t>Overview of the Pharmacology DOE (2 of 2)</a:t>
            </a:r>
          </a:p>
        </p:txBody>
      </p:sp>
      <p:sp>
        <p:nvSpPr>
          <p:cNvPr id="3" name="Content Placeholder 2">
            <a:extLst>
              <a:ext uri="{FF2B5EF4-FFF2-40B4-BE49-F238E27FC236}">
                <a16:creationId xmlns:a16="http://schemas.microsoft.com/office/drawing/2014/main" id="{AED77008-DBEA-B940-B8CB-6D63ACE71333}"/>
              </a:ext>
            </a:extLst>
          </p:cNvPr>
          <p:cNvSpPr>
            <a:spLocks noGrp="1"/>
          </p:cNvSpPr>
          <p:nvPr>
            <p:ph idx="1"/>
          </p:nvPr>
        </p:nvSpPr>
        <p:spPr>
          <a:xfrm>
            <a:off x="838200" y="1825624"/>
            <a:ext cx="10515600" cy="4716577"/>
          </a:xfrm>
        </p:spPr>
        <p:txBody>
          <a:bodyPr>
            <a:normAutofit fontScale="92500" lnSpcReduction="10000"/>
          </a:bodyPr>
          <a:lstStyle/>
          <a:p>
            <a:pPr>
              <a:lnSpc>
                <a:spcPct val="110000"/>
              </a:lnSpc>
            </a:pPr>
            <a:r>
              <a:rPr lang="en-US" sz="2000" dirty="0"/>
              <a:t>During the question period, each committee member who is not the student’s PI will ask questions individually and in turn (10-15 mins of questions per member). If a related question arises, another committee member may request to ask the related question. It is important that the student has a chance to answer the initial question and not be peppered with questions from around the room. The first cycle of faculty questions is followed by a second, shorter round of follow-up questions. The student’s PI will be present during the DOE but will not be given a separate turn to ask questions, and will generally, not ask questions. The PI is formally allowed to ask questions related to the ones posed by the examining committee; this should occur infrequently as the primary purpose of this meeting is to have the committee administer the exam.</a:t>
            </a:r>
          </a:p>
          <a:p>
            <a:pPr>
              <a:lnSpc>
                <a:spcPct val="110000"/>
              </a:lnSpc>
            </a:pPr>
            <a:endParaRPr lang="en-US" sz="1000" dirty="0"/>
          </a:p>
          <a:p>
            <a:pPr>
              <a:lnSpc>
                <a:spcPct val="110000"/>
              </a:lnSpc>
            </a:pPr>
            <a:r>
              <a:rPr lang="en-US" sz="2000" dirty="0"/>
              <a:t>If it is clear that a student doesn’t know the answer to a particular question, it is okay to move on to another question and the exam will continue. </a:t>
            </a:r>
          </a:p>
          <a:p>
            <a:pPr>
              <a:lnSpc>
                <a:spcPct val="110000"/>
              </a:lnSpc>
            </a:pPr>
            <a:endParaRPr lang="en-US" sz="1100" dirty="0"/>
          </a:p>
          <a:p>
            <a:pPr>
              <a:lnSpc>
                <a:spcPct val="110000"/>
              </a:lnSpc>
            </a:pPr>
            <a:r>
              <a:rPr lang="en-US" sz="2000" dirty="0"/>
              <a:t>After the questions have ended, the student will be asked to leave the room and the committee will discuss whether the student has sufficiently met the criteria listed on the next slide.</a:t>
            </a:r>
          </a:p>
        </p:txBody>
      </p:sp>
    </p:spTree>
    <p:extLst>
      <p:ext uri="{BB962C8B-B14F-4D97-AF65-F5344CB8AC3E}">
        <p14:creationId xmlns:p14="http://schemas.microsoft.com/office/powerpoint/2010/main" val="2473540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97874-435B-534F-9F18-F3F8216325D1}"/>
              </a:ext>
            </a:extLst>
          </p:cNvPr>
          <p:cNvSpPr>
            <a:spLocks noGrp="1"/>
          </p:cNvSpPr>
          <p:nvPr>
            <p:ph type="title"/>
          </p:nvPr>
        </p:nvSpPr>
        <p:spPr>
          <a:xfrm>
            <a:off x="838200" y="365125"/>
            <a:ext cx="10515600" cy="832079"/>
          </a:xfrm>
        </p:spPr>
        <p:txBody>
          <a:bodyPr>
            <a:normAutofit/>
          </a:bodyPr>
          <a:lstStyle/>
          <a:p>
            <a:r>
              <a:rPr lang="en-US" sz="3600" dirty="0"/>
              <a:t>Expectations of a successful exam</a:t>
            </a:r>
          </a:p>
        </p:txBody>
      </p:sp>
      <p:sp>
        <p:nvSpPr>
          <p:cNvPr id="3" name="Content Placeholder 2">
            <a:extLst>
              <a:ext uri="{FF2B5EF4-FFF2-40B4-BE49-F238E27FC236}">
                <a16:creationId xmlns:a16="http://schemas.microsoft.com/office/drawing/2014/main" id="{42DC12D1-B07F-F749-9FCC-F39157FC75DD}"/>
              </a:ext>
            </a:extLst>
          </p:cNvPr>
          <p:cNvSpPr>
            <a:spLocks noGrp="1"/>
          </p:cNvSpPr>
          <p:nvPr>
            <p:ph idx="1"/>
          </p:nvPr>
        </p:nvSpPr>
        <p:spPr>
          <a:xfrm>
            <a:off x="838200" y="1300898"/>
            <a:ext cx="10515600" cy="5222449"/>
          </a:xfrm>
        </p:spPr>
        <p:txBody>
          <a:bodyPr>
            <a:normAutofit fontScale="62500" lnSpcReduction="20000"/>
          </a:bodyPr>
          <a:lstStyle/>
          <a:p>
            <a:pPr>
              <a:lnSpc>
                <a:spcPct val="130000"/>
              </a:lnSpc>
            </a:pPr>
            <a:r>
              <a:rPr lang="en-US" dirty="0"/>
              <a:t>The student should demonstrate an assimilation and application of scientific knowledge, both specific and general, as it pertains to the research proposed. Specific knowledge includes familiarity with the literature and the systems utilized for the research plan. General knowledge would include material the student has experienced in various courses (especially 701 and 702). A deep familiarity with general knowledge is of secondary </a:t>
            </a:r>
            <a:r>
              <a:rPr lang="en-US"/>
              <a:t>importance to the </a:t>
            </a:r>
            <a:r>
              <a:rPr lang="en-US" dirty="0"/>
              <a:t>specific knowledge that directly pertains to the </a:t>
            </a:r>
            <a:r>
              <a:rPr lang="en-US"/>
              <a:t>research proposed.</a:t>
            </a:r>
          </a:p>
          <a:p>
            <a:pPr>
              <a:lnSpc>
                <a:spcPct val="130000"/>
              </a:lnSpc>
            </a:pPr>
            <a:endParaRPr lang="en-US" sz="1400" dirty="0">
              <a:effectLst/>
            </a:endParaRPr>
          </a:p>
          <a:p>
            <a:pPr>
              <a:lnSpc>
                <a:spcPct val="130000"/>
              </a:lnSpc>
            </a:pPr>
            <a:r>
              <a:rPr lang="en-US" dirty="0"/>
              <a:t>The student should demonstrate an ability to develop alternative hypotheses and experimental approaches during the exam.</a:t>
            </a:r>
          </a:p>
          <a:p>
            <a:pPr>
              <a:lnSpc>
                <a:spcPct val="130000"/>
              </a:lnSpc>
            </a:pPr>
            <a:endParaRPr lang="en-US" sz="1300" dirty="0"/>
          </a:p>
          <a:p>
            <a:pPr>
              <a:lnSpc>
                <a:spcPct val="130000"/>
              </a:lnSpc>
            </a:pPr>
            <a:r>
              <a:rPr lang="en-US" dirty="0"/>
              <a:t>The student should demonstrate a working knowledge of procedures, protocols and appropriate controls for proposed experimental paradigms that is commensurate with their stage of graduate education.</a:t>
            </a:r>
          </a:p>
          <a:p>
            <a:pPr>
              <a:lnSpc>
                <a:spcPct val="130000"/>
              </a:lnSpc>
            </a:pPr>
            <a:endParaRPr lang="en-US" sz="1400" dirty="0"/>
          </a:p>
          <a:p>
            <a:pPr>
              <a:lnSpc>
                <a:spcPct val="130000"/>
              </a:lnSpc>
            </a:pPr>
            <a:r>
              <a:rPr lang="en-US" dirty="0"/>
              <a:t>Students should pass when a majority of the examining committee deems that they have met a minimum level of proficiency with the metrics above. </a:t>
            </a:r>
          </a:p>
          <a:p>
            <a:pPr>
              <a:lnSpc>
                <a:spcPct val="130000"/>
              </a:lnSpc>
            </a:pPr>
            <a:endParaRPr lang="en-US" dirty="0"/>
          </a:p>
        </p:txBody>
      </p:sp>
    </p:spTree>
    <p:extLst>
      <p:ext uri="{BB962C8B-B14F-4D97-AF65-F5344CB8AC3E}">
        <p14:creationId xmlns:p14="http://schemas.microsoft.com/office/powerpoint/2010/main" val="583381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532</Words>
  <Application>Microsoft Macintosh PowerPoint</Application>
  <PresentationFormat>Widescreen</PresentationFormat>
  <Paragraphs>21</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Overview of the Pharmacology DOE (1 of 2)</vt:lpstr>
      <vt:lpstr>Overview of the Pharmacology DOE (2 of 2)</vt:lpstr>
      <vt:lpstr>Expectations of a successful exam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Calabrese, Mauro</dc:creator>
  <cp:lastModifiedBy>Calabrese, Mauro</cp:lastModifiedBy>
  <cp:revision>15</cp:revision>
  <dcterms:created xsi:type="dcterms:W3CDTF">2022-08-25T18:03:01Z</dcterms:created>
  <dcterms:modified xsi:type="dcterms:W3CDTF">2026-02-11T14:45:46Z</dcterms:modified>
</cp:coreProperties>
</file>