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1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notesSlides/notesSlide18.xml" ContentType="application/vnd.openxmlformats-officedocument.presentationml.notesSlide+xml"/>
  <Override PartName="/ppt/tags/tag14.xml" ContentType="application/vnd.openxmlformats-officedocument.presentationml.tags+xml"/>
  <Override PartName="/ppt/notesSlides/notesSlide19.xml" ContentType="application/vnd.openxmlformats-officedocument.presentationml.notesSlide+xml"/>
  <Override PartName="/ppt/tags/tag15.xml" ContentType="application/vnd.openxmlformats-officedocument.presentationml.tags+xml"/>
  <Override PartName="/ppt/notesSlides/notesSlide20.xml" ContentType="application/vnd.openxmlformats-officedocument.presentationml.notesSlide+xml"/>
  <Override PartName="/ppt/tags/tag16.xml" ContentType="application/vnd.openxmlformats-officedocument.presentationml.tags+xml"/>
  <Override PartName="/ppt/notesSlides/notesSlide21.xml" ContentType="application/vnd.openxmlformats-officedocument.presentationml.notesSlide+xml"/>
  <Override PartName="/ppt/tags/tag17.xml" ContentType="application/vnd.openxmlformats-officedocument.presentationml.tags+xml"/>
  <Override PartName="/ppt/notesSlides/notesSlide22.xml" ContentType="application/vnd.openxmlformats-officedocument.presentationml.notesSlide+xml"/>
  <Override PartName="/ppt/tags/tag18.xml" ContentType="application/vnd.openxmlformats-officedocument.presentationml.tags+xml"/>
  <Override PartName="/ppt/notesSlides/notesSlide23.xml" ContentType="application/vnd.openxmlformats-officedocument.presentationml.notesSlide+xml"/>
  <Override PartName="/ppt/tags/tag19.xml" ContentType="application/vnd.openxmlformats-officedocument.presentationml.tags+xml"/>
  <Override PartName="/ppt/notesSlides/notesSlide24.xml" ContentType="application/vnd.openxmlformats-officedocument.presentationml.notesSlide+xml"/>
  <Override PartName="/ppt/tags/tag20.xml" ContentType="application/vnd.openxmlformats-officedocument.presentationml.tags+xml"/>
  <Override PartName="/ppt/notesSlides/notesSlide25.xml" ContentType="application/vnd.openxmlformats-officedocument.presentationml.notesSlide+xml"/>
  <Override PartName="/ppt/tags/tag21.xml" ContentType="application/vnd.openxmlformats-officedocument.presentationml.tags+xml"/>
  <Override PartName="/ppt/notesSlides/notesSlide26.xml" ContentType="application/vnd.openxmlformats-officedocument.presentationml.notesSlide+xml"/>
  <Override PartName="/ppt/tags/tag22.xml" ContentType="application/vnd.openxmlformats-officedocument.presentationml.tags+xml"/>
  <Override PartName="/ppt/notesSlides/notesSlide27.xml" ContentType="application/vnd.openxmlformats-officedocument.presentationml.notesSlide+xml"/>
  <Override PartName="/ppt/tags/tag23.xml" ContentType="application/vnd.openxmlformats-officedocument.presentationml.tags+xml"/>
  <Override PartName="/ppt/notesSlides/notesSlide28.xml" ContentType="application/vnd.openxmlformats-officedocument.presentationml.notesSlide+xml"/>
  <Override PartName="/ppt/tags/tag24.xml" ContentType="application/vnd.openxmlformats-officedocument.presentationml.tags+xml"/>
  <Override PartName="/ppt/notesSlides/notesSlide29.xml" ContentType="application/vnd.openxmlformats-officedocument.presentationml.notesSlide+xml"/>
  <Override PartName="/ppt/tags/tag25.xml" ContentType="application/vnd.openxmlformats-officedocument.presentationml.tags+xml"/>
  <Override PartName="/ppt/notesSlides/notesSlide30.xml" ContentType="application/vnd.openxmlformats-officedocument.presentationml.notesSlide+xml"/>
  <Override PartName="/ppt/tags/tag26.xml" ContentType="application/vnd.openxmlformats-officedocument.presentationml.tags+xml"/>
  <Override PartName="/ppt/notesSlides/notesSlide31.xml" ContentType="application/vnd.openxmlformats-officedocument.presentationml.notesSlide+xml"/>
  <Override PartName="/ppt/tags/tag27.xml" ContentType="application/vnd.openxmlformats-officedocument.presentationml.tags+xml"/>
  <Override PartName="/ppt/notesSlides/notesSlide32.xml" ContentType="application/vnd.openxmlformats-officedocument.presentationml.notesSlide+xml"/>
  <Override PartName="/ppt/tags/tag28.xml" ContentType="application/vnd.openxmlformats-officedocument.presentationml.tags+xml"/>
  <Override PartName="/ppt/notesSlides/notesSlide3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9.xml" ContentType="application/vnd.openxmlformats-officedocument.presentationml.tags+xml"/>
  <Override PartName="/ppt/notesSlides/notesSlide3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30.xml" ContentType="application/vnd.openxmlformats-officedocument.presentationml.tags+xml"/>
  <Override PartName="/ppt/notesSlides/notesSlide3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31.xml" ContentType="application/vnd.openxmlformats-officedocument.presentationml.tags+xml"/>
  <Override PartName="/ppt/notesSlides/notesSlide3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32.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33.xml" ContentType="application/vnd.openxmlformats-officedocument.presentationml.tags+xml"/>
  <Override PartName="/ppt/notesSlides/notesSlide40.xml" ContentType="application/vnd.openxmlformats-officedocument.presentationml.notesSlide+xml"/>
  <Override PartName="/ppt/tags/tag34.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3.xml" ContentType="application/vnd.openxmlformats-officedocument.drawingml.chartshapes+xml"/>
  <Override PartName="/ppt/tags/tag35.xml" ContentType="application/vnd.openxmlformats-officedocument.presentationml.tags+xml"/>
  <Override PartName="/ppt/notesSlides/notesSlide43.xml" ContentType="application/vnd.openxmlformats-officedocument.presentationml.notesSlide+xml"/>
  <Override PartName="/ppt/tags/tag36.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ags/tag37.xml" ContentType="application/vnd.openxmlformats-officedocument.presentationml.tags+xml"/>
  <Override PartName="/ppt/notesSlides/notesSlide56.xml" ContentType="application/vnd.openxmlformats-officedocument.presentationml.notesSlide+xml"/>
  <Override PartName="/ppt/tags/tag38.xml" ContentType="application/vnd.openxmlformats-officedocument.presentationml.tag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ags/tag39.xml" ContentType="application/vnd.openxmlformats-officedocument.presentationml.tag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ags/tag40.xml" ContentType="application/vnd.openxmlformats-officedocument.presentationml.tag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ags/tag41.xml" ContentType="application/vnd.openxmlformats-officedocument.presentationml.tags+xml"/>
  <Override PartName="/ppt/notesSlides/notesSlide65.xml" ContentType="application/vnd.openxmlformats-officedocument.presentationml.notesSlide+xml"/>
  <Override PartName="/ppt/tags/tag42.xml" ContentType="application/vnd.openxmlformats-officedocument.presentationml.tags+xml"/>
  <Override PartName="/ppt/notesSlides/notesSlide6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tags/tag43.xml" ContentType="application/vnd.openxmlformats-officedocument.presentationml.tags+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tags/tag44.xml" ContentType="application/vnd.openxmlformats-officedocument.presentationml.tags+xml"/>
  <Override PartName="/ppt/notesSlides/notesSlide74.xml" ContentType="application/vnd.openxmlformats-officedocument.presentationml.notesSlide+xml"/>
  <Override PartName="/ppt/tags/tag45.xml" ContentType="application/vnd.openxmlformats-officedocument.presentationml.tags+xml"/>
  <Override PartName="/ppt/notesSlides/notesSlide75.xml" ContentType="application/vnd.openxmlformats-officedocument.presentationml.notesSlide+xml"/>
  <Override PartName="/ppt/tags/tag46.xml" ContentType="application/vnd.openxmlformats-officedocument.presentationml.tags+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00" r:id="rId1"/>
    <p:sldMasterId id="2147483719" r:id="rId2"/>
  </p:sldMasterIdLst>
  <p:notesMasterIdLst>
    <p:notesMasterId r:id="rId81"/>
  </p:notesMasterIdLst>
  <p:handoutMasterIdLst>
    <p:handoutMasterId r:id="rId82"/>
  </p:handoutMasterIdLst>
  <p:sldIdLst>
    <p:sldId id="427" r:id="rId3"/>
    <p:sldId id="623" r:id="rId4"/>
    <p:sldId id="624" r:id="rId5"/>
    <p:sldId id="430" r:id="rId6"/>
    <p:sldId id="612" r:id="rId7"/>
    <p:sldId id="611" r:id="rId8"/>
    <p:sldId id="628" r:id="rId9"/>
    <p:sldId id="629" r:id="rId10"/>
    <p:sldId id="433" r:id="rId11"/>
    <p:sldId id="630" r:id="rId12"/>
    <p:sldId id="356" r:id="rId13"/>
    <p:sldId id="405" r:id="rId14"/>
    <p:sldId id="554" r:id="rId15"/>
    <p:sldId id="414" r:id="rId16"/>
    <p:sldId id="631" r:id="rId17"/>
    <p:sldId id="633" r:id="rId18"/>
    <p:sldId id="634" r:id="rId19"/>
    <p:sldId id="636" r:id="rId20"/>
    <p:sldId id="556" r:id="rId21"/>
    <p:sldId id="295" r:id="rId22"/>
    <p:sldId id="364" r:id="rId23"/>
    <p:sldId id="607" r:id="rId24"/>
    <p:sldId id="494" r:id="rId25"/>
    <p:sldId id="487" r:id="rId26"/>
    <p:sldId id="558" r:id="rId27"/>
    <p:sldId id="484" r:id="rId28"/>
    <p:sldId id="502" r:id="rId29"/>
    <p:sldId id="508" r:id="rId30"/>
    <p:sldId id="505" r:id="rId31"/>
    <p:sldId id="439" r:id="rId32"/>
    <p:sldId id="513" r:id="rId33"/>
    <p:sldId id="568" r:id="rId34"/>
    <p:sldId id="578" r:id="rId35"/>
    <p:sldId id="583" r:id="rId36"/>
    <p:sldId id="579" r:id="rId37"/>
    <p:sldId id="582" r:id="rId38"/>
    <p:sldId id="485" r:id="rId39"/>
    <p:sldId id="677" r:id="rId40"/>
    <p:sldId id="678" r:id="rId41"/>
    <p:sldId id="681" r:id="rId42"/>
    <p:sldId id="454" r:id="rId43"/>
    <p:sldId id="682" r:id="rId44"/>
    <p:sldId id="685" r:id="rId45"/>
    <p:sldId id="480" r:id="rId46"/>
    <p:sldId id="486" r:id="rId47"/>
    <p:sldId id="686" r:id="rId48"/>
    <p:sldId id="687" r:id="rId49"/>
    <p:sldId id="688" r:id="rId50"/>
    <p:sldId id="689" r:id="rId51"/>
    <p:sldId id="690" r:id="rId52"/>
    <p:sldId id="691" r:id="rId53"/>
    <p:sldId id="692" r:id="rId54"/>
    <p:sldId id="693" r:id="rId55"/>
    <p:sldId id="694" r:id="rId56"/>
    <p:sldId id="695" r:id="rId57"/>
    <p:sldId id="696" r:id="rId58"/>
    <p:sldId id="514" r:id="rId59"/>
    <p:sldId id="460" r:id="rId60"/>
    <p:sldId id="697" r:id="rId61"/>
    <p:sldId id="473" r:id="rId62"/>
    <p:sldId id="698" r:id="rId63"/>
    <p:sldId id="552" r:id="rId64"/>
    <p:sldId id="699" r:id="rId65"/>
    <p:sldId id="700" r:id="rId66"/>
    <p:sldId id="701" r:id="rId67"/>
    <p:sldId id="598" r:id="rId68"/>
    <p:sldId id="602" r:id="rId69"/>
    <p:sldId id="706" r:id="rId70"/>
    <p:sldId id="704" r:id="rId71"/>
    <p:sldId id="702" r:id="rId72"/>
    <p:sldId id="544" r:id="rId73"/>
    <p:sldId id="708" r:id="rId74"/>
    <p:sldId id="703" r:id="rId75"/>
    <p:sldId id="707" r:id="rId76"/>
    <p:sldId id="705" r:id="rId77"/>
    <p:sldId id="522" r:id="rId78"/>
    <p:sldId id="477" r:id="rId79"/>
    <p:sldId id="709" r:id="rId80"/>
  </p:sldIdLst>
  <p:sldSz cx="9144000" cy="6858000" type="screen4x3"/>
  <p:notesSz cx="7023100" cy="9309100"/>
  <p:custDataLst>
    <p:tags r:id="rId8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F3F3F3"/>
    <a:srgbClr val="F2F2F2"/>
    <a:srgbClr val="F5F5F5"/>
    <a:srgbClr val="FEFEFE"/>
    <a:srgbClr val="F0F0F0"/>
    <a:srgbClr val="EEEEEE"/>
    <a:srgbClr val="ECECEC"/>
    <a:srgbClr val="378DFF"/>
    <a:srgbClr val="198B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234" autoAdjust="0"/>
    <p:restoredTop sz="55319" autoAdjust="0"/>
  </p:normalViewPr>
  <p:slideViewPr>
    <p:cSldViewPr snapToGrid="0">
      <p:cViewPr varScale="1">
        <p:scale>
          <a:sx n="50" d="100"/>
          <a:sy n="50" d="100"/>
        </p:scale>
        <p:origin x="1902" y="48"/>
      </p:cViewPr>
      <p:guideLst>
        <p:guide orient="horz" pos="2184"/>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240"/>
    </p:cViewPr>
  </p:sorterViewPr>
  <p:notesViewPr>
    <p:cSldViewPr snapToGrid="0">
      <p:cViewPr>
        <p:scale>
          <a:sx n="155" d="100"/>
          <a:sy n="155" d="100"/>
        </p:scale>
        <p:origin x="1212" y="-449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handoutMaster" Target="handoutMasters/handoutMaster1.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notesMaster" Target="notesMasters/notesMaster1.xml"/><Relationship Id="rId86"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dirty="0"/>
              <a:t>Incidence of Psychosis at</a:t>
            </a:r>
            <a:r>
              <a:rPr lang="en-US" sz="2400" baseline="0" dirty="0"/>
              <a:t> Different Ages</a:t>
            </a:r>
            <a:endParaRPr lang="en-US" sz="2400" dirty="0"/>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4716294610129962"/>
          <c:y val="0.10411059738991726"/>
          <c:w val="0.8367217881046729"/>
          <c:h val="0.66515609072681714"/>
        </c:manualLayout>
      </c:layout>
      <c:lineChart>
        <c:grouping val="standard"/>
        <c:varyColors val="0"/>
        <c:ser>
          <c:idx val="0"/>
          <c:order val="0"/>
          <c:tx>
            <c:strRef>
              <c:f>Sheet1!$B$1</c:f>
              <c:strCache>
                <c:ptCount val="1"/>
                <c:pt idx="0">
                  <c:v>Overall</c:v>
                </c:pt>
              </c:strCache>
            </c:strRef>
          </c:tx>
          <c:spPr>
            <a:ln w="28575" cap="rnd">
              <a:solidFill>
                <a:schemeClr val="accent1"/>
              </a:solidFill>
              <a:round/>
            </a:ln>
            <a:effectLst/>
          </c:spPr>
          <c:marker>
            <c:symbol val="none"/>
          </c:marker>
          <c:cat>
            <c:strRef>
              <c:f>Sheet1!$A$2:$A$11</c:f>
              <c:strCache>
                <c:ptCount val="10"/>
                <c:pt idx="0">
                  <c:v>16-19</c:v>
                </c:pt>
                <c:pt idx="1">
                  <c:v>20-24</c:v>
                </c:pt>
                <c:pt idx="2">
                  <c:v>25-29</c:v>
                </c:pt>
                <c:pt idx="3">
                  <c:v>30-34</c:v>
                </c:pt>
                <c:pt idx="4">
                  <c:v>35-39</c:v>
                </c:pt>
                <c:pt idx="5">
                  <c:v>40-44</c:v>
                </c:pt>
                <c:pt idx="6">
                  <c:v>45-49</c:v>
                </c:pt>
                <c:pt idx="7">
                  <c:v>50-54</c:v>
                </c:pt>
                <c:pt idx="8">
                  <c:v>55-59</c:v>
                </c:pt>
                <c:pt idx="9">
                  <c:v>60-64</c:v>
                </c:pt>
              </c:strCache>
            </c:strRef>
          </c:cat>
          <c:val>
            <c:numRef>
              <c:f>Sheet1!$B$2:$B$11</c:f>
              <c:numCache>
                <c:formatCode>General</c:formatCode>
                <c:ptCount val="10"/>
                <c:pt idx="0">
                  <c:v>11.5</c:v>
                </c:pt>
                <c:pt idx="1">
                  <c:v>20.5</c:v>
                </c:pt>
                <c:pt idx="2">
                  <c:v>19.5</c:v>
                </c:pt>
                <c:pt idx="3">
                  <c:v>16</c:v>
                </c:pt>
                <c:pt idx="4">
                  <c:v>15</c:v>
                </c:pt>
                <c:pt idx="5">
                  <c:v>9.75</c:v>
                </c:pt>
                <c:pt idx="6">
                  <c:v>8.75</c:v>
                </c:pt>
                <c:pt idx="7">
                  <c:v>6</c:v>
                </c:pt>
                <c:pt idx="8">
                  <c:v>6.1</c:v>
                </c:pt>
                <c:pt idx="9">
                  <c:v>4.95</c:v>
                </c:pt>
              </c:numCache>
            </c:numRef>
          </c:val>
          <c:smooth val="0"/>
          <c:extLst>
            <c:ext xmlns:c16="http://schemas.microsoft.com/office/drawing/2014/chart" uri="{C3380CC4-5D6E-409C-BE32-E72D297353CC}">
              <c16:uniqueId val="{00000000-01A2-4F94-9DF3-01FD33B5168E}"/>
            </c:ext>
          </c:extLst>
        </c:ser>
        <c:dLbls>
          <c:showLegendKey val="0"/>
          <c:showVal val="0"/>
          <c:showCatName val="0"/>
          <c:showSerName val="0"/>
          <c:showPercent val="0"/>
          <c:showBubbleSize val="0"/>
        </c:dLbls>
        <c:smooth val="0"/>
        <c:axId val="1175160784"/>
        <c:axId val="1143836256"/>
      </c:lineChart>
      <c:catAx>
        <c:axId val="1175160784"/>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2000" dirty="0"/>
                  <a:t>Age </a:t>
                </a:r>
              </a:p>
            </c:rich>
          </c:tx>
          <c:layout>
            <c:manualLayout>
              <c:xMode val="edge"/>
              <c:yMode val="edge"/>
              <c:x val="0.45993257562117273"/>
              <c:y val="0.89936029791588645"/>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143836256"/>
        <c:crosses val="autoZero"/>
        <c:auto val="1"/>
        <c:lblAlgn val="ctr"/>
        <c:lblOffset val="100"/>
        <c:noMultiLvlLbl val="0"/>
      </c:catAx>
      <c:valAx>
        <c:axId val="1143836256"/>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2000" dirty="0"/>
                  <a:t>Incidence per 100,000 person-years</a:t>
                </a:r>
              </a:p>
            </c:rich>
          </c:tx>
          <c:layout>
            <c:manualLayout>
              <c:xMode val="edge"/>
              <c:yMode val="edge"/>
              <c:x val="3.2230531588055049E-2"/>
              <c:y val="0.12371948820514539"/>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175160784"/>
        <c:crosses val="autoZero"/>
        <c:crossBetween val="between"/>
      </c:valAx>
      <c:spPr>
        <a:noFill/>
        <a:ln>
          <a:noFill/>
        </a:ln>
        <a:effectLst/>
      </c:spPr>
    </c:plotArea>
    <c:legend>
      <c:legendPos val="b"/>
      <c:layout>
        <c:manualLayout>
          <c:xMode val="edge"/>
          <c:yMode val="edge"/>
          <c:x val="0.62520298371204597"/>
          <c:y val="0.18777598363467138"/>
          <c:w val="0.15369926099336251"/>
          <c:h val="0.1737840458290266"/>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dirty="0"/>
              <a:t>Incidence of Psychosis at</a:t>
            </a:r>
            <a:r>
              <a:rPr lang="en-US" sz="2400" baseline="0" dirty="0"/>
              <a:t> Different Ages</a:t>
            </a:r>
            <a:endParaRPr lang="en-US" sz="2400" dirty="0"/>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4716294610129962"/>
          <c:y val="0.10832538635427227"/>
          <c:w val="0.8367217881046729"/>
          <c:h val="0.66515609072681714"/>
        </c:manualLayout>
      </c:layout>
      <c:lineChart>
        <c:grouping val="standard"/>
        <c:varyColors val="0"/>
        <c:ser>
          <c:idx val="0"/>
          <c:order val="0"/>
          <c:tx>
            <c:strRef>
              <c:f>Sheet1!$B$1</c:f>
              <c:strCache>
                <c:ptCount val="1"/>
                <c:pt idx="0">
                  <c:v>Overall</c:v>
                </c:pt>
              </c:strCache>
            </c:strRef>
          </c:tx>
          <c:spPr>
            <a:ln w="28575" cap="rnd">
              <a:solidFill>
                <a:schemeClr val="accent1"/>
              </a:solidFill>
              <a:round/>
            </a:ln>
            <a:effectLst/>
          </c:spPr>
          <c:marker>
            <c:symbol val="none"/>
          </c:marker>
          <c:cat>
            <c:strRef>
              <c:f>Sheet1!$A$2:$A$11</c:f>
              <c:strCache>
                <c:ptCount val="10"/>
                <c:pt idx="0">
                  <c:v>16-19</c:v>
                </c:pt>
                <c:pt idx="1">
                  <c:v>20-24</c:v>
                </c:pt>
                <c:pt idx="2">
                  <c:v>25-29</c:v>
                </c:pt>
                <c:pt idx="3">
                  <c:v>30-34</c:v>
                </c:pt>
                <c:pt idx="4">
                  <c:v>35-39</c:v>
                </c:pt>
                <c:pt idx="5">
                  <c:v>40-44</c:v>
                </c:pt>
                <c:pt idx="6">
                  <c:v>45-49</c:v>
                </c:pt>
                <c:pt idx="7">
                  <c:v>50-54</c:v>
                </c:pt>
                <c:pt idx="8">
                  <c:v>55-59</c:v>
                </c:pt>
                <c:pt idx="9">
                  <c:v>60-64</c:v>
                </c:pt>
              </c:strCache>
            </c:strRef>
          </c:cat>
          <c:val>
            <c:numRef>
              <c:f>Sheet1!$B$2:$B$11</c:f>
              <c:numCache>
                <c:formatCode>General</c:formatCode>
                <c:ptCount val="10"/>
                <c:pt idx="0">
                  <c:v>11.5</c:v>
                </c:pt>
                <c:pt idx="1">
                  <c:v>20.5</c:v>
                </c:pt>
                <c:pt idx="2">
                  <c:v>19.5</c:v>
                </c:pt>
                <c:pt idx="3">
                  <c:v>16</c:v>
                </c:pt>
                <c:pt idx="4">
                  <c:v>15</c:v>
                </c:pt>
                <c:pt idx="5">
                  <c:v>9.75</c:v>
                </c:pt>
                <c:pt idx="6">
                  <c:v>8.75</c:v>
                </c:pt>
                <c:pt idx="7">
                  <c:v>6</c:v>
                </c:pt>
                <c:pt idx="8">
                  <c:v>6.1</c:v>
                </c:pt>
                <c:pt idx="9">
                  <c:v>4.95</c:v>
                </c:pt>
              </c:numCache>
            </c:numRef>
          </c:val>
          <c:smooth val="0"/>
          <c:extLst>
            <c:ext xmlns:c16="http://schemas.microsoft.com/office/drawing/2014/chart" uri="{C3380CC4-5D6E-409C-BE32-E72D297353CC}">
              <c16:uniqueId val="{00000000-01A2-4F94-9DF3-01FD33B5168E}"/>
            </c:ext>
          </c:extLst>
        </c:ser>
        <c:ser>
          <c:idx val="1"/>
          <c:order val="1"/>
          <c:tx>
            <c:strRef>
              <c:f>Sheet1!$C$1</c:f>
              <c:strCache>
                <c:ptCount val="1"/>
                <c:pt idx="0">
                  <c:v>Males</c:v>
                </c:pt>
              </c:strCache>
            </c:strRef>
          </c:tx>
          <c:spPr>
            <a:ln w="28575" cap="rnd">
              <a:solidFill>
                <a:schemeClr val="accent2"/>
              </a:solidFill>
              <a:round/>
            </a:ln>
            <a:effectLst/>
          </c:spPr>
          <c:marker>
            <c:symbol val="none"/>
          </c:marker>
          <c:cat>
            <c:strRef>
              <c:f>Sheet1!$A$2:$A$11</c:f>
              <c:strCache>
                <c:ptCount val="10"/>
                <c:pt idx="0">
                  <c:v>16-19</c:v>
                </c:pt>
                <c:pt idx="1">
                  <c:v>20-24</c:v>
                </c:pt>
                <c:pt idx="2">
                  <c:v>25-29</c:v>
                </c:pt>
                <c:pt idx="3">
                  <c:v>30-34</c:v>
                </c:pt>
                <c:pt idx="4">
                  <c:v>35-39</c:v>
                </c:pt>
                <c:pt idx="5">
                  <c:v>40-44</c:v>
                </c:pt>
                <c:pt idx="6">
                  <c:v>45-49</c:v>
                </c:pt>
                <c:pt idx="7">
                  <c:v>50-54</c:v>
                </c:pt>
                <c:pt idx="8">
                  <c:v>55-59</c:v>
                </c:pt>
                <c:pt idx="9">
                  <c:v>60-64</c:v>
                </c:pt>
              </c:strCache>
            </c:strRef>
          </c:cat>
          <c:val>
            <c:numRef>
              <c:f>Sheet1!$C$2:$C$11</c:f>
              <c:numCache>
                <c:formatCode>General</c:formatCode>
                <c:ptCount val="10"/>
                <c:pt idx="0">
                  <c:v>15</c:v>
                </c:pt>
                <c:pt idx="1">
                  <c:v>28.5</c:v>
                </c:pt>
                <c:pt idx="2">
                  <c:v>26.5</c:v>
                </c:pt>
                <c:pt idx="3">
                  <c:v>20</c:v>
                </c:pt>
                <c:pt idx="4">
                  <c:v>18.5</c:v>
                </c:pt>
                <c:pt idx="5">
                  <c:v>9.5</c:v>
                </c:pt>
                <c:pt idx="6">
                  <c:v>7.5</c:v>
                </c:pt>
                <c:pt idx="7">
                  <c:v>5</c:v>
                </c:pt>
                <c:pt idx="8">
                  <c:v>5</c:v>
                </c:pt>
                <c:pt idx="9">
                  <c:v>4.9000000000000004</c:v>
                </c:pt>
              </c:numCache>
            </c:numRef>
          </c:val>
          <c:smooth val="0"/>
          <c:extLst>
            <c:ext xmlns:c16="http://schemas.microsoft.com/office/drawing/2014/chart" uri="{C3380CC4-5D6E-409C-BE32-E72D297353CC}">
              <c16:uniqueId val="{00000001-01A2-4F94-9DF3-01FD33B5168E}"/>
            </c:ext>
          </c:extLst>
        </c:ser>
        <c:ser>
          <c:idx val="2"/>
          <c:order val="2"/>
          <c:tx>
            <c:strRef>
              <c:f>Sheet1!$D$1</c:f>
              <c:strCache>
                <c:ptCount val="1"/>
                <c:pt idx="0">
                  <c:v>Females</c:v>
                </c:pt>
              </c:strCache>
            </c:strRef>
          </c:tx>
          <c:spPr>
            <a:ln w="28575" cap="rnd">
              <a:solidFill>
                <a:schemeClr val="accent3"/>
              </a:solidFill>
              <a:round/>
            </a:ln>
            <a:effectLst/>
          </c:spPr>
          <c:marker>
            <c:symbol val="none"/>
          </c:marker>
          <c:cat>
            <c:strRef>
              <c:f>Sheet1!$A$2:$A$11</c:f>
              <c:strCache>
                <c:ptCount val="10"/>
                <c:pt idx="0">
                  <c:v>16-19</c:v>
                </c:pt>
                <c:pt idx="1">
                  <c:v>20-24</c:v>
                </c:pt>
                <c:pt idx="2">
                  <c:v>25-29</c:v>
                </c:pt>
                <c:pt idx="3">
                  <c:v>30-34</c:v>
                </c:pt>
                <c:pt idx="4">
                  <c:v>35-39</c:v>
                </c:pt>
                <c:pt idx="5">
                  <c:v>40-44</c:v>
                </c:pt>
                <c:pt idx="6">
                  <c:v>45-49</c:v>
                </c:pt>
                <c:pt idx="7">
                  <c:v>50-54</c:v>
                </c:pt>
                <c:pt idx="8">
                  <c:v>55-59</c:v>
                </c:pt>
                <c:pt idx="9">
                  <c:v>60-64</c:v>
                </c:pt>
              </c:strCache>
            </c:strRef>
          </c:cat>
          <c:val>
            <c:numRef>
              <c:f>Sheet1!$D$2:$D$11</c:f>
              <c:numCache>
                <c:formatCode>General</c:formatCode>
                <c:ptCount val="10"/>
                <c:pt idx="0">
                  <c:v>8</c:v>
                </c:pt>
                <c:pt idx="1">
                  <c:v>12.5</c:v>
                </c:pt>
                <c:pt idx="2">
                  <c:v>12.5</c:v>
                </c:pt>
                <c:pt idx="3">
                  <c:v>12</c:v>
                </c:pt>
                <c:pt idx="4">
                  <c:v>11.5</c:v>
                </c:pt>
                <c:pt idx="5">
                  <c:v>10</c:v>
                </c:pt>
                <c:pt idx="6">
                  <c:v>10</c:v>
                </c:pt>
                <c:pt idx="7">
                  <c:v>7</c:v>
                </c:pt>
                <c:pt idx="8">
                  <c:v>7.2</c:v>
                </c:pt>
                <c:pt idx="9">
                  <c:v>5</c:v>
                </c:pt>
              </c:numCache>
            </c:numRef>
          </c:val>
          <c:smooth val="0"/>
          <c:extLst>
            <c:ext xmlns:c16="http://schemas.microsoft.com/office/drawing/2014/chart" uri="{C3380CC4-5D6E-409C-BE32-E72D297353CC}">
              <c16:uniqueId val="{00000003-01A2-4F94-9DF3-01FD33B5168E}"/>
            </c:ext>
          </c:extLst>
        </c:ser>
        <c:dLbls>
          <c:showLegendKey val="0"/>
          <c:showVal val="0"/>
          <c:showCatName val="0"/>
          <c:showSerName val="0"/>
          <c:showPercent val="0"/>
          <c:showBubbleSize val="0"/>
        </c:dLbls>
        <c:smooth val="0"/>
        <c:axId val="1175160784"/>
        <c:axId val="1143836256"/>
      </c:lineChart>
      <c:catAx>
        <c:axId val="1175160784"/>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2000" dirty="0"/>
                  <a:t>Age </a:t>
                </a:r>
              </a:p>
            </c:rich>
          </c:tx>
          <c:layout>
            <c:manualLayout>
              <c:xMode val="edge"/>
              <c:yMode val="edge"/>
              <c:x val="0.45993257562117273"/>
              <c:y val="0.89936029791588645"/>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143836256"/>
        <c:crosses val="autoZero"/>
        <c:auto val="1"/>
        <c:lblAlgn val="ctr"/>
        <c:lblOffset val="100"/>
        <c:noMultiLvlLbl val="0"/>
      </c:catAx>
      <c:valAx>
        <c:axId val="1143836256"/>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2000" dirty="0"/>
                  <a:t>Incidence per 100,000 person-years</a:t>
                </a:r>
              </a:p>
            </c:rich>
          </c:tx>
          <c:layout>
            <c:manualLayout>
              <c:xMode val="edge"/>
              <c:yMode val="edge"/>
              <c:x val="3.2230531588055049E-2"/>
              <c:y val="0.12371948820514539"/>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17516078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dirty="0"/>
              <a:t>Incidence of Psychosis at</a:t>
            </a:r>
            <a:r>
              <a:rPr lang="en-US" sz="2400" baseline="0" dirty="0"/>
              <a:t> Different Ages</a:t>
            </a:r>
            <a:endParaRPr lang="en-US" sz="2400" dirty="0"/>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4716294610129962"/>
          <c:y val="0.10832538635427227"/>
          <c:w val="0.8367217881046729"/>
          <c:h val="0.66515609072681714"/>
        </c:manualLayout>
      </c:layout>
      <c:lineChart>
        <c:grouping val="standard"/>
        <c:varyColors val="0"/>
        <c:ser>
          <c:idx val="0"/>
          <c:order val="0"/>
          <c:tx>
            <c:strRef>
              <c:f>Sheet1!$B$1</c:f>
              <c:strCache>
                <c:ptCount val="1"/>
                <c:pt idx="0">
                  <c:v>Males</c:v>
                </c:pt>
              </c:strCache>
            </c:strRef>
          </c:tx>
          <c:spPr>
            <a:ln w="28575" cap="rnd">
              <a:solidFill>
                <a:schemeClr val="accent1"/>
              </a:solidFill>
              <a:round/>
            </a:ln>
            <a:effectLst/>
          </c:spPr>
          <c:marker>
            <c:symbol val="none"/>
          </c:marker>
          <c:cat>
            <c:strRef>
              <c:f>Sheet1!$A$2:$A$11</c:f>
              <c:strCache>
                <c:ptCount val="10"/>
                <c:pt idx="0">
                  <c:v>16-19</c:v>
                </c:pt>
                <c:pt idx="1">
                  <c:v>20-24</c:v>
                </c:pt>
                <c:pt idx="2">
                  <c:v>25-29</c:v>
                </c:pt>
                <c:pt idx="3">
                  <c:v>30-34</c:v>
                </c:pt>
                <c:pt idx="4">
                  <c:v>35-39</c:v>
                </c:pt>
                <c:pt idx="5">
                  <c:v>40-44</c:v>
                </c:pt>
                <c:pt idx="6">
                  <c:v>45-49</c:v>
                </c:pt>
                <c:pt idx="7">
                  <c:v>50-54</c:v>
                </c:pt>
                <c:pt idx="8">
                  <c:v>55-59</c:v>
                </c:pt>
                <c:pt idx="9">
                  <c:v>60-64</c:v>
                </c:pt>
              </c:strCache>
            </c:strRef>
          </c:cat>
          <c:val>
            <c:numRef>
              <c:f>Sheet1!$B$2:$B$11</c:f>
              <c:numCache>
                <c:formatCode>General</c:formatCode>
                <c:ptCount val="10"/>
                <c:pt idx="0">
                  <c:v>60</c:v>
                </c:pt>
                <c:pt idx="1">
                  <c:v>174</c:v>
                </c:pt>
                <c:pt idx="2">
                  <c:v>280</c:v>
                </c:pt>
                <c:pt idx="3">
                  <c:v>360</c:v>
                </c:pt>
                <c:pt idx="4">
                  <c:v>434</c:v>
                </c:pt>
                <c:pt idx="5">
                  <c:v>472</c:v>
                </c:pt>
                <c:pt idx="6">
                  <c:v>502</c:v>
                </c:pt>
                <c:pt idx="7">
                  <c:v>522</c:v>
                </c:pt>
                <c:pt idx="8">
                  <c:v>542</c:v>
                </c:pt>
                <c:pt idx="9">
                  <c:v>561.6</c:v>
                </c:pt>
              </c:numCache>
            </c:numRef>
          </c:val>
          <c:smooth val="0"/>
          <c:extLst>
            <c:ext xmlns:c16="http://schemas.microsoft.com/office/drawing/2014/chart" uri="{C3380CC4-5D6E-409C-BE32-E72D297353CC}">
              <c16:uniqueId val="{00000000-01A2-4F94-9DF3-01FD33B5168E}"/>
            </c:ext>
          </c:extLst>
        </c:ser>
        <c:ser>
          <c:idx val="1"/>
          <c:order val="1"/>
          <c:tx>
            <c:strRef>
              <c:f>Sheet1!$C$1</c:f>
              <c:strCache>
                <c:ptCount val="1"/>
                <c:pt idx="0">
                  <c:v>Females</c:v>
                </c:pt>
              </c:strCache>
            </c:strRef>
          </c:tx>
          <c:spPr>
            <a:ln w="28575" cap="rnd">
              <a:solidFill>
                <a:schemeClr val="accent2"/>
              </a:solidFill>
              <a:round/>
            </a:ln>
            <a:effectLst/>
          </c:spPr>
          <c:marker>
            <c:symbol val="none"/>
          </c:marker>
          <c:cat>
            <c:strRef>
              <c:f>Sheet1!$A$2:$A$11</c:f>
              <c:strCache>
                <c:ptCount val="10"/>
                <c:pt idx="0">
                  <c:v>16-19</c:v>
                </c:pt>
                <c:pt idx="1">
                  <c:v>20-24</c:v>
                </c:pt>
                <c:pt idx="2">
                  <c:v>25-29</c:v>
                </c:pt>
                <c:pt idx="3">
                  <c:v>30-34</c:v>
                </c:pt>
                <c:pt idx="4">
                  <c:v>35-39</c:v>
                </c:pt>
                <c:pt idx="5">
                  <c:v>40-44</c:v>
                </c:pt>
                <c:pt idx="6">
                  <c:v>45-49</c:v>
                </c:pt>
                <c:pt idx="7">
                  <c:v>50-54</c:v>
                </c:pt>
                <c:pt idx="8">
                  <c:v>55-59</c:v>
                </c:pt>
                <c:pt idx="9">
                  <c:v>60-64</c:v>
                </c:pt>
              </c:strCache>
            </c:strRef>
          </c:cat>
          <c:val>
            <c:numRef>
              <c:f>Sheet1!$C$2:$C$11</c:f>
              <c:numCache>
                <c:formatCode>General</c:formatCode>
                <c:ptCount val="10"/>
                <c:pt idx="0">
                  <c:v>32</c:v>
                </c:pt>
                <c:pt idx="1">
                  <c:v>82</c:v>
                </c:pt>
                <c:pt idx="2">
                  <c:v>132</c:v>
                </c:pt>
                <c:pt idx="3">
                  <c:v>180</c:v>
                </c:pt>
                <c:pt idx="4">
                  <c:v>226</c:v>
                </c:pt>
                <c:pt idx="5">
                  <c:v>266</c:v>
                </c:pt>
                <c:pt idx="6">
                  <c:v>306</c:v>
                </c:pt>
                <c:pt idx="7">
                  <c:v>334</c:v>
                </c:pt>
                <c:pt idx="8">
                  <c:v>362.8</c:v>
                </c:pt>
                <c:pt idx="9">
                  <c:v>382.8</c:v>
                </c:pt>
              </c:numCache>
            </c:numRef>
          </c:val>
          <c:smooth val="0"/>
          <c:extLst>
            <c:ext xmlns:c16="http://schemas.microsoft.com/office/drawing/2014/chart" uri="{C3380CC4-5D6E-409C-BE32-E72D297353CC}">
              <c16:uniqueId val="{00000001-01A2-4F94-9DF3-01FD33B5168E}"/>
            </c:ext>
          </c:extLst>
        </c:ser>
        <c:dLbls>
          <c:showLegendKey val="0"/>
          <c:showVal val="0"/>
          <c:showCatName val="0"/>
          <c:showSerName val="0"/>
          <c:showPercent val="0"/>
          <c:showBubbleSize val="0"/>
        </c:dLbls>
        <c:smooth val="0"/>
        <c:axId val="1175160784"/>
        <c:axId val="1143836256"/>
      </c:lineChart>
      <c:catAx>
        <c:axId val="1175160784"/>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2000" dirty="0"/>
                  <a:t>Age </a:t>
                </a:r>
              </a:p>
            </c:rich>
          </c:tx>
          <c:layout>
            <c:manualLayout>
              <c:xMode val="edge"/>
              <c:yMode val="edge"/>
              <c:x val="0.45993257562117273"/>
              <c:y val="0.89936029791588645"/>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143836256"/>
        <c:crosses val="autoZero"/>
        <c:auto val="1"/>
        <c:lblAlgn val="ctr"/>
        <c:lblOffset val="100"/>
        <c:noMultiLvlLbl val="0"/>
      </c:catAx>
      <c:valAx>
        <c:axId val="1143836256"/>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2000" dirty="0"/>
                  <a:t>Incidence per 100,000 person-years</a:t>
                </a:r>
              </a:p>
            </c:rich>
          </c:tx>
          <c:layout>
            <c:manualLayout>
              <c:xMode val="edge"/>
              <c:yMode val="edge"/>
              <c:x val="3.2230531588055049E-2"/>
              <c:y val="0.12371948820514539"/>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17516078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800" dirty="0"/>
              <a:t>NAPLS2: Attenuated Psychosis Outcomes for 278 High-Risk Subjects without Full Psychosis at 2 Year Follow-up:</a:t>
            </a:r>
          </a:p>
        </c:rich>
      </c:tx>
      <c:layout>
        <c:manualLayout>
          <c:xMode val="edge"/>
          <c:yMode val="edge"/>
          <c:x val="0.11534563763441007"/>
          <c:y val="1.6666666666666666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Outcomes for 278 psychosis high-risk subjects without full psychosis at 2 year follow-up:</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8F9-4075-884F-C7D3278157D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8F9-4075-884F-C7D3278157D1}"/>
              </c:ext>
            </c:extLst>
          </c:dPt>
          <c:dPt>
            <c:idx val="2"/>
            <c:bubble3D val="0"/>
            <c:spPr>
              <a:solidFill>
                <a:srgbClr val="FFCD2F"/>
              </a:solidFill>
              <a:ln w="19050">
                <a:solidFill>
                  <a:schemeClr val="lt1"/>
                </a:solidFill>
              </a:ln>
              <a:effectLst/>
            </c:spPr>
            <c:extLst>
              <c:ext xmlns:c16="http://schemas.microsoft.com/office/drawing/2014/chart" uri="{C3380CC4-5D6E-409C-BE32-E72D297353CC}">
                <c16:uniqueId val="{00000001-A809-4924-9138-07717DC72CEA}"/>
              </c:ext>
            </c:extLst>
          </c:dPt>
          <c:cat>
            <c:strRef>
              <c:f>Sheet1!$A$2:$A$4</c:f>
              <c:strCache>
                <c:ptCount val="3"/>
                <c:pt idx="0">
                  <c:v>Remission</c:v>
                </c:pt>
                <c:pt idx="1">
                  <c:v>Stable or improved attenuated psychosis</c:v>
                </c:pt>
                <c:pt idx="2">
                  <c:v>Worsening attenuated psychosis</c:v>
                </c:pt>
              </c:strCache>
            </c:strRef>
          </c:cat>
          <c:val>
            <c:numRef>
              <c:f>Sheet1!$B$2:$B$4</c:f>
              <c:numCache>
                <c:formatCode>General</c:formatCode>
                <c:ptCount val="3"/>
                <c:pt idx="0">
                  <c:v>110</c:v>
                </c:pt>
                <c:pt idx="1">
                  <c:v>93</c:v>
                </c:pt>
                <c:pt idx="2">
                  <c:v>75</c:v>
                </c:pt>
              </c:numCache>
            </c:numRef>
          </c:val>
          <c:extLst>
            <c:ext xmlns:c16="http://schemas.microsoft.com/office/drawing/2014/chart" uri="{C3380CC4-5D6E-409C-BE32-E72D297353CC}">
              <c16:uniqueId val="{00000000-A809-4924-9138-07717DC72CEA}"/>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7567DD-38DD-4949-BFCD-88A4C9CE74BF}"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F5A5B1B-7F42-466C-AA00-564EDA99C9C1}">
      <dgm:prSet phldrT="[Text]"/>
      <dgm:spPr>
        <a:ln w="38100">
          <a:solidFill>
            <a:schemeClr val="bg1"/>
          </a:solidFill>
        </a:ln>
      </dgm:spPr>
      <dgm:t>
        <a:bodyPr/>
        <a:lstStyle/>
        <a:p>
          <a:r>
            <a:rPr lang="en-US" b="1" u="sng" dirty="0">
              <a:solidFill>
                <a:schemeClr val="bg1"/>
              </a:solidFill>
            </a:rPr>
            <a:t>Module 1 –  Psychosis: Can You Spot It?</a:t>
          </a:r>
        </a:p>
      </dgm:t>
    </dgm:pt>
    <dgm:pt modelId="{FD44A596-6192-4350-A55D-8C75B135D9F1}" type="parTrans" cxnId="{34F05292-8812-49F7-99E4-2A77F66D6C93}">
      <dgm:prSet/>
      <dgm:spPr/>
      <dgm:t>
        <a:bodyPr/>
        <a:lstStyle/>
        <a:p>
          <a:endParaRPr lang="en-US"/>
        </a:p>
      </dgm:t>
    </dgm:pt>
    <dgm:pt modelId="{E15BBDF8-FC95-4A69-8F94-1546B07D6D30}" type="sibTrans" cxnId="{34F05292-8812-49F7-99E4-2A77F66D6C93}">
      <dgm:prSet/>
      <dgm:spPr/>
      <dgm:t>
        <a:bodyPr/>
        <a:lstStyle/>
        <a:p>
          <a:endParaRPr lang="en-US"/>
        </a:p>
      </dgm:t>
    </dgm:pt>
    <dgm:pt modelId="{A9A3F579-8648-414F-9C2A-C5DE5F0E35A5}">
      <dgm:prSet phldrT="[Text]"/>
      <dgm:spPr/>
      <dgm:t>
        <a:bodyPr/>
        <a:lstStyle/>
        <a:p>
          <a:r>
            <a:rPr lang="en-US" b="0" dirty="0"/>
            <a:t>Module 2 – Differentiating Between Types of Symptoms</a:t>
          </a:r>
        </a:p>
      </dgm:t>
    </dgm:pt>
    <dgm:pt modelId="{C6BA9D49-952C-4299-A9C6-414D2AB35A1E}" type="parTrans" cxnId="{A483540B-DF2B-4ECB-9206-8083C803460B}">
      <dgm:prSet/>
      <dgm:spPr/>
      <dgm:t>
        <a:bodyPr/>
        <a:lstStyle/>
        <a:p>
          <a:endParaRPr lang="en-US"/>
        </a:p>
      </dgm:t>
    </dgm:pt>
    <dgm:pt modelId="{0ADD2FA2-961B-47E6-B586-1D92378F18EC}" type="sibTrans" cxnId="{A483540B-DF2B-4ECB-9206-8083C803460B}">
      <dgm:prSet/>
      <dgm:spPr/>
      <dgm:t>
        <a:bodyPr/>
        <a:lstStyle/>
        <a:p>
          <a:endParaRPr lang="en-US"/>
        </a:p>
      </dgm:t>
    </dgm:pt>
    <dgm:pt modelId="{E92922E9-43BE-41EB-B08D-57F04504F6BA}">
      <dgm:prSet phldrT="[Text]"/>
      <dgm:spPr/>
      <dgm:t>
        <a:bodyPr/>
        <a:lstStyle/>
        <a:p>
          <a:r>
            <a:rPr lang="en-US" dirty="0"/>
            <a:t>Module 3 – Oversight and Misdiagnosis of Psychosis</a:t>
          </a:r>
        </a:p>
      </dgm:t>
    </dgm:pt>
    <dgm:pt modelId="{4787E0AB-D0FA-46E1-8E84-DDD2668DABE4}" type="parTrans" cxnId="{14AC233C-061E-464E-ABAE-CFCD262B2BBB}">
      <dgm:prSet/>
      <dgm:spPr/>
      <dgm:t>
        <a:bodyPr/>
        <a:lstStyle/>
        <a:p>
          <a:endParaRPr lang="en-US"/>
        </a:p>
      </dgm:t>
    </dgm:pt>
    <dgm:pt modelId="{144213D7-1BFA-4ECE-A6B4-3226CF00D2E4}" type="sibTrans" cxnId="{14AC233C-061E-464E-ABAE-CFCD262B2BBB}">
      <dgm:prSet/>
      <dgm:spPr/>
      <dgm:t>
        <a:bodyPr/>
        <a:lstStyle/>
        <a:p>
          <a:endParaRPr lang="en-US"/>
        </a:p>
      </dgm:t>
    </dgm:pt>
    <dgm:pt modelId="{B17BC92C-E7DE-486B-A481-8A13F961203D}">
      <dgm:prSet phldrT="[Text]"/>
      <dgm:spPr/>
      <dgm:t>
        <a:bodyPr/>
        <a:lstStyle/>
        <a:p>
          <a:r>
            <a:rPr lang="en-US" b="0" dirty="0"/>
            <a:t>Module 4 – Confounds and Overlaps in Clinical Features</a:t>
          </a:r>
        </a:p>
      </dgm:t>
    </dgm:pt>
    <dgm:pt modelId="{6AD81761-3210-4728-AF9C-FDDDADA8054A}" type="parTrans" cxnId="{C24D0D74-43B6-433E-9255-EF7A310A3321}">
      <dgm:prSet/>
      <dgm:spPr/>
      <dgm:t>
        <a:bodyPr/>
        <a:lstStyle/>
        <a:p>
          <a:endParaRPr lang="en-US"/>
        </a:p>
      </dgm:t>
    </dgm:pt>
    <dgm:pt modelId="{AC2CCE7A-2A5F-4F92-9D3C-5BB8C4174BEB}" type="sibTrans" cxnId="{C24D0D74-43B6-433E-9255-EF7A310A3321}">
      <dgm:prSet/>
      <dgm:spPr/>
      <dgm:t>
        <a:bodyPr/>
        <a:lstStyle/>
        <a:p>
          <a:endParaRPr lang="en-US"/>
        </a:p>
      </dgm:t>
    </dgm:pt>
    <dgm:pt modelId="{05A2CCBF-07BA-465F-A9AE-0EF63B778271}">
      <dgm:prSet/>
      <dgm:spPr>
        <a:ln w="38100">
          <a:solidFill>
            <a:schemeClr val="bg1"/>
          </a:solidFill>
        </a:ln>
      </dgm:spPr>
      <dgm:t>
        <a:bodyPr/>
        <a:lstStyle/>
        <a:p>
          <a:r>
            <a:rPr lang="en-US" dirty="0"/>
            <a:t>A look at the national prevalence of psychotic disorders, common signs and symptoms, and barriers to diagnosis and treatment.</a:t>
          </a:r>
        </a:p>
      </dgm:t>
    </dgm:pt>
    <dgm:pt modelId="{10431E43-D6AA-4FD5-851E-ABB4E6E6D161}" type="parTrans" cxnId="{261BEF2C-62D1-4BAF-82F5-AD5573AF36BD}">
      <dgm:prSet/>
      <dgm:spPr/>
      <dgm:t>
        <a:bodyPr/>
        <a:lstStyle/>
        <a:p>
          <a:endParaRPr lang="en-US"/>
        </a:p>
      </dgm:t>
    </dgm:pt>
    <dgm:pt modelId="{20EDAE96-153F-490C-B61C-7B2055081618}" type="sibTrans" cxnId="{261BEF2C-62D1-4BAF-82F5-AD5573AF36BD}">
      <dgm:prSet/>
      <dgm:spPr/>
      <dgm:t>
        <a:bodyPr/>
        <a:lstStyle/>
        <a:p>
          <a:endParaRPr lang="en-US"/>
        </a:p>
      </dgm:t>
    </dgm:pt>
    <dgm:pt modelId="{91AF4B27-C1D0-4281-B6A1-92F6531078BA}">
      <dgm:prSet/>
      <dgm:spPr/>
      <dgm:t>
        <a:bodyPr/>
        <a:lstStyle/>
        <a:p>
          <a:r>
            <a:rPr lang="en-US" b="0" dirty="0"/>
            <a:t>Distinguishing key features of fully psychotic, attenuated psychotic, and non-psychotic symptoms and the differences therein.</a:t>
          </a:r>
        </a:p>
      </dgm:t>
    </dgm:pt>
    <dgm:pt modelId="{BC968EC5-01D4-4537-BC34-EBC4AEE7F086}" type="parTrans" cxnId="{A8731203-5310-4CF9-BBBD-9ACAED8F02B6}">
      <dgm:prSet/>
      <dgm:spPr/>
      <dgm:t>
        <a:bodyPr/>
        <a:lstStyle/>
        <a:p>
          <a:endParaRPr lang="en-US"/>
        </a:p>
      </dgm:t>
    </dgm:pt>
    <dgm:pt modelId="{A9FF534B-9D6F-452B-B6F0-3753FEF53229}" type="sibTrans" cxnId="{A8731203-5310-4CF9-BBBD-9ACAED8F02B6}">
      <dgm:prSet/>
      <dgm:spPr/>
      <dgm:t>
        <a:bodyPr/>
        <a:lstStyle/>
        <a:p>
          <a:endParaRPr lang="en-US"/>
        </a:p>
      </dgm:t>
    </dgm:pt>
    <dgm:pt modelId="{B92045E4-1C8E-4182-8240-5CC0B2B90CC3}">
      <dgm:prSet/>
      <dgm:spPr/>
      <dgm:t>
        <a:bodyPr/>
        <a:lstStyle/>
        <a:p>
          <a:r>
            <a:rPr lang="en-US" dirty="0"/>
            <a:t>How cognitive heuristics influence clinical decision-making and strategies for decreasing biases and improving the likelihood of a correct diagnosis.</a:t>
          </a:r>
        </a:p>
      </dgm:t>
    </dgm:pt>
    <dgm:pt modelId="{58079DBD-503B-417B-A2D4-E0314D54ABD1}" type="parTrans" cxnId="{BA50AA0C-3366-4CD4-B42A-404847A3DBC7}">
      <dgm:prSet/>
      <dgm:spPr/>
      <dgm:t>
        <a:bodyPr/>
        <a:lstStyle/>
        <a:p>
          <a:endParaRPr lang="en-US"/>
        </a:p>
      </dgm:t>
    </dgm:pt>
    <dgm:pt modelId="{C3185D24-22EE-4E82-A372-1DC4EFB916C9}" type="sibTrans" cxnId="{BA50AA0C-3366-4CD4-B42A-404847A3DBC7}">
      <dgm:prSet/>
      <dgm:spPr/>
      <dgm:t>
        <a:bodyPr/>
        <a:lstStyle/>
        <a:p>
          <a:endParaRPr lang="en-US"/>
        </a:p>
      </dgm:t>
    </dgm:pt>
    <dgm:pt modelId="{B2146E54-B849-4939-A166-61C8C0437B2B}">
      <dgm:prSet/>
      <dgm:spPr/>
      <dgm:t>
        <a:bodyPr/>
        <a:lstStyle/>
        <a:p>
          <a:r>
            <a:rPr lang="en-US" dirty="0"/>
            <a:t>Identifying the range of disorders that feature psychosis as a symptom and factors like trauma and substance use that increase clinical risk.</a:t>
          </a:r>
        </a:p>
      </dgm:t>
    </dgm:pt>
    <dgm:pt modelId="{A89DB353-3743-40BF-96FE-9AD695C02EC9}" type="parTrans" cxnId="{B4DEF2E7-E83C-4298-8366-9CD46A1C82DA}">
      <dgm:prSet/>
      <dgm:spPr/>
      <dgm:t>
        <a:bodyPr/>
        <a:lstStyle/>
        <a:p>
          <a:endParaRPr lang="en-US"/>
        </a:p>
      </dgm:t>
    </dgm:pt>
    <dgm:pt modelId="{EF8195B9-9973-45D5-B4D0-3FE94ABB3348}" type="sibTrans" cxnId="{B4DEF2E7-E83C-4298-8366-9CD46A1C82DA}">
      <dgm:prSet/>
      <dgm:spPr/>
      <dgm:t>
        <a:bodyPr/>
        <a:lstStyle/>
        <a:p>
          <a:endParaRPr lang="en-US"/>
        </a:p>
      </dgm:t>
    </dgm:pt>
    <dgm:pt modelId="{5E34992C-A767-42DC-92ED-9CB2DF8FA6D5}" type="pres">
      <dgm:prSet presAssocID="{767567DD-38DD-4949-BFCD-88A4C9CE74BF}" presName="linear" presStyleCnt="0">
        <dgm:presLayoutVars>
          <dgm:dir/>
          <dgm:animLvl val="lvl"/>
          <dgm:resizeHandles val="exact"/>
        </dgm:presLayoutVars>
      </dgm:prSet>
      <dgm:spPr/>
      <dgm:t>
        <a:bodyPr/>
        <a:lstStyle/>
        <a:p>
          <a:endParaRPr lang="en-US"/>
        </a:p>
      </dgm:t>
    </dgm:pt>
    <dgm:pt modelId="{3792AB78-EBE0-436B-9009-207564D93554}" type="pres">
      <dgm:prSet presAssocID="{5F5A5B1B-7F42-466C-AA00-564EDA99C9C1}" presName="parentLin" presStyleCnt="0"/>
      <dgm:spPr/>
    </dgm:pt>
    <dgm:pt modelId="{ABD7BB5A-9FFF-4E25-B6D8-88DFE74E3782}" type="pres">
      <dgm:prSet presAssocID="{5F5A5B1B-7F42-466C-AA00-564EDA99C9C1}" presName="parentLeftMargin" presStyleLbl="node1" presStyleIdx="0" presStyleCnt="4"/>
      <dgm:spPr/>
      <dgm:t>
        <a:bodyPr/>
        <a:lstStyle/>
        <a:p>
          <a:endParaRPr lang="en-US"/>
        </a:p>
      </dgm:t>
    </dgm:pt>
    <dgm:pt modelId="{3930FDEE-A19F-475B-A20E-ECE7A5F4E89A}" type="pres">
      <dgm:prSet presAssocID="{5F5A5B1B-7F42-466C-AA00-564EDA99C9C1}" presName="parentText" presStyleLbl="node1" presStyleIdx="0" presStyleCnt="4" custScaleX="132255" custLinFactNeighborX="-19704">
        <dgm:presLayoutVars>
          <dgm:chMax val="0"/>
          <dgm:bulletEnabled val="1"/>
        </dgm:presLayoutVars>
      </dgm:prSet>
      <dgm:spPr/>
      <dgm:t>
        <a:bodyPr/>
        <a:lstStyle/>
        <a:p>
          <a:endParaRPr lang="en-US"/>
        </a:p>
      </dgm:t>
    </dgm:pt>
    <dgm:pt modelId="{AB53A45F-7EC3-405E-9542-7190F75E1E95}" type="pres">
      <dgm:prSet presAssocID="{5F5A5B1B-7F42-466C-AA00-564EDA99C9C1}" presName="negativeSpace" presStyleCnt="0"/>
      <dgm:spPr/>
    </dgm:pt>
    <dgm:pt modelId="{F3567935-DC47-496F-86EC-C3B78A37ECFA}" type="pres">
      <dgm:prSet presAssocID="{5F5A5B1B-7F42-466C-AA00-564EDA99C9C1}" presName="childText" presStyleLbl="conFgAcc1" presStyleIdx="0" presStyleCnt="4" custLinFactNeighborY="-57016">
        <dgm:presLayoutVars>
          <dgm:bulletEnabled val="1"/>
        </dgm:presLayoutVars>
      </dgm:prSet>
      <dgm:spPr/>
      <dgm:t>
        <a:bodyPr/>
        <a:lstStyle/>
        <a:p>
          <a:endParaRPr lang="en-US"/>
        </a:p>
      </dgm:t>
    </dgm:pt>
    <dgm:pt modelId="{FA1FD252-F8E5-4FC4-AE55-A28B3527E592}" type="pres">
      <dgm:prSet presAssocID="{E15BBDF8-FC95-4A69-8F94-1546B07D6D30}" presName="spaceBetweenRectangles" presStyleCnt="0"/>
      <dgm:spPr/>
    </dgm:pt>
    <dgm:pt modelId="{2C9BF31F-4675-4F4B-9D1C-77819E9A2B8C}" type="pres">
      <dgm:prSet presAssocID="{A9A3F579-8648-414F-9C2A-C5DE5F0E35A5}" presName="parentLin" presStyleCnt="0"/>
      <dgm:spPr/>
    </dgm:pt>
    <dgm:pt modelId="{847F2FD7-5CC4-4E84-9C81-BDD29022D7E6}" type="pres">
      <dgm:prSet presAssocID="{A9A3F579-8648-414F-9C2A-C5DE5F0E35A5}" presName="parentLeftMargin" presStyleLbl="node1" presStyleIdx="0" presStyleCnt="4"/>
      <dgm:spPr/>
      <dgm:t>
        <a:bodyPr/>
        <a:lstStyle/>
        <a:p>
          <a:endParaRPr lang="en-US"/>
        </a:p>
      </dgm:t>
    </dgm:pt>
    <dgm:pt modelId="{28CD006E-9605-4ED3-B4A8-A72C510B66B0}" type="pres">
      <dgm:prSet presAssocID="{A9A3F579-8648-414F-9C2A-C5DE5F0E35A5}" presName="parentText" presStyleLbl="node1" presStyleIdx="1" presStyleCnt="4" custScaleX="132255" custLinFactNeighborX="-19704">
        <dgm:presLayoutVars>
          <dgm:chMax val="0"/>
          <dgm:bulletEnabled val="1"/>
        </dgm:presLayoutVars>
      </dgm:prSet>
      <dgm:spPr/>
      <dgm:t>
        <a:bodyPr/>
        <a:lstStyle/>
        <a:p>
          <a:endParaRPr lang="en-US"/>
        </a:p>
      </dgm:t>
    </dgm:pt>
    <dgm:pt modelId="{220C8BD9-00BB-458A-A79B-2D01FA076A65}" type="pres">
      <dgm:prSet presAssocID="{A9A3F579-8648-414F-9C2A-C5DE5F0E35A5}" presName="negativeSpace" presStyleCnt="0"/>
      <dgm:spPr/>
    </dgm:pt>
    <dgm:pt modelId="{EAA15FE4-EA04-4A3C-82C7-73A7CF6B91F5}" type="pres">
      <dgm:prSet presAssocID="{A9A3F579-8648-414F-9C2A-C5DE5F0E35A5}" presName="childText" presStyleLbl="conFgAcc1" presStyleIdx="1" presStyleCnt="4" custLinFactNeighborY="-45861">
        <dgm:presLayoutVars>
          <dgm:bulletEnabled val="1"/>
        </dgm:presLayoutVars>
      </dgm:prSet>
      <dgm:spPr/>
      <dgm:t>
        <a:bodyPr/>
        <a:lstStyle/>
        <a:p>
          <a:endParaRPr lang="en-US"/>
        </a:p>
      </dgm:t>
    </dgm:pt>
    <dgm:pt modelId="{6E3CD807-9DD6-4414-9420-08E093244E62}" type="pres">
      <dgm:prSet presAssocID="{0ADD2FA2-961B-47E6-B586-1D92378F18EC}" presName="spaceBetweenRectangles" presStyleCnt="0"/>
      <dgm:spPr/>
    </dgm:pt>
    <dgm:pt modelId="{65EC3FF3-3D56-4330-A7BA-E49725553462}" type="pres">
      <dgm:prSet presAssocID="{E92922E9-43BE-41EB-B08D-57F04504F6BA}" presName="parentLin" presStyleCnt="0"/>
      <dgm:spPr/>
    </dgm:pt>
    <dgm:pt modelId="{CA8D95E9-B282-49C2-A894-B1E16367E392}" type="pres">
      <dgm:prSet presAssocID="{E92922E9-43BE-41EB-B08D-57F04504F6BA}" presName="parentLeftMargin" presStyleLbl="node1" presStyleIdx="1" presStyleCnt="4"/>
      <dgm:spPr/>
      <dgm:t>
        <a:bodyPr/>
        <a:lstStyle/>
        <a:p>
          <a:endParaRPr lang="en-US"/>
        </a:p>
      </dgm:t>
    </dgm:pt>
    <dgm:pt modelId="{8760420B-73A0-4676-9935-26B619C19386}" type="pres">
      <dgm:prSet presAssocID="{E92922E9-43BE-41EB-B08D-57F04504F6BA}" presName="parentText" presStyleLbl="node1" presStyleIdx="2" presStyleCnt="4" custScaleX="132255" custLinFactNeighborX="-19704">
        <dgm:presLayoutVars>
          <dgm:chMax val="0"/>
          <dgm:bulletEnabled val="1"/>
        </dgm:presLayoutVars>
      </dgm:prSet>
      <dgm:spPr/>
      <dgm:t>
        <a:bodyPr/>
        <a:lstStyle/>
        <a:p>
          <a:endParaRPr lang="en-US"/>
        </a:p>
      </dgm:t>
    </dgm:pt>
    <dgm:pt modelId="{C732400C-2687-4C25-8A55-7E1C307B734F}" type="pres">
      <dgm:prSet presAssocID="{E92922E9-43BE-41EB-B08D-57F04504F6BA}" presName="negativeSpace" presStyleCnt="0"/>
      <dgm:spPr/>
    </dgm:pt>
    <dgm:pt modelId="{45E78342-9E14-4B98-9197-D19BF55DD046}" type="pres">
      <dgm:prSet presAssocID="{E92922E9-43BE-41EB-B08D-57F04504F6BA}" presName="childText" presStyleLbl="conFgAcc1" presStyleIdx="2" presStyleCnt="4" custLinFactNeighborY="-57016">
        <dgm:presLayoutVars>
          <dgm:bulletEnabled val="1"/>
        </dgm:presLayoutVars>
      </dgm:prSet>
      <dgm:spPr/>
      <dgm:t>
        <a:bodyPr/>
        <a:lstStyle/>
        <a:p>
          <a:endParaRPr lang="en-US"/>
        </a:p>
      </dgm:t>
    </dgm:pt>
    <dgm:pt modelId="{F3ECDA65-EAC9-415D-A38B-955C622E5543}" type="pres">
      <dgm:prSet presAssocID="{144213D7-1BFA-4ECE-A6B4-3226CF00D2E4}" presName="spaceBetweenRectangles" presStyleCnt="0"/>
      <dgm:spPr/>
    </dgm:pt>
    <dgm:pt modelId="{935AF21F-2ECD-48A1-8F18-B75FE26D9315}" type="pres">
      <dgm:prSet presAssocID="{B17BC92C-E7DE-486B-A481-8A13F961203D}" presName="parentLin" presStyleCnt="0"/>
      <dgm:spPr/>
    </dgm:pt>
    <dgm:pt modelId="{1F54D407-977D-454E-B839-63DBDAFC0E16}" type="pres">
      <dgm:prSet presAssocID="{B17BC92C-E7DE-486B-A481-8A13F961203D}" presName="parentLeftMargin" presStyleLbl="node1" presStyleIdx="2" presStyleCnt="4"/>
      <dgm:spPr/>
      <dgm:t>
        <a:bodyPr/>
        <a:lstStyle/>
        <a:p>
          <a:endParaRPr lang="en-US"/>
        </a:p>
      </dgm:t>
    </dgm:pt>
    <dgm:pt modelId="{2A43AD73-AD76-4C11-9547-424E0FCBC681}" type="pres">
      <dgm:prSet presAssocID="{B17BC92C-E7DE-486B-A481-8A13F961203D}" presName="parentText" presStyleLbl="node1" presStyleIdx="3" presStyleCnt="4" custScaleX="132255" custLinFactNeighborX="-19704">
        <dgm:presLayoutVars>
          <dgm:chMax val="0"/>
          <dgm:bulletEnabled val="1"/>
        </dgm:presLayoutVars>
      </dgm:prSet>
      <dgm:spPr/>
      <dgm:t>
        <a:bodyPr/>
        <a:lstStyle/>
        <a:p>
          <a:endParaRPr lang="en-US"/>
        </a:p>
      </dgm:t>
    </dgm:pt>
    <dgm:pt modelId="{4610A62F-A71C-474D-A0E3-640EF9AA67E4}" type="pres">
      <dgm:prSet presAssocID="{B17BC92C-E7DE-486B-A481-8A13F961203D}" presName="negativeSpace" presStyleCnt="0"/>
      <dgm:spPr/>
    </dgm:pt>
    <dgm:pt modelId="{0507844C-22DA-4215-B555-3F11E0D26483}" type="pres">
      <dgm:prSet presAssocID="{B17BC92C-E7DE-486B-A481-8A13F961203D}" presName="childText" presStyleLbl="conFgAcc1" presStyleIdx="3" presStyleCnt="4" custLinFactNeighborY="-20860">
        <dgm:presLayoutVars>
          <dgm:bulletEnabled val="1"/>
        </dgm:presLayoutVars>
      </dgm:prSet>
      <dgm:spPr/>
      <dgm:t>
        <a:bodyPr/>
        <a:lstStyle/>
        <a:p>
          <a:endParaRPr lang="en-US"/>
        </a:p>
      </dgm:t>
    </dgm:pt>
  </dgm:ptLst>
  <dgm:cxnLst>
    <dgm:cxn modelId="{A8731203-5310-4CF9-BBBD-9ACAED8F02B6}" srcId="{A9A3F579-8648-414F-9C2A-C5DE5F0E35A5}" destId="{91AF4B27-C1D0-4281-B6A1-92F6531078BA}" srcOrd="0" destOrd="0" parTransId="{BC968EC5-01D4-4537-BC34-EBC4AEE7F086}" sibTransId="{A9FF534B-9D6F-452B-B6F0-3753FEF53229}"/>
    <dgm:cxn modelId="{74AC7F4F-AEE7-4921-BFEE-B3EB3AE12016}" type="presOf" srcId="{5F5A5B1B-7F42-466C-AA00-564EDA99C9C1}" destId="{ABD7BB5A-9FFF-4E25-B6D8-88DFE74E3782}" srcOrd="0" destOrd="0" presId="urn:microsoft.com/office/officeart/2005/8/layout/list1"/>
    <dgm:cxn modelId="{2EB4D7BD-81A5-43F6-B753-84CAB2C74BD6}" type="presOf" srcId="{B2146E54-B849-4939-A166-61C8C0437B2B}" destId="{0507844C-22DA-4215-B555-3F11E0D26483}" srcOrd="0" destOrd="0" presId="urn:microsoft.com/office/officeart/2005/8/layout/list1"/>
    <dgm:cxn modelId="{70B36392-F690-4F25-9CE1-851257EED844}" type="presOf" srcId="{E92922E9-43BE-41EB-B08D-57F04504F6BA}" destId="{8760420B-73A0-4676-9935-26B619C19386}" srcOrd="1" destOrd="0" presId="urn:microsoft.com/office/officeart/2005/8/layout/list1"/>
    <dgm:cxn modelId="{89F8E23A-1A19-4EAE-A25A-4993390E7F85}" type="presOf" srcId="{5F5A5B1B-7F42-466C-AA00-564EDA99C9C1}" destId="{3930FDEE-A19F-475B-A20E-ECE7A5F4E89A}" srcOrd="1" destOrd="0" presId="urn:microsoft.com/office/officeart/2005/8/layout/list1"/>
    <dgm:cxn modelId="{969EBB30-92F7-461E-843F-159543FD4E60}" type="presOf" srcId="{B17BC92C-E7DE-486B-A481-8A13F961203D}" destId="{2A43AD73-AD76-4C11-9547-424E0FCBC681}" srcOrd="1" destOrd="0" presId="urn:microsoft.com/office/officeart/2005/8/layout/list1"/>
    <dgm:cxn modelId="{C24D0D74-43B6-433E-9255-EF7A310A3321}" srcId="{767567DD-38DD-4949-BFCD-88A4C9CE74BF}" destId="{B17BC92C-E7DE-486B-A481-8A13F961203D}" srcOrd="3" destOrd="0" parTransId="{6AD81761-3210-4728-AF9C-FDDDADA8054A}" sibTransId="{AC2CCE7A-2A5F-4F92-9D3C-5BB8C4174BEB}"/>
    <dgm:cxn modelId="{B4DEF2E7-E83C-4298-8366-9CD46A1C82DA}" srcId="{B17BC92C-E7DE-486B-A481-8A13F961203D}" destId="{B2146E54-B849-4939-A166-61C8C0437B2B}" srcOrd="0" destOrd="0" parTransId="{A89DB353-3743-40BF-96FE-9AD695C02EC9}" sibTransId="{EF8195B9-9973-45D5-B4D0-3FE94ABB3348}"/>
    <dgm:cxn modelId="{34F05292-8812-49F7-99E4-2A77F66D6C93}" srcId="{767567DD-38DD-4949-BFCD-88A4C9CE74BF}" destId="{5F5A5B1B-7F42-466C-AA00-564EDA99C9C1}" srcOrd="0" destOrd="0" parTransId="{FD44A596-6192-4350-A55D-8C75B135D9F1}" sibTransId="{E15BBDF8-FC95-4A69-8F94-1546B07D6D30}"/>
    <dgm:cxn modelId="{EAEB4338-65D6-4CCC-9B1E-48D35ED7C5E3}" type="presOf" srcId="{05A2CCBF-07BA-465F-A9AE-0EF63B778271}" destId="{F3567935-DC47-496F-86EC-C3B78A37ECFA}" srcOrd="0" destOrd="0" presId="urn:microsoft.com/office/officeart/2005/8/layout/list1"/>
    <dgm:cxn modelId="{26C9C6D5-9452-40E6-AFDA-C08E136756C8}" type="presOf" srcId="{91AF4B27-C1D0-4281-B6A1-92F6531078BA}" destId="{EAA15FE4-EA04-4A3C-82C7-73A7CF6B91F5}" srcOrd="0" destOrd="0" presId="urn:microsoft.com/office/officeart/2005/8/layout/list1"/>
    <dgm:cxn modelId="{BA50AA0C-3366-4CD4-B42A-404847A3DBC7}" srcId="{E92922E9-43BE-41EB-B08D-57F04504F6BA}" destId="{B92045E4-1C8E-4182-8240-5CC0B2B90CC3}" srcOrd="0" destOrd="0" parTransId="{58079DBD-503B-417B-A2D4-E0314D54ABD1}" sibTransId="{C3185D24-22EE-4E82-A372-1DC4EFB916C9}"/>
    <dgm:cxn modelId="{1EE63F96-482B-45BD-A0C5-E88AB3F8DDAD}" type="presOf" srcId="{A9A3F579-8648-414F-9C2A-C5DE5F0E35A5}" destId="{28CD006E-9605-4ED3-B4A8-A72C510B66B0}" srcOrd="1" destOrd="0" presId="urn:microsoft.com/office/officeart/2005/8/layout/list1"/>
    <dgm:cxn modelId="{A483540B-DF2B-4ECB-9206-8083C803460B}" srcId="{767567DD-38DD-4949-BFCD-88A4C9CE74BF}" destId="{A9A3F579-8648-414F-9C2A-C5DE5F0E35A5}" srcOrd="1" destOrd="0" parTransId="{C6BA9D49-952C-4299-A9C6-414D2AB35A1E}" sibTransId="{0ADD2FA2-961B-47E6-B586-1D92378F18EC}"/>
    <dgm:cxn modelId="{261BEF2C-62D1-4BAF-82F5-AD5573AF36BD}" srcId="{5F5A5B1B-7F42-466C-AA00-564EDA99C9C1}" destId="{05A2CCBF-07BA-465F-A9AE-0EF63B778271}" srcOrd="0" destOrd="0" parTransId="{10431E43-D6AA-4FD5-851E-ABB4E6E6D161}" sibTransId="{20EDAE96-153F-490C-B61C-7B2055081618}"/>
    <dgm:cxn modelId="{35C3EAA6-2EB4-4C98-96D0-C2B7B8AAF777}" type="presOf" srcId="{767567DD-38DD-4949-BFCD-88A4C9CE74BF}" destId="{5E34992C-A767-42DC-92ED-9CB2DF8FA6D5}" srcOrd="0" destOrd="0" presId="urn:microsoft.com/office/officeart/2005/8/layout/list1"/>
    <dgm:cxn modelId="{14AC233C-061E-464E-ABAE-CFCD262B2BBB}" srcId="{767567DD-38DD-4949-BFCD-88A4C9CE74BF}" destId="{E92922E9-43BE-41EB-B08D-57F04504F6BA}" srcOrd="2" destOrd="0" parTransId="{4787E0AB-D0FA-46E1-8E84-DDD2668DABE4}" sibTransId="{144213D7-1BFA-4ECE-A6B4-3226CF00D2E4}"/>
    <dgm:cxn modelId="{AB0356C4-054A-4F9C-97B4-2CCF1822A202}" type="presOf" srcId="{A9A3F579-8648-414F-9C2A-C5DE5F0E35A5}" destId="{847F2FD7-5CC4-4E84-9C81-BDD29022D7E6}" srcOrd="0" destOrd="0" presId="urn:microsoft.com/office/officeart/2005/8/layout/list1"/>
    <dgm:cxn modelId="{15438362-20EB-4F8C-A0E2-92266F7CE636}" type="presOf" srcId="{B17BC92C-E7DE-486B-A481-8A13F961203D}" destId="{1F54D407-977D-454E-B839-63DBDAFC0E16}" srcOrd="0" destOrd="0" presId="urn:microsoft.com/office/officeart/2005/8/layout/list1"/>
    <dgm:cxn modelId="{3549AF1E-384B-4A98-808C-AFB7026630A6}" type="presOf" srcId="{B92045E4-1C8E-4182-8240-5CC0B2B90CC3}" destId="{45E78342-9E14-4B98-9197-D19BF55DD046}" srcOrd="0" destOrd="0" presId="urn:microsoft.com/office/officeart/2005/8/layout/list1"/>
    <dgm:cxn modelId="{5F153752-2D6B-46CA-BCAD-E1982B7C595E}" type="presOf" srcId="{E92922E9-43BE-41EB-B08D-57F04504F6BA}" destId="{CA8D95E9-B282-49C2-A894-B1E16367E392}" srcOrd="0" destOrd="0" presId="urn:microsoft.com/office/officeart/2005/8/layout/list1"/>
    <dgm:cxn modelId="{618D2206-632A-49C5-AD03-FD2A37F13814}" type="presParOf" srcId="{5E34992C-A767-42DC-92ED-9CB2DF8FA6D5}" destId="{3792AB78-EBE0-436B-9009-207564D93554}" srcOrd="0" destOrd="0" presId="urn:microsoft.com/office/officeart/2005/8/layout/list1"/>
    <dgm:cxn modelId="{540A9093-25B2-4AFF-8F57-4F380386CEF7}" type="presParOf" srcId="{3792AB78-EBE0-436B-9009-207564D93554}" destId="{ABD7BB5A-9FFF-4E25-B6D8-88DFE74E3782}" srcOrd="0" destOrd="0" presId="urn:microsoft.com/office/officeart/2005/8/layout/list1"/>
    <dgm:cxn modelId="{A31157DD-07C5-4BBC-A216-C50119725340}" type="presParOf" srcId="{3792AB78-EBE0-436B-9009-207564D93554}" destId="{3930FDEE-A19F-475B-A20E-ECE7A5F4E89A}" srcOrd="1" destOrd="0" presId="urn:microsoft.com/office/officeart/2005/8/layout/list1"/>
    <dgm:cxn modelId="{904F4002-E65F-41DE-8478-C5274117868A}" type="presParOf" srcId="{5E34992C-A767-42DC-92ED-9CB2DF8FA6D5}" destId="{AB53A45F-7EC3-405E-9542-7190F75E1E95}" srcOrd="1" destOrd="0" presId="urn:microsoft.com/office/officeart/2005/8/layout/list1"/>
    <dgm:cxn modelId="{2103FE33-C4D6-4257-8B6E-D89C59599DF3}" type="presParOf" srcId="{5E34992C-A767-42DC-92ED-9CB2DF8FA6D5}" destId="{F3567935-DC47-496F-86EC-C3B78A37ECFA}" srcOrd="2" destOrd="0" presId="urn:microsoft.com/office/officeart/2005/8/layout/list1"/>
    <dgm:cxn modelId="{6CA458FD-502E-4004-A42F-9F1B79560004}" type="presParOf" srcId="{5E34992C-A767-42DC-92ED-9CB2DF8FA6D5}" destId="{FA1FD252-F8E5-4FC4-AE55-A28B3527E592}" srcOrd="3" destOrd="0" presId="urn:microsoft.com/office/officeart/2005/8/layout/list1"/>
    <dgm:cxn modelId="{6B1512C9-D8A4-4112-94EA-2E0329EA9689}" type="presParOf" srcId="{5E34992C-A767-42DC-92ED-9CB2DF8FA6D5}" destId="{2C9BF31F-4675-4F4B-9D1C-77819E9A2B8C}" srcOrd="4" destOrd="0" presId="urn:microsoft.com/office/officeart/2005/8/layout/list1"/>
    <dgm:cxn modelId="{06AECBB2-6049-4DDB-8D79-B8C66A2DEB50}" type="presParOf" srcId="{2C9BF31F-4675-4F4B-9D1C-77819E9A2B8C}" destId="{847F2FD7-5CC4-4E84-9C81-BDD29022D7E6}" srcOrd="0" destOrd="0" presId="urn:microsoft.com/office/officeart/2005/8/layout/list1"/>
    <dgm:cxn modelId="{6E2041F9-2C5F-4A64-9E2A-4899F8C1D808}" type="presParOf" srcId="{2C9BF31F-4675-4F4B-9D1C-77819E9A2B8C}" destId="{28CD006E-9605-4ED3-B4A8-A72C510B66B0}" srcOrd="1" destOrd="0" presId="urn:microsoft.com/office/officeart/2005/8/layout/list1"/>
    <dgm:cxn modelId="{79750E8F-88AD-44AE-8BAD-910AB5CBB322}" type="presParOf" srcId="{5E34992C-A767-42DC-92ED-9CB2DF8FA6D5}" destId="{220C8BD9-00BB-458A-A79B-2D01FA076A65}" srcOrd="5" destOrd="0" presId="urn:microsoft.com/office/officeart/2005/8/layout/list1"/>
    <dgm:cxn modelId="{852A4C45-E166-411E-9917-108FFEAF1E53}" type="presParOf" srcId="{5E34992C-A767-42DC-92ED-9CB2DF8FA6D5}" destId="{EAA15FE4-EA04-4A3C-82C7-73A7CF6B91F5}" srcOrd="6" destOrd="0" presId="urn:microsoft.com/office/officeart/2005/8/layout/list1"/>
    <dgm:cxn modelId="{A9C45C12-A933-4F5F-BFB5-4FDA0A356E01}" type="presParOf" srcId="{5E34992C-A767-42DC-92ED-9CB2DF8FA6D5}" destId="{6E3CD807-9DD6-4414-9420-08E093244E62}" srcOrd="7" destOrd="0" presId="urn:microsoft.com/office/officeart/2005/8/layout/list1"/>
    <dgm:cxn modelId="{4A0FCD0B-DF11-4763-AFC6-24B1F45B1862}" type="presParOf" srcId="{5E34992C-A767-42DC-92ED-9CB2DF8FA6D5}" destId="{65EC3FF3-3D56-4330-A7BA-E49725553462}" srcOrd="8" destOrd="0" presId="urn:microsoft.com/office/officeart/2005/8/layout/list1"/>
    <dgm:cxn modelId="{9AF7F65C-376A-413C-BA87-7B862FEA22BF}" type="presParOf" srcId="{65EC3FF3-3D56-4330-A7BA-E49725553462}" destId="{CA8D95E9-B282-49C2-A894-B1E16367E392}" srcOrd="0" destOrd="0" presId="urn:microsoft.com/office/officeart/2005/8/layout/list1"/>
    <dgm:cxn modelId="{4B89F091-DB7C-4DC1-BB17-DD66AAEC586F}" type="presParOf" srcId="{65EC3FF3-3D56-4330-A7BA-E49725553462}" destId="{8760420B-73A0-4676-9935-26B619C19386}" srcOrd="1" destOrd="0" presId="urn:microsoft.com/office/officeart/2005/8/layout/list1"/>
    <dgm:cxn modelId="{EAC44F30-2103-4084-934D-6E7D10896AC4}" type="presParOf" srcId="{5E34992C-A767-42DC-92ED-9CB2DF8FA6D5}" destId="{C732400C-2687-4C25-8A55-7E1C307B734F}" srcOrd="9" destOrd="0" presId="urn:microsoft.com/office/officeart/2005/8/layout/list1"/>
    <dgm:cxn modelId="{14D35EB4-0030-449C-AABD-432209F3E2C2}" type="presParOf" srcId="{5E34992C-A767-42DC-92ED-9CB2DF8FA6D5}" destId="{45E78342-9E14-4B98-9197-D19BF55DD046}" srcOrd="10" destOrd="0" presId="urn:microsoft.com/office/officeart/2005/8/layout/list1"/>
    <dgm:cxn modelId="{00548662-72E4-47F2-AB9F-CD6FC522B2EB}" type="presParOf" srcId="{5E34992C-A767-42DC-92ED-9CB2DF8FA6D5}" destId="{F3ECDA65-EAC9-415D-A38B-955C622E5543}" srcOrd="11" destOrd="0" presId="urn:microsoft.com/office/officeart/2005/8/layout/list1"/>
    <dgm:cxn modelId="{DC3037CC-6A0A-4BED-863C-24E8E5E0E30D}" type="presParOf" srcId="{5E34992C-A767-42DC-92ED-9CB2DF8FA6D5}" destId="{935AF21F-2ECD-48A1-8F18-B75FE26D9315}" srcOrd="12" destOrd="0" presId="urn:microsoft.com/office/officeart/2005/8/layout/list1"/>
    <dgm:cxn modelId="{185E71AC-6325-4CC9-A230-E2B420FA5A8D}" type="presParOf" srcId="{935AF21F-2ECD-48A1-8F18-B75FE26D9315}" destId="{1F54D407-977D-454E-B839-63DBDAFC0E16}" srcOrd="0" destOrd="0" presId="urn:microsoft.com/office/officeart/2005/8/layout/list1"/>
    <dgm:cxn modelId="{93DFAD3B-98F3-43FA-B51A-BDDA04FE44B0}" type="presParOf" srcId="{935AF21F-2ECD-48A1-8F18-B75FE26D9315}" destId="{2A43AD73-AD76-4C11-9547-424E0FCBC681}" srcOrd="1" destOrd="0" presId="urn:microsoft.com/office/officeart/2005/8/layout/list1"/>
    <dgm:cxn modelId="{B268E7F7-E3B8-490D-AA02-F2B70DBDA3FF}" type="presParOf" srcId="{5E34992C-A767-42DC-92ED-9CB2DF8FA6D5}" destId="{4610A62F-A71C-474D-A0E3-640EF9AA67E4}" srcOrd="13" destOrd="0" presId="urn:microsoft.com/office/officeart/2005/8/layout/list1"/>
    <dgm:cxn modelId="{0862718A-983B-42B1-9D50-2C051ABFD623}" type="presParOf" srcId="{5E34992C-A767-42DC-92ED-9CB2DF8FA6D5}" destId="{0507844C-22DA-4215-B555-3F11E0D26483}"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3ADCE2-A053-4694-8FD5-1A2A0CB08C2E}" type="doc">
      <dgm:prSet loTypeId="urn:diagrams.loki3.com/VaryingWidthList" loCatId="list" qsTypeId="urn:microsoft.com/office/officeart/2005/8/quickstyle/3d2" qsCatId="3D" csTypeId="urn:microsoft.com/office/officeart/2005/8/colors/accent1_2" csCatId="accent1" phldr="1"/>
      <dgm:spPr/>
      <dgm:t>
        <a:bodyPr/>
        <a:lstStyle/>
        <a:p>
          <a:endParaRPr lang="en-US"/>
        </a:p>
      </dgm:t>
    </dgm:pt>
    <dgm:pt modelId="{B84AD046-A3DB-48D3-9909-0E4CF08AF2B9}">
      <dgm:prSet phldrT="[Text]"/>
      <dgm:spPr>
        <a:solidFill>
          <a:schemeClr val="accent2">
            <a:lumMod val="50000"/>
          </a:schemeClr>
        </a:solidFill>
      </dgm:spPr>
      <dgm:t>
        <a:bodyPr/>
        <a:lstStyle/>
        <a:p>
          <a:r>
            <a:rPr lang="en-US" dirty="0">
              <a:hlinkClick xmlns:r="http://schemas.openxmlformats.org/officeDocument/2006/relationships" r:id="" action="ppaction://noaction"/>
            </a:rPr>
            <a:t>Fully Psychotic</a:t>
          </a:r>
          <a:endParaRPr lang="en-US" dirty="0"/>
        </a:p>
      </dgm:t>
    </dgm:pt>
    <dgm:pt modelId="{94189600-3208-403F-935D-7CB1A7F7790B}" type="parTrans" cxnId="{502A0303-325B-4D6C-B345-C1097B4FB289}">
      <dgm:prSet/>
      <dgm:spPr/>
      <dgm:t>
        <a:bodyPr/>
        <a:lstStyle/>
        <a:p>
          <a:endParaRPr lang="en-US"/>
        </a:p>
      </dgm:t>
    </dgm:pt>
    <dgm:pt modelId="{78AE9064-8001-4007-AF2C-4EC24654B30B}" type="sibTrans" cxnId="{502A0303-325B-4D6C-B345-C1097B4FB289}">
      <dgm:prSet/>
      <dgm:spPr/>
      <dgm:t>
        <a:bodyPr/>
        <a:lstStyle/>
        <a:p>
          <a:endParaRPr lang="en-US"/>
        </a:p>
      </dgm:t>
    </dgm:pt>
    <dgm:pt modelId="{4E0DA8A9-F36E-40C0-A4A7-154D24B19957}">
      <dgm:prSet phldrT="[Text]"/>
      <dgm:spPr>
        <a:solidFill>
          <a:schemeClr val="tx2">
            <a:lumMod val="50000"/>
          </a:schemeClr>
        </a:solidFill>
      </dgm:spPr>
      <dgm:t>
        <a:bodyPr/>
        <a:lstStyle/>
        <a:p>
          <a:r>
            <a:rPr lang="en-US" dirty="0">
              <a:hlinkClick xmlns:r="http://schemas.openxmlformats.org/officeDocument/2006/relationships" r:id="" action="ppaction://noaction"/>
            </a:rPr>
            <a:t>Attenuated-Psychotic</a:t>
          </a:r>
          <a:endParaRPr lang="en-US" dirty="0"/>
        </a:p>
      </dgm:t>
    </dgm:pt>
    <dgm:pt modelId="{B3FBF52D-04AC-4D81-B0D4-DEC2B974A2D7}" type="parTrans" cxnId="{9CA68EAA-B322-4D29-80F9-25DF67B65A7A}">
      <dgm:prSet/>
      <dgm:spPr/>
      <dgm:t>
        <a:bodyPr/>
        <a:lstStyle/>
        <a:p>
          <a:endParaRPr lang="en-US"/>
        </a:p>
      </dgm:t>
    </dgm:pt>
    <dgm:pt modelId="{2E7A650D-CB4B-4015-95F2-F3F9B6028128}" type="sibTrans" cxnId="{9CA68EAA-B322-4D29-80F9-25DF67B65A7A}">
      <dgm:prSet/>
      <dgm:spPr/>
      <dgm:t>
        <a:bodyPr/>
        <a:lstStyle/>
        <a:p>
          <a:endParaRPr lang="en-US"/>
        </a:p>
      </dgm:t>
    </dgm:pt>
    <dgm:pt modelId="{23A8BD99-9698-4BAF-8EFB-162EE2783640}">
      <dgm:prSet phldrT="[Text]"/>
      <dgm:spPr>
        <a:solidFill>
          <a:schemeClr val="accent1">
            <a:lumMod val="50000"/>
          </a:schemeClr>
        </a:solidFill>
      </dgm:spPr>
      <dgm:t>
        <a:bodyPr/>
        <a:lstStyle/>
        <a:p>
          <a:r>
            <a:rPr lang="en-US" dirty="0">
              <a:hlinkClick xmlns:r="http://schemas.openxmlformats.org/officeDocument/2006/relationships" r:id="" action="ppaction://noaction"/>
            </a:rPr>
            <a:t>Non-Psychotic</a:t>
          </a:r>
          <a:endParaRPr lang="en-US" dirty="0"/>
        </a:p>
      </dgm:t>
    </dgm:pt>
    <dgm:pt modelId="{04C2B1BE-1250-4827-AD2D-E07558A9D18F}" type="parTrans" cxnId="{C6370352-DEE7-4EEC-93B2-12DB9A5464E1}">
      <dgm:prSet/>
      <dgm:spPr/>
      <dgm:t>
        <a:bodyPr/>
        <a:lstStyle/>
        <a:p>
          <a:endParaRPr lang="en-US"/>
        </a:p>
      </dgm:t>
    </dgm:pt>
    <dgm:pt modelId="{F3DC42D2-4C7B-4E8C-8616-70D32FE6ECC0}" type="sibTrans" cxnId="{C6370352-DEE7-4EEC-93B2-12DB9A5464E1}">
      <dgm:prSet/>
      <dgm:spPr/>
      <dgm:t>
        <a:bodyPr/>
        <a:lstStyle/>
        <a:p>
          <a:endParaRPr lang="en-US"/>
        </a:p>
      </dgm:t>
    </dgm:pt>
    <dgm:pt modelId="{3191D15D-802C-4420-99D8-6F6EC363B1FF}" type="pres">
      <dgm:prSet presAssocID="{7A3ADCE2-A053-4694-8FD5-1A2A0CB08C2E}" presName="Name0" presStyleCnt="0">
        <dgm:presLayoutVars>
          <dgm:resizeHandles/>
        </dgm:presLayoutVars>
      </dgm:prSet>
      <dgm:spPr/>
      <dgm:t>
        <a:bodyPr/>
        <a:lstStyle/>
        <a:p>
          <a:endParaRPr lang="en-US"/>
        </a:p>
      </dgm:t>
    </dgm:pt>
    <dgm:pt modelId="{3F88870F-4424-4A1E-B23A-001E86040F4E}" type="pres">
      <dgm:prSet presAssocID="{B84AD046-A3DB-48D3-9909-0E4CF08AF2B9}" presName="text" presStyleLbl="node1" presStyleIdx="0" presStyleCnt="3" custScaleX="141767">
        <dgm:presLayoutVars>
          <dgm:bulletEnabled val="1"/>
        </dgm:presLayoutVars>
      </dgm:prSet>
      <dgm:spPr/>
      <dgm:t>
        <a:bodyPr/>
        <a:lstStyle/>
        <a:p>
          <a:endParaRPr lang="en-US"/>
        </a:p>
      </dgm:t>
    </dgm:pt>
    <dgm:pt modelId="{974A78F7-F332-47BC-8C85-491BC34E27B6}" type="pres">
      <dgm:prSet presAssocID="{78AE9064-8001-4007-AF2C-4EC24654B30B}" presName="space" presStyleCnt="0"/>
      <dgm:spPr/>
    </dgm:pt>
    <dgm:pt modelId="{443700C2-F8BC-4D2A-84BB-B19273953BFC}" type="pres">
      <dgm:prSet presAssocID="{4E0DA8A9-F36E-40C0-A4A7-154D24B19957}" presName="text" presStyleLbl="node1" presStyleIdx="1" presStyleCnt="3" custScaleX="112275">
        <dgm:presLayoutVars>
          <dgm:bulletEnabled val="1"/>
        </dgm:presLayoutVars>
      </dgm:prSet>
      <dgm:spPr/>
      <dgm:t>
        <a:bodyPr/>
        <a:lstStyle/>
        <a:p>
          <a:endParaRPr lang="en-US"/>
        </a:p>
      </dgm:t>
    </dgm:pt>
    <dgm:pt modelId="{CCA80185-D321-4E2C-B7B5-CCEEF846D202}" type="pres">
      <dgm:prSet presAssocID="{2E7A650D-CB4B-4015-95F2-F3F9B6028128}" presName="space" presStyleCnt="0"/>
      <dgm:spPr/>
    </dgm:pt>
    <dgm:pt modelId="{258327CC-06A3-4D0A-9B2E-5CFA94294945}" type="pres">
      <dgm:prSet presAssocID="{23A8BD99-9698-4BAF-8EFB-162EE2783640}" presName="text" presStyleLbl="node1" presStyleIdx="2" presStyleCnt="3" custScaleX="141767" custLinFactNeighborX="-73" custLinFactNeighborY="3030">
        <dgm:presLayoutVars>
          <dgm:bulletEnabled val="1"/>
        </dgm:presLayoutVars>
      </dgm:prSet>
      <dgm:spPr/>
      <dgm:t>
        <a:bodyPr/>
        <a:lstStyle/>
        <a:p>
          <a:endParaRPr lang="en-US"/>
        </a:p>
      </dgm:t>
    </dgm:pt>
  </dgm:ptLst>
  <dgm:cxnLst>
    <dgm:cxn modelId="{9CA68EAA-B322-4D29-80F9-25DF67B65A7A}" srcId="{7A3ADCE2-A053-4694-8FD5-1A2A0CB08C2E}" destId="{4E0DA8A9-F36E-40C0-A4A7-154D24B19957}" srcOrd="1" destOrd="0" parTransId="{B3FBF52D-04AC-4D81-B0D4-DEC2B974A2D7}" sibTransId="{2E7A650D-CB4B-4015-95F2-F3F9B6028128}"/>
    <dgm:cxn modelId="{C6370352-DEE7-4EEC-93B2-12DB9A5464E1}" srcId="{7A3ADCE2-A053-4694-8FD5-1A2A0CB08C2E}" destId="{23A8BD99-9698-4BAF-8EFB-162EE2783640}" srcOrd="2" destOrd="0" parTransId="{04C2B1BE-1250-4827-AD2D-E07558A9D18F}" sibTransId="{F3DC42D2-4C7B-4E8C-8616-70D32FE6ECC0}"/>
    <dgm:cxn modelId="{EBC13D46-E139-4A99-9E8D-276E81F9E824}" type="presOf" srcId="{7A3ADCE2-A053-4694-8FD5-1A2A0CB08C2E}" destId="{3191D15D-802C-4420-99D8-6F6EC363B1FF}" srcOrd="0" destOrd="0" presId="urn:diagrams.loki3.com/VaryingWidthList"/>
    <dgm:cxn modelId="{DD546E85-C2A7-425D-B43A-01CC6DE34D2B}" type="presOf" srcId="{23A8BD99-9698-4BAF-8EFB-162EE2783640}" destId="{258327CC-06A3-4D0A-9B2E-5CFA94294945}" srcOrd="0" destOrd="0" presId="urn:diagrams.loki3.com/VaryingWidthList"/>
    <dgm:cxn modelId="{AF985E94-53C8-429A-AAE8-6331A9CECA31}" type="presOf" srcId="{B84AD046-A3DB-48D3-9909-0E4CF08AF2B9}" destId="{3F88870F-4424-4A1E-B23A-001E86040F4E}" srcOrd="0" destOrd="0" presId="urn:diagrams.loki3.com/VaryingWidthList"/>
    <dgm:cxn modelId="{22AE8B0C-FCC2-4592-A300-536181C89986}" type="presOf" srcId="{4E0DA8A9-F36E-40C0-A4A7-154D24B19957}" destId="{443700C2-F8BC-4D2A-84BB-B19273953BFC}" srcOrd="0" destOrd="0" presId="urn:diagrams.loki3.com/VaryingWidthList"/>
    <dgm:cxn modelId="{502A0303-325B-4D6C-B345-C1097B4FB289}" srcId="{7A3ADCE2-A053-4694-8FD5-1A2A0CB08C2E}" destId="{B84AD046-A3DB-48D3-9909-0E4CF08AF2B9}" srcOrd="0" destOrd="0" parTransId="{94189600-3208-403F-935D-7CB1A7F7790B}" sibTransId="{78AE9064-8001-4007-AF2C-4EC24654B30B}"/>
    <dgm:cxn modelId="{19F9816E-C735-4EAA-AB81-2D92069558ED}" type="presParOf" srcId="{3191D15D-802C-4420-99D8-6F6EC363B1FF}" destId="{3F88870F-4424-4A1E-B23A-001E86040F4E}" srcOrd="0" destOrd="0" presId="urn:diagrams.loki3.com/VaryingWidthList"/>
    <dgm:cxn modelId="{3B13E0D0-1749-496C-AAEA-4F13B604256C}" type="presParOf" srcId="{3191D15D-802C-4420-99D8-6F6EC363B1FF}" destId="{974A78F7-F332-47BC-8C85-491BC34E27B6}" srcOrd="1" destOrd="0" presId="urn:diagrams.loki3.com/VaryingWidthList"/>
    <dgm:cxn modelId="{AFAEA21A-3EAF-4BBC-AEE2-77BBB8A910CC}" type="presParOf" srcId="{3191D15D-802C-4420-99D8-6F6EC363B1FF}" destId="{443700C2-F8BC-4D2A-84BB-B19273953BFC}" srcOrd="2" destOrd="0" presId="urn:diagrams.loki3.com/VaryingWidthList"/>
    <dgm:cxn modelId="{C6F1EB8A-EB0B-4DC1-9994-EA49C67CEDF8}" type="presParOf" srcId="{3191D15D-802C-4420-99D8-6F6EC363B1FF}" destId="{CCA80185-D321-4E2C-B7B5-CCEEF846D202}" srcOrd="3" destOrd="0" presId="urn:diagrams.loki3.com/VaryingWidthList"/>
    <dgm:cxn modelId="{3AD089C0-1C0B-4F2D-8959-B77E4507494A}" type="presParOf" srcId="{3191D15D-802C-4420-99D8-6F6EC363B1FF}" destId="{258327CC-06A3-4D0A-9B2E-5CFA94294945}" srcOrd="4" destOrd="0" presId="urn:diagrams.loki3.com/VaryingWidth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A3ADCE2-A053-4694-8FD5-1A2A0CB08C2E}" type="doc">
      <dgm:prSet loTypeId="urn:diagrams.loki3.com/VaryingWidthList" loCatId="list" qsTypeId="urn:microsoft.com/office/officeart/2005/8/quickstyle/3d2" qsCatId="3D" csTypeId="urn:microsoft.com/office/officeart/2005/8/colors/accent1_2" csCatId="accent1" phldr="1"/>
      <dgm:spPr/>
      <dgm:t>
        <a:bodyPr/>
        <a:lstStyle/>
        <a:p>
          <a:endParaRPr lang="en-US"/>
        </a:p>
      </dgm:t>
    </dgm:pt>
    <dgm:pt modelId="{B84AD046-A3DB-48D3-9909-0E4CF08AF2B9}">
      <dgm:prSet phldrT="[Text]"/>
      <dgm:spPr>
        <a:solidFill>
          <a:schemeClr val="accent2">
            <a:lumMod val="50000"/>
          </a:schemeClr>
        </a:solidFill>
        <a:ln w="28575">
          <a:solidFill>
            <a:schemeClr val="bg1"/>
          </a:solidFill>
        </a:ln>
      </dgm:spPr>
      <dgm:t>
        <a:bodyPr/>
        <a:lstStyle/>
        <a:p>
          <a:r>
            <a:rPr lang="en-US" b="1" u="sng" dirty="0">
              <a:solidFill>
                <a:schemeClr val="bg1"/>
              </a:solidFill>
            </a:rPr>
            <a:t>Fully Psychotic</a:t>
          </a:r>
        </a:p>
      </dgm:t>
    </dgm:pt>
    <dgm:pt modelId="{94189600-3208-403F-935D-7CB1A7F7790B}" type="parTrans" cxnId="{502A0303-325B-4D6C-B345-C1097B4FB289}">
      <dgm:prSet/>
      <dgm:spPr/>
      <dgm:t>
        <a:bodyPr/>
        <a:lstStyle/>
        <a:p>
          <a:endParaRPr lang="en-US"/>
        </a:p>
      </dgm:t>
    </dgm:pt>
    <dgm:pt modelId="{78AE9064-8001-4007-AF2C-4EC24654B30B}" type="sibTrans" cxnId="{502A0303-325B-4D6C-B345-C1097B4FB289}">
      <dgm:prSet/>
      <dgm:spPr/>
      <dgm:t>
        <a:bodyPr/>
        <a:lstStyle/>
        <a:p>
          <a:endParaRPr lang="en-US"/>
        </a:p>
      </dgm:t>
    </dgm:pt>
    <dgm:pt modelId="{5EB7C56A-E3B4-4C00-BA7B-9019AC7F3D8B}">
      <dgm:prSet phldrT="[Text]"/>
      <dgm:spPr>
        <a:solidFill>
          <a:schemeClr val="tx2">
            <a:lumMod val="50000"/>
          </a:schemeClr>
        </a:solidFill>
      </dgm:spPr>
      <dgm:t>
        <a:bodyPr/>
        <a:lstStyle/>
        <a:p>
          <a:r>
            <a:rPr lang="en-US" dirty="0"/>
            <a:t>Attenuated-Psychotic</a:t>
          </a:r>
        </a:p>
      </dgm:t>
    </dgm:pt>
    <dgm:pt modelId="{B812991F-1CD5-4759-86C4-DB60D63E4C52}" type="parTrans" cxnId="{4A7C7E96-94EC-4F52-BD05-C425B82C29F1}">
      <dgm:prSet/>
      <dgm:spPr/>
      <dgm:t>
        <a:bodyPr/>
        <a:lstStyle/>
        <a:p>
          <a:endParaRPr lang="en-US"/>
        </a:p>
      </dgm:t>
    </dgm:pt>
    <dgm:pt modelId="{FC869F1B-212D-4B6B-B054-723779EEA821}" type="sibTrans" cxnId="{4A7C7E96-94EC-4F52-BD05-C425B82C29F1}">
      <dgm:prSet/>
      <dgm:spPr/>
      <dgm:t>
        <a:bodyPr/>
        <a:lstStyle/>
        <a:p>
          <a:endParaRPr lang="en-US"/>
        </a:p>
      </dgm:t>
    </dgm:pt>
    <dgm:pt modelId="{D0D5E72B-9985-4661-8173-03B5044FB832}">
      <dgm:prSet phldrT="[Text]"/>
      <dgm:spPr>
        <a:solidFill>
          <a:schemeClr val="accent1">
            <a:lumMod val="50000"/>
          </a:schemeClr>
        </a:solidFill>
      </dgm:spPr>
      <dgm:t>
        <a:bodyPr/>
        <a:lstStyle/>
        <a:p>
          <a:r>
            <a:rPr lang="en-US" dirty="0"/>
            <a:t>Non-Psychotic</a:t>
          </a:r>
        </a:p>
      </dgm:t>
    </dgm:pt>
    <dgm:pt modelId="{424A0264-D004-41A4-9954-ABCF77B5AF7B}" type="parTrans" cxnId="{E9581E7B-B227-47E8-8CD3-AC4726EF1F3C}">
      <dgm:prSet/>
      <dgm:spPr/>
      <dgm:t>
        <a:bodyPr/>
        <a:lstStyle/>
        <a:p>
          <a:endParaRPr lang="en-US"/>
        </a:p>
      </dgm:t>
    </dgm:pt>
    <dgm:pt modelId="{46682514-8CF3-41AB-B744-ECE0E50F4A52}" type="sibTrans" cxnId="{E9581E7B-B227-47E8-8CD3-AC4726EF1F3C}">
      <dgm:prSet/>
      <dgm:spPr/>
      <dgm:t>
        <a:bodyPr/>
        <a:lstStyle/>
        <a:p>
          <a:endParaRPr lang="en-US"/>
        </a:p>
      </dgm:t>
    </dgm:pt>
    <dgm:pt modelId="{3191D15D-802C-4420-99D8-6F6EC363B1FF}" type="pres">
      <dgm:prSet presAssocID="{7A3ADCE2-A053-4694-8FD5-1A2A0CB08C2E}" presName="Name0" presStyleCnt="0">
        <dgm:presLayoutVars>
          <dgm:resizeHandles/>
        </dgm:presLayoutVars>
      </dgm:prSet>
      <dgm:spPr/>
      <dgm:t>
        <a:bodyPr/>
        <a:lstStyle/>
        <a:p>
          <a:endParaRPr lang="en-US"/>
        </a:p>
      </dgm:t>
    </dgm:pt>
    <dgm:pt modelId="{3F88870F-4424-4A1E-B23A-001E86040F4E}" type="pres">
      <dgm:prSet presAssocID="{B84AD046-A3DB-48D3-9909-0E4CF08AF2B9}" presName="text" presStyleLbl="node1" presStyleIdx="0" presStyleCnt="3" custScaleX="134242">
        <dgm:presLayoutVars>
          <dgm:bulletEnabled val="1"/>
        </dgm:presLayoutVars>
      </dgm:prSet>
      <dgm:spPr/>
      <dgm:t>
        <a:bodyPr/>
        <a:lstStyle/>
        <a:p>
          <a:endParaRPr lang="en-US"/>
        </a:p>
      </dgm:t>
    </dgm:pt>
    <dgm:pt modelId="{974A78F7-F332-47BC-8C85-491BC34E27B6}" type="pres">
      <dgm:prSet presAssocID="{78AE9064-8001-4007-AF2C-4EC24654B30B}" presName="space" presStyleCnt="0"/>
      <dgm:spPr/>
    </dgm:pt>
    <dgm:pt modelId="{1B0ED5E5-B4CF-432F-9F71-37A389E3032C}" type="pres">
      <dgm:prSet presAssocID="{5EB7C56A-E3B4-4C00-BA7B-9019AC7F3D8B}" presName="text" presStyleLbl="node1" presStyleIdx="1" presStyleCnt="3" custScaleX="112275">
        <dgm:presLayoutVars>
          <dgm:bulletEnabled val="1"/>
        </dgm:presLayoutVars>
      </dgm:prSet>
      <dgm:spPr/>
      <dgm:t>
        <a:bodyPr/>
        <a:lstStyle/>
        <a:p>
          <a:endParaRPr lang="en-US"/>
        </a:p>
      </dgm:t>
    </dgm:pt>
    <dgm:pt modelId="{12F0D442-C0C4-46FB-A40D-2629E11786D5}" type="pres">
      <dgm:prSet presAssocID="{FC869F1B-212D-4B6B-B054-723779EEA821}" presName="space" presStyleCnt="0"/>
      <dgm:spPr/>
    </dgm:pt>
    <dgm:pt modelId="{894E9221-68FC-4283-8744-CE473D3AB4F6}" type="pres">
      <dgm:prSet presAssocID="{D0D5E72B-9985-4661-8173-03B5044FB832}" presName="text" presStyleLbl="node1" presStyleIdx="2" presStyleCnt="3" custScaleX="141767" custLinFactNeighborX="-73" custLinFactNeighborY="3030">
        <dgm:presLayoutVars>
          <dgm:bulletEnabled val="1"/>
        </dgm:presLayoutVars>
      </dgm:prSet>
      <dgm:spPr/>
      <dgm:t>
        <a:bodyPr/>
        <a:lstStyle/>
        <a:p>
          <a:endParaRPr lang="en-US"/>
        </a:p>
      </dgm:t>
    </dgm:pt>
  </dgm:ptLst>
  <dgm:cxnLst>
    <dgm:cxn modelId="{B2B5DB76-8388-497D-9B21-51AE93F25406}" type="presOf" srcId="{5EB7C56A-E3B4-4C00-BA7B-9019AC7F3D8B}" destId="{1B0ED5E5-B4CF-432F-9F71-37A389E3032C}" srcOrd="0" destOrd="0" presId="urn:diagrams.loki3.com/VaryingWidthList"/>
    <dgm:cxn modelId="{7CB4C398-CBC2-4F4F-89DF-DF1DF87182DF}" type="presOf" srcId="{D0D5E72B-9985-4661-8173-03B5044FB832}" destId="{894E9221-68FC-4283-8744-CE473D3AB4F6}" srcOrd="0" destOrd="0" presId="urn:diagrams.loki3.com/VaryingWidthList"/>
    <dgm:cxn modelId="{EBC13D46-E139-4A99-9E8D-276E81F9E824}" type="presOf" srcId="{7A3ADCE2-A053-4694-8FD5-1A2A0CB08C2E}" destId="{3191D15D-802C-4420-99D8-6F6EC363B1FF}" srcOrd="0" destOrd="0" presId="urn:diagrams.loki3.com/VaryingWidthList"/>
    <dgm:cxn modelId="{4A7C7E96-94EC-4F52-BD05-C425B82C29F1}" srcId="{7A3ADCE2-A053-4694-8FD5-1A2A0CB08C2E}" destId="{5EB7C56A-E3B4-4C00-BA7B-9019AC7F3D8B}" srcOrd="1" destOrd="0" parTransId="{B812991F-1CD5-4759-86C4-DB60D63E4C52}" sibTransId="{FC869F1B-212D-4B6B-B054-723779EEA821}"/>
    <dgm:cxn modelId="{E9581E7B-B227-47E8-8CD3-AC4726EF1F3C}" srcId="{7A3ADCE2-A053-4694-8FD5-1A2A0CB08C2E}" destId="{D0D5E72B-9985-4661-8173-03B5044FB832}" srcOrd="2" destOrd="0" parTransId="{424A0264-D004-41A4-9954-ABCF77B5AF7B}" sibTransId="{46682514-8CF3-41AB-B744-ECE0E50F4A52}"/>
    <dgm:cxn modelId="{AF985E94-53C8-429A-AAE8-6331A9CECA31}" type="presOf" srcId="{B84AD046-A3DB-48D3-9909-0E4CF08AF2B9}" destId="{3F88870F-4424-4A1E-B23A-001E86040F4E}" srcOrd="0" destOrd="0" presId="urn:diagrams.loki3.com/VaryingWidthList"/>
    <dgm:cxn modelId="{502A0303-325B-4D6C-B345-C1097B4FB289}" srcId="{7A3ADCE2-A053-4694-8FD5-1A2A0CB08C2E}" destId="{B84AD046-A3DB-48D3-9909-0E4CF08AF2B9}" srcOrd="0" destOrd="0" parTransId="{94189600-3208-403F-935D-7CB1A7F7790B}" sibTransId="{78AE9064-8001-4007-AF2C-4EC24654B30B}"/>
    <dgm:cxn modelId="{19F9816E-C735-4EAA-AB81-2D92069558ED}" type="presParOf" srcId="{3191D15D-802C-4420-99D8-6F6EC363B1FF}" destId="{3F88870F-4424-4A1E-B23A-001E86040F4E}" srcOrd="0" destOrd="0" presId="urn:diagrams.loki3.com/VaryingWidthList"/>
    <dgm:cxn modelId="{53B1DCBA-6BAE-42A8-B6BC-51456EA11941}" type="presParOf" srcId="{3191D15D-802C-4420-99D8-6F6EC363B1FF}" destId="{974A78F7-F332-47BC-8C85-491BC34E27B6}" srcOrd="1" destOrd="0" presId="urn:diagrams.loki3.com/VaryingWidthList"/>
    <dgm:cxn modelId="{5DD139F9-1EDF-4321-A791-5757BAC67E90}" type="presParOf" srcId="{3191D15D-802C-4420-99D8-6F6EC363B1FF}" destId="{1B0ED5E5-B4CF-432F-9F71-37A389E3032C}" srcOrd="2" destOrd="0" presId="urn:diagrams.loki3.com/VaryingWidthList"/>
    <dgm:cxn modelId="{FA7711CF-C538-4104-8EF7-1AFBAD646080}" type="presParOf" srcId="{3191D15D-802C-4420-99D8-6F6EC363B1FF}" destId="{12F0D442-C0C4-46FB-A40D-2629E11786D5}" srcOrd="3" destOrd="0" presId="urn:diagrams.loki3.com/VaryingWidthList"/>
    <dgm:cxn modelId="{01A85270-DE4F-4B72-BE42-57AC38157057}" type="presParOf" srcId="{3191D15D-802C-4420-99D8-6F6EC363B1FF}" destId="{894E9221-68FC-4283-8744-CE473D3AB4F6}" srcOrd="4" destOrd="0" presId="urn:diagrams.loki3.com/VaryingWidth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A3ADCE2-A053-4694-8FD5-1A2A0CB08C2E}" type="doc">
      <dgm:prSet loTypeId="urn:diagrams.loki3.com/VaryingWidthList" loCatId="list" qsTypeId="urn:microsoft.com/office/officeart/2005/8/quickstyle/3d2" qsCatId="3D" csTypeId="urn:microsoft.com/office/officeart/2005/8/colors/accent1_2" csCatId="accent1" phldr="1"/>
      <dgm:spPr/>
      <dgm:t>
        <a:bodyPr/>
        <a:lstStyle/>
        <a:p>
          <a:endParaRPr lang="en-US"/>
        </a:p>
      </dgm:t>
    </dgm:pt>
    <dgm:pt modelId="{B84AD046-A3DB-48D3-9909-0E4CF08AF2B9}">
      <dgm:prSet phldrT="[Text]"/>
      <dgm:spPr>
        <a:solidFill>
          <a:schemeClr val="accent2">
            <a:lumMod val="50000"/>
          </a:schemeClr>
        </a:solidFill>
      </dgm:spPr>
      <dgm:t>
        <a:bodyPr/>
        <a:lstStyle/>
        <a:p>
          <a:r>
            <a:rPr lang="en-US" dirty="0">
              <a:hlinkClick xmlns:r="http://schemas.openxmlformats.org/officeDocument/2006/relationships" r:id="" action="ppaction://noaction"/>
            </a:rPr>
            <a:t>Fully Psychotic</a:t>
          </a:r>
          <a:endParaRPr lang="en-US" dirty="0"/>
        </a:p>
      </dgm:t>
    </dgm:pt>
    <dgm:pt modelId="{94189600-3208-403F-935D-7CB1A7F7790B}" type="parTrans" cxnId="{502A0303-325B-4D6C-B345-C1097B4FB289}">
      <dgm:prSet/>
      <dgm:spPr/>
      <dgm:t>
        <a:bodyPr/>
        <a:lstStyle/>
        <a:p>
          <a:endParaRPr lang="en-US"/>
        </a:p>
      </dgm:t>
    </dgm:pt>
    <dgm:pt modelId="{78AE9064-8001-4007-AF2C-4EC24654B30B}" type="sibTrans" cxnId="{502A0303-325B-4D6C-B345-C1097B4FB289}">
      <dgm:prSet/>
      <dgm:spPr/>
      <dgm:t>
        <a:bodyPr/>
        <a:lstStyle/>
        <a:p>
          <a:endParaRPr lang="en-US"/>
        </a:p>
      </dgm:t>
    </dgm:pt>
    <dgm:pt modelId="{4E0DA8A9-F36E-40C0-A4A7-154D24B19957}">
      <dgm:prSet phldrT="[Text]"/>
      <dgm:spPr>
        <a:solidFill>
          <a:schemeClr val="tx2">
            <a:lumMod val="50000"/>
          </a:schemeClr>
        </a:solidFill>
      </dgm:spPr>
      <dgm:t>
        <a:bodyPr/>
        <a:lstStyle/>
        <a:p>
          <a:r>
            <a:rPr lang="en-US" dirty="0">
              <a:hlinkClick xmlns:r="http://schemas.openxmlformats.org/officeDocument/2006/relationships" r:id="" action="ppaction://noaction"/>
            </a:rPr>
            <a:t>Attenuated-Psychotic</a:t>
          </a:r>
          <a:endParaRPr lang="en-US" dirty="0"/>
        </a:p>
      </dgm:t>
    </dgm:pt>
    <dgm:pt modelId="{B3FBF52D-04AC-4D81-B0D4-DEC2B974A2D7}" type="parTrans" cxnId="{9CA68EAA-B322-4D29-80F9-25DF67B65A7A}">
      <dgm:prSet/>
      <dgm:spPr/>
      <dgm:t>
        <a:bodyPr/>
        <a:lstStyle/>
        <a:p>
          <a:endParaRPr lang="en-US"/>
        </a:p>
      </dgm:t>
    </dgm:pt>
    <dgm:pt modelId="{2E7A650D-CB4B-4015-95F2-F3F9B6028128}" type="sibTrans" cxnId="{9CA68EAA-B322-4D29-80F9-25DF67B65A7A}">
      <dgm:prSet/>
      <dgm:spPr/>
      <dgm:t>
        <a:bodyPr/>
        <a:lstStyle/>
        <a:p>
          <a:endParaRPr lang="en-US"/>
        </a:p>
      </dgm:t>
    </dgm:pt>
    <dgm:pt modelId="{23A8BD99-9698-4BAF-8EFB-162EE2783640}">
      <dgm:prSet phldrT="[Text]"/>
      <dgm:spPr>
        <a:solidFill>
          <a:schemeClr val="accent1">
            <a:lumMod val="50000"/>
          </a:schemeClr>
        </a:solidFill>
      </dgm:spPr>
      <dgm:t>
        <a:bodyPr/>
        <a:lstStyle/>
        <a:p>
          <a:r>
            <a:rPr lang="en-US" dirty="0">
              <a:hlinkClick xmlns:r="http://schemas.openxmlformats.org/officeDocument/2006/relationships" r:id="" action="ppaction://noaction"/>
            </a:rPr>
            <a:t>Non-Psychotic</a:t>
          </a:r>
          <a:endParaRPr lang="en-US" dirty="0"/>
        </a:p>
      </dgm:t>
    </dgm:pt>
    <dgm:pt modelId="{04C2B1BE-1250-4827-AD2D-E07558A9D18F}" type="parTrans" cxnId="{C6370352-DEE7-4EEC-93B2-12DB9A5464E1}">
      <dgm:prSet/>
      <dgm:spPr/>
      <dgm:t>
        <a:bodyPr/>
        <a:lstStyle/>
        <a:p>
          <a:endParaRPr lang="en-US"/>
        </a:p>
      </dgm:t>
    </dgm:pt>
    <dgm:pt modelId="{F3DC42D2-4C7B-4E8C-8616-70D32FE6ECC0}" type="sibTrans" cxnId="{C6370352-DEE7-4EEC-93B2-12DB9A5464E1}">
      <dgm:prSet/>
      <dgm:spPr/>
      <dgm:t>
        <a:bodyPr/>
        <a:lstStyle/>
        <a:p>
          <a:endParaRPr lang="en-US"/>
        </a:p>
      </dgm:t>
    </dgm:pt>
    <dgm:pt modelId="{3191D15D-802C-4420-99D8-6F6EC363B1FF}" type="pres">
      <dgm:prSet presAssocID="{7A3ADCE2-A053-4694-8FD5-1A2A0CB08C2E}" presName="Name0" presStyleCnt="0">
        <dgm:presLayoutVars>
          <dgm:resizeHandles/>
        </dgm:presLayoutVars>
      </dgm:prSet>
      <dgm:spPr/>
      <dgm:t>
        <a:bodyPr/>
        <a:lstStyle/>
        <a:p>
          <a:endParaRPr lang="en-US"/>
        </a:p>
      </dgm:t>
    </dgm:pt>
    <dgm:pt modelId="{3F88870F-4424-4A1E-B23A-001E86040F4E}" type="pres">
      <dgm:prSet presAssocID="{B84AD046-A3DB-48D3-9909-0E4CF08AF2B9}" presName="text" presStyleLbl="node1" presStyleIdx="0" presStyleCnt="3" custScaleX="141767">
        <dgm:presLayoutVars>
          <dgm:bulletEnabled val="1"/>
        </dgm:presLayoutVars>
      </dgm:prSet>
      <dgm:spPr/>
      <dgm:t>
        <a:bodyPr/>
        <a:lstStyle/>
        <a:p>
          <a:endParaRPr lang="en-US"/>
        </a:p>
      </dgm:t>
    </dgm:pt>
    <dgm:pt modelId="{974A78F7-F332-47BC-8C85-491BC34E27B6}" type="pres">
      <dgm:prSet presAssocID="{78AE9064-8001-4007-AF2C-4EC24654B30B}" presName="space" presStyleCnt="0"/>
      <dgm:spPr/>
    </dgm:pt>
    <dgm:pt modelId="{443700C2-F8BC-4D2A-84BB-B19273953BFC}" type="pres">
      <dgm:prSet presAssocID="{4E0DA8A9-F36E-40C0-A4A7-154D24B19957}" presName="text" presStyleLbl="node1" presStyleIdx="1" presStyleCnt="3" custScaleX="112275">
        <dgm:presLayoutVars>
          <dgm:bulletEnabled val="1"/>
        </dgm:presLayoutVars>
      </dgm:prSet>
      <dgm:spPr/>
      <dgm:t>
        <a:bodyPr/>
        <a:lstStyle/>
        <a:p>
          <a:endParaRPr lang="en-US"/>
        </a:p>
      </dgm:t>
    </dgm:pt>
    <dgm:pt modelId="{CCA80185-D321-4E2C-B7B5-CCEEF846D202}" type="pres">
      <dgm:prSet presAssocID="{2E7A650D-CB4B-4015-95F2-F3F9B6028128}" presName="space" presStyleCnt="0"/>
      <dgm:spPr/>
    </dgm:pt>
    <dgm:pt modelId="{258327CC-06A3-4D0A-9B2E-5CFA94294945}" type="pres">
      <dgm:prSet presAssocID="{23A8BD99-9698-4BAF-8EFB-162EE2783640}" presName="text" presStyleLbl="node1" presStyleIdx="2" presStyleCnt="3" custScaleX="141767" custLinFactNeighborX="-73" custLinFactNeighborY="3030">
        <dgm:presLayoutVars>
          <dgm:bulletEnabled val="1"/>
        </dgm:presLayoutVars>
      </dgm:prSet>
      <dgm:spPr/>
      <dgm:t>
        <a:bodyPr/>
        <a:lstStyle/>
        <a:p>
          <a:endParaRPr lang="en-US"/>
        </a:p>
      </dgm:t>
    </dgm:pt>
  </dgm:ptLst>
  <dgm:cxnLst>
    <dgm:cxn modelId="{9CA68EAA-B322-4D29-80F9-25DF67B65A7A}" srcId="{7A3ADCE2-A053-4694-8FD5-1A2A0CB08C2E}" destId="{4E0DA8A9-F36E-40C0-A4A7-154D24B19957}" srcOrd="1" destOrd="0" parTransId="{B3FBF52D-04AC-4D81-B0D4-DEC2B974A2D7}" sibTransId="{2E7A650D-CB4B-4015-95F2-F3F9B6028128}"/>
    <dgm:cxn modelId="{C6370352-DEE7-4EEC-93B2-12DB9A5464E1}" srcId="{7A3ADCE2-A053-4694-8FD5-1A2A0CB08C2E}" destId="{23A8BD99-9698-4BAF-8EFB-162EE2783640}" srcOrd="2" destOrd="0" parTransId="{04C2B1BE-1250-4827-AD2D-E07558A9D18F}" sibTransId="{F3DC42D2-4C7B-4E8C-8616-70D32FE6ECC0}"/>
    <dgm:cxn modelId="{EBC13D46-E139-4A99-9E8D-276E81F9E824}" type="presOf" srcId="{7A3ADCE2-A053-4694-8FD5-1A2A0CB08C2E}" destId="{3191D15D-802C-4420-99D8-6F6EC363B1FF}" srcOrd="0" destOrd="0" presId="urn:diagrams.loki3.com/VaryingWidthList"/>
    <dgm:cxn modelId="{DD546E85-C2A7-425D-B43A-01CC6DE34D2B}" type="presOf" srcId="{23A8BD99-9698-4BAF-8EFB-162EE2783640}" destId="{258327CC-06A3-4D0A-9B2E-5CFA94294945}" srcOrd="0" destOrd="0" presId="urn:diagrams.loki3.com/VaryingWidthList"/>
    <dgm:cxn modelId="{AF985E94-53C8-429A-AAE8-6331A9CECA31}" type="presOf" srcId="{B84AD046-A3DB-48D3-9909-0E4CF08AF2B9}" destId="{3F88870F-4424-4A1E-B23A-001E86040F4E}" srcOrd="0" destOrd="0" presId="urn:diagrams.loki3.com/VaryingWidthList"/>
    <dgm:cxn modelId="{22AE8B0C-FCC2-4592-A300-536181C89986}" type="presOf" srcId="{4E0DA8A9-F36E-40C0-A4A7-154D24B19957}" destId="{443700C2-F8BC-4D2A-84BB-B19273953BFC}" srcOrd="0" destOrd="0" presId="urn:diagrams.loki3.com/VaryingWidthList"/>
    <dgm:cxn modelId="{502A0303-325B-4D6C-B345-C1097B4FB289}" srcId="{7A3ADCE2-A053-4694-8FD5-1A2A0CB08C2E}" destId="{B84AD046-A3DB-48D3-9909-0E4CF08AF2B9}" srcOrd="0" destOrd="0" parTransId="{94189600-3208-403F-935D-7CB1A7F7790B}" sibTransId="{78AE9064-8001-4007-AF2C-4EC24654B30B}"/>
    <dgm:cxn modelId="{19F9816E-C735-4EAA-AB81-2D92069558ED}" type="presParOf" srcId="{3191D15D-802C-4420-99D8-6F6EC363B1FF}" destId="{3F88870F-4424-4A1E-B23A-001E86040F4E}" srcOrd="0" destOrd="0" presId="urn:diagrams.loki3.com/VaryingWidthList"/>
    <dgm:cxn modelId="{3B13E0D0-1749-496C-AAEA-4F13B604256C}" type="presParOf" srcId="{3191D15D-802C-4420-99D8-6F6EC363B1FF}" destId="{974A78F7-F332-47BC-8C85-491BC34E27B6}" srcOrd="1" destOrd="0" presId="urn:diagrams.loki3.com/VaryingWidthList"/>
    <dgm:cxn modelId="{AFAEA21A-3EAF-4BBC-AEE2-77BBB8A910CC}" type="presParOf" srcId="{3191D15D-802C-4420-99D8-6F6EC363B1FF}" destId="{443700C2-F8BC-4D2A-84BB-B19273953BFC}" srcOrd="2" destOrd="0" presId="urn:diagrams.loki3.com/VaryingWidthList"/>
    <dgm:cxn modelId="{C6F1EB8A-EB0B-4DC1-9994-EA49C67CEDF8}" type="presParOf" srcId="{3191D15D-802C-4420-99D8-6F6EC363B1FF}" destId="{CCA80185-D321-4E2C-B7B5-CCEEF846D202}" srcOrd="3" destOrd="0" presId="urn:diagrams.loki3.com/VaryingWidthList"/>
    <dgm:cxn modelId="{3AD089C0-1C0B-4F2D-8959-B77E4507494A}" type="presParOf" srcId="{3191D15D-802C-4420-99D8-6F6EC363B1FF}" destId="{258327CC-06A3-4D0A-9B2E-5CFA94294945}" srcOrd="4" destOrd="0" presId="urn:diagrams.loki3.com/VaryingWidth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A3ADCE2-A053-4694-8FD5-1A2A0CB08C2E}" type="doc">
      <dgm:prSet loTypeId="urn:diagrams.loki3.com/VaryingWidthList" loCatId="list" qsTypeId="urn:microsoft.com/office/officeart/2005/8/quickstyle/3d2" qsCatId="3D" csTypeId="urn:microsoft.com/office/officeart/2005/8/colors/accent1_2" csCatId="accent1" phldr="1"/>
      <dgm:spPr/>
      <dgm:t>
        <a:bodyPr/>
        <a:lstStyle/>
        <a:p>
          <a:endParaRPr lang="en-US"/>
        </a:p>
      </dgm:t>
    </dgm:pt>
    <dgm:pt modelId="{B84AD046-A3DB-48D3-9909-0E4CF08AF2B9}">
      <dgm:prSet phldrT="[Text]"/>
      <dgm:spPr>
        <a:solidFill>
          <a:schemeClr val="accent2">
            <a:lumMod val="50000"/>
          </a:schemeClr>
        </a:solidFill>
      </dgm:spPr>
      <dgm:t>
        <a:bodyPr/>
        <a:lstStyle/>
        <a:p>
          <a:r>
            <a:rPr lang="en-US" dirty="0"/>
            <a:t>Fully Psychotic</a:t>
          </a:r>
        </a:p>
      </dgm:t>
    </dgm:pt>
    <dgm:pt modelId="{94189600-3208-403F-935D-7CB1A7F7790B}" type="parTrans" cxnId="{502A0303-325B-4D6C-B345-C1097B4FB289}">
      <dgm:prSet/>
      <dgm:spPr/>
      <dgm:t>
        <a:bodyPr/>
        <a:lstStyle/>
        <a:p>
          <a:endParaRPr lang="en-US"/>
        </a:p>
      </dgm:t>
    </dgm:pt>
    <dgm:pt modelId="{78AE9064-8001-4007-AF2C-4EC24654B30B}" type="sibTrans" cxnId="{502A0303-325B-4D6C-B345-C1097B4FB289}">
      <dgm:prSet/>
      <dgm:spPr/>
      <dgm:t>
        <a:bodyPr/>
        <a:lstStyle/>
        <a:p>
          <a:endParaRPr lang="en-US"/>
        </a:p>
      </dgm:t>
    </dgm:pt>
    <dgm:pt modelId="{4E0DA8A9-F36E-40C0-A4A7-154D24B19957}">
      <dgm:prSet phldrT="[Text]"/>
      <dgm:spPr>
        <a:solidFill>
          <a:schemeClr val="tx2">
            <a:lumMod val="50000"/>
          </a:schemeClr>
        </a:solidFill>
        <a:ln w="28575">
          <a:solidFill>
            <a:schemeClr val="bg1"/>
          </a:solidFill>
        </a:ln>
      </dgm:spPr>
      <dgm:t>
        <a:bodyPr/>
        <a:lstStyle/>
        <a:p>
          <a:r>
            <a:rPr lang="en-US" b="1" u="sng" dirty="0">
              <a:solidFill>
                <a:schemeClr val="bg1"/>
              </a:solidFill>
            </a:rPr>
            <a:t>Attenuated-Psychotic</a:t>
          </a:r>
        </a:p>
      </dgm:t>
    </dgm:pt>
    <dgm:pt modelId="{B3FBF52D-04AC-4D81-B0D4-DEC2B974A2D7}" type="parTrans" cxnId="{9CA68EAA-B322-4D29-80F9-25DF67B65A7A}">
      <dgm:prSet/>
      <dgm:spPr/>
      <dgm:t>
        <a:bodyPr/>
        <a:lstStyle/>
        <a:p>
          <a:endParaRPr lang="en-US"/>
        </a:p>
      </dgm:t>
    </dgm:pt>
    <dgm:pt modelId="{2E7A650D-CB4B-4015-95F2-F3F9B6028128}" type="sibTrans" cxnId="{9CA68EAA-B322-4D29-80F9-25DF67B65A7A}">
      <dgm:prSet/>
      <dgm:spPr/>
      <dgm:t>
        <a:bodyPr/>
        <a:lstStyle/>
        <a:p>
          <a:endParaRPr lang="en-US"/>
        </a:p>
      </dgm:t>
    </dgm:pt>
    <dgm:pt modelId="{23A8BD99-9698-4BAF-8EFB-162EE2783640}">
      <dgm:prSet phldrT="[Text]"/>
      <dgm:spPr>
        <a:solidFill>
          <a:schemeClr val="accent1">
            <a:lumMod val="50000"/>
          </a:schemeClr>
        </a:solidFill>
      </dgm:spPr>
      <dgm:t>
        <a:bodyPr/>
        <a:lstStyle/>
        <a:p>
          <a:r>
            <a:rPr lang="en-US" dirty="0"/>
            <a:t>Non-Psychotic</a:t>
          </a:r>
        </a:p>
      </dgm:t>
    </dgm:pt>
    <dgm:pt modelId="{04C2B1BE-1250-4827-AD2D-E07558A9D18F}" type="parTrans" cxnId="{C6370352-DEE7-4EEC-93B2-12DB9A5464E1}">
      <dgm:prSet/>
      <dgm:spPr/>
      <dgm:t>
        <a:bodyPr/>
        <a:lstStyle/>
        <a:p>
          <a:endParaRPr lang="en-US"/>
        </a:p>
      </dgm:t>
    </dgm:pt>
    <dgm:pt modelId="{F3DC42D2-4C7B-4E8C-8616-70D32FE6ECC0}" type="sibTrans" cxnId="{C6370352-DEE7-4EEC-93B2-12DB9A5464E1}">
      <dgm:prSet/>
      <dgm:spPr/>
      <dgm:t>
        <a:bodyPr/>
        <a:lstStyle/>
        <a:p>
          <a:endParaRPr lang="en-US"/>
        </a:p>
      </dgm:t>
    </dgm:pt>
    <dgm:pt modelId="{3191D15D-802C-4420-99D8-6F6EC363B1FF}" type="pres">
      <dgm:prSet presAssocID="{7A3ADCE2-A053-4694-8FD5-1A2A0CB08C2E}" presName="Name0" presStyleCnt="0">
        <dgm:presLayoutVars>
          <dgm:resizeHandles/>
        </dgm:presLayoutVars>
      </dgm:prSet>
      <dgm:spPr/>
      <dgm:t>
        <a:bodyPr/>
        <a:lstStyle/>
        <a:p>
          <a:endParaRPr lang="en-US"/>
        </a:p>
      </dgm:t>
    </dgm:pt>
    <dgm:pt modelId="{3F88870F-4424-4A1E-B23A-001E86040F4E}" type="pres">
      <dgm:prSet presAssocID="{B84AD046-A3DB-48D3-9909-0E4CF08AF2B9}" presName="text" presStyleLbl="node1" presStyleIdx="0" presStyleCnt="3" custScaleX="142025">
        <dgm:presLayoutVars>
          <dgm:bulletEnabled val="1"/>
        </dgm:presLayoutVars>
      </dgm:prSet>
      <dgm:spPr/>
      <dgm:t>
        <a:bodyPr/>
        <a:lstStyle/>
        <a:p>
          <a:endParaRPr lang="en-US"/>
        </a:p>
      </dgm:t>
    </dgm:pt>
    <dgm:pt modelId="{974A78F7-F332-47BC-8C85-491BC34E27B6}" type="pres">
      <dgm:prSet presAssocID="{78AE9064-8001-4007-AF2C-4EC24654B30B}" presName="space" presStyleCnt="0"/>
      <dgm:spPr/>
    </dgm:pt>
    <dgm:pt modelId="{443700C2-F8BC-4D2A-84BB-B19273953BFC}" type="pres">
      <dgm:prSet presAssocID="{4E0DA8A9-F36E-40C0-A4A7-154D24B19957}" presName="text" presStyleLbl="node1" presStyleIdx="1" presStyleCnt="3" custScaleX="108615">
        <dgm:presLayoutVars>
          <dgm:bulletEnabled val="1"/>
        </dgm:presLayoutVars>
      </dgm:prSet>
      <dgm:spPr/>
      <dgm:t>
        <a:bodyPr/>
        <a:lstStyle/>
        <a:p>
          <a:endParaRPr lang="en-US"/>
        </a:p>
      </dgm:t>
    </dgm:pt>
    <dgm:pt modelId="{CCA80185-D321-4E2C-B7B5-CCEEF846D202}" type="pres">
      <dgm:prSet presAssocID="{2E7A650D-CB4B-4015-95F2-F3F9B6028128}" presName="space" presStyleCnt="0"/>
      <dgm:spPr/>
    </dgm:pt>
    <dgm:pt modelId="{258327CC-06A3-4D0A-9B2E-5CFA94294945}" type="pres">
      <dgm:prSet presAssocID="{23A8BD99-9698-4BAF-8EFB-162EE2783640}" presName="text" presStyleLbl="node1" presStyleIdx="2" presStyleCnt="3" custScaleX="141767" custLinFactNeighborX="-73" custLinFactNeighborY="3030">
        <dgm:presLayoutVars>
          <dgm:bulletEnabled val="1"/>
        </dgm:presLayoutVars>
      </dgm:prSet>
      <dgm:spPr/>
      <dgm:t>
        <a:bodyPr/>
        <a:lstStyle/>
        <a:p>
          <a:endParaRPr lang="en-US"/>
        </a:p>
      </dgm:t>
    </dgm:pt>
  </dgm:ptLst>
  <dgm:cxnLst>
    <dgm:cxn modelId="{9CA68EAA-B322-4D29-80F9-25DF67B65A7A}" srcId="{7A3ADCE2-A053-4694-8FD5-1A2A0CB08C2E}" destId="{4E0DA8A9-F36E-40C0-A4A7-154D24B19957}" srcOrd="1" destOrd="0" parTransId="{B3FBF52D-04AC-4D81-B0D4-DEC2B974A2D7}" sibTransId="{2E7A650D-CB4B-4015-95F2-F3F9B6028128}"/>
    <dgm:cxn modelId="{C6370352-DEE7-4EEC-93B2-12DB9A5464E1}" srcId="{7A3ADCE2-A053-4694-8FD5-1A2A0CB08C2E}" destId="{23A8BD99-9698-4BAF-8EFB-162EE2783640}" srcOrd="2" destOrd="0" parTransId="{04C2B1BE-1250-4827-AD2D-E07558A9D18F}" sibTransId="{F3DC42D2-4C7B-4E8C-8616-70D32FE6ECC0}"/>
    <dgm:cxn modelId="{EBC13D46-E139-4A99-9E8D-276E81F9E824}" type="presOf" srcId="{7A3ADCE2-A053-4694-8FD5-1A2A0CB08C2E}" destId="{3191D15D-802C-4420-99D8-6F6EC363B1FF}" srcOrd="0" destOrd="0" presId="urn:diagrams.loki3.com/VaryingWidthList"/>
    <dgm:cxn modelId="{DD546E85-C2A7-425D-B43A-01CC6DE34D2B}" type="presOf" srcId="{23A8BD99-9698-4BAF-8EFB-162EE2783640}" destId="{258327CC-06A3-4D0A-9B2E-5CFA94294945}" srcOrd="0" destOrd="0" presId="urn:diagrams.loki3.com/VaryingWidthList"/>
    <dgm:cxn modelId="{AF985E94-53C8-429A-AAE8-6331A9CECA31}" type="presOf" srcId="{B84AD046-A3DB-48D3-9909-0E4CF08AF2B9}" destId="{3F88870F-4424-4A1E-B23A-001E86040F4E}" srcOrd="0" destOrd="0" presId="urn:diagrams.loki3.com/VaryingWidthList"/>
    <dgm:cxn modelId="{22AE8B0C-FCC2-4592-A300-536181C89986}" type="presOf" srcId="{4E0DA8A9-F36E-40C0-A4A7-154D24B19957}" destId="{443700C2-F8BC-4D2A-84BB-B19273953BFC}" srcOrd="0" destOrd="0" presId="urn:diagrams.loki3.com/VaryingWidthList"/>
    <dgm:cxn modelId="{502A0303-325B-4D6C-B345-C1097B4FB289}" srcId="{7A3ADCE2-A053-4694-8FD5-1A2A0CB08C2E}" destId="{B84AD046-A3DB-48D3-9909-0E4CF08AF2B9}" srcOrd="0" destOrd="0" parTransId="{94189600-3208-403F-935D-7CB1A7F7790B}" sibTransId="{78AE9064-8001-4007-AF2C-4EC24654B30B}"/>
    <dgm:cxn modelId="{19F9816E-C735-4EAA-AB81-2D92069558ED}" type="presParOf" srcId="{3191D15D-802C-4420-99D8-6F6EC363B1FF}" destId="{3F88870F-4424-4A1E-B23A-001E86040F4E}" srcOrd="0" destOrd="0" presId="urn:diagrams.loki3.com/VaryingWidthList"/>
    <dgm:cxn modelId="{3B13E0D0-1749-496C-AAEA-4F13B604256C}" type="presParOf" srcId="{3191D15D-802C-4420-99D8-6F6EC363B1FF}" destId="{974A78F7-F332-47BC-8C85-491BC34E27B6}" srcOrd="1" destOrd="0" presId="urn:diagrams.loki3.com/VaryingWidthList"/>
    <dgm:cxn modelId="{AFAEA21A-3EAF-4BBC-AEE2-77BBB8A910CC}" type="presParOf" srcId="{3191D15D-802C-4420-99D8-6F6EC363B1FF}" destId="{443700C2-F8BC-4D2A-84BB-B19273953BFC}" srcOrd="2" destOrd="0" presId="urn:diagrams.loki3.com/VaryingWidthList"/>
    <dgm:cxn modelId="{C6F1EB8A-EB0B-4DC1-9994-EA49C67CEDF8}" type="presParOf" srcId="{3191D15D-802C-4420-99D8-6F6EC363B1FF}" destId="{CCA80185-D321-4E2C-B7B5-CCEEF846D202}" srcOrd="3" destOrd="0" presId="urn:diagrams.loki3.com/VaryingWidthList"/>
    <dgm:cxn modelId="{3AD089C0-1C0B-4F2D-8959-B77E4507494A}" type="presParOf" srcId="{3191D15D-802C-4420-99D8-6F6EC363B1FF}" destId="{258327CC-06A3-4D0A-9B2E-5CFA94294945}" srcOrd="4" destOrd="0" presId="urn:diagrams.loki3.com/VaryingWidth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30FEE73-0AE7-41E1-A9C6-BF5905BCCCFF}" type="doc">
      <dgm:prSet loTypeId="urn:microsoft.com/office/officeart/2005/8/layout/radial5" loCatId="relationship" qsTypeId="urn:microsoft.com/office/officeart/2005/8/quickstyle/simple1" qsCatId="simple" csTypeId="urn:microsoft.com/office/officeart/2005/8/colors/accent1_2" csCatId="accent1" phldr="1"/>
      <dgm:spPr/>
      <dgm:t>
        <a:bodyPr/>
        <a:lstStyle/>
        <a:p>
          <a:endParaRPr lang="en-US"/>
        </a:p>
      </dgm:t>
    </dgm:pt>
    <dgm:pt modelId="{810B70E3-3875-4443-8068-AC8888FB8D51}">
      <dgm:prSet phldrT="[Text]" custT="1"/>
      <dgm:spPr>
        <a:solidFill>
          <a:srgbClr val="3DB7CF"/>
        </a:solidFill>
      </dgm:spPr>
      <dgm:t>
        <a:bodyPr/>
        <a:lstStyle/>
        <a:p>
          <a:r>
            <a:rPr lang="en-US" sz="1600" b="1" dirty="0">
              <a:effectLst>
                <a:outerShdw blurRad="38100" dist="38100" dir="2700000" algn="tl">
                  <a:srgbClr val="000000">
                    <a:alpha val="43137"/>
                  </a:srgbClr>
                </a:outerShdw>
              </a:effectLst>
            </a:rPr>
            <a:t>Mood Symptoms</a:t>
          </a:r>
        </a:p>
      </dgm:t>
    </dgm:pt>
    <dgm:pt modelId="{C29BA5D4-BE24-4D59-98A5-62EC9614D111}" type="parTrans" cxnId="{D9E576A7-50B8-4F2D-8392-72BE3BB6EE4F}">
      <dgm:prSet/>
      <dgm:spPr>
        <a:solidFill>
          <a:srgbClr val="69A9FF"/>
        </a:solidFill>
        <a:ln>
          <a:solidFill>
            <a:schemeClr val="tx1"/>
          </a:solidFill>
        </a:ln>
      </dgm:spPr>
      <dgm:t>
        <a:bodyPr/>
        <a:lstStyle/>
        <a:p>
          <a:endParaRPr lang="en-US"/>
        </a:p>
      </dgm:t>
    </dgm:pt>
    <dgm:pt modelId="{39B41020-9ECD-4589-986D-8623911C150E}" type="sibTrans" cxnId="{D9E576A7-50B8-4F2D-8392-72BE3BB6EE4F}">
      <dgm:prSet/>
      <dgm:spPr/>
      <dgm:t>
        <a:bodyPr/>
        <a:lstStyle/>
        <a:p>
          <a:endParaRPr lang="en-US"/>
        </a:p>
      </dgm:t>
    </dgm:pt>
    <dgm:pt modelId="{0B7AEF34-7EAF-4558-A08B-723203CA34B3}">
      <dgm:prSet phldrT="[Text]" custT="1"/>
      <dgm:spPr>
        <a:solidFill>
          <a:srgbClr val="2CCABE"/>
        </a:solidFill>
      </dgm:spPr>
      <dgm:t>
        <a:bodyPr/>
        <a:lstStyle/>
        <a:p>
          <a:r>
            <a:rPr lang="en-US" sz="1600" b="1" dirty="0">
              <a:effectLst>
                <a:outerShdw blurRad="38100" dist="38100" dir="2700000" algn="tl">
                  <a:srgbClr val="000000">
                    <a:alpha val="43137"/>
                  </a:srgbClr>
                </a:outerShdw>
              </a:effectLst>
            </a:rPr>
            <a:t>Behavioral Change</a:t>
          </a:r>
        </a:p>
      </dgm:t>
    </dgm:pt>
    <dgm:pt modelId="{EA91F798-2BFB-4851-A71B-2CEBB3E8CE14}" type="parTrans" cxnId="{FBE01746-A1B8-4051-BB2C-709105D2A02D}">
      <dgm:prSet/>
      <dgm:spPr>
        <a:solidFill>
          <a:srgbClr val="69A9FF"/>
        </a:solidFill>
        <a:ln>
          <a:solidFill>
            <a:schemeClr val="tx1"/>
          </a:solidFill>
        </a:ln>
      </dgm:spPr>
      <dgm:t>
        <a:bodyPr/>
        <a:lstStyle/>
        <a:p>
          <a:endParaRPr lang="en-US"/>
        </a:p>
      </dgm:t>
    </dgm:pt>
    <dgm:pt modelId="{D053DC5D-1CB6-437D-845C-F37E91D14A73}" type="sibTrans" cxnId="{FBE01746-A1B8-4051-BB2C-709105D2A02D}">
      <dgm:prSet/>
      <dgm:spPr/>
      <dgm:t>
        <a:bodyPr/>
        <a:lstStyle/>
        <a:p>
          <a:endParaRPr lang="en-US"/>
        </a:p>
      </dgm:t>
    </dgm:pt>
    <dgm:pt modelId="{C0C96D77-EDC5-4618-BA61-141A4782E792}">
      <dgm:prSet phldrT="[Text]" custT="1"/>
      <dgm:spPr>
        <a:solidFill>
          <a:srgbClr val="2CCABE"/>
        </a:solidFill>
      </dgm:spPr>
      <dgm:t>
        <a:bodyPr/>
        <a:lstStyle/>
        <a:p>
          <a:r>
            <a:rPr lang="en-US" sz="1600" b="1" dirty="0">
              <a:effectLst>
                <a:outerShdw blurRad="38100" dist="38100" dir="2700000" algn="tl">
                  <a:srgbClr val="000000">
                    <a:alpha val="43137"/>
                  </a:srgbClr>
                </a:outerShdw>
              </a:effectLst>
            </a:rPr>
            <a:t>Drug Use</a:t>
          </a:r>
        </a:p>
      </dgm:t>
    </dgm:pt>
    <dgm:pt modelId="{4588A3A7-388E-4403-9466-6A57A51B31E1}" type="parTrans" cxnId="{38060AC7-D379-47A4-92DC-2BA48CDF8FA8}">
      <dgm:prSet/>
      <dgm:spPr>
        <a:solidFill>
          <a:srgbClr val="69A9FF"/>
        </a:solidFill>
        <a:ln>
          <a:solidFill>
            <a:schemeClr val="tx1"/>
          </a:solidFill>
        </a:ln>
      </dgm:spPr>
      <dgm:t>
        <a:bodyPr/>
        <a:lstStyle/>
        <a:p>
          <a:endParaRPr lang="en-US"/>
        </a:p>
      </dgm:t>
    </dgm:pt>
    <dgm:pt modelId="{ECC63AB4-45CB-487D-BC76-2051CEBE511F}" type="sibTrans" cxnId="{38060AC7-D379-47A4-92DC-2BA48CDF8FA8}">
      <dgm:prSet/>
      <dgm:spPr/>
      <dgm:t>
        <a:bodyPr/>
        <a:lstStyle/>
        <a:p>
          <a:endParaRPr lang="en-US"/>
        </a:p>
      </dgm:t>
    </dgm:pt>
    <dgm:pt modelId="{BC66CD9B-AF2B-4FA8-B284-47388C193698}">
      <dgm:prSet phldrT="[Text]" custT="1"/>
      <dgm:spPr>
        <a:solidFill>
          <a:srgbClr val="3BA6AB"/>
        </a:solidFill>
      </dgm:spPr>
      <dgm:t>
        <a:bodyPr/>
        <a:lstStyle/>
        <a:p>
          <a:r>
            <a:rPr lang="en-US" sz="1600" b="1">
              <a:effectLst>
                <a:outerShdw blurRad="38100" dist="38100" dir="2700000" algn="tl">
                  <a:srgbClr val="000000">
                    <a:alpha val="43137"/>
                  </a:srgbClr>
                </a:outerShdw>
              </a:effectLst>
            </a:rPr>
            <a:t>Social Withdrawal</a:t>
          </a:r>
          <a:endParaRPr lang="en-US" sz="1600" b="1" dirty="0">
            <a:effectLst>
              <a:outerShdw blurRad="38100" dist="38100" dir="2700000" algn="tl">
                <a:srgbClr val="000000">
                  <a:alpha val="43137"/>
                </a:srgbClr>
              </a:outerShdw>
            </a:effectLst>
          </a:endParaRPr>
        </a:p>
      </dgm:t>
    </dgm:pt>
    <dgm:pt modelId="{53207743-7EC4-4FED-AA26-6E210383C4B4}" type="parTrans" cxnId="{9A1D1739-B9AC-4FE2-B319-DCD6EDCC60AA}">
      <dgm:prSet/>
      <dgm:spPr>
        <a:solidFill>
          <a:srgbClr val="69A9FF"/>
        </a:solidFill>
        <a:ln>
          <a:solidFill>
            <a:schemeClr val="tx1"/>
          </a:solidFill>
        </a:ln>
      </dgm:spPr>
      <dgm:t>
        <a:bodyPr/>
        <a:lstStyle/>
        <a:p>
          <a:endParaRPr lang="en-US"/>
        </a:p>
      </dgm:t>
    </dgm:pt>
    <dgm:pt modelId="{F5AA89B3-008A-4E31-8D6A-AED1375F50C4}" type="sibTrans" cxnId="{9A1D1739-B9AC-4FE2-B319-DCD6EDCC60AA}">
      <dgm:prSet/>
      <dgm:spPr/>
      <dgm:t>
        <a:bodyPr/>
        <a:lstStyle/>
        <a:p>
          <a:endParaRPr lang="en-US"/>
        </a:p>
      </dgm:t>
    </dgm:pt>
    <dgm:pt modelId="{F2ED4AAC-234D-41FC-B45E-E476A272B024}">
      <dgm:prSet phldrT="[Text]" custT="1"/>
      <dgm:spPr>
        <a:solidFill>
          <a:srgbClr val="3BA6AB"/>
        </a:solidFill>
      </dgm:spPr>
      <dgm:t>
        <a:bodyPr/>
        <a:lstStyle/>
        <a:p>
          <a:r>
            <a:rPr lang="en-US" sz="1600" b="1" dirty="0">
              <a:effectLst>
                <a:outerShdw blurRad="38100" dist="38100" dir="2700000" algn="tl">
                  <a:srgbClr val="000000">
                    <a:alpha val="43137"/>
                  </a:srgbClr>
                </a:outerShdw>
              </a:effectLst>
            </a:rPr>
            <a:t>Suicidality</a:t>
          </a:r>
        </a:p>
      </dgm:t>
    </dgm:pt>
    <dgm:pt modelId="{0ECC2E12-A193-481B-8EEC-57F387374184}" type="parTrans" cxnId="{3B639256-C94E-4355-AD2B-A6D830F7BADD}">
      <dgm:prSet/>
      <dgm:spPr>
        <a:solidFill>
          <a:srgbClr val="69A9FF"/>
        </a:solidFill>
        <a:ln>
          <a:solidFill>
            <a:schemeClr val="tx1"/>
          </a:solidFill>
        </a:ln>
      </dgm:spPr>
      <dgm:t>
        <a:bodyPr/>
        <a:lstStyle/>
        <a:p>
          <a:endParaRPr lang="en-US"/>
        </a:p>
      </dgm:t>
    </dgm:pt>
    <dgm:pt modelId="{DDCF1D16-A4FC-4BB7-AFA0-C18C0E554628}" type="sibTrans" cxnId="{3B639256-C94E-4355-AD2B-A6D830F7BADD}">
      <dgm:prSet/>
      <dgm:spPr/>
      <dgm:t>
        <a:bodyPr/>
        <a:lstStyle/>
        <a:p>
          <a:endParaRPr lang="en-US"/>
        </a:p>
      </dgm:t>
    </dgm:pt>
    <dgm:pt modelId="{0982CE2C-AC75-4ABD-81D4-18EF1D85CF36}">
      <dgm:prSet phldrT="[Text]" custT="1"/>
      <dgm:spPr>
        <a:solidFill>
          <a:srgbClr val="3DB7CF"/>
        </a:solidFill>
      </dgm:spPr>
      <dgm:t>
        <a:bodyPr/>
        <a:lstStyle/>
        <a:p>
          <a:r>
            <a:rPr lang="en-US" sz="1600" b="1" dirty="0">
              <a:effectLst>
                <a:outerShdw blurRad="38100" dist="38100" dir="2700000" algn="tl">
                  <a:srgbClr val="000000">
                    <a:alpha val="43137"/>
                  </a:srgbClr>
                </a:outerShdw>
              </a:effectLst>
            </a:rPr>
            <a:t>Emotional Problems</a:t>
          </a:r>
        </a:p>
      </dgm:t>
    </dgm:pt>
    <dgm:pt modelId="{84D3DB2F-CCC0-4274-ACC5-7E0A58AA5A6A}" type="parTrans" cxnId="{3C4BF5BA-0876-47B1-BE11-2DE55CDA9C1B}">
      <dgm:prSet/>
      <dgm:spPr>
        <a:solidFill>
          <a:srgbClr val="69A9FF"/>
        </a:solidFill>
        <a:ln>
          <a:solidFill>
            <a:schemeClr val="tx1"/>
          </a:solidFill>
        </a:ln>
      </dgm:spPr>
      <dgm:t>
        <a:bodyPr/>
        <a:lstStyle/>
        <a:p>
          <a:endParaRPr lang="en-US"/>
        </a:p>
      </dgm:t>
    </dgm:pt>
    <dgm:pt modelId="{98F7FDB9-DA5C-41D7-A3BB-79830D33653B}" type="sibTrans" cxnId="{3C4BF5BA-0876-47B1-BE11-2DE55CDA9C1B}">
      <dgm:prSet/>
      <dgm:spPr/>
      <dgm:t>
        <a:bodyPr/>
        <a:lstStyle/>
        <a:p>
          <a:endParaRPr lang="en-US"/>
        </a:p>
      </dgm:t>
    </dgm:pt>
    <dgm:pt modelId="{30883BFD-C87B-4E2B-AFC7-2570FD8E661B}">
      <dgm:prSet phldrT="[Text]" custT="1"/>
      <dgm:spPr>
        <a:solidFill>
          <a:srgbClr val="69A9FF"/>
        </a:solidFill>
      </dgm:spPr>
      <dgm:t>
        <a:bodyPr/>
        <a:lstStyle/>
        <a:p>
          <a:r>
            <a:rPr lang="en-US" sz="1800" b="1" u="sng" dirty="0">
              <a:effectLst>
                <a:outerShdw blurRad="38100" dist="38100" dir="2700000" algn="tl">
                  <a:srgbClr val="000000">
                    <a:alpha val="43137"/>
                  </a:srgbClr>
                </a:outerShdw>
              </a:effectLst>
            </a:rPr>
            <a:t>Psychosis</a:t>
          </a:r>
        </a:p>
      </dgm:t>
    </dgm:pt>
    <dgm:pt modelId="{402D6ED7-3B5C-4159-84E3-C4741F06862D}" type="sibTrans" cxnId="{F6F4F7B5-629F-4982-A626-F3BD82AB4EE9}">
      <dgm:prSet/>
      <dgm:spPr/>
      <dgm:t>
        <a:bodyPr/>
        <a:lstStyle/>
        <a:p>
          <a:endParaRPr lang="en-US"/>
        </a:p>
      </dgm:t>
    </dgm:pt>
    <dgm:pt modelId="{E691554A-C5A1-4CA7-8C02-198D505F970B}" type="parTrans" cxnId="{F6F4F7B5-629F-4982-A626-F3BD82AB4EE9}">
      <dgm:prSet/>
      <dgm:spPr/>
      <dgm:t>
        <a:bodyPr/>
        <a:lstStyle/>
        <a:p>
          <a:endParaRPr lang="en-US"/>
        </a:p>
      </dgm:t>
    </dgm:pt>
    <dgm:pt modelId="{143E23AA-8D50-4AF4-9C14-5C7E26897382}" type="pres">
      <dgm:prSet presAssocID="{030FEE73-0AE7-41E1-A9C6-BF5905BCCCFF}" presName="Name0" presStyleCnt="0">
        <dgm:presLayoutVars>
          <dgm:chMax val="1"/>
          <dgm:dir/>
          <dgm:animLvl val="ctr"/>
          <dgm:resizeHandles val="exact"/>
        </dgm:presLayoutVars>
      </dgm:prSet>
      <dgm:spPr/>
      <dgm:t>
        <a:bodyPr/>
        <a:lstStyle/>
        <a:p>
          <a:endParaRPr lang="en-US"/>
        </a:p>
      </dgm:t>
    </dgm:pt>
    <dgm:pt modelId="{9E0CA00C-B2DC-4853-92F9-13E0AE04C6B9}" type="pres">
      <dgm:prSet presAssocID="{30883BFD-C87B-4E2B-AFC7-2570FD8E661B}" presName="centerShape" presStyleLbl="node0" presStyleIdx="0" presStyleCnt="1" custScaleX="119178" custScaleY="117011"/>
      <dgm:spPr/>
      <dgm:t>
        <a:bodyPr/>
        <a:lstStyle/>
        <a:p>
          <a:endParaRPr lang="en-US"/>
        </a:p>
      </dgm:t>
    </dgm:pt>
    <dgm:pt modelId="{7381A83F-24DB-4730-B27B-D566EF54F00B}" type="pres">
      <dgm:prSet presAssocID="{C29BA5D4-BE24-4D59-98A5-62EC9614D111}" presName="parTrans" presStyleLbl="sibTrans2D1" presStyleIdx="0" presStyleCnt="6"/>
      <dgm:spPr/>
      <dgm:t>
        <a:bodyPr/>
        <a:lstStyle/>
        <a:p>
          <a:endParaRPr lang="en-US"/>
        </a:p>
      </dgm:t>
    </dgm:pt>
    <dgm:pt modelId="{1220CA3E-C4CF-4881-80E1-740BC4135437}" type="pres">
      <dgm:prSet presAssocID="{C29BA5D4-BE24-4D59-98A5-62EC9614D111}" presName="connectorText" presStyleLbl="sibTrans2D1" presStyleIdx="0" presStyleCnt="6"/>
      <dgm:spPr/>
      <dgm:t>
        <a:bodyPr/>
        <a:lstStyle/>
        <a:p>
          <a:endParaRPr lang="en-US"/>
        </a:p>
      </dgm:t>
    </dgm:pt>
    <dgm:pt modelId="{4DCF6A9B-E353-4119-B965-312D49688BFC}" type="pres">
      <dgm:prSet presAssocID="{810B70E3-3875-4443-8068-AC8888FB8D51}" presName="node" presStyleLbl="node1" presStyleIdx="0" presStyleCnt="6" custScaleX="107011" custScaleY="103043">
        <dgm:presLayoutVars>
          <dgm:bulletEnabled val="1"/>
        </dgm:presLayoutVars>
      </dgm:prSet>
      <dgm:spPr/>
      <dgm:t>
        <a:bodyPr/>
        <a:lstStyle/>
        <a:p>
          <a:endParaRPr lang="en-US"/>
        </a:p>
      </dgm:t>
    </dgm:pt>
    <dgm:pt modelId="{AD39976B-8342-45FF-8D66-C4AED25C7603}" type="pres">
      <dgm:prSet presAssocID="{EA91F798-2BFB-4851-A71B-2CEBB3E8CE14}" presName="parTrans" presStyleLbl="sibTrans2D1" presStyleIdx="1" presStyleCnt="6"/>
      <dgm:spPr/>
      <dgm:t>
        <a:bodyPr/>
        <a:lstStyle/>
        <a:p>
          <a:endParaRPr lang="en-US"/>
        </a:p>
      </dgm:t>
    </dgm:pt>
    <dgm:pt modelId="{51E11E45-1587-4D55-A202-81E41AB922C1}" type="pres">
      <dgm:prSet presAssocID="{EA91F798-2BFB-4851-A71B-2CEBB3E8CE14}" presName="connectorText" presStyleLbl="sibTrans2D1" presStyleIdx="1" presStyleCnt="6"/>
      <dgm:spPr/>
      <dgm:t>
        <a:bodyPr/>
        <a:lstStyle/>
        <a:p>
          <a:endParaRPr lang="en-US"/>
        </a:p>
      </dgm:t>
    </dgm:pt>
    <dgm:pt modelId="{9D210E24-53ED-4B81-B0D6-4BEC18B06200}" type="pres">
      <dgm:prSet presAssocID="{0B7AEF34-7EAF-4558-A08B-723203CA34B3}" presName="node" presStyleLbl="node1" presStyleIdx="1" presStyleCnt="6" custScaleX="107011" custScaleY="103043">
        <dgm:presLayoutVars>
          <dgm:bulletEnabled val="1"/>
        </dgm:presLayoutVars>
      </dgm:prSet>
      <dgm:spPr/>
      <dgm:t>
        <a:bodyPr/>
        <a:lstStyle/>
        <a:p>
          <a:endParaRPr lang="en-US"/>
        </a:p>
      </dgm:t>
    </dgm:pt>
    <dgm:pt modelId="{3D26F698-36BC-4629-B8A2-3DBE126A3B89}" type="pres">
      <dgm:prSet presAssocID="{0ECC2E12-A193-481B-8EEC-57F387374184}" presName="parTrans" presStyleLbl="sibTrans2D1" presStyleIdx="2" presStyleCnt="6"/>
      <dgm:spPr/>
      <dgm:t>
        <a:bodyPr/>
        <a:lstStyle/>
        <a:p>
          <a:endParaRPr lang="en-US"/>
        </a:p>
      </dgm:t>
    </dgm:pt>
    <dgm:pt modelId="{B938B539-9E9D-48F0-AD4F-336E9D386625}" type="pres">
      <dgm:prSet presAssocID="{0ECC2E12-A193-481B-8EEC-57F387374184}" presName="connectorText" presStyleLbl="sibTrans2D1" presStyleIdx="2" presStyleCnt="6"/>
      <dgm:spPr/>
      <dgm:t>
        <a:bodyPr/>
        <a:lstStyle/>
        <a:p>
          <a:endParaRPr lang="en-US"/>
        </a:p>
      </dgm:t>
    </dgm:pt>
    <dgm:pt modelId="{F5A8D3B2-0AE0-4BE3-9DE1-FF86CBE0F199}" type="pres">
      <dgm:prSet presAssocID="{F2ED4AAC-234D-41FC-B45E-E476A272B024}" presName="node" presStyleLbl="node1" presStyleIdx="2" presStyleCnt="6" custScaleX="107011" custScaleY="103043">
        <dgm:presLayoutVars>
          <dgm:bulletEnabled val="1"/>
        </dgm:presLayoutVars>
      </dgm:prSet>
      <dgm:spPr/>
      <dgm:t>
        <a:bodyPr/>
        <a:lstStyle/>
        <a:p>
          <a:endParaRPr lang="en-US"/>
        </a:p>
      </dgm:t>
    </dgm:pt>
    <dgm:pt modelId="{EF207510-E630-4908-B66D-4D65A9F03BD8}" type="pres">
      <dgm:prSet presAssocID="{84D3DB2F-CCC0-4274-ACC5-7E0A58AA5A6A}" presName="parTrans" presStyleLbl="sibTrans2D1" presStyleIdx="3" presStyleCnt="6"/>
      <dgm:spPr/>
      <dgm:t>
        <a:bodyPr/>
        <a:lstStyle/>
        <a:p>
          <a:endParaRPr lang="en-US"/>
        </a:p>
      </dgm:t>
    </dgm:pt>
    <dgm:pt modelId="{88C74CDB-6B20-49C0-B521-55B4DFF47DF7}" type="pres">
      <dgm:prSet presAssocID="{84D3DB2F-CCC0-4274-ACC5-7E0A58AA5A6A}" presName="connectorText" presStyleLbl="sibTrans2D1" presStyleIdx="3" presStyleCnt="6"/>
      <dgm:spPr/>
      <dgm:t>
        <a:bodyPr/>
        <a:lstStyle/>
        <a:p>
          <a:endParaRPr lang="en-US"/>
        </a:p>
      </dgm:t>
    </dgm:pt>
    <dgm:pt modelId="{60512AB2-DDCD-4036-906F-B83B60E49725}" type="pres">
      <dgm:prSet presAssocID="{0982CE2C-AC75-4ABD-81D4-18EF1D85CF36}" presName="node" presStyleLbl="node1" presStyleIdx="3" presStyleCnt="6" custScaleX="107011" custScaleY="103043">
        <dgm:presLayoutVars>
          <dgm:bulletEnabled val="1"/>
        </dgm:presLayoutVars>
      </dgm:prSet>
      <dgm:spPr/>
      <dgm:t>
        <a:bodyPr/>
        <a:lstStyle/>
        <a:p>
          <a:endParaRPr lang="en-US"/>
        </a:p>
      </dgm:t>
    </dgm:pt>
    <dgm:pt modelId="{9084ACA3-CA58-478A-9EE2-AF63AB87C91F}" type="pres">
      <dgm:prSet presAssocID="{4588A3A7-388E-4403-9466-6A57A51B31E1}" presName="parTrans" presStyleLbl="sibTrans2D1" presStyleIdx="4" presStyleCnt="6"/>
      <dgm:spPr/>
      <dgm:t>
        <a:bodyPr/>
        <a:lstStyle/>
        <a:p>
          <a:endParaRPr lang="en-US"/>
        </a:p>
      </dgm:t>
    </dgm:pt>
    <dgm:pt modelId="{142B7F21-CE5F-45F6-8ED9-A0DAFD8F0D6B}" type="pres">
      <dgm:prSet presAssocID="{4588A3A7-388E-4403-9466-6A57A51B31E1}" presName="connectorText" presStyleLbl="sibTrans2D1" presStyleIdx="4" presStyleCnt="6"/>
      <dgm:spPr/>
      <dgm:t>
        <a:bodyPr/>
        <a:lstStyle/>
        <a:p>
          <a:endParaRPr lang="en-US"/>
        </a:p>
      </dgm:t>
    </dgm:pt>
    <dgm:pt modelId="{6AF786E4-3550-4E00-A4F3-84A15AD6F9B5}" type="pres">
      <dgm:prSet presAssocID="{C0C96D77-EDC5-4618-BA61-141A4782E792}" presName="node" presStyleLbl="node1" presStyleIdx="4" presStyleCnt="6" custScaleX="107011" custScaleY="103043">
        <dgm:presLayoutVars>
          <dgm:bulletEnabled val="1"/>
        </dgm:presLayoutVars>
      </dgm:prSet>
      <dgm:spPr/>
      <dgm:t>
        <a:bodyPr/>
        <a:lstStyle/>
        <a:p>
          <a:endParaRPr lang="en-US"/>
        </a:p>
      </dgm:t>
    </dgm:pt>
    <dgm:pt modelId="{0552957D-FEEC-4213-AD06-37F1CC143A47}" type="pres">
      <dgm:prSet presAssocID="{53207743-7EC4-4FED-AA26-6E210383C4B4}" presName="parTrans" presStyleLbl="sibTrans2D1" presStyleIdx="5" presStyleCnt="6"/>
      <dgm:spPr/>
      <dgm:t>
        <a:bodyPr/>
        <a:lstStyle/>
        <a:p>
          <a:endParaRPr lang="en-US"/>
        </a:p>
      </dgm:t>
    </dgm:pt>
    <dgm:pt modelId="{0A9FEF65-068D-4147-82B4-C40C8E95CBD4}" type="pres">
      <dgm:prSet presAssocID="{53207743-7EC4-4FED-AA26-6E210383C4B4}" presName="connectorText" presStyleLbl="sibTrans2D1" presStyleIdx="5" presStyleCnt="6"/>
      <dgm:spPr/>
      <dgm:t>
        <a:bodyPr/>
        <a:lstStyle/>
        <a:p>
          <a:endParaRPr lang="en-US"/>
        </a:p>
      </dgm:t>
    </dgm:pt>
    <dgm:pt modelId="{FEF4EEB8-0289-4F5F-8F24-33DAD5968CA3}" type="pres">
      <dgm:prSet presAssocID="{BC66CD9B-AF2B-4FA8-B284-47388C193698}" presName="node" presStyleLbl="node1" presStyleIdx="5" presStyleCnt="6" custScaleX="107011" custScaleY="103043">
        <dgm:presLayoutVars>
          <dgm:bulletEnabled val="1"/>
        </dgm:presLayoutVars>
      </dgm:prSet>
      <dgm:spPr/>
      <dgm:t>
        <a:bodyPr/>
        <a:lstStyle/>
        <a:p>
          <a:endParaRPr lang="en-US"/>
        </a:p>
      </dgm:t>
    </dgm:pt>
  </dgm:ptLst>
  <dgm:cxnLst>
    <dgm:cxn modelId="{3B639256-C94E-4355-AD2B-A6D830F7BADD}" srcId="{30883BFD-C87B-4E2B-AFC7-2570FD8E661B}" destId="{F2ED4AAC-234D-41FC-B45E-E476A272B024}" srcOrd="2" destOrd="0" parTransId="{0ECC2E12-A193-481B-8EEC-57F387374184}" sibTransId="{DDCF1D16-A4FC-4BB7-AFA0-C18C0E554628}"/>
    <dgm:cxn modelId="{0F4F0FAA-BA07-45AF-898D-C00B102D7257}" type="presOf" srcId="{4588A3A7-388E-4403-9466-6A57A51B31E1}" destId="{9084ACA3-CA58-478A-9EE2-AF63AB87C91F}" srcOrd="0" destOrd="0" presId="urn:microsoft.com/office/officeart/2005/8/layout/radial5"/>
    <dgm:cxn modelId="{A231D079-1A80-4391-91F1-3088501CAC51}" type="presOf" srcId="{53207743-7EC4-4FED-AA26-6E210383C4B4}" destId="{0A9FEF65-068D-4147-82B4-C40C8E95CBD4}" srcOrd="1" destOrd="0" presId="urn:microsoft.com/office/officeart/2005/8/layout/radial5"/>
    <dgm:cxn modelId="{735DE381-F15E-4BF6-9484-22D7B132FF9E}" type="presOf" srcId="{030FEE73-0AE7-41E1-A9C6-BF5905BCCCFF}" destId="{143E23AA-8D50-4AF4-9C14-5C7E26897382}" srcOrd="0" destOrd="0" presId="urn:microsoft.com/office/officeart/2005/8/layout/radial5"/>
    <dgm:cxn modelId="{60F739C7-938D-419F-9F7B-B0A4636D5CD7}" type="presOf" srcId="{0ECC2E12-A193-481B-8EEC-57F387374184}" destId="{B938B539-9E9D-48F0-AD4F-336E9D386625}" srcOrd="1" destOrd="0" presId="urn:microsoft.com/office/officeart/2005/8/layout/radial5"/>
    <dgm:cxn modelId="{3C4BF5BA-0876-47B1-BE11-2DE55CDA9C1B}" srcId="{30883BFD-C87B-4E2B-AFC7-2570FD8E661B}" destId="{0982CE2C-AC75-4ABD-81D4-18EF1D85CF36}" srcOrd="3" destOrd="0" parTransId="{84D3DB2F-CCC0-4274-ACC5-7E0A58AA5A6A}" sibTransId="{98F7FDB9-DA5C-41D7-A3BB-79830D33653B}"/>
    <dgm:cxn modelId="{DE7464AA-4ACB-46C2-B816-0786F975B62B}" type="presOf" srcId="{810B70E3-3875-4443-8068-AC8888FB8D51}" destId="{4DCF6A9B-E353-4119-B965-312D49688BFC}" srcOrd="0" destOrd="0" presId="urn:microsoft.com/office/officeart/2005/8/layout/radial5"/>
    <dgm:cxn modelId="{D2F601BF-23E1-4CB9-92F4-B29D0007F9F2}" type="presOf" srcId="{30883BFD-C87B-4E2B-AFC7-2570FD8E661B}" destId="{9E0CA00C-B2DC-4853-92F9-13E0AE04C6B9}" srcOrd="0" destOrd="0" presId="urn:microsoft.com/office/officeart/2005/8/layout/radial5"/>
    <dgm:cxn modelId="{DFF52D6C-484C-4219-B61D-F458CC6E3DC4}" type="presOf" srcId="{BC66CD9B-AF2B-4FA8-B284-47388C193698}" destId="{FEF4EEB8-0289-4F5F-8F24-33DAD5968CA3}" srcOrd="0" destOrd="0" presId="urn:microsoft.com/office/officeart/2005/8/layout/radial5"/>
    <dgm:cxn modelId="{8771A5EE-00F9-4945-A14B-55575E992CBE}" type="presOf" srcId="{EA91F798-2BFB-4851-A71B-2CEBB3E8CE14}" destId="{51E11E45-1587-4D55-A202-81E41AB922C1}" srcOrd="1" destOrd="0" presId="urn:microsoft.com/office/officeart/2005/8/layout/radial5"/>
    <dgm:cxn modelId="{6F9D72D6-F11A-4519-93ED-CF6FA4B68B02}" type="presOf" srcId="{84D3DB2F-CCC0-4274-ACC5-7E0A58AA5A6A}" destId="{EF207510-E630-4908-B66D-4D65A9F03BD8}" srcOrd="0" destOrd="0" presId="urn:microsoft.com/office/officeart/2005/8/layout/radial5"/>
    <dgm:cxn modelId="{57267275-F584-4DA2-9F3F-73C55ACA55E5}" type="presOf" srcId="{C0C96D77-EDC5-4618-BA61-141A4782E792}" destId="{6AF786E4-3550-4E00-A4F3-84A15AD6F9B5}" srcOrd="0" destOrd="0" presId="urn:microsoft.com/office/officeart/2005/8/layout/radial5"/>
    <dgm:cxn modelId="{F6F4F7B5-629F-4982-A626-F3BD82AB4EE9}" srcId="{030FEE73-0AE7-41E1-A9C6-BF5905BCCCFF}" destId="{30883BFD-C87B-4E2B-AFC7-2570FD8E661B}" srcOrd="0" destOrd="0" parTransId="{E691554A-C5A1-4CA7-8C02-198D505F970B}" sibTransId="{402D6ED7-3B5C-4159-84E3-C4741F06862D}"/>
    <dgm:cxn modelId="{FBE01746-A1B8-4051-BB2C-709105D2A02D}" srcId="{30883BFD-C87B-4E2B-AFC7-2570FD8E661B}" destId="{0B7AEF34-7EAF-4558-A08B-723203CA34B3}" srcOrd="1" destOrd="0" parTransId="{EA91F798-2BFB-4851-A71B-2CEBB3E8CE14}" sibTransId="{D053DC5D-1CB6-437D-845C-F37E91D14A73}"/>
    <dgm:cxn modelId="{914E74F4-16E3-4C0A-B9BC-08C35E32E13A}" type="presOf" srcId="{C29BA5D4-BE24-4D59-98A5-62EC9614D111}" destId="{1220CA3E-C4CF-4881-80E1-740BC4135437}" srcOrd="1" destOrd="0" presId="urn:microsoft.com/office/officeart/2005/8/layout/radial5"/>
    <dgm:cxn modelId="{3E43ED68-722F-4F68-A0B5-45EAE10E9B33}" type="presOf" srcId="{84D3DB2F-CCC0-4274-ACC5-7E0A58AA5A6A}" destId="{88C74CDB-6B20-49C0-B521-55B4DFF47DF7}" srcOrd="1" destOrd="0" presId="urn:microsoft.com/office/officeart/2005/8/layout/radial5"/>
    <dgm:cxn modelId="{C5A39FF6-256F-49D3-8654-AB326253DF38}" type="presOf" srcId="{0B7AEF34-7EAF-4558-A08B-723203CA34B3}" destId="{9D210E24-53ED-4B81-B0D6-4BEC18B06200}" srcOrd="0" destOrd="0" presId="urn:microsoft.com/office/officeart/2005/8/layout/radial5"/>
    <dgm:cxn modelId="{B378DECB-8316-4A3A-824F-618658C6F1CD}" type="presOf" srcId="{0982CE2C-AC75-4ABD-81D4-18EF1D85CF36}" destId="{60512AB2-DDCD-4036-906F-B83B60E49725}" srcOrd="0" destOrd="0" presId="urn:microsoft.com/office/officeart/2005/8/layout/radial5"/>
    <dgm:cxn modelId="{55CF9AA1-58BB-48E6-BA78-70532FAF88F2}" type="presOf" srcId="{EA91F798-2BFB-4851-A71B-2CEBB3E8CE14}" destId="{AD39976B-8342-45FF-8D66-C4AED25C7603}" srcOrd="0" destOrd="0" presId="urn:microsoft.com/office/officeart/2005/8/layout/radial5"/>
    <dgm:cxn modelId="{3874151C-0DEE-4C60-BE17-7E1847C7F641}" type="presOf" srcId="{C29BA5D4-BE24-4D59-98A5-62EC9614D111}" destId="{7381A83F-24DB-4730-B27B-D566EF54F00B}" srcOrd="0" destOrd="0" presId="urn:microsoft.com/office/officeart/2005/8/layout/radial5"/>
    <dgm:cxn modelId="{D9E576A7-50B8-4F2D-8392-72BE3BB6EE4F}" srcId="{30883BFD-C87B-4E2B-AFC7-2570FD8E661B}" destId="{810B70E3-3875-4443-8068-AC8888FB8D51}" srcOrd="0" destOrd="0" parTransId="{C29BA5D4-BE24-4D59-98A5-62EC9614D111}" sibTransId="{39B41020-9ECD-4589-986D-8623911C150E}"/>
    <dgm:cxn modelId="{9A1D1739-B9AC-4FE2-B319-DCD6EDCC60AA}" srcId="{30883BFD-C87B-4E2B-AFC7-2570FD8E661B}" destId="{BC66CD9B-AF2B-4FA8-B284-47388C193698}" srcOrd="5" destOrd="0" parTransId="{53207743-7EC4-4FED-AA26-6E210383C4B4}" sibTransId="{F5AA89B3-008A-4E31-8D6A-AED1375F50C4}"/>
    <dgm:cxn modelId="{03CE7655-D712-4C91-8652-E02277C57AE4}" type="presOf" srcId="{0ECC2E12-A193-481B-8EEC-57F387374184}" destId="{3D26F698-36BC-4629-B8A2-3DBE126A3B89}" srcOrd="0" destOrd="0" presId="urn:microsoft.com/office/officeart/2005/8/layout/radial5"/>
    <dgm:cxn modelId="{D42A54D5-CD9F-44BC-941E-8AE5F8FB7218}" type="presOf" srcId="{53207743-7EC4-4FED-AA26-6E210383C4B4}" destId="{0552957D-FEEC-4213-AD06-37F1CC143A47}" srcOrd="0" destOrd="0" presId="urn:microsoft.com/office/officeart/2005/8/layout/radial5"/>
    <dgm:cxn modelId="{38060AC7-D379-47A4-92DC-2BA48CDF8FA8}" srcId="{30883BFD-C87B-4E2B-AFC7-2570FD8E661B}" destId="{C0C96D77-EDC5-4618-BA61-141A4782E792}" srcOrd="4" destOrd="0" parTransId="{4588A3A7-388E-4403-9466-6A57A51B31E1}" sibTransId="{ECC63AB4-45CB-487D-BC76-2051CEBE511F}"/>
    <dgm:cxn modelId="{4E9E49EF-5F66-41FA-9EA5-EB181AF392AF}" type="presOf" srcId="{4588A3A7-388E-4403-9466-6A57A51B31E1}" destId="{142B7F21-CE5F-45F6-8ED9-A0DAFD8F0D6B}" srcOrd="1" destOrd="0" presId="urn:microsoft.com/office/officeart/2005/8/layout/radial5"/>
    <dgm:cxn modelId="{73BD7010-B89F-4938-B62C-8237192B85ED}" type="presOf" srcId="{F2ED4AAC-234D-41FC-B45E-E476A272B024}" destId="{F5A8D3B2-0AE0-4BE3-9DE1-FF86CBE0F199}" srcOrd="0" destOrd="0" presId="urn:microsoft.com/office/officeart/2005/8/layout/radial5"/>
    <dgm:cxn modelId="{682142BB-64BA-4F6A-AA7C-7B467728C9E6}" type="presParOf" srcId="{143E23AA-8D50-4AF4-9C14-5C7E26897382}" destId="{9E0CA00C-B2DC-4853-92F9-13E0AE04C6B9}" srcOrd="0" destOrd="0" presId="urn:microsoft.com/office/officeart/2005/8/layout/radial5"/>
    <dgm:cxn modelId="{C6B9AADB-8E08-4186-A923-D346A423FCD7}" type="presParOf" srcId="{143E23AA-8D50-4AF4-9C14-5C7E26897382}" destId="{7381A83F-24DB-4730-B27B-D566EF54F00B}" srcOrd="1" destOrd="0" presId="urn:microsoft.com/office/officeart/2005/8/layout/radial5"/>
    <dgm:cxn modelId="{F610424B-3EF6-4199-A78F-5A7BA846AE1C}" type="presParOf" srcId="{7381A83F-24DB-4730-B27B-D566EF54F00B}" destId="{1220CA3E-C4CF-4881-80E1-740BC4135437}" srcOrd="0" destOrd="0" presId="urn:microsoft.com/office/officeart/2005/8/layout/radial5"/>
    <dgm:cxn modelId="{92F889D6-2E01-4F37-A255-6BC714BD03F5}" type="presParOf" srcId="{143E23AA-8D50-4AF4-9C14-5C7E26897382}" destId="{4DCF6A9B-E353-4119-B965-312D49688BFC}" srcOrd="2" destOrd="0" presId="urn:microsoft.com/office/officeart/2005/8/layout/radial5"/>
    <dgm:cxn modelId="{36FE7D71-EC0F-4C99-A0EC-683FBDA90C84}" type="presParOf" srcId="{143E23AA-8D50-4AF4-9C14-5C7E26897382}" destId="{AD39976B-8342-45FF-8D66-C4AED25C7603}" srcOrd="3" destOrd="0" presId="urn:microsoft.com/office/officeart/2005/8/layout/radial5"/>
    <dgm:cxn modelId="{0B967A66-D2C6-4455-A1C0-E0D9E9A61657}" type="presParOf" srcId="{AD39976B-8342-45FF-8D66-C4AED25C7603}" destId="{51E11E45-1587-4D55-A202-81E41AB922C1}" srcOrd="0" destOrd="0" presId="urn:microsoft.com/office/officeart/2005/8/layout/radial5"/>
    <dgm:cxn modelId="{77108C54-CBAF-4CF8-B053-7656441B353D}" type="presParOf" srcId="{143E23AA-8D50-4AF4-9C14-5C7E26897382}" destId="{9D210E24-53ED-4B81-B0D6-4BEC18B06200}" srcOrd="4" destOrd="0" presId="urn:microsoft.com/office/officeart/2005/8/layout/radial5"/>
    <dgm:cxn modelId="{7EC0120B-535E-4B6B-A20A-C0599DEB8B7D}" type="presParOf" srcId="{143E23AA-8D50-4AF4-9C14-5C7E26897382}" destId="{3D26F698-36BC-4629-B8A2-3DBE126A3B89}" srcOrd="5" destOrd="0" presId="urn:microsoft.com/office/officeart/2005/8/layout/radial5"/>
    <dgm:cxn modelId="{B0CEA464-07E6-443E-89A9-FF25F9728A3F}" type="presParOf" srcId="{3D26F698-36BC-4629-B8A2-3DBE126A3B89}" destId="{B938B539-9E9D-48F0-AD4F-336E9D386625}" srcOrd="0" destOrd="0" presId="urn:microsoft.com/office/officeart/2005/8/layout/radial5"/>
    <dgm:cxn modelId="{45EA5AC4-AD7A-4FB8-9402-B012431F0149}" type="presParOf" srcId="{143E23AA-8D50-4AF4-9C14-5C7E26897382}" destId="{F5A8D3B2-0AE0-4BE3-9DE1-FF86CBE0F199}" srcOrd="6" destOrd="0" presId="urn:microsoft.com/office/officeart/2005/8/layout/radial5"/>
    <dgm:cxn modelId="{E044EC8B-3C92-40D7-B26F-CE6EAE28CC7B}" type="presParOf" srcId="{143E23AA-8D50-4AF4-9C14-5C7E26897382}" destId="{EF207510-E630-4908-B66D-4D65A9F03BD8}" srcOrd="7" destOrd="0" presId="urn:microsoft.com/office/officeart/2005/8/layout/radial5"/>
    <dgm:cxn modelId="{EB2CD9F9-0BA9-453C-93B0-D9B6268BDDC3}" type="presParOf" srcId="{EF207510-E630-4908-B66D-4D65A9F03BD8}" destId="{88C74CDB-6B20-49C0-B521-55B4DFF47DF7}" srcOrd="0" destOrd="0" presId="urn:microsoft.com/office/officeart/2005/8/layout/radial5"/>
    <dgm:cxn modelId="{25E516B9-C562-4F90-BCEE-D34B97BBE2FC}" type="presParOf" srcId="{143E23AA-8D50-4AF4-9C14-5C7E26897382}" destId="{60512AB2-DDCD-4036-906F-B83B60E49725}" srcOrd="8" destOrd="0" presId="urn:microsoft.com/office/officeart/2005/8/layout/radial5"/>
    <dgm:cxn modelId="{4C248DF4-6734-4F1C-A400-412370B56A16}" type="presParOf" srcId="{143E23AA-8D50-4AF4-9C14-5C7E26897382}" destId="{9084ACA3-CA58-478A-9EE2-AF63AB87C91F}" srcOrd="9" destOrd="0" presId="urn:microsoft.com/office/officeart/2005/8/layout/radial5"/>
    <dgm:cxn modelId="{A11E5002-02F8-4970-BDA5-62713992F5CF}" type="presParOf" srcId="{9084ACA3-CA58-478A-9EE2-AF63AB87C91F}" destId="{142B7F21-CE5F-45F6-8ED9-A0DAFD8F0D6B}" srcOrd="0" destOrd="0" presId="urn:microsoft.com/office/officeart/2005/8/layout/radial5"/>
    <dgm:cxn modelId="{AF338F96-7FDA-40C3-8018-5600C065FEA1}" type="presParOf" srcId="{143E23AA-8D50-4AF4-9C14-5C7E26897382}" destId="{6AF786E4-3550-4E00-A4F3-84A15AD6F9B5}" srcOrd="10" destOrd="0" presId="urn:microsoft.com/office/officeart/2005/8/layout/radial5"/>
    <dgm:cxn modelId="{B24E3995-A05F-4E2E-BAF2-EB1D24F3ECDF}" type="presParOf" srcId="{143E23AA-8D50-4AF4-9C14-5C7E26897382}" destId="{0552957D-FEEC-4213-AD06-37F1CC143A47}" srcOrd="11" destOrd="0" presId="urn:microsoft.com/office/officeart/2005/8/layout/radial5"/>
    <dgm:cxn modelId="{F80FF1DC-7770-459D-BFCE-6F54F0158839}" type="presParOf" srcId="{0552957D-FEEC-4213-AD06-37F1CC143A47}" destId="{0A9FEF65-068D-4147-82B4-C40C8E95CBD4}" srcOrd="0" destOrd="0" presId="urn:microsoft.com/office/officeart/2005/8/layout/radial5"/>
    <dgm:cxn modelId="{CCA81D7C-08E5-4855-8ECA-CA375819316A}" type="presParOf" srcId="{143E23AA-8D50-4AF4-9C14-5C7E26897382}" destId="{FEF4EEB8-0289-4F5F-8F24-33DAD5968CA3}" srcOrd="12" destOrd="0" presId="urn:microsoft.com/office/officeart/2005/8/layout/radial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567935-DC47-496F-86EC-C3B78A37ECFA}">
      <dsp:nvSpPr>
        <dsp:cNvPr id="0" name=""/>
        <dsp:cNvSpPr/>
      </dsp:nvSpPr>
      <dsp:spPr>
        <a:xfrm>
          <a:off x="0" y="401354"/>
          <a:ext cx="8437418" cy="1020600"/>
        </a:xfrm>
        <a:prstGeom prst="rect">
          <a:avLst/>
        </a:prstGeom>
        <a:solidFill>
          <a:schemeClr val="lt1">
            <a:alpha val="90000"/>
            <a:hueOff val="0"/>
            <a:satOff val="0"/>
            <a:lumOff val="0"/>
            <a:alphaOff val="0"/>
          </a:schemeClr>
        </a:solidFill>
        <a:ln w="381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54837" tIns="374904" rIns="654837"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A look at the national prevalence of psychotic disorders, common signs and symptoms, and barriers to diagnosis and treatment.</a:t>
          </a:r>
        </a:p>
      </dsp:txBody>
      <dsp:txXfrm>
        <a:off x="0" y="401354"/>
        <a:ext cx="8437418" cy="1020600"/>
      </dsp:txXfrm>
    </dsp:sp>
    <dsp:sp modelId="{3930FDEE-A19F-475B-A20E-ECE7A5F4E89A}">
      <dsp:nvSpPr>
        <dsp:cNvPr id="0" name=""/>
        <dsp:cNvSpPr/>
      </dsp:nvSpPr>
      <dsp:spPr>
        <a:xfrm>
          <a:off x="338745" y="191094"/>
          <a:ext cx="7811235" cy="531360"/>
        </a:xfrm>
        <a:prstGeom prst="roundRect">
          <a:avLst/>
        </a:prstGeom>
        <a:solidFill>
          <a:schemeClr val="accent1">
            <a:hueOff val="0"/>
            <a:satOff val="0"/>
            <a:lumOff val="0"/>
            <a:alphaOff val="0"/>
          </a:schemeClr>
        </a:solidFill>
        <a:ln w="381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3240" tIns="0" rIns="223240" bIns="0" numCol="1" spcCol="1270" anchor="ctr" anchorCtr="0">
          <a:noAutofit/>
        </a:bodyPr>
        <a:lstStyle/>
        <a:p>
          <a:pPr lvl="0" algn="l" defTabSz="800100">
            <a:lnSpc>
              <a:spcPct val="90000"/>
            </a:lnSpc>
            <a:spcBef>
              <a:spcPct val="0"/>
            </a:spcBef>
            <a:spcAft>
              <a:spcPct val="35000"/>
            </a:spcAft>
          </a:pPr>
          <a:r>
            <a:rPr lang="en-US" sz="1800" b="1" u="sng" kern="1200" dirty="0">
              <a:solidFill>
                <a:schemeClr val="bg1"/>
              </a:solidFill>
            </a:rPr>
            <a:t>Module 1 –  Psychosis: Can You Spot It?</a:t>
          </a:r>
        </a:p>
      </dsp:txBody>
      <dsp:txXfrm>
        <a:off x="364684" y="217033"/>
        <a:ext cx="7759357" cy="479482"/>
      </dsp:txXfrm>
    </dsp:sp>
    <dsp:sp modelId="{EAA15FE4-EA04-4A3C-82C7-73A7CF6B91F5}">
      <dsp:nvSpPr>
        <dsp:cNvPr id="0" name=""/>
        <dsp:cNvSpPr/>
      </dsp:nvSpPr>
      <dsp:spPr>
        <a:xfrm>
          <a:off x="0" y="1795677"/>
          <a:ext cx="8437418" cy="1020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54837" tIns="374904" rIns="654837"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Distinguishing key features of fully psychotic, attenuated psychotic, and non-psychotic symptoms and the differences therein.</a:t>
          </a:r>
        </a:p>
      </dsp:txBody>
      <dsp:txXfrm>
        <a:off x="0" y="1795677"/>
        <a:ext cx="8437418" cy="1020600"/>
      </dsp:txXfrm>
    </dsp:sp>
    <dsp:sp modelId="{28CD006E-9605-4ED3-B4A8-A72C510B66B0}">
      <dsp:nvSpPr>
        <dsp:cNvPr id="0" name=""/>
        <dsp:cNvSpPr/>
      </dsp:nvSpPr>
      <dsp:spPr>
        <a:xfrm>
          <a:off x="338745" y="1574574"/>
          <a:ext cx="7811235" cy="5313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3240" tIns="0" rIns="223240" bIns="0" numCol="1" spcCol="1270" anchor="ctr" anchorCtr="0">
          <a:noAutofit/>
        </a:bodyPr>
        <a:lstStyle/>
        <a:p>
          <a:pPr lvl="0" algn="l" defTabSz="800100">
            <a:lnSpc>
              <a:spcPct val="90000"/>
            </a:lnSpc>
            <a:spcBef>
              <a:spcPct val="0"/>
            </a:spcBef>
            <a:spcAft>
              <a:spcPct val="35000"/>
            </a:spcAft>
          </a:pPr>
          <a:r>
            <a:rPr lang="en-US" sz="1800" b="0" kern="1200" dirty="0"/>
            <a:t>Module 2 – Differentiating Between Types of Symptoms</a:t>
          </a:r>
        </a:p>
      </dsp:txBody>
      <dsp:txXfrm>
        <a:off x="364684" y="1600513"/>
        <a:ext cx="7759357" cy="479482"/>
      </dsp:txXfrm>
    </dsp:sp>
    <dsp:sp modelId="{45E78342-9E14-4B98-9197-D19BF55DD046}">
      <dsp:nvSpPr>
        <dsp:cNvPr id="0" name=""/>
        <dsp:cNvSpPr/>
      </dsp:nvSpPr>
      <dsp:spPr>
        <a:xfrm>
          <a:off x="0" y="3168314"/>
          <a:ext cx="8437418" cy="1020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54837" tIns="374904" rIns="654837"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How cognitive heuristics influence clinical decision-making and strategies for decreasing biases and improving the likelihood of a correct diagnosis.</a:t>
          </a:r>
        </a:p>
      </dsp:txBody>
      <dsp:txXfrm>
        <a:off x="0" y="3168314"/>
        <a:ext cx="8437418" cy="1020600"/>
      </dsp:txXfrm>
    </dsp:sp>
    <dsp:sp modelId="{8760420B-73A0-4676-9935-26B619C19386}">
      <dsp:nvSpPr>
        <dsp:cNvPr id="0" name=""/>
        <dsp:cNvSpPr/>
      </dsp:nvSpPr>
      <dsp:spPr>
        <a:xfrm>
          <a:off x="338745" y="2958054"/>
          <a:ext cx="7811235" cy="5313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3240" tIns="0" rIns="223240" bIns="0" numCol="1" spcCol="1270" anchor="ctr" anchorCtr="0">
          <a:noAutofit/>
        </a:bodyPr>
        <a:lstStyle/>
        <a:p>
          <a:pPr lvl="0" algn="l" defTabSz="800100">
            <a:lnSpc>
              <a:spcPct val="90000"/>
            </a:lnSpc>
            <a:spcBef>
              <a:spcPct val="0"/>
            </a:spcBef>
            <a:spcAft>
              <a:spcPct val="35000"/>
            </a:spcAft>
          </a:pPr>
          <a:r>
            <a:rPr lang="en-US" sz="1800" kern="1200" dirty="0"/>
            <a:t>Module 3 – Oversight and Misdiagnosis of Psychosis</a:t>
          </a:r>
        </a:p>
      </dsp:txBody>
      <dsp:txXfrm>
        <a:off x="364684" y="2983993"/>
        <a:ext cx="7759357" cy="479482"/>
      </dsp:txXfrm>
    </dsp:sp>
    <dsp:sp modelId="{0507844C-22DA-4215-B555-3F11E0D26483}">
      <dsp:nvSpPr>
        <dsp:cNvPr id="0" name=""/>
        <dsp:cNvSpPr/>
      </dsp:nvSpPr>
      <dsp:spPr>
        <a:xfrm>
          <a:off x="0" y="4551793"/>
          <a:ext cx="8437418" cy="1020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54837" tIns="374904" rIns="654837"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Identifying the range of disorders that feature psychosis as a symptom and factors like trauma and substance use that increase clinical risk.</a:t>
          </a:r>
        </a:p>
      </dsp:txBody>
      <dsp:txXfrm>
        <a:off x="0" y="4551793"/>
        <a:ext cx="8437418" cy="1020600"/>
      </dsp:txXfrm>
    </dsp:sp>
    <dsp:sp modelId="{2A43AD73-AD76-4C11-9547-424E0FCBC681}">
      <dsp:nvSpPr>
        <dsp:cNvPr id="0" name=""/>
        <dsp:cNvSpPr/>
      </dsp:nvSpPr>
      <dsp:spPr>
        <a:xfrm>
          <a:off x="338745" y="4341534"/>
          <a:ext cx="7811235" cy="5313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3240" tIns="0" rIns="223240" bIns="0" numCol="1" spcCol="1270" anchor="ctr" anchorCtr="0">
          <a:noAutofit/>
        </a:bodyPr>
        <a:lstStyle/>
        <a:p>
          <a:pPr lvl="0" algn="l" defTabSz="800100">
            <a:lnSpc>
              <a:spcPct val="90000"/>
            </a:lnSpc>
            <a:spcBef>
              <a:spcPct val="0"/>
            </a:spcBef>
            <a:spcAft>
              <a:spcPct val="35000"/>
            </a:spcAft>
          </a:pPr>
          <a:r>
            <a:rPr lang="en-US" sz="1800" b="0" kern="1200" dirty="0"/>
            <a:t>Module 4 – Confounds and Overlaps in Clinical Features</a:t>
          </a:r>
        </a:p>
      </dsp:txBody>
      <dsp:txXfrm>
        <a:off x="364684" y="4367473"/>
        <a:ext cx="7759357" cy="4794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88870F-4424-4A1E-B23A-001E86040F4E}">
      <dsp:nvSpPr>
        <dsp:cNvPr id="0" name=""/>
        <dsp:cNvSpPr/>
      </dsp:nvSpPr>
      <dsp:spPr>
        <a:xfrm>
          <a:off x="248598" y="1773"/>
          <a:ext cx="2806986" cy="1170753"/>
        </a:xfrm>
        <a:prstGeom prst="rect">
          <a:avLst/>
        </a:prstGeom>
        <a:solidFill>
          <a:schemeClr val="accent2">
            <a:lumMod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0" tIns="88900" rIns="88900" bIns="88900" numCol="1" spcCol="1270" anchor="ctr" anchorCtr="0">
          <a:noAutofit/>
        </a:bodyPr>
        <a:lstStyle/>
        <a:p>
          <a:pPr lvl="0" algn="ctr" defTabSz="1555750">
            <a:lnSpc>
              <a:spcPct val="90000"/>
            </a:lnSpc>
            <a:spcBef>
              <a:spcPct val="0"/>
            </a:spcBef>
            <a:spcAft>
              <a:spcPct val="35000"/>
            </a:spcAft>
          </a:pPr>
          <a:r>
            <a:rPr lang="en-US" sz="3500" kern="1200" dirty="0">
              <a:hlinkClick xmlns:r="http://schemas.openxmlformats.org/officeDocument/2006/relationships" r:id="" action="ppaction://noaction"/>
            </a:rPr>
            <a:t>Fully Psychotic</a:t>
          </a:r>
          <a:endParaRPr lang="en-US" sz="3500" kern="1200" dirty="0"/>
        </a:p>
      </dsp:txBody>
      <dsp:txXfrm>
        <a:off x="248598" y="1773"/>
        <a:ext cx="2806986" cy="1170753"/>
      </dsp:txXfrm>
    </dsp:sp>
    <dsp:sp modelId="{443700C2-F8BC-4D2A-84BB-B19273953BFC}">
      <dsp:nvSpPr>
        <dsp:cNvPr id="0" name=""/>
        <dsp:cNvSpPr/>
      </dsp:nvSpPr>
      <dsp:spPr>
        <a:xfrm>
          <a:off x="262688" y="1231064"/>
          <a:ext cx="2778806" cy="1170753"/>
        </a:xfrm>
        <a:prstGeom prst="rect">
          <a:avLst/>
        </a:prstGeom>
        <a:solidFill>
          <a:schemeClr val="tx2">
            <a:lumMod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0" tIns="88900" rIns="88900" bIns="88900" numCol="1" spcCol="1270" anchor="ctr" anchorCtr="0">
          <a:noAutofit/>
        </a:bodyPr>
        <a:lstStyle/>
        <a:p>
          <a:pPr lvl="0" algn="ctr" defTabSz="1555750">
            <a:lnSpc>
              <a:spcPct val="90000"/>
            </a:lnSpc>
            <a:spcBef>
              <a:spcPct val="0"/>
            </a:spcBef>
            <a:spcAft>
              <a:spcPct val="35000"/>
            </a:spcAft>
          </a:pPr>
          <a:r>
            <a:rPr lang="en-US" sz="3500" kern="1200" dirty="0">
              <a:hlinkClick xmlns:r="http://schemas.openxmlformats.org/officeDocument/2006/relationships" r:id="" action="ppaction://noaction"/>
            </a:rPr>
            <a:t>Attenuated-Psychotic</a:t>
          </a:r>
          <a:endParaRPr lang="en-US" sz="3500" kern="1200" dirty="0"/>
        </a:p>
      </dsp:txBody>
      <dsp:txXfrm>
        <a:off x="262688" y="1231064"/>
        <a:ext cx="2778806" cy="1170753"/>
      </dsp:txXfrm>
    </dsp:sp>
    <dsp:sp modelId="{258327CC-06A3-4D0A-9B2E-5CFA94294945}">
      <dsp:nvSpPr>
        <dsp:cNvPr id="0" name=""/>
        <dsp:cNvSpPr/>
      </dsp:nvSpPr>
      <dsp:spPr>
        <a:xfrm>
          <a:off x="247152" y="2462129"/>
          <a:ext cx="2806986" cy="1170753"/>
        </a:xfrm>
        <a:prstGeom prst="rect">
          <a:avLst/>
        </a:prstGeom>
        <a:solidFill>
          <a:schemeClr val="accent1">
            <a:lumMod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0" tIns="88900" rIns="88900" bIns="88900" numCol="1" spcCol="1270" anchor="ctr" anchorCtr="0">
          <a:noAutofit/>
        </a:bodyPr>
        <a:lstStyle/>
        <a:p>
          <a:pPr lvl="0" algn="ctr" defTabSz="1555750">
            <a:lnSpc>
              <a:spcPct val="90000"/>
            </a:lnSpc>
            <a:spcBef>
              <a:spcPct val="0"/>
            </a:spcBef>
            <a:spcAft>
              <a:spcPct val="35000"/>
            </a:spcAft>
          </a:pPr>
          <a:r>
            <a:rPr lang="en-US" sz="3500" kern="1200" dirty="0">
              <a:hlinkClick xmlns:r="http://schemas.openxmlformats.org/officeDocument/2006/relationships" r:id="" action="ppaction://noaction"/>
            </a:rPr>
            <a:t>Non-Psychotic</a:t>
          </a:r>
          <a:endParaRPr lang="en-US" sz="3500" kern="1200" dirty="0"/>
        </a:p>
      </dsp:txBody>
      <dsp:txXfrm>
        <a:off x="247152" y="2462129"/>
        <a:ext cx="2806986" cy="117075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88870F-4424-4A1E-B23A-001E86040F4E}">
      <dsp:nvSpPr>
        <dsp:cNvPr id="0" name=""/>
        <dsp:cNvSpPr/>
      </dsp:nvSpPr>
      <dsp:spPr>
        <a:xfrm>
          <a:off x="262686" y="1773"/>
          <a:ext cx="2778809" cy="1170753"/>
        </a:xfrm>
        <a:prstGeom prst="rect">
          <a:avLst/>
        </a:prstGeom>
        <a:solidFill>
          <a:schemeClr val="accent2">
            <a:lumMod val="50000"/>
          </a:schemeClr>
        </a:solidFill>
        <a:ln w="28575">
          <a:solidFill>
            <a:schemeClr val="bg1"/>
          </a:solid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0" tIns="88900" rIns="88900" bIns="88900" numCol="1" spcCol="1270" anchor="ctr" anchorCtr="0">
          <a:noAutofit/>
        </a:bodyPr>
        <a:lstStyle/>
        <a:p>
          <a:pPr lvl="0" algn="ctr" defTabSz="1555750">
            <a:lnSpc>
              <a:spcPct val="90000"/>
            </a:lnSpc>
            <a:spcBef>
              <a:spcPct val="0"/>
            </a:spcBef>
            <a:spcAft>
              <a:spcPct val="35000"/>
            </a:spcAft>
          </a:pPr>
          <a:r>
            <a:rPr lang="en-US" sz="3500" b="1" u="sng" kern="1200" dirty="0">
              <a:solidFill>
                <a:schemeClr val="bg1"/>
              </a:solidFill>
            </a:rPr>
            <a:t>Fully Psychotic</a:t>
          </a:r>
        </a:p>
      </dsp:txBody>
      <dsp:txXfrm>
        <a:off x="262686" y="1773"/>
        <a:ext cx="2778809" cy="1170753"/>
      </dsp:txXfrm>
    </dsp:sp>
    <dsp:sp modelId="{1B0ED5E5-B4CF-432F-9F71-37A389E3032C}">
      <dsp:nvSpPr>
        <dsp:cNvPr id="0" name=""/>
        <dsp:cNvSpPr/>
      </dsp:nvSpPr>
      <dsp:spPr>
        <a:xfrm>
          <a:off x="262688" y="1231064"/>
          <a:ext cx="2778806" cy="1170753"/>
        </a:xfrm>
        <a:prstGeom prst="rect">
          <a:avLst/>
        </a:prstGeom>
        <a:solidFill>
          <a:schemeClr val="tx2">
            <a:lumMod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0" tIns="88900" rIns="88900" bIns="88900" numCol="1" spcCol="1270" anchor="ctr" anchorCtr="0">
          <a:noAutofit/>
        </a:bodyPr>
        <a:lstStyle/>
        <a:p>
          <a:pPr lvl="0" algn="ctr" defTabSz="1555750">
            <a:lnSpc>
              <a:spcPct val="90000"/>
            </a:lnSpc>
            <a:spcBef>
              <a:spcPct val="0"/>
            </a:spcBef>
            <a:spcAft>
              <a:spcPct val="35000"/>
            </a:spcAft>
          </a:pPr>
          <a:r>
            <a:rPr lang="en-US" sz="3500" kern="1200" dirty="0"/>
            <a:t>Attenuated-Psychotic</a:t>
          </a:r>
        </a:p>
      </dsp:txBody>
      <dsp:txXfrm>
        <a:off x="262688" y="1231064"/>
        <a:ext cx="2778806" cy="1170753"/>
      </dsp:txXfrm>
    </dsp:sp>
    <dsp:sp modelId="{894E9221-68FC-4283-8744-CE473D3AB4F6}">
      <dsp:nvSpPr>
        <dsp:cNvPr id="0" name=""/>
        <dsp:cNvSpPr/>
      </dsp:nvSpPr>
      <dsp:spPr>
        <a:xfrm>
          <a:off x="247152" y="2462129"/>
          <a:ext cx="2806986" cy="1170753"/>
        </a:xfrm>
        <a:prstGeom prst="rect">
          <a:avLst/>
        </a:prstGeom>
        <a:solidFill>
          <a:schemeClr val="accent1">
            <a:lumMod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0" tIns="88900" rIns="88900" bIns="88900" numCol="1" spcCol="1270" anchor="ctr" anchorCtr="0">
          <a:noAutofit/>
        </a:bodyPr>
        <a:lstStyle/>
        <a:p>
          <a:pPr lvl="0" algn="ctr" defTabSz="1555750">
            <a:lnSpc>
              <a:spcPct val="90000"/>
            </a:lnSpc>
            <a:spcBef>
              <a:spcPct val="0"/>
            </a:spcBef>
            <a:spcAft>
              <a:spcPct val="35000"/>
            </a:spcAft>
          </a:pPr>
          <a:r>
            <a:rPr lang="en-US" sz="3500" kern="1200" dirty="0"/>
            <a:t>Non-Psychotic</a:t>
          </a:r>
        </a:p>
      </dsp:txBody>
      <dsp:txXfrm>
        <a:off x="247152" y="2462129"/>
        <a:ext cx="2806986" cy="117075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88870F-4424-4A1E-B23A-001E86040F4E}">
      <dsp:nvSpPr>
        <dsp:cNvPr id="0" name=""/>
        <dsp:cNvSpPr/>
      </dsp:nvSpPr>
      <dsp:spPr>
        <a:xfrm>
          <a:off x="248598" y="1773"/>
          <a:ext cx="2806986" cy="1170753"/>
        </a:xfrm>
        <a:prstGeom prst="rect">
          <a:avLst/>
        </a:prstGeom>
        <a:solidFill>
          <a:schemeClr val="accent2">
            <a:lumMod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0" tIns="88900" rIns="88900" bIns="88900" numCol="1" spcCol="1270" anchor="ctr" anchorCtr="0">
          <a:noAutofit/>
        </a:bodyPr>
        <a:lstStyle/>
        <a:p>
          <a:pPr lvl="0" algn="ctr" defTabSz="1555750">
            <a:lnSpc>
              <a:spcPct val="90000"/>
            </a:lnSpc>
            <a:spcBef>
              <a:spcPct val="0"/>
            </a:spcBef>
            <a:spcAft>
              <a:spcPct val="35000"/>
            </a:spcAft>
          </a:pPr>
          <a:r>
            <a:rPr lang="en-US" sz="3500" kern="1200" dirty="0">
              <a:hlinkClick xmlns:r="http://schemas.openxmlformats.org/officeDocument/2006/relationships" r:id="" action="ppaction://noaction"/>
            </a:rPr>
            <a:t>Fully Psychotic</a:t>
          </a:r>
          <a:endParaRPr lang="en-US" sz="3500" kern="1200" dirty="0"/>
        </a:p>
      </dsp:txBody>
      <dsp:txXfrm>
        <a:off x="248598" y="1773"/>
        <a:ext cx="2806986" cy="1170753"/>
      </dsp:txXfrm>
    </dsp:sp>
    <dsp:sp modelId="{443700C2-F8BC-4D2A-84BB-B19273953BFC}">
      <dsp:nvSpPr>
        <dsp:cNvPr id="0" name=""/>
        <dsp:cNvSpPr/>
      </dsp:nvSpPr>
      <dsp:spPr>
        <a:xfrm>
          <a:off x="262688" y="1231064"/>
          <a:ext cx="2778806" cy="1170753"/>
        </a:xfrm>
        <a:prstGeom prst="rect">
          <a:avLst/>
        </a:prstGeom>
        <a:solidFill>
          <a:schemeClr val="tx2">
            <a:lumMod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0" tIns="88900" rIns="88900" bIns="88900" numCol="1" spcCol="1270" anchor="ctr" anchorCtr="0">
          <a:noAutofit/>
        </a:bodyPr>
        <a:lstStyle/>
        <a:p>
          <a:pPr lvl="0" algn="ctr" defTabSz="1555750">
            <a:lnSpc>
              <a:spcPct val="90000"/>
            </a:lnSpc>
            <a:spcBef>
              <a:spcPct val="0"/>
            </a:spcBef>
            <a:spcAft>
              <a:spcPct val="35000"/>
            </a:spcAft>
          </a:pPr>
          <a:r>
            <a:rPr lang="en-US" sz="3500" kern="1200" dirty="0">
              <a:hlinkClick xmlns:r="http://schemas.openxmlformats.org/officeDocument/2006/relationships" r:id="" action="ppaction://noaction"/>
            </a:rPr>
            <a:t>Attenuated-Psychotic</a:t>
          </a:r>
          <a:endParaRPr lang="en-US" sz="3500" kern="1200" dirty="0"/>
        </a:p>
      </dsp:txBody>
      <dsp:txXfrm>
        <a:off x="262688" y="1231064"/>
        <a:ext cx="2778806" cy="1170753"/>
      </dsp:txXfrm>
    </dsp:sp>
    <dsp:sp modelId="{258327CC-06A3-4D0A-9B2E-5CFA94294945}">
      <dsp:nvSpPr>
        <dsp:cNvPr id="0" name=""/>
        <dsp:cNvSpPr/>
      </dsp:nvSpPr>
      <dsp:spPr>
        <a:xfrm>
          <a:off x="247152" y="2462129"/>
          <a:ext cx="2806986" cy="1170753"/>
        </a:xfrm>
        <a:prstGeom prst="rect">
          <a:avLst/>
        </a:prstGeom>
        <a:solidFill>
          <a:schemeClr val="accent1">
            <a:lumMod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0" tIns="88900" rIns="88900" bIns="88900" numCol="1" spcCol="1270" anchor="ctr" anchorCtr="0">
          <a:noAutofit/>
        </a:bodyPr>
        <a:lstStyle/>
        <a:p>
          <a:pPr lvl="0" algn="ctr" defTabSz="1555750">
            <a:lnSpc>
              <a:spcPct val="90000"/>
            </a:lnSpc>
            <a:spcBef>
              <a:spcPct val="0"/>
            </a:spcBef>
            <a:spcAft>
              <a:spcPct val="35000"/>
            </a:spcAft>
          </a:pPr>
          <a:r>
            <a:rPr lang="en-US" sz="3500" kern="1200" dirty="0">
              <a:hlinkClick xmlns:r="http://schemas.openxmlformats.org/officeDocument/2006/relationships" r:id="" action="ppaction://noaction"/>
            </a:rPr>
            <a:t>Non-Psychotic</a:t>
          </a:r>
          <a:endParaRPr lang="en-US" sz="3500" kern="1200" dirty="0"/>
        </a:p>
      </dsp:txBody>
      <dsp:txXfrm>
        <a:off x="247152" y="2462129"/>
        <a:ext cx="2806986" cy="117075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88870F-4424-4A1E-B23A-001E86040F4E}">
      <dsp:nvSpPr>
        <dsp:cNvPr id="0" name=""/>
        <dsp:cNvSpPr/>
      </dsp:nvSpPr>
      <dsp:spPr>
        <a:xfrm>
          <a:off x="246044" y="1773"/>
          <a:ext cx="2812095" cy="1170753"/>
        </a:xfrm>
        <a:prstGeom prst="rect">
          <a:avLst/>
        </a:prstGeom>
        <a:solidFill>
          <a:schemeClr val="accent2">
            <a:lumMod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0" tIns="88900" rIns="88900" bIns="88900" numCol="1" spcCol="1270" anchor="ctr" anchorCtr="0">
          <a:noAutofit/>
        </a:bodyPr>
        <a:lstStyle/>
        <a:p>
          <a:pPr lvl="0" algn="ctr" defTabSz="1555750">
            <a:lnSpc>
              <a:spcPct val="90000"/>
            </a:lnSpc>
            <a:spcBef>
              <a:spcPct val="0"/>
            </a:spcBef>
            <a:spcAft>
              <a:spcPct val="35000"/>
            </a:spcAft>
          </a:pPr>
          <a:r>
            <a:rPr lang="en-US" sz="3500" kern="1200" dirty="0"/>
            <a:t>Fully Psychotic</a:t>
          </a:r>
        </a:p>
      </dsp:txBody>
      <dsp:txXfrm>
        <a:off x="246044" y="1773"/>
        <a:ext cx="2812095" cy="1170753"/>
      </dsp:txXfrm>
    </dsp:sp>
    <dsp:sp modelId="{443700C2-F8BC-4D2A-84BB-B19273953BFC}">
      <dsp:nvSpPr>
        <dsp:cNvPr id="0" name=""/>
        <dsp:cNvSpPr/>
      </dsp:nvSpPr>
      <dsp:spPr>
        <a:xfrm>
          <a:off x="259104" y="1231064"/>
          <a:ext cx="2785974" cy="1170753"/>
        </a:xfrm>
        <a:prstGeom prst="rect">
          <a:avLst/>
        </a:prstGeom>
        <a:solidFill>
          <a:schemeClr val="tx2">
            <a:lumMod val="50000"/>
          </a:schemeClr>
        </a:solidFill>
        <a:ln w="28575">
          <a:solidFill>
            <a:schemeClr val="bg1"/>
          </a:solid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0" tIns="88900" rIns="88900" bIns="88900" numCol="1" spcCol="1270" anchor="ctr" anchorCtr="0">
          <a:noAutofit/>
        </a:bodyPr>
        <a:lstStyle/>
        <a:p>
          <a:pPr lvl="0" algn="ctr" defTabSz="1555750">
            <a:lnSpc>
              <a:spcPct val="90000"/>
            </a:lnSpc>
            <a:spcBef>
              <a:spcPct val="0"/>
            </a:spcBef>
            <a:spcAft>
              <a:spcPct val="35000"/>
            </a:spcAft>
          </a:pPr>
          <a:r>
            <a:rPr lang="en-US" sz="3500" b="1" u="sng" kern="1200" dirty="0">
              <a:solidFill>
                <a:schemeClr val="bg1"/>
              </a:solidFill>
            </a:rPr>
            <a:t>Attenuated-Psychotic</a:t>
          </a:r>
        </a:p>
      </dsp:txBody>
      <dsp:txXfrm>
        <a:off x="259104" y="1231064"/>
        <a:ext cx="2785974" cy="1170753"/>
      </dsp:txXfrm>
    </dsp:sp>
    <dsp:sp modelId="{258327CC-06A3-4D0A-9B2E-5CFA94294945}">
      <dsp:nvSpPr>
        <dsp:cNvPr id="0" name=""/>
        <dsp:cNvSpPr/>
      </dsp:nvSpPr>
      <dsp:spPr>
        <a:xfrm>
          <a:off x="247152" y="2462129"/>
          <a:ext cx="2806986" cy="1170753"/>
        </a:xfrm>
        <a:prstGeom prst="rect">
          <a:avLst/>
        </a:prstGeom>
        <a:solidFill>
          <a:schemeClr val="accent1">
            <a:lumMod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0" tIns="88900" rIns="88900" bIns="88900" numCol="1" spcCol="1270" anchor="ctr" anchorCtr="0">
          <a:noAutofit/>
        </a:bodyPr>
        <a:lstStyle/>
        <a:p>
          <a:pPr lvl="0" algn="ctr" defTabSz="1555750">
            <a:lnSpc>
              <a:spcPct val="90000"/>
            </a:lnSpc>
            <a:spcBef>
              <a:spcPct val="0"/>
            </a:spcBef>
            <a:spcAft>
              <a:spcPct val="35000"/>
            </a:spcAft>
          </a:pPr>
          <a:r>
            <a:rPr lang="en-US" sz="3500" kern="1200" dirty="0"/>
            <a:t>Non-Psychotic</a:t>
          </a:r>
        </a:p>
      </dsp:txBody>
      <dsp:txXfrm>
        <a:off x="247152" y="2462129"/>
        <a:ext cx="2806986" cy="117075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0CA00C-B2DC-4853-92F9-13E0AE04C6B9}">
      <dsp:nvSpPr>
        <dsp:cNvPr id="0" name=""/>
        <dsp:cNvSpPr/>
      </dsp:nvSpPr>
      <dsp:spPr>
        <a:xfrm>
          <a:off x="2932610" y="1972490"/>
          <a:ext cx="1436916" cy="1410789"/>
        </a:xfrm>
        <a:prstGeom prst="ellipse">
          <a:avLst/>
        </a:prstGeom>
        <a:solidFill>
          <a:srgbClr val="69A9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u="sng" kern="1200" dirty="0">
              <a:effectLst>
                <a:outerShdw blurRad="38100" dist="38100" dir="2700000" algn="tl">
                  <a:srgbClr val="000000">
                    <a:alpha val="43137"/>
                  </a:srgbClr>
                </a:outerShdw>
              </a:effectLst>
            </a:rPr>
            <a:t>Psychosis</a:t>
          </a:r>
        </a:p>
      </dsp:txBody>
      <dsp:txXfrm>
        <a:off x="3143041" y="2179095"/>
        <a:ext cx="1016054" cy="997579"/>
      </dsp:txXfrm>
    </dsp:sp>
    <dsp:sp modelId="{7381A83F-24DB-4730-B27B-D566EF54F00B}">
      <dsp:nvSpPr>
        <dsp:cNvPr id="0" name=""/>
        <dsp:cNvSpPr/>
      </dsp:nvSpPr>
      <dsp:spPr>
        <a:xfrm rot="16200000">
          <a:off x="3507908" y="1471057"/>
          <a:ext cx="286320" cy="478846"/>
        </a:xfrm>
        <a:prstGeom prst="rightArrow">
          <a:avLst>
            <a:gd name="adj1" fmla="val 60000"/>
            <a:gd name="adj2" fmla="val 50000"/>
          </a:avLst>
        </a:prstGeom>
        <a:solidFill>
          <a:srgbClr val="69A9FF"/>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a:off x="3550856" y="1609774"/>
        <a:ext cx="200424" cy="287308"/>
      </dsp:txXfrm>
    </dsp:sp>
    <dsp:sp modelId="{4DCF6A9B-E353-4119-B965-312D49688BFC}">
      <dsp:nvSpPr>
        <dsp:cNvPr id="0" name=""/>
        <dsp:cNvSpPr/>
      </dsp:nvSpPr>
      <dsp:spPr>
        <a:xfrm>
          <a:off x="2897512" y="-18964"/>
          <a:ext cx="1507112" cy="1451227"/>
        </a:xfrm>
        <a:prstGeom prst="ellipse">
          <a:avLst/>
        </a:prstGeom>
        <a:solidFill>
          <a:srgbClr val="3DB7C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a:effectLst>
                <a:outerShdw blurRad="38100" dist="38100" dir="2700000" algn="tl">
                  <a:srgbClr val="000000">
                    <a:alpha val="43137"/>
                  </a:srgbClr>
                </a:outerShdw>
              </a:effectLst>
            </a:rPr>
            <a:t>Mood Symptoms</a:t>
          </a:r>
        </a:p>
      </dsp:txBody>
      <dsp:txXfrm>
        <a:off x="3118223" y="193563"/>
        <a:ext cx="1065690" cy="1026173"/>
      </dsp:txXfrm>
    </dsp:sp>
    <dsp:sp modelId="{AD39976B-8342-45FF-8D66-C4AED25C7603}">
      <dsp:nvSpPr>
        <dsp:cNvPr id="0" name=""/>
        <dsp:cNvSpPr/>
      </dsp:nvSpPr>
      <dsp:spPr>
        <a:xfrm rot="19800000">
          <a:off x="4349421" y="1957263"/>
          <a:ext cx="270216" cy="478846"/>
        </a:xfrm>
        <a:prstGeom prst="rightArrow">
          <a:avLst>
            <a:gd name="adj1" fmla="val 60000"/>
            <a:gd name="adj2" fmla="val 50000"/>
          </a:avLst>
        </a:prstGeom>
        <a:solidFill>
          <a:srgbClr val="69A9FF"/>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a:off x="4354851" y="2073298"/>
        <a:ext cx="189151" cy="287308"/>
      </dsp:txXfrm>
    </dsp:sp>
    <dsp:sp modelId="{9D210E24-53ED-4B81-B0D6-4BEC18B06200}">
      <dsp:nvSpPr>
        <dsp:cNvPr id="0" name=""/>
        <dsp:cNvSpPr/>
      </dsp:nvSpPr>
      <dsp:spPr>
        <a:xfrm>
          <a:off x="4604652" y="966653"/>
          <a:ext cx="1507112" cy="1451227"/>
        </a:xfrm>
        <a:prstGeom prst="ellipse">
          <a:avLst/>
        </a:prstGeom>
        <a:solidFill>
          <a:srgbClr val="2CCAB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a:effectLst>
                <a:outerShdw blurRad="38100" dist="38100" dir="2700000" algn="tl">
                  <a:srgbClr val="000000">
                    <a:alpha val="43137"/>
                  </a:srgbClr>
                </a:outerShdw>
              </a:effectLst>
            </a:rPr>
            <a:t>Behavioral Change</a:t>
          </a:r>
        </a:p>
      </dsp:txBody>
      <dsp:txXfrm>
        <a:off x="4825363" y="1179180"/>
        <a:ext cx="1065690" cy="1026173"/>
      </dsp:txXfrm>
    </dsp:sp>
    <dsp:sp modelId="{3D26F698-36BC-4629-B8A2-3DBE126A3B89}">
      <dsp:nvSpPr>
        <dsp:cNvPr id="0" name=""/>
        <dsp:cNvSpPr/>
      </dsp:nvSpPr>
      <dsp:spPr>
        <a:xfrm rot="1800000">
          <a:off x="4349421" y="2919661"/>
          <a:ext cx="270216" cy="478846"/>
        </a:xfrm>
        <a:prstGeom prst="rightArrow">
          <a:avLst>
            <a:gd name="adj1" fmla="val 60000"/>
            <a:gd name="adj2" fmla="val 50000"/>
          </a:avLst>
        </a:prstGeom>
        <a:solidFill>
          <a:srgbClr val="69A9FF"/>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a:off x="4354851" y="2995164"/>
        <a:ext cx="189151" cy="287308"/>
      </dsp:txXfrm>
    </dsp:sp>
    <dsp:sp modelId="{F5A8D3B2-0AE0-4BE3-9DE1-FF86CBE0F199}">
      <dsp:nvSpPr>
        <dsp:cNvPr id="0" name=""/>
        <dsp:cNvSpPr/>
      </dsp:nvSpPr>
      <dsp:spPr>
        <a:xfrm>
          <a:off x="4604652" y="2937889"/>
          <a:ext cx="1507112" cy="1451227"/>
        </a:xfrm>
        <a:prstGeom prst="ellipse">
          <a:avLst/>
        </a:prstGeom>
        <a:solidFill>
          <a:srgbClr val="3BA6A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a:effectLst>
                <a:outerShdw blurRad="38100" dist="38100" dir="2700000" algn="tl">
                  <a:srgbClr val="000000">
                    <a:alpha val="43137"/>
                  </a:srgbClr>
                </a:outerShdw>
              </a:effectLst>
            </a:rPr>
            <a:t>Suicidality</a:t>
          </a:r>
        </a:p>
      </dsp:txBody>
      <dsp:txXfrm>
        <a:off x="4825363" y="3150416"/>
        <a:ext cx="1065690" cy="1026173"/>
      </dsp:txXfrm>
    </dsp:sp>
    <dsp:sp modelId="{EF207510-E630-4908-B66D-4D65A9F03BD8}">
      <dsp:nvSpPr>
        <dsp:cNvPr id="0" name=""/>
        <dsp:cNvSpPr/>
      </dsp:nvSpPr>
      <dsp:spPr>
        <a:xfrm rot="5400000">
          <a:off x="3507908" y="3405867"/>
          <a:ext cx="286320" cy="478846"/>
        </a:xfrm>
        <a:prstGeom prst="rightArrow">
          <a:avLst>
            <a:gd name="adj1" fmla="val 60000"/>
            <a:gd name="adj2" fmla="val 50000"/>
          </a:avLst>
        </a:prstGeom>
        <a:solidFill>
          <a:srgbClr val="69A9FF"/>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a:off x="3550856" y="3458688"/>
        <a:ext cx="200424" cy="287308"/>
      </dsp:txXfrm>
    </dsp:sp>
    <dsp:sp modelId="{60512AB2-DDCD-4036-906F-B83B60E49725}">
      <dsp:nvSpPr>
        <dsp:cNvPr id="0" name=""/>
        <dsp:cNvSpPr/>
      </dsp:nvSpPr>
      <dsp:spPr>
        <a:xfrm>
          <a:off x="2897512" y="3923507"/>
          <a:ext cx="1507112" cy="1451227"/>
        </a:xfrm>
        <a:prstGeom prst="ellipse">
          <a:avLst/>
        </a:prstGeom>
        <a:solidFill>
          <a:srgbClr val="3DB7C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a:effectLst>
                <a:outerShdw blurRad="38100" dist="38100" dir="2700000" algn="tl">
                  <a:srgbClr val="000000">
                    <a:alpha val="43137"/>
                  </a:srgbClr>
                </a:outerShdw>
              </a:effectLst>
            </a:rPr>
            <a:t>Emotional Problems</a:t>
          </a:r>
        </a:p>
      </dsp:txBody>
      <dsp:txXfrm>
        <a:off x="3118223" y="4136034"/>
        <a:ext cx="1065690" cy="1026173"/>
      </dsp:txXfrm>
    </dsp:sp>
    <dsp:sp modelId="{9084ACA3-CA58-478A-9EE2-AF63AB87C91F}">
      <dsp:nvSpPr>
        <dsp:cNvPr id="0" name=""/>
        <dsp:cNvSpPr/>
      </dsp:nvSpPr>
      <dsp:spPr>
        <a:xfrm rot="9000000">
          <a:off x="2682499" y="2919661"/>
          <a:ext cx="270216" cy="478846"/>
        </a:xfrm>
        <a:prstGeom prst="rightArrow">
          <a:avLst>
            <a:gd name="adj1" fmla="val 60000"/>
            <a:gd name="adj2" fmla="val 50000"/>
          </a:avLst>
        </a:prstGeom>
        <a:solidFill>
          <a:srgbClr val="69A9FF"/>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rot="10800000">
        <a:off x="2758134" y="2995164"/>
        <a:ext cx="189151" cy="287308"/>
      </dsp:txXfrm>
    </dsp:sp>
    <dsp:sp modelId="{6AF786E4-3550-4E00-A4F3-84A15AD6F9B5}">
      <dsp:nvSpPr>
        <dsp:cNvPr id="0" name=""/>
        <dsp:cNvSpPr/>
      </dsp:nvSpPr>
      <dsp:spPr>
        <a:xfrm>
          <a:off x="1190372" y="2937889"/>
          <a:ext cx="1507112" cy="1451227"/>
        </a:xfrm>
        <a:prstGeom prst="ellipse">
          <a:avLst/>
        </a:prstGeom>
        <a:solidFill>
          <a:srgbClr val="2CCAB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a:effectLst>
                <a:outerShdw blurRad="38100" dist="38100" dir="2700000" algn="tl">
                  <a:srgbClr val="000000">
                    <a:alpha val="43137"/>
                  </a:srgbClr>
                </a:outerShdw>
              </a:effectLst>
            </a:rPr>
            <a:t>Drug Use</a:t>
          </a:r>
        </a:p>
      </dsp:txBody>
      <dsp:txXfrm>
        <a:off x="1411083" y="3150416"/>
        <a:ext cx="1065690" cy="1026173"/>
      </dsp:txXfrm>
    </dsp:sp>
    <dsp:sp modelId="{0552957D-FEEC-4213-AD06-37F1CC143A47}">
      <dsp:nvSpPr>
        <dsp:cNvPr id="0" name=""/>
        <dsp:cNvSpPr/>
      </dsp:nvSpPr>
      <dsp:spPr>
        <a:xfrm rot="12600000">
          <a:off x="2682499" y="1957263"/>
          <a:ext cx="270216" cy="478846"/>
        </a:xfrm>
        <a:prstGeom prst="rightArrow">
          <a:avLst>
            <a:gd name="adj1" fmla="val 60000"/>
            <a:gd name="adj2" fmla="val 50000"/>
          </a:avLst>
        </a:prstGeom>
        <a:solidFill>
          <a:srgbClr val="69A9FF"/>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rot="10800000">
        <a:off x="2758134" y="2073298"/>
        <a:ext cx="189151" cy="287308"/>
      </dsp:txXfrm>
    </dsp:sp>
    <dsp:sp modelId="{FEF4EEB8-0289-4F5F-8F24-33DAD5968CA3}">
      <dsp:nvSpPr>
        <dsp:cNvPr id="0" name=""/>
        <dsp:cNvSpPr/>
      </dsp:nvSpPr>
      <dsp:spPr>
        <a:xfrm>
          <a:off x="1190372" y="966653"/>
          <a:ext cx="1507112" cy="1451227"/>
        </a:xfrm>
        <a:prstGeom prst="ellipse">
          <a:avLst/>
        </a:prstGeom>
        <a:solidFill>
          <a:srgbClr val="3BA6A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a:effectLst>
                <a:outerShdw blurRad="38100" dist="38100" dir="2700000" algn="tl">
                  <a:srgbClr val="000000">
                    <a:alpha val="43137"/>
                  </a:srgbClr>
                </a:outerShdw>
              </a:effectLst>
            </a:rPr>
            <a:t>Social Withdrawal</a:t>
          </a:r>
          <a:endParaRPr lang="en-US" sz="1600" b="1" kern="1200" dirty="0">
            <a:effectLst>
              <a:outerShdw blurRad="38100" dist="38100" dir="2700000" algn="tl">
                <a:srgbClr val="000000">
                  <a:alpha val="43137"/>
                </a:srgbClr>
              </a:outerShdw>
            </a:effectLst>
          </a:endParaRPr>
        </a:p>
      </dsp:txBody>
      <dsp:txXfrm>
        <a:off x="1411083" y="1179180"/>
        <a:ext cx="1065690" cy="1026173"/>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3.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4.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5.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0.22034</cdr:x>
      <cdr:y>0.5</cdr:y>
    </cdr:from>
    <cdr:to>
      <cdr:x>0.32582</cdr:x>
      <cdr:y>0.57513</cdr:y>
    </cdr:to>
    <cdr:sp macro="" textlink="">
      <cdr:nvSpPr>
        <cdr:cNvPr id="2" name="TextBox 1">
          <a:extLst xmlns:a="http://schemas.openxmlformats.org/drawingml/2006/main">
            <a:ext uri="{FF2B5EF4-FFF2-40B4-BE49-F238E27FC236}">
              <a16:creationId xmlns:a16="http://schemas.microsoft.com/office/drawing/2014/main" id="{332FA53D-0D9D-4203-BFE4-CF55D75E6574}"/>
            </a:ext>
          </a:extLst>
        </cdr:cNvPr>
        <cdr:cNvSpPr txBox="1"/>
      </cdr:nvSpPr>
      <cdr:spPr>
        <a:xfrm xmlns:a="http://schemas.openxmlformats.org/drawingml/2006/main">
          <a:off x="1910098" y="3013199"/>
          <a:ext cx="914400" cy="45276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000" dirty="0">
              <a:solidFill>
                <a:schemeClr val="tx1"/>
              </a:solidFill>
            </a:rPr>
            <a:t>females</a:t>
          </a:r>
        </a:p>
      </cdr:txBody>
    </cdr:sp>
  </cdr:relSizeAnchor>
  <cdr:relSizeAnchor xmlns:cdr="http://schemas.openxmlformats.org/drawingml/2006/chartDrawing">
    <cdr:from>
      <cdr:x>0.22108</cdr:x>
      <cdr:y>0.23701</cdr:y>
    </cdr:from>
    <cdr:to>
      <cdr:x>0.32656</cdr:x>
      <cdr:y>0.31214</cdr:y>
    </cdr:to>
    <cdr:sp macro="" textlink="">
      <cdr:nvSpPr>
        <cdr:cNvPr id="3" name="TextBox 1">
          <a:extLst xmlns:a="http://schemas.openxmlformats.org/drawingml/2006/main">
            <a:ext uri="{FF2B5EF4-FFF2-40B4-BE49-F238E27FC236}">
              <a16:creationId xmlns:a16="http://schemas.microsoft.com/office/drawing/2014/main" id="{71EBA9AC-7625-41D3-A9D5-45E9F8B1298D}"/>
            </a:ext>
          </a:extLst>
        </cdr:cNvPr>
        <cdr:cNvSpPr txBox="1"/>
      </cdr:nvSpPr>
      <cdr:spPr>
        <a:xfrm xmlns:a="http://schemas.openxmlformats.org/drawingml/2006/main">
          <a:off x="1916509" y="1428289"/>
          <a:ext cx="914400" cy="45276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dirty="0">
              <a:solidFill>
                <a:schemeClr val="tx1"/>
              </a:solidFill>
            </a:rPr>
            <a:t>males</a:t>
          </a:r>
        </a:p>
      </cdr:txBody>
    </cdr:sp>
  </cdr:relSizeAnchor>
  <cdr:relSizeAnchor xmlns:cdr="http://schemas.openxmlformats.org/drawingml/2006/chartDrawing">
    <cdr:from>
      <cdr:x>0.22723</cdr:x>
      <cdr:y>0.36075</cdr:y>
    </cdr:from>
    <cdr:to>
      <cdr:x>0.33271</cdr:x>
      <cdr:y>0.43588</cdr:y>
    </cdr:to>
    <cdr:sp macro="" textlink="">
      <cdr:nvSpPr>
        <cdr:cNvPr id="4" name="TextBox 1">
          <a:extLst xmlns:a="http://schemas.openxmlformats.org/drawingml/2006/main">
            <a:ext uri="{FF2B5EF4-FFF2-40B4-BE49-F238E27FC236}">
              <a16:creationId xmlns:a16="http://schemas.microsoft.com/office/drawing/2014/main" id="{71EBA9AC-7625-41D3-A9D5-45E9F8B1298D}"/>
            </a:ext>
          </a:extLst>
        </cdr:cNvPr>
        <cdr:cNvSpPr txBox="1"/>
      </cdr:nvSpPr>
      <cdr:spPr>
        <a:xfrm xmlns:a="http://schemas.openxmlformats.org/drawingml/2006/main">
          <a:off x="1969775" y="2174013"/>
          <a:ext cx="914400" cy="45276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dirty="0">
              <a:solidFill>
                <a:schemeClr val="tx1"/>
              </a:solidFill>
            </a:rPr>
            <a:t>overall</a:t>
          </a:r>
        </a:p>
      </cdr:txBody>
    </cdr:sp>
  </cdr:relSizeAnchor>
</c:userShapes>
</file>

<file path=ppt/drawings/drawing2.xml><?xml version="1.0" encoding="utf-8"?>
<c:userShapes xmlns:c="http://schemas.openxmlformats.org/drawingml/2006/chart">
  <cdr:relSizeAnchor xmlns:cdr="http://schemas.openxmlformats.org/drawingml/2006/chartDrawing">
    <cdr:from>
      <cdr:x>0.29408</cdr:x>
      <cdr:y>0.65615</cdr:y>
    </cdr:from>
    <cdr:to>
      <cdr:x>0.39956</cdr:x>
      <cdr:y>0.73128</cdr:y>
    </cdr:to>
    <cdr:sp macro="" textlink="">
      <cdr:nvSpPr>
        <cdr:cNvPr id="2" name="TextBox 1">
          <a:extLst xmlns:a="http://schemas.openxmlformats.org/drawingml/2006/main">
            <a:ext uri="{FF2B5EF4-FFF2-40B4-BE49-F238E27FC236}">
              <a16:creationId xmlns:a16="http://schemas.microsoft.com/office/drawing/2014/main" id="{332FA53D-0D9D-4203-BFE4-CF55D75E6574}"/>
            </a:ext>
          </a:extLst>
        </cdr:cNvPr>
        <cdr:cNvSpPr txBox="1"/>
      </cdr:nvSpPr>
      <cdr:spPr>
        <a:xfrm xmlns:a="http://schemas.openxmlformats.org/drawingml/2006/main">
          <a:off x="2549291" y="3954232"/>
          <a:ext cx="914400" cy="45276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000" dirty="0">
              <a:solidFill>
                <a:schemeClr val="tx1"/>
              </a:solidFill>
            </a:rPr>
            <a:t>females</a:t>
          </a:r>
        </a:p>
      </cdr:txBody>
    </cdr:sp>
  </cdr:relSizeAnchor>
  <cdr:relSizeAnchor xmlns:cdr="http://schemas.openxmlformats.org/drawingml/2006/chartDrawing">
    <cdr:from>
      <cdr:x>0.30813</cdr:x>
      <cdr:y>0.5</cdr:y>
    </cdr:from>
    <cdr:to>
      <cdr:x>0.41361</cdr:x>
      <cdr:y>0.57513</cdr:y>
    </cdr:to>
    <cdr:sp macro="" textlink="">
      <cdr:nvSpPr>
        <cdr:cNvPr id="3" name="TextBox 1">
          <a:extLst xmlns:a="http://schemas.openxmlformats.org/drawingml/2006/main">
            <a:ext uri="{FF2B5EF4-FFF2-40B4-BE49-F238E27FC236}">
              <a16:creationId xmlns:a16="http://schemas.microsoft.com/office/drawing/2014/main" id="{71EBA9AC-7625-41D3-A9D5-45E9F8B1298D}"/>
            </a:ext>
          </a:extLst>
        </cdr:cNvPr>
        <cdr:cNvSpPr txBox="1"/>
      </cdr:nvSpPr>
      <cdr:spPr>
        <a:xfrm xmlns:a="http://schemas.openxmlformats.org/drawingml/2006/main">
          <a:off x="2671111" y="3013199"/>
          <a:ext cx="914400" cy="45276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dirty="0">
              <a:solidFill>
                <a:schemeClr val="tx1"/>
              </a:solidFill>
            </a:rPr>
            <a:t>males</a:t>
          </a:r>
        </a:p>
      </cdr:txBody>
    </cdr:sp>
  </cdr:relSizeAnchor>
</c:userShapes>
</file>

<file path=ppt/drawings/drawing3.xml><?xml version="1.0" encoding="utf-8"?>
<c:userShapes xmlns:c="http://schemas.openxmlformats.org/drawingml/2006/chart">
  <cdr:relSizeAnchor xmlns:cdr="http://schemas.openxmlformats.org/drawingml/2006/chartDrawing">
    <cdr:from>
      <cdr:x>0.5481</cdr:x>
      <cdr:y>0.41628</cdr:y>
    </cdr:from>
    <cdr:to>
      <cdr:x>0.63379</cdr:x>
      <cdr:y>0.48372</cdr:y>
    </cdr:to>
    <cdr:sp macro="" textlink="">
      <cdr:nvSpPr>
        <cdr:cNvPr id="2" name="TextBox 1">
          <a:extLst xmlns:a="http://schemas.openxmlformats.org/drawingml/2006/main">
            <a:ext uri="{FF2B5EF4-FFF2-40B4-BE49-F238E27FC236}">
              <a16:creationId xmlns:a16="http://schemas.microsoft.com/office/drawing/2014/main" id="{64C557B5-051A-42D7-92D5-6C83EA139E86}"/>
            </a:ext>
          </a:extLst>
        </cdr:cNvPr>
        <cdr:cNvSpPr txBox="1"/>
      </cdr:nvSpPr>
      <cdr:spPr>
        <a:xfrm xmlns:a="http://schemas.openxmlformats.org/drawingml/2006/main">
          <a:off x="4805916" y="2537638"/>
          <a:ext cx="751367" cy="41112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000" dirty="0">
              <a:solidFill>
                <a:schemeClr val="bg1"/>
              </a:solidFill>
            </a:rPr>
            <a:t>40%</a:t>
          </a:r>
        </a:p>
      </cdr:txBody>
    </cdr:sp>
  </cdr:relSizeAnchor>
  <cdr:relSizeAnchor xmlns:cdr="http://schemas.openxmlformats.org/drawingml/2006/chartDrawing">
    <cdr:from>
      <cdr:x>0.38574</cdr:x>
      <cdr:y>0.38275</cdr:y>
    </cdr:from>
    <cdr:to>
      <cdr:x>0.44139</cdr:x>
      <cdr:y>0.45019</cdr:y>
    </cdr:to>
    <cdr:sp macro="" textlink="">
      <cdr:nvSpPr>
        <cdr:cNvPr id="3" name="TextBox 1">
          <a:extLst xmlns:a="http://schemas.openxmlformats.org/drawingml/2006/main">
            <a:ext uri="{FF2B5EF4-FFF2-40B4-BE49-F238E27FC236}">
              <a16:creationId xmlns:a16="http://schemas.microsoft.com/office/drawing/2014/main" id="{CF1660DD-543D-4A3B-B842-06A3FB9E0A2F}"/>
            </a:ext>
          </a:extLst>
        </cdr:cNvPr>
        <cdr:cNvSpPr txBox="1"/>
      </cdr:nvSpPr>
      <cdr:spPr>
        <a:xfrm xmlns:a="http://schemas.openxmlformats.org/drawingml/2006/main">
          <a:off x="3382334" y="2333256"/>
          <a:ext cx="487917" cy="41112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dirty="0">
              <a:solidFill>
                <a:schemeClr val="bg1"/>
              </a:solidFill>
            </a:rPr>
            <a:t>27%</a:t>
          </a:r>
        </a:p>
      </cdr:txBody>
    </cdr:sp>
  </cdr:relSizeAnchor>
  <cdr:relSizeAnchor xmlns:cdr="http://schemas.openxmlformats.org/drawingml/2006/chartDrawing">
    <cdr:from>
      <cdr:x>0.42859</cdr:x>
      <cdr:y>0.59438</cdr:y>
    </cdr:from>
    <cdr:to>
      <cdr:x>0.51428</cdr:x>
      <cdr:y>0.66182</cdr:y>
    </cdr:to>
    <cdr:sp macro="" textlink="">
      <cdr:nvSpPr>
        <cdr:cNvPr id="4" name="TextBox 1">
          <a:extLst xmlns:a="http://schemas.openxmlformats.org/drawingml/2006/main">
            <a:ext uri="{FF2B5EF4-FFF2-40B4-BE49-F238E27FC236}">
              <a16:creationId xmlns:a16="http://schemas.microsoft.com/office/drawing/2014/main" id="{CF1660DD-543D-4A3B-B842-06A3FB9E0A2F}"/>
            </a:ext>
          </a:extLst>
        </cdr:cNvPr>
        <cdr:cNvSpPr txBox="1"/>
      </cdr:nvSpPr>
      <cdr:spPr>
        <a:xfrm xmlns:a="http://schemas.openxmlformats.org/drawingml/2006/main">
          <a:off x="3758019" y="3623340"/>
          <a:ext cx="751367" cy="41112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dirty="0">
              <a:solidFill>
                <a:schemeClr val="bg1"/>
              </a:solidFill>
            </a:rPr>
            <a:t>33%</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762" cy="465927"/>
          </a:xfrm>
          <a:prstGeom prst="rect">
            <a:avLst/>
          </a:prstGeom>
        </p:spPr>
        <p:txBody>
          <a:bodyPr vert="horz" lIns="90553" tIns="45277" rIns="90553" bIns="45277" rtlCol="0"/>
          <a:lstStyle>
            <a:lvl1pPr algn="l">
              <a:defRPr sz="1200"/>
            </a:lvl1pPr>
          </a:lstStyle>
          <a:p>
            <a:endParaRPr lang="en-US"/>
          </a:p>
        </p:txBody>
      </p:sp>
      <p:sp>
        <p:nvSpPr>
          <p:cNvPr id="3" name="Date Placeholder 2"/>
          <p:cNvSpPr>
            <a:spLocks noGrp="1"/>
          </p:cNvSpPr>
          <p:nvPr>
            <p:ph type="dt" sz="quarter" idx="1"/>
          </p:nvPr>
        </p:nvSpPr>
        <p:spPr>
          <a:xfrm>
            <a:off x="3977769" y="0"/>
            <a:ext cx="3043762" cy="465927"/>
          </a:xfrm>
          <a:prstGeom prst="rect">
            <a:avLst/>
          </a:prstGeom>
        </p:spPr>
        <p:txBody>
          <a:bodyPr vert="horz" lIns="90553" tIns="45277" rIns="90553" bIns="45277" rtlCol="0"/>
          <a:lstStyle>
            <a:lvl1pPr algn="r">
              <a:defRPr sz="1200"/>
            </a:lvl1pPr>
          </a:lstStyle>
          <a:p>
            <a:fld id="{F2C9B34A-6E78-4583-9046-88DFE48BC32E}" type="datetimeFigureOut">
              <a:rPr lang="en-US" smtClean="0"/>
              <a:t>5/14/2019</a:t>
            </a:fld>
            <a:endParaRPr lang="en-US"/>
          </a:p>
        </p:txBody>
      </p:sp>
      <p:sp>
        <p:nvSpPr>
          <p:cNvPr id="4" name="Footer Placeholder 3"/>
          <p:cNvSpPr>
            <a:spLocks noGrp="1"/>
          </p:cNvSpPr>
          <p:nvPr>
            <p:ph type="ftr" sz="quarter" idx="2"/>
          </p:nvPr>
        </p:nvSpPr>
        <p:spPr>
          <a:xfrm>
            <a:off x="1" y="8843173"/>
            <a:ext cx="3043762" cy="465927"/>
          </a:xfrm>
          <a:prstGeom prst="rect">
            <a:avLst/>
          </a:prstGeom>
        </p:spPr>
        <p:txBody>
          <a:bodyPr vert="horz" lIns="90553" tIns="45277" rIns="90553" bIns="45277" rtlCol="0" anchor="b"/>
          <a:lstStyle>
            <a:lvl1pPr algn="l">
              <a:defRPr sz="1200"/>
            </a:lvl1pPr>
          </a:lstStyle>
          <a:p>
            <a:endParaRPr lang="en-US"/>
          </a:p>
        </p:txBody>
      </p:sp>
      <p:sp>
        <p:nvSpPr>
          <p:cNvPr id="5" name="Slide Number Placeholder 4"/>
          <p:cNvSpPr>
            <a:spLocks noGrp="1"/>
          </p:cNvSpPr>
          <p:nvPr>
            <p:ph type="sldNum" sz="quarter" idx="3"/>
          </p:nvPr>
        </p:nvSpPr>
        <p:spPr>
          <a:xfrm>
            <a:off x="3977769" y="8843173"/>
            <a:ext cx="3043762" cy="465927"/>
          </a:xfrm>
          <a:prstGeom prst="rect">
            <a:avLst/>
          </a:prstGeom>
        </p:spPr>
        <p:txBody>
          <a:bodyPr vert="horz" lIns="90553" tIns="45277" rIns="90553" bIns="45277" rtlCol="0" anchor="b"/>
          <a:lstStyle>
            <a:lvl1pPr algn="r">
              <a:defRPr sz="1200"/>
            </a:lvl1pPr>
          </a:lstStyle>
          <a:p>
            <a:fld id="{793514B5-37BB-4202-9392-D38817F65BE6}" type="slidenum">
              <a:rPr lang="en-US" smtClean="0"/>
              <a:t>‹#›</a:t>
            </a:fld>
            <a:endParaRPr lang="en-US"/>
          </a:p>
        </p:txBody>
      </p:sp>
    </p:spTree>
    <p:extLst>
      <p:ext uri="{BB962C8B-B14F-4D97-AF65-F5344CB8AC3E}">
        <p14:creationId xmlns:p14="http://schemas.microsoft.com/office/powerpoint/2010/main" val="22637037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343" cy="467071"/>
          </a:xfrm>
          <a:prstGeom prst="rect">
            <a:avLst/>
          </a:prstGeom>
        </p:spPr>
        <p:txBody>
          <a:bodyPr vert="horz" lIns="93315" tIns="46657" rIns="93315" bIns="46657" rtlCol="0"/>
          <a:lstStyle>
            <a:lvl1pPr algn="l">
              <a:defRPr sz="1200"/>
            </a:lvl1pPr>
          </a:lstStyle>
          <a:p>
            <a:endParaRPr lang="en-US"/>
          </a:p>
        </p:txBody>
      </p:sp>
      <p:sp>
        <p:nvSpPr>
          <p:cNvPr id="3" name="Date Placeholder 2"/>
          <p:cNvSpPr>
            <a:spLocks noGrp="1"/>
          </p:cNvSpPr>
          <p:nvPr>
            <p:ph type="dt" idx="1"/>
          </p:nvPr>
        </p:nvSpPr>
        <p:spPr>
          <a:xfrm>
            <a:off x="3978132" y="0"/>
            <a:ext cx="3043343" cy="467071"/>
          </a:xfrm>
          <a:prstGeom prst="rect">
            <a:avLst/>
          </a:prstGeom>
        </p:spPr>
        <p:txBody>
          <a:bodyPr vert="horz" lIns="93315" tIns="46657" rIns="93315" bIns="46657" rtlCol="0"/>
          <a:lstStyle>
            <a:lvl1pPr algn="r">
              <a:defRPr sz="1200"/>
            </a:lvl1pPr>
          </a:lstStyle>
          <a:p>
            <a:fld id="{C19C358C-C1B6-4233-9BB4-C14FC3F16E87}" type="datetimeFigureOut">
              <a:rPr lang="en-US" smtClean="0"/>
              <a:t>5/14/2019</a:t>
            </a:fld>
            <a:endParaRPr lang="en-US"/>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15" tIns="46657" rIns="93315" bIns="46657" rtlCol="0" anchor="ctr"/>
          <a:lstStyle/>
          <a:p>
            <a:endParaRPr lang="en-US"/>
          </a:p>
        </p:txBody>
      </p:sp>
      <p:sp>
        <p:nvSpPr>
          <p:cNvPr id="5" name="Notes Placeholder 4"/>
          <p:cNvSpPr>
            <a:spLocks noGrp="1"/>
          </p:cNvSpPr>
          <p:nvPr>
            <p:ph type="body" sz="quarter" idx="3"/>
          </p:nvPr>
        </p:nvSpPr>
        <p:spPr>
          <a:xfrm>
            <a:off x="702310" y="4480005"/>
            <a:ext cx="5618480" cy="3665458"/>
          </a:xfrm>
          <a:prstGeom prst="rect">
            <a:avLst/>
          </a:prstGeom>
        </p:spPr>
        <p:txBody>
          <a:bodyPr vert="horz" lIns="93315" tIns="46657" rIns="93315" bIns="4665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42030"/>
            <a:ext cx="3043343" cy="467070"/>
          </a:xfrm>
          <a:prstGeom prst="rect">
            <a:avLst/>
          </a:prstGeom>
        </p:spPr>
        <p:txBody>
          <a:bodyPr vert="horz" lIns="93315" tIns="46657" rIns="93315" bIns="46657"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0"/>
          </a:xfrm>
          <a:prstGeom prst="rect">
            <a:avLst/>
          </a:prstGeom>
        </p:spPr>
        <p:txBody>
          <a:bodyPr vert="horz" lIns="93315" tIns="46657" rIns="93315" bIns="46657" rtlCol="0" anchor="b"/>
          <a:lstStyle>
            <a:lvl1pPr algn="r">
              <a:defRPr sz="1200"/>
            </a:lvl1pPr>
          </a:lstStyle>
          <a:p>
            <a:fld id="{05A5C259-D97B-476B-BCA9-F9DDC2F548E8}" type="slidenum">
              <a:rPr lang="en-US" smtClean="0"/>
              <a:t>‹#›</a:t>
            </a:fld>
            <a:endParaRPr lang="en-US"/>
          </a:p>
        </p:txBody>
      </p:sp>
    </p:spTree>
    <p:extLst>
      <p:ext uri="{BB962C8B-B14F-4D97-AF65-F5344CB8AC3E}">
        <p14:creationId xmlns:p14="http://schemas.microsoft.com/office/powerpoint/2010/main" val="1124867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Welcome. I am Chad Jones, your host for today’s webinar. The webinar series “Psychosis, Can You Spot It?” was developed by Dr. Diana Perkins and her team. Dr. Perkins is the Director of EPI-NC, a program supporting the development of early psychosis treatment programs in North Carolina. This webinar series is supported by EPI-NC,  funded by a federal Community Mental Health Services Block Grant as a project of the NC Division of Mental Health, Developmental Disabilities &amp; Substance Abuse Services. Dr. Perkins is a Professor in the Department of Psychiatry at the University of North Carolina at Chapel Hill and is the Director and one of the psychiatrists of the UNC OASIS program, a coordinated specialty care program for persons in the early stages of a psychotic disorder. Her research focuses on discovering what causes schizophrenia, in the hope of developing better treatments and eventually a cure.   </a:t>
            </a:r>
          </a:p>
        </p:txBody>
      </p:sp>
      <p:sp>
        <p:nvSpPr>
          <p:cNvPr id="4" name="Slide Number Placeholder 3"/>
          <p:cNvSpPr>
            <a:spLocks noGrp="1"/>
          </p:cNvSpPr>
          <p:nvPr>
            <p:ph type="sldNum" sz="quarter" idx="10"/>
          </p:nvPr>
        </p:nvSpPr>
        <p:spPr/>
        <p:txBody>
          <a:bodyPr/>
          <a:lstStyle/>
          <a:p>
            <a:fld id="{05A5C259-D97B-476B-BCA9-F9DDC2F548E8}" type="slidenum">
              <a:rPr lang="en-US" smtClean="0"/>
              <a:t>1</a:t>
            </a:fld>
            <a:endParaRPr lang="en-US"/>
          </a:p>
        </p:txBody>
      </p:sp>
    </p:spTree>
    <p:extLst>
      <p:ext uri="{BB962C8B-B14F-4D97-AF65-F5344CB8AC3E}">
        <p14:creationId xmlns:p14="http://schemas.microsoft.com/office/powerpoint/2010/main" val="29219208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Next I would like to introduce Jessica who, like many remarkable people I have met, show through their lived experiences that recovery from a psychotic disorder is possible. We have anonymized her image and name, but the stories she tells are real.</a:t>
            </a:r>
          </a:p>
          <a:p>
            <a:endParaRPr lang="en-US" dirty="0"/>
          </a:p>
        </p:txBody>
      </p:sp>
      <p:sp>
        <p:nvSpPr>
          <p:cNvPr id="4" name="Slide Number Placeholder 3"/>
          <p:cNvSpPr>
            <a:spLocks noGrp="1"/>
          </p:cNvSpPr>
          <p:nvPr>
            <p:ph type="sldNum" sz="quarter" idx="5"/>
          </p:nvPr>
        </p:nvSpPr>
        <p:spPr/>
        <p:txBody>
          <a:bodyPr/>
          <a:lstStyle/>
          <a:p>
            <a:fld id="{05A5C259-D97B-476B-BCA9-F9DDC2F548E8}" type="slidenum">
              <a:rPr lang="en-US" smtClean="0"/>
              <a:t>10</a:t>
            </a:fld>
            <a:endParaRPr lang="en-US"/>
          </a:p>
        </p:txBody>
      </p:sp>
    </p:spTree>
    <p:extLst>
      <p:ext uri="{BB962C8B-B14F-4D97-AF65-F5344CB8AC3E}">
        <p14:creationId xmlns:p14="http://schemas.microsoft.com/office/powerpoint/2010/main" val="19040281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Jessica tells us she was recently diagnosed with schizophrenia. We know that about 1 in every 50 persons develops a psychotic disorder, like schizophrenia, schizoaffective disorder, or a mood disorder with psychotic features.  How likely is it that clinicians will encounter a person with first episode psychosis in their clinical practice?</a:t>
            </a:r>
          </a:p>
        </p:txBody>
      </p:sp>
      <p:sp>
        <p:nvSpPr>
          <p:cNvPr id="4" name="Slide Number Placeholder 3"/>
          <p:cNvSpPr>
            <a:spLocks noGrp="1"/>
          </p:cNvSpPr>
          <p:nvPr>
            <p:ph type="sldNum" sz="quarter" idx="10"/>
          </p:nvPr>
        </p:nvSpPr>
        <p:spPr/>
        <p:txBody>
          <a:bodyPr/>
          <a:lstStyle/>
          <a:p>
            <a:fld id="{05A5C259-D97B-476B-BCA9-F9DDC2F548E8}" type="slidenum">
              <a:rPr lang="en-US" smtClean="0"/>
              <a:t>11</a:t>
            </a:fld>
            <a:endParaRPr lang="en-US"/>
          </a:p>
        </p:txBody>
      </p:sp>
    </p:spTree>
    <p:extLst>
      <p:ext uri="{BB962C8B-B14F-4D97-AF65-F5344CB8AC3E}">
        <p14:creationId xmlns:p14="http://schemas.microsoft.com/office/powerpoint/2010/main" val="17966749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To determine the prevalence of various mental disorder diagnoses, including psychotic disorders, the US conducted the Mental Health Surveillance study, interviewing 5653 randomly selected participants of the National Survey on Drug Use and Mental Health.</a:t>
            </a:r>
          </a:p>
        </p:txBody>
      </p:sp>
      <p:sp>
        <p:nvSpPr>
          <p:cNvPr id="4" name="Slide Number Placeholder 3"/>
          <p:cNvSpPr>
            <a:spLocks noGrp="1"/>
          </p:cNvSpPr>
          <p:nvPr>
            <p:ph type="sldNum" sz="quarter" idx="10"/>
          </p:nvPr>
        </p:nvSpPr>
        <p:spPr/>
        <p:txBody>
          <a:bodyPr/>
          <a:lstStyle/>
          <a:p>
            <a:fld id="{05A5C259-D97B-476B-BCA9-F9DDC2F548E8}" type="slidenum">
              <a:rPr lang="en-US" smtClean="0"/>
              <a:t>12</a:t>
            </a:fld>
            <a:endParaRPr lang="en-US"/>
          </a:p>
        </p:txBody>
      </p:sp>
    </p:spTree>
    <p:extLst>
      <p:ext uri="{BB962C8B-B14F-4D97-AF65-F5344CB8AC3E}">
        <p14:creationId xmlns:p14="http://schemas.microsoft.com/office/powerpoint/2010/main" val="36544794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defTabSz="933149"/>
            <a:r>
              <a:rPr lang="en-US" dirty="0"/>
              <a:t>The Mental Health Surveillance study found that about 1 in every 5 persons between the ages of 18 &amp; 30 experienced a diagnosable mental illness in the past year. </a:t>
            </a:r>
          </a:p>
        </p:txBody>
      </p:sp>
      <p:sp>
        <p:nvSpPr>
          <p:cNvPr id="4" name="Slide Number Placeholder 3"/>
          <p:cNvSpPr>
            <a:spLocks noGrp="1"/>
          </p:cNvSpPr>
          <p:nvPr>
            <p:ph type="sldNum" sz="quarter" idx="10"/>
          </p:nvPr>
        </p:nvSpPr>
        <p:spPr/>
        <p:txBody>
          <a:bodyPr/>
          <a:lstStyle/>
          <a:p>
            <a:fld id="{05A5C259-D97B-476B-BCA9-F9DDC2F548E8}" type="slidenum">
              <a:rPr lang="en-US" smtClean="0"/>
              <a:t>13</a:t>
            </a:fld>
            <a:endParaRPr lang="en-US"/>
          </a:p>
        </p:txBody>
      </p:sp>
    </p:spTree>
    <p:extLst>
      <p:ext uri="{BB962C8B-B14F-4D97-AF65-F5344CB8AC3E}">
        <p14:creationId xmlns:p14="http://schemas.microsoft.com/office/powerpoint/2010/main" val="11343952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The most commonly reported disorders involved substance use, major depression and adjustment disorders. Psychotic disorders were rarely reported, only by 1 in every 500 adolescent and young adults.</a:t>
            </a:r>
          </a:p>
        </p:txBody>
      </p:sp>
      <p:sp>
        <p:nvSpPr>
          <p:cNvPr id="4" name="Slide Number Placeholder 3"/>
          <p:cNvSpPr>
            <a:spLocks noGrp="1"/>
          </p:cNvSpPr>
          <p:nvPr>
            <p:ph type="sldNum" sz="quarter" idx="10"/>
          </p:nvPr>
        </p:nvSpPr>
        <p:spPr/>
        <p:txBody>
          <a:bodyPr/>
          <a:lstStyle/>
          <a:p>
            <a:fld id="{05A5C259-D97B-476B-BCA9-F9DDC2F548E8}" type="slidenum">
              <a:rPr lang="en-US" smtClean="0"/>
              <a:t>14</a:t>
            </a:fld>
            <a:endParaRPr lang="en-US"/>
          </a:p>
        </p:txBody>
      </p:sp>
    </p:spTree>
    <p:extLst>
      <p:ext uri="{BB962C8B-B14F-4D97-AF65-F5344CB8AC3E}">
        <p14:creationId xmlns:p14="http://schemas.microsoft.com/office/powerpoint/2010/main" val="37869724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This graph is from a meta-analysis, and shows the incidence of psychotic disorders per 100,000 persons per year for different age groups. The highest incidence of psychosis was between the ages of 20 to 24, (click) at 20 persons per 100,000. The risk of a psychotic disorder gradually declined with age. Pooling all age groups, the annual incidence was 32 per 100,000 persons for any psychotic disorder, with about two-thirds developing schizophrenia and related non-affective psychotic disorders, and one third developing psychosis as part of a mood disorder. </a:t>
            </a:r>
            <a:endParaRPr lang="en-US" dirty="0"/>
          </a:p>
        </p:txBody>
      </p:sp>
      <p:sp>
        <p:nvSpPr>
          <p:cNvPr id="4" name="Slide Number Placeholder 3"/>
          <p:cNvSpPr>
            <a:spLocks noGrp="1"/>
          </p:cNvSpPr>
          <p:nvPr>
            <p:ph type="sldNum" sz="quarter" idx="5"/>
          </p:nvPr>
        </p:nvSpPr>
        <p:spPr/>
        <p:txBody>
          <a:bodyPr/>
          <a:lstStyle/>
          <a:p>
            <a:fld id="{05A5C259-D97B-476B-BCA9-F9DDC2F548E8}" type="slidenum">
              <a:rPr lang="en-US" smtClean="0"/>
              <a:t>15</a:t>
            </a:fld>
            <a:endParaRPr lang="en-US"/>
          </a:p>
        </p:txBody>
      </p:sp>
    </p:spTree>
    <p:extLst>
      <p:ext uri="{BB962C8B-B14F-4D97-AF65-F5344CB8AC3E}">
        <p14:creationId xmlns:p14="http://schemas.microsoft.com/office/powerpoint/2010/main" val="19297402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Males had a higher risk of psychosis than females in late adolescence and early adulthood. By middle age the incidence of psychosis is similar for males and females, but older females have a slightly higher risk of psychosis than males.   </a:t>
            </a:r>
          </a:p>
          <a:p>
            <a:endParaRPr lang="en-US" dirty="0"/>
          </a:p>
        </p:txBody>
      </p:sp>
      <p:sp>
        <p:nvSpPr>
          <p:cNvPr id="4" name="Slide Number Placeholder 3"/>
          <p:cNvSpPr>
            <a:spLocks noGrp="1"/>
          </p:cNvSpPr>
          <p:nvPr>
            <p:ph type="sldNum" sz="quarter" idx="5"/>
          </p:nvPr>
        </p:nvSpPr>
        <p:spPr/>
        <p:txBody>
          <a:bodyPr/>
          <a:lstStyle/>
          <a:p>
            <a:fld id="{05A5C259-D97B-476B-BCA9-F9DDC2F548E8}" type="slidenum">
              <a:rPr lang="en-US" smtClean="0"/>
              <a:t>16</a:t>
            </a:fld>
            <a:endParaRPr lang="en-US"/>
          </a:p>
        </p:txBody>
      </p:sp>
    </p:spTree>
    <p:extLst>
      <p:ext uri="{BB962C8B-B14F-4D97-AF65-F5344CB8AC3E}">
        <p14:creationId xmlns:p14="http://schemas.microsoft.com/office/powerpoint/2010/main" val="25161476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3149" rtl="0" eaLnBrk="1" fontAlgn="auto" latinLnBrk="0" hangingPunct="1">
              <a:lnSpc>
                <a:spcPct val="100000"/>
              </a:lnSpc>
              <a:spcBef>
                <a:spcPts val="0"/>
              </a:spcBef>
              <a:spcAft>
                <a:spcPts val="0"/>
              </a:spcAft>
              <a:buClrTx/>
              <a:buSzTx/>
              <a:buFontTx/>
              <a:buNone/>
              <a:tabLst/>
              <a:defRPr/>
            </a:pPr>
            <a:r>
              <a:rPr lang="en-US" dirty="0"/>
              <a:t>Most psychotic illnesses are persistent, so the number of people in the population who have a psychotic disorder accumulates with age.  Extrapolating from the psychosis incidence meta-analyses gives us an idea and the risk of developing a psychotic disorder was greater for males than females. By age 65 about 2% of males compared to 1.5% of females would be expected to be diagnosed with a psychotic disorder.</a:t>
            </a:r>
          </a:p>
          <a:p>
            <a:pPr defTabSz="933149"/>
            <a:r>
              <a:rPr lang="en-US" dirty="0"/>
              <a:t>Extrapolating the AESOPs study results, we expect that by age 20, about 30 out of every 10,000 persons have a psychotic disorder. The number with psychosis per 10,000 persons increases to 60 by age 25 and to 100 by age 35. By age 65, about 180 out of 10,000, or 1.8 percent, of people have a psychotic disorder. </a:t>
            </a:r>
          </a:p>
          <a:p>
            <a:endParaRPr lang="en-US" dirty="0"/>
          </a:p>
        </p:txBody>
      </p:sp>
      <p:sp>
        <p:nvSpPr>
          <p:cNvPr id="4" name="Slide Number Placeholder 3"/>
          <p:cNvSpPr>
            <a:spLocks noGrp="1"/>
          </p:cNvSpPr>
          <p:nvPr>
            <p:ph type="sldNum" sz="quarter" idx="5"/>
          </p:nvPr>
        </p:nvSpPr>
        <p:spPr/>
        <p:txBody>
          <a:bodyPr/>
          <a:lstStyle/>
          <a:p>
            <a:fld id="{05A5C259-D97B-476B-BCA9-F9DDC2F548E8}" type="slidenum">
              <a:rPr lang="en-US" smtClean="0"/>
              <a:t>17</a:t>
            </a:fld>
            <a:endParaRPr lang="en-US"/>
          </a:p>
        </p:txBody>
      </p:sp>
    </p:spTree>
    <p:extLst>
      <p:ext uri="{BB962C8B-B14F-4D97-AF65-F5344CB8AC3E}">
        <p14:creationId xmlns:p14="http://schemas.microsoft.com/office/powerpoint/2010/main" val="7317263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dirty="0">
                <a:latin typeface="Arial"/>
                <a:ea typeface="Arial"/>
              </a:rPr>
              <a:t>Global mean prevalence rates (with 95% uncertainty interval) by age and sex, 2016.  </a:t>
            </a: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a:ea typeface="ＭＳ Ｐゴシック" pitchFamily="34" charset="-128"/>
              </a:defRPr>
            </a:lvl5pPr>
          </a:lstStyle>
          <a:p>
            <a:pPr marL="0" marR="0" lvl="0" indent="0" algn="r" defTabSz="914400" rtl="0" eaLnBrk="1" fontAlgn="base" latinLnBrk="0" hangingPunct="1">
              <a:lnSpc>
                <a:spcPct val="100000"/>
              </a:lnSpc>
              <a:spcBef>
                <a:spcPct val="0"/>
              </a:spcBef>
              <a:spcAft>
                <a:spcPct val="0"/>
              </a:spcAft>
              <a:buClrTx/>
              <a:buSzTx/>
              <a:buFontTx/>
              <a:buNone/>
              <a:tabLst/>
              <a:defRPr/>
            </a:pPr>
            <a:fld id="{40C5EF97-E9AA-495E-84BA-EB2F9F1BCE5C}" type="slidenum">
              <a:rPr kumimoji="0" lang="en-US" altLang="en-US" sz="1200" b="0" i="0" u="none" strike="noStrike" kern="0" cap="none" spc="0" normalizeH="0" baseline="0" noProof="0">
                <a:ln>
                  <a:noFill/>
                </a:ln>
                <a:solidFill>
                  <a:srgbClr val="000000"/>
                </a:solidFill>
                <a:effectLst/>
                <a:uLnTx/>
                <a:uFillTx/>
                <a:latin typeface="Arial"/>
                <a:ea typeface="ＭＳ Ｐゴシック" pitchFamily="34" charset="-128"/>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0" cap="none" spc="0" normalizeH="0" baseline="0" noProof="0">
              <a:ln>
                <a:noFill/>
              </a:ln>
              <a:solidFill>
                <a:srgbClr val="000000"/>
              </a:solidFill>
              <a:effectLst/>
              <a:uLnTx/>
              <a:uFillTx/>
              <a:latin typeface="Arial"/>
              <a:ea typeface="ＭＳ Ｐゴシック"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t>How</a:t>
            </a:r>
            <a:r>
              <a:rPr lang="en-US" baseline="0" dirty="0"/>
              <a:t> does the results of these studies fit with your clinical world?  About what percent of your clients have a psychotic disorder?</a:t>
            </a:r>
          </a:p>
          <a:p>
            <a:endParaRPr lang="en-US" baseline="0" dirty="0"/>
          </a:p>
          <a:p>
            <a:r>
              <a:rPr lang="en-US" baseline="0" dirty="0"/>
              <a:t>Let’s see how this compares to the prevalence of psychotic disorders across the US….</a:t>
            </a:r>
            <a:endParaRPr lang="en-US" dirty="0"/>
          </a:p>
        </p:txBody>
      </p:sp>
      <p:sp>
        <p:nvSpPr>
          <p:cNvPr id="4" name="Slide Number Placeholder 3"/>
          <p:cNvSpPr>
            <a:spLocks noGrp="1"/>
          </p:cNvSpPr>
          <p:nvPr>
            <p:ph type="sldNum" sz="quarter" idx="10"/>
          </p:nvPr>
        </p:nvSpPr>
        <p:spPr/>
        <p:txBody>
          <a:bodyPr/>
          <a:lstStyle/>
          <a:p>
            <a:fld id="{05A5C259-D97B-476B-BCA9-F9DDC2F548E8}" type="slidenum">
              <a:rPr lang="en-US" smtClean="0"/>
              <a:t>19</a:t>
            </a:fld>
            <a:endParaRPr lang="en-US"/>
          </a:p>
        </p:txBody>
      </p:sp>
    </p:spTree>
    <p:extLst>
      <p:ext uri="{BB962C8B-B14F-4D97-AF65-F5344CB8AC3E}">
        <p14:creationId xmlns:p14="http://schemas.microsoft.com/office/powerpoint/2010/main" val="1277664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Thanks Chad.  </a:t>
            </a:r>
          </a:p>
          <a:p>
            <a:r>
              <a:rPr lang="en-US" sz="1200" kern="1200" dirty="0">
                <a:solidFill>
                  <a:schemeClr val="tx1"/>
                </a:solidFill>
                <a:latin typeface="+mn-lt"/>
                <a:ea typeface="+mn-ea"/>
                <a:cs typeface="+mn-cs"/>
              </a:rPr>
              <a:t>I want to welcome you to Psychosis: Can you spot it?, an educational series that addresses the common signs and symptoms of first episode psychosis, as well as the barriers to recognition by health care providers.</a:t>
            </a:r>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5A5C259-D97B-476B-BCA9-F9DDC2F548E8}" type="slidenum">
              <a:rPr lang="en-US" smtClean="0"/>
              <a:t>2</a:t>
            </a:fld>
            <a:endParaRPr lang="en-US"/>
          </a:p>
        </p:txBody>
      </p:sp>
    </p:spTree>
    <p:extLst>
      <p:ext uri="{BB962C8B-B14F-4D97-AF65-F5344CB8AC3E}">
        <p14:creationId xmlns:p14="http://schemas.microsoft.com/office/powerpoint/2010/main" val="29261974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The results of the Mental Health Surveillance Study found that most community mental health care providers rarely treat clients with psychotic disorders, while major depression and adjustment disorders are common. Persons with chronic schizophrenia and related psychotic disorders are typically treated in </a:t>
            </a:r>
            <a:r>
              <a:rPr lang="en-US" sz="1200" kern="1200" dirty="0" err="1">
                <a:solidFill>
                  <a:schemeClr val="tx1"/>
                </a:solidFill>
                <a:latin typeface="+mn-lt"/>
                <a:ea typeface="+mn-ea"/>
                <a:cs typeface="+mn-cs"/>
              </a:rPr>
              <a:t>speciality</a:t>
            </a:r>
            <a:r>
              <a:rPr lang="en-US" sz="1200" kern="1200" dirty="0">
                <a:solidFill>
                  <a:schemeClr val="tx1"/>
                </a:solidFill>
                <a:latin typeface="+mn-lt"/>
                <a:ea typeface="+mn-ea"/>
                <a:cs typeface="+mn-cs"/>
              </a:rPr>
              <a:t> programs rather than by general </a:t>
            </a:r>
            <a:r>
              <a:rPr lang="en-US" sz="1200" kern="1200" dirty="0" err="1">
                <a:solidFill>
                  <a:schemeClr val="tx1"/>
                </a:solidFill>
                <a:latin typeface="+mn-lt"/>
                <a:ea typeface="+mn-ea"/>
                <a:cs typeface="+mn-cs"/>
              </a:rPr>
              <a:t>practicioners</a:t>
            </a:r>
            <a:r>
              <a:rPr lang="en-US" sz="1200" kern="1200" dirty="0">
                <a:solidFill>
                  <a:schemeClr val="tx1"/>
                </a:solidFill>
                <a:latin typeface="+mn-lt"/>
                <a:ea typeface="+mn-ea"/>
                <a:cs typeface="+mn-cs"/>
              </a:rPr>
              <a:t>. However, most persons experiencing a first psychotic episode initially turn to a community provider for help. Because the annual incidence of psychosis is low, it is easy for mental health clinicians to miss the diagnosis, since it is not on the clinician’s radar. Knowing the red flags that suggest psychosis can help clinicians to SPOT IT.</a:t>
            </a:r>
          </a:p>
          <a:p>
            <a:endParaRPr lang="en-US" dirty="0"/>
          </a:p>
        </p:txBody>
      </p:sp>
      <p:sp>
        <p:nvSpPr>
          <p:cNvPr id="4" name="Slide Number Placeholder 3"/>
          <p:cNvSpPr>
            <a:spLocks noGrp="1"/>
          </p:cNvSpPr>
          <p:nvPr>
            <p:ph type="sldNum" sz="quarter" idx="10"/>
          </p:nvPr>
        </p:nvSpPr>
        <p:spPr/>
        <p:txBody>
          <a:bodyPr/>
          <a:lstStyle/>
          <a:p>
            <a:fld id="{05A5C259-D97B-476B-BCA9-F9DDC2F548E8}" type="slidenum">
              <a:rPr lang="en-US" smtClean="0"/>
              <a:t>20</a:t>
            </a:fld>
            <a:endParaRPr lang="en-US"/>
          </a:p>
        </p:txBody>
      </p:sp>
    </p:spTree>
    <p:extLst>
      <p:ext uri="{BB962C8B-B14F-4D97-AF65-F5344CB8AC3E}">
        <p14:creationId xmlns:p14="http://schemas.microsoft.com/office/powerpoint/2010/main" val="24394190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t>Next we review the signs and symptoms of emerge psychosis.</a:t>
            </a:r>
          </a:p>
        </p:txBody>
      </p:sp>
      <p:sp>
        <p:nvSpPr>
          <p:cNvPr id="4" name="Slide Number Placeholder 3"/>
          <p:cNvSpPr>
            <a:spLocks noGrp="1"/>
          </p:cNvSpPr>
          <p:nvPr>
            <p:ph type="sldNum" sz="quarter" idx="10"/>
          </p:nvPr>
        </p:nvSpPr>
        <p:spPr/>
        <p:txBody>
          <a:bodyPr/>
          <a:lstStyle/>
          <a:p>
            <a:fld id="{05A5C259-D97B-476B-BCA9-F9DDC2F548E8}" type="slidenum">
              <a:rPr lang="en-US" smtClean="0"/>
              <a:t>21</a:t>
            </a:fld>
            <a:endParaRPr lang="en-US"/>
          </a:p>
        </p:txBody>
      </p:sp>
    </p:spTree>
    <p:extLst>
      <p:ext uri="{BB962C8B-B14F-4D97-AF65-F5344CB8AC3E}">
        <p14:creationId xmlns:p14="http://schemas.microsoft.com/office/powerpoint/2010/main" val="41565667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defTabSz="905530">
              <a:defRPr/>
            </a:pPr>
            <a:r>
              <a:rPr lang="en-US" dirty="0"/>
              <a:t>Most of you are probably aware that “psychosis” includes delusions, hallucinations, and disorganized speech and behaviors. </a:t>
            </a:r>
          </a:p>
        </p:txBody>
      </p:sp>
      <p:sp>
        <p:nvSpPr>
          <p:cNvPr id="4" name="Slide Number Placeholder 3"/>
          <p:cNvSpPr>
            <a:spLocks noGrp="1"/>
          </p:cNvSpPr>
          <p:nvPr>
            <p:ph type="sldNum" sz="quarter" idx="10"/>
          </p:nvPr>
        </p:nvSpPr>
        <p:spPr/>
        <p:txBody>
          <a:bodyPr/>
          <a:lstStyle/>
          <a:p>
            <a:fld id="{05A5C259-D97B-476B-BCA9-F9DDC2F548E8}" type="slidenum">
              <a:rPr lang="en-US" smtClean="0"/>
              <a:t>22</a:t>
            </a:fld>
            <a:endParaRPr lang="en-US"/>
          </a:p>
        </p:txBody>
      </p:sp>
    </p:spTree>
    <p:extLst>
      <p:ext uri="{BB962C8B-B14F-4D97-AF65-F5344CB8AC3E}">
        <p14:creationId xmlns:p14="http://schemas.microsoft.com/office/powerpoint/2010/main" val="2715385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Delusions involve misinterpretation and misattribution of events. An individual may have delusions of reference, for example (click). Other common delusions involve paranoid thoughts, for example (click) or are religious in nature, for example (click). </a:t>
            </a:r>
          </a:p>
          <a:p>
            <a:endParaRPr lang="en-US" dirty="0"/>
          </a:p>
        </p:txBody>
      </p:sp>
      <p:sp>
        <p:nvSpPr>
          <p:cNvPr id="4" name="Slide Number Placeholder 3"/>
          <p:cNvSpPr>
            <a:spLocks noGrp="1"/>
          </p:cNvSpPr>
          <p:nvPr>
            <p:ph type="sldNum" sz="quarter" idx="10"/>
          </p:nvPr>
        </p:nvSpPr>
        <p:spPr/>
        <p:txBody>
          <a:bodyPr/>
          <a:lstStyle/>
          <a:p>
            <a:fld id="{05A5C259-D97B-476B-BCA9-F9DDC2F548E8}" type="slidenum">
              <a:rPr lang="en-US" smtClean="0"/>
              <a:t>23</a:t>
            </a:fld>
            <a:endParaRPr lang="en-US"/>
          </a:p>
        </p:txBody>
      </p:sp>
    </p:spTree>
    <p:extLst>
      <p:ext uri="{BB962C8B-B14F-4D97-AF65-F5344CB8AC3E}">
        <p14:creationId xmlns:p14="http://schemas.microsoft.com/office/powerpoint/2010/main" val="36455597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Hallucinations are misperceptions, and can involve any sense. Auditory hallucinations can be command in nature, or may be described as a running commentary, for example (click). Visual hallucinations involve seeing something that isn’t really there. Other less common hallucinations include olfactory, tactile and gustatory hallucinations. Here are a few examples. </a:t>
            </a:r>
          </a:p>
          <a:p>
            <a:endParaRPr lang="en-US" dirty="0"/>
          </a:p>
        </p:txBody>
      </p:sp>
      <p:sp>
        <p:nvSpPr>
          <p:cNvPr id="4" name="Slide Number Placeholder 3"/>
          <p:cNvSpPr>
            <a:spLocks noGrp="1"/>
          </p:cNvSpPr>
          <p:nvPr>
            <p:ph type="sldNum" sz="quarter" idx="10"/>
          </p:nvPr>
        </p:nvSpPr>
        <p:spPr/>
        <p:txBody>
          <a:bodyPr/>
          <a:lstStyle/>
          <a:p>
            <a:fld id="{05A5C259-D97B-476B-BCA9-F9DDC2F548E8}" type="slidenum">
              <a:rPr lang="en-US" smtClean="0"/>
              <a:t>24</a:t>
            </a:fld>
            <a:endParaRPr lang="en-US"/>
          </a:p>
        </p:txBody>
      </p:sp>
    </p:spTree>
    <p:extLst>
      <p:ext uri="{BB962C8B-B14F-4D97-AF65-F5344CB8AC3E}">
        <p14:creationId xmlns:p14="http://schemas.microsoft.com/office/powerpoint/2010/main" val="33512182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Psychosis symptoms also include disorganization of speech and behavior. The individual may struggle in conversations , for example (click), experience thought blocking (click), or act in a way that appears strange to others, for example (click).</a:t>
            </a:r>
          </a:p>
          <a:p>
            <a:endParaRPr lang="en-US" dirty="0"/>
          </a:p>
        </p:txBody>
      </p:sp>
      <p:sp>
        <p:nvSpPr>
          <p:cNvPr id="4" name="Slide Number Placeholder 3"/>
          <p:cNvSpPr>
            <a:spLocks noGrp="1"/>
          </p:cNvSpPr>
          <p:nvPr>
            <p:ph type="sldNum" sz="quarter" idx="10"/>
          </p:nvPr>
        </p:nvSpPr>
        <p:spPr/>
        <p:txBody>
          <a:bodyPr/>
          <a:lstStyle/>
          <a:p>
            <a:fld id="{05A5C259-D97B-476B-BCA9-F9DDC2F548E8}" type="slidenum">
              <a:rPr lang="en-US" smtClean="0"/>
              <a:t>25</a:t>
            </a:fld>
            <a:endParaRPr lang="en-US"/>
          </a:p>
        </p:txBody>
      </p:sp>
    </p:spTree>
    <p:extLst>
      <p:ext uri="{BB962C8B-B14F-4D97-AF65-F5344CB8AC3E}">
        <p14:creationId xmlns:p14="http://schemas.microsoft.com/office/powerpoint/2010/main" val="13656068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Ninety percent of the time psychosis is heralded by what is called a prodromal phase, or a high-risk stage. This includes attenuated changes in thought content and perception, where the person retains insight that the experiences are “not real”. </a:t>
            </a:r>
          </a:p>
          <a:p>
            <a:endParaRPr lang="en-US" dirty="0"/>
          </a:p>
        </p:txBody>
      </p:sp>
      <p:sp>
        <p:nvSpPr>
          <p:cNvPr id="4" name="Slide Number Placeholder 3"/>
          <p:cNvSpPr>
            <a:spLocks noGrp="1"/>
          </p:cNvSpPr>
          <p:nvPr>
            <p:ph type="sldNum" sz="quarter" idx="10"/>
          </p:nvPr>
        </p:nvSpPr>
        <p:spPr/>
        <p:txBody>
          <a:bodyPr/>
          <a:lstStyle/>
          <a:p>
            <a:fld id="{05A5C259-D97B-476B-BCA9-F9DDC2F548E8}" type="slidenum">
              <a:rPr lang="en-US" smtClean="0"/>
              <a:t>26</a:t>
            </a:fld>
            <a:endParaRPr lang="en-US"/>
          </a:p>
        </p:txBody>
      </p:sp>
    </p:spTree>
    <p:extLst>
      <p:ext uri="{BB962C8B-B14F-4D97-AF65-F5344CB8AC3E}">
        <p14:creationId xmlns:p14="http://schemas.microsoft.com/office/powerpoint/2010/main" val="36878538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defTabSz="933149"/>
            <a:r>
              <a:rPr lang="en-US" dirty="0"/>
              <a:t>During the prodromal stage persons experience altered thought content, altered thought process, and perceptual abnormalities. Attenuated psychotic symptoms resemble delusions (click), disorganization (click), and hallucinations (click) in that the symptoms are compelling, captivating, and impact function. They are distinguished from full-psychosis by the retention of insight that the experiences are “not real”.  With attenuated psychosis persons retain insight that the experiences are a product of their mind, that their “mind is playing tricks” on them.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5A5C259-D97B-476B-BCA9-F9DDC2F548E8}" type="slidenum">
              <a:rPr lang="en-US" smtClean="0"/>
              <a:t>27</a:t>
            </a:fld>
            <a:endParaRPr lang="en-US"/>
          </a:p>
        </p:txBody>
      </p:sp>
    </p:spTree>
    <p:extLst>
      <p:ext uri="{BB962C8B-B14F-4D97-AF65-F5344CB8AC3E}">
        <p14:creationId xmlns:p14="http://schemas.microsoft.com/office/powerpoint/2010/main" val="7987592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defTabSz="933149"/>
            <a:r>
              <a:rPr lang="en-US" dirty="0"/>
              <a:t>A person is at elevated risk for psychosis if the attenuated psychotic symptoms are compelling or captivating, impact function, and occur frequently. Attenuated psychotic symptoms are similar to fully psychotic symptoms in that the experience is unusual or illogical, however the person maintains doubt about veracity, for example (click).  Both full and attenuated psychosis are compelling or captivating, for example (click), bothersome or interfere with function, for example (click), and occur frequently (click). </a:t>
            </a:r>
          </a:p>
          <a:p>
            <a:endParaRPr lang="en-US" dirty="0"/>
          </a:p>
        </p:txBody>
      </p:sp>
      <p:sp>
        <p:nvSpPr>
          <p:cNvPr id="4" name="Slide Number Placeholder 3"/>
          <p:cNvSpPr>
            <a:spLocks noGrp="1"/>
          </p:cNvSpPr>
          <p:nvPr>
            <p:ph type="sldNum" sz="quarter" idx="10"/>
          </p:nvPr>
        </p:nvSpPr>
        <p:spPr/>
        <p:txBody>
          <a:bodyPr/>
          <a:lstStyle/>
          <a:p>
            <a:fld id="{05A5C259-D97B-476B-BCA9-F9DDC2F548E8}" type="slidenum">
              <a:rPr lang="en-US" smtClean="0"/>
              <a:t>28</a:t>
            </a:fld>
            <a:endParaRPr lang="en-US"/>
          </a:p>
        </p:txBody>
      </p:sp>
    </p:spTree>
    <p:extLst>
      <p:ext uri="{BB962C8B-B14F-4D97-AF65-F5344CB8AC3E}">
        <p14:creationId xmlns:p14="http://schemas.microsoft.com/office/powerpoint/2010/main" val="32621163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Most people experience their “mind playing tricks” on them once in a while. These experiences are infrequent and usually easy to dismiss, for example…</a:t>
            </a:r>
          </a:p>
          <a:p>
            <a:endParaRPr lang="en-US" dirty="0"/>
          </a:p>
          <a:p>
            <a:endParaRPr lang="en-US" dirty="0"/>
          </a:p>
        </p:txBody>
      </p:sp>
      <p:sp>
        <p:nvSpPr>
          <p:cNvPr id="4" name="Slide Number Placeholder 3"/>
          <p:cNvSpPr>
            <a:spLocks noGrp="1"/>
          </p:cNvSpPr>
          <p:nvPr>
            <p:ph type="sldNum" sz="quarter" idx="10"/>
          </p:nvPr>
        </p:nvSpPr>
        <p:spPr/>
        <p:txBody>
          <a:bodyPr/>
          <a:lstStyle/>
          <a:p>
            <a:fld id="{05A5C259-D97B-476B-BCA9-F9DDC2F548E8}" type="slidenum">
              <a:rPr lang="en-US" smtClean="0"/>
              <a:t>29</a:t>
            </a:fld>
            <a:endParaRPr lang="en-US"/>
          </a:p>
        </p:txBody>
      </p:sp>
    </p:spTree>
    <p:extLst>
      <p:ext uri="{BB962C8B-B14F-4D97-AF65-F5344CB8AC3E}">
        <p14:creationId xmlns:p14="http://schemas.microsoft.com/office/powerpoint/2010/main" val="3672280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begin, I have the following to disclose. In the past two years I received funding from Boehringer-Ingelheim to conduct a clinical trial at UNC, consulting fees from Alkermes and royalties from APA publishing.</a:t>
            </a:r>
          </a:p>
        </p:txBody>
      </p:sp>
      <p:sp>
        <p:nvSpPr>
          <p:cNvPr id="4" name="Slide Number Placeholder 3"/>
          <p:cNvSpPr>
            <a:spLocks noGrp="1"/>
          </p:cNvSpPr>
          <p:nvPr>
            <p:ph type="sldNum" sz="quarter" idx="5"/>
          </p:nvPr>
        </p:nvSpPr>
        <p:spPr/>
        <p:txBody>
          <a:bodyPr/>
          <a:lstStyle/>
          <a:p>
            <a:fld id="{05A5C259-D97B-476B-BCA9-F9DDC2F548E8}" type="slidenum">
              <a:rPr lang="en-US" smtClean="0"/>
              <a:t>3</a:t>
            </a:fld>
            <a:endParaRPr lang="en-US"/>
          </a:p>
        </p:txBody>
      </p:sp>
    </p:spTree>
    <p:extLst>
      <p:ext uri="{BB962C8B-B14F-4D97-AF65-F5344CB8AC3E}">
        <p14:creationId xmlns:p14="http://schemas.microsoft.com/office/powerpoint/2010/main" val="1376531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So there is a continuum from occasional mind-tricks to full psychosis. However, t</a:t>
            </a:r>
            <a:r>
              <a:rPr lang="en-US" dirty="0"/>
              <a:t>here are specific features that determine where a person’s symptoms are along this continuum. </a:t>
            </a:r>
          </a:p>
        </p:txBody>
      </p:sp>
      <p:sp>
        <p:nvSpPr>
          <p:cNvPr id="4" name="Slide Number Placeholder 3"/>
          <p:cNvSpPr>
            <a:spLocks noGrp="1"/>
          </p:cNvSpPr>
          <p:nvPr>
            <p:ph type="sldNum" sz="quarter" idx="10"/>
          </p:nvPr>
        </p:nvSpPr>
        <p:spPr/>
        <p:txBody>
          <a:bodyPr/>
          <a:lstStyle/>
          <a:p>
            <a:fld id="{05A5C259-D97B-476B-BCA9-F9DDC2F548E8}" type="slidenum">
              <a:rPr lang="en-US" smtClean="0"/>
              <a:t>30</a:t>
            </a:fld>
            <a:endParaRPr lang="en-US"/>
          </a:p>
        </p:txBody>
      </p:sp>
    </p:spTree>
    <p:extLst>
      <p:ext uri="{BB962C8B-B14F-4D97-AF65-F5344CB8AC3E}">
        <p14:creationId xmlns:p14="http://schemas.microsoft.com/office/powerpoint/2010/main" val="19168801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t>To summarize, both fully psychotic and attenuated psychotic symptoms share the quality of being unusual or illogical, not culturally held, and compelling. For example, “It seems I control the weather, I wish for rain or shine and that’s what happens.”  Full and attenuated psychosis also both occur frequently, ranging from several times a month to every day. For example, “It happens whenever I weather-wish, a couple of times a week.”</a:t>
            </a:r>
          </a:p>
        </p:txBody>
      </p:sp>
      <p:sp>
        <p:nvSpPr>
          <p:cNvPr id="4" name="Slide Number Placeholder 3"/>
          <p:cNvSpPr>
            <a:spLocks noGrp="1"/>
          </p:cNvSpPr>
          <p:nvPr>
            <p:ph type="sldNum" sz="quarter" idx="10"/>
          </p:nvPr>
        </p:nvSpPr>
        <p:spPr/>
        <p:txBody>
          <a:bodyPr/>
          <a:lstStyle/>
          <a:p>
            <a:fld id="{05A5C259-D97B-476B-BCA9-F9DDC2F548E8}" type="slidenum">
              <a:rPr lang="en-US" smtClean="0"/>
              <a:t>31</a:t>
            </a:fld>
            <a:endParaRPr lang="en-US"/>
          </a:p>
        </p:txBody>
      </p:sp>
    </p:spTree>
    <p:extLst>
      <p:ext uri="{BB962C8B-B14F-4D97-AF65-F5344CB8AC3E}">
        <p14:creationId xmlns:p14="http://schemas.microsoft.com/office/powerpoint/2010/main" val="34097082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marL="0" marR="0" lvl="0" indent="0" algn="l" defTabSz="905530" rtl="0" eaLnBrk="1" fontAlgn="auto" latinLnBrk="0" hangingPunct="1">
              <a:lnSpc>
                <a:spcPct val="100000"/>
              </a:lnSpc>
              <a:spcBef>
                <a:spcPts val="0"/>
              </a:spcBef>
              <a:spcAft>
                <a:spcPts val="0"/>
              </a:spcAft>
              <a:buClrTx/>
              <a:buSzTx/>
              <a:buFontTx/>
              <a:buNone/>
              <a:tabLst/>
              <a:defRPr/>
            </a:pPr>
            <a:r>
              <a:rPr lang="en-US" dirty="0"/>
              <a:t>The difference</a:t>
            </a:r>
            <a:r>
              <a:rPr lang="en-US" baseline="0" dirty="0"/>
              <a:t> between full- and attenuated psychosis is in the person’s conviction about the reality of the events or experiences. With full psychosis the person has no doubt that the experiences are real, for example “I decide the weather, no doubt about it.” With attenuated psychosis, even though the experiences are compelling or captivating, the persons retains a sense that the experiences are product of their own mind, for example “It seems like more than a coincidence, but how could that be possible?  I know I can’t be controlling the weather.” </a:t>
            </a:r>
            <a:r>
              <a:rPr lang="en-US" sz="1200" kern="1200" baseline="0" dirty="0">
                <a:solidFill>
                  <a:schemeClr val="tx1"/>
                </a:solidFill>
                <a:latin typeface="+mn-lt"/>
                <a:ea typeface="+mn-ea"/>
                <a:cs typeface="+mn-cs"/>
              </a:rPr>
              <a:t>T</a:t>
            </a:r>
            <a:r>
              <a:rPr lang="en-US" sz="1200" kern="1200" dirty="0">
                <a:solidFill>
                  <a:schemeClr val="tx1"/>
                </a:solidFill>
                <a:latin typeface="+mn-lt"/>
                <a:ea typeface="+mn-ea"/>
                <a:cs typeface="+mn-cs"/>
              </a:rPr>
              <a:t>he person still has a grip on reality. </a:t>
            </a:r>
          </a:p>
        </p:txBody>
      </p:sp>
      <p:sp>
        <p:nvSpPr>
          <p:cNvPr id="4" name="Slide Number Placeholder 3"/>
          <p:cNvSpPr>
            <a:spLocks noGrp="1"/>
          </p:cNvSpPr>
          <p:nvPr>
            <p:ph type="sldNum" sz="quarter" idx="10"/>
          </p:nvPr>
        </p:nvSpPr>
        <p:spPr/>
        <p:txBody>
          <a:bodyPr/>
          <a:lstStyle/>
          <a:p>
            <a:fld id="{05A5C259-D97B-476B-BCA9-F9DDC2F548E8}" type="slidenum">
              <a:rPr lang="en-US" smtClean="0"/>
              <a:t>32</a:t>
            </a:fld>
            <a:endParaRPr lang="en-US"/>
          </a:p>
        </p:txBody>
      </p:sp>
    </p:spTree>
    <p:extLst>
      <p:ext uri="{BB962C8B-B14F-4D97-AF65-F5344CB8AC3E}">
        <p14:creationId xmlns:p14="http://schemas.microsoft.com/office/powerpoint/2010/main" val="1895449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Given the definition of full versus attenuated psychosis, would you diagnosis this symptom as fully psychotic, attenuated psychotic, or non-psychotic?</a:t>
            </a:r>
          </a:p>
          <a:p>
            <a:endParaRPr lang="en-US" dirty="0"/>
          </a:p>
        </p:txBody>
      </p:sp>
      <p:sp>
        <p:nvSpPr>
          <p:cNvPr id="4" name="Slide Number Placeholder 3"/>
          <p:cNvSpPr>
            <a:spLocks noGrp="1"/>
          </p:cNvSpPr>
          <p:nvPr>
            <p:ph type="sldNum" sz="quarter" idx="5"/>
          </p:nvPr>
        </p:nvSpPr>
        <p:spPr/>
        <p:txBody>
          <a:bodyPr/>
          <a:lstStyle/>
          <a:p>
            <a:fld id="{05A5C259-D97B-476B-BCA9-F9DDC2F548E8}" type="slidenum">
              <a:rPr lang="en-US" smtClean="0"/>
              <a:t>33</a:t>
            </a:fld>
            <a:endParaRPr lang="en-US"/>
          </a:p>
        </p:txBody>
      </p:sp>
    </p:spTree>
    <p:extLst>
      <p:ext uri="{BB962C8B-B14F-4D97-AF65-F5344CB8AC3E}">
        <p14:creationId xmlns:p14="http://schemas.microsoft.com/office/powerpoint/2010/main" val="3750113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This symptom is fully psychotic, because the experience is unusual, illogical, impacts function, and he is also convinced it is happening.  He is sure they can hear his thoughts, even though he is perplexed about why it is happening. </a:t>
            </a:r>
          </a:p>
          <a:p>
            <a:endParaRPr lang="en-US" dirty="0"/>
          </a:p>
        </p:txBody>
      </p:sp>
      <p:sp>
        <p:nvSpPr>
          <p:cNvPr id="4" name="Slide Number Placeholder 3"/>
          <p:cNvSpPr>
            <a:spLocks noGrp="1"/>
          </p:cNvSpPr>
          <p:nvPr>
            <p:ph type="sldNum" sz="quarter" idx="5"/>
          </p:nvPr>
        </p:nvSpPr>
        <p:spPr/>
        <p:txBody>
          <a:bodyPr/>
          <a:lstStyle/>
          <a:p>
            <a:fld id="{05A5C259-D97B-476B-BCA9-F9DDC2F548E8}" type="slidenum">
              <a:rPr lang="en-US" smtClean="0"/>
              <a:t>34</a:t>
            </a:fld>
            <a:endParaRPr lang="en-US"/>
          </a:p>
        </p:txBody>
      </p:sp>
    </p:spTree>
    <p:extLst>
      <p:ext uri="{BB962C8B-B14F-4D97-AF65-F5344CB8AC3E}">
        <p14:creationId xmlns:p14="http://schemas.microsoft.com/office/powerpoint/2010/main" val="4871411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about this symptom? (read)  </a:t>
            </a:r>
          </a:p>
          <a:p>
            <a:endParaRPr lang="en-US" dirty="0"/>
          </a:p>
        </p:txBody>
      </p:sp>
      <p:sp>
        <p:nvSpPr>
          <p:cNvPr id="4" name="Slide Number Placeholder 3"/>
          <p:cNvSpPr>
            <a:spLocks noGrp="1"/>
          </p:cNvSpPr>
          <p:nvPr>
            <p:ph type="sldNum" sz="quarter" idx="5"/>
          </p:nvPr>
        </p:nvSpPr>
        <p:spPr/>
        <p:txBody>
          <a:bodyPr/>
          <a:lstStyle/>
          <a:p>
            <a:fld id="{05A5C259-D97B-476B-BCA9-F9DDC2F548E8}" type="slidenum">
              <a:rPr lang="en-US" smtClean="0"/>
              <a:t>35</a:t>
            </a:fld>
            <a:endParaRPr lang="en-US"/>
          </a:p>
        </p:txBody>
      </p:sp>
    </p:spTree>
    <p:extLst>
      <p:ext uri="{BB962C8B-B14F-4D97-AF65-F5344CB8AC3E}">
        <p14:creationId xmlns:p14="http://schemas.microsoft.com/office/powerpoint/2010/main" val="41565960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This is an attenuated psychotic symptom because while unusual, illogical, compelling and frequent, she retains insight that the experience isn’t real. </a:t>
            </a:r>
          </a:p>
          <a:p>
            <a:endParaRPr lang="en-US" dirty="0"/>
          </a:p>
        </p:txBody>
      </p:sp>
      <p:sp>
        <p:nvSpPr>
          <p:cNvPr id="4" name="Slide Number Placeholder 3"/>
          <p:cNvSpPr>
            <a:spLocks noGrp="1"/>
          </p:cNvSpPr>
          <p:nvPr>
            <p:ph type="sldNum" sz="quarter" idx="5"/>
          </p:nvPr>
        </p:nvSpPr>
        <p:spPr/>
        <p:txBody>
          <a:bodyPr/>
          <a:lstStyle/>
          <a:p>
            <a:fld id="{05A5C259-D97B-476B-BCA9-F9DDC2F548E8}" type="slidenum">
              <a:rPr lang="en-US" smtClean="0"/>
              <a:t>36</a:t>
            </a:fld>
            <a:endParaRPr lang="en-US"/>
          </a:p>
        </p:txBody>
      </p:sp>
    </p:spTree>
    <p:extLst>
      <p:ext uri="{BB962C8B-B14F-4D97-AF65-F5344CB8AC3E}">
        <p14:creationId xmlns:p14="http://schemas.microsoft.com/office/powerpoint/2010/main" val="17976258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A5C259-D97B-476B-BCA9-F9DDC2F548E8}" type="slidenum">
              <a:rPr lang="en-US" smtClean="0"/>
              <a:t>37</a:t>
            </a:fld>
            <a:endParaRPr lang="en-US"/>
          </a:p>
        </p:txBody>
      </p:sp>
    </p:spTree>
    <p:extLst>
      <p:ext uri="{BB962C8B-B14F-4D97-AF65-F5344CB8AC3E}">
        <p14:creationId xmlns:p14="http://schemas.microsoft.com/office/powerpoint/2010/main" val="34132353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E71C1B-06FE-4048-8651-15AE21CBD9F8}" type="slidenum">
              <a:rPr lang="en-US" smtClean="0"/>
              <a:t>38</a:t>
            </a:fld>
            <a:endParaRPr lang="en-US"/>
          </a:p>
        </p:txBody>
      </p:sp>
    </p:spTree>
    <p:extLst>
      <p:ext uri="{BB962C8B-B14F-4D97-AF65-F5344CB8AC3E}">
        <p14:creationId xmlns:p14="http://schemas.microsoft.com/office/powerpoint/2010/main" val="28530498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A5C259-D97B-476B-BCA9-F9DDC2F548E8}" type="slidenum">
              <a:rPr lang="en-US" smtClean="0"/>
              <a:t>39</a:t>
            </a:fld>
            <a:endParaRPr lang="en-US"/>
          </a:p>
        </p:txBody>
      </p:sp>
    </p:spTree>
    <p:extLst>
      <p:ext uri="{BB962C8B-B14F-4D97-AF65-F5344CB8AC3E}">
        <p14:creationId xmlns:p14="http://schemas.microsoft.com/office/powerpoint/2010/main" val="2464598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There are four one-hour modules in this series. Module 1 examines the prevalence of psychosis in comparison to other mental disorders, describes psychosis syndromes and discusses barriers to recognition. Module 2 is an in-depth look at the spectrum of psychosis, ranging from full psychosis to “prodromal-severity” to “unusual” experiences. Module 3 explores why clinicians make diagnostic errors, in general and in relation to psychosis. Module 4 explores the variety of disorders that include psychosis as a feature. </a:t>
            </a:r>
          </a:p>
          <a:p>
            <a:r>
              <a:rPr lang="en-US" sz="1200" kern="1200" dirty="0">
                <a:solidFill>
                  <a:schemeClr val="tx1"/>
                </a:solidFill>
                <a:latin typeface="+mn-lt"/>
                <a:ea typeface="+mn-ea"/>
                <a:cs typeface="+mn-cs"/>
              </a:rPr>
              <a:t>This is Module 1….</a:t>
            </a:r>
          </a:p>
          <a:p>
            <a:endParaRPr lang="en-US" dirty="0"/>
          </a:p>
          <a:p>
            <a:r>
              <a:rPr lang="en-US" dirty="0"/>
              <a:t>This is Module 1….</a:t>
            </a:r>
          </a:p>
        </p:txBody>
      </p:sp>
      <p:sp>
        <p:nvSpPr>
          <p:cNvPr id="4" name="Slide Number Placeholder 3"/>
          <p:cNvSpPr>
            <a:spLocks noGrp="1"/>
          </p:cNvSpPr>
          <p:nvPr>
            <p:ph type="sldNum" sz="quarter" idx="10"/>
          </p:nvPr>
        </p:nvSpPr>
        <p:spPr/>
        <p:txBody>
          <a:bodyPr/>
          <a:lstStyle/>
          <a:p>
            <a:fld id="{05A5C259-D97B-476B-BCA9-F9DDC2F548E8}" type="slidenum">
              <a:rPr lang="en-US" smtClean="0"/>
              <a:t>4</a:t>
            </a:fld>
            <a:endParaRPr lang="en-US"/>
          </a:p>
        </p:txBody>
      </p:sp>
    </p:spTree>
    <p:extLst>
      <p:ext uri="{BB962C8B-B14F-4D97-AF65-F5344CB8AC3E}">
        <p14:creationId xmlns:p14="http://schemas.microsoft.com/office/powerpoint/2010/main" val="14536884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 research definition of a psychosis clinical high risk syndrome involves the presence of attenuated psychosis symptoms that impact function and occur at least several times a month.  This graph shows the results of the very first study that depicted the risk of psychosis in persons meeting criteria for a psychosis high risk syndrome, with follow-up time on the x-axis, and psychosis risk on the y-axis. By one year about 35% developed full psychosis, and by 2 years almost half developed full psychosis.  </a:t>
            </a:r>
          </a:p>
          <a:p>
            <a:endParaRPr lang="en-US" dirty="0"/>
          </a:p>
        </p:txBody>
      </p:sp>
      <p:sp>
        <p:nvSpPr>
          <p:cNvPr id="4" name="Slide Number Placeholder 3"/>
          <p:cNvSpPr>
            <a:spLocks noGrp="1"/>
          </p:cNvSpPr>
          <p:nvPr>
            <p:ph type="sldNum" sz="quarter" idx="10"/>
          </p:nvPr>
        </p:nvSpPr>
        <p:spPr/>
        <p:txBody>
          <a:bodyPr/>
          <a:lstStyle/>
          <a:p>
            <a:fld id="{05A5C259-D97B-476B-BCA9-F9DDC2F548E8}" type="slidenum">
              <a:rPr lang="en-US" smtClean="0"/>
              <a:t>41</a:t>
            </a:fld>
            <a:endParaRPr lang="en-US"/>
          </a:p>
        </p:txBody>
      </p:sp>
    </p:spTree>
    <p:extLst>
      <p:ext uri="{BB962C8B-B14F-4D97-AF65-F5344CB8AC3E}">
        <p14:creationId xmlns:p14="http://schemas.microsoft.com/office/powerpoint/2010/main" val="2026591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As often happens in research, subsequent studies found the risk of psychosis in persons meeting research criteria for a clinical high risk syndrome to be much lower. The black line shows the average rate of conversion to psychosis. By one year the average risk of conversion to psychosis was about 15%, and by two years 20%. If we ignore the first study, that likely over-estimates psychosis risk, we can see that Katie has between a 10-25% risk of developing a full psychotic disorder within 2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5A5C259-D97B-476B-BCA9-F9DDC2F548E8}" type="slidenum">
              <a:rPr lang="en-US" smtClean="0"/>
              <a:t>42</a:t>
            </a:fld>
            <a:endParaRPr lang="en-US"/>
          </a:p>
        </p:txBody>
      </p:sp>
    </p:spTree>
    <p:extLst>
      <p:ext uri="{BB962C8B-B14F-4D97-AF65-F5344CB8AC3E}">
        <p14:creationId xmlns:p14="http://schemas.microsoft.com/office/powerpoint/2010/main" val="36631178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Outcomes for the 75-90% of person who don’t develop a psychotic disorder include continued or worsening attenuated psychosis in about 60%.  Attenuated psychotic symptoms remit in about 40%. However, about half of persons with remission of attenuated psychosis continue to experience depression, anxiety, substance use, or others disorders that benefit from treatment. </a:t>
            </a:r>
            <a:endParaRPr lang="en-US" dirty="0"/>
          </a:p>
        </p:txBody>
      </p:sp>
      <p:sp>
        <p:nvSpPr>
          <p:cNvPr id="4" name="Slide Number Placeholder 3"/>
          <p:cNvSpPr>
            <a:spLocks noGrp="1"/>
          </p:cNvSpPr>
          <p:nvPr>
            <p:ph type="sldNum" sz="quarter" idx="5"/>
          </p:nvPr>
        </p:nvSpPr>
        <p:spPr/>
        <p:txBody>
          <a:bodyPr/>
          <a:lstStyle/>
          <a:p>
            <a:fld id="{05A5C259-D97B-476B-BCA9-F9DDC2F548E8}" type="slidenum">
              <a:rPr lang="en-US" smtClean="0"/>
              <a:t>43</a:t>
            </a:fld>
            <a:endParaRPr lang="en-US"/>
          </a:p>
        </p:txBody>
      </p:sp>
    </p:spTree>
    <p:extLst>
      <p:ext uri="{BB962C8B-B14F-4D97-AF65-F5344CB8AC3E}">
        <p14:creationId xmlns:p14="http://schemas.microsoft.com/office/powerpoint/2010/main" val="37874254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Even after a fully psychotic disorder has emerged there are often delays in recognition.  </a:t>
            </a:r>
          </a:p>
        </p:txBody>
      </p:sp>
      <p:sp>
        <p:nvSpPr>
          <p:cNvPr id="4" name="Slide Number Placeholder 3"/>
          <p:cNvSpPr>
            <a:spLocks noGrp="1"/>
          </p:cNvSpPr>
          <p:nvPr>
            <p:ph type="sldNum" sz="quarter" idx="10"/>
          </p:nvPr>
        </p:nvSpPr>
        <p:spPr/>
        <p:txBody>
          <a:bodyPr/>
          <a:lstStyle/>
          <a:p>
            <a:fld id="{05A5C259-D97B-476B-BCA9-F9DDC2F548E8}" type="slidenum">
              <a:rPr lang="en-US" smtClean="0"/>
              <a:t>44</a:t>
            </a:fld>
            <a:endParaRPr lang="en-US"/>
          </a:p>
        </p:txBody>
      </p:sp>
    </p:spTree>
    <p:extLst>
      <p:ext uri="{BB962C8B-B14F-4D97-AF65-F5344CB8AC3E}">
        <p14:creationId xmlns:p14="http://schemas.microsoft.com/office/powerpoint/2010/main" val="25266382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The duration of undiagnosed and untreated psychosis varies in different parts of the world In the US the average treatment delay is over a year.  </a:t>
            </a:r>
          </a:p>
          <a:p>
            <a:endParaRPr lang="en-US" dirty="0"/>
          </a:p>
        </p:txBody>
      </p:sp>
      <p:sp>
        <p:nvSpPr>
          <p:cNvPr id="4" name="Slide Number Placeholder 3"/>
          <p:cNvSpPr>
            <a:spLocks noGrp="1"/>
          </p:cNvSpPr>
          <p:nvPr>
            <p:ph type="sldNum" sz="quarter" idx="10"/>
          </p:nvPr>
        </p:nvSpPr>
        <p:spPr/>
        <p:txBody>
          <a:bodyPr/>
          <a:lstStyle/>
          <a:p>
            <a:fld id="{05A5C259-D97B-476B-BCA9-F9DDC2F548E8}" type="slidenum">
              <a:rPr lang="en-US" smtClean="0"/>
              <a:t>45</a:t>
            </a:fld>
            <a:endParaRPr lang="en-US"/>
          </a:p>
        </p:txBody>
      </p:sp>
    </p:spTree>
    <p:extLst>
      <p:ext uri="{BB962C8B-B14F-4D97-AF65-F5344CB8AC3E}">
        <p14:creationId xmlns:p14="http://schemas.microsoft.com/office/powerpoint/2010/main" val="38309146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Several factors contribute to delays in diagnosis and treatment of a psychotic disorder. The person with psychosis may keep the symptoms to themselves. </a:t>
            </a:r>
          </a:p>
          <a:p>
            <a:endParaRPr lang="en-US" dirty="0"/>
          </a:p>
        </p:txBody>
      </p:sp>
      <p:sp>
        <p:nvSpPr>
          <p:cNvPr id="4" name="Slide Number Placeholder 3"/>
          <p:cNvSpPr>
            <a:spLocks noGrp="1"/>
          </p:cNvSpPr>
          <p:nvPr>
            <p:ph type="sldNum" sz="quarter" idx="5"/>
          </p:nvPr>
        </p:nvSpPr>
        <p:spPr/>
        <p:txBody>
          <a:bodyPr/>
          <a:lstStyle/>
          <a:p>
            <a:fld id="{05A5C259-D97B-476B-BCA9-F9DDC2F548E8}" type="slidenum">
              <a:rPr lang="en-US" smtClean="0"/>
              <a:t>46</a:t>
            </a:fld>
            <a:endParaRPr lang="en-US"/>
          </a:p>
        </p:txBody>
      </p:sp>
    </p:spTree>
    <p:extLst>
      <p:ext uri="{BB962C8B-B14F-4D97-AF65-F5344CB8AC3E}">
        <p14:creationId xmlns:p14="http://schemas.microsoft.com/office/powerpoint/2010/main" val="31493359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 person may choose to keep the psychotic symptoms private, even when asked for an explanation of the behavioral consequences.  </a:t>
            </a:r>
          </a:p>
          <a:p>
            <a:r>
              <a:rPr lang="en-US" dirty="0"/>
              <a:t>For example, “</a:t>
            </a:r>
          </a:p>
        </p:txBody>
      </p:sp>
      <p:sp>
        <p:nvSpPr>
          <p:cNvPr id="4" name="Slide Number Placeholder 3"/>
          <p:cNvSpPr>
            <a:spLocks noGrp="1"/>
          </p:cNvSpPr>
          <p:nvPr>
            <p:ph type="sldNum" sz="quarter" idx="5"/>
          </p:nvPr>
        </p:nvSpPr>
        <p:spPr/>
        <p:txBody>
          <a:bodyPr/>
          <a:lstStyle/>
          <a:p>
            <a:fld id="{05A5C259-D97B-476B-BCA9-F9DDC2F548E8}" type="slidenum">
              <a:rPr lang="en-US" smtClean="0"/>
              <a:t>47</a:t>
            </a:fld>
            <a:endParaRPr lang="en-US"/>
          </a:p>
        </p:txBody>
      </p:sp>
    </p:spTree>
    <p:extLst>
      <p:ext uri="{BB962C8B-B14F-4D97-AF65-F5344CB8AC3E}">
        <p14:creationId xmlns:p14="http://schemas.microsoft.com/office/powerpoint/2010/main" val="41406336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By definition persons experiencing psychosis believe their experiences are real. The person may think of the problem as outside of anyone’s control, and so may not seek help. </a:t>
            </a:r>
          </a:p>
        </p:txBody>
      </p:sp>
      <p:sp>
        <p:nvSpPr>
          <p:cNvPr id="4" name="Slide Number Placeholder 3"/>
          <p:cNvSpPr>
            <a:spLocks noGrp="1"/>
          </p:cNvSpPr>
          <p:nvPr>
            <p:ph type="sldNum" sz="quarter" idx="5"/>
          </p:nvPr>
        </p:nvSpPr>
        <p:spPr/>
        <p:txBody>
          <a:bodyPr/>
          <a:lstStyle/>
          <a:p>
            <a:fld id="{05A5C259-D97B-476B-BCA9-F9DDC2F548E8}" type="slidenum">
              <a:rPr lang="en-US" smtClean="0"/>
              <a:t>48</a:t>
            </a:fld>
            <a:endParaRPr lang="en-US"/>
          </a:p>
        </p:txBody>
      </p:sp>
    </p:spTree>
    <p:extLst>
      <p:ext uri="{BB962C8B-B14F-4D97-AF65-F5344CB8AC3E}">
        <p14:creationId xmlns:p14="http://schemas.microsoft.com/office/powerpoint/2010/main" val="30628855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Here Jessica tells us about how her psychosis started.</a:t>
            </a:r>
          </a:p>
          <a:p>
            <a:endParaRPr lang="en-US" dirty="0"/>
          </a:p>
        </p:txBody>
      </p:sp>
      <p:sp>
        <p:nvSpPr>
          <p:cNvPr id="4" name="Slide Number Placeholder 3"/>
          <p:cNvSpPr>
            <a:spLocks noGrp="1"/>
          </p:cNvSpPr>
          <p:nvPr>
            <p:ph type="sldNum" sz="quarter" idx="5"/>
          </p:nvPr>
        </p:nvSpPr>
        <p:spPr/>
        <p:txBody>
          <a:bodyPr/>
          <a:lstStyle/>
          <a:p>
            <a:fld id="{05A5C259-D97B-476B-BCA9-F9DDC2F548E8}" type="slidenum">
              <a:rPr lang="en-US" smtClean="0"/>
              <a:t>49</a:t>
            </a:fld>
            <a:endParaRPr lang="en-US"/>
          </a:p>
        </p:txBody>
      </p:sp>
    </p:spTree>
    <p:extLst>
      <p:ext uri="{BB962C8B-B14F-4D97-AF65-F5344CB8AC3E}">
        <p14:creationId xmlns:p14="http://schemas.microsoft.com/office/powerpoint/2010/main" val="30401181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Family members, friends, and others may notice unusual behaviors or a change in function, but attribute the changes to something other than psychosis.</a:t>
            </a:r>
          </a:p>
          <a:p>
            <a:endParaRPr lang="en-US" dirty="0"/>
          </a:p>
        </p:txBody>
      </p:sp>
      <p:sp>
        <p:nvSpPr>
          <p:cNvPr id="4" name="Slide Number Placeholder 3"/>
          <p:cNvSpPr>
            <a:spLocks noGrp="1"/>
          </p:cNvSpPr>
          <p:nvPr>
            <p:ph type="sldNum" sz="quarter" idx="5"/>
          </p:nvPr>
        </p:nvSpPr>
        <p:spPr/>
        <p:txBody>
          <a:bodyPr/>
          <a:lstStyle/>
          <a:p>
            <a:fld id="{05A5C259-D97B-476B-BCA9-F9DDC2F548E8}" type="slidenum">
              <a:rPr lang="en-US" smtClean="0"/>
              <a:t>50</a:t>
            </a:fld>
            <a:endParaRPr lang="en-US"/>
          </a:p>
        </p:txBody>
      </p:sp>
    </p:spTree>
    <p:extLst>
      <p:ext uri="{BB962C8B-B14F-4D97-AF65-F5344CB8AC3E}">
        <p14:creationId xmlns:p14="http://schemas.microsoft.com/office/powerpoint/2010/main" val="11561518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defTabSz="933149"/>
            <a:r>
              <a:rPr lang="en-US" i="0" dirty="0"/>
              <a:t>…an “Introduction to Psychosis”.</a:t>
            </a:r>
          </a:p>
          <a:p>
            <a:r>
              <a:rPr lang="en-US" sz="1200" kern="1200" dirty="0">
                <a:solidFill>
                  <a:schemeClr val="tx1"/>
                </a:solidFill>
                <a:latin typeface="+mn-lt"/>
                <a:ea typeface="+mn-ea"/>
                <a:cs typeface="+mn-cs"/>
              </a:rPr>
              <a:t>To start, I’d like to tell you about our motivation for this series.  I am an academic psychiatrist with a clinical and a research focus on the earliest stages of psychotic disorders.   At the beginning of my career, I assumed schizophrenia was inevitably disabling, </a:t>
            </a:r>
          </a:p>
          <a:p>
            <a:endParaRPr lang="en-US" dirty="0"/>
          </a:p>
        </p:txBody>
      </p:sp>
      <p:sp>
        <p:nvSpPr>
          <p:cNvPr id="4" name="Slide Number Placeholder 3"/>
          <p:cNvSpPr>
            <a:spLocks noGrp="1"/>
          </p:cNvSpPr>
          <p:nvPr>
            <p:ph type="sldNum" sz="quarter" idx="10"/>
          </p:nvPr>
        </p:nvSpPr>
        <p:spPr/>
        <p:txBody>
          <a:bodyPr/>
          <a:lstStyle/>
          <a:p>
            <a:fld id="{05A5C259-D97B-476B-BCA9-F9DDC2F548E8}" type="slidenum">
              <a:rPr lang="en-US" smtClean="0"/>
              <a:t>5</a:t>
            </a:fld>
            <a:endParaRPr lang="en-US"/>
          </a:p>
        </p:txBody>
      </p:sp>
    </p:spTree>
    <p:extLst>
      <p:ext uri="{BB962C8B-B14F-4D97-AF65-F5344CB8AC3E}">
        <p14:creationId xmlns:p14="http://schemas.microsoft.com/office/powerpoint/2010/main" val="30085704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Behaviors that are “out of character” for a family member may be attributed to drugs, or “bad influences”. For example…</a:t>
            </a:r>
          </a:p>
        </p:txBody>
      </p:sp>
      <p:sp>
        <p:nvSpPr>
          <p:cNvPr id="4" name="Slide Number Placeholder 3"/>
          <p:cNvSpPr>
            <a:spLocks noGrp="1"/>
          </p:cNvSpPr>
          <p:nvPr>
            <p:ph type="sldNum" sz="quarter" idx="5"/>
          </p:nvPr>
        </p:nvSpPr>
        <p:spPr/>
        <p:txBody>
          <a:bodyPr/>
          <a:lstStyle/>
          <a:p>
            <a:fld id="{05A5C259-D97B-476B-BCA9-F9DDC2F548E8}" type="slidenum">
              <a:rPr lang="en-US" smtClean="0"/>
              <a:t>51</a:t>
            </a:fld>
            <a:endParaRPr lang="en-US"/>
          </a:p>
        </p:txBody>
      </p:sp>
    </p:spTree>
    <p:extLst>
      <p:ext uri="{BB962C8B-B14F-4D97-AF65-F5344CB8AC3E}">
        <p14:creationId xmlns:p14="http://schemas.microsoft.com/office/powerpoint/2010/main" val="23998069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Or the behavioral and functional problems may be attributed to a developmental phase…</a:t>
            </a:r>
          </a:p>
        </p:txBody>
      </p:sp>
      <p:sp>
        <p:nvSpPr>
          <p:cNvPr id="4" name="Slide Number Placeholder 3"/>
          <p:cNvSpPr>
            <a:spLocks noGrp="1"/>
          </p:cNvSpPr>
          <p:nvPr>
            <p:ph type="sldNum" sz="quarter" idx="5"/>
          </p:nvPr>
        </p:nvSpPr>
        <p:spPr/>
        <p:txBody>
          <a:bodyPr/>
          <a:lstStyle/>
          <a:p>
            <a:fld id="{05A5C259-D97B-476B-BCA9-F9DDC2F548E8}" type="slidenum">
              <a:rPr lang="en-US" smtClean="0"/>
              <a:t>52</a:t>
            </a:fld>
            <a:endParaRPr lang="en-US"/>
          </a:p>
        </p:txBody>
      </p:sp>
    </p:spTree>
    <p:extLst>
      <p:ext uri="{BB962C8B-B14F-4D97-AF65-F5344CB8AC3E}">
        <p14:creationId xmlns:p14="http://schemas.microsoft.com/office/powerpoint/2010/main" val="227913147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Here Jessica tells us about what other people noticed when she became ill…</a:t>
            </a:r>
          </a:p>
          <a:p>
            <a:endParaRPr lang="en-US" dirty="0"/>
          </a:p>
        </p:txBody>
      </p:sp>
      <p:sp>
        <p:nvSpPr>
          <p:cNvPr id="4" name="Slide Number Placeholder 3"/>
          <p:cNvSpPr>
            <a:spLocks noGrp="1"/>
          </p:cNvSpPr>
          <p:nvPr>
            <p:ph type="sldNum" sz="quarter" idx="5"/>
          </p:nvPr>
        </p:nvSpPr>
        <p:spPr/>
        <p:txBody>
          <a:bodyPr/>
          <a:lstStyle/>
          <a:p>
            <a:fld id="{05A5C259-D97B-476B-BCA9-F9DDC2F548E8}" type="slidenum">
              <a:rPr lang="en-US" smtClean="0"/>
              <a:t>53</a:t>
            </a:fld>
            <a:endParaRPr lang="en-US"/>
          </a:p>
        </p:txBody>
      </p:sp>
    </p:spTree>
    <p:extLst>
      <p:ext uri="{BB962C8B-B14F-4D97-AF65-F5344CB8AC3E}">
        <p14:creationId xmlns:p14="http://schemas.microsoft.com/office/powerpoint/2010/main" val="11943610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Clinicians may have preconceptions about schizophrenia that don’t match the reality of early psychosis.</a:t>
            </a:r>
          </a:p>
          <a:p>
            <a:endParaRPr lang="en-US" dirty="0"/>
          </a:p>
        </p:txBody>
      </p:sp>
      <p:sp>
        <p:nvSpPr>
          <p:cNvPr id="4" name="Slide Number Placeholder 3"/>
          <p:cNvSpPr>
            <a:spLocks noGrp="1"/>
          </p:cNvSpPr>
          <p:nvPr>
            <p:ph type="sldNum" sz="quarter" idx="5"/>
          </p:nvPr>
        </p:nvSpPr>
        <p:spPr/>
        <p:txBody>
          <a:bodyPr/>
          <a:lstStyle/>
          <a:p>
            <a:fld id="{05A5C259-D97B-476B-BCA9-F9DDC2F548E8}" type="slidenum">
              <a:rPr lang="en-US" smtClean="0"/>
              <a:t>54</a:t>
            </a:fld>
            <a:endParaRPr lang="en-US"/>
          </a:p>
        </p:txBody>
      </p:sp>
    </p:spTree>
    <p:extLst>
      <p:ext uri="{BB962C8B-B14F-4D97-AF65-F5344CB8AC3E}">
        <p14:creationId xmlns:p14="http://schemas.microsoft.com/office/powerpoint/2010/main" val="189840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Let’s hear from Jessica what happened when she first went to get help.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As Jessica tells us, several clinicians missed the early warning signs of psychosis. This is not uncommon. It may be helpful to better understand why this happens.</a:t>
            </a:r>
          </a:p>
          <a:p>
            <a:endParaRPr lang="en-US" dirty="0"/>
          </a:p>
        </p:txBody>
      </p:sp>
      <p:sp>
        <p:nvSpPr>
          <p:cNvPr id="4" name="Slide Number Placeholder 3"/>
          <p:cNvSpPr>
            <a:spLocks noGrp="1"/>
          </p:cNvSpPr>
          <p:nvPr>
            <p:ph type="sldNum" sz="quarter" idx="5"/>
          </p:nvPr>
        </p:nvSpPr>
        <p:spPr/>
        <p:txBody>
          <a:bodyPr/>
          <a:lstStyle/>
          <a:p>
            <a:fld id="{05A5C259-D97B-476B-BCA9-F9DDC2F548E8}" type="slidenum">
              <a:rPr lang="en-US" smtClean="0"/>
              <a:t>55</a:t>
            </a:fld>
            <a:endParaRPr lang="en-US"/>
          </a:p>
        </p:txBody>
      </p:sp>
    </p:spTree>
    <p:extLst>
      <p:ext uri="{BB962C8B-B14F-4D97-AF65-F5344CB8AC3E}">
        <p14:creationId xmlns:p14="http://schemas.microsoft.com/office/powerpoint/2010/main" val="4947637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We are all exposed to stigmatizing characterizations of persons with schizophrenia, schizoaffective, and other psychotic disorders.  These are real headlines from various newspapers. The public portrayal of psychotic disorders often involves obvious signs of the illness, such as a person ranting on the street. Persons with schizophrenia may be portrayed as homeless, bizarre, and potentially dangerous. </a:t>
            </a:r>
          </a:p>
          <a:p>
            <a:endParaRPr lang="en-US" dirty="0"/>
          </a:p>
        </p:txBody>
      </p:sp>
      <p:sp>
        <p:nvSpPr>
          <p:cNvPr id="4" name="Slide Number Placeholder 3"/>
          <p:cNvSpPr>
            <a:spLocks noGrp="1"/>
          </p:cNvSpPr>
          <p:nvPr>
            <p:ph type="sldNum" sz="quarter" idx="5"/>
          </p:nvPr>
        </p:nvSpPr>
        <p:spPr/>
        <p:txBody>
          <a:bodyPr/>
          <a:lstStyle/>
          <a:p>
            <a:fld id="{05A5C259-D97B-476B-BCA9-F9DDC2F548E8}" type="slidenum">
              <a:rPr lang="en-US" smtClean="0"/>
              <a:t>56</a:t>
            </a:fld>
            <a:endParaRPr lang="en-US"/>
          </a:p>
        </p:txBody>
      </p:sp>
    </p:spTree>
    <p:extLst>
      <p:ext uri="{BB962C8B-B14F-4D97-AF65-F5344CB8AC3E}">
        <p14:creationId xmlns:p14="http://schemas.microsoft.com/office/powerpoint/2010/main" val="42014328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A consequence of delays in recognition and treatment is that psychosis worsens. A severe psychosis is obvious to most people, because behavior is impacted dramatically. When psychotic symptoms become severe the behavioral disturbances typically lead to rapid recognition, diagnosis and treatment. For example…</a:t>
            </a:r>
          </a:p>
          <a:p>
            <a:endParaRPr lang="en-US" dirty="0"/>
          </a:p>
          <a:p>
            <a:endParaRPr lang="en-US" dirty="0"/>
          </a:p>
        </p:txBody>
      </p:sp>
      <p:sp>
        <p:nvSpPr>
          <p:cNvPr id="4" name="Slide Number Placeholder 3"/>
          <p:cNvSpPr>
            <a:spLocks noGrp="1"/>
          </p:cNvSpPr>
          <p:nvPr>
            <p:ph type="sldNum" sz="quarter" idx="10"/>
          </p:nvPr>
        </p:nvSpPr>
        <p:spPr/>
        <p:txBody>
          <a:bodyPr/>
          <a:lstStyle/>
          <a:p>
            <a:fld id="{05A5C259-D97B-476B-BCA9-F9DDC2F548E8}" type="slidenum">
              <a:rPr lang="en-US" smtClean="0"/>
              <a:t>57</a:t>
            </a:fld>
            <a:endParaRPr lang="en-US"/>
          </a:p>
        </p:txBody>
      </p:sp>
    </p:spTree>
    <p:extLst>
      <p:ext uri="{BB962C8B-B14F-4D97-AF65-F5344CB8AC3E}">
        <p14:creationId xmlns:p14="http://schemas.microsoft.com/office/powerpoint/2010/main" val="25272752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defTabSz="933149"/>
            <a:r>
              <a:rPr lang="en-US" sz="1200" kern="1200" dirty="0">
                <a:solidFill>
                  <a:schemeClr val="tx1"/>
                </a:solidFill>
                <a:latin typeface="+mn-lt"/>
                <a:ea typeface="+mn-ea"/>
                <a:cs typeface="+mn-cs"/>
              </a:rPr>
              <a:t> contrast, at the earliest stages of a psychotic disorder the </a:t>
            </a:r>
            <a:r>
              <a:rPr lang="en-US" dirty="0"/>
              <a:t>presenting problems may be nonspecific, such as withdrawal from others or a decline in function. The person may not volunteer their unusual thoughts or perceptual experiences. It is easy for clinicians to latch on to anxiety, depression, or substance use since these disorders are much more common, and not consider psychosis. </a:t>
            </a:r>
          </a:p>
        </p:txBody>
      </p:sp>
      <p:sp>
        <p:nvSpPr>
          <p:cNvPr id="4" name="Slide Number Placeholder 3"/>
          <p:cNvSpPr>
            <a:spLocks noGrp="1"/>
          </p:cNvSpPr>
          <p:nvPr>
            <p:ph type="sldNum" sz="quarter" idx="10"/>
          </p:nvPr>
        </p:nvSpPr>
        <p:spPr/>
        <p:txBody>
          <a:bodyPr/>
          <a:lstStyle/>
          <a:p>
            <a:fld id="{05A5C259-D97B-476B-BCA9-F9DDC2F548E8}" type="slidenum">
              <a:rPr lang="en-US" smtClean="0"/>
              <a:t>58</a:t>
            </a:fld>
            <a:endParaRPr lang="en-US"/>
          </a:p>
        </p:txBody>
      </p:sp>
    </p:spTree>
    <p:extLst>
      <p:ext uri="{BB962C8B-B14F-4D97-AF65-F5344CB8AC3E}">
        <p14:creationId xmlns:p14="http://schemas.microsoft.com/office/powerpoint/2010/main" val="2578769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Clinicians may not consider a psychotic disorder because the client doesn’t meet their preconceptions, for example -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When talking to a clinician patient’s may work hard to appear “fine”.  Family members’ concerns about unusual behaviors are a red flag that the patient may be experiencing symptoms that they are reluctant to discuss. </a:t>
            </a:r>
          </a:p>
          <a:p>
            <a:endParaRPr lang="en-US" dirty="0"/>
          </a:p>
        </p:txBody>
      </p:sp>
      <p:sp>
        <p:nvSpPr>
          <p:cNvPr id="4" name="Slide Number Placeholder 3"/>
          <p:cNvSpPr>
            <a:spLocks noGrp="1"/>
          </p:cNvSpPr>
          <p:nvPr>
            <p:ph type="sldNum" sz="quarter" idx="5"/>
          </p:nvPr>
        </p:nvSpPr>
        <p:spPr/>
        <p:txBody>
          <a:bodyPr/>
          <a:lstStyle/>
          <a:p>
            <a:fld id="{05A5C259-D97B-476B-BCA9-F9DDC2F548E8}" type="slidenum">
              <a:rPr lang="en-US" smtClean="0"/>
              <a:t>59</a:t>
            </a:fld>
            <a:endParaRPr lang="en-US"/>
          </a:p>
        </p:txBody>
      </p:sp>
    </p:spTree>
    <p:extLst>
      <p:ext uri="{BB962C8B-B14F-4D97-AF65-F5344CB8AC3E}">
        <p14:creationId xmlns:p14="http://schemas.microsoft.com/office/powerpoint/2010/main" val="286085350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t>Stigma about severe mental illness may also cause the clinician to be reluctant to consider the diagnosis of a psychotic illness such as schizophrenia.</a:t>
            </a:r>
          </a:p>
          <a:p>
            <a:endParaRPr lang="en-US" dirty="0"/>
          </a:p>
          <a:p>
            <a:endParaRPr lang="en-US" dirty="0"/>
          </a:p>
        </p:txBody>
      </p:sp>
      <p:sp>
        <p:nvSpPr>
          <p:cNvPr id="4" name="Slide Number Placeholder 3"/>
          <p:cNvSpPr>
            <a:spLocks noGrp="1"/>
          </p:cNvSpPr>
          <p:nvPr>
            <p:ph type="sldNum" sz="quarter" idx="10"/>
          </p:nvPr>
        </p:nvSpPr>
        <p:spPr/>
        <p:txBody>
          <a:bodyPr/>
          <a:lstStyle/>
          <a:p>
            <a:fld id="{05A5C259-D97B-476B-BCA9-F9DDC2F548E8}"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3329207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i="0" dirty="0"/>
              <a:t>but two decades of research and my clinical experiences tell a different story:</a:t>
            </a:r>
          </a:p>
        </p:txBody>
      </p:sp>
      <p:sp>
        <p:nvSpPr>
          <p:cNvPr id="4" name="Slide Number Placeholder 3"/>
          <p:cNvSpPr>
            <a:spLocks noGrp="1"/>
          </p:cNvSpPr>
          <p:nvPr>
            <p:ph type="sldNum" sz="quarter" idx="10"/>
          </p:nvPr>
        </p:nvSpPr>
        <p:spPr/>
        <p:txBody>
          <a:bodyPr/>
          <a:lstStyle/>
          <a:p>
            <a:fld id="{05A5C259-D97B-476B-BCA9-F9DDC2F548E8}" type="slidenum">
              <a:rPr lang="en-US" smtClean="0"/>
              <a:t>6</a:t>
            </a:fld>
            <a:endParaRPr lang="en-US"/>
          </a:p>
        </p:txBody>
      </p:sp>
    </p:spTree>
    <p:extLst>
      <p:ext uri="{BB962C8B-B14F-4D97-AF65-F5344CB8AC3E}">
        <p14:creationId xmlns:p14="http://schemas.microsoft.com/office/powerpoint/2010/main" val="72633691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Clinicians may focus on the behavioral responses to psychosis. Psychotic experiences can be distressing, anxiety-provoking. A person experiencing psychosis may feel overwhelmed yet unable to escape their frightening experiences. Suicidal thoughts are not unusual, in fact, about one in four persons with first episode psychosis attempt suicide prior to their first hospitalization. Psychosis should be considered in any person with suicidal thoughts or behaviors.</a:t>
            </a:r>
          </a:p>
          <a:p>
            <a:endParaRPr lang="en-US" dirty="0"/>
          </a:p>
        </p:txBody>
      </p:sp>
      <p:sp>
        <p:nvSpPr>
          <p:cNvPr id="4" name="Slide Number Placeholder 3"/>
          <p:cNvSpPr>
            <a:spLocks noGrp="1"/>
          </p:cNvSpPr>
          <p:nvPr>
            <p:ph type="sldNum" sz="quarter" idx="5"/>
          </p:nvPr>
        </p:nvSpPr>
        <p:spPr/>
        <p:txBody>
          <a:bodyPr/>
          <a:lstStyle/>
          <a:p>
            <a:fld id="{05A5C259-D97B-476B-BCA9-F9DDC2F548E8}" type="slidenum">
              <a:rPr lang="en-US" smtClean="0"/>
              <a:t>61</a:t>
            </a:fld>
            <a:endParaRPr lang="en-US"/>
          </a:p>
        </p:txBody>
      </p:sp>
    </p:spTree>
    <p:extLst>
      <p:ext uri="{BB962C8B-B14F-4D97-AF65-F5344CB8AC3E}">
        <p14:creationId xmlns:p14="http://schemas.microsoft.com/office/powerpoint/2010/main" val="28407224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defTabSz="933149"/>
            <a:r>
              <a:rPr lang="en-US" dirty="0"/>
              <a:t>Nearly half of the people diagnosed with schizophrenia also present with a lifetime history of substance use disorders.  In this case, psychotic symptoms can be misattributed to the substances.</a:t>
            </a:r>
          </a:p>
          <a:p>
            <a:endParaRPr lang="en-US" dirty="0"/>
          </a:p>
        </p:txBody>
      </p:sp>
      <p:sp>
        <p:nvSpPr>
          <p:cNvPr id="4" name="Slide Number Placeholder 3"/>
          <p:cNvSpPr>
            <a:spLocks noGrp="1"/>
          </p:cNvSpPr>
          <p:nvPr>
            <p:ph type="sldNum" sz="quarter" idx="10"/>
          </p:nvPr>
        </p:nvSpPr>
        <p:spPr/>
        <p:txBody>
          <a:bodyPr/>
          <a:lstStyle/>
          <a:p>
            <a:fld id="{05A5C259-D97B-476B-BCA9-F9DDC2F548E8}" type="slidenum">
              <a:rPr lang="en-US" smtClean="0"/>
              <a:t>62</a:t>
            </a:fld>
            <a:endParaRPr lang="en-US"/>
          </a:p>
        </p:txBody>
      </p:sp>
    </p:spTree>
    <p:extLst>
      <p:ext uri="{BB962C8B-B14F-4D97-AF65-F5344CB8AC3E}">
        <p14:creationId xmlns:p14="http://schemas.microsoft.com/office/powerpoint/2010/main" val="136948515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A5C259-D97B-476B-BCA9-F9DDC2F548E8}" type="slidenum">
              <a:rPr lang="en-US" smtClean="0"/>
              <a:t>63</a:t>
            </a:fld>
            <a:endParaRPr lang="en-US"/>
          </a:p>
        </p:txBody>
      </p:sp>
    </p:spTree>
    <p:extLst>
      <p:ext uri="{BB962C8B-B14F-4D97-AF65-F5344CB8AC3E}">
        <p14:creationId xmlns:p14="http://schemas.microsoft.com/office/powerpoint/2010/main" val="244458841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Intoxication with marijuana, stimulants, and hallucinogens may cause a short lived psychotic episode. Typically the psychosis resolves as the substance is cleared by the body.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The effects of synthetic cannabinoids and stimulants may last longer, sometimes several weeks. </a:t>
            </a:r>
          </a:p>
          <a:p>
            <a:endParaRPr lang="en-US" dirty="0"/>
          </a:p>
        </p:txBody>
      </p:sp>
      <p:sp>
        <p:nvSpPr>
          <p:cNvPr id="4" name="Slide Number Placeholder 3"/>
          <p:cNvSpPr>
            <a:spLocks noGrp="1"/>
          </p:cNvSpPr>
          <p:nvPr>
            <p:ph type="sldNum" sz="quarter" idx="5"/>
          </p:nvPr>
        </p:nvSpPr>
        <p:spPr/>
        <p:txBody>
          <a:bodyPr/>
          <a:lstStyle/>
          <a:p>
            <a:fld id="{05A5C259-D97B-476B-BCA9-F9DDC2F548E8}" type="slidenum">
              <a:rPr lang="en-US" smtClean="0"/>
              <a:t>64</a:t>
            </a:fld>
            <a:endParaRPr lang="en-US"/>
          </a:p>
        </p:txBody>
      </p:sp>
    </p:spTree>
    <p:extLst>
      <p:ext uri="{BB962C8B-B14F-4D97-AF65-F5344CB8AC3E}">
        <p14:creationId xmlns:p14="http://schemas.microsoft.com/office/powerpoint/2010/main" val="21956462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Chronic, heavy use of marijuana, stimulants, and hallucinogens may be an environmental trigger for a persistent psychotic disorder for a person with a predisposition due to genetic or other biological factors</a:t>
            </a:r>
          </a:p>
          <a:p>
            <a:endParaRPr lang="en-US" dirty="0"/>
          </a:p>
        </p:txBody>
      </p:sp>
      <p:sp>
        <p:nvSpPr>
          <p:cNvPr id="4" name="Slide Number Placeholder 3"/>
          <p:cNvSpPr>
            <a:spLocks noGrp="1"/>
          </p:cNvSpPr>
          <p:nvPr>
            <p:ph type="sldNum" sz="quarter" idx="5"/>
          </p:nvPr>
        </p:nvSpPr>
        <p:spPr/>
        <p:txBody>
          <a:bodyPr/>
          <a:lstStyle/>
          <a:p>
            <a:fld id="{05A5C259-D97B-476B-BCA9-F9DDC2F548E8}" type="slidenum">
              <a:rPr lang="en-US" smtClean="0"/>
              <a:t>65</a:t>
            </a:fld>
            <a:endParaRPr lang="en-US"/>
          </a:p>
        </p:txBody>
      </p:sp>
    </p:spTree>
    <p:extLst>
      <p:ext uri="{BB962C8B-B14F-4D97-AF65-F5344CB8AC3E}">
        <p14:creationId xmlns:p14="http://schemas.microsoft.com/office/powerpoint/2010/main" val="129038039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defTabSz="933149"/>
            <a:r>
              <a:rPr lang="en-US" dirty="0"/>
              <a:t>Psychotic experiences can be distressing, anxiety-provoking, and associated with social withdrawal. In fact, about one in four persons with first episode psychosis attempt suicide prior to their first hospitalization.</a:t>
            </a:r>
          </a:p>
          <a:p>
            <a:endParaRPr lang="en-US" dirty="0"/>
          </a:p>
        </p:txBody>
      </p:sp>
      <p:sp>
        <p:nvSpPr>
          <p:cNvPr id="4" name="Slide Number Placeholder 3"/>
          <p:cNvSpPr>
            <a:spLocks noGrp="1"/>
          </p:cNvSpPr>
          <p:nvPr>
            <p:ph type="sldNum" sz="quarter" idx="10"/>
          </p:nvPr>
        </p:nvSpPr>
        <p:spPr/>
        <p:txBody>
          <a:bodyPr/>
          <a:lstStyle/>
          <a:p>
            <a:fld id="{05A5C259-D97B-476B-BCA9-F9DDC2F548E8}" type="slidenum">
              <a:rPr lang="en-US" smtClean="0"/>
              <a:t>66</a:t>
            </a:fld>
            <a:endParaRPr lang="en-US"/>
          </a:p>
        </p:txBody>
      </p:sp>
    </p:spTree>
    <p:extLst>
      <p:ext uri="{BB962C8B-B14F-4D97-AF65-F5344CB8AC3E}">
        <p14:creationId xmlns:p14="http://schemas.microsoft.com/office/powerpoint/2010/main" val="82514230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To summarize, persons experiencing psychosis may be reluctant to reveal their symptoms or unsure of how to explain what is going on. The family and the clinician may focus on the more obvious mood symptoms, suicidality, functional problems, and drugs, and the underlying psychosis missed. </a:t>
            </a:r>
          </a:p>
          <a:p>
            <a:endParaRPr lang="en-US" dirty="0"/>
          </a:p>
        </p:txBody>
      </p:sp>
      <p:sp>
        <p:nvSpPr>
          <p:cNvPr id="4" name="Slide Number Placeholder 3"/>
          <p:cNvSpPr>
            <a:spLocks noGrp="1"/>
          </p:cNvSpPr>
          <p:nvPr>
            <p:ph type="sldNum" sz="quarter" idx="10"/>
          </p:nvPr>
        </p:nvSpPr>
        <p:spPr/>
        <p:txBody>
          <a:bodyPr/>
          <a:lstStyle/>
          <a:p>
            <a:fld id="{05A5C259-D97B-476B-BCA9-F9DDC2F548E8}" type="slidenum">
              <a:rPr lang="en-US" smtClean="0"/>
              <a:t>67</a:t>
            </a:fld>
            <a:endParaRPr lang="en-US"/>
          </a:p>
        </p:txBody>
      </p:sp>
    </p:spTree>
    <p:extLst>
      <p:ext uri="{BB962C8B-B14F-4D97-AF65-F5344CB8AC3E}">
        <p14:creationId xmlns:p14="http://schemas.microsoft.com/office/powerpoint/2010/main" val="134476352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 consequences of unrecognized untreated psychosis can be dire.  Psychosis derails normal psychosocial development. Social withdrawal is extremely common, and can persist for years.  Psychosocial maturation in adolescents and young adults depends on interactions with peers and persons in the community. With untreated psychosis the person misses these opportunities. </a:t>
            </a:r>
            <a:endParaRPr lang="en-US" dirty="0"/>
          </a:p>
        </p:txBody>
      </p:sp>
      <p:sp>
        <p:nvSpPr>
          <p:cNvPr id="4" name="Slide Number Placeholder 3"/>
          <p:cNvSpPr>
            <a:spLocks noGrp="1"/>
          </p:cNvSpPr>
          <p:nvPr>
            <p:ph type="sldNum" sz="quarter" idx="5"/>
          </p:nvPr>
        </p:nvSpPr>
        <p:spPr/>
        <p:txBody>
          <a:bodyPr/>
          <a:lstStyle/>
          <a:p>
            <a:fld id="{05A5C259-D97B-476B-BCA9-F9DDC2F548E8}" type="slidenum">
              <a:rPr lang="en-US" smtClean="0"/>
              <a:t>68</a:t>
            </a:fld>
            <a:endParaRPr lang="en-US"/>
          </a:p>
        </p:txBody>
      </p:sp>
    </p:spTree>
    <p:extLst>
      <p:ext uri="{BB962C8B-B14F-4D97-AF65-F5344CB8AC3E}">
        <p14:creationId xmlns:p14="http://schemas.microsoft.com/office/powerpoint/2010/main" val="372966892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 consequences of unrecognized untreated psychosis can be dire.  Psychosis derails normal psychosocial development, and </a:t>
            </a:r>
            <a:r>
              <a:rPr lang="en-US" sz="1200" kern="1200" dirty="0" err="1">
                <a:solidFill>
                  <a:schemeClr val="tx1"/>
                </a:solidFill>
                <a:latin typeface="+mn-lt"/>
                <a:ea typeface="+mn-ea"/>
                <a:cs typeface="+mn-cs"/>
              </a:rPr>
              <a:t>inteferes</a:t>
            </a:r>
            <a:r>
              <a:rPr lang="en-US" sz="1200" kern="1200" dirty="0">
                <a:solidFill>
                  <a:schemeClr val="tx1"/>
                </a:solidFill>
                <a:latin typeface="+mn-lt"/>
                <a:ea typeface="+mn-ea"/>
                <a:cs typeface="+mn-cs"/>
              </a:rPr>
              <a:t> with function at work and school. Social withdrawal is extremely common, and can persist for years.  Psychosocial maturation in adolescents and young adults depends on interactions with peers and persons in the community. With untreated psychosis the person misses these opportunities , so normal psychosocial development may be derailed.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Untreated psychosis is associated with dangerous and embarrassing behaviors, and may have legal consequences.  Longer duration of untreated psychosis is associated with worse outcomes and treatment resistance.</a:t>
            </a:r>
          </a:p>
          <a:p>
            <a:endParaRPr lang="en-US" dirty="0"/>
          </a:p>
        </p:txBody>
      </p:sp>
      <p:sp>
        <p:nvSpPr>
          <p:cNvPr id="4" name="Slide Number Placeholder 3"/>
          <p:cNvSpPr>
            <a:spLocks noGrp="1"/>
          </p:cNvSpPr>
          <p:nvPr>
            <p:ph type="sldNum" sz="quarter" idx="5"/>
          </p:nvPr>
        </p:nvSpPr>
        <p:spPr/>
        <p:txBody>
          <a:bodyPr/>
          <a:lstStyle/>
          <a:p>
            <a:fld id="{05A5C259-D97B-476B-BCA9-F9DDC2F548E8}" type="slidenum">
              <a:rPr lang="en-US" smtClean="0"/>
              <a:t>70</a:t>
            </a:fld>
            <a:endParaRPr lang="en-US"/>
          </a:p>
        </p:txBody>
      </p:sp>
    </p:spTree>
    <p:extLst>
      <p:ext uri="{BB962C8B-B14F-4D97-AF65-F5344CB8AC3E}">
        <p14:creationId xmlns:p14="http://schemas.microsoft.com/office/powerpoint/2010/main" val="246006513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Psychosis results in a decline in school or work performance leaving the person at risk for dropping out of school or losing their job. An employer may become frustrated because of a decline job performance. </a:t>
            </a:r>
          </a:p>
        </p:txBody>
      </p:sp>
      <p:sp>
        <p:nvSpPr>
          <p:cNvPr id="4" name="Slide Number Placeholder 3"/>
          <p:cNvSpPr>
            <a:spLocks noGrp="1"/>
          </p:cNvSpPr>
          <p:nvPr>
            <p:ph type="sldNum" sz="quarter" idx="10"/>
          </p:nvPr>
        </p:nvSpPr>
        <p:spPr/>
        <p:txBody>
          <a:bodyPr/>
          <a:lstStyle/>
          <a:p>
            <a:fld id="{05A5C259-D97B-476B-BCA9-F9DDC2F548E8}" type="slidenum">
              <a:rPr lang="en-US" smtClean="0"/>
              <a:t>71</a:t>
            </a:fld>
            <a:endParaRPr lang="en-US"/>
          </a:p>
        </p:txBody>
      </p:sp>
    </p:spTree>
    <p:extLst>
      <p:ext uri="{BB962C8B-B14F-4D97-AF65-F5344CB8AC3E}">
        <p14:creationId xmlns:p14="http://schemas.microsoft.com/office/powerpoint/2010/main" val="3969554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i="0" dirty="0"/>
              <a:t>most persons recover from a first episode of psychosis.  The earlier psychosis is recognized and treated the </a:t>
            </a:r>
            <a:r>
              <a:rPr lang="en-US" i="0" u="sng" dirty="0"/>
              <a:t>better</a:t>
            </a:r>
            <a:r>
              <a:rPr lang="en-US" i="0" dirty="0"/>
              <a:t> the outcomes</a:t>
            </a:r>
          </a:p>
        </p:txBody>
      </p:sp>
      <p:sp>
        <p:nvSpPr>
          <p:cNvPr id="4" name="Slide Number Placeholder 3"/>
          <p:cNvSpPr>
            <a:spLocks noGrp="1"/>
          </p:cNvSpPr>
          <p:nvPr>
            <p:ph type="sldNum" sz="quarter" idx="10"/>
          </p:nvPr>
        </p:nvSpPr>
        <p:spPr/>
        <p:txBody>
          <a:bodyPr/>
          <a:lstStyle/>
          <a:p>
            <a:fld id="{05A5C259-D97B-476B-BCA9-F9DDC2F548E8}" type="slidenum">
              <a:rPr lang="en-US" smtClean="0"/>
              <a:t>7</a:t>
            </a:fld>
            <a:endParaRPr lang="en-US"/>
          </a:p>
        </p:txBody>
      </p:sp>
    </p:spTree>
    <p:extLst>
      <p:ext uri="{BB962C8B-B14F-4D97-AF65-F5344CB8AC3E}">
        <p14:creationId xmlns:p14="http://schemas.microsoft.com/office/powerpoint/2010/main" val="279167137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 consequences of unrecognized untreated psychosis can be dire.  Psychosis derails normal psychosocial development, and </a:t>
            </a:r>
            <a:r>
              <a:rPr lang="en-US" sz="1200" kern="1200" dirty="0" err="1">
                <a:solidFill>
                  <a:schemeClr val="tx1"/>
                </a:solidFill>
                <a:latin typeface="+mn-lt"/>
                <a:ea typeface="+mn-ea"/>
                <a:cs typeface="+mn-cs"/>
              </a:rPr>
              <a:t>inteferes</a:t>
            </a:r>
            <a:r>
              <a:rPr lang="en-US" sz="1200" kern="1200" dirty="0">
                <a:solidFill>
                  <a:schemeClr val="tx1"/>
                </a:solidFill>
                <a:latin typeface="+mn-lt"/>
                <a:ea typeface="+mn-ea"/>
                <a:cs typeface="+mn-cs"/>
              </a:rPr>
              <a:t> with function at work and school. Social withdrawal is extremely common, and can persist for years.  Psychosocial maturation in adolescents and young adults depends on interactions with peers and persons in the community. With untreated psychosis the person misses these opportunities , so normal psychosocial development may be derailed.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Untreated psychosis is associated with dangerous and embarrassing behaviors, and may have legal consequences.  Longer duration of untreated psychosis is associated with worse outcomes and treatment resistance.</a:t>
            </a:r>
          </a:p>
          <a:p>
            <a:endParaRPr lang="en-US" dirty="0"/>
          </a:p>
        </p:txBody>
      </p:sp>
      <p:sp>
        <p:nvSpPr>
          <p:cNvPr id="4" name="Slide Number Placeholder 3"/>
          <p:cNvSpPr>
            <a:spLocks noGrp="1"/>
          </p:cNvSpPr>
          <p:nvPr>
            <p:ph type="sldNum" sz="quarter" idx="5"/>
          </p:nvPr>
        </p:nvSpPr>
        <p:spPr/>
        <p:txBody>
          <a:bodyPr/>
          <a:lstStyle/>
          <a:p>
            <a:fld id="{05A5C259-D97B-476B-BCA9-F9DDC2F548E8}" type="slidenum">
              <a:rPr lang="en-US" smtClean="0"/>
              <a:t>72</a:t>
            </a:fld>
            <a:endParaRPr lang="en-US"/>
          </a:p>
        </p:txBody>
      </p:sp>
    </p:spTree>
    <p:extLst>
      <p:ext uri="{BB962C8B-B14F-4D97-AF65-F5344CB8AC3E}">
        <p14:creationId xmlns:p14="http://schemas.microsoft.com/office/powerpoint/2010/main" val="303975430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Longer duration of untreated psychosis is associated with greater risk of violence. In fact, about a third of persons with schizophrenia commit a violent act prior to first treatment contact. The consequences of violence may be longstanding. Violence is most often directed towards a family member,  permanently impacting the relationship. The person may face legal charges as a result of violence. In recovery the person with psychosis may suffer from guilt and remorse about aggressive acts.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Once in treatment, persons with psychotic disorders are no more likely than their peers to commit a violent act.  Catching psychosis early lessens the risk and so the devastating consequences of violent behaviors. </a:t>
            </a: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5A5C259-D97B-476B-BCA9-F9DDC2F548E8}" type="slidenum">
              <a:rPr lang="en-US" smtClean="0"/>
              <a:t>73</a:t>
            </a:fld>
            <a:endParaRPr lang="en-US"/>
          </a:p>
        </p:txBody>
      </p:sp>
    </p:spTree>
    <p:extLst>
      <p:ext uri="{BB962C8B-B14F-4D97-AF65-F5344CB8AC3E}">
        <p14:creationId xmlns:p14="http://schemas.microsoft.com/office/powerpoint/2010/main" val="167113102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 consequences of unrecognized untreated psychosis can be dire.  Psychosis derails normal psychosocial development, and </a:t>
            </a:r>
            <a:r>
              <a:rPr lang="en-US" sz="1200" kern="1200" dirty="0" err="1">
                <a:solidFill>
                  <a:schemeClr val="tx1"/>
                </a:solidFill>
                <a:latin typeface="+mn-lt"/>
                <a:ea typeface="+mn-ea"/>
                <a:cs typeface="+mn-cs"/>
              </a:rPr>
              <a:t>inteferes</a:t>
            </a:r>
            <a:r>
              <a:rPr lang="en-US" sz="1200" kern="1200" dirty="0">
                <a:solidFill>
                  <a:schemeClr val="tx1"/>
                </a:solidFill>
                <a:latin typeface="+mn-lt"/>
                <a:ea typeface="+mn-ea"/>
                <a:cs typeface="+mn-cs"/>
              </a:rPr>
              <a:t> with function at work and school. Social withdrawal is extremely common, and can persist for years.  Psychosocial maturation in adolescents and young adults depends on interactions with peers and persons in the community. With untreated psychosis the person misses these opportunities , so normal psychosocial development may be derailed.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Untreated psychosis is associated with dangerous and embarrassing behaviors, and may have legal consequences.  Longer duration of untreated psychosis is associated with worse outcomes and treatment resistance.</a:t>
            </a:r>
          </a:p>
          <a:p>
            <a:endParaRPr lang="en-US" dirty="0"/>
          </a:p>
        </p:txBody>
      </p:sp>
      <p:sp>
        <p:nvSpPr>
          <p:cNvPr id="4" name="Slide Number Placeholder 3"/>
          <p:cNvSpPr>
            <a:spLocks noGrp="1"/>
          </p:cNvSpPr>
          <p:nvPr>
            <p:ph type="sldNum" sz="quarter" idx="5"/>
          </p:nvPr>
        </p:nvSpPr>
        <p:spPr/>
        <p:txBody>
          <a:bodyPr/>
          <a:lstStyle/>
          <a:p>
            <a:fld id="{05A5C259-D97B-476B-BCA9-F9DDC2F548E8}" type="slidenum">
              <a:rPr lang="en-US" smtClean="0"/>
              <a:t>74</a:t>
            </a:fld>
            <a:endParaRPr lang="en-US"/>
          </a:p>
        </p:txBody>
      </p:sp>
    </p:spTree>
    <p:extLst>
      <p:ext uri="{BB962C8B-B14F-4D97-AF65-F5344CB8AC3E}">
        <p14:creationId xmlns:p14="http://schemas.microsoft.com/office/powerpoint/2010/main" val="352814201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Meta-analyses like this one find that the longer the delay in diagnosis and treatment, the worse the symptomatic outcomes. </a:t>
            </a:r>
          </a:p>
        </p:txBody>
      </p:sp>
      <p:sp>
        <p:nvSpPr>
          <p:cNvPr id="4" name="Slide Number Placeholder 3"/>
          <p:cNvSpPr>
            <a:spLocks noGrp="1"/>
          </p:cNvSpPr>
          <p:nvPr>
            <p:ph type="sldNum" sz="quarter" idx="5"/>
          </p:nvPr>
        </p:nvSpPr>
        <p:spPr/>
        <p:txBody>
          <a:bodyPr/>
          <a:lstStyle/>
          <a:p>
            <a:fld id="{05A5C259-D97B-476B-BCA9-F9DDC2F548E8}" type="slidenum">
              <a:rPr lang="en-US" smtClean="0"/>
              <a:t>75</a:t>
            </a:fld>
            <a:endParaRPr lang="en-US"/>
          </a:p>
        </p:txBody>
      </p:sp>
    </p:spTree>
    <p:extLst>
      <p:ext uri="{BB962C8B-B14F-4D97-AF65-F5344CB8AC3E}">
        <p14:creationId xmlns:p14="http://schemas.microsoft.com/office/powerpoint/2010/main" val="346377211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We now understand that sooner treatment is started, the better the clinical outcomes. We don’t have a cure for psychotic disorders, but effective treatment, especially if initiated early in the course of illness, increases the chance of a good recovery. If community clinicians, educators, family members, and others who work with adolescents and young adults are aware of the signs and symptoms of psychotic disorders, treatment delays may be avoided and the potential for full recovery optimized. </a:t>
            </a:r>
          </a:p>
          <a:p>
            <a:endParaRPr lang="en-US" dirty="0"/>
          </a:p>
        </p:txBody>
      </p:sp>
      <p:sp>
        <p:nvSpPr>
          <p:cNvPr id="4" name="Slide Number Placeholder 3"/>
          <p:cNvSpPr>
            <a:spLocks noGrp="1"/>
          </p:cNvSpPr>
          <p:nvPr>
            <p:ph type="sldNum" sz="quarter" idx="10"/>
          </p:nvPr>
        </p:nvSpPr>
        <p:spPr/>
        <p:txBody>
          <a:bodyPr/>
          <a:lstStyle/>
          <a:p>
            <a:fld id="{05A5C259-D97B-476B-BCA9-F9DDC2F548E8}" type="slidenum">
              <a:rPr lang="en-US" smtClean="0"/>
              <a:t>76</a:t>
            </a:fld>
            <a:endParaRPr lang="en-US"/>
          </a:p>
        </p:txBody>
      </p:sp>
    </p:spTree>
    <p:extLst>
      <p:ext uri="{BB962C8B-B14F-4D97-AF65-F5344CB8AC3E}">
        <p14:creationId xmlns:p14="http://schemas.microsoft.com/office/powerpoint/2010/main" val="298560480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Psychotic disorders are uncommon. </a:t>
            </a:r>
          </a:p>
          <a:p>
            <a:r>
              <a:rPr lang="en-US" sz="1200" kern="1200" dirty="0">
                <a:solidFill>
                  <a:schemeClr val="tx1"/>
                </a:solidFill>
                <a:latin typeface="+mn-lt"/>
                <a:ea typeface="+mn-ea"/>
                <a:cs typeface="+mn-cs"/>
              </a:rPr>
              <a:t>Attenuated psychosis is found in 5-10% of adolescents and young adults in mental health treatment.</a:t>
            </a:r>
          </a:p>
          <a:p>
            <a:r>
              <a:rPr lang="en-US" sz="1200" kern="1200" dirty="0">
                <a:solidFill>
                  <a:schemeClr val="tx1"/>
                </a:solidFill>
                <a:latin typeface="+mn-lt"/>
                <a:ea typeface="+mn-ea"/>
                <a:cs typeface="+mn-cs"/>
              </a:rPr>
              <a:t>Missed psychosis </a:t>
            </a:r>
          </a:p>
          <a:p>
            <a:r>
              <a:rPr lang="en-US" sz="1200" kern="1200" dirty="0">
                <a:solidFill>
                  <a:schemeClr val="tx1"/>
                </a:solidFill>
                <a:latin typeface="+mn-lt"/>
                <a:ea typeface="+mn-ea"/>
                <a:cs typeface="+mn-cs"/>
              </a:rPr>
              <a:t>results in: derailed development, lost opportunities, treatment resistance.</a:t>
            </a:r>
          </a:p>
          <a:p>
            <a:r>
              <a:rPr lang="en-US" sz="1200" kern="1200" dirty="0">
                <a:solidFill>
                  <a:schemeClr val="tx1"/>
                </a:solidFill>
                <a:latin typeface="+mn-lt"/>
                <a:ea typeface="+mn-ea"/>
                <a:cs typeface="+mn-cs"/>
              </a:rPr>
              <a:t>happens because: clients don’t disclose symptoms, clinicians don’t suspect psychosis. </a:t>
            </a:r>
          </a:p>
          <a:p>
            <a:endParaRPr lang="en-US" dirty="0"/>
          </a:p>
        </p:txBody>
      </p:sp>
      <p:sp>
        <p:nvSpPr>
          <p:cNvPr id="4" name="Slide Number Placeholder 3"/>
          <p:cNvSpPr>
            <a:spLocks noGrp="1"/>
          </p:cNvSpPr>
          <p:nvPr>
            <p:ph type="sldNum" sz="quarter" idx="5"/>
          </p:nvPr>
        </p:nvSpPr>
        <p:spPr/>
        <p:txBody>
          <a:bodyPr/>
          <a:lstStyle/>
          <a:p>
            <a:fld id="{05A5C259-D97B-476B-BCA9-F9DDC2F548E8}" type="slidenum">
              <a:rPr lang="en-US" smtClean="0"/>
              <a:t>77</a:t>
            </a:fld>
            <a:endParaRPr lang="en-US"/>
          </a:p>
        </p:txBody>
      </p:sp>
    </p:spTree>
    <p:extLst>
      <p:ext uri="{BB962C8B-B14F-4D97-AF65-F5344CB8AC3E}">
        <p14:creationId xmlns:p14="http://schemas.microsoft.com/office/powerpoint/2010/main" val="288012044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We would like to thank the NC Division of Mental Health and all of those who helped with creating this webinar. </a:t>
            </a:r>
          </a:p>
          <a:p>
            <a:endParaRPr lang="en-US" dirty="0"/>
          </a:p>
        </p:txBody>
      </p:sp>
      <p:sp>
        <p:nvSpPr>
          <p:cNvPr id="4" name="Slide Number Placeholder 3"/>
          <p:cNvSpPr>
            <a:spLocks noGrp="1"/>
          </p:cNvSpPr>
          <p:nvPr>
            <p:ph type="sldNum" sz="quarter" idx="5"/>
          </p:nvPr>
        </p:nvSpPr>
        <p:spPr/>
        <p:txBody>
          <a:bodyPr/>
          <a:lstStyle/>
          <a:p>
            <a:fld id="{05A5C259-D97B-476B-BCA9-F9DDC2F548E8}" type="slidenum">
              <a:rPr lang="en-US" smtClean="0"/>
              <a:t>78</a:t>
            </a:fld>
            <a:endParaRPr lang="en-US"/>
          </a:p>
        </p:txBody>
      </p:sp>
    </p:spTree>
    <p:extLst>
      <p:ext uri="{BB962C8B-B14F-4D97-AF65-F5344CB8AC3E}">
        <p14:creationId xmlns:p14="http://schemas.microsoft.com/office/powerpoint/2010/main" val="10457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sz="1200" u="sng" kern="1200" dirty="0">
                <a:solidFill>
                  <a:schemeClr val="tx1"/>
                </a:solidFill>
                <a:latin typeface="+mn-lt"/>
                <a:ea typeface="+mn-ea"/>
                <a:cs typeface="+mn-cs"/>
              </a:rPr>
              <a:t>Misperceptions</a:t>
            </a:r>
            <a:r>
              <a:rPr lang="en-US" sz="1200" kern="1200" dirty="0">
                <a:solidFill>
                  <a:schemeClr val="tx1"/>
                </a:solidFill>
                <a:latin typeface="+mn-lt"/>
                <a:ea typeface="+mn-ea"/>
                <a:cs typeface="+mn-cs"/>
              </a:rPr>
              <a:t> about psychotic disorders can result in </a:t>
            </a:r>
            <a:r>
              <a:rPr lang="en-US" sz="1200" u="sng" kern="1200" dirty="0">
                <a:solidFill>
                  <a:schemeClr val="tx1"/>
                </a:solidFill>
                <a:latin typeface="+mn-lt"/>
                <a:ea typeface="+mn-ea"/>
                <a:cs typeface="+mn-cs"/>
              </a:rPr>
              <a:t>misdiagnosis</a:t>
            </a:r>
            <a:r>
              <a:rPr lang="en-US" sz="1200" kern="1200" dirty="0">
                <a:solidFill>
                  <a:schemeClr val="tx1"/>
                </a:solidFill>
                <a:latin typeface="+mn-lt"/>
                <a:ea typeface="+mn-ea"/>
                <a:cs typeface="+mn-cs"/>
              </a:rPr>
              <a:t>, contributing to longer durations of untreated psychosis, chronic symptoms and functional disability.</a:t>
            </a:r>
          </a:p>
        </p:txBody>
      </p:sp>
      <p:sp>
        <p:nvSpPr>
          <p:cNvPr id="4" name="Slide Number Placeholder 3"/>
          <p:cNvSpPr>
            <a:spLocks noGrp="1"/>
          </p:cNvSpPr>
          <p:nvPr>
            <p:ph type="sldNum" sz="quarter" idx="10"/>
          </p:nvPr>
        </p:nvSpPr>
        <p:spPr/>
        <p:txBody>
          <a:bodyPr/>
          <a:lstStyle/>
          <a:p>
            <a:fld id="{05A5C259-D97B-476B-BCA9-F9DDC2F548E8}" type="slidenum">
              <a:rPr lang="en-US" smtClean="0"/>
              <a:t>8</a:t>
            </a:fld>
            <a:endParaRPr lang="en-US"/>
          </a:p>
        </p:txBody>
      </p:sp>
    </p:spTree>
    <p:extLst>
      <p:ext uri="{BB962C8B-B14F-4D97-AF65-F5344CB8AC3E}">
        <p14:creationId xmlns:p14="http://schemas.microsoft.com/office/powerpoint/2010/main" val="28669885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defTabSz="905530"/>
            <a:r>
              <a:rPr lang="en-US" i="0" dirty="0"/>
              <a:t>The purpose of Module 1 is to help you better recognize psychosis in the early stages. </a:t>
            </a:r>
          </a:p>
          <a:p>
            <a:pPr defTabSz="905530"/>
            <a:r>
              <a:rPr lang="en-US" i="0" dirty="0"/>
              <a:t>In this module we will cover psychosis risk at different ages, </a:t>
            </a:r>
          </a:p>
          <a:p>
            <a:pPr defTabSz="905530"/>
            <a:r>
              <a:rPr lang="en-US" i="0" dirty="0"/>
              <a:t>the signs and symptoms of emerging psychosis, </a:t>
            </a:r>
          </a:p>
          <a:p>
            <a:pPr defTabSz="905530"/>
            <a:r>
              <a:rPr lang="en-US" i="0" dirty="0"/>
              <a:t>factors that contribute to delays in diagnosis of a psychotic disorder, </a:t>
            </a:r>
          </a:p>
          <a:p>
            <a:r>
              <a:rPr lang="en-US" i="0" dirty="0"/>
              <a:t>and the negative impact of treatment delays. </a:t>
            </a:r>
          </a:p>
          <a:p>
            <a:endParaRPr lang="en-US" dirty="0"/>
          </a:p>
        </p:txBody>
      </p:sp>
      <p:sp>
        <p:nvSpPr>
          <p:cNvPr id="4" name="Slide Number Placeholder 3"/>
          <p:cNvSpPr>
            <a:spLocks noGrp="1"/>
          </p:cNvSpPr>
          <p:nvPr>
            <p:ph type="sldNum" sz="quarter" idx="10"/>
          </p:nvPr>
        </p:nvSpPr>
        <p:spPr/>
        <p:txBody>
          <a:bodyPr/>
          <a:lstStyle/>
          <a:p>
            <a:fld id="{05A5C259-D97B-476B-BCA9-F9DDC2F548E8}" type="slidenum">
              <a:rPr lang="en-US" smtClean="0"/>
              <a:t>9</a:t>
            </a:fld>
            <a:endParaRPr lang="en-US"/>
          </a:p>
        </p:txBody>
      </p:sp>
    </p:spTree>
    <p:extLst>
      <p:ext uri="{BB962C8B-B14F-4D97-AF65-F5344CB8AC3E}">
        <p14:creationId xmlns:p14="http://schemas.microsoft.com/office/powerpoint/2010/main" val="1379559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4464028"/>
            <a:ext cx="6858000" cy="1194650"/>
          </a:xfrm>
        </p:spPr>
        <p:txBody>
          <a:bodyPr wrap="none" anchor="t">
            <a:normAutofit/>
          </a:bodyPr>
          <a:lstStyle>
            <a:lvl1pPr algn="r">
              <a:defRPr sz="7200" b="0" spc="-225">
                <a:gradFill flip="none" rotWithShape="1">
                  <a:gsLst>
                    <a:gs pos="32000">
                      <a:schemeClr val="tx1">
                        <a:lumMod val="89000"/>
                      </a:schemeClr>
                    </a:gs>
                    <a:gs pos="100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1657349" y="3829880"/>
            <a:ext cx="6858000" cy="618523"/>
          </a:xfrm>
        </p:spPr>
        <p:txBody>
          <a:bodyPr anchor="b">
            <a:normAutofit/>
          </a:bodyPr>
          <a:lstStyle>
            <a:lvl1pPr marL="0" indent="0" algn="r">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5/14/2019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773417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367163"/>
            <a:ext cx="7886700" cy="819355"/>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29841" y="987428"/>
            <a:ext cx="7886700" cy="337973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2" y="5186516"/>
            <a:ext cx="7885509" cy="682472"/>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5/14/2019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126966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3534344"/>
          </a:xfrm>
        </p:spPr>
        <p:txBody>
          <a:bodyPr anchor="ctr"/>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29842" y="4489399"/>
            <a:ext cx="7885509" cy="1501826"/>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5/14/2019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721241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365125"/>
            <a:ext cx="6977064" cy="2992904"/>
          </a:xfrm>
        </p:spPr>
        <p:txBody>
          <a:bodyPr anchor="ctr"/>
          <a:lstStyle>
            <a:lvl1pPr>
              <a:defRPr sz="33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365557"/>
            <a:ext cx="6564224" cy="548968"/>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4" name="Text Placeholder 3"/>
          <p:cNvSpPr>
            <a:spLocks noGrp="1"/>
          </p:cNvSpPr>
          <p:nvPr>
            <p:ph type="body" sz="half" idx="2"/>
          </p:nvPr>
        </p:nvSpPr>
        <p:spPr>
          <a:xfrm>
            <a:off x="628650" y="4501729"/>
            <a:ext cx="7884318" cy="1489496"/>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5/14/2019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9" name="TextBox 8"/>
          <p:cNvSpPr txBox="1"/>
          <p:nvPr/>
        </p:nvSpPr>
        <p:spPr>
          <a:xfrm>
            <a:off x="833283" y="786824"/>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0" name="TextBox 9"/>
          <p:cNvSpPr txBox="1"/>
          <p:nvPr/>
        </p:nvSpPr>
        <p:spPr>
          <a:xfrm>
            <a:off x="7828359"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1787285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29841" y="2326970"/>
            <a:ext cx="7886700" cy="2511835"/>
          </a:xfrm>
        </p:spPr>
        <p:txBody>
          <a:bodyPr anchor="b">
            <a:normAutofit/>
          </a:bodyPr>
          <a:lstStyle>
            <a:lvl1pPr>
              <a:defRPr sz="4050"/>
            </a:lvl1pPr>
          </a:lstStyle>
          <a:p>
            <a:r>
              <a:rPr lang="en-US"/>
              <a:t>Click to edit Master title style</a:t>
            </a:r>
            <a:endParaRPr lang="en-US" dirty="0"/>
          </a:p>
        </p:txBody>
      </p:sp>
      <p:sp>
        <p:nvSpPr>
          <p:cNvPr id="4" name="Text Placeholder 3"/>
          <p:cNvSpPr>
            <a:spLocks noGrp="1"/>
          </p:cNvSpPr>
          <p:nvPr>
            <p:ph type="body" sz="half" idx="2"/>
          </p:nvPr>
        </p:nvSpPr>
        <p:spPr>
          <a:xfrm>
            <a:off x="629842" y="4850581"/>
            <a:ext cx="7885509" cy="1140644"/>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5/14/2019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177861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28650" y="365128"/>
            <a:ext cx="78867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002961" y="1885950"/>
            <a:ext cx="2210150" cy="576262"/>
          </a:xfrm>
        </p:spPr>
        <p:txBody>
          <a:bodyPr anchor="b">
            <a:noAutofit/>
          </a:bodyPr>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8" name="Text Placeholder 3"/>
          <p:cNvSpPr>
            <a:spLocks noGrp="1"/>
          </p:cNvSpPr>
          <p:nvPr>
            <p:ph type="body" sz="half" idx="15"/>
          </p:nvPr>
        </p:nvSpPr>
        <p:spPr>
          <a:xfrm>
            <a:off x="1017599" y="2571750"/>
            <a:ext cx="2195513"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9" name="Text Placeholder 4"/>
          <p:cNvSpPr>
            <a:spLocks noGrp="1"/>
          </p:cNvSpPr>
          <p:nvPr>
            <p:ph type="body" sz="quarter" idx="3"/>
          </p:nvPr>
        </p:nvSpPr>
        <p:spPr>
          <a:xfrm>
            <a:off x="3440997" y="1885950"/>
            <a:ext cx="2202181" cy="576262"/>
          </a:xfrm>
        </p:spPr>
        <p:txBody>
          <a:bodyPr vert="horz" lIns="91440" tIns="45720" rIns="91440" bIns="45720" rtlCol="0" anchor="b">
            <a:no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10" name="Text Placeholder 3"/>
          <p:cNvSpPr>
            <a:spLocks noGrp="1"/>
          </p:cNvSpPr>
          <p:nvPr>
            <p:ph type="body" sz="half" idx="16"/>
          </p:nvPr>
        </p:nvSpPr>
        <p:spPr>
          <a:xfrm>
            <a:off x="3433081" y="2571750"/>
            <a:ext cx="2210096"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11" name="Text Placeholder 4"/>
          <p:cNvSpPr>
            <a:spLocks noGrp="1"/>
          </p:cNvSpPr>
          <p:nvPr>
            <p:ph type="body" sz="quarter" idx="13"/>
          </p:nvPr>
        </p:nvSpPr>
        <p:spPr>
          <a:xfrm>
            <a:off x="5871778" y="1885950"/>
            <a:ext cx="2199085" cy="576262"/>
          </a:xfrm>
        </p:spPr>
        <p:txBody>
          <a:bodyPr vert="horz" lIns="91440" tIns="45720" rIns="91440" bIns="45720" rtlCol="0" anchor="b">
            <a:noAutofit/>
          </a:bodyPr>
          <a:lstStyle>
            <a:lvl1pPr>
              <a:buNone/>
              <a:defRPr lang="en-US" sz="18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12" name="Text Placeholder 3"/>
          <p:cNvSpPr>
            <a:spLocks noGrp="1"/>
          </p:cNvSpPr>
          <p:nvPr>
            <p:ph type="body" sz="half" idx="17"/>
          </p:nvPr>
        </p:nvSpPr>
        <p:spPr>
          <a:xfrm>
            <a:off x="5871778" y="2571750"/>
            <a:ext cx="2199085"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3" name="Date Placeholder 2"/>
          <p:cNvSpPr>
            <a:spLocks noGrp="1"/>
          </p:cNvSpPr>
          <p:nvPr>
            <p:ph type="dt" sz="half" idx="10"/>
          </p:nvPr>
        </p:nvSpPr>
        <p:spPr/>
        <p:txBody>
          <a:bodyPr/>
          <a:lstStyle/>
          <a:p>
            <a:fld id="{B61BEF0D-F0BB-DE4B-95CE-6DB70DBA9567}" type="datetimeFigureOut">
              <a:rPr lang="en-US" smtClean="0"/>
              <a:pPr/>
              <a:t>5/14/2019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66650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28650" y="365128"/>
            <a:ext cx="78867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99064" y="4297503"/>
            <a:ext cx="2205038"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0" name="Picture Placeholder 2"/>
          <p:cNvSpPr>
            <a:spLocks noGrp="1" noChangeAspect="1"/>
          </p:cNvSpPr>
          <p:nvPr>
            <p:ph type="pic" idx="15"/>
          </p:nvPr>
        </p:nvSpPr>
        <p:spPr>
          <a:xfrm>
            <a:off x="999064" y="2256354"/>
            <a:ext cx="220503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999064" y="4873768"/>
            <a:ext cx="220503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22" name="Text Placeholder 4"/>
          <p:cNvSpPr>
            <a:spLocks noGrp="1"/>
          </p:cNvSpPr>
          <p:nvPr>
            <p:ph type="body" sz="quarter" idx="3"/>
          </p:nvPr>
        </p:nvSpPr>
        <p:spPr>
          <a:xfrm>
            <a:off x="3426749" y="4297503"/>
            <a:ext cx="2197894"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3" name="Picture Placeholder 2"/>
          <p:cNvSpPr>
            <a:spLocks noGrp="1" noChangeAspect="1"/>
          </p:cNvSpPr>
          <p:nvPr>
            <p:ph type="pic" idx="21"/>
          </p:nvPr>
        </p:nvSpPr>
        <p:spPr>
          <a:xfrm>
            <a:off x="3426747" y="2256354"/>
            <a:ext cx="2197894"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3425734" y="4873767"/>
            <a:ext cx="2200805"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25" name="Text Placeholder 4"/>
          <p:cNvSpPr>
            <a:spLocks noGrp="1"/>
          </p:cNvSpPr>
          <p:nvPr>
            <p:ph type="body" sz="quarter" idx="13"/>
          </p:nvPr>
        </p:nvSpPr>
        <p:spPr>
          <a:xfrm>
            <a:off x="5853243" y="4297503"/>
            <a:ext cx="2199085"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6" name="Picture Placeholder 2"/>
          <p:cNvSpPr>
            <a:spLocks noGrp="1" noChangeAspect="1"/>
          </p:cNvSpPr>
          <p:nvPr>
            <p:ph type="pic" idx="22"/>
          </p:nvPr>
        </p:nvSpPr>
        <p:spPr>
          <a:xfrm>
            <a:off x="5853242" y="2256354"/>
            <a:ext cx="219908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5853149" y="4873765"/>
            <a:ext cx="220199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3" name="Date Placeholder 2"/>
          <p:cNvSpPr>
            <a:spLocks noGrp="1"/>
          </p:cNvSpPr>
          <p:nvPr>
            <p:ph type="dt" sz="half" idx="10"/>
          </p:nvPr>
        </p:nvSpPr>
        <p:spPr/>
        <p:txBody>
          <a:bodyPr/>
          <a:lstStyle/>
          <a:p>
            <a:fld id="{B61BEF0D-F0BB-DE4B-95CE-6DB70DBA9567}" type="datetimeFigureOut">
              <a:rPr lang="en-US" smtClean="0"/>
              <a:pPr/>
              <a:t>5/14/2019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611681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998730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882012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8760000">
              <a:srgbClr val="000000">
                <a:alpha val="43000"/>
              </a:srgbClr>
            </a:outerShdw>
          </a:effectLst>
        </p:spPr>
        <p:txBody>
          <a:bodyPr/>
          <a:lstStyle>
            <a:lvl1pPr>
              <a:defRPr>
                <a:effectLst/>
              </a:defRPr>
            </a:lvl1pPr>
          </a:lstStyle>
          <a:p>
            <a:r>
              <a:rPr lang="en-US"/>
              <a:t>Click to edit Master title style</a:t>
            </a:r>
            <a:endParaRPr lang="en-US" dirty="0"/>
          </a:p>
        </p:txBody>
      </p:sp>
      <p:sp>
        <p:nvSpPr>
          <p:cNvPr id="3" name="Content Placeholder 12"/>
          <p:cNvSpPr>
            <a:spLocks noGrp="1"/>
          </p:cNvSpPr>
          <p:nvPr>
            <p:ph sz="quarter" idx="10"/>
          </p:nvPr>
        </p:nvSpPr>
        <p:spPr>
          <a:xfrm>
            <a:off x="508978" y="6384577"/>
            <a:ext cx="6057900" cy="306388"/>
          </a:xfrm>
          <a:prstGeom prst="rect">
            <a:avLst/>
          </a:prstGeom>
        </p:spPr>
        <p:txBody>
          <a:bodyPr anchor="b"/>
          <a:lstStyle>
            <a:lvl1pPr>
              <a:lnSpc>
                <a:spcPct val="90000"/>
              </a:lnSpc>
              <a:spcAft>
                <a:spcPts val="0"/>
              </a:spcAft>
              <a:buNone/>
              <a:defRPr sz="1200" b="1">
                <a:solidFill>
                  <a:srgbClr val="FFFFFF"/>
                </a:solidFill>
                <a:latin typeface="+mj-lt"/>
              </a:defRPr>
            </a:lvl1pPr>
          </a:lstStyle>
          <a:p>
            <a:pPr lvl="0"/>
            <a:r>
              <a:rPr lang="en-US"/>
              <a:t>Click to edit Master text styles</a:t>
            </a:r>
          </a:p>
        </p:txBody>
      </p:sp>
    </p:spTree>
    <p:extLst>
      <p:ext uri="{BB962C8B-B14F-4D97-AF65-F5344CB8AC3E}">
        <p14:creationId xmlns:p14="http://schemas.microsoft.com/office/powerpoint/2010/main" val="322866450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998003-1E31-4241-866C-75C5B9575ADD}"/>
              </a:ext>
            </a:extLst>
          </p:cNvPr>
          <p:cNvSpPr>
            <a:spLocks noGrp="1"/>
          </p:cNvSpPr>
          <p:nvPr>
            <p:ph idx="1"/>
          </p:nvPr>
        </p:nvSpPr>
        <p:spPr>
          <a:xfrm>
            <a:off x="457200" y="1280731"/>
            <a:ext cx="8229600" cy="44418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p:cNvSpPr>
            <a:spLocks noGrp="1"/>
          </p:cNvSpPr>
          <p:nvPr>
            <p:ph type="title"/>
          </p:nvPr>
        </p:nvSpPr>
        <p:spPr bwMode="auto">
          <a:xfrm>
            <a:off x="457200" y="425450"/>
            <a:ext cx="6108853"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lstStyle/>
          <a:p>
            <a:pPr lvl="0"/>
            <a:r>
              <a:rPr lang="en-US" altLang="en-US"/>
              <a:t>Click to edit Master title style</a:t>
            </a:r>
          </a:p>
        </p:txBody>
      </p:sp>
      <p:sp>
        <p:nvSpPr>
          <p:cNvPr id="2054" name="Footer Placeholder 3">
            <a:extLst>
              <a:ext uri="{FF2B5EF4-FFF2-40B4-BE49-F238E27FC236}">
                <a16:creationId xmlns:a16="http://schemas.microsoft.com/office/drawing/2014/main" id="{C6460008-2D95-48E7-AC1C-DA06D43C99CA}"/>
              </a:ext>
            </a:extLst>
          </p:cNvPr>
          <p:cNvSpPr>
            <a:spLocks noGrp="1"/>
          </p:cNvSpPr>
          <p:nvPr>
            <p:ph type="ftr" sz="quarter" idx="10"/>
          </p:nvPr>
        </p:nvSpPr>
        <p:spPr>
          <a:xfrm>
            <a:off x="0" y="5994400"/>
            <a:ext cx="7677150" cy="863600"/>
          </a:xfrm>
          <a:prstGeom prst="rect">
            <a:avLst/>
          </a:prstGeom>
        </p:spPr>
        <p:txBody>
          <a:bodyPr vert="horz" lIns="180000" tIns="0" rIns="180000" bIns="0" rtlCol="0" anchor="ctr"/>
          <a:lstStyle>
            <a:lvl1pPr eaLnBrk="0" hangingPunct="0">
              <a:defRPr sz="1000"/>
            </a:lvl1pPr>
          </a:lstStyle>
          <a:p>
            <a:pPr marL="0" marR="0" lvl="0" indent="0" algn="l" defTabSz="914400" rtl="0" eaLnBrk="0" fontAlgn="base" latinLnBrk="0" hangingPunct="0">
              <a:lnSpc>
                <a:spcPct val="100000"/>
              </a:lnSpc>
              <a:spcBef>
                <a:spcPct val="0"/>
              </a:spcBef>
              <a:spcAft>
                <a:spcPts val="600"/>
              </a:spcAft>
              <a:buClrTx/>
              <a:buSzTx/>
              <a:buFontTx/>
              <a:buNone/>
              <a:defRPr/>
            </a:pPr>
            <a:endParaRPr kumimoji="0" lang="en-US" sz="1000" b="0" i="0" u="none" strike="noStrike" kern="1200" cap="none" spc="0" normalizeH="0" baseline="0" noProof="0">
              <a:ln>
                <a:noFill/>
              </a:ln>
              <a:solidFill>
                <a:srgbClr val="2A2A2A"/>
              </a:solidFill>
              <a:effectLst/>
              <a:uLnTx/>
              <a:uFillTx/>
              <a:latin typeface="Arial" panose="020B0604020202020204" pitchFamily="34" charset="0"/>
              <a:ea typeface="ＭＳ Ｐゴシック" pitchFamily="34" charset="-128"/>
              <a:cs typeface="+mn-cs"/>
            </a:endParaRPr>
          </a:p>
        </p:txBody>
      </p:sp>
    </p:spTree>
    <p:extLst>
      <p:ext uri="{BB962C8B-B14F-4D97-AF65-F5344CB8AC3E}">
        <p14:creationId xmlns:p14="http://schemas.microsoft.com/office/powerpoint/2010/main" val="406676565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90406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640899" y="4464028"/>
            <a:ext cx="6858000" cy="1194650"/>
          </a:xfrm>
        </p:spPr>
        <p:txBody>
          <a:bodyPr wrap="none" anchor="t">
            <a:normAutofit/>
          </a:bodyPr>
          <a:lstStyle>
            <a:lvl1pPr algn="l">
              <a:defRPr sz="7200" b="0" spc="-225">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640899" y="3829878"/>
            <a:ext cx="6858000" cy="617822"/>
          </a:xfrm>
        </p:spPr>
        <p:txBody>
          <a:bodyPr anchor="b">
            <a:normAutofit/>
          </a:bodyPr>
          <a:lstStyle>
            <a:lvl1pPr marL="0" indent="0" algn="l">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46500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40000" y="1825625"/>
            <a:ext cx="3768912"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39880" y="1825625"/>
            <a:ext cx="377547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5/14/2019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81065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40000" y="1681163"/>
            <a:ext cx="3768912" cy="823912"/>
          </a:xfrm>
        </p:spPr>
        <p:txBody>
          <a:bodyPr anchor="b">
            <a:normAutofit/>
          </a:bodyPr>
          <a:lstStyle>
            <a:lvl1pPr marL="0" indent="0">
              <a:buNone/>
              <a:defRPr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40000" y="2505075"/>
            <a:ext cx="3768912"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39881" y="1681163"/>
            <a:ext cx="3776661" cy="823912"/>
          </a:xfrm>
        </p:spPr>
        <p:txBody>
          <a:bodyPr vert="horz" lIns="91440" tIns="45720" rIns="91440" bIns="45720" rtlCol="0" anchor="b">
            <a:normAutofit/>
          </a:bodyPr>
          <a:lstStyle>
            <a:lvl1pPr>
              <a:buNone/>
              <a:defRPr lang="en-US"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6" name="Content Placeholder 5"/>
          <p:cNvSpPr>
            <a:spLocks noGrp="1"/>
          </p:cNvSpPr>
          <p:nvPr>
            <p:ph sz="quarter" idx="4"/>
          </p:nvPr>
        </p:nvSpPr>
        <p:spPr>
          <a:xfrm>
            <a:off x="4739881" y="2505075"/>
            <a:ext cx="377666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5/14/2019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07767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5/14/2019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32525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5/14/2019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65060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0001" y="2057400"/>
            <a:ext cx="2739019"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5/14/2019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84430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40001" y="2057400"/>
            <a:ext cx="2739019"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5/14/2019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1335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40000" y="1825625"/>
            <a:ext cx="767535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B61BEF0D-F0BB-DE4B-95CE-6DB70DBA9567}" type="datetimeFigureOut">
              <a:rPr lang="en-US" smtClean="0"/>
              <a:pPr/>
              <a:t>5/14/2019</a:t>
            </a:fld>
            <a:endParaRPr lang="en-US" dirty="0"/>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6612990"/>
      </p:ext>
    </p:extLst>
  </p:cSld>
  <p:clrMap bg1="dk1" tx1="lt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Lst>
  <p:txStyles>
    <p:title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Date Placeholder 3">
            <a:extLst>
              <a:ext uri="{FF2B5EF4-FFF2-40B4-BE49-F238E27FC236}">
                <a16:creationId xmlns:a16="http://schemas.microsoft.com/office/drawing/2014/main" id="{5E13B5E2-6B4A-1145-B6E5-30BF224D6AF3}"/>
              </a:ext>
            </a:extLst>
          </p:cNvPr>
          <p:cNvSpPr txBox="1"/>
          <p:nvPr/>
        </p:nvSpPr>
        <p:spPr bwMode="auto">
          <a:xfrm>
            <a:off x="1905000" y="640080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ＭＳ Ｐゴシック" pitchFamily="34" charset="-128"/>
              <a:cs typeface="+mn-cs"/>
            </a:endParaRPr>
          </a:p>
        </p:txBody>
      </p:sp>
      <p:sp>
        <p:nvSpPr>
          <p:cNvPr id="1027" name="Title Placeholder 1"/>
          <p:cNvSpPr>
            <a:spLocks noGrp="1"/>
          </p:cNvSpPr>
          <p:nvPr>
            <p:ph type="title"/>
          </p:nvPr>
        </p:nvSpPr>
        <p:spPr>
          <a:xfrm>
            <a:off x="457200" y="425450"/>
            <a:ext cx="6119812" cy="612775"/>
          </a:xfrm>
          <a:prstGeom prst="rect">
            <a:avLst/>
          </a:prstGeom>
          <a:noFill/>
          <a:ln>
            <a:noFill/>
            <a:miter lim="800000"/>
          </a:ln>
        </p:spPr>
        <p:txBody>
          <a:bodyPr lIns="0" tIns="0" rIns="0" bIns="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t>Click to edit Master title style</a:t>
            </a:r>
          </a:p>
        </p:txBody>
      </p:sp>
      <p:sp>
        <p:nvSpPr>
          <p:cNvPr id="1028" name="Text Placeholder 2"/>
          <p:cNvSpPr>
            <a:spLocks noGrp="1"/>
          </p:cNvSpPr>
          <p:nvPr>
            <p:ph type="body" idx="1"/>
          </p:nvPr>
        </p:nvSpPr>
        <p:spPr>
          <a:xfrm>
            <a:off x="457200" y="1281112"/>
            <a:ext cx="8229600" cy="4441825"/>
          </a:xfrm>
          <a:prstGeom prst="rect">
            <a:avLst/>
          </a:prstGeom>
          <a:noFill/>
          <a:ln>
            <a:noFill/>
            <a:miter lim="800000"/>
          </a:ln>
        </p:spPr>
        <p:txBody>
          <a:bodyPr>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lvl="0"/>
            <a:r>
              <a:t>Click to edit Master text styles</a:t>
            </a:r>
          </a:p>
          <a:p>
            <a:pPr lvl="1"/>
            <a:r>
              <a:t>Second level</a:t>
            </a:r>
          </a:p>
          <a:p>
            <a:pPr lvl="2"/>
            <a:r>
              <a:t>Third level</a:t>
            </a:r>
          </a:p>
          <a:p>
            <a:pPr lvl="3"/>
            <a:r>
              <a:t>Fourth level</a:t>
            </a:r>
          </a:p>
          <a:p>
            <a:pPr lvl="4"/>
            <a:r>
              <a:t>Fifth level</a:t>
            </a:r>
          </a:p>
        </p:txBody>
      </p:sp>
      <p:sp>
        <p:nvSpPr>
          <p:cNvPr id="1029" name="Footer Placeholder 3">
            <a:extLst>
              <a:ext uri="{FF2B5EF4-FFF2-40B4-BE49-F238E27FC236}">
                <a16:creationId xmlns:a16="http://schemas.microsoft.com/office/drawing/2014/main" id="{3A59B449-7601-8440-A788-6D3FCFF97A8B}"/>
              </a:ext>
            </a:extLst>
          </p:cNvPr>
          <p:cNvSpPr>
            <a:spLocks noGrp="1"/>
          </p:cNvSpPr>
          <p:nvPr>
            <p:ph type="ftr" sz="quarter" idx="3"/>
          </p:nvPr>
        </p:nvSpPr>
        <p:spPr>
          <a:xfrm>
            <a:off x="0" y="5994400"/>
            <a:ext cx="7677150" cy="863600"/>
          </a:xfrm>
          <a:prstGeom prst="rect">
            <a:avLst/>
          </a:prstGeom>
        </p:spPr>
        <p:txBody>
          <a:bodyPr vert="horz" lIns="180000" tIns="0" rIns="180000" bIns="0" rtlCol="0" anchor="ctr"/>
          <a:lstStyle>
            <a:lvl1pPr algn="l" eaLnBrk="1" hangingPunct="1">
              <a:spcAft>
                <a:spcPts val="600"/>
              </a:spcAft>
              <a:defRPr sz="800">
                <a:solidFill>
                  <a:srgbClr val="2A2A2A"/>
                </a:solidFill>
                <a:latin typeface="Arial"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ts val="600"/>
              </a:spcAft>
              <a:buClrTx/>
              <a:buSzTx/>
              <a:buFontTx/>
              <a:buNone/>
              <a:defRPr/>
            </a:pPr>
            <a:endParaRPr kumimoji="0" lang="en-US" altLang="en-US" sz="800" b="0" i="0" u="none" strike="noStrike" kern="1200" cap="none" spc="0" normalizeH="0" baseline="0" noProof="0">
              <a:ln>
                <a:noFill/>
              </a:ln>
              <a:solidFill>
                <a:srgbClr val="2A2A2A"/>
              </a:solidFill>
              <a:effectLst/>
              <a:uLnTx/>
              <a:uFillTx/>
              <a:latin typeface="Arial" panose="020B0604020202020204" pitchFamily="34" charset="0"/>
              <a:ea typeface="ＭＳ Ｐゴシック" pitchFamily="34" charset="-128"/>
              <a:cs typeface="+mn-cs"/>
            </a:endParaRPr>
          </a:p>
        </p:txBody>
      </p:sp>
      <p:cxnSp>
        <p:nvCxnSpPr>
          <p:cNvPr id="1030" name="Straight Connector 8"/>
          <p:cNvCxnSpPr/>
          <p:nvPr/>
        </p:nvCxnSpPr>
        <p:spPr>
          <a:xfrm>
            <a:off x="0" y="5994400"/>
            <a:ext cx="9144000" cy="0"/>
          </a:xfrm>
          <a:prstGeom prst="line">
            <a:avLst/>
          </a:prstGeom>
          <a:noFill/>
          <a:ln w="6350">
            <a:solidFill>
              <a:srgbClr val="CFD5E4"/>
            </a:solidFill>
            <a:miter lim="800000"/>
          </a:ln>
        </p:spPr>
      </p:cxnSp>
    </p:spTree>
    <p:extLst>
      <p:ext uri="{BB962C8B-B14F-4D97-AF65-F5344CB8AC3E}">
        <p14:creationId xmlns:p14="http://schemas.microsoft.com/office/powerpoint/2010/main" val="1955486680"/>
      </p:ext>
    </p:extLst>
  </p:cSld>
  <p:clrMap bg1="lt1" tx1="dk1" bg2="lt2" tx2="dk2" accent1="accent1" accent2="accent2" accent3="accent3" accent4="accent4" accent5="accent5" accent6="accent6" hlink="hlink" folHlink="folHlink"/>
  <p:sldLayoutIdLst>
    <p:sldLayoutId id="2147483720" r:id="rId1"/>
  </p:sldLayoutIdLst>
  <p:transition/>
  <p:txStyles>
    <p:titleStyle>
      <a:lvl1pPr marL="0" indent="0" algn="l" defTabSz="914400" rtl="0" eaLnBrk="0" fontAlgn="base" hangingPunct="0">
        <a:lnSpc>
          <a:spcPct val="100000"/>
        </a:lnSpc>
        <a:spcBef>
          <a:spcPct val="0"/>
        </a:spcBef>
        <a:spcAft>
          <a:spcPct val="0"/>
        </a:spcAft>
        <a:buClrTx/>
        <a:buSzTx/>
        <a:buFontTx/>
        <a:buNone/>
        <a:defRPr kumimoji="0" sz="1600" b="1" i="0" u="none" kern="1200" baseline="0">
          <a:solidFill>
            <a:schemeClr val="tx1"/>
          </a:solidFill>
          <a:effectLst/>
          <a:latin typeface="Arial" pitchFamily="34" charset="0"/>
          <a:ea typeface="+mj-ea"/>
          <a:cs typeface="Arial" pitchFamily="34" charset="0"/>
        </a:defRPr>
      </a:lvl1pPr>
      <a:lvl2pPr algn="l" rtl="0" eaLnBrk="0" fontAlgn="base" hangingPunct="0">
        <a:spcBef>
          <a:spcPct val="0"/>
        </a:spcBef>
        <a:spcAft>
          <a:spcPct val="0"/>
        </a:spcAft>
        <a:defRPr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itchFamily="34" charset="-128"/>
        </a:defRPr>
      </a:lvl9pPr>
    </p:titleStyle>
    <p:body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sz="1600" b="0" i="0" u="none" kern="1200" baseline="0">
          <a:solidFill>
            <a:schemeClr val="tx1"/>
          </a:solidFill>
          <a:effectLst/>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sz="1400" b="0" i="0" u="none" kern="1200" baseline="0">
          <a:solidFill>
            <a:schemeClr val="tx1"/>
          </a:solidFill>
          <a:effectLst/>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sz="1200" b="0" i="0" u="none" kern="1200" baseline="0">
          <a:solidFill>
            <a:schemeClr val="tx1"/>
          </a:solidFill>
          <a:effectLst/>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sz="1200" b="0" i="0" u="none" kern="1200" baseline="0">
          <a:solidFill>
            <a:schemeClr val="tx1"/>
          </a:solidFill>
          <a:effectLst/>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sz="1100" b="0" i="0" u="none" kern="1200" baseline="0">
          <a:solidFill>
            <a:schemeClr val="tx1"/>
          </a:solidFill>
          <a:effectLst/>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en-US"/>
      </a:defPPr>
      <a:lvl1pPr marL="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1pPr>
      <a:lvl2pPr marL="4572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2pPr>
      <a:lvl3pPr marL="9144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3pPr>
      <a:lvl4pPr marL="13716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4pPr>
      <a:lvl5pPr marL="18288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xml"/><Relationship Id="rId7" Type="http://schemas.microsoft.com/office/2007/relationships/hdphoto" Target="../media/hdphoto2.wdp"/><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3.png"/><Relationship Id="rId5" Type="http://schemas.microsoft.com/office/2007/relationships/hdphoto" Target="../media/hdphoto1.wdp"/><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1.xml"/><Relationship Id="rId7" Type="http://schemas.microsoft.com/office/2007/relationships/hdphoto" Target="../media/hdphoto2.wdp"/><Relationship Id="rId2" Type="http://schemas.openxmlformats.org/officeDocument/2006/relationships/slideLayout" Target="../slideLayouts/slideLayout3.xml"/><Relationship Id="rId1" Type="http://schemas.openxmlformats.org/officeDocument/2006/relationships/tags" Target="../tags/tag10.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2.xml"/><Relationship Id="rId5" Type="http://schemas.microsoft.com/office/2007/relationships/hdphoto" Target="../media/hdphoto3.wdp"/><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3.xml"/><Relationship Id="rId6" Type="http://schemas.microsoft.com/office/2007/relationships/hdphoto" Target="../media/hdphoto4.wdp"/><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9.xml"/><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9.xml"/><Relationship Id="rId7" Type="http://schemas.microsoft.com/office/2007/relationships/hdphoto" Target="../media/hdphoto2.wdp"/><Relationship Id="rId2" Type="http://schemas.openxmlformats.org/officeDocument/2006/relationships/slideLayout" Target="../slideLayouts/slideLayout3.xml"/><Relationship Id="rId1" Type="http://schemas.openxmlformats.org/officeDocument/2006/relationships/tags" Target="../tags/tag14.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2.xml"/><Relationship Id="rId7" Type="http://schemas.microsoft.com/office/2007/relationships/hdphoto" Target="../media/hdphoto2.wdp"/><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5.xml"/><Relationship Id="rId5" Type="http://schemas.microsoft.com/office/2007/relationships/hdphoto" Target="../media/hdphoto5.wdp"/><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21.xml"/><Relationship Id="rId7" Type="http://schemas.microsoft.com/office/2007/relationships/hdphoto" Target="../media/hdphoto2.wdp"/><Relationship Id="rId2" Type="http://schemas.openxmlformats.org/officeDocument/2006/relationships/slideLayout" Target="../slideLayouts/slideLayout3.xml"/><Relationship Id="rId1" Type="http://schemas.openxmlformats.org/officeDocument/2006/relationships/tags" Target="../tags/tag16.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9.xml"/><Relationship Id="rId1" Type="http://schemas.openxmlformats.org/officeDocument/2006/relationships/tags" Target="../tags/tag17.xml"/><Relationship Id="rId4" Type="http://schemas.openxmlformats.org/officeDocument/2006/relationships/image" Target="../media/image15.emf"/></Relationships>
</file>

<file path=ppt/slides/_rels/slide2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23.xml"/><Relationship Id="rId7"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25.xml"/><Relationship Id="rId7"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xml"/><Relationship Id="rId1" Type="http://schemas.openxmlformats.org/officeDocument/2006/relationships/tags" Target="../tags/tag21.xml"/></Relationships>
</file>

<file path=ppt/slides/_rels/slide2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27.xml"/><Relationship Id="rId7"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tags" Target="../tags/tag22.xml"/><Relationship Id="rId6" Type="http://schemas.openxmlformats.org/officeDocument/2006/relationships/image" Target="../media/image22.png"/><Relationship Id="rId5" Type="http://schemas.openxmlformats.org/officeDocument/2006/relationships/image" Target="../media/image27.png"/><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23.xml"/><Relationship Id="rId6" Type="http://schemas.openxmlformats.org/officeDocument/2006/relationships/image" Target="../media/image26.png"/><Relationship Id="rId5" Type="http://schemas.openxmlformats.org/officeDocument/2006/relationships/image" Target="../media/image20.png"/><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29.xml"/><Relationship Id="rId7"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tags" Target="../tags/tag2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30.xml"/><Relationship Id="rId7" Type="http://schemas.microsoft.com/office/2007/relationships/hdphoto" Target="../media/hdphoto2.wdp"/><Relationship Id="rId2" Type="http://schemas.openxmlformats.org/officeDocument/2006/relationships/slideLayout" Target="../slideLayouts/slideLayout3.xml"/><Relationship Id="rId1" Type="http://schemas.openxmlformats.org/officeDocument/2006/relationships/tags" Target="../tags/tag25.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3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notesSlide" Target="../notesSlides/notesSlide33.xml"/><Relationship Id="rId7" Type="http://schemas.openxmlformats.org/officeDocument/2006/relationships/diagramQuickStyle" Target="../diagrams/quickStyle2.xml"/><Relationship Id="rId2" Type="http://schemas.openxmlformats.org/officeDocument/2006/relationships/slideLayout" Target="../slideLayouts/slideLayout6.xml"/><Relationship Id="rId1" Type="http://schemas.openxmlformats.org/officeDocument/2006/relationships/tags" Target="../tags/tag28.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28.png"/><Relationship Id="rId9" Type="http://schemas.microsoft.com/office/2007/relationships/diagramDrawing" Target="../diagrams/drawing2.xml"/></Relationships>
</file>

<file path=ppt/slides/_rels/slide34.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notesSlide" Target="../notesSlides/notesSlide34.xml"/><Relationship Id="rId7" Type="http://schemas.openxmlformats.org/officeDocument/2006/relationships/diagramQuickStyle" Target="../diagrams/quickStyle3.xml"/><Relationship Id="rId2" Type="http://schemas.openxmlformats.org/officeDocument/2006/relationships/slideLayout" Target="../slideLayouts/slideLayout6.xml"/><Relationship Id="rId1" Type="http://schemas.openxmlformats.org/officeDocument/2006/relationships/tags" Target="../tags/tag29.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28.png"/><Relationship Id="rId9" Type="http://schemas.microsoft.com/office/2007/relationships/diagramDrawing" Target="../diagrams/drawing3.xml"/></Relationships>
</file>

<file path=ppt/slides/_rels/slide35.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notesSlide" Target="../notesSlides/notesSlide35.xml"/><Relationship Id="rId7" Type="http://schemas.openxmlformats.org/officeDocument/2006/relationships/diagramQuickStyle" Target="../diagrams/quickStyle4.xml"/><Relationship Id="rId2" Type="http://schemas.openxmlformats.org/officeDocument/2006/relationships/slideLayout" Target="../slideLayouts/slideLayout6.xml"/><Relationship Id="rId1" Type="http://schemas.openxmlformats.org/officeDocument/2006/relationships/tags" Target="../tags/tag30.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24.png"/><Relationship Id="rId9" Type="http://schemas.microsoft.com/office/2007/relationships/diagramDrawing" Target="../diagrams/drawing4.xml"/></Relationships>
</file>

<file path=ppt/slides/_rels/slide36.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36.xml"/><Relationship Id="rId7" Type="http://schemas.openxmlformats.org/officeDocument/2006/relationships/diagramColors" Target="../diagrams/colors5.xml"/><Relationship Id="rId2" Type="http://schemas.openxmlformats.org/officeDocument/2006/relationships/slideLayout" Target="../slideLayouts/slideLayout6.xml"/><Relationship Id="rId1" Type="http://schemas.openxmlformats.org/officeDocument/2006/relationships/tags" Target="../tags/tag31.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24.png"/></Relationships>
</file>

<file path=ppt/slides/_rels/slide3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37.xml"/><Relationship Id="rId7" Type="http://schemas.microsoft.com/office/2007/relationships/hdphoto" Target="../media/hdphoto2.wdp"/><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4.xml"/><Relationship Id="rId7" Type="http://schemas.openxmlformats.org/officeDocument/2006/relationships/diagramColors" Target="../diagrams/colors1.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8.xml"/><Relationship Id="rId1" Type="http://schemas.openxmlformats.org/officeDocument/2006/relationships/tags" Target="../tags/tag33.xml"/><Relationship Id="rId4" Type="http://schemas.openxmlformats.org/officeDocument/2006/relationships/image" Target="../media/image30.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8.xml"/><Relationship Id="rId1" Type="http://schemas.openxmlformats.org/officeDocument/2006/relationships/tags" Target="../tags/tag34.xml"/><Relationship Id="rId5" Type="http://schemas.openxmlformats.org/officeDocument/2006/relationships/image" Target="../media/image32.png"/><Relationship Id="rId4" Type="http://schemas.openxmlformats.org/officeDocument/2006/relationships/image" Target="../media/image31.png"/></Relationships>
</file>

<file path=ppt/slides/_rels/slide4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43.xml"/><Relationship Id="rId7" Type="http://schemas.microsoft.com/office/2007/relationships/hdphoto" Target="../media/hdphoto2.wdp"/><Relationship Id="rId2" Type="http://schemas.openxmlformats.org/officeDocument/2006/relationships/slideLayout" Target="../slideLayouts/slideLayout3.xml"/><Relationship Id="rId1" Type="http://schemas.openxmlformats.org/officeDocument/2006/relationships/tags" Target="../tags/tag35.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6.xml"/><Relationship Id="rId1" Type="http://schemas.openxmlformats.org/officeDocument/2006/relationships/tags" Target="../tags/tag36.xml"/><Relationship Id="rId5" Type="http://schemas.microsoft.com/office/2007/relationships/hdphoto" Target="../media/hdphoto6.wdp"/><Relationship Id="rId4" Type="http://schemas.openxmlformats.org/officeDocument/2006/relationships/image" Target="../media/image33.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8.png"/><Relationship Id="rId4"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5.xml"/><Relationship Id="rId7" Type="http://schemas.microsoft.com/office/2007/relationships/hdphoto" Target="../media/hdphoto2.wdp"/><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3.png"/><Relationship Id="rId5" Type="http://schemas.microsoft.com/office/2007/relationships/hdphoto" Target="../media/hdphoto1.wdp"/><Relationship Id="rId10" Type="http://schemas.openxmlformats.org/officeDocument/2006/relationships/image" Target="../media/image7.jpeg"/><Relationship Id="rId4" Type="http://schemas.openxmlformats.org/officeDocument/2006/relationships/image" Target="../media/image2.png"/><Relationship Id="rId9" Type="http://schemas.openxmlformats.org/officeDocument/2006/relationships/image" Target="../media/image5.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3.png"/><Relationship Id="rId4" Type="http://schemas.openxmlformats.org/officeDocument/2006/relationships/notesSlide" Target="../notesSlides/notesSlide5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4.png"/><Relationship Id="rId4" Type="http://schemas.openxmlformats.org/officeDocument/2006/relationships/notesSlide" Target="../notesSlides/notesSlide54.xml"/></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56.xml"/><Relationship Id="rId7"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tags" Target="../tags/tag37.xml"/><Relationship Id="rId6" Type="http://schemas.openxmlformats.org/officeDocument/2006/relationships/image" Target="../media/image26.png"/><Relationship Id="rId5" Type="http://schemas.openxmlformats.org/officeDocument/2006/relationships/image" Target="../media/image24.png"/><Relationship Id="rId4" Type="http://schemas.openxmlformats.org/officeDocument/2006/relationships/image" Target="../media/image23.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5.xml"/><Relationship Id="rId1" Type="http://schemas.openxmlformats.org/officeDocument/2006/relationships/tags" Target="../tags/tag38.xml"/><Relationship Id="rId4" Type="http://schemas.openxmlformats.org/officeDocument/2006/relationships/image" Target="../media/image46.emf"/></Relationships>
</file>

<file path=ppt/slides/_rels/slide5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6.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6.xml"/><Relationship Id="rId1" Type="http://schemas.openxmlformats.org/officeDocument/2006/relationships/tags" Target="../tags/tag39.xml"/><Relationship Id="rId4" Type="http://schemas.openxmlformats.org/officeDocument/2006/relationships/image" Target="../media/image47.png"/></Relationships>
</file>

<file path=ppt/slides/_rels/slide6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6.xml"/><Relationship Id="rId1" Type="http://schemas.openxmlformats.org/officeDocument/2006/relationships/tags" Target="../tags/tag40.xml"/><Relationship Id="rId4" Type="http://schemas.openxmlformats.org/officeDocument/2006/relationships/image" Target="../media/image49.emf"/></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6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6.xml"/><Relationship Id="rId1" Type="http://schemas.openxmlformats.org/officeDocument/2006/relationships/tags" Target="../tags/tag41.xml"/><Relationship Id="rId4" Type="http://schemas.openxmlformats.org/officeDocument/2006/relationships/image" Target="../media/image53.emf"/></Relationships>
</file>

<file path=ppt/slides/_rels/slide67.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notesSlide" Target="../notesSlides/notesSlide66.xml"/><Relationship Id="rId7" Type="http://schemas.openxmlformats.org/officeDocument/2006/relationships/diagramColors" Target="../diagrams/colors6.xml"/><Relationship Id="rId2" Type="http://schemas.openxmlformats.org/officeDocument/2006/relationships/slideLayout" Target="../slideLayouts/slideLayout6.xml"/><Relationship Id="rId1" Type="http://schemas.openxmlformats.org/officeDocument/2006/relationships/tags" Target="../tags/tag4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6.xml"/><Relationship Id="rId1" Type="http://schemas.openxmlformats.org/officeDocument/2006/relationships/tags" Target="../tags/tag43.xml"/><Relationship Id="rId4" Type="http://schemas.openxmlformats.org/officeDocument/2006/relationships/image" Target="../media/image55.emf"/></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4.xml"/><Relationship Id="rId1" Type="http://schemas.openxmlformats.org/officeDocument/2006/relationships/tags" Target="../tags/tag44.xml"/><Relationship Id="rId4" Type="http://schemas.openxmlformats.org/officeDocument/2006/relationships/image" Target="../media/image57.emf"/></Relationships>
</file>

<file path=ppt/slides/_rels/slide7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75.xml"/><Relationship Id="rId7"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tags" Target="../tags/tag45.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5.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xml"/><Relationship Id="rId1" Type="http://schemas.openxmlformats.org/officeDocument/2006/relationships/tags" Target="../tags/tag4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9.xml"/><Relationship Id="rId7"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a:grpSpLocks noChangeAspect="1"/>
          </p:cNvGrpSpPr>
          <p:nvPr/>
        </p:nvGrpSpPr>
        <p:grpSpPr>
          <a:xfrm>
            <a:off x="6197685" y="2843130"/>
            <a:ext cx="2926388" cy="4014869"/>
            <a:chOff x="2214770" y="354647"/>
            <a:chExt cx="4740212" cy="6503352"/>
          </a:xfrm>
        </p:grpSpPr>
        <p:grpSp>
          <p:nvGrpSpPr>
            <p:cNvPr id="27" name="Group 26"/>
            <p:cNvGrpSpPr/>
            <p:nvPr/>
          </p:nvGrpSpPr>
          <p:grpSpPr>
            <a:xfrm>
              <a:off x="2214770" y="354647"/>
              <a:ext cx="4740212" cy="6503352"/>
              <a:chOff x="2214770" y="354647"/>
              <a:chExt cx="4740212" cy="6503352"/>
            </a:xfrm>
          </p:grpSpPr>
          <p:pic>
            <p:nvPicPr>
              <p:cNvPr id="30" name="Picture 29"/>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31" name="Picture 30"/>
              <p:cNvPicPr>
                <a:picLocks noChangeAspect="1"/>
              </p:cNvPicPr>
              <p:nvPr/>
            </p:nvPicPr>
            <p:blipFill rotWithShape="1">
              <a:blip r:embed="rId6">
                <a:duotone>
                  <a:prstClr val="black"/>
                  <a:schemeClr val="tx2">
                    <a:tint val="45000"/>
                    <a:satMod val="400000"/>
                  </a:schemeClr>
                </a:duotone>
                <a:extLst>
                  <a:ext uri="{BEBA8EAE-BF5A-486C-A8C5-ECC9F3942E4B}">
                    <a14:imgProps xmlns:a14="http://schemas.microsoft.com/office/drawing/2010/main">
                      <a14:imgLayer r:embed="rId7">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28" name="Picture 27"/>
            <p:cNvPicPr>
              <a:picLocks noChangeAspect="1"/>
            </p:cNvPicPr>
            <p:nvPr/>
          </p:nvPicPr>
          <p:blipFill rotWithShape="1">
            <a:blip r:embed="rId8">
              <a:biLevel thresh="75000"/>
              <a:extLst>
                <a:ext uri="{BEBA8EAE-BF5A-486C-A8C5-ECC9F3942E4B}">
                  <a14:imgProps xmlns:a14="http://schemas.microsoft.com/office/drawing/2010/main">
                    <a14:imgLayer r:embed="rId7">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29" name="Picture 2" descr="UNC School of Medicine logo"/>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ctrTitle"/>
          </p:nvPr>
        </p:nvSpPr>
        <p:spPr>
          <a:xfrm>
            <a:off x="155943" y="347859"/>
            <a:ext cx="8968129" cy="1615619"/>
          </a:xfrm>
        </p:spPr>
        <p:txBody>
          <a:bodyPr>
            <a:noAutofit/>
          </a:bodyPr>
          <a:lstStyle/>
          <a:p>
            <a:pPr algn="ctr"/>
            <a:r>
              <a:rPr lang="en-US" sz="5400" b="1" dirty="0">
                <a:effectLst>
                  <a:outerShdw blurRad="38100" dist="38100" dir="2700000" algn="tl">
                    <a:srgbClr val="000000">
                      <a:alpha val="43137"/>
                    </a:srgbClr>
                  </a:outerShdw>
                </a:effectLst>
              </a:rPr>
              <a:t>Psychosis: Can You Spot It?</a:t>
            </a:r>
          </a:p>
        </p:txBody>
      </p:sp>
      <p:pic>
        <p:nvPicPr>
          <p:cNvPr id="4" name="Picture 3">
            <a:extLst>
              <a:ext uri="{FF2B5EF4-FFF2-40B4-BE49-F238E27FC236}">
                <a16:creationId xmlns:a16="http://schemas.microsoft.com/office/drawing/2014/main" id="{41BE5B76-5DF4-4900-953A-409ABAF938FE}"/>
              </a:ext>
            </a:extLst>
          </p:cNvPr>
          <p:cNvPicPr>
            <a:picLocks noChangeAspect="1"/>
          </p:cNvPicPr>
          <p:nvPr/>
        </p:nvPicPr>
        <p:blipFill>
          <a:blip r:embed="rId10"/>
          <a:stretch>
            <a:fillRect/>
          </a:stretch>
        </p:blipFill>
        <p:spPr>
          <a:xfrm>
            <a:off x="1183758" y="2141334"/>
            <a:ext cx="1980635" cy="2618080"/>
          </a:xfrm>
          <a:prstGeom prst="rect">
            <a:avLst/>
          </a:prstGeom>
        </p:spPr>
      </p:pic>
      <p:sp>
        <p:nvSpPr>
          <p:cNvPr id="8" name="Subtitle 7">
            <a:extLst>
              <a:ext uri="{FF2B5EF4-FFF2-40B4-BE49-F238E27FC236}">
                <a16:creationId xmlns:a16="http://schemas.microsoft.com/office/drawing/2014/main" id="{94D8FE8B-1E4B-4DFB-B5B1-0555A033F0EB}"/>
              </a:ext>
            </a:extLst>
          </p:cNvPr>
          <p:cNvSpPr>
            <a:spLocks noGrp="1"/>
          </p:cNvSpPr>
          <p:nvPr>
            <p:ph type="subTitle" idx="1"/>
          </p:nvPr>
        </p:nvSpPr>
        <p:spPr>
          <a:xfrm>
            <a:off x="533770" y="4865977"/>
            <a:ext cx="5261246" cy="1758311"/>
          </a:xfrm>
        </p:spPr>
        <p:txBody>
          <a:bodyPr>
            <a:normAutofit fontScale="92500" lnSpcReduction="10000"/>
          </a:bodyPr>
          <a:lstStyle/>
          <a:p>
            <a:pPr algn="l"/>
            <a:r>
              <a:rPr lang="en-US" dirty="0">
                <a:solidFill>
                  <a:schemeClr val="tx1"/>
                </a:solidFill>
              </a:rPr>
              <a:t>Diana O. Perkins, MD MPH</a:t>
            </a:r>
          </a:p>
          <a:p>
            <a:pPr algn="l"/>
            <a:r>
              <a:rPr lang="en-US" dirty="0">
                <a:solidFill>
                  <a:schemeClr val="tx1"/>
                </a:solidFill>
              </a:rPr>
              <a:t>Professor, Department of Psychiatry, University of North Carolina at Chapel Hill</a:t>
            </a:r>
          </a:p>
          <a:p>
            <a:pPr algn="l"/>
            <a:r>
              <a:rPr lang="en-US" dirty="0">
                <a:solidFill>
                  <a:schemeClr val="tx1"/>
                </a:solidFill>
              </a:rPr>
              <a:t>Director, Early Psychosis Interventions in North Carolina (EPI-NC ) Advisors </a:t>
            </a:r>
          </a:p>
        </p:txBody>
      </p:sp>
    </p:spTree>
    <p:custDataLst>
      <p:tags r:id="rId1"/>
    </p:custDataLst>
    <p:extLst>
      <p:ext uri="{BB962C8B-B14F-4D97-AF65-F5344CB8AC3E}">
        <p14:creationId xmlns:p14="http://schemas.microsoft.com/office/powerpoint/2010/main" val="1250863074"/>
      </p:ext>
    </p:extLst>
  </p:cSld>
  <p:clrMapOvr>
    <a:masterClrMapping/>
  </p:clrMapOvr>
  <mc:AlternateContent xmlns:mc="http://schemas.openxmlformats.org/markup-compatibility/2006" xmlns:p14="http://schemas.microsoft.com/office/powerpoint/2010/main">
    <mc:Choice Requires="p14">
      <p:transition spd="slow" p14:dur="2000" advTm="10715"/>
    </mc:Choice>
    <mc:Fallback xmlns="">
      <p:transition spd="slow" advTm="10715"/>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ABFD-881A-45E9-9111-196C0589F983}"/>
              </a:ext>
            </a:extLst>
          </p:cNvPr>
          <p:cNvSpPr>
            <a:spLocks noGrp="1"/>
          </p:cNvSpPr>
          <p:nvPr>
            <p:ph type="title"/>
          </p:nvPr>
        </p:nvSpPr>
        <p:spPr>
          <a:xfrm>
            <a:off x="234778" y="365128"/>
            <a:ext cx="8618838" cy="1325563"/>
          </a:xfrm>
        </p:spPr>
        <p:txBody>
          <a:bodyPr>
            <a:normAutofit/>
          </a:bodyPr>
          <a:lstStyle/>
          <a:p>
            <a:pPr algn="ctr"/>
            <a:r>
              <a:rPr lang="en-US" sz="2800" b="1" dirty="0"/>
              <a:t>Jessica tells us about what she’s doing these days.</a:t>
            </a:r>
            <a:r>
              <a:rPr lang="en-US" dirty="0"/>
              <a:t/>
            </a:r>
            <a:br>
              <a:rPr lang="en-US" dirty="0"/>
            </a:br>
            <a:endParaRPr lang="en-US" dirty="0"/>
          </a:p>
        </p:txBody>
      </p:sp>
      <p:sp>
        <p:nvSpPr>
          <p:cNvPr id="3" name="Content Placeholder 2">
            <a:extLst>
              <a:ext uri="{FF2B5EF4-FFF2-40B4-BE49-F238E27FC236}">
                <a16:creationId xmlns:a16="http://schemas.microsoft.com/office/drawing/2014/main" id="{CAE1783A-DA02-4FBF-BBF6-7C8CCECFB98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4796757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ChangeAspect="1"/>
          </p:cNvGrpSpPr>
          <p:nvPr/>
        </p:nvGrpSpPr>
        <p:grpSpPr>
          <a:xfrm>
            <a:off x="6012264" y="2588740"/>
            <a:ext cx="3111809" cy="4269259"/>
            <a:chOff x="2214770" y="354647"/>
            <a:chExt cx="4740212" cy="6503352"/>
          </a:xfrm>
        </p:grpSpPr>
        <p:grpSp>
          <p:nvGrpSpPr>
            <p:cNvPr id="5" name="Group 4"/>
            <p:cNvGrpSpPr/>
            <p:nvPr/>
          </p:nvGrpSpPr>
          <p:grpSpPr>
            <a:xfrm>
              <a:off x="2214770" y="354647"/>
              <a:ext cx="4740212" cy="6503352"/>
              <a:chOff x="2214770" y="354647"/>
              <a:chExt cx="4740212" cy="6503352"/>
            </a:xfrm>
          </p:grpSpPr>
          <p:pic>
            <p:nvPicPr>
              <p:cNvPr id="8" name="Picture 7"/>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9" name="Picture 8"/>
              <p:cNvPicPr>
                <a:picLocks noChangeAspect="1"/>
              </p:cNvPicPr>
              <p:nvPr/>
            </p:nvPicPr>
            <p:blipFill rotWithShape="1">
              <a:blip r:embed="rId6">
                <a:duotone>
                  <a:prstClr val="black"/>
                  <a:schemeClr val="tx2">
                    <a:tint val="45000"/>
                    <a:satMod val="400000"/>
                  </a:schemeClr>
                </a:duotone>
                <a:extLst>
                  <a:ext uri="{BEBA8EAE-BF5A-486C-A8C5-ECC9F3942E4B}">
                    <a14:imgProps xmlns:a14="http://schemas.microsoft.com/office/drawing/2010/main">
                      <a14:imgLayer r:embed="rId7">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6" name="Picture 5"/>
            <p:cNvPicPr>
              <a:picLocks noChangeAspect="1"/>
            </p:cNvPicPr>
            <p:nvPr/>
          </p:nvPicPr>
          <p:blipFill rotWithShape="1">
            <a:blip r:embed="rId8">
              <a:biLevel thresh="75000"/>
              <a:extLst>
                <a:ext uri="{BEBA8EAE-BF5A-486C-A8C5-ECC9F3942E4B}">
                  <a14:imgProps xmlns:a14="http://schemas.microsoft.com/office/drawing/2010/main">
                    <a14:imgLayer r:embed="rId7">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7" name="Picture 2" descr="UNC School of Medicine logo"/>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ctrTitle"/>
          </p:nvPr>
        </p:nvSpPr>
        <p:spPr>
          <a:xfrm>
            <a:off x="640899" y="4882044"/>
            <a:ext cx="6858000" cy="1194650"/>
          </a:xfrm>
        </p:spPr>
        <p:txBody>
          <a:bodyPr>
            <a:normAutofit/>
          </a:bodyPr>
          <a:lstStyle/>
          <a:p>
            <a:r>
              <a:rPr lang="en-US" sz="4000" b="1" dirty="0"/>
              <a:t>Risk of </a:t>
            </a:r>
            <a:r>
              <a:rPr lang="en-US" sz="4400" b="1" dirty="0"/>
              <a:t>Psychosis</a:t>
            </a:r>
            <a:r>
              <a:rPr lang="en-US" sz="4000" b="1" dirty="0"/>
              <a:t> Across the Lifespan</a:t>
            </a:r>
          </a:p>
        </p:txBody>
      </p:sp>
    </p:spTree>
    <p:custDataLst>
      <p:tags r:id="rId1"/>
    </p:custDataLst>
    <p:extLst>
      <p:ext uri="{BB962C8B-B14F-4D97-AF65-F5344CB8AC3E}">
        <p14:creationId xmlns:p14="http://schemas.microsoft.com/office/powerpoint/2010/main" val="26215365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5982" y="1107277"/>
            <a:ext cx="7812036" cy="502526"/>
          </a:xfrm>
        </p:spPr>
        <p:txBody>
          <a:bodyPr>
            <a:noAutofit/>
          </a:bodyPr>
          <a:lstStyle/>
          <a:p>
            <a:pPr marL="0" indent="0" algn="ctr">
              <a:buNone/>
            </a:pPr>
            <a:r>
              <a:rPr lang="en-US" dirty="0">
                <a:solidFill>
                  <a:schemeClr val="tx1"/>
                </a:solidFill>
              </a:rPr>
              <a:t>Mental Health Surveillance Study (MHSS)</a:t>
            </a:r>
          </a:p>
        </p:txBody>
      </p:sp>
      <p:sp>
        <p:nvSpPr>
          <p:cNvPr id="5" name="Text Placeholder 3"/>
          <p:cNvSpPr txBox="1">
            <a:spLocks/>
          </p:cNvSpPr>
          <p:nvPr/>
        </p:nvSpPr>
        <p:spPr>
          <a:xfrm>
            <a:off x="0" y="6320450"/>
            <a:ext cx="9144000" cy="718555"/>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1200" b="1" dirty="0"/>
              <a:t>Center for Behavioral Health Statistics and Quality, (2015). Behavioral health trends in the United States: Results from the 2014 National Survey on Drug Use and Health (HHS Publication No. SMA 15-4927, NSDUH Series H-50). Retrieved from http://www.samhsa.gov/data</a:t>
            </a:r>
            <a:endParaRPr lang="en-US" sz="1200" dirty="0"/>
          </a:p>
          <a:p>
            <a:pPr marL="0" indent="0" algn="ctr">
              <a:buNone/>
            </a:pPr>
            <a:endParaRPr lang="en-US" sz="1200" dirty="0"/>
          </a:p>
        </p:txBody>
      </p:sp>
      <p:pic>
        <p:nvPicPr>
          <p:cNvPr id="7" name="Picture 6"/>
          <p:cNvPicPr>
            <a:picLocks noChangeAspect="1"/>
          </p:cNvPicPr>
          <p:nvPr/>
        </p:nvPicPr>
        <p:blipFill rotWithShape="1">
          <a:blip r:embed="rId4"/>
          <a:srcRect l="11346" t="7917" r="8296" b="8802"/>
          <a:stretch/>
        </p:blipFill>
        <p:spPr>
          <a:xfrm>
            <a:off x="1309254" y="1842759"/>
            <a:ext cx="6525491" cy="4239491"/>
          </a:xfrm>
          <a:prstGeom prst="rect">
            <a:avLst/>
          </a:prstGeom>
          <a:ln>
            <a:solidFill>
              <a:schemeClr val="bg1"/>
            </a:solidFill>
          </a:ln>
        </p:spPr>
      </p:pic>
      <p:sp>
        <p:nvSpPr>
          <p:cNvPr id="6" name="Title 1"/>
          <p:cNvSpPr>
            <a:spLocks noGrp="1"/>
          </p:cNvSpPr>
          <p:nvPr>
            <p:ph type="title"/>
          </p:nvPr>
        </p:nvSpPr>
        <p:spPr>
          <a:xfrm>
            <a:off x="513158" y="46040"/>
            <a:ext cx="7886700" cy="1325563"/>
          </a:xfrm>
        </p:spPr>
        <p:txBody>
          <a:bodyPr/>
          <a:lstStyle/>
          <a:p>
            <a:pPr algn="ctr"/>
            <a:r>
              <a:rPr lang="en-US" b="1" dirty="0"/>
              <a:t>How common is mental illness?</a:t>
            </a:r>
          </a:p>
        </p:txBody>
      </p:sp>
    </p:spTree>
    <p:custDataLst>
      <p:tags r:id="rId1"/>
    </p:custDataLst>
    <p:extLst>
      <p:ext uri="{BB962C8B-B14F-4D97-AF65-F5344CB8AC3E}">
        <p14:creationId xmlns:p14="http://schemas.microsoft.com/office/powerpoint/2010/main" val="3426253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4">
            <a:extLst>
              <a:ext uri="{BEBA8EAE-BF5A-486C-A8C5-ECC9F3942E4B}">
                <a14:imgProps xmlns:a14="http://schemas.microsoft.com/office/drawing/2010/main">
                  <a14:imgLayer r:embed="rId5">
                    <a14:imgEffect>
                      <a14:brightnessContrast bright="-12000" contrast="38000"/>
                    </a14:imgEffect>
                  </a14:imgLayer>
                </a14:imgProps>
              </a:ext>
            </a:extLst>
          </a:blip>
          <a:srcRect l="17328" t="20513" r="19911" b="8482"/>
          <a:stretch/>
        </p:blipFill>
        <p:spPr>
          <a:xfrm>
            <a:off x="2070463" y="2175875"/>
            <a:ext cx="5003074" cy="3997234"/>
          </a:xfrm>
          <a:prstGeom prst="rect">
            <a:avLst/>
          </a:prstGeom>
          <a:ln>
            <a:solidFill>
              <a:schemeClr val="bg1"/>
            </a:solidFill>
          </a:ln>
        </p:spPr>
      </p:pic>
      <p:sp>
        <p:nvSpPr>
          <p:cNvPr id="7" name="Content Placeholder 2"/>
          <p:cNvSpPr txBox="1">
            <a:spLocks/>
          </p:cNvSpPr>
          <p:nvPr/>
        </p:nvSpPr>
        <p:spPr>
          <a:xfrm>
            <a:off x="665982" y="1107277"/>
            <a:ext cx="7812036" cy="502526"/>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US" dirty="0">
                <a:solidFill>
                  <a:schemeClr val="tx1"/>
                </a:solidFill>
              </a:rPr>
              <a:t>Mental Health Surveillance Study (MHSS)</a:t>
            </a:r>
          </a:p>
        </p:txBody>
      </p:sp>
      <p:sp>
        <p:nvSpPr>
          <p:cNvPr id="8" name="Content Placeholder 2"/>
          <p:cNvSpPr txBox="1">
            <a:spLocks/>
          </p:cNvSpPr>
          <p:nvPr/>
        </p:nvSpPr>
        <p:spPr>
          <a:xfrm>
            <a:off x="665982" y="1451278"/>
            <a:ext cx="7812036" cy="502526"/>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US" dirty="0">
                <a:solidFill>
                  <a:schemeClr val="tx1"/>
                </a:solidFill>
              </a:rPr>
              <a:t>Mental Illness Prevalence, Ages 18-30</a:t>
            </a:r>
          </a:p>
        </p:txBody>
      </p:sp>
      <p:sp>
        <p:nvSpPr>
          <p:cNvPr id="9" name="Text Placeholder 3"/>
          <p:cNvSpPr txBox="1">
            <a:spLocks/>
          </p:cNvSpPr>
          <p:nvPr/>
        </p:nvSpPr>
        <p:spPr>
          <a:xfrm>
            <a:off x="0" y="6320450"/>
            <a:ext cx="9144000" cy="718555"/>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1200" b="1" dirty="0"/>
              <a:t>Center for Behavioral Health Statistics and Quality, (2015). Behavioral health trends in the United States: Results from the 2014 National Survey on Drug Use and Health (HHS Publication No. SMA 15-4927, NSDUH Series H-50). Retrieved from http://www.samhsa.gov/data</a:t>
            </a:r>
            <a:endParaRPr lang="en-US" sz="1200" dirty="0"/>
          </a:p>
          <a:p>
            <a:pPr marL="0" indent="0" algn="ctr">
              <a:buNone/>
            </a:pPr>
            <a:endParaRPr lang="en-US" sz="1200" dirty="0"/>
          </a:p>
        </p:txBody>
      </p:sp>
      <p:sp>
        <p:nvSpPr>
          <p:cNvPr id="10" name="Title 1"/>
          <p:cNvSpPr txBox="1">
            <a:spLocks/>
          </p:cNvSpPr>
          <p:nvPr/>
        </p:nvSpPr>
        <p:spPr>
          <a:xfrm>
            <a:off x="513158" y="46040"/>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lgn="ctr"/>
            <a:r>
              <a:rPr lang="en-US" b="1"/>
              <a:t>How common is mental illness?</a:t>
            </a:r>
            <a:endParaRPr lang="en-US" b="1" dirty="0"/>
          </a:p>
        </p:txBody>
      </p:sp>
    </p:spTree>
    <p:custDataLst>
      <p:tags r:id="rId1"/>
    </p:custDataLst>
    <p:extLst>
      <p:ext uri="{BB962C8B-B14F-4D97-AF65-F5344CB8AC3E}">
        <p14:creationId xmlns:p14="http://schemas.microsoft.com/office/powerpoint/2010/main" val="38938621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l="-17000" r="-17000"/>
          </a:stretch>
        </a:blipFill>
        <a:effectLst/>
      </p:bgPr>
    </p:bg>
    <p:spTree>
      <p:nvGrpSpPr>
        <p:cNvPr id="1" name=""/>
        <p:cNvGrpSpPr/>
        <p:nvPr/>
      </p:nvGrpSpPr>
      <p:grpSpPr>
        <a:xfrm>
          <a:off x="0" y="0"/>
          <a:ext cx="0" cy="0"/>
          <a:chOff x="0" y="0"/>
          <a:chExt cx="0" cy="0"/>
        </a:xfrm>
      </p:grpSpPr>
      <p:pic>
        <p:nvPicPr>
          <p:cNvPr id="5" name="Picture 4"/>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bright="-12000" contrast="45000"/>
                    </a14:imgEffect>
                  </a14:imgLayer>
                </a14:imgProps>
              </a:ext>
            </a:extLst>
          </a:blip>
          <a:srcRect l="4038" t="20928" r="3455" b="5355"/>
          <a:stretch/>
        </p:blipFill>
        <p:spPr>
          <a:xfrm>
            <a:off x="732622" y="1950738"/>
            <a:ext cx="7678756" cy="4266505"/>
          </a:xfrm>
          <a:prstGeom prst="rect">
            <a:avLst/>
          </a:prstGeom>
          <a:ln>
            <a:solidFill>
              <a:schemeClr val="bg1"/>
            </a:solidFill>
          </a:ln>
        </p:spPr>
      </p:pic>
      <p:sp>
        <p:nvSpPr>
          <p:cNvPr id="8" name="Content Placeholder 2"/>
          <p:cNvSpPr txBox="1">
            <a:spLocks/>
          </p:cNvSpPr>
          <p:nvPr/>
        </p:nvSpPr>
        <p:spPr>
          <a:xfrm>
            <a:off x="665982" y="1107277"/>
            <a:ext cx="7812036" cy="502526"/>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US" dirty="0">
                <a:solidFill>
                  <a:schemeClr val="tx1"/>
                </a:solidFill>
              </a:rPr>
              <a:t>Mental Health Surveillance Study (MHSS)</a:t>
            </a:r>
          </a:p>
        </p:txBody>
      </p:sp>
      <p:sp>
        <p:nvSpPr>
          <p:cNvPr id="9" name="Content Placeholder 2"/>
          <p:cNvSpPr txBox="1">
            <a:spLocks/>
          </p:cNvSpPr>
          <p:nvPr/>
        </p:nvSpPr>
        <p:spPr>
          <a:xfrm>
            <a:off x="665982" y="1451278"/>
            <a:ext cx="7812036" cy="502526"/>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dirty="0">
                <a:solidFill>
                  <a:schemeClr val="tx1"/>
                </a:solidFill>
              </a:rPr>
              <a:t>Mental Illness Prevalence, Ages 18-30</a:t>
            </a:r>
          </a:p>
        </p:txBody>
      </p:sp>
      <p:sp>
        <p:nvSpPr>
          <p:cNvPr id="10" name="Text Placeholder 3"/>
          <p:cNvSpPr txBox="1">
            <a:spLocks/>
          </p:cNvSpPr>
          <p:nvPr/>
        </p:nvSpPr>
        <p:spPr>
          <a:xfrm>
            <a:off x="0" y="6320450"/>
            <a:ext cx="9144000" cy="718555"/>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1200" b="1" dirty="0"/>
              <a:t>Center for Behavioral Health Statistics and Quality, (2015). Behavioral health trends in the United States: Results from the 2014 National Survey on Drug Use and Health (HHS Publication No. SMA 15-4927, NSDUH Series H-50). Retrieved from http://www.samhsa.gov/data</a:t>
            </a:r>
            <a:endParaRPr lang="en-US" sz="1200" dirty="0"/>
          </a:p>
          <a:p>
            <a:pPr marL="0" indent="0" algn="ctr">
              <a:buNone/>
            </a:pPr>
            <a:endParaRPr lang="en-US" sz="1200" dirty="0"/>
          </a:p>
        </p:txBody>
      </p:sp>
      <p:sp>
        <p:nvSpPr>
          <p:cNvPr id="11" name="Title 1"/>
          <p:cNvSpPr>
            <a:spLocks noGrp="1"/>
          </p:cNvSpPr>
          <p:nvPr>
            <p:ph type="title"/>
          </p:nvPr>
        </p:nvSpPr>
        <p:spPr>
          <a:xfrm>
            <a:off x="513158" y="46040"/>
            <a:ext cx="7886700" cy="1325563"/>
          </a:xfrm>
        </p:spPr>
        <p:txBody>
          <a:bodyPr/>
          <a:lstStyle/>
          <a:p>
            <a:pPr algn="ctr"/>
            <a:r>
              <a:rPr lang="en-US" b="1" dirty="0"/>
              <a:t>How common is mental illness?</a:t>
            </a:r>
          </a:p>
        </p:txBody>
      </p:sp>
    </p:spTree>
    <p:custDataLst>
      <p:tags r:id="rId1"/>
    </p:custDataLst>
    <p:extLst>
      <p:ext uri="{BB962C8B-B14F-4D97-AF65-F5344CB8AC3E}">
        <p14:creationId xmlns:p14="http://schemas.microsoft.com/office/powerpoint/2010/main" val="6162470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B5937006-CBB5-43A5-ACAB-79E04A670BA1}"/>
              </a:ext>
            </a:extLst>
          </p:cNvPr>
          <p:cNvGraphicFramePr>
            <a:graphicFrameLocks noGrp="1"/>
          </p:cNvGraphicFramePr>
          <p:nvPr>
            <p:ph idx="1"/>
            <p:extLst>
              <p:ext uri="{D42A27DB-BD31-4B8C-83A1-F6EECF244321}">
                <p14:modId xmlns:p14="http://schemas.microsoft.com/office/powerpoint/2010/main" val="2525654819"/>
              </p:ext>
            </p:extLst>
          </p:nvPr>
        </p:nvGraphicFramePr>
        <p:xfrm>
          <a:off x="158400" y="415800"/>
          <a:ext cx="8668799" cy="6026399"/>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F6CE3E82-DA05-4A86-86FE-22080B3009F2}"/>
              </a:ext>
            </a:extLst>
          </p:cNvPr>
          <p:cNvSpPr txBox="1"/>
          <p:nvPr/>
        </p:nvSpPr>
        <p:spPr>
          <a:xfrm>
            <a:off x="0" y="6287595"/>
            <a:ext cx="9144000" cy="338554"/>
          </a:xfrm>
          <a:prstGeom prst="rect">
            <a:avLst/>
          </a:prstGeom>
          <a:noFill/>
        </p:spPr>
        <p:txBody>
          <a:bodyPr wrap="square" rtlCol="0">
            <a:spAutoFit/>
          </a:bodyPr>
          <a:lstStyle/>
          <a:p>
            <a:pPr algn="ctr"/>
            <a:r>
              <a:rPr lang="en-US" sz="1600" b="1" dirty="0"/>
              <a:t>Kirkbride et al. </a:t>
            </a:r>
            <a:r>
              <a:rPr lang="pt-BR" sz="1600" b="1" u="sng" dirty="0"/>
              <a:t>PLoS One</a:t>
            </a:r>
            <a:r>
              <a:rPr lang="pt-BR" sz="1600" dirty="0"/>
              <a:t>2012;7(3):e31660. doi: 10.1371/journal.pone.0031660. Epub 2012 Mar 22</a:t>
            </a:r>
            <a:endParaRPr lang="en-US" sz="1600" b="1" dirty="0"/>
          </a:p>
        </p:txBody>
      </p:sp>
      <p:cxnSp>
        <p:nvCxnSpPr>
          <p:cNvPr id="9" name="Straight Arrow Connector 8">
            <a:extLst>
              <a:ext uri="{FF2B5EF4-FFF2-40B4-BE49-F238E27FC236}">
                <a16:creationId xmlns:a16="http://schemas.microsoft.com/office/drawing/2014/main" id="{D8514C54-78E9-42C9-B22F-122A8CB22256}"/>
              </a:ext>
            </a:extLst>
          </p:cNvPr>
          <p:cNvCxnSpPr>
            <a:cxnSpLocks/>
          </p:cNvCxnSpPr>
          <p:nvPr/>
        </p:nvCxnSpPr>
        <p:spPr>
          <a:xfrm flipH="1" flipV="1">
            <a:off x="2698812" y="2032986"/>
            <a:ext cx="541537" cy="1127464"/>
          </a:xfrm>
          <a:prstGeom prst="straightConnector1">
            <a:avLst/>
          </a:prstGeom>
          <a:ln w="3492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0844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B5937006-CBB5-43A5-ACAB-79E04A670BA1}"/>
              </a:ext>
            </a:extLst>
          </p:cNvPr>
          <p:cNvGraphicFramePr>
            <a:graphicFrameLocks noGrp="1"/>
          </p:cNvGraphicFramePr>
          <p:nvPr>
            <p:ph idx="1"/>
          </p:nvPr>
        </p:nvGraphicFramePr>
        <p:xfrm>
          <a:off x="158400" y="415800"/>
          <a:ext cx="8668799" cy="6026399"/>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F6CE3E82-DA05-4A86-86FE-22080B3009F2}"/>
              </a:ext>
            </a:extLst>
          </p:cNvPr>
          <p:cNvSpPr txBox="1"/>
          <p:nvPr/>
        </p:nvSpPr>
        <p:spPr>
          <a:xfrm>
            <a:off x="0" y="6287595"/>
            <a:ext cx="9144000" cy="338554"/>
          </a:xfrm>
          <a:prstGeom prst="rect">
            <a:avLst/>
          </a:prstGeom>
          <a:noFill/>
        </p:spPr>
        <p:txBody>
          <a:bodyPr wrap="square" rtlCol="0">
            <a:spAutoFit/>
          </a:bodyPr>
          <a:lstStyle/>
          <a:p>
            <a:pPr algn="ctr"/>
            <a:r>
              <a:rPr lang="en-US" sz="1600" b="1" dirty="0"/>
              <a:t>Kirkbride et al. </a:t>
            </a:r>
            <a:r>
              <a:rPr lang="pt-BR" sz="1600" b="1" u="sng" dirty="0"/>
              <a:t>PLoS One</a:t>
            </a:r>
            <a:r>
              <a:rPr lang="pt-BR" sz="1600" dirty="0"/>
              <a:t>2012;7(3):e31660. doi: 10.1371/journal.pone.0031660. Epub 2012 Mar 22</a:t>
            </a:r>
            <a:endParaRPr lang="en-US" sz="1600" b="1" dirty="0"/>
          </a:p>
        </p:txBody>
      </p:sp>
    </p:spTree>
    <p:extLst>
      <p:ext uri="{BB962C8B-B14F-4D97-AF65-F5344CB8AC3E}">
        <p14:creationId xmlns:p14="http://schemas.microsoft.com/office/powerpoint/2010/main" val="2932890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B5937006-CBB5-43A5-ACAB-79E04A670BA1}"/>
              </a:ext>
            </a:extLst>
          </p:cNvPr>
          <p:cNvGraphicFramePr>
            <a:graphicFrameLocks noGrp="1"/>
          </p:cNvGraphicFramePr>
          <p:nvPr>
            <p:ph idx="1"/>
            <p:extLst>
              <p:ext uri="{D42A27DB-BD31-4B8C-83A1-F6EECF244321}">
                <p14:modId xmlns:p14="http://schemas.microsoft.com/office/powerpoint/2010/main" val="3750034001"/>
              </p:ext>
            </p:extLst>
          </p:nvPr>
        </p:nvGraphicFramePr>
        <p:xfrm>
          <a:off x="158400" y="415800"/>
          <a:ext cx="8668799" cy="6026399"/>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F6CE3E82-DA05-4A86-86FE-22080B3009F2}"/>
              </a:ext>
            </a:extLst>
          </p:cNvPr>
          <p:cNvSpPr txBox="1"/>
          <p:nvPr/>
        </p:nvSpPr>
        <p:spPr>
          <a:xfrm>
            <a:off x="0" y="6287595"/>
            <a:ext cx="9144000" cy="338554"/>
          </a:xfrm>
          <a:prstGeom prst="rect">
            <a:avLst/>
          </a:prstGeom>
          <a:noFill/>
        </p:spPr>
        <p:txBody>
          <a:bodyPr wrap="square" rtlCol="0">
            <a:spAutoFit/>
          </a:bodyPr>
          <a:lstStyle/>
          <a:p>
            <a:pPr algn="ctr"/>
            <a:r>
              <a:rPr lang="en-US" sz="1600" dirty="0"/>
              <a:t>Kirkbride </a:t>
            </a:r>
            <a:r>
              <a:rPr lang="en-US" sz="1600" i="1" dirty="0"/>
              <a:t>et al</a:t>
            </a:r>
            <a:r>
              <a:rPr lang="en-US" sz="1600" dirty="0"/>
              <a:t>. </a:t>
            </a:r>
            <a:r>
              <a:rPr lang="pt-BR" sz="1600" dirty="0"/>
              <a:t>PLoS One 2012;7(3):e31660. doi: 10.1371/journal.pone.0031660. Epub 2012 Mar 22</a:t>
            </a:r>
            <a:endParaRPr lang="en-US" sz="1600" dirty="0"/>
          </a:p>
        </p:txBody>
      </p:sp>
    </p:spTree>
    <p:extLst>
      <p:ext uri="{BB962C8B-B14F-4D97-AF65-F5344CB8AC3E}">
        <p14:creationId xmlns:p14="http://schemas.microsoft.com/office/powerpoint/2010/main" val="34191658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altLang="en-US" sz="1000" b="0" i="0" u="none" strike="noStrike" kern="1200" cap="none" spc="0" normalizeH="0" baseline="0" noProof="0">
                <a:ln>
                  <a:noFill/>
                </a:ln>
                <a:solidFill>
                  <a:srgbClr val="333333"/>
                </a:solidFill>
                <a:effectLst/>
                <a:uLnTx/>
                <a:uFillTx/>
                <a:latin typeface="Arial"/>
                <a:ea typeface="ＭＳ Ｐゴシック"/>
                <a:cs typeface="Arial"/>
              </a:rPr>
              <a:t>Schizophrenia Bulletin, Volume 44, Issue 6, November 2018, Pages 1195–1203, https://doi.org/10.1093/schbul/sby058</a:t>
            </a:r>
          </a:p>
          <a:p>
            <a:pPr marL="0" marR="0" lvl="0" indent="0" algn="l" defTabSz="914400" rtl="0" eaLnBrk="1" fontAlgn="base" latinLnBrk="0" hangingPunct="1">
              <a:lnSpc>
                <a:spcPct val="100000"/>
              </a:lnSpc>
              <a:spcBef>
                <a:spcPct val="0"/>
              </a:spcBef>
              <a:spcAft>
                <a:spcPts val="600"/>
              </a:spcAft>
              <a:buClrTx/>
              <a:buSzTx/>
              <a:buFont typeface="Arial" pitchFamily="34" charset="0"/>
              <a:buNone/>
              <a:tabLst/>
              <a:defRPr/>
            </a:pPr>
            <a:r>
              <a:rPr kumimoji="0" lang="en-US" altLang="en-US" sz="800" b="0" i="0" u="none" strike="noStrike" kern="1200" cap="none" spc="0" normalizeH="0" baseline="0" noProof="0">
                <a:ln>
                  <a:noFill/>
                </a:ln>
                <a:solidFill>
                  <a:srgbClr val="2A2A2A"/>
                </a:solidFill>
                <a:effectLst/>
                <a:uLnTx/>
                <a:uFillTx/>
                <a:latin typeface="Arial"/>
                <a:ea typeface="ＭＳ Ｐゴシック"/>
                <a:cs typeface="Arial"/>
              </a:rPr>
              <a:t>The content of this slide may be subject to copyright: please see the slide notes for details.</a:t>
            </a:r>
            <a:endParaRPr kumimoji="0" lang="en-US" altLang="en-US" sz="800" b="0" i="0" u="none" strike="noStrike" kern="1200" cap="none" spc="0" normalizeH="0" baseline="0" noProof="0">
              <a:ln>
                <a:noFill/>
              </a:ln>
              <a:solidFill>
                <a:srgbClr val="333333"/>
              </a:solidFill>
              <a:effectLst/>
              <a:uLnTx/>
              <a:uFillTx/>
              <a:latin typeface="Arial"/>
              <a:ea typeface="ＭＳ Ｐゴシック"/>
              <a:cs typeface="Aria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dirty="0"/>
              <a:t>Fig. 2. </a:t>
            </a:r>
            <a:r>
              <a:rPr lang="en-US" altLang="en-US" b="0" dirty="0"/>
              <a:t>Global mean prevalence rates (with 95% uncertainty interval) by age and sex, 2016.
</a:t>
            </a:r>
          </a:p>
        </p:txBody>
      </p:sp>
      <p:pic>
        <p:nvPicPr>
          <p:cNvPr id="5124" name="Picture 4"/>
          <p:cNvPicPr>
            <a:picLocks noChangeAspect="1"/>
          </p:cNvPicPr>
          <p:nvPr/>
        </p:nvPicPr>
        <p:blipFill>
          <a:blip r:embed="rId3"/>
          <a:stretch>
            <a:fillRect/>
          </a:stretch>
        </p:blipFill>
        <p:spPr>
          <a:xfrm>
            <a:off x="7904162" y="6267450"/>
            <a:ext cx="1058862" cy="298450"/>
          </a:xfrm>
          <a:prstGeom prst="rect">
            <a:avLst/>
          </a:prstGeom>
          <a:noFill/>
          <a:ln>
            <a:noFill/>
            <a:miter lim="800000"/>
          </a:ln>
        </p:spPr>
      </p:pic>
      <p:pic>
        <p:nvPicPr>
          <p:cNvPr id="5125" name="New picture"/>
          <p:cNvPicPr/>
          <p:nvPr/>
        </p:nvPicPr>
        <p:blipFill>
          <a:blip r:embed="rId4"/>
          <a:stretch>
            <a:fillRect/>
          </a:stretch>
        </p:blipFill>
        <p:spPr>
          <a:xfrm>
            <a:off x="225188" y="1146413"/>
            <a:ext cx="8502555" cy="4940488"/>
          </a:xfrm>
          <a:prstGeom prst="rect">
            <a:avLst/>
          </a:prstGeom>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ChangeAspect="1"/>
          </p:cNvGrpSpPr>
          <p:nvPr/>
        </p:nvGrpSpPr>
        <p:grpSpPr>
          <a:xfrm>
            <a:off x="6152225" y="2780760"/>
            <a:ext cx="2971848" cy="4077239"/>
            <a:chOff x="2214770" y="354647"/>
            <a:chExt cx="4740212" cy="6503352"/>
          </a:xfrm>
        </p:grpSpPr>
        <p:grpSp>
          <p:nvGrpSpPr>
            <p:cNvPr id="5" name="Group 4"/>
            <p:cNvGrpSpPr/>
            <p:nvPr/>
          </p:nvGrpSpPr>
          <p:grpSpPr>
            <a:xfrm>
              <a:off x="2214770" y="354647"/>
              <a:ext cx="4740212" cy="6503352"/>
              <a:chOff x="2214770" y="354647"/>
              <a:chExt cx="4740212" cy="6503352"/>
            </a:xfrm>
          </p:grpSpPr>
          <p:pic>
            <p:nvPicPr>
              <p:cNvPr id="8" name="Picture 7"/>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9" name="Picture 8"/>
              <p:cNvPicPr>
                <a:picLocks noChangeAspect="1"/>
              </p:cNvPicPr>
              <p:nvPr/>
            </p:nvPicPr>
            <p:blipFill rotWithShape="1">
              <a:blip r:embed="rId6">
                <a:duotone>
                  <a:prstClr val="black"/>
                  <a:schemeClr val="tx2">
                    <a:tint val="45000"/>
                    <a:satMod val="400000"/>
                  </a:schemeClr>
                </a:duotone>
                <a:extLst>
                  <a:ext uri="{BEBA8EAE-BF5A-486C-A8C5-ECC9F3942E4B}">
                    <a14:imgProps xmlns:a14="http://schemas.microsoft.com/office/drawing/2010/main">
                      <a14:imgLayer r:embed="rId7">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6" name="Picture 5"/>
            <p:cNvPicPr>
              <a:picLocks noChangeAspect="1"/>
            </p:cNvPicPr>
            <p:nvPr/>
          </p:nvPicPr>
          <p:blipFill rotWithShape="1">
            <a:blip r:embed="rId8">
              <a:biLevel thresh="75000"/>
              <a:extLst>
                <a:ext uri="{BEBA8EAE-BF5A-486C-A8C5-ECC9F3942E4B}">
                  <a14:imgProps xmlns:a14="http://schemas.microsoft.com/office/drawing/2010/main">
                    <a14:imgLayer r:embed="rId7">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7" name="Picture 2" descr="UNC School of Medicine logo"/>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 Placeholder 2"/>
          <p:cNvSpPr>
            <a:spLocks noGrp="1"/>
          </p:cNvSpPr>
          <p:nvPr>
            <p:ph type="subTitle" idx="1"/>
          </p:nvPr>
        </p:nvSpPr>
        <p:spPr>
          <a:xfrm>
            <a:off x="398086" y="2024753"/>
            <a:ext cx="7886700" cy="4193177"/>
          </a:xfrm>
        </p:spPr>
        <p:txBody>
          <a:bodyPr>
            <a:normAutofit fontScale="92500" lnSpcReduction="10000"/>
          </a:bodyPr>
          <a:lstStyle/>
          <a:p>
            <a:r>
              <a:rPr lang="en-US" sz="4000" dirty="0">
                <a:solidFill>
                  <a:schemeClr val="tx1"/>
                </a:solidFill>
              </a:rPr>
              <a:t>About what percent of your </a:t>
            </a:r>
          </a:p>
          <a:p>
            <a:r>
              <a:rPr lang="en-US" sz="4000" dirty="0">
                <a:solidFill>
                  <a:schemeClr val="tx1"/>
                </a:solidFill>
              </a:rPr>
              <a:t>clients have a psychotic disorder?  </a:t>
            </a:r>
          </a:p>
          <a:p>
            <a:endParaRPr lang="en-US" dirty="0">
              <a:solidFill>
                <a:schemeClr val="tx1"/>
              </a:solidFill>
            </a:endParaRPr>
          </a:p>
          <a:p>
            <a:endParaRPr lang="en-US" dirty="0">
              <a:solidFill>
                <a:schemeClr val="tx1"/>
              </a:solidFill>
            </a:endParaRPr>
          </a:p>
          <a:p>
            <a:pPr marL="342900" indent="-342900">
              <a:buAutoNum type="alphaUcParenR"/>
            </a:pPr>
            <a:r>
              <a:rPr lang="en-US" dirty="0">
                <a:solidFill>
                  <a:schemeClr val="tx1"/>
                </a:solidFill>
              </a:rPr>
              <a:t>0%   </a:t>
            </a:r>
          </a:p>
          <a:p>
            <a:pPr marL="342900" indent="-342900">
              <a:buAutoNum type="alphaUcParenR"/>
            </a:pPr>
            <a:r>
              <a:rPr lang="en-US" dirty="0">
                <a:solidFill>
                  <a:schemeClr val="tx1"/>
                </a:solidFill>
              </a:rPr>
              <a:t>1-5%   </a:t>
            </a:r>
          </a:p>
          <a:p>
            <a:pPr marL="342900" indent="-342900">
              <a:buAutoNum type="alphaUcParenR"/>
            </a:pPr>
            <a:r>
              <a:rPr lang="en-US" dirty="0">
                <a:solidFill>
                  <a:schemeClr val="tx1"/>
                </a:solidFill>
              </a:rPr>
              <a:t>6-10% </a:t>
            </a:r>
          </a:p>
          <a:p>
            <a:pPr marL="342900" indent="-342900">
              <a:buAutoNum type="alphaUcParenR"/>
            </a:pPr>
            <a:r>
              <a:rPr lang="en-US" dirty="0">
                <a:solidFill>
                  <a:schemeClr val="tx1"/>
                </a:solidFill>
              </a:rPr>
              <a:t>11-20%  </a:t>
            </a:r>
          </a:p>
          <a:p>
            <a:pPr marL="342900" indent="-342900">
              <a:buAutoNum type="alphaUcParenR"/>
            </a:pPr>
            <a:r>
              <a:rPr lang="en-US" dirty="0">
                <a:solidFill>
                  <a:schemeClr val="tx1"/>
                </a:solidFill>
              </a:rPr>
              <a:t>20-50%   </a:t>
            </a:r>
          </a:p>
          <a:p>
            <a:pPr marL="342900" indent="-342900">
              <a:buAutoNum type="alphaUcParenR"/>
            </a:pPr>
            <a:r>
              <a:rPr lang="en-US" dirty="0">
                <a:solidFill>
                  <a:schemeClr val="tx1"/>
                </a:solidFill>
              </a:rPr>
              <a:t>&gt;50%)</a:t>
            </a:r>
          </a:p>
          <a:p>
            <a:endParaRPr lang="en-US" dirty="0"/>
          </a:p>
        </p:txBody>
      </p:sp>
    </p:spTree>
    <p:custDataLst>
      <p:tags r:id="rId1"/>
    </p:custDataLst>
    <p:extLst>
      <p:ext uri="{BB962C8B-B14F-4D97-AF65-F5344CB8AC3E}">
        <p14:creationId xmlns:p14="http://schemas.microsoft.com/office/powerpoint/2010/main" val="21872461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a:grpSpLocks noChangeAspect="1"/>
          </p:cNvGrpSpPr>
          <p:nvPr/>
        </p:nvGrpSpPr>
        <p:grpSpPr>
          <a:xfrm>
            <a:off x="5850686" y="2367064"/>
            <a:ext cx="3273387" cy="4490936"/>
            <a:chOff x="2214770" y="354647"/>
            <a:chExt cx="4740212" cy="6503352"/>
          </a:xfrm>
        </p:grpSpPr>
        <p:grpSp>
          <p:nvGrpSpPr>
            <p:cNvPr id="27" name="Group 26"/>
            <p:cNvGrpSpPr/>
            <p:nvPr/>
          </p:nvGrpSpPr>
          <p:grpSpPr>
            <a:xfrm>
              <a:off x="2214770" y="354647"/>
              <a:ext cx="4740212" cy="6503352"/>
              <a:chOff x="2214770" y="354647"/>
              <a:chExt cx="4740212" cy="6503352"/>
            </a:xfrm>
          </p:grpSpPr>
          <p:pic>
            <p:nvPicPr>
              <p:cNvPr id="30" name="Picture 29"/>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31" name="Picture 30"/>
              <p:cNvPicPr>
                <a:picLocks noChangeAspect="1"/>
              </p:cNvPicPr>
              <p:nvPr/>
            </p:nvPicPr>
            <p:blipFill rotWithShape="1">
              <a:blip r:embed="rId6">
                <a:duotone>
                  <a:prstClr val="black"/>
                  <a:schemeClr val="tx2">
                    <a:tint val="45000"/>
                    <a:satMod val="400000"/>
                  </a:schemeClr>
                </a:duotone>
                <a:extLst>
                  <a:ext uri="{BEBA8EAE-BF5A-486C-A8C5-ECC9F3942E4B}">
                    <a14:imgProps xmlns:a14="http://schemas.microsoft.com/office/drawing/2010/main">
                      <a14:imgLayer r:embed="rId7">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28" name="Picture 27"/>
            <p:cNvPicPr>
              <a:picLocks noChangeAspect="1"/>
            </p:cNvPicPr>
            <p:nvPr/>
          </p:nvPicPr>
          <p:blipFill rotWithShape="1">
            <a:blip r:embed="rId8">
              <a:biLevel thresh="75000"/>
              <a:extLst>
                <a:ext uri="{BEBA8EAE-BF5A-486C-A8C5-ECC9F3942E4B}">
                  <a14:imgProps xmlns:a14="http://schemas.microsoft.com/office/drawing/2010/main">
                    <a14:imgLayer r:embed="rId7">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29" name="Picture 2" descr="UNC School of Medicine logo"/>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ctrTitle"/>
          </p:nvPr>
        </p:nvSpPr>
        <p:spPr>
          <a:xfrm>
            <a:off x="0" y="836635"/>
            <a:ext cx="4779818" cy="1615619"/>
          </a:xfrm>
        </p:spPr>
        <p:txBody>
          <a:bodyPr>
            <a:noAutofit/>
          </a:bodyPr>
          <a:lstStyle/>
          <a:p>
            <a:pPr algn="ctr"/>
            <a:r>
              <a:rPr lang="en-US" sz="5400" b="1" dirty="0">
                <a:effectLst>
                  <a:outerShdw blurRad="38100" dist="38100" dir="2700000" algn="tl">
                    <a:srgbClr val="000000">
                      <a:alpha val="43137"/>
                    </a:srgbClr>
                  </a:outerShdw>
                </a:effectLst>
              </a:rPr>
              <a:t>Psychosis:</a:t>
            </a:r>
            <a:r>
              <a:rPr lang="en-US" sz="4800" b="1" dirty="0">
                <a:effectLst>
                  <a:outerShdw blurRad="38100" dist="38100" dir="2700000" algn="tl">
                    <a:srgbClr val="000000">
                      <a:alpha val="43137"/>
                    </a:srgbClr>
                  </a:outerShdw>
                </a:effectLst>
              </a:rPr>
              <a:t/>
            </a:r>
            <a:br>
              <a:rPr lang="en-US" sz="4800" b="1" dirty="0">
                <a:effectLst>
                  <a:outerShdw blurRad="38100" dist="38100" dir="2700000" algn="tl">
                    <a:srgbClr val="000000">
                      <a:alpha val="43137"/>
                    </a:srgbClr>
                  </a:outerShdw>
                </a:effectLst>
              </a:rPr>
            </a:br>
            <a:r>
              <a:rPr lang="en-US" sz="5400" b="1" dirty="0">
                <a:effectLst>
                  <a:outerShdw blurRad="38100" dist="38100" dir="2700000" algn="tl">
                    <a:srgbClr val="000000">
                      <a:alpha val="43137"/>
                    </a:srgbClr>
                  </a:outerShdw>
                </a:effectLst>
              </a:rPr>
              <a:t>Can You Spot It?</a:t>
            </a:r>
          </a:p>
        </p:txBody>
      </p:sp>
      <p:sp>
        <p:nvSpPr>
          <p:cNvPr id="11" name="Subtitle 2"/>
          <p:cNvSpPr>
            <a:spLocks noGrp="1"/>
          </p:cNvSpPr>
          <p:nvPr>
            <p:ph type="subTitle" idx="1"/>
          </p:nvPr>
        </p:nvSpPr>
        <p:spPr>
          <a:xfrm>
            <a:off x="177079" y="3306283"/>
            <a:ext cx="4840970" cy="2836237"/>
          </a:xfrm>
        </p:spPr>
        <p:txBody>
          <a:bodyPr anchor="t">
            <a:noAutofit/>
          </a:bodyPr>
          <a:lstStyle/>
          <a:p>
            <a:pPr algn="ctr"/>
            <a:r>
              <a:rPr lang="en-US" sz="3200" dirty="0">
                <a:solidFill>
                  <a:schemeClr val="tx2">
                    <a:lumMod val="60000"/>
                    <a:lumOff val="40000"/>
                  </a:schemeClr>
                </a:solidFill>
                <a:effectLst>
                  <a:outerShdw blurRad="38100" dist="38100" dir="2700000" algn="tl">
                    <a:srgbClr val="000000">
                      <a:alpha val="43137"/>
                    </a:srgbClr>
                  </a:outerShdw>
                </a:effectLst>
              </a:rPr>
              <a:t>An educational series:</a:t>
            </a:r>
          </a:p>
          <a:p>
            <a:pPr marL="457200" indent="-457200" algn="l">
              <a:buFont typeface="Arial" panose="020B0604020202020204" pitchFamily="34" charset="0"/>
              <a:buChar char="•"/>
            </a:pPr>
            <a:r>
              <a:rPr lang="en-US" sz="3200" dirty="0">
                <a:solidFill>
                  <a:schemeClr val="tx2">
                    <a:lumMod val="60000"/>
                    <a:lumOff val="40000"/>
                  </a:schemeClr>
                </a:solidFill>
                <a:effectLst>
                  <a:outerShdw blurRad="38100" dist="38100" dir="2700000" algn="tl">
                    <a:srgbClr val="000000">
                      <a:alpha val="43137"/>
                    </a:srgbClr>
                  </a:outerShdw>
                </a:effectLst>
              </a:rPr>
              <a:t>Signs and symptoms of first episode psychosis</a:t>
            </a:r>
          </a:p>
          <a:p>
            <a:pPr marL="457200" indent="-457200" algn="l">
              <a:buFont typeface="Arial" panose="020B0604020202020204" pitchFamily="34" charset="0"/>
              <a:buChar char="•"/>
            </a:pPr>
            <a:r>
              <a:rPr lang="en-US" sz="3200" dirty="0">
                <a:solidFill>
                  <a:schemeClr val="tx2">
                    <a:lumMod val="60000"/>
                    <a:lumOff val="40000"/>
                  </a:schemeClr>
                </a:solidFill>
                <a:effectLst>
                  <a:outerShdw blurRad="38100" dist="38100" dir="2700000" algn="tl">
                    <a:srgbClr val="000000">
                      <a:alpha val="43137"/>
                    </a:srgbClr>
                  </a:outerShdw>
                </a:effectLst>
              </a:rPr>
              <a:t>Barriers to recognition</a:t>
            </a:r>
          </a:p>
        </p:txBody>
      </p:sp>
    </p:spTree>
    <p:custDataLst>
      <p:tags r:id="rId1"/>
    </p:custDataLst>
    <p:extLst>
      <p:ext uri="{BB962C8B-B14F-4D97-AF65-F5344CB8AC3E}">
        <p14:creationId xmlns:p14="http://schemas.microsoft.com/office/powerpoint/2010/main" val="43104260"/>
      </p:ext>
    </p:extLst>
  </p:cSld>
  <p:clrMapOvr>
    <a:masterClrMapping/>
  </p:clrMapOvr>
  <mc:AlternateContent xmlns:mc="http://schemas.openxmlformats.org/markup-compatibility/2006" xmlns:p14="http://schemas.microsoft.com/office/powerpoint/2010/main">
    <mc:Choice Requires="p14">
      <p:transition spd="slow" p14:dur="2000" advTm="10715"/>
    </mc:Choice>
    <mc:Fallback xmlns="">
      <p:transition spd="slow" advTm="10715"/>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3"/>
          <p:cNvSpPr txBox="1">
            <a:spLocks/>
          </p:cNvSpPr>
          <p:nvPr/>
        </p:nvSpPr>
        <p:spPr>
          <a:xfrm>
            <a:off x="0" y="6320450"/>
            <a:ext cx="9144000" cy="718555"/>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1200" b="1" dirty="0"/>
              <a:t>Center for Behavioral Health Statistics and Quality, (2015). Behavioral health trends in the United States: Results from the 2014 National Survey on Drug Use and Health (HHS Publication No. SMA 15-4927, NSDUH Series H-50). Retrieved from http://www.samhsa.gov/data</a:t>
            </a:r>
            <a:endParaRPr lang="en-US" sz="1200" dirty="0"/>
          </a:p>
          <a:p>
            <a:pPr marL="0" indent="0" algn="ctr">
              <a:buNone/>
            </a:pPr>
            <a:endParaRPr lang="en-US" sz="1200" dirty="0"/>
          </a:p>
        </p:txBody>
      </p:sp>
      <p:pic>
        <p:nvPicPr>
          <p:cNvPr id="6" name="Picture 5"/>
          <p:cNvPicPr/>
          <p:nvPr/>
        </p:nvPicPr>
        <p:blipFill rotWithShape="1">
          <a:blip r:embed="rId4">
            <a:extLst>
              <a:ext uri="{BEBA8EAE-BF5A-486C-A8C5-ECC9F3942E4B}">
                <a14:imgProps xmlns:a14="http://schemas.microsoft.com/office/drawing/2010/main">
                  <a14:imgLayer r:embed="rId5">
                    <a14:imgEffect>
                      <a14:sharpenSoften amount="50000"/>
                    </a14:imgEffect>
                    <a14:imgEffect>
                      <a14:brightnessContrast bright="-11000" contrast="11000"/>
                    </a14:imgEffect>
                  </a14:imgLayer>
                </a14:imgProps>
              </a:ext>
            </a:extLst>
          </a:blip>
          <a:srcRect l="15264" t="20989" r="17963" b="6840"/>
          <a:stretch/>
        </p:blipFill>
        <p:spPr>
          <a:xfrm>
            <a:off x="1787238" y="1898191"/>
            <a:ext cx="5569527" cy="4239491"/>
          </a:xfrm>
          <a:prstGeom prst="rect">
            <a:avLst/>
          </a:prstGeom>
          <a:ln>
            <a:solidFill>
              <a:schemeClr val="bg1"/>
            </a:solidFill>
          </a:ln>
        </p:spPr>
      </p:pic>
      <p:sp>
        <p:nvSpPr>
          <p:cNvPr id="8" name="Title 1"/>
          <p:cNvSpPr txBox="1">
            <a:spLocks/>
          </p:cNvSpPr>
          <p:nvPr/>
        </p:nvSpPr>
        <p:spPr>
          <a:xfrm>
            <a:off x="628649" y="45243"/>
            <a:ext cx="78867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lgn="ctr"/>
            <a:r>
              <a:rPr lang="en-US" b="1" dirty="0"/>
              <a:t>How common is psychosis?</a:t>
            </a:r>
          </a:p>
        </p:txBody>
      </p:sp>
      <p:sp>
        <p:nvSpPr>
          <p:cNvPr id="9" name="Content Placeholder 2"/>
          <p:cNvSpPr txBox="1">
            <a:spLocks/>
          </p:cNvSpPr>
          <p:nvPr/>
        </p:nvSpPr>
        <p:spPr>
          <a:xfrm>
            <a:off x="966539" y="1051845"/>
            <a:ext cx="7210921" cy="502526"/>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dirty="0">
                <a:solidFill>
                  <a:schemeClr val="tx1"/>
                </a:solidFill>
              </a:rPr>
              <a:t>Mental Health Surveillance Study (MHSS): Prevalence of Psychosis &amp; Other Mental Disorders, Ages 18-30</a:t>
            </a:r>
          </a:p>
          <a:p>
            <a:pPr marL="0" indent="0" algn="ctr">
              <a:buFont typeface="Arial" panose="020B0604020202020204" pitchFamily="34" charset="0"/>
              <a:buNone/>
            </a:pPr>
            <a:endParaRPr lang="en-US" dirty="0">
              <a:solidFill>
                <a:schemeClr val="tx1"/>
              </a:solidFill>
            </a:endParaRPr>
          </a:p>
        </p:txBody>
      </p:sp>
    </p:spTree>
    <p:custDataLst>
      <p:tags r:id="rId1"/>
    </p:custDataLst>
    <p:extLst>
      <p:ext uri="{BB962C8B-B14F-4D97-AF65-F5344CB8AC3E}">
        <p14:creationId xmlns:p14="http://schemas.microsoft.com/office/powerpoint/2010/main" val="10885665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ChangeAspect="1"/>
          </p:cNvGrpSpPr>
          <p:nvPr/>
        </p:nvGrpSpPr>
        <p:grpSpPr>
          <a:xfrm>
            <a:off x="5898715" y="2432956"/>
            <a:ext cx="3225358" cy="4425043"/>
            <a:chOff x="2214770" y="354647"/>
            <a:chExt cx="4740212" cy="6503352"/>
          </a:xfrm>
        </p:grpSpPr>
        <p:grpSp>
          <p:nvGrpSpPr>
            <p:cNvPr id="5" name="Group 4"/>
            <p:cNvGrpSpPr/>
            <p:nvPr/>
          </p:nvGrpSpPr>
          <p:grpSpPr>
            <a:xfrm>
              <a:off x="2214770" y="354647"/>
              <a:ext cx="4740212" cy="6503352"/>
              <a:chOff x="2214770" y="354647"/>
              <a:chExt cx="4740212" cy="6503352"/>
            </a:xfrm>
          </p:grpSpPr>
          <p:pic>
            <p:nvPicPr>
              <p:cNvPr id="8" name="Picture 7"/>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9" name="Picture 8"/>
              <p:cNvPicPr>
                <a:picLocks noChangeAspect="1"/>
              </p:cNvPicPr>
              <p:nvPr/>
            </p:nvPicPr>
            <p:blipFill rotWithShape="1">
              <a:blip r:embed="rId6">
                <a:duotone>
                  <a:prstClr val="black"/>
                  <a:schemeClr val="tx2">
                    <a:tint val="45000"/>
                    <a:satMod val="400000"/>
                  </a:schemeClr>
                </a:duotone>
                <a:extLst>
                  <a:ext uri="{BEBA8EAE-BF5A-486C-A8C5-ECC9F3942E4B}">
                    <a14:imgProps xmlns:a14="http://schemas.microsoft.com/office/drawing/2010/main">
                      <a14:imgLayer r:embed="rId7">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6" name="Picture 5"/>
            <p:cNvPicPr>
              <a:picLocks noChangeAspect="1"/>
            </p:cNvPicPr>
            <p:nvPr/>
          </p:nvPicPr>
          <p:blipFill rotWithShape="1">
            <a:blip r:embed="rId8">
              <a:biLevel thresh="75000"/>
              <a:extLst>
                <a:ext uri="{BEBA8EAE-BF5A-486C-A8C5-ECC9F3942E4B}">
                  <a14:imgProps xmlns:a14="http://schemas.microsoft.com/office/drawing/2010/main">
                    <a14:imgLayer r:embed="rId7">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7" name="Picture 2" descr="UNC School of Medicine logo"/>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ctrTitle"/>
          </p:nvPr>
        </p:nvSpPr>
        <p:spPr>
          <a:xfrm>
            <a:off x="640899" y="4882044"/>
            <a:ext cx="6858000" cy="1194650"/>
          </a:xfrm>
        </p:spPr>
        <p:txBody>
          <a:bodyPr>
            <a:noAutofit/>
          </a:bodyPr>
          <a:lstStyle/>
          <a:p>
            <a:r>
              <a:rPr lang="en-US" sz="4400" b="1" dirty="0"/>
              <a:t>The Signs and Symptoms of </a:t>
            </a:r>
            <a:br>
              <a:rPr lang="en-US" sz="4400" b="1" dirty="0"/>
            </a:br>
            <a:r>
              <a:rPr lang="en-US" sz="4400" b="1" dirty="0"/>
              <a:t>Emerging Psychosis</a:t>
            </a:r>
          </a:p>
        </p:txBody>
      </p:sp>
    </p:spTree>
    <p:custDataLst>
      <p:tags r:id="rId1"/>
    </p:custDataLst>
    <p:extLst>
      <p:ext uri="{BB962C8B-B14F-4D97-AF65-F5344CB8AC3E}">
        <p14:creationId xmlns:p14="http://schemas.microsoft.com/office/powerpoint/2010/main" val="22873839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31832" y="2385006"/>
            <a:ext cx="3371568" cy="3214544"/>
          </a:xfrm>
        </p:spPr>
        <p:txBody>
          <a:bodyPr>
            <a:normAutofit/>
          </a:bodyPr>
          <a:lstStyle/>
          <a:p>
            <a:pPr>
              <a:lnSpc>
                <a:spcPct val="100000"/>
              </a:lnSpc>
              <a:spcBef>
                <a:spcPts val="1200"/>
              </a:spcBef>
            </a:pPr>
            <a:r>
              <a:rPr lang="en-US" sz="2800" dirty="0">
                <a:solidFill>
                  <a:schemeClr val="tx1"/>
                </a:solidFill>
              </a:rPr>
              <a:t>Psychosis includes:</a:t>
            </a:r>
          </a:p>
          <a:p>
            <a:pPr marL="285750" indent="-285750">
              <a:lnSpc>
                <a:spcPct val="100000"/>
              </a:lnSpc>
              <a:spcBef>
                <a:spcPts val="1200"/>
              </a:spcBef>
              <a:buFont typeface="Arial" panose="020B0604020202020204" pitchFamily="34" charset="0"/>
              <a:buChar char="•"/>
            </a:pPr>
            <a:r>
              <a:rPr lang="en-US" sz="2800" dirty="0">
                <a:solidFill>
                  <a:schemeClr val="tx1"/>
                </a:solidFill>
              </a:rPr>
              <a:t>Delusions</a:t>
            </a:r>
          </a:p>
          <a:p>
            <a:pPr marL="285750" indent="-285750">
              <a:lnSpc>
                <a:spcPct val="100000"/>
              </a:lnSpc>
              <a:spcBef>
                <a:spcPts val="1200"/>
              </a:spcBef>
              <a:buFont typeface="Arial" panose="020B0604020202020204" pitchFamily="34" charset="0"/>
              <a:buChar char="•"/>
            </a:pPr>
            <a:r>
              <a:rPr lang="en-US" sz="2800" dirty="0">
                <a:solidFill>
                  <a:schemeClr val="tx1"/>
                </a:solidFill>
              </a:rPr>
              <a:t>Hallucinations</a:t>
            </a:r>
          </a:p>
          <a:p>
            <a:pPr marL="285750" indent="-285750">
              <a:lnSpc>
                <a:spcPct val="100000"/>
              </a:lnSpc>
              <a:spcBef>
                <a:spcPts val="1200"/>
              </a:spcBef>
              <a:buFont typeface="Arial" panose="020B0604020202020204" pitchFamily="34" charset="0"/>
              <a:buChar char="•"/>
            </a:pPr>
            <a:r>
              <a:rPr lang="en-US" sz="2800" dirty="0">
                <a:solidFill>
                  <a:schemeClr val="tx1"/>
                </a:solidFill>
              </a:rPr>
              <a:t>Disorganized Speech &amp; Behavior</a:t>
            </a:r>
          </a:p>
          <a:p>
            <a:endParaRPr lang="en-US" sz="2400" dirty="0">
              <a:solidFill>
                <a:schemeClr val="tx1"/>
              </a:solidFill>
            </a:endParaRPr>
          </a:p>
        </p:txBody>
      </p:sp>
      <p:pic>
        <p:nvPicPr>
          <p:cNvPr id="6" name="Picture 5"/>
          <p:cNvPicPr>
            <a:picLocks noChangeAspect="1"/>
          </p:cNvPicPr>
          <p:nvPr/>
        </p:nvPicPr>
        <p:blipFill rotWithShape="1">
          <a:blip r:embed="rId4">
            <a:lum bright="20000"/>
          </a:blip>
          <a:srcRect l="50514" t="6855" r="1178" b="6389"/>
          <a:stretch/>
        </p:blipFill>
        <p:spPr>
          <a:xfrm>
            <a:off x="4109932" y="1699351"/>
            <a:ext cx="4322618" cy="4585855"/>
          </a:xfrm>
          <a:prstGeom prst="rect">
            <a:avLst/>
          </a:prstGeom>
          <a:ln>
            <a:solidFill>
              <a:schemeClr val="bg1"/>
            </a:solidFill>
          </a:ln>
        </p:spPr>
      </p:pic>
    </p:spTree>
    <p:custDataLst>
      <p:tags r:id="rId1"/>
    </p:custDataLst>
    <p:extLst>
      <p:ext uri="{BB962C8B-B14F-4D97-AF65-F5344CB8AC3E}">
        <p14:creationId xmlns:p14="http://schemas.microsoft.com/office/powerpoint/2010/main" val="18158425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txBox="1">
            <a:spLocks/>
          </p:cNvSpPr>
          <p:nvPr/>
        </p:nvSpPr>
        <p:spPr>
          <a:xfrm>
            <a:off x="560565" y="418010"/>
            <a:ext cx="8025251" cy="773765"/>
          </a:xfrm>
          <a:prstGeom prst="rect">
            <a:avLst/>
          </a:prstGeom>
        </p:spPr>
        <p:txBody>
          <a:bodyPr anchor="ctr">
            <a:normAutofit fontScale="97500"/>
          </a:bodyPr>
          <a:lst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lgn="ctr"/>
            <a:r>
              <a:rPr lang="en-US" sz="4000" b="1" dirty="0"/>
              <a:t>Delusions</a:t>
            </a:r>
            <a:endParaRPr lang="en-US" sz="4000" dirty="0"/>
          </a:p>
        </p:txBody>
      </p:sp>
      <p:sp>
        <p:nvSpPr>
          <p:cNvPr id="26" name="Cloud Callout 25"/>
          <p:cNvSpPr/>
          <p:nvPr/>
        </p:nvSpPr>
        <p:spPr>
          <a:xfrm>
            <a:off x="177320" y="1842394"/>
            <a:ext cx="2402958" cy="1881963"/>
          </a:xfrm>
          <a:prstGeom prst="cloudCallout">
            <a:avLst>
              <a:gd name="adj1" fmla="val 22327"/>
              <a:gd name="adj2" fmla="val 80579"/>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loud Callout 26"/>
          <p:cNvSpPr/>
          <p:nvPr/>
        </p:nvSpPr>
        <p:spPr>
          <a:xfrm>
            <a:off x="3175300" y="1523523"/>
            <a:ext cx="2582145" cy="1881963"/>
          </a:xfrm>
          <a:prstGeom prst="cloudCallout">
            <a:avLst>
              <a:gd name="adj1" fmla="val 24450"/>
              <a:gd name="adj2" fmla="val 90656"/>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loud Callout 27"/>
          <p:cNvSpPr/>
          <p:nvPr/>
        </p:nvSpPr>
        <p:spPr>
          <a:xfrm>
            <a:off x="6155095" y="1398265"/>
            <a:ext cx="2591314" cy="2036057"/>
          </a:xfrm>
          <a:prstGeom prst="cloudCallout">
            <a:avLst>
              <a:gd name="adj1" fmla="val -15531"/>
              <a:gd name="adj2" fmla="val 90263"/>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553611" y="2183210"/>
            <a:ext cx="1648047" cy="1200329"/>
          </a:xfrm>
          <a:prstGeom prst="rect">
            <a:avLst/>
          </a:prstGeom>
          <a:noFill/>
        </p:spPr>
        <p:txBody>
          <a:bodyPr wrap="square" rtlCol="0">
            <a:spAutoFit/>
          </a:bodyPr>
          <a:lstStyle/>
          <a:p>
            <a:pPr algn="ctr"/>
            <a:r>
              <a:rPr lang="en-US" dirty="0"/>
              <a:t>I know that people on  TV are talking directly to me.</a:t>
            </a:r>
          </a:p>
        </p:txBody>
      </p:sp>
      <p:sp>
        <p:nvSpPr>
          <p:cNvPr id="30" name="TextBox 29"/>
          <p:cNvSpPr txBox="1"/>
          <p:nvPr/>
        </p:nvSpPr>
        <p:spPr>
          <a:xfrm>
            <a:off x="3406942" y="2067560"/>
            <a:ext cx="2118860" cy="646331"/>
          </a:xfrm>
          <a:prstGeom prst="rect">
            <a:avLst/>
          </a:prstGeom>
          <a:noFill/>
        </p:spPr>
        <p:txBody>
          <a:bodyPr wrap="square" rtlCol="0">
            <a:spAutoFit/>
          </a:bodyPr>
          <a:lstStyle/>
          <a:p>
            <a:pPr algn="ctr"/>
            <a:r>
              <a:rPr lang="en-US" dirty="0"/>
              <a:t>Somebody is poisoning my food.</a:t>
            </a:r>
          </a:p>
        </p:txBody>
      </p:sp>
      <p:sp>
        <p:nvSpPr>
          <p:cNvPr id="31" name="TextBox 30"/>
          <p:cNvSpPr txBox="1"/>
          <p:nvPr/>
        </p:nvSpPr>
        <p:spPr>
          <a:xfrm>
            <a:off x="6391322" y="1652062"/>
            <a:ext cx="2118860" cy="1477328"/>
          </a:xfrm>
          <a:prstGeom prst="rect">
            <a:avLst/>
          </a:prstGeom>
          <a:noFill/>
        </p:spPr>
        <p:txBody>
          <a:bodyPr wrap="square" rtlCol="0">
            <a:spAutoFit/>
          </a:bodyPr>
          <a:lstStyle/>
          <a:p>
            <a:pPr algn="ctr"/>
            <a:r>
              <a:rPr lang="en-US" dirty="0"/>
              <a:t>I stole a car and drove across the country, thinking I was on a mission from god.</a:t>
            </a:r>
          </a:p>
        </p:txBody>
      </p:sp>
      <p:grpSp>
        <p:nvGrpSpPr>
          <p:cNvPr id="2" name="Group 1">
            <a:extLst>
              <a:ext uri="{FF2B5EF4-FFF2-40B4-BE49-F238E27FC236}">
                <a16:creationId xmlns:a16="http://schemas.microsoft.com/office/drawing/2014/main" id="{9E8B9B85-45C9-4205-B75C-F23D7A4636F9}"/>
              </a:ext>
            </a:extLst>
          </p:cNvPr>
          <p:cNvGrpSpPr/>
          <p:nvPr/>
        </p:nvGrpSpPr>
        <p:grpSpPr>
          <a:xfrm>
            <a:off x="2302" y="4161355"/>
            <a:ext cx="9133724" cy="2019125"/>
            <a:chOff x="2302" y="4161355"/>
            <a:chExt cx="9133724" cy="2019125"/>
          </a:xfrm>
        </p:grpSpPr>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l="28023" r="34884" b="29658"/>
            <a:stretch/>
          </p:blipFill>
          <p:spPr>
            <a:xfrm>
              <a:off x="2323940" y="4344235"/>
              <a:ext cx="2575693" cy="1828800"/>
            </a:xfrm>
            <a:prstGeom prst="rect">
              <a:avLst/>
            </a:prstGeom>
          </p:spPr>
        </p:pic>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l="1684" r="71512" b="29658"/>
            <a:stretch/>
          </p:blipFill>
          <p:spPr>
            <a:xfrm>
              <a:off x="2302" y="4368950"/>
              <a:ext cx="1828800" cy="1796925"/>
            </a:xfrm>
            <a:prstGeom prst="rect">
              <a:avLst/>
            </a:prstGeom>
          </p:spPr>
        </p:pic>
        <p:pic>
          <p:nvPicPr>
            <p:cNvPr id="22" name="Picture 21"/>
            <p:cNvPicPr>
              <a:picLocks noChangeAspect="1"/>
            </p:cNvPicPr>
            <p:nvPr/>
          </p:nvPicPr>
          <p:blipFill rotWithShape="1">
            <a:blip r:embed="rId5">
              <a:extLst>
                <a:ext uri="{28A0092B-C50C-407E-A947-70E740481C1C}">
                  <a14:useLocalDpi xmlns:a14="http://schemas.microsoft.com/office/drawing/2010/main" val="0"/>
                </a:ext>
              </a:extLst>
            </a:blip>
            <a:srcRect b="30879"/>
            <a:stretch/>
          </p:blipFill>
          <p:spPr>
            <a:xfrm>
              <a:off x="1660364" y="4214520"/>
              <a:ext cx="755778" cy="1965960"/>
            </a:xfrm>
            <a:prstGeom prst="rect">
              <a:avLst/>
            </a:prstGeom>
          </p:spPr>
        </p:pic>
        <p:pic>
          <p:nvPicPr>
            <p:cNvPr id="23" name="Picture 22"/>
            <p:cNvPicPr>
              <a:picLocks noChangeAspect="1"/>
            </p:cNvPicPr>
            <p:nvPr/>
          </p:nvPicPr>
          <p:blipFill rotWithShape="1">
            <a:blip r:embed="rId6">
              <a:extLst>
                <a:ext uri="{28A0092B-C50C-407E-A947-70E740481C1C}">
                  <a14:useLocalDpi xmlns:a14="http://schemas.microsoft.com/office/drawing/2010/main" val="0"/>
                </a:ext>
              </a:extLst>
            </a:blip>
            <a:srcRect b="28378"/>
            <a:stretch/>
          </p:blipFill>
          <p:spPr>
            <a:xfrm>
              <a:off x="6627477" y="4161355"/>
              <a:ext cx="779997" cy="2011680"/>
            </a:xfrm>
            <a:prstGeom prst="rect">
              <a:avLst/>
            </a:prstGeom>
          </p:spPr>
        </p:pic>
        <p:pic>
          <p:nvPicPr>
            <p:cNvPr id="24" name="Picture 23"/>
            <p:cNvPicPr>
              <a:picLocks noChangeAspect="1"/>
            </p:cNvPicPr>
            <p:nvPr/>
          </p:nvPicPr>
          <p:blipFill rotWithShape="1">
            <a:blip r:embed="rId7">
              <a:extLst>
                <a:ext uri="{28A0092B-C50C-407E-A947-70E740481C1C}">
                  <a14:useLocalDpi xmlns:a14="http://schemas.microsoft.com/office/drawing/2010/main" val="0"/>
                </a:ext>
              </a:extLst>
            </a:blip>
            <a:srcRect b="34218"/>
            <a:stretch/>
          </p:blipFill>
          <p:spPr>
            <a:xfrm>
              <a:off x="4859274" y="4182621"/>
              <a:ext cx="707353" cy="1993392"/>
            </a:xfrm>
            <a:prstGeom prst="rect">
              <a:avLst/>
            </a:prstGeom>
          </p:spPr>
        </p:pic>
        <p:pic>
          <p:nvPicPr>
            <p:cNvPr id="25" name="Picture 24"/>
            <p:cNvPicPr>
              <a:picLocks noChangeAspect="1"/>
            </p:cNvPicPr>
            <p:nvPr/>
          </p:nvPicPr>
          <p:blipFill rotWithShape="1">
            <a:blip r:embed="rId4">
              <a:extLst>
                <a:ext uri="{28A0092B-C50C-407E-A947-70E740481C1C}">
                  <a14:useLocalDpi xmlns:a14="http://schemas.microsoft.com/office/drawing/2010/main" val="0"/>
                </a:ext>
              </a:extLst>
            </a:blip>
            <a:srcRect l="64729" r="18891" b="29658"/>
            <a:stretch/>
          </p:blipFill>
          <p:spPr>
            <a:xfrm>
              <a:off x="5495236" y="4344235"/>
              <a:ext cx="1137413" cy="1828800"/>
            </a:xfrm>
            <a:prstGeom prst="rect">
              <a:avLst/>
            </a:prstGeom>
          </p:spPr>
        </p:pic>
        <p:pic>
          <p:nvPicPr>
            <p:cNvPr id="32" name="Picture 31"/>
            <p:cNvPicPr>
              <a:picLocks/>
            </p:cNvPicPr>
            <p:nvPr/>
          </p:nvPicPr>
          <p:blipFill rotWithShape="1">
            <a:blip r:embed="rId8">
              <a:extLst>
                <a:ext uri="{28A0092B-C50C-407E-A947-70E740481C1C}">
                  <a14:useLocalDpi xmlns:a14="http://schemas.microsoft.com/office/drawing/2010/main" val="0"/>
                </a:ext>
              </a:extLst>
            </a:blip>
            <a:srcRect l="26873" t="-1" r="64116" b="29998"/>
            <a:stretch/>
          </p:blipFill>
          <p:spPr>
            <a:xfrm>
              <a:off x="8541666" y="4252795"/>
              <a:ext cx="594360" cy="1920240"/>
            </a:xfrm>
            <a:prstGeom prst="rect">
              <a:avLst/>
            </a:prstGeom>
          </p:spPr>
        </p:pic>
        <p:pic>
          <p:nvPicPr>
            <p:cNvPr id="33" name="Picture 32"/>
            <p:cNvPicPr>
              <a:picLocks/>
            </p:cNvPicPr>
            <p:nvPr/>
          </p:nvPicPr>
          <p:blipFill rotWithShape="1">
            <a:blip r:embed="rId4">
              <a:extLst>
                <a:ext uri="{28A0092B-C50C-407E-A947-70E740481C1C}">
                  <a14:useLocalDpi xmlns:a14="http://schemas.microsoft.com/office/drawing/2010/main" val="0"/>
                </a:ext>
              </a:extLst>
            </a:blip>
            <a:srcRect l="80970" t="1" b="30488"/>
            <a:stretch/>
          </p:blipFill>
          <p:spPr>
            <a:xfrm>
              <a:off x="7264357" y="4373274"/>
              <a:ext cx="1321459" cy="1807206"/>
            </a:xfrm>
            <a:prstGeom prst="rect">
              <a:avLst/>
            </a:prstGeom>
          </p:spPr>
        </p:pic>
      </p:grpSp>
    </p:spTree>
    <p:custDataLst>
      <p:tags r:id="rId1"/>
    </p:custDataLst>
    <p:extLst>
      <p:ext uri="{BB962C8B-B14F-4D97-AF65-F5344CB8AC3E}">
        <p14:creationId xmlns:p14="http://schemas.microsoft.com/office/powerpoint/2010/main" val="2393382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loud Callout 11"/>
          <p:cNvSpPr/>
          <p:nvPr/>
        </p:nvSpPr>
        <p:spPr>
          <a:xfrm>
            <a:off x="177320" y="1652062"/>
            <a:ext cx="2600330" cy="2072295"/>
          </a:xfrm>
          <a:prstGeom prst="cloudCallout">
            <a:avLst>
              <a:gd name="adj1" fmla="val 46098"/>
              <a:gd name="adj2" fmla="val 76405"/>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loud Callout 12"/>
          <p:cNvSpPr/>
          <p:nvPr/>
        </p:nvSpPr>
        <p:spPr>
          <a:xfrm>
            <a:off x="3013878" y="1297459"/>
            <a:ext cx="3030994" cy="2108027"/>
          </a:xfrm>
          <a:prstGeom prst="cloudCallout">
            <a:avLst>
              <a:gd name="adj1" fmla="val -60785"/>
              <a:gd name="adj2" fmla="val 90562"/>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loud Callout 13"/>
          <p:cNvSpPr/>
          <p:nvPr/>
        </p:nvSpPr>
        <p:spPr>
          <a:xfrm>
            <a:off x="6155095" y="1612808"/>
            <a:ext cx="2355087" cy="1821514"/>
          </a:xfrm>
          <a:prstGeom prst="cloudCallout">
            <a:avLst>
              <a:gd name="adj1" fmla="val -61786"/>
              <a:gd name="adj2" fmla="val 93904"/>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69111" y="2088044"/>
            <a:ext cx="2216747" cy="1200329"/>
          </a:xfrm>
          <a:prstGeom prst="rect">
            <a:avLst/>
          </a:prstGeom>
          <a:noFill/>
        </p:spPr>
        <p:txBody>
          <a:bodyPr wrap="square" rtlCol="0">
            <a:spAutoFit/>
          </a:bodyPr>
          <a:lstStyle/>
          <a:p>
            <a:pPr algn="ctr"/>
            <a:r>
              <a:rPr lang="en-US" dirty="0"/>
              <a:t>I heard voices coming from the walls that were telling me to stay in my room  </a:t>
            </a:r>
          </a:p>
        </p:txBody>
      </p:sp>
      <p:sp>
        <p:nvSpPr>
          <p:cNvPr id="16" name="TextBox 15"/>
          <p:cNvSpPr txBox="1"/>
          <p:nvPr/>
        </p:nvSpPr>
        <p:spPr>
          <a:xfrm>
            <a:off x="6281100" y="1820043"/>
            <a:ext cx="2152607" cy="1477328"/>
          </a:xfrm>
          <a:prstGeom prst="rect">
            <a:avLst/>
          </a:prstGeom>
          <a:noFill/>
        </p:spPr>
        <p:txBody>
          <a:bodyPr wrap="square" rtlCol="0">
            <a:spAutoFit/>
          </a:bodyPr>
          <a:lstStyle/>
          <a:p>
            <a:pPr algn="ctr"/>
            <a:r>
              <a:rPr lang="en-US" dirty="0"/>
              <a:t>I had a funny smell, like something bad, no matter how many times I took a shower. </a:t>
            </a:r>
          </a:p>
        </p:txBody>
      </p:sp>
      <p:sp>
        <p:nvSpPr>
          <p:cNvPr id="17" name="TextBox 16"/>
          <p:cNvSpPr txBox="1"/>
          <p:nvPr/>
        </p:nvSpPr>
        <p:spPr>
          <a:xfrm>
            <a:off x="3566987" y="1751307"/>
            <a:ext cx="1924775" cy="1200329"/>
          </a:xfrm>
          <a:prstGeom prst="rect">
            <a:avLst/>
          </a:prstGeom>
          <a:noFill/>
        </p:spPr>
        <p:txBody>
          <a:bodyPr wrap="square" rtlCol="0">
            <a:spAutoFit/>
          </a:bodyPr>
          <a:lstStyle/>
          <a:p>
            <a:pPr algn="ctr"/>
            <a:r>
              <a:rPr lang="en-US" dirty="0"/>
              <a:t>I saw the demon in front of me and then it disappeared </a:t>
            </a:r>
          </a:p>
        </p:txBody>
      </p:sp>
      <p:sp>
        <p:nvSpPr>
          <p:cNvPr id="21" name="Title 1"/>
          <p:cNvSpPr txBox="1">
            <a:spLocks/>
          </p:cNvSpPr>
          <p:nvPr/>
        </p:nvSpPr>
        <p:spPr>
          <a:xfrm>
            <a:off x="560565" y="418010"/>
            <a:ext cx="8025251" cy="773765"/>
          </a:xfrm>
          <a:prstGeom prst="rect">
            <a:avLst/>
          </a:prstGeom>
        </p:spPr>
        <p:txBody>
          <a:bodyPr anchor="ctr">
            <a:normAutofit fontScale="97500"/>
          </a:bodyPr>
          <a:lst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lgn="ctr"/>
            <a:r>
              <a:rPr lang="en-US" sz="4000" b="1" dirty="0"/>
              <a:t>Hallucinations </a:t>
            </a:r>
            <a:endParaRPr lang="en-US" sz="4000" dirty="0"/>
          </a:p>
        </p:txBody>
      </p:sp>
      <p:grpSp>
        <p:nvGrpSpPr>
          <p:cNvPr id="2" name="Group 1">
            <a:extLst>
              <a:ext uri="{FF2B5EF4-FFF2-40B4-BE49-F238E27FC236}">
                <a16:creationId xmlns:a16="http://schemas.microsoft.com/office/drawing/2014/main" id="{38227DBD-5593-41CF-9522-A0C7109D7DF5}"/>
              </a:ext>
            </a:extLst>
          </p:cNvPr>
          <p:cNvGrpSpPr/>
          <p:nvPr/>
        </p:nvGrpSpPr>
        <p:grpSpPr>
          <a:xfrm>
            <a:off x="-8124" y="4252795"/>
            <a:ext cx="9311156" cy="1935028"/>
            <a:chOff x="-8124" y="4252795"/>
            <a:chExt cx="9311156" cy="1935028"/>
          </a:xfrm>
        </p:grpSpPr>
        <p:pic>
          <p:nvPicPr>
            <p:cNvPr id="5" name="Picture 4"/>
            <p:cNvPicPr>
              <a:picLocks/>
            </p:cNvPicPr>
            <p:nvPr/>
          </p:nvPicPr>
          <p:blipFill rotWithShape="1">
            <a:blip r:embed="rId4">
              <a:extLst>
                <a:ext uri="{28A0092B-C50C-407E-A947-70E740481C1C}">
                  <a14:useLocalDpi xmlns:a14="http://schemas.microsoft.com/office/drawing/2010/main" val="0"/>
                </a:ext>
              </a:extLst>
            </a:blip>
            <a:srcRect l="80970" t="1" b="30488"/>
            <a:stretch/>
          </p:blipFill>
          <p:spPr>
            <a:xfrm>
              <a:off x="5938564" y="4358815"/>
              <a:ext cx="1321459" cy="1807206"/>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71168" t="-1" b="30475"/>
            <a:stretch/>
          </p:blipFill>
          <p:spPr>
            <a:xfrm>
              <a:off x="7185881" y="4259959"/>
              <a:ext cx="2117151" cy="1920240"/>
            </a:xfrm>
            <a:prstGeom prst="rect">
              <a:avLst/>
            </a:prstGeom>
          </p:spPr>
        </p:pic>
        <p:pic>
          <p:nvPicPr>
            <p:cNvPr id="19" name="Picture 18"/>
            <p:cNvPicPr>
              <a:picLocks noChangeAspect="1"/>
            </p:cNvPicPr>
            <p:nvPr/>
          </p:nvPicPr>
          <p:blipFill rotWithShape="1">
            <a:blip r:embed="rId5">
              <a:extLst>
                <a:ext uri="{28A0092B-C50C-407E-A947-70E740481C1C}">
                  <a14:useLocalDpi xmlns:a14="http://schemas.microsoft.com/office/drawing/2010/main" val="0"/>
                </a:ext>
              </a:extLst>
            </a:blip>
            <a:srcRect l="677" t="-1" r="64162" b="30475"/>
            <a:stretch/>
          </p:blipFill>
          <p:spPr>
            <a:xfrm>
              <a:off x="-8124" y="4359023"/>
              <a:ext cx="2458995" cy="1828800"/>
            </a:xfrm>
            <a:prstGeom prst="rect">
              <a:avLst/>
            </a:prstGeom>
          </p:spPr>
        </p:pic>
        <p:pic>
          <p:nvPicPr>
            <p:cNvPr id="10" name="Picture 9"/>
            <p:cNvPicPr>
              <a:picLocks/>
            </p:cNvPicPr>
            <p:nvPr/>
          </p:nvPicPr>
          <p:blipFill rotWithShape="1">
            <a:blip r:embed="rId6">
              <a:extLst>
                <a:ext uri="{28A0092B-C50C-407E-A947-70E740481C1C}">
                  <a14:useLocalDpi xmlns:a14="http://schemas.microsoft.com/office/drawing/2010/main" val="0"/>
                </a:ext>
              </a:extLst>
            </a:blip>
            <a:srcRect b="33380"/>
            <a:stretch/>
          </p:blipFill>
          <p:spPr>
            <a:xfrm>
              <a:off x="2355412" y="4259809"/>
              <a:ext cx="640080" cy="1913226"/>
            </a:xfrm>
            <a:prstGeom prst="rect">
              <a:avLst/>
            </a:prstGeom>
          </p:spPr>
        </p:pic>
        <p:pic>
          <p:nvPicPr>
            <p:cNvPr id="20" name="Picture 19"/>
            <p:cNvPicPr>
              <a:picLocks noChangeAspect="1"/>
            </p:cNvPicPr>
            <p:nvPr/>
          </p:nvPicPr>
          <p:blipFill rotWithShape="1">
            <a:blip r:embed="rId5">
              <a:extLst>
                <a:ext uri="{28A0092B-C50C-407E-A947-70E740481C1C}">
                  <a14:useLocalDpi xmlns:a14="http://schemas.microsoft.com/office/drawing/2010/main" val="0"/>
                </a:ext>
              </a:extLst>
            </a:blip>
            <a:srcRect l="35583" t="-1" r="28529" b="30475"/>
            <a:stretch/>
          </p:blipFill>
          <p:spPr>
            <a:xfrm>
              <a:off x="2929127" y="4335882"/>
              <a:ext cx="2509767" cy="1828800"/>
            </a:xfrm>
            <a:prstGeom prst="rect">
              <a:avLst/>
            </a:prstGeom>
          </p:spPr>
        </p:pic>
        <p:pic>
          <p:nvPicPr>
            <p:cNvPr id="11" name="Picture 10"/>
            <p:cNvPicPr>
              <a:picLocks/>
            </p:cNvPicPr>
            <p:nvPr/>
          </p:nvPicPr>
          <p:blipFill rotWithShape="1">
            <a:blip r:embed="rId7">
              <a:extLst>
                <a:ext uri="{28A0092B-C50C-407E-A947-70E740481C1C}">
                  <a14:useLocalDpi xmlns:a14="http://schemas.microsoft.com/office/drawing/2010/main" val="0"/>
                </a:ext>
              </a:extLst>
            </a:blip>
            <a:srcRect b="28899"/>
            <a:stretch/>
          </p:blipFill>
          <p:spPr>
            <a:xfrm>
              <a:off x="5340783" y="4252795"/>
              <a:ext cx="704088" cy="1920240"/>
            </a:xfrm>
            <a:prstGeom prst="rect">
              <a:avLst/>
            </a:prstGeom>
          </p:spPr>
        </p:pic>
      </p:grpSp>
    </p:spTree>
    <p:custDataLst>
      <p:tags r:id="rId1"/>
    </p:custDataLst>
    <p:extLst>
      <p:ext uri="{BB962C8B-B14F-4D97-AF65-F5344CB8AC3E}">
        <p14:creationId xmlns:p14="http://schemas.microsoft.com/office/powerpoint/2010/main" val="2399500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loud Callout 25"/>
          <p:cNvSpPr/>
          <p:nvPr/>
        </p:nvSpPr>
        <p:spPr>
          <a:xfrm>
            <a:off x="-3045" y="1344524"/>
            <a:ext cx="3112772" cy="2525137"/>
          </a:xfrm>
          <a:prstGeom prst="cloudCallout">
            <a:avLst>
              <a:gd name="adj1" fmla="val 47937"/>
              <a:gd name="adj2" fmla="val 64976"/>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loud Callout 27"/>
          <p:cNvSpPr/>
          <p:nvPr/>
        </p:nvSpPr>
        <p:spPr>
          <a:xfrm>
            <a:off x="6317600" y="998263"/>
            <a:ext cx="2737136" cy="2670846"/>
          </a:xfrm>
          <a:prstGeom prst="cloudCallout">
            <a:avLst>
              <a:gd name="adj1" fmla="val 13192"/>
              <a:gd name="adj2" fmla="val 82014"/>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B4B960FE-B411-4177-AA42-2191B85E7190}"/>
              </a:ext>
            </a:extLst>
          </p:cNvPr>
          <p:cNvGrpSpPr/>
          <p:nvPr/>
        </p:nvGrpSpPr>
        <p:grpSpPr>
          <a:xfrm>
            <a:off x="-3045" y="4476696"/>
            <a:ext cx="9057781" cy="2103120"/>
            <a:chOff x="-3045" y="4476696"/>
            <a:chExt cx="9057781" cy="2103120"/>
          </a:xfrm>
        </p:grpSpPr>
        <p:pic>
          <p:nvPicPr>
            <p:cNvPr id="20" name="Picture 19"/>
            <p:cNvPicPr>
              <a:picLocks/>
            </p:cNvPicPr>
            <p:nvPr/>
          </p:nvPicPr>
          <p:blipFill rotWithShape="1">
            <a:blip r:embed="rId4">
              <a:extLst>
                <a:ext uri="{28A0092B-C50C-407E-A947-70E740481C1C}">
                  <a14:useLocalDpi xmlns:a14="http://schemas.microsoft.com/office/drawing/2010/main" val="0"/>
                </a:ext>
              </a:extLst>
            </a:blip>
            <a:srcRect r="54619" b="27179"/>
            <a:stretch/>
          </p:blipFill>
          <p:spPr>
            <a:xfrm>
              <a:off x="-3045" y="4655664"/>
              <a:ext cx="3029253" cy="1920240"/>
            </a:xfrm>
            <a:prstGeom prst="rect">
              <a:avLst/>
            </a:prstGeom>
          </p:spPr>
        </p:pic>
        <p:pic>
          <p:nvPicPr>
            <p:cNvPr id="3" name="Picture 2"/>
            <p:cNvPicPr>
              <a:picLocks/>
            </p:cNvPicPr>
            <p:nvPr/>
          </p:nvPicPr>
          <p:blipFill rotWithShape="1">
            <a:blip r:embed="rId5">
              <a:extLst>
                <a:ext uri="{28A0092B-C50C-407E-A947-70E740481C1C}">
                  <a14:useLocalDpi xmlns:a14="http://schemas.microsoft.com/office/drawing/2010/main" val="0"/>
                </a:ext>
              </a:extLst>
            </a:blip>
            <a:srcRect b="26266"/>
            <a:stretch/>
          </p:blipFill>
          <p:spPr>
            <a:xfrm>
              <a:off x="2931658" y="4648219"/>
              <a:ext cx="704088" cy="1920240"/>
            </a:xfrm>
            <a:prstGeom prst="rect">
              <a:avLst/>
            </a:prstGeom>
          </p:spPr>
        </p:pic>
        <p:pic>
          <p:nvPicPr>
            <p:cNvPr id="34" name="Picture 33"/>
            <p:cNvPicPr>
              <a:picLocks/>
            </p:cNvPicPr>
            <p:nvPr/>
          </p:nvPicPr>
          <p:blipFill rotWithShape="1">
            <a:blip r:embed="rId4">
              <a:extLst>
                <a:ext uri="{28A0092B-C50C-407E-A947-70E740481C1C}">
                  <a14:useLocalDpi xmlns:a14="http://schemas.microsoft.com/office/drawing/2010/main" val="0"/>
                </a:ext>
              </a:extLst>
            </a:blip>
            <a:srcRect l="45545" r="29649" b="27179"/>
            <a:stretch/>
          </p:blipFill>
          <p:spPr>
            <a:xfrm>
              <a:off x="3601384" y="4564224"/>
              <a:ext cx="1828800" cy="2011680"/>
            </a:xfrm>
            <a:prstGeom prst="rect">
              <a:avLst/>
            </a:prstGeom>
          </p:spPr>
        </p:pic>
        <p:pic>
          <p:nvPicPr>
            <p:cNvPr id="4" name="Picture 3"/>
            <p:cNvPicPr>
              <a:picLocks/>
            </p:cNvPicPr>
            <p:nvPr/>
          </p:nvPicPr>
          <p:blipFill rotWithShape="1">
            <a:blip r:embed="rId6">
              <a:extLst>
                <a:ext uri="{28A0092B-C50C-407E-A947-70E740481C1C}">
                  <a14:useLocalDpi xmlns:a14="http://schemas.microsoft.com/office/drawing/2010/main" val="0"/>
                </a:ext>
              </a:extLst>
            </a:blip>
            <a:srcRect r="-4030" b="29421"/>
            <a:stretch/>
          </p:blipFill>
          <p:spPr>
            <a:xfrm flipH="1">
              <a:off x="5266044" y="4556779"/>
              <a:ext cx="731520" cy="2011680"/>
            </a:xfrm>
            <a:prstGeom prst="rect">
              <a:avLst/>
            </a:prstGeom>
          </p:spPr>
        </p:pic>
        <p:pic>
          <p:nvPicPr>
            <p:cNvPr id="35" name="Picture 34"/>
            <p:cNvPicPr>
              <a:picLocks/>
            </p:cNvPicPr>
            <p:nvPr/>
          </p:nvPicPr>
          <p:blipFill rotWithShape="1">
            <a:blip r:embed="rId4">
              <a:extLst>
                <a:ext uri="{28A0092B-C50C-407E-A947-70E740481C1C}">
                  <a14:useLocalDpi xmlns:a14="http://schemas.microsoft.com/office/drawing/2010/main" val="0"/>
                </a:ext>
              </a:extLst>
            </a:blip>
            <a:srcRect l="70696" r="2280" b="27693"/>
            <a:stretch/>
          </p:blipFill>
          <p:spPr>
            <a:xfrm>
              <a:off x="5931460" y="4672933"/>
              <a:ext cx="1828800" cy="1906684"/>
            </a:xfrm>
            <a:prstGeom prst="rect">
              <a:avLst/>
            </a:prstGeom>
          </p:spPr>
        </p:pic>
        <p:pic>
          <p:nvPicPr>
            <p:cNvPr id="5" name="Picture 4"/>
            <p:cNvPicPr>
              <a:picLocks/>
            </p:cNvPicPr>
            <p:nvPr/>
          </p:nvPicPr>
          <p:blipFill rotWithShape="1">
            <a:blip r:embed="rId7">
              <a:extLst>
                <a:ext uri="{28A0092B-C50C-407E-A947-70E740481C1C}">
                  <a14:useLocalDpi xmlns:a14="http://schemas.microsoft.com/office/drawing/2010/main" val="0"/>
                </a:ext>
              </a:extLst>
            </a:blip>
            <a:srcRect b="29818"/>
            <a:stretch/>
          </p:blipFill>
          <p:spPr>
            <a:xfrm>
              <a:off x="7795923" y="4476696"/>
              <a:ext cx="640080" cy="2103120"/>
            </a:xfrm>
            <a:prstGeom prst="rect">
              <a:avLst/>
            </a:prstGeom>
          </p:spPr>
        </p:pic>
        <p:pic>
          <p:nvPicPr>
            <p:cNvPr id="36" name="Picture 35"/>
            <p:cNvPicPr>
              <a:picLocks noChangeAspect="1"/>
            </p:cNvPicPr>
            <p:nvPr/>
          </p:nvPicPr>
          <p:blipFill rotWithShape="1">
            <a:blip r:embed="rId8">
              <a:extLst>
                <a:ext uri="{28A0092B-C50C-407E-A947-70E740481C1C}">
                  <a14:useLocalDpi xmlns:a14="http://schemas.microsoft.com/office/drawing/2010/main" val="0"/>
                </a:ext>
              </a:extLst>
            </a:blip>
            <a:srcRect l="57085" r="34884" b="29658"/>
            <a:stretch/>
          </p:blipFill>
          <p:spPr>
            <a:xfrm>
              <a:off x="8441345" y="4565498"/>
              <a:ext cx="613391" cy="2011680"/>
            </a:xfrm>
            <a:prstGeom prst="rect">
              <a:avLst/>
            </a:prstGeom>
          </p:spPr>
        </p:pic>
      </p:grpSp>
      <p:sp>
        <p:nvSpPr>
          <p:cNvPr id="37" name="TextBox 36"/>
          <p:cNvSpPr txBox="1"/>
          <p:nvPr/>
        </p:nvSpPr>
        <p:spPr>
          <a:xfrm>
            <a:off x="264666" y="2089857"/>
            <a:ext cx="2568116" cy="923330"/>
          </a:xfrm>
          <a:prstGeom prst="rect">
            <a:avLst/>
          </a:prstGeom>
          <a:noFill/>
        </p:spPr>
        <p:txBody>
          <a:bodyPr wrap="square" rtlCol="0">
            <a:spAutoFit/>
          </a:bodyPr>
          <a:lstStyle/>
          <a:p>
            <a:pPr algn="ctr"/>
            <a:r>
              <a:rPr lang="en-US" dirty="0"/>
              <a:t>My friends tell me that can’t follow what I am saying anymore.</a:t>
            </a:r>
          </a:p>
        </p:txBody>
      </p:sp>
      <p:sp>
        <p:nvSpPr>
          <p:cNvPr id="39" name="TextBox 38"/>
          <p:cNvSpPr txBox="1"/>
          <p:nvPr/>
        </p:nvSpPr>
        <p:spPr>
          <a:xfrm>
            <a:off x="6473063" y="1812858"/>
            <a:ext cx="2406271" cy="1200329"/>
          </a:xfrm>
          <a:prstGeom prst="rect">
            <a:avLst/>
          </a:prstGeom>
          <a:noFill/>
        </p:spPr>
        <p:txBody>
          <a:bodyPr wrap="square" rtlCol="0">
            <a:spAutoFit/>
          </a:bodyPr>
          <a:lstStyle/>
          <a:p>
            <a:pPr algn="ctr"/>
            <a:r>
              <a:rPr lang="en-US" dirty="0"/>
              <a:t>The store manager asked me to leave because he said I was acting strange.</a:t>
            </a:r>
          </a:p>
        </p:txBody>
      </p:sp>
      <p:sp>
        <p:nvSpPr>
          <p:cNvPr id="16" name="Title 1"/>
          <p:cNvSpPr txBox="1">
            <a:spLocks/>
          </p:cNvSpPr>
          <p:nvPr/>
        </p:nvSpPr>
        <p:spPr>
          <a:xfrm>
            <a:off x="627017" y="231539"/>
            <a:ext cx="7889966" cy="877688"/>
          </a:xfrm>
          <a:prstGeom prst="rect">
            <a:avLst/>
          </a:prstGeom>
        </p:spPr>
        <p:txBody>
          <a:bodyPr anchor="ctr">
            <a:noAutofit/>
          </a:bodyPr>
          <a:lst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lgn="ctr"/>
            <a:r>
              <a:rPr lang="en-US" sz="3900" b="1" dirty="0"/>
              <a:t>Disorganized</a:t>
            </a:r>
          </a:p>
          <a:p>
            <a:pPr algn="ctr"/>
            <a:r>
              <a:rPr lang="en-US" sz="3900" b="1" dirty="0"/>
              <a:t>Speech &amp; Behavior</a:t>
            </a:r>
            <a:endParaRPr lang="en-US" sz="3900" dirty="0"/>
          </a:p>
        </p:txBody>
      </p:sp>
      <p:sp>
        <p:nvSpPr>
          <p:cNvPr id="17" name="Cloud Callout 16"/>
          <p:cNvSpPr/>
          <p:nvPr/>
        </p:nvSpPr>
        <p:spPr>
          <a:xfrm>
            <a:off x="3156266" y="1502228"/>
            <a:ext cx="3140031" cy="2618954"/>
          </a:xfrm>
          <a:prstGeom prst="cloudCallout">
            <a:avLst>
              <a:gd name="adj1" fmla="val 30738"/>
              <a:gd name="adj2" fmla="val 69486"/>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544816" y="2283928"/>
            <a:ext cx="2362930" cy="646331"/>
          </a:xfrm>
          <a:prstGeom prst="rect">
            <a:avLst/>
          </a:prstGeom>
          <a:noFill/>
        </p:spPr>
        <p:txBody>
          <a:bodyPr wrap="square" rtlCol="0">
            <a:spAutoFit/>
          </a:bodyPr>
          <a:lstStyle/>
          <a:p>
            <a:pPr algn="ctr"/>
            <a:r>
              <a:rPr lang="en-US" dirty="0"/>
              <a:t>My mind goes blank mid-sentence. </a:t>
            </a:r>
          </a:p>
        </p:txBody>
      </p:sp>
    </p:spTree>
    <p:custDataLst>
      <p:tags r:id="rId1"/>
    </p:custDataLst>
    <p:extLst>
      <p:ext uri="{BB962C8B-B14F-4D97-AF65-F5344CB8AC3E}">
        <p14:creationId xmlns:p14="http://schemas.microsoft.com/office/powerpoint/2010/main" val="219436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9" grpId="0"/>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818" y="116931"/>
            <a:ext cx="8818779" cy="1325563"/>
          </a:xfrm>
        </p:spPr>
        <p:txBody>
          <a:bodyPr>
            <a:normAutofit/>
          </a:bodyPr>
          <a:lstStyle/>
          <a:p>
            <a:pPr algn="ctr"/>
            <a:r>
              <a:rPr lang="en-US" sz="3900" b="1" dirty="0"/>
              <a:t>Defining Prodromal Level Psychosis</a:t>
            </a:r>
          </a:p>
        </p:txBody>
      </p:sp>
      <p:grpSp>
        <p:nvGrpSpPr>
          <p:cNvPr id="20" name="Group 19"/>
          <p:cNvGrpSpPr/>
          <p:nvPr/>
        </p:nvGrpSpPr>
        <p:grpSpPr>
          <a:xfrm>
            <a:off x="475667" y="2272934"/>
            <a:ext cx="8203474" cy="2338251"/>
            <a:chOff x="822960" y="2873829"/>
            <a:chExt cx="8203474" cy="2338251"/>
          </a:xfrm>
        </p:grpSpPr>
        <p:sp>
          <p:nvSpPr>
            <p:cNvPr id="5" name="Right Arrow 4"/>
            <p:cNvSpPr/>
            <p:nvPr/>
          </p:nvSpPr>
          <p:spPr>
            <a:xfrm>
              <a:off x="822960" y="2873829"/>
              <a:ext cx="8203474" cy="2338251"/>
            </a:xfrm>
            <a:prstGeom prst="rightArrow">
              <a:avLst/>
            </a:prstGeom>
            <a:solidFill>
              <a:srgbClr val="277F9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822960" y="3460670"/>
              <a:ext cx="1110343" cy="1169750"/>
            </a:xfrm>
            <a:prstGeom prst="rect">
              <a:avLst/>
            </a:prstGeom>
            <a:solidFill>
              <a:srgbClr val="7ECCDC"/>
            </a:solidFill>
            <a:ln>
              <a:solidFill>
                <a:schemeClr val="tx1"/>
              </a:solidFill>
            </a:ln>
          </p:spPr>
          <p:txBody>
            <a:bodyPr wrap="square" rtlCol="0" anchor="ctr" anchorCtr="0">
              <a:noAutofit/>
            </a:bodyPr>
            <a:lstStyle/>
            <a:p>
              <a:endParaRPr lang="en-US" b="1" dirty="0"/>
            </a:p>
          </p:txBody>
        </p:sp>
        <p:sp>
          <p:nvSpPr>
            <p:cNvPr id="8" name="TextBox 7"/>
            <p:cNvSpPr txBox="1"/>
            <p:nvPr/>
          </p:nvSpPr>
          <p:spPr>
            <a:xfrm>
              <a:off x="1933303" y="3464611"/>
              <a:ext cx="1580606" cy="1165809"/>
            </a:xfrm>
            <a:prstGeom prst="rect">
              <a:avLst/>
            </a:prstGeom>
            <a:solidFill>
              <a:srgbClr val="52BDD2"/>
            </a:solidFill>
            <a:ln>
              <a:solidFill>
                <a:schemeClr val="tx1"/>
              </a:solidFill>
            </a:ln>
          </p:spPr>
          <p:txBody>
            <a:bodyPr wrap="square" rtlCol="0" anchor="ctr" anchorCtr="0">
              <a:noAutofit/>
            </a:bodyPr>
            <a:lstStyle/>
            <a:p>
              <a:pPr algn="ctr"/>
              <a:r>
                <a:rPr lang="en-US" sz="2000" b="1" dirty="0">
                  <a:effectLst>
                    <a:outerShdw blurRad="38100" dist="38100" dir="2700000" algn="tl">
                      <a:srgbClr val="000000">
                        <a:alpha val="43137"/>
                      </a:srgbClr>
                    </a:outerShdw>
                  </a:effectLst>
                </a:rPr>
                <a:t>Premorbid</a:t>
              </a:r>
            </a:p>
            <a:p>
              <a:pPr algn="ctr"/>
              <a:r>
                <a:rPr lang="en-US" sz="2000" b="1" dirty="0">
                  <a:effectLst>
                    <a:outerShdw blurRad="38100" dist="38100" dir="2700000" algn="tl">
                      <a:srgbClr val="000000">
                        <a:alpha val="43137"/>
                      </a:srgbClr>
                    </a:outerShdw>
                  </a:effectLst>
                </a:rPr>
                <a:t>Stage</a:t>
              </a:r>
            </a:p>
          </p:txBody>
        </p:sp>
        <p:sp>
          <p:nvSpPr>
            <p:cNvPr id="9" name="TextBox 8"/>
            <p:cNvSpPr txBox="1"/>
            <p:nvPr/>
          </p:nvSpPr>
          <p:spPr>
            <a:xfrm>
              <a:off x="3513909" y="3460670"/>
              <a:ext cx="1580606" cy="1169750"/>
            </a:xfrm>
            <a:prstGeom prst="rect">
              <a:avLst/>
            </a:prstGeom>
            <a:solidFill>
              <a:srgbClr val="32A8C0"/>
            </a:solidFill>
            <a:ln>
              <a:solidFill>
                <a:schemeClr val="tx1"/>
              </a:solidFill>
            </a:ln>
          </p:spPr>
          <p:txBody>
            <a:bodyPr wrap="square" rtlCol="0" anchor="ctr" anchorCtr="0">
              <a:noAutofit/>
            </a:bodyPr>
            <a:lstStyle/>
            <a:p>
              <a:pPr algn="ctr"/>
              <a:r>
                <a:rPr lang="en-US" sz="2000" b="1" u="sng" dirty="0">
                  <a:effectLst>
                    <a:outerShdw blurRad="38100" dist="38100" dir="2700000" algn="tl">
                      <a:srgbClr val="000000">
                        <a:alpha val="43137"/>
                      </a:srgbClr>
                    </a:outerShdw>
                  </a:effectLst>
                </a:rPr>
                <a:t>Prodromal</a:t>
              </a:r>
            </a:p>
            <a:p>
              <a:pPr algn="ctr"/>
              <a:r>
                <a:rPr lang="en-US" sz="2000" b="1" u="sng" dirty="0">
                  <a:effectLst>
                    <a:outerShdw blurRad="38100" dist="38100" dir="2700000" algn="tl">
                      <a:srgbClr val="000000">
                        <a:alpha val="43137"/>
                      </a:srgbClr>
                    </a:outerShdw>
                  </a:effectLst>
                </a:rPr>
                <a:t>Stage</a:t>
              </a:r>
            </a:p>
          </p:txBody>
        </p:sp>
        <p:sp>
          <p:nvSpPr>
            <p:cNvPr id="10" name="TextBox 9"/>
            <p:cNvSpPr txBox="1"/>
            <p:nvPr/>
          </p:nvSpPr>
          <p:spPr>
            <a:xfrm>
              <a:off x="5094515" y="3460670"/>
              <a:ext cx="1580606" cy="1169750"/>
            </a:xfrm>
            <a:prstGeom prst="rect">
              <a:avLst/>
            </a:prstGeom>
            <a:solidFill>
              <a:srgbClr val="2C95AA"/>
            </a:solidFill>
            <a:ln>
              <a:solidFill>
                <a:schemeClr val="tx1"/>
              </a:solidFill>
            </a:ln>
          </p:spPr>
          <p:txBody>
            <a:bodyPr wrap="square" rtlCol="0" anchor="ctr" anchorCtr="0">
              <a:noAutofit/>
            </a:bodyPr>
            <a:lstStyle/>
            <a:p>
              <a:pPr algn="ctr"/>
              <a:r>
                <a:rPr lang="en-US" sz="2000" b="1" dirty="0">
                  <a:effectLst>
                    <a:outerShdw blurRad="38100" dist="38100" dir="2700000" algn="tl">
                      <a:srgbClr val="000000">
                        <a:alpha val="43137"/>
                      </a:srgbClr>
                    </a:outerShdw>
                  </a:effectLst>
                </a:rPr>
                <a:t>Active</a:t>
              </a:r>
            </a:p>
            <a:p>
              <a:pPr algn="ctr"/>
              <a:r>
                <a:rPr lang="en-US" sz="2000" b="1" dirty="0">
                  <a:effectLst>
                    <a:outerShdw blurRad="38100" dist="38100" dir="2700000" algn="tl">
                      <a:srgbClr val="000000">
                        <a:alpha val="43137"/>
                      </a:srgbClr>
                    </a:outerShdw>
                  </a:effectLst>
                </a:rPr>
                <a:t>Stage</a:t>
              </a:r>
            </a:p>
          </p:txBody>
        </p:sp>
      </p:grpSp>
      <p:sp>
        <p:nvSpPr>
          <p:cNvPr id="22" name="Title 1"/>
          <p:cNvSpPr txBox="1">
            <a:spLocks/>
          </p:cNvSpPr>
          <p:nvPr/>
        </p:nvSpPr>
        <p:spPr>
          <a:xfrm>
            <a:off x="475667" y="1884313"/>
            <a:ext cx="7022413" cy="92419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lgn="ctr"/>
            <a:r>
              <a:rPr lang="en-US" sz="3200" dirty="0">
                <a:effectLst>
                  <a:outerShdw blurRad="38100" dist="38100" dir="2700000" algn="tl">
                    <a:srgbClr val="000000">
                      <a:alpha val="43137"/>
                    </a:srgbClr>
                  </a:outerShdw>
                </a:effectLst>
              </a:rPr>
              <a:t>Phases of Psychosis</a:t>
            </a:r>
          </a:p>
        </p:txBody>
      </p:sp>
      <p:cxnSp>
        <p:nvCxnSpPr>
          <p:cNvPr id="24" name="Straight Connector 23"/>
          <p:cNvCxnSpPr/>
          <p:nvPr/>
        </p:nvCxnSpPr>
        <p:spPr>
          <a:xfrm>
            <a:off x="1586010" y="2859775"/>
            <a:ext cx="0" cy="1169750"/>
          </a:xfrm>
          <a:prstGeom prst="line">
            <a:avLst/>
          </a:prstGeom>
          <a:ln w="28575">
            <a:solidFill>
              <a:srgbClr val="797979"/>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166616" y="2859775"/>
            <a:ext cx="0" cy="1568530"/>
          </a:xfrm>
          <a:prstGeom prst="line">
            <a:avLst/>
          </a:prstGeom>
          <a:ln w="28575">
            <a:solidFill>
              <a:srgbClr val="797979"/>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761335" y="2859775"/>
            <a:ext cx="0" cy="1568530"/>
          </a:xfrm>
          <a:prstGeom prst="line">
            <a:avLst/>
          </a:prstGeom>
          <a:ln w="28575">
            <a:solidFill>
              <a:srgbClr val="797979"/>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340891" y="2859775"/>
            <a:ext cx="0" cy="1169750"/>
          </a:xfrm>
          <a:prstGeom prst="line">
            <a:avLst/>
          </a:prstGeom>
          <a:ln w="28575">
            <a:solidFill>
              <a:srgbClr val="797979"/>
            </a:solidFill>
            <a:prstDash val="dash"/>
          </a:ln>
        </p:spPr>
        <p:style>
          <a:lnRef idx="1">
            <a:schemeClr val="accent1"/>
          </a:lnRef>
          <a:fillRef idx="0">
            <a:schemeClr val="accent1"/>
          </a:fillRef>
          <a:effectRef idx="0">
            <a:schemeClr val="accent1"/>
          </a:effectRef>
          <a:fontRef idx="minor">
            <a:schemeClr val="tx1"/>
          </a:fontRef>
        </p:style>
      </p:cxnSp>
      <p:sp>
        <p:nvSpPr>
          <p:cNvPr id="30" name="Content Placeholder 2"/>
          <p:cNvSpPr txBox="1">
            <a:spLocks/>
          </p:cNvSpPr>
          <p:nvPr/>
        </p:nvSpPr>
        <p:spPr>
          <a:xfrm>
            <a:off x="2360360" y="4415239"/>
            <a:ext cx="1625135" cy="744583"/>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ts val="300"/>
              </a:spcBef>
              <a:buFont typeface="Arial" panose="020B0604020202020204" pitchFamily="34" charset="0"/>
              <a:buNone/>
            </a:pPr>
            <a:r>
              <a:rPr lang="en-US" sz="2000" dirty="0">
                <a:effectLst>
                  <a:outerShdw blurRad="38100" dist="38100" dir="2700000" algn="tl">
                    <a:srgbClr val="000000">
                      <a:alpha val="43137"/>
                    </a:srgbClr>
                  </a:outerShdw>
                </a:effectLst>
              </a:rPr>
              <a:t>Symptoms</a:t>
            </a:r>
          </a:p>
          <a:p>
            <a:pPr marL="0" indent="0" algn="ctr">
              <a:spcBef>
                <a:spcPts val="300"/>
              </a:spcBef>
              <a:buFont typeface="Arial" panose="020B0604020202020204" pitchFamily="34" charset="0"/>
              <a:buNone/>
            </a:pPr>
            <a:r>
              <a:rPr lang="en-US" sz="2000" dirty="0">
                <a:effectLst>
                  <a:outerShdw blurRad="38100" dist="38100" dir="2700000" algn="tl">
                    <a:srgbClr val="000000">
                      <a:alpha val="43137"/>
                    </a:srgbClr>
                  </a:outerShdw>
                </a:effectLst>
              </a:rPr>
              <a:t>Begin</a:t>
            </a:r>
          </a:p>
        </p:txBody>
      </p:sp>
      <p:sp>
        <p:nvSpPr>
          <p:cNvPr id="31" name="Content Placeholder 2"/>
          <p:cNvSpPr txBox="1">
            <a:spLocks/>
          </p:cNvSpPr>
          <p:nvPr/>
        </p:nvSpPr>
        <p:spPr>
          <a:xfrm>
            <a:off x="3948767" y="4415239"/>
            <a:ext cx="1625135" cy="744583"/>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US" sz="2000" dirty="0">
                <a:effectLst>
                  <a:outerShdw blurRad="38100" dist="38100" dir="2700000" algn="tl">
                    <a:srgbClr val="000000">
                      <a:alpha val="43137"/>
                    </a:srgbClr>
                  </a:outerShdw>
                </a:effectLst>
              </a:rPr>
              <a:t>Disease Onset</a:t>
            </a:r>
          </a:p>
        </p:txBody>
      </p:sp>
      <p:sp>
        <p:nvSpPr>
          <p:cNvPr id="17" name="Title 1"/>
          <p:cNvSpPr txBox="1">
            <a:spLocks/>
          </p:cNvSpPr>
          <p:nvPr/>
        </p:nvSpPr>
        <p:spPr>
          <a:xfrm>
            <a:off x="458775" y="5838011"/>
            <a:ext cx="8233429" cy="92419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lgn="ctr"/>
            <a:r>
              <a:rPr lang="en-US" sz="2400" dirty="0">
                <a:effectLst>
                  <a:outerShdw blurRad="38100" dist="38100" dir="2700000" algn="tl">
                    <a:srgbClr val="000000">
                      <a:alpha val="43137"/>
                    </a:srgbClr>
                  </a:outerShdw>
                </a:effectLst>
              </a:rPr>
              <a:t>Ninety percent of the time, psychosis is heralded by a prodromal phase.</a:t>
            </a:r>
          </a:p>
        </p:txBody>
      </p:sp>
    </p:spTree>
    <p:custDataLst>
      <p:tags r:id="rId1"/>
    </p:custDataLst>
    <p:extLst>
      <p:ext uri="{BB962C8B-B14F-4D97-AF65-F5344CB8AC3E}">
        <p14:creationId xmlns:p14="http://schemas.microsoft.com/office/powerpoint/2010/main" val="14382403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txBox="1">
            <a:spLocks/>
          </p:cNvSpPr>
          <p:nvPr/>
        </p:nvSpPr>
        <p:spPr>
          <a:xfrm>
            <a:off x="560565" y="418010"/>
            <a:ext cx="8025251" cy="773765"/>
          </a:xfrm>
          <a:prstGeom prst="rect">
            <a:avLst/>
          </a:prstGeom>
        </p:spPr>
        <p:txBody>
          <a:bodyPr anchor="ctr">
            <a:normAutofit fontScale="97500"/>
          </a:bodyPr>
          <a:lst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lgn="ctr"/>
            <a:r>
              <a:rPr lang="en-US" sz="4000" b="1" dirty="0"/>
              <a:t>Attenuated Psychotic Symptoms</a:t>
            </a:r>
            <a:endParaRPr lang="en-US" sz="4000" dirty="0"/>
          </a:p>
        </p:txBody>
      </p:sp>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l="28023" r="34884" b="29658"/>
          <a:stretch/>
        </p:blipFill>
        <p:spPr>
          <a:xfrm>
            <a:off x="2286869" y="4344235"/>
            <a:ext cx="2575693" cy="1828800"/>
          </a:xfrm>
          <a:prstGeom prst="rect">
            <a:avLst/>
          </a:prstGeom>
        </p:spPr>
      </p:pic>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l="1684" r="71512" b="29658"/>
          <a:stretch/>
        </p:blipFill>
        <p:spPr>
          <a:xfrm>
            <a:off x="2302" y="4368950"/>
            <a:ext cx="1828800" cy="1796925"/>
          </a:xfrm>
          <a:prstGeom prst="rect">
            <a:avLst/>
          </a:prstGeom>
        </p:spPr>
      </p:pic>
      <p:pic>
        <p:nvPicPr>
          <p:cNvPr id="25" name="Picture 24"/>
          <p:cNvPicPr>
            <a:picLocks noChangeAspect="1"/>
          </p:cNvPicPr>
          <p:nvPr/>
        </p:nvPicPr>
        <p:blipFill rotWithShape="1">
          <a:blip r:embed="rId4">
            <a:extLst>
              <a:ext uri="{28A0092B-C50C-407E-A947-70E740481C1C}">
                <a14:useLocalDpi xmlns:a14="http://schemas.microsoft.com/office/drawing/2010/main" val="0"/>
              </a:ext>
            </a:extLst>
          </a:blip>
          <a:srcRect l="64729" r="18891" b="29658"/>
          <a:stretch/>
        </p:blipFill>
        <p:spPr>
          <a:xfrm>
            <a:off x="5451660" y="4349432"/>
            <a:ext cx="1137413" cy="1828800"/>
          </a:xfrm>
          <a:prstGeom prst="rect">
            <a:avLst/>
          </a:prstGeom>
        </p:spPr>
      </p:pic>
      <p:sp>
        <p:nvSpPr>
          <p:cNvPr id="26" name="Cloud Callout 25"/>
          <p:cNvSpPr/>
          <p:nvPr/>
        </p:nvSpPr>
        <p:spPr>
          <a:xfrm>
            <a:off x="445992" y="1992897"/>
            <a:ext cx="2185393" cy="1881963"/>
          </a:xfrm>
          <a:prstGeom prst="cloudCallout">
            <a:avLst>
              <a:gd name="adj1" fmla="val 28547"/>
              <a:gd name="adj2" fmla="val 80579"/>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loud Callout 26"/>
          <p:cNvSpPr/>
          <p:nvPr/>
        </p:nvSpPr>
        <p:spPr>
          <a:xfrm>
            <a:off x="3175300" y="1191775"/>
            <a:ext cx="3062214" cy="2213711"/>
          </a:xfrm>
          <a:prstGeom prst="cloudCallout">
            <a:avLst>
              <a:gd name="adj1" fmla="val 24450"/>
              <a:gd name="adj2" fmla="val 90656"/>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loud Callout 27"/>
          <p:cNvSpPr/>
          <p:nvPr/>
        </p:nvSpPr>
        <p:spPr>
          <a:xfrm>
            <a:off x="6155095" y="1398265"/>
            <a:ext cx="2591314" cy="2036057"/>
          </a:xfrm>
          <a:prstGeom prst="cloudCallout">
            <a:avLst>
              <a:gd name="adj1" fmla="val -15531"/>
              <a:gd name="adj2" fmla="val 90263"/>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445992" y="2183210"/>
            <a:ext cx="2099307" cy="1477328"/>
          </a:xfrm>
          <a:prstGeom prst="rect">
            <a:avLst/>
          </a:prstGeom>
          <a:noFill/>
        </p:spPr>
        <p:txBody>
          <a:bodyPr wrap="square" rtlCol="0">
            <a:spAutoFit/>
          </a:bodyPr>
          <a:lstStyle/>
          <a:p>
            <a:pPr algn="ctr"/>
            <a:r>
              <a:rPr lang="en-US" dirty="0"/>
              <a:t>I get  confused about whether something really happened or was my imagination. </a:t>
            </a:r>
          </a:p>
        </p:txBody>
      </p:sp>
      <p:sp>
        <p:nvSpPr>
          <p:cNvPr id="30" name="TextBox 29"/>
          <p:cNvSpPr txBox="1"/>
          <p:nvPr/>
        </p:nvSpPr>
        <p:spPr>
          <a:xfrm>
            <a:off x="3646200" y="1440089"/>
            <a:ext cx="2118860" cy="1754326"/>
          </a:xfrm>
          <a:prstGeom prst="rect">
            <a:avLst/>
          </a:prstGeom>
          <a:noFill/>
        </p:spPr>
        <p:txBody>
          <a:bodyPr wrap="square" rtlCol="0">
            <a:spAutoFit/>
          </a:bodyPr>
          <a:lstStyle/>
          <a:p>
            <a:pPr algn="ctr"/>
            <a:r>
              <a:rPr lang="en-US" dirty="0"/>
              <a:t>I know my thoughts are going off track, and my friends tell me they can’t follow what I’m saying anymore.</a:t>
            </a:r>
          </a:p>
        </p:txBody>
      </p:sp>
      <p:sp>
        <p:nvSpPr>
          <p:cNvPr id="31" name="TextBox 30"/>
          <p:cNvSpPr txBox="1"/>
          <p:nvPr/>
        </p:nvSpPr>
        <p:spPr>
          <a:xfrm>
            <a:off x="6391322" y="1725840"/>
            <a:ext cx="2118860" cy="1200329"/>
          </a:xfrm>
          <a:prstGeom prst="rect">
            <a:avLst/>
          </a:prstGeom>
          <a:noFill/>
        </p:spPr>
        <p:txBody>
          <a:bodyPr wrap="square" rtlCol="0">
            <a:spAutoFit/>
          </a:bodyPr>
          <a:lstStyle/>
          <a:p>
            <a:pPr algn="ctr"/>
            <a:r>
              <a:rPr lang="en-US" dirty="0"/>
              <a:t>I see a shadow beside me, but when I </a:t>
            </a:r>
            <a:r>
              <a:rPr lang="en-US" dirty="0" err="1"/>
              <a:t>I</a:t>
            </a:r>
            <a:r>
              <a:rPr lang="en-US" dirty="0"/>
              <a:t> turn, no one is there.</a:t>
            </a:r>
          </a:p>
        </p:txBody>
      </p:sp>
      <p:pic>
        <p:nvPicPr>
          <p:cNvPr id="2" name="Picture 1"/>
          <p:cNvPicPr>
            <a:picLocks/>
          </p:cNvPicPr>
          <p:nvPr/>
        </p:nvPicPr>
        <p:blipFill rotWithShape="1">
          <a:blip r:embed="rId5">
            <a:extLst>
              <a:ext uri="{28A0092B-C50C-407E-A947-70E740481C1C}">
                <a14:useLocalDpi xmlns:a14="http://schemas.microsoft.com/office/drawing/2010/main" val="0"/>
              </a:ext>
            </a:extLst>
          </a:blip>
          <a:srcRect b="29877"/>
          <a:stretch/>
        </p:blipFill>
        <p:spPr>
          <a:xfrm>
            <a:off x="1685562" y="4217795"/>
            <a:ext cx="640080" cy="1965960"/>
          </a:xfrm>
          <a:prstGeom prst="rect">
            <a:avLst/>
          </a:prstGeom>
        </p:spPr>
      </p:pic>
      <p:pic>
        <p:nvPicPr>
          <p:cNvPr id="34" name="Picture 33"/>
          <p:cNvPicPr>
            <a:picLocks/>
          </p:cNvPicPr>
          <p:nvPr/>
        </p:nvPicPr>
        <p:blipFill rotWithShape="1">
          <a:blip r:embed="rId6">
            <a:extLst>
              <a:ext uri="{28A0092B-C50C-407E-A947-70E740481C1C}">
                <a14:useLocalDpi xmlns:a14="http://schemas.microsoft.com/office/drawing/2010/main" val="0"/>
              </a:ext>
            </a:extLst>
          </a:blip>
          <a:srcRect b="28899"/>
          <a:stretch/>
        </p:blipFill>
        <p:spPr>
          <a:xfrm>
            <a:off x="4797079" y="4252795"/>
            <a:ext cx="704088" cy="1920240"/>
          </a:xfrm>
          <a:prstGeom prst="rect">
            <a:avLst/>
          </a:prstGeom>
        </p:spPr>
      </p:pic>
      <p:grpSp>
        <p:nvGrpSpPr>
          <p:cNvPr id="3" name="Group 2">
            <a:extLst>
              <a:ext uri="{FF2B5EF4-FFF2-40B4-BE49-F238E27FC236}">
                <a16:creationId xmlns:a16="http://schemas.microsoft.com/office/drawing/2014/main" id="{2A55F5B6-F3E2-48F6-82F8-0C1F69FAC330}"/>
              </a:ext>
            </a:extLst>
          </p:cNvPr>
          <p:cNvGrpSpPr/>
          <p:nvPr/>
        </p:nvGrpSpPr>
        <p:grpSpPr>
          <a:xfrm>
            <a:off x="26937" y="4168800"/>
            <a:ext cx="9109089" cy="2014955"/>
            <a:chOff x="26937" y="4168800"/>
            <a:chExt cx="9109089" cy="2014955"/>
          </a:xfrm>
        </p:grpSpPr>
        <p:pic>
          <p:nvPicPr>
            <p:cNvPr id="32" name="Picture 31"/>
            <p:cNvPicPr>
              <a:picLocks/>
            </p:cNvPicPr>
            <p:nvPr/>
          </p:nvPicPr>
          <p:blipFill rotWithShape="1">
            <a:blip r:embed="rId7">
              <a:extLst>
                <a:ext uri="{28A0092B-C50C-407E-A947-70E740481C1C}">
                  <a14:useLocalDpi xmlns:a14="http://schemas.microsoft.com/office/drawing/2010/main" val="0"/>
                </a:ext>
              </a:extLst>
            </a:blip>
            <a:srcRect l="26873" t="-1" r="64116" b="29998"/>
            <a:stretch/>
          </p:blipFill>
          <p:spPr>
            <a:xfrm>
              <a:off x="8541666" y="4252795"/>
              <a:ext cx="594360" cy="1920240"/>
            </a:xfrm>
            <a:prstGeom prst="rect">
              <a:avLst/>
            </a:prstGeom>
          </p:spPr>
        </p:pic>
        <p:pic>
          <p:nvPicPr>
            <p:cNvPr id="33" name="Picture 32"/>
            <p:cNvPicPr>
              <a:picLocks/>
            </p:cNvPicPr>
            <p:nvPr/>
          </p:nvPicPr>
          <p:blipFill rotWithShape="1">
            <a:blip r:embed="rId4">
              <a:extLst>
                <a:ext uri="{28A0092B-C50C-407E-A947-70E740481C1C}">
                  <a14:useLocalDpi xmlns:a14="http://schemas.microsoft.com/office/drawing/2010/main" val="0"/>
                </a:ext>
              </a:extLst>
            </a:blip>
            <a:srcRect l="80970" t="1" b="30488"/>
            <a:stretch/>
          </p:blipFill>
          <p:spPr>
            <a:xfrm>
              <a:off x="7264357" y="4373274"/>
              <a:ext cx="1321459" cy="1807206"/>
            </a:xfrm>
            <a:prstGeom prst="rect">
              <a:avLst/>
            </a:prstGeom>
          </p:spPr>
        </p:pic>
        <p:pic>
          <p:nvPicPr>
            <p:cNvPr id="5" name="Picture 4"/>
            <p:cNvPicPr>
              <a:picLocks/>
            </p:cNvPicPr>
            <p:nvPr/>
          </p:nvPicPr>
          <p:blipFill rotWithShape="1">
            <a:blip r:embed="rId8">
              <a:extLst>
                <a:ext uri="{28A0092B-C50C-407E-A947-70E740481C1C}">
                  <a14:useLocalDpi xmlns:a14="http://schemas.microsoft.com/office/drawing/2010/main" val="0"/>
                </a:ext>
              </a:extLst>
            </a:blip>
            <a:srcRect t="1" b="30803"/>
            <a:stretch/>
          </p:blipFill>
          <p:spPr>
            <a:xfrm>
              <a:off x="6598702" y="4168800"/>
              <a:ext cx="731520" cy="2011680"/>
            </a:xfrm>
            <a:prstGeom prst="rect">
              <a:avLst/>
            </a:prstGeom>
          </p:spPr>
        </p:pic>
        <p:pic>
          <p:nvPicPr>
            <p:cNvPr id="17" name="Picture 16">
              <a:extLst>
                <a:ext uri="{FF2B5EF4-FFF2-40B4-BE49-F238E27FC236}">
                  <a16:creationId xmlns:a16="http://schemas.microsoft.com/office/drawing/2014/main" id="{59D3B1FB-2196-41DF-AF11-64D652046EF5}"/>
                </a:ext>
              </a:extLst>
            </p:cNvPr>
            <p:cNvPicPr>
              <a:picLocks noChangeAspect="1"/>
            </p:cNvPicPr>
            <p:nvPr/>
          </p:nvPicPr>
          <p:blipFill rotWithShape="1">
            <a:blip r:embed="rId4">
              <a:extLst>
                <a:ext uri="{28A0092B-C50C-407E-A947-70E740481C1C}">
                  <a14:useLocalDpi xmlns:a14="http://schemas.microsoft.com/office/drawing/2010/main" val="0"/>
                </a:ext>
              </a:extLst>
            </a:blip>
            <a:srcRect l="28023" r="34884" b="29658"/>
            <a:stretch/>
          </p:blipFill>
          <p:spPr>
            <a:xfrm>
              <a:off x="2311504" y="4344235"/>
              <a:ext cx="2575693" cy="1828800"/>
            </a:xfrm>
            <a:prstGeom prst="rect">
              <a:avLst/>
            </a:prstGeom>
          </p:spPr>
        </p:pic>
        <p:pic>
          <p:nvPicPr>
            <p:cNvPr id="20" name="Picture 19">
              <a:extLst>
                <a:ext uri="{FF2B5EF4-FFF2-40B4-BE49-F238E27FC236}">
                  <a16:creationId xmlns:a16="http://schemas.microsoft.com/office/drawing/2014/main" id="{9A976EBA-7632-4C4B-B092-0EE6622AAA91}"/>
                </a:ext>
              </a:extLst>
            </p:cNvPr>
            <p:cNvPicPr>
              <a:picLocks noChangeAspect="1"/>
            </p:cNvPicPr>
            <p:nvPr/>
          </p:nvPicPr>
          <p:blipFill rotWithShape="1">
            <a:blip r:embed="rId4">
              <a:extLst>
                <a:ext uri="{28A0092B-C50C-407E-A947-70E740481C1C}">
                  <a14:useLocalDpi xmlns:a14="http://schemas.microsoft.com/office/drawing/2010/main" val="0"/>
                </a:ext>
              </a:extLst>
            </a:blip>
            <a:srcRect l="1684" r="71512" b="29658"/>
            <a:stretch/>
          </p:blipFill>
          <p:spPr>
            <a:xfrm>
              <a:off x="26937" y="4368950"/>
              <a:ext cx="1828800" cy="1796925"/>
            </a:xfrm>
            <a:prstGeom prst="rect">
              <a:avLst/>
            </a:prstGeom>
          </p:spPr>
        </p:pic>
        <p:pic>
          <p:nvPicPr>
            <p:cNvPr id="22" name="Picture 21">
              <a:extLst>
                <a:ext uri="{FF2B5EF4-FFF2-40B4-BE49-F238E27FC236}">
                  <a16:creationId xmlns:a16="http://schemas.microsoft.com/office/drawing/2014/main" id="{6C3C8E9B-1AFE-4870-BF14-B9A42489D0F4}"/>
                </a:ext>
              </a:extLst>
            </p:cNvPr>
            <p:cNvPicPr>
              <a:picLocks noChangeAspect="1"/>
            </p:cNvPicPr>
            <p:nvPr/>
          </p:nvPicPr>
          <p:blipFill rotWithShape="1">
            <a:blip r:embed="rId4">
              <a:extLst>
                <a:ext uri="{28A0092B-C50C-407E-A947-70E740481C1C}">
                  <a14:useLocalDpi xmlns:a14="http://schemas.microsoft.com/office/drawing/2010/main" val="0"/>
                </a:ext>
              </a:extLst>
            </a:blip>
            <a:srcRect l="64729" r="18891" b="29658"/>
            <a:stretch/>
          </p:blipFill>
          <p:spPr>
            <a:xfrm>
              <a:off x="5476295" y="4349432"/>
              <a:ext cx="1137413" cy="1828800"/>
            </a:xfrm>
            <a:prstGeom prst="rect">
              <a:avLst/>
            </a:prstGeom>
          </p:spPr>
        </p:pic>
        <p:pic>
          <p:nvPicPr>
            <p:cNvPr id="23" name="Picture 22">
              <a:extLst>
                <a:ext uri="{FF2B5EF4-FFF2-40B4-BE49-F238E27FC236}">
                  <a16:creationId xmlns:a16="http://schemas.microsoft.com/office/drawing/2014/main" id="{C05DCC0B-9A01-4B63-A862-49116ADF8102}"/>
                </a:ext>
              </a:extLst>
            </p:cNvPr>
            <p:cNvPicPr>
              <a:picLocks/>
            </p:cNvPicPr>
            <p:nvPr/>
          </p:nvPicPr>
          <p:blipFill rotWithShape="1">
            <a:blip r:embed="rId5">
              <a:extLst>
                <a:ext uri="{28A0092B-C50C-407E-A947-70E740481C1C}">
                  <a14:useLocalDpi xmlns:a14="http://schemas.microsoft.com/office/drawing/2010/main" val="0"/>
                </a:ext>
              </a:extLst>
            </a:blip>
            <a:srcRect b="29877"/>
            <a:stretch/>
          </p:blipFill>
          <p:spPr>
            <a:xfrm>
              <a:off x="1710197" y="4217795"/>
              <a:ext cx="640080" cy="1965960"/>
            </a:xfrm>
            <a:prstGeom prst="rect">
              <a:avLst/>
            </a:prstGeom>
          </p:spPr>
        </p:pic>
        <p:pic>
          <p:nvPicPr>
            <p:cNvPr id="24" name="Picture 23">
              <a:extLst>
                <a:ext uri="{FF2B5EF4-FFF2-40B4-BE49-F238E27FC236}">
                  <a16:creationId xmlns:a16="http://schemas.microsoft.com/office/drawing/2014/main" id="{7C321DCC-CA20-4F92-888E-42A8DB8372AB}"/>
                </a:ext>
              </a:extLst>
            </p:cNvPr>
            <p:cNvPicPr>
              <a:picLocks/>
            </p:cNvPicPr>
            <p:nvPr/>
          </p:nvPicPr>
          <p:blipFill rotWithShape="1">
            <a:blip r:embed="rId6">
              <a:extLst>
                <a:ext uri="{28A0092B-C50C-407E-A947-70E740481C1C}">
                  <a14:useLocalDpi xmlns:a14="http://schemas.microsoft.com/office/drawing/2010/main" val="0"/>
                </a:ext>
              </a:extLst>
            </a:blip>
            <a:srcRect b="28899"/>
            <a:stretch/>
          </p:blipFill>
          <p:spPr>
            <a:xfrm>
              <a:off x="4821714" y="4252795"/>
              <a:ext cx="704088" cy="1920240"/>
            </a:xfrm>
            <a:prstGeom prst="rect">
              <a:avLst/>
            </a:prstGeom>
          </p:spPr>
        </p:pic>
      </p:grpSp>
    </p:spTree>
    <p:custDataLst>
      <p:tags r:id="rId1"/>
    </p:custDataLst>
    <p:extLst>
      <p:ext uri="{BB962C8B-B14F-4D97-AF65-F5344CB8AC3E}">
        <p14:creationId xmlns:p14="http://schemas.microsoft.com/office/powerpoint/2010/main" val="3441368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txBox="1">
            <a:spLocks/>
          </p:cNvSpPr>
          <p:nvPr/>
        </p:nvSpPr>
        <p:spPr>
          <a:xfrm>
            <a:off x="560565" y="418010"/>
            <a:ext cx="8025251" cy="773765"/>
          </a:xfrm>
          <a:prstGeom prst="rect">
            <a:avLst/>
          </a:prstGeom>
        </p:spPr>
        <p:txBody>
          <a:bodyPr anchor="ctr">
            <a:normAutofit fontScale="97500"/>
          </a:bodyPr>
          <a:lst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lgn="ctr"/>
            <a:r>
              <a:rPr lang="en-US" sz="4000" b="1" dirty="0"/>
              <a:t>Attenuated Psychotic Symptoms</a:t>
            </a:r>
            <a:endParaRPr lang="en-US" sz="4000" dirty="0"/>
          </a:p>
        </p:txBody>
      </p:sp>
      <p:sp>
        <p:nvSpPr>
          <p:cNvPr id="26" name="Cloud Callout 25"/>
          <p:cNvSpPr/>
          <p:nvPr/>
        </p:nvSpPr>
        <p:spPr>
          <a:xfrm>
            <a:off x="78464" y="1638230"/>
            <a:ext cx="2761753" cy="2086128"/>
          </a:xfrm>
          <a:prstGeom prst="cloudCallout">
            <a:avLst>
              <a:gd name="adj1" fmla="val 114452"/>
              <a:gd name="adj2" fmla="val 70730"/>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loud Callout 26"/>
          <p:cNvSpPr/>
          <p:nvPr/>
        </p:nvSpPr>
        <p:spPr>
          <a:xfrm>
            <a:off x="2891090" y="1453878"/>
            <a:ext cx="2187536" cy="1573530"/>
          </a:xfrm>
          <a:prstGeom prst="cloudCallout">
            <a:avLst>
              <a:gd name="adj1" fmla="val 30099"/>
              <a:gd name="adj2" fmla="val 119646"/>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loud Callout 27"/>
          <p:cNvSpPr/>
          <p:nvPr/>
        </p:nvSpPr>
        <p:spPr>
          <a:xfrm>
            <a:off x="5141834" y="1175839"/>
            <a:ext cx="2591314" cy="2036057"/>
          </a:xfrm>
          <a:prstGeom prst="cloudCallout">
            <a:avLst>
              <a:gd name="adj1" fmla="val -69891"/>
              <a:gd name="adj2" fmla="val 94512"/>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357434" y="1905771"/>
            <a:ext cx="2203812" cy="1477328"/>
          </a:xfrm>
          <a:prstGeom prst="rect">
            <a:avLst/>
          </a:prstGeom>
          <a:noFill/>
        </p:spPr>
        <p:txBody>
          <a:bodyPr wrap="square" rtlCol="0">
            <a:spAutoFit/>
          </a:bodyPr>
          <a:lstStyle/>
          <a:p>
            <a:pPr algn="ctr"/>
            <a:r>
              <a:rPr lang="en-US" dirty="0"/>
              <a:t>I kept thinking that everyone in class was talking about me, although I knew this wasn’t happening.</a:t>
            </a:r>
          </a:p>
        </p:txBody>
      </p:sp>
      <p:sp>
        <p:nvSpPr>
          <p:cNvPr id="30" name="TextBox 29"/>
          <p:cNvSpPr txBox="1"/>
          <p:nvPr/>
        </p:nvSpPr>
        <p:spPr>
          <a:xfrm>
            <a:off x="2957483" y="1638230"/>
            <a:ext cx="1955894" cy="1200329"/>
          </a:xfrm>
          <a:prstGeom prst="rect">
            <a:avLst/>
          </a:prstGeom>
          <a:noFill/>
        </p:spPr>
        <p:txBody>
          <a:bodyPr wrap="square" rtlCol="0">
            <a:spAutoFit/>
          </a:bodyPr>
          <a:lstStyle/>
          <a:p>
            <a:pPr algn="ctr"/>
            <a:r>
              <a:rPr lang="en-US" dirty="0"/>
              <a:t>I felt uncomfortable about going to classes.</a:t>
            </a:r>
          </a:p>
        </p:txBody>
      </p:sp>
      <p:sp>
        <p:nvSpPr>
          <p:cNvPr id="31" name="TextBox 30"/>
          <p:cNvSpPr txBox="1"/>
          <p:nvPr/>
        </p:nvSpPr>
        <p:spPr>
          <a:xfrm>
            <a:off x="5444211" y="1388518"/>
            <a:ext cx="1986559" cy="1477328"/>
          </a:xfrm>
          <a:prstGeom prst="rect">
            <a:avLst/>
          </a:prstGeom>
          <a:noFill/>
        </p:spPr>
        <p:txBody>
          <a:bodyPr wrap="square" rtlCol="0">
            <a:spAutoFit/>
          </a:bodyPr>
          <a:lstStyle/>
          <a:p>
            <a:pPr algn="ctr"/>
            <a:r>
              <a:rPr lang="en-US" dirty="0"/>
              <a:t>I kept skipping class because I was so uncomfortable, and my grades dropped.</a:t>
            </a:r>
          </a:p>
        </p:txBody>
      </p:sp>
      <p:sp>
        <p:nvSpPr>
          <p:cNvPr id="24" name="Cloud Callout 23"/>
          <p:cNvSpPr/>
          <p:nvPr/>
        </p:nvSpPr>
        <p:spPr>
          <a:xfrm>
            <a:off x="6759144" y="2857056"/>
            <a:ext cx="2308364" cy="1405028"/>
          </a:xfrm>
          <a:prstGeom prst="cloudCallout">
            <a:avLst>
              <a:gd name="adj1" fmla="val -142029"/>
              <a:gd name="adj2" fmla="val 39647"/>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6796061" y="2954492"/>
            <a:ext cx="2109765" cy="1200329"/>
          </a:xfrm>
          <a:prstGeom prst="rect">
            <a:avLst/>
          </a:prstGeom>
          <a:noFill/>
        </p:spPr>
        <p:txBody>
          <a:bodyPr wrap="square" rtlCol="0">
            <a:spAutoFit/>
          </a:bodyPr>
          <a:lstStyle/>
          <a:p>
            <a:pPr algn="ctr"/>
            <a:r>
              <a:rPr lang="en-US" dirty="0"/>
              <a:t>This happens several times a week whenever I am in class.</a:t>
            </a:r>
          </a:p>
        </p:txBody>
      </p:sp>
      <p:grpSp>
        <p:nvGrpSpPr>
          <p:cNvPr id="2" name="Group 1">
            <a:extLst>
              <a:ext uri="{FF2B5EF4-FFF2-40B4-BE49-F238E27FC236}">
                <a16:creationId xmlns:a16="http://schemas.microsoft.com/office/drawing/2014/main" id="{B4B01E00-7153-4BEB-9C1E-E20558ABD488}"/>
              </a:ext>
            </a:extLst>
          </p:cNvPr>
          <p:cNvGrpSpPr/>
          <p:nvPr/>
        </p:nvGrpSpPr>
        <p:grpSpPr>
          <a:xfrm>
            <a:off x="25096" y="4093635"/>
            <a:ext cx="9110930" cy="2103120"/>
            <a:chOff x="25096" y="4093635"/>
            <a:chExt cx="9110930" cy="2103120"/>
          </a:xfrm>
        </p:grpSpPr>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l="28023" r="54016" b="29658"/>
            <a:stretch/>
          </p:blipFill>
          <p:spPr>
            <a:xfrm>
              <a:off x="4980650" y="4344235"/>
              <a:ext cx="1247154" cy="1828800"/>
            </a:xfrm>
            <a:prstGeom prst="rect">
              <a:avLst/>
            </a:prstGeom>
          </p:spPr>
        </p:pic>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l="1684" r="71512" b="29658"/>
            <a:stretch/>
          </p:blipFill>
          <p:spPr>
            <a:xfrm>
              <a:off x="1299764" y="4381307"/>
              <a:ext cx="1828800" cy="1796925"/>
            </a:xfrm>
            <a:prstGeom prst="rect">
              <a:avLst/>
            </a:prstGeom>
          </p:spPr>
        </p:pic>
        <p:pic>
          <p:nvPicPr>
            <p:cNvPr id="25" name="Picture 24"/>
            <p:cNvPicPr>
              <a:picLocks noChangeAspect="1"/>
            </p:cNvPicPr>
            <p:nvPr/>
          </p:nvPicPr>
          <p:blipFill rotWithShape="1">
            <a:blip r:embed="rId4">
              <a:extLst>
                <a:ext uri="{28A0092B-C50C-407E-A947-70E740481C1C}">
                  <a14:useLocalDpi xmlns:a14="http://schemas.microsoft.com/office/drawing/2010/main" val="0"/>
                </a:ext>
              </a:extLst>
            </a:blip>
            <a:srcRect l="64729" r="18891" b="29658"/>
            <a:stretch/>
          </p:blipFill>
          <p:spPr>
            <a:xfrm>
              <a:off x="6174865" y="4344235"/>
              <a:ext cx="1137413" cy="1828800"/>
            </a:xfrm>
            <a:prstGeom prst="rect">
              <a:avLst/>
            </a:prstGeom>
          </p:spPr>
        </p:pic>
        <p:pic>
          <p:nvPicPr>
            <p:cNvPr id="32" name="Picture 31"/>
            <p:cNvPicPr>
              <a:picLocks/>
            </p:cNvPicPr>
            <p:nvPr/>
          </p:nvPicPr>
          <p:blipFill rotWithShape="1">
            <a:blip r:embed="rId5">
              <a:extLst>
                <a:ext uri="{28A0092B-C50C-407E-A947-70E740481C1C}">
                  <a14:useLocalDpi xmlns:a14="http://schemas.microsoft.com/office/drawing/2010/main" val="0"/>
                </a:ext>
              </a:extLst>
            </a:blip>
            <a:srcRect l="26873" t="-1" r="64116" b="29998"/>
            <a:stretch/>
          </p:blipFill>
          <p:spPr>
            <a:xfrm>
              <a:off x="8541666" y="4252795"/>
              <a:ext cx="594360" cy="1920240"/>
            </a:xfrm>
            <a:prstGeom prst="rect">
              <a:avLst/>
            </a:prstGeom>
          </p:spPr>
        </p:pic>
        <p:pic>
          <p:nvPicPr>
            <p:cNvPr id="33" name="Picture 32"/>
            <p:cNvPicPr>
              <a:picLocks/>
            </p:cNvPicPr>
            <p:nvPr/>
          </p:nvPicPr>
          <p:blipFill rotWithShape="1">
            <a:blip r:embed="rId4">
              <a:extLst>
                <a:ext uri="{28A0092B-C50C-407E-A947-70E740481C1C}">
                  <a14:useLocalDpi xmlns:a14="http://schemas.microsoft.com/office/drawing/2010/main" val="0"/>
                </a:ext>
              </a:extLst>
            </a:blip>
            <a:srcRect l="80970" t="1" b="30488"/>
            <a:stretch/>
          </p:blipFill>
          <p:spPr>
            <a:xfrm>
              <a:off x="7289071" y="4373274"/>
              <a:ext cx="1321459" cy="1807206"/>
            </a:xfrm>
            <a:prstGeom prst="rect">
              <a:avLst/>
            </a:prstGeom>
          </p:spPr>
        </p:pic>
        <p:pic>
          <p:nvPicPr>
            <p:cNvPr id="17" name="Picture 16"/>
            <p:cNvPicPr>
              <a:picLocks noChangeAspect="1"/>
            </p:cNvPicPr>
            <p:nvPr/>
          </p:nvPicPr>
          <p:blipFill rotWithShape="1">
            <a:blip r:embed="rId5">
              <a:extLst>
                <a:ext uri="{28A0092B-C50C-407E-A947-70E740481C1C}">
                  <a14:useLocalDpi xmlns:a14="http://schemas.microsoft.com/office/drawing/2010/main" val="0"/>
                </a:ext>
              </a:extLst>
            </a:blip>
            <a:srcRect l="53598" t="-1" r="28529" b="30475"/>
            <a:stretch/>
          </p:blipFill>
          <p:spPr>
            <a:xfrm>
              <a:off x="25096" y="4347062"/>
              <a:ext cx="1249954" cy="1828800"/>
            </a:xfrm>
            <a:prstGeom prst="rect">
              <a:avLst/>
            </a:prstGeom>
          </p:spPr>
        </p:pic>
        <p:pic>
          <p:nvPicPr>
            <p:cNvPr id="22" name="Picture 21"/>
            <p:cNvPicPr>
              <a:picLocks noChangeAspect="1"/>
            </p:cNvPicPr>
            <p:nvPr/>
          </p:nvPicPr>
          <p:blipFill rotWithShape="1">
            <a:blip r:embed="rId4">
              <a:extLst>
                <a:ext uri="{28A0092B-C50C-407E-A947-70E740481C1C}">
                  <a14:useLocalDpi xmlns:a14="http://schemas.microsoft.com/office/drawing/2010/main" val="0"/>
                </a:ext>
              </a:extLst>
            </a:blip>
            <a:srcRect l="45770" r="34884" b="29658"/>
            <a:stretch/>
          </p:blipFill>
          <p:spPr>
            <a:xfrm>
              <a:off x="3025866" y="4355738"/>
              <a:ext cx="1343394" cy="1828800"/>
            </a:xfrm>
            <a:prstGeom prst="rect">
              <a:avLst/>
            </a:prstGeom>
          </p:spPr>
        </p:pic>
        <p:pic>
          <p:nvPicPr>
            <p:cNvPr id="35" name="Picture 34"/>
            <p:cNvPicPr>
              <a:picLocks/>
            </p:cNvPicPr>
            <p:nvPr/>
          </p:nvPicPr>
          <p:blipFill rotWithShape="1">
            <a:blip r:embed="rId6">
              <a:extLst>
                <a:ext uri="{28A0092B-C50C-407E-A947-70E740481C1C}">
                  <a14:useLocalDpi xmlns:a14="http://schemas.microsoft.com/office/drawing/2010/main" val="0"/>
                </a:ext>
              </a:extLst>
            </a:blip>
            <a:srcRect b="29818"/>
            <a:stretch/>
          </p:blipFill>
          <p:spPr>
            <a:xfrm>
              <a:off x="4360731" y="4093635"/>
              <a:ext cx="640080" cy="2103120"/>
            </a:xfrm>
            <a:prstGeom prst="rect">
              <a:avLst/>
            </a:prstGeom>
          </p:spPr>
        </p:pic>
      </p:grpSp>
    </p:spTree>
    <p:custDataLst>
      <p:tags r:id="rId1"/>
    </p:custDataLst>
    <p:extLst>
      <p:ext uri="{BB962C8B-B14F-4D97-AF65-F5344CB8AC3E}">
        <p14:creationId xmlns:p14="http://schemas.microsoft.com/office/powerpoint/2010/main" val="2045791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loud Callout 11"/>
          <p:cNvSpPr/>
          <p:nvPr/>
        </p:nvSpPr>
        <p:spPr>
          <a:xfrm>
            <a:off x="177320" y="1652062"/>
            <a:ext cx="2600330" cy="2072295"/>
          </a:xfrm>
          <a:prstGeom prst="cloudCallout">
            <a:avLst>
              <a:gd name="adj1" fmla="val -42289"/>
              <a:gd name="adj2" fmla="val 74616"/>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loud Callout 13"/>
          <p:cNvSpPr/>
          <p:nvPr/>
        </p:nvSpPr>
        <p:spPr>
          <a:xfrm>
            <a:off x="6155095" y="1612808"/>
            <a:ext cx="2355087" cy="1821514"/>
          </a:xfrm>
          <a:prstGeom prst="cloudCallout">
            <a:avLst>
              <a:gd name="adj1" fmla="val 55743"/>
              <a:gd name="adj2" fmla="val 95939"/>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436605" y="1949545"/>
            <a:ext cx="2081760" cy="1477328"/>
          </a:xfrm>
          <a:prstGeom prst="rect">
            <a:avLst/>
          </a:prstGeom>
          <a:noFill/>
        </p:spPr>
        <p:txBody>
          <a:bodyPr wrap="square" rtlCol="0">
            <a:spAutoFit/>
          </a:bodyPr>
          <a:lstStyle/>
          <a:p>
            <a:pPr algn="ctr"/>
            <a:r>
              <a:rPr lang="en-US" dirty="0"/>
              <a:t>I thought I heard my phone ring when I was in the shower, but I was wrong.</a:t>
            </a:r>
          </a:p>
        </p:txBody>
      </p:sp>
      <p:sp>
        <p:nvSpPr>
          <p:cNvPr id="17" name="TextBox 16"/>
          <p:cNvSpPr txBox="1"/>
          <p:nvPr/>
        </p:nvSpPr>
        <p:spPr>
          <a:xfrm>
            <a:off x="6370250" y="1923400"/>
            <a:ext cx="1924775" cy="1200329"/>
          </a:xfrm>
          <a:prstGeom prst="rect">
            <a:avLst/>
          </a:prstGeom>
          <a:noFill/>
        </p:spPr>
        <p:txBody>
          <a:bodyPr wrap="square" rtlCol="0">
            <a:spAutoFit/>
          </a:bodyPr>
          <a:lstStyle/>
          <a:p>
            <a:pPr algn="ctr"/>
            <a:r>
              <a:rPr lang="en-US" dirty="0"/>
              <a:t>I could have sworn you told me the meeting was today.</a:t>
            </a:r>
          </a:p>
        </p:txBody>
      </p:sp>
      <p:sp>
        <p:nvSpPr>
          <p:cNvPr id="21" name="Title 1"/>
          <p:cNvSpPr txBox="1">
            <a:spLocks/>
          </p:cNvSpPr>
          <p:nvPr/>
        </p:nvSpPr>
        <p:spPr>
          <a:xfrm>
            <a:off x="560565" y="418010"/>
            <a:ext cx="8025251" cy="773765"/>
          </a:xfrm>
          <a:prstGeom prst="rect">
            <a:avLst/>
          </a:prstGeom>
        </p:spPr>
        <p:txBody>
          <a:bodyPr anchor="ctr">
            <a:normAutofit fontScale="97500"/>
          </a:bodyPr>
          <a:lst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lgn="ctr"/>
            <a:r>
              <a:rPr lang="en-US" sz="4000" b="1" dirty="0"/>
              <a:t>Non-Psychotic Symptoms  </a:t>
            </a:r>
            <a:endParaRPr lang="en-US" sz="4000" dirty="0"/>
          </a:p>
        </p:txBody>
      </p:sp>
      <p:sp>
        <p:nvSpPr>
          <p:cNvPr id="22" name="Cloud Callout 21"/>
          <p:cNvSpPr/>
          <p:nvPr/>
        </p:nvSpPr>
        <p:spPr>
          <a:xfrm>
            <a:off x="3435460" y="1692236"/>
            <a:ext cx="2425016" cy="1710331"/>
          </a:xfrm>
          <a:prstGeom prst="cloudCallout">
            <a:avLst>
              <a:gd name="adj1" fmla="val -8191"/>
              <a:gd name="adj2" fmla="val 98605"/>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3609507" y="2025901"/>
            <a:ext cx="1992169" cy="923330"/>
          </a:xfrm>
          <a:prstGeom prst="rect">
            <a:avLst/>
          </a:prstGeom>
          <a:noFill/>
        </p:spPr>
        <p:txBody>
          <a:bodyPr wrap="square" rtlCol="0">
            <a:spAutoFit/>
          </a:bodyPr>
          <a:lstStyle/>
          <a:p>
            <a:pPr algn="ctr"/>
            <a:r>
              <a:rPr lang="en-US" dirty="0"/>
              <a:t>He’s not answering my email because he doesn’t like me.</a:t>
            </a:r>
          </a:p>
        </p:txBody>
      </p:sp>
      <p:grpSp>
        <p:nvGrpSpPr>
          <p:cNvPr id="4" name="Group 3">
            <a:extLst>
              <a:ext uri="{FF2B5EF4-FFF2-40B4-BE49-F238E27FC236}">
                <a16:creationId xmlns:a16="http://schemas.microsoft.com/office/drawing/2014/main" id="{550D7398-A076-4ACB-8CAA-A576EE629D41}"/>
              </a:ext>
            </a:extLst>
          </p:cNvPr>
          <p:cNvGrpSpPr/>
          <p:nvPr/>
        </p:nvGrpSpPr>
        <p:grpSpPr>
          <a:xfrm>
            <a:off x="-34018" y="4182621"/>
            <a:ext cx="9282020" cy="1997578"/>
            <a:chOff x="-34018" y="4182621"/>
            <a:chExt cx="9282020" cy="1997578"/>
          </a:xfrm>
        </p:grpSpPr>
        <p:pic>
          <p:nvPicPr>
            <p:cNvPr id="5" name="Picture 4"/>
            <p:cNvPicPr>
              <a:picLocks/>
            </p:cNvPicPr>
            <p:nvPr/>
          </p:nvPicPr>
          <p:blipFill rotWithShape="1">
            <a:blip r:embed="rId4">
              <a:extLst>
                <a:ext uri="{28A0092B-C50C-407E-A947-70E740481C1C}">
                  <a14:useLocalDpi xmlns:a14="http://schemas.microsoft.com/office/drawing/2010/main" val="0"/>
                </a:ext>
              </a:extLst>
            </a:blip>
            <a:srcRect l="80970" t="1" b="30488"/>
            <a:stretch/>
          </p:blipFill>
          <p:spPr>
            <a:xfrm>
              <a:off x="2951116" y="4369820"/>
              <a:ext cx="1321459" cy="1807206"/>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79155" t="-1" b="30475"/>
            <a:stretch/>
          </p:blipFill>
          <p:spPr>
            <a:xfrm>
              <a:off x="7191632" y="4259959"/>
              <a:ext cx="1530629" cy="1920240"/>
            </a:xfrm>
            <a:prstGeom prst="rect">
              <a:avLst/>
            </a:prstGeom>
          </p:spPr>
        </p:pic>
        <p:pic>
          <p:nvPicPr>
            <p:cNvPr id="19" name="Picture 18"/>
            <p:cNvPicPr>
              <a:picLocks/>
            </p:cNvPicPr>
            <p:nvPr/>
          </p:nvPicPr>
          <p:blipFill rotWithShape="1">
            <a:blip r:embed="rId5">
              <a:extLst>
                <a:ext uri="{28A0092B-C50C-407E-A947-70E740481C1C}">
                  <a14:useLocalDpi xmlns:a14="http://schemas.microsoft.com/office/drawing/2010/main" val="0"/>
                </a:ext>
              </a:extLst>
            </a:blip>
            <a:srcRect l="677" t="-1" r="64162" b="30475"/>
            <a:stretch/>
          </p:blipFill>
          <p:spPr>
            <a:xfrm>
              <a:off x="609716" y="4346666"/>
              <a:ext cx="2423160" cy="1828800"/>
            </a:xfrm>
            <a:prstGeom prst="rect">
              <a:avLst/>
            </a:prstGeom>
          </p:spPr>
        </p:pic>
        <p:pic>
          <p:nvPicPr>
            <p:cNvPr id="10" name="Picture 9"/>
            <p:cNvPicPr>
              <a:picLocks/>
            </p:cNvPicPr>
            <p:nvPr/>
          </p:nvPicPr>
          <p:blipFill rotWithShape="1">
            <a:blip r:embed="rId6">
              <a:extLst>
                <a:ext uri="{28A0092B-C50C-407E-A947-70E740481C1C}">
                  <a14:useLocalDpi xmlns:a14="http://schemas.microsoft.com/office/drawing/2010/main" val="0"/>
                </a:ext>
              </a:extLst>
            </a:blip>
            <a:srcRect b="33380"/>
            <a:stretch/>
          </p:blipFill>
          <p:spPr>
            <a:xfrm>
              <a:off x="4140638" y="4263813"/>
              <a:ext cx="640080" cy="1913226"/>
            </a:xfrm>
            <a:prstGeom prst="rect">
              <a:avLst/>
            </a:prstGeom>
          </p:spPr>
        </p:pic>
        <p:pic>
          <p:nvPicPr>
            <p:cNvPr id="20" name="Picture 19"/>
            <p:cNvPicPr>
              <a:picLocks noChangeAspect="1"/>
            </p:cNvPicPr>
            <p:nvPr/>
          </p:nvPicPr>
          <p:blipFill rotWithShape="1">
            <a:blip r:embed="rId5">
              <a:extLst>
                <a:ext uri="{28A0092B-C50C-407E-A947-70E740481C1C}">
                  <a14:useLocalDpi xmlns:a14="http://schemas.microsoft.com/office/drawing/2010/main" val="0"/>
                </a:ext>
              </a:extLst>
            </a:blip>
            <a:srcRect l="35583" t="-1" r="28529" b="30475"/>
            <a:stretch/>
          </p:blipFill>
          <p:spPr>
            <a:xfrm>
              <a:off x="4720873" y="4348239"/>
              <a:ext cx="2509767" cy="1828800"/>
            </a:xfrm>
            <a:prstGeom prst="rect">
              <a:avLst/>
            </a:prstGeom>
          </p:spPr>
        </p:pic>
        <p:pic>
          <p:nvPicPr>
            <p:cNvPr id="2" name="Picture 1"/>
            <p:cNvPicPr>
              <a:picLocks/>
            </p:cNvPicPr>
            <p:nvPr/>
          </p:nvPicPr>
          <p:blipFill rotWithShape="1">
            <a:blip r:embed="rId7">
              <a:extLst>
                <a:ext uri="{28A0092B-C50C-407E-A947-70E740481C1C}">
                  <a14:useLocalDpi xmlns:a14="http://schemas.microsoft.com/office/drawing/2010/main" val="0"/>
                </a:ext>
              </a:extLst>
            </a:blip>
            <a:srcRect b="31208"/>
            <a:stretch/>
          </p:blipFill>
          <p:spPr>
            <a:xfrm>
              <a:off x="8425042" y="4211079"/>
              <a:ext cx="822960" cy="1965960"/>
            </a:xfrm>
            <a:prstGeom prst="rect">
              <a:avLst/>
            </a:prstGeom>
          </p:spPr>
        </p:pic>
        <p:pic>
          <p:nvPicPr>
            <p:cNvPr id="25" name="Picture 24"/>
            <p:cNvPicPr>
              <a:picLocks noChangeAspect="1"/>
            </p:cNvPicPr>
            <p:nvPr/>
          </p:nvPicPr>
          <p:blipFill rotWithShape="1">
            <a:blip r:embed="rId8">
              <a:extLst>
                <a:ext uri="{28A0092B-C50C-407E-A947-70E740481C1C}">
                  <a14:useLocalDpi xmlns:a14="http://schemas.microsoft.com/office/drawing/2010/main" val="0"/>
                </a:ext>
              </a:extLst>
            </a:blip>
            <a:srcRect b="34218"/>
            <a:stretch/>
          </p:blipFill>
          <p:spPr>
            <a:xfrm>
              <a:off x="-34018" y="4182621"/>
              <a:ext cx="707353" cy="1993392"/>
            </a:xfrm>
            <a:prstGeom prst="rect">
              <a:avLst/>
            </a:prstGeom>
          </p:spPr>
        </p:pic>
      </p:grpSp>
    </p:spTree>
    <p:custDataLst>
      <p:tags r:id="rId1"/>
    </p:custDataLst>
    <p:extLst>
      <p:ext uri="{BB962C8B-B14F-4D97-AF65-F5344CB8AC3E}">
        <p14:creationId xmlns:p14="http://schemas.microsoft.com/office/powerpoint/2010/main" val="3420812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2D8E6-F0C5-40A1-B81C-E2EFB6275D7F}"/>
              </a:ext>
            </a:extLst>
          </p:cNvPr>
          <p:cNvSpPr>
            <a:spLocks noGrp="1"/>
          </p:cNvSpPr>
          <p:nvPr>
            <p:ph type="title"/>
          </p:nvPr>
        </p:nvSpPr>
        <p:spPr/>
        <p:txBody>
          <a:bodyPr/>
          <a:lstStyle/>
          <a:p>
            <a:pPr algn="ctr"/>
            <a:r>
              <a:rPr lang="en-US" dirty="0"/>
              <a:t>Disclosures</a:t>
            </a:r>
          </a:p>
        </p:txBody>
      </p:sp>
      <p:sp>
        <p:nvSpPr>
          <p:cNvPr id="3" name="Content Placeholder 2">
            <a:extLst>
              <a:ext uri="{FF2B5EF4-FFF2-40B4-BE49-F238E27FC236}">
                <a16:creationId xmlns:a16="http://schemas.microsoft.com/office/drawing/2014/main" id="{3C8599AF-F99C-4553-8FF4-B147A19A5326}"/>
              </a:ext>
            </a:extLst>
          </p:cNvPr>
          <p:cNvSpPr>
            <a:spLocks noGrp="1"/>
          </p:cNvSpPr>
          <p:nvPr>
            <p:ph idx="1"/>
          </p:nvPr>
        </p:nvSpPr>
        <p:spPr>
          <a:xfrm>
            <a:off x="515744" y="1520825"/>
            <a:ext cx="7675350" cy="4351338"/>
          </a:xfrm>
        </p:spPr>
        <p:txBody>
          <a:bodyPr/>
          <a:lstStyle/>
          <a:p>
            <a:pPr marL="0" indent="0">
              <a:buNone/>
            </a:pPr>
            <a:r>
              <a:rPr lang="en-US" sz="3200" dirty="0"/>
              <a:t>In the past two years Dr. Perkins received </a:t>
            </a:r>
          </a:p>
          <a:p>
            <a:pPr lvl="1"/>
            <a:r>
              <a:rPr lang="en-US" sz="2800" dirty="0"/>
              <a:t> funding from Boehringer-</a:t>
            </a:r>
            <a:r>
              <a:rPr lang="en-US" sz="2800" dirty="0" err="1"/>
              <a:t>Ingleheim</a:t>
            </a:r>
            <a:r>
              <a:rPr lang="en-US" sz="2800" dirty="0"/>
              <a:t> to conduct a clinical trial at UNC,</a:t>
            </a:r>
          </a:p>
          <a:p>
            <a:pPr lvl="1"/>
            <a:r>
              <a:rPr lang="en-US" sz="2800" dirty="0"/>
              <a:t> consulting fees from Alkermes,</a:t>
            </a:r>
          </a:p>
          <a:p>
            <a:pPr lvl="1"/>
            <a:r>
              <a:rPr lang="en-US" sz="2800" dirty="0"/>
              <a:t> royalties from APA publishing.</a:t>
            </a:r>
          </a:p>
          <a:p>
            <a:endParaRPr lang="en-US" dirty="0"/>
          </a:p>
        </p:txBody>
      </p:sp>
    </p:spTree>
    <p:extLst>
      <p:ext uri="{BB962C8B-B14F-4D97-AF65-F5344CB8AC3E}">
        <p14:creationId xmlns:p14="http://schemas.microsoft.com/office/powerpoint/2010/main" val="19163609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ChangeAspect="1"/>
          </p:cNvGrpSpPr>
          <p:nvPr/>
        </p:nvGrpSpPr>
        <p:grpSpPr>
          <a:xfrm>
            <a:off x="6339077" y="3037114"/>
            <a:ext cx="2784996" cy="3820886"/>
            <a:chOff x="2214770" y="354647"/>
            <a:chExt cx="4740212" cy="6503352"/>
          </a:xfrm>
        </p:grpSpPr>
        <p:grpSp>
          <p:nvGrpSpPr>
            <p:cNvPr id="5" name="Group 4"/>
            <p:cNvGrpSpPr/>
            <p:nvPr/>
          </p:nvGrpSpPr>
          <p:grpSpPr>
            <a:xfrm>
              <a:off x="2214770" y="354647"/>
              <a:ext cx="4740212" cy="6503352"/>
              <a:chOff x="2214770" y="354647"/>
              <a:chExt cx="4740212" cy="6503352"/>
            </a:xfrm>
          </p:grpSpPr>
          <p:pic>
            <p:nvPicPr>
              <p:cNvPr id="8" name="Picture 7"/>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9" name="Picture 8"/>
              <p:cNvPicPr>
                <a:picLocks noChangeAspect="1"/>
              </p:cNvPicPr>
              <p:nvPr/>
            </p:nvPicPr>
            <p:blipFill rotWithShape="1">
              <a:blip r:embed="rId6">
                <a:duotone>
                  <a:prstClr val="black"/>
                  <a:schemeClr val="tx2">
                    <a:tint val="45000"/>
                    <a:satMod val="400000"/>
                  </a:schemeClr>
                </a:duotone>
                <a:extLst>
                  <a:ext uri="{BEBA8EAE-BF5A-486C-A8C5-ECC9F3942E4B}">
                    <a14:imgProps xmlns:a14="http://schemas.microsoft.com/office/drawing/2010/main">
                      <a14:imgLayer r:embed="rId7">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6" name="Picture 5"/>
            <p:cNvPicPr>
              <a:picLocks noChangeAspect="1"/>
            </p:cNvPicPr>
            <p:nvPr/>
          </p:nvPicPr>
          <p:blipFill rotWithShape="1">
            <a:blip r:embed="rId8">
              <a:biLevel thresh="75000"/>
              <a:extLst>
                <a:ext uri="{BEBA8EAE-BF5A-486C-A8C5-ECC9F3942E4B}">
                  <a14:imgProps xmlns:a14="http://schemas.microsoft.com/office/drawing/2010/main">
                    <a14:imgLayer r:embed="rId7">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7" name="Picture 2" descr="UNC School of Medicine logo"/>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ctrTitle"/>
          </p:nvPr>
        </p:nvSpPr>
        <p:spPr>
          <a:xfrm>
            <a:off x="640899" y="4882044"/>
            <a:ext cx="6858000" cy="1194650"/>
          </a:xfrm>
        </p:spPr>
        <p:txBody>
          <a:bodyPr>
            <a:normAutofit/>
          </a:bodyPr>
          <a:lstStyle/>
          <a:p>
            <a:r>
              <a:rPr lang="en-US" sz="4400" b="1" dirty="0"/>
              <a:t>Defining the Continuum</a:t>
            </a:r>
          </a:p>
        </p:txBody>
      </p:sp>
    </p:spTree>
    <p:custDataLst>
      <p:tags r:id="rId1"/>
    </p:custDataLst>
    <p:extLst>
      <p:ext uri="{BB962C8B-B14F-4D97-AF65-F5344CB8AC3E}">
        <p14:creationId xmlns:p14="http://schemas.microsoft.com/office/powerpoint/2010/main" val="29243307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119199" y="-59460"/>
            <a:ext cx="7886700" cy="1325563"/>
          </a:xfrm>
        </p:spPr>
        <p:txBody>
          <a:bodyPr/>
          <a:lstStyle/>
          <a:p>
            <a:r>
              <a:rPr lang="en-US" altLang="en-US" b="1" dirty="0"/>
              <a:t>Defining the Continuum</a:t>
            </a:r>
          </a:p>
        </p:txBody>
      </p:sp>
      <p:sp>
        <p:nvSpPr>
          <p:cNvPr id="3" name="Content Placeholder 2"/>
          <p:cNvSpPr>
            <a:spLocks noGrp="1"/>
          </p:cNvSpPr>
          <p:nvPr>
            <p:ph idx="1"/>
          </p:nvPr>
        </p:nvSpPr>
        <p:spPr>
          <a:xfrm>
            <a:off x="172614" y="1346147"/>
            <a:ext cx="8734622" cy="5159156"/>
          </a:xfrm>
        </p:spPr>
        <p:txBody>
          <a:bodyPr>
            <a:normAutofit/>
          </a:bodyPr>
          <a:lstStyle/>
          <a:p>
            <a:pPr marL="0" indent="0">
              <a:buNone/>
              <a:defRPr/>
            </a:pPr>
            <a:r>
              <a:rPr lang="en-US" sz="2900" dirty="0"/>
              <a:t>Full vs. Attenuated Psychosis</a:t>
            </a:r>
          </a:p>
          <a:p>
            <a:pPr marL="0" indent="0">
              <a:buNone/>
              <a:defRPr/>
            </a:pPr>
            <a:endParaRPr lang="en-US" sz="1000" dirty="0"/>
          </a:p>
          <a:p>
            <a:pPr lvl="1">
              <a:defRPr/>
            </a:pPr>
            <a:r>
              <a:rPr lang="en-US" sz="2800" dirty="0"/>
              <a:t>Quality: Unusual or illogical, not culturally held, and compelling</a:t>
            </a:r>
          </a:p>
          <a:p>
            <a:pPr marL="1028700" lvl="3" indent="0">
              <a:buNone/>
              <a:defRPr/>
            </a:pPr>
            <a:r>
              <a:rPr lang="en-US" sz="2200" dirty="0"/>
              <a:t>“It seems I control the weather, I wish for rain or shine and that’s what happens.”</a:t>
            </a:r>
          </a:p>
          <a:p>
            <a:pPr marL="457200" lvl="1" indent="0">
              <a:buNone/>
              <a:defRPr/>
            </a:pPr>
            <a:endParaRPr lang="en-US" sz="1000" dirty="0"/>
          </a:p>
          <a:p>
            <a:pPr lvl="1">
              <a:defRPr/>
            </a:pPr>
            <a:r>
              <a:rPr lang="en-US" sz="2800" dirty="0"/>
              <a:t>Frequency: several times a month to every day</a:t>
            </a:r>
          </a:p>
          <a:p>
            <a:pPr marL="1028700" lvl="3" indent="0">
              <a:buNone/>
              <a:defRPr/>
            </a:pPr>
            <a:r>
              <a:rPr lang="en-US" sz="2200" dirty="0"/>
              <a:t>“It happens whenever I weather-wish, a couple of times a week.”</a:t>
            </a:r>
          </a:p>
        </p:txBody>
      </p:sp>
    </p:spTree>
    <p:custDataLst>
      <p:tags r:id="rId1"/>
    </p:custDataLst>
    <p:extLst>
      <p:ext uri="{BB962C8B-B14F-4D97-AF65-F5344CB8AC3E}">
        <p14:creationId xmlns:p14="http://schemas.microsoft.com/office/powerpoint/2010/main" val="8466082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119199" y="-59460"/>
            <a:ext cx="7886700" cy="1325563"/>
          </a:xfrm>
        </p:spPr>
        <p:txBody>
          <a:bodyPr/>
          <a:lstStyle/>
          <a:p>
            <a:r>
              <a:rPr lang="en-US" altLang="en-US" b="1" dirty="0"/>
              <a:t>Defining the Continuum</a:t>
            </a:r>
          </a:p>
        </p:txBody>
      </p:sp>
      <p:sp>
        <p:nvSpPr>
          <p:cNvPr id="11" name="Content Placeholder 2"/>
          <p:cNvSpPr txBox="1">
            <a:spLocks/>
          </p:cNvSpPr>
          <p:nvPr/>
        </p:nvSpPr>
        <p:spPr>
          <a:xfrm>
            <a:off x="172614" y="1346147"/>
            <a:ext cx="8628485" cy="522446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defRPr/>
            </a:pPr>
            <a:r>
              <a:rPr lang="en-US" sz="2900" dirty="0"/>
              <a:t>Conviction</a:t>
            </a:r>
          </a:p>
          <a:p>
            <a:pPr marL="0" indent="0">
              <a:buFont typeface="Arial" panose="020B0604020202020204" pitchFamily="34" charset="0"/>
              <a:buNone/>
              <a:defRPr/>
            </a:pPr>
            <a:endParaRPr lang="en-US" sz="1000" dirty="0"/>
          </a:p>
          <a:p>
            <a:pPr lvl="1">
              <a:defRPr/>
            </a:pPr>
            <a:r>
              <a:rPr lang="en-US" sz="2800" dirty="0"/>
              <a:t>Full Psychosis: No doubt that experiences are real</a:t>
            </a:r>
          </a:p>
          <a:p>
            <a:pPr marL="1028700" lvl="3" indent="0">
              <a:buNone/>
              <a:defRPr/>
            </a:pPr>
            <a:r>
              <a:rPr lang="en-US" sz="2200" dirty="0"/>
              <a:t>“</a:t>
            </a:r>
            <a:r>
              <a:rPr lang="en-US" sz="2000" dirty="0"/>
              <a:t>I decide the weather – no doubt about it.</a:t>
            </a:r>
            <a:r>
              <a:rPr lang="en-US" sz="2200" dirty="0"/>
              <a:t>”</a:t>
            </a:r>
          </a:p>
          <a:p>
            <a:pPr marL="457200" lvl="1" indent="0">
              <a:buFont typeface="Arial" panose="020B0604020202020204" pitchFamily="34" charset="0"/>
              <a:buNone/>
              <a:defRPr/>
            </a:pPr>
            <a:endParaRPr lang="en-US" sz="1000" dirty="0"/>
          </a:p>
          <a:p>
            <a:pPr lvl="1">
              <a:defRPr/>
            </a:pPr>
            <a:r>
              <a:rPr lang="en-US" sz="2800" dirty="0"/>
              <a:t>Attenuated Psychosis: While compelling, doubt is maintained</a:t>
            </a:r>
          </a:p>
          <a:p>
            <a:pPr marL="1028700" lvl="3" indent="0">
              <a:buNone/>
              <a:defRPr/>
            </a:pPr>
            <a:r>
              <a:rPr lang="en-US" sz="2200" dirty="0"/>
              <a:t>“</a:t>
            </a:r>
            <a:r>
              <a:rPr lang="en-US" sz="2000" dirty="0"/>
              <a:t>It seems like more than a coincidence, but how could that be possible? I know I can’t be controlling the weather</a:t>
            </a:r>
            <a:r>
              <a:rPr lang="en-US" sz="2200" dirty="0"/>
              <a:t>”</a:t>
            </a:r>
          </a:p>
        </p:txBody>
      </p:sp>
    </p:spTree>
    <p:custDataLst>
      <p:tags r:id="rId1"/>
    </p:custDataLst>
    <p:extLst>
      <p:ext uri="{BB962C8B-B14F-4D97-AF65-F5344CB8AC3E}">
        <p14:creationId xmlns:p14="http://schemas.microsoft.com/office/powerpoint/2010/main" val="30157194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p:cNvSpPr txBox="1">
            <a:spLocks noChangeArrowheads="1"/>
          </p:cNvSpPr>
          <p:nvPr/>
        </p:nvSpPr>
        <p:spPr bwMode="auto">
          <a:xfrm>
            <a:off x="1146120" y="2376275"/>
            <a:ext cx="4267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600" dirty="0">
              <a:solidFill>
                <a:schemeClr val="bg1"/>
              </a:solidFill>
            </a:endParaRPr>
          </a:p>
        </p:txBody>
      </p:sp>
      <p:sp>
        <p:nvSpPr>
          <p:cNvPr id="5" name="Title 4"/>
          <p:cNvSpPr>
            <a:spLocks noGrp="1"/>
          </p:cNvSpPr>
          <p:nvPr>
            <p:ph type="title"/>
          </p:nvPr>
        </p:nvSpPr>
        <p:spPr>
          <a:xfrm>
            <a:off x="206607" y="302885"/>
            <a:ext cx="8778488" cy="1785408"/>
          </a:xfrm>
        </p:spPr>
        <p:txBody>
          <a:bodyPr>
            <a:normAutofit/>
          </a:bodyPr>
          <a:lstStyle/>
          <a:p>
            <a:r>
              <a:rPr lang="en-US" sz="2000" dirty="0"/>
              <a:t/>
            </a:r>
            <a:br>
              <a:rPr lang="en-US" sz="2000" dirty="0"/>
            </a:br>
            <a:r>
              <a:rPr lang="en-US" sz="4000" dirty="0"/>
              <a:t>Would you diagnose this symptom as:</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b="30678"/>
          <a:stretch/>
        </p:blipFill>
        <p:spPr>
          <a:xfrm>
            <a:off x="206606" y="2088293"/>
            <a:ext cx="1435599" cy="4525394"/>
          </a:xfrm>
          <a:prstGeom prst="rect">
            <a:avLst/>
          </a:prstGeom>
        </p:spPr>
      </p:pic>
      <p:sp>
        <p:nvSpPr>
          <p:cNvPr id="7" name="Oval Callout 6"/>
          <p:cNvSpPr/>
          <p:nvPr/>
        </p:nvSpPr>
        <p:spPr>
          <a:xfrm>
            <a:off x="1698998" y="2252705"/>
            <a:ext cx="3367272" cy="2858067"/>
          </a:xfrm>
          <a:prstGeom prst="wedgeEllipseCallout">
            <a:avLst>
              <a:gd name="adj1" fmla="val -62084"/>
              <a:gd name="adj2" fmla="val -26257"/>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011436" y="2491563"/>
            <a:ext cx="2742395" cy="2246769"/>
          </a:xfrm>
          <a:prstGeom prst="rect">
            <a:avLst/>
          </a:prstGeom>
        </p:spPr>
        <p:txBody>
          <a:bodyPr wrap="square">
            <a:spAutoFit/>
          </a:bodyPr>
          <a:lstStyle/>
          <a:p>
            <a:pPr algn="ctr"/>
            <a:r>
              <a:rPr lang="en-US" altLang="en-US" sz="2000" dirty="0"/>
              <a:t>I have to eat in the cafeteria but I sit far away from everyone so that they can’t hear what I am thinking. I know this is happening but I don’t know why.”</a:t>
            </a:r>
          </a:p>
        </p:txBody>
      </p:sp>
      <p:graphicFrame>
        <p:nvGraphicFramePr>
          <p:cNvPr id="13" name="Diagram 12"/>
          <p:cNvGraphicFramePr/>
          <p:nvPr>
            <p:extLst>
              <p:ext uri="{D42A27DB-BD31-4B8C-83A1-F6EECF244321}">
                <p14:modId xmlns:p14="http://schemas.microsoft.com/office/powerpoint/2010/main" val="4119244175"/>
              </p:ext>
            </p:extLst>
          </p:nvPr>
        </p:nvGraphicFramePr>
        <p:xfrm>
          <a:off x="5680911" y="2545552"/>
          <a:ext cx="3304183" cy="363288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17418463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p:cNvSpPr txBox="1">
            <a:spLocks noChangeArrowheads="1"/>
          </p:cNvSpPr>
          <p:nvPr/>
        </p:nvSpPr>
        <p:spPr bwMode="auto">
          <a:xfrm>
            <a:off x="1146120" y="2376275"/>
            <a:ext cx="4267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600" dirty="0">
              <a:solidFill>
                <a:schemeClr val="bg1"/>
              </a:solidFill>
            </a:endParaRPr>
          </a:p>
        </p:txBody>
      </p:sp>
      <p:sp>
        <p:nvSpPr>
          <p:cNvPr id="5" name="Title 4"/>
          <p:cNvSpPr>
            <a:spLocks noGrp="1"/>
          </p:cNvSpPr>
          <p:nvPr>
            <p:ph type="title"/>
          </p:nvPr>
        </p:nvSpPr>
        <p:spPr>
          <a:xfrm>
            <a:off x="515255" y="302885"/>
            <a:ext cx="8113491" cy="1232001"/>
          </a:xfrm>
        </p:spPr>
        <p:txBody>
          <a:bodyPr>
            <a:normAutofit fontScale="90000"/>
          </a:bodyPr>
          <a:lstStyle/>
          <a:p>
            <a:r>
              <a:rPr lang="en-US" sz="2000" dirty="0"/>
              <a:t/>
            </a:r>
            <a:br>
              <a:rPr lang="en-US" sz="2000" dirty="0"/>
            </a:br>
            <a:r>
              <a:rPr lang="en-US" sz="2000" dirty="0"/>
              <a:t/>
            </a:r>
            <a:br>
              <a:rPr lang="en-US" sz="2000" dirty="0"/>
            </a:br>
            <a:r>
              <a:rPr lang="en-US" dirty="0"/>
              <a:t>Would you diagnose this symptom as:</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b="30678"/>
          <a:stretch/>
        </p:blipFill>
        <p:spPr>
          <a:xfrm>
            <a:off x="206606" y="2088293"/>
            <a:ext cx="1435599" cy="4525394"/>
          </a:xfrm>
          <a:prstGeom prst="rect">
            <a:avLst/>
          </a:prstGeom>
        </p:spPr>
      </p:pic>
      <p:sp>
        <p:nvSpPr>
          <p:cNvPr id="7" name="Oval Callout 6"/>
          <p:cNvSpPr/>
          <p:nvPr/>
        </p:nvSpPr>
        <p:spPr>
          <a:xfrm>
            <a:off x="1698998" y="2252705"/>
            <a:ext cx="3367272" cy="2858067"/>
          </a:xfrm>
          <a:prstGeom prst="wedgeEllipseCallout">
            <a:avLst>
              <a:gd name="adj1" fmla="val -62084"/>
              <a:gd name="adj2" fmla="val -26257"/>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011436" y="2491563"/>
            <a:ext cx="2742395" cy="2246769"/>
          </a:xfrm>
          <a:prstGeom prst="rect">
            <a:avLst/>
          </a:prstGeom>
        </p:spPr>
        <p:txBody>
          <a:bodyPr wrap="square">
            <a:spAutoFit/>
          </a:bodyPr>
          <a:lstStyle/>
          <a:p>
            <a:pPr algn="ctr"/>
            <a:r>
              <a:rPr lang="en-US" altLang="en-US" sz="2000" dirty="0"/>
              <a:t>I have to eat in the cafeteria but I sit far away from everyone so that they can’t hear what I am thinking. </a:t>
            </a:r>
            <a:r>
              <a:rPr lang="en-US" altLang="en-US" sz="2000" b="1" dirty="0"/>
              <a:t>I know this is happening </a:t>
            </a:r>
            <a:r>
              <a:rPr lang="en-US" altLang="en-US" sz="2000" dirty="0"/>
              <a:t>but I don’t know why.”</a:t>
            </a:r>
          </a:p>
        </p:txBody>
      </p:sp>
      <p:graphicFrame>
        <p:nvGraphicFramePr>
          <p:cNvPr id="9" name="Diagram 8"/>
          <p:cNvGraphicFramePr/>
          <p:nvPr>
            <p:extLst>
              <p:ext uri="{D42A27DB-BD31-4B8C-83A1-F6EECF244321}">
                <p14:modId xmlns:p14="http://schemas.microsoft.com/office/powerpoint/2010/main" val="2867703708"/>
              </p:ext>
            </p:extLst>
          </p:nvPr>
        </p:nvGraphicFramePr>
        <p:xfrm>
          <a:off x="5680911" y="2545552"/>
          <a:ext cx="3304183" cy="363288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18211229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p:cNvSpPr txBox="1">
            <a:spLocks noChangeArrowheads="1"/>
          </p:cNvSpPr>
          <p:nvPr/>
        </p:nvSpPr>
        <p:spPr bwMode="auto">
          <a:xfrm>
            <a:off x="1146120" y="2376275"/>
            <a:ext cx="4267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600" dirty="0">
              <a:solidFill>
                <a:schemeClr val="bg1"/>
              </a:solidFill>
            </a:endParaRPr>
          </a:p>
        </p:txBody>
      </p:sp>
      <p:sp>
        <p:nvSpPr>
          <p:cNvPr id="5" name="Title 4"/>
          <p:cNvSpPr>
            <a:spLocks noGrp="1"/>
          </p:cNvSpPr>
          <p:nvPr>
            <p:ph type="title"/>
          </p:nvPr>
        </p:nvSpPr>
        <p:spPr>
          <a:xfrm>
            <a:off x="515255" y="302885"/>
            <a:ext cx="8113491" cy="1181395"/>
          </a:xfrm>
        </p:spPr>
        <p:txBody>
          <a:bodyPr>
            <a:normAutofit fontScale="90000"/>
          </a:bodyPr>
          <a:lstStyle/>
          <a:p>
            <a:r>
              <a:rPr lang="en-US" sz="2000" dirty="0"/>
              <a:t/>
            </a:r>
            <a:br>
              <a:rPr lang="en-US" sz="2000" dirty="0"/>
            </a:br>
            <a:r>
              <a:rPr lang="en-US" sz="2000" dirty="0"/>
              <a:t/>
            </a:r>
            <a:br>
              <a:rPr lang="en-US" sz="2000" dirty="0"/>
            </a:br>
            <a:r>
              <a:rPr lang="en-US" dirty="0"/>
              <a:t>Would you diagnose this symptom as:</a:t>
            </a:r>
          </a:p>
        </p:txBody>
      </p:sp>
      <p:sp>
        <p:nvSpPr>
          <p:cNvPr id="9" name="Oval Callout 8"/>
          <p:cNvSpPr/>
          <p:nvPr/>
        </p:nvSpPr>
        <p:spPr>
          <a:xfrm>
            <a:off x="1698997" y="2273643"/>
            <a:ext cx="3577337" cy="3534033"/>
          </a:xfrm>
          <a:prstGeom prst="wedgeEllipseCallout">
            <a:avLst>
              <a:gd name="adj1" fmla="val -61738"/>
              <a:gd name="adj2" fmla="val -34299"/>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087175" y="2636225"/>
            <a:ext cx="2863650" cy="3170099"/>
          </a:xfrm>
          <a:prstGeom prst="rect">
            <a:avLst/>
          </a:prstGeom>
        </p:spPr>
        <p:txBody>
          <a:bodyPr wrap="square">
            <a:spAutoFit/>
          </a:bodyPr>
          <a:lstStyle/>
          <a:p>
            <a:pPr algn="ctr"/>
            <a:r>
              <a:rPr lang="en-US" altLang="en-US" dirty="0"/>
              <a:t>“Every time I turn on the radio or open a magazine I see one of my family members’ names. I keep getting the sense they are in danger, like this is a message for me. I want to warn them, but I know they would think I was crazy because it can’t be true.”</a:t>
            </a:r>
          </a:p>
          <a:p>
            <a:pPr algn="ctr"/>
            <a:endParaRPr lang="en-US" altLang="en-US" sz="2000" dirty="0"/>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t="-1" b="26267"/>
          <a:stretch/>
        </p:blipFill>
        <p:spPr>
          <a:xfrm>
            <a:off x="-5762" y="2070759"/>
            <a:ext cx="1729195" cy="4526280"/>
          </a:xfrm>
          <a:prstGeom prst="rect">
            <a:avLst/>
          </a:prstGeom>
        </p:spPr>
      </p:pic>
      <p:graphicFrame>
        <p:nvGraphicFramePr>
          <p:cNvPr id="12" name="Diagram 11"/>
          <p:cNvGraphicFramePr/>
          <p:nvPr>
            <p:extLst>
              <p:ext uri="{D42A27DB-BD31-4B8C-83A1-F6EECF244321}">
                <p14:modId xmlns:p14="http://schemas.microsoft.com/office/powerpoint/2010/main" val="383679260"/>
              </p:ext>
            </p:extLst>
          </p:nvPr>
        </p:nvGraphicFramePr>
        <p:xfrm>
          <a:off x="5680911" y="2545552"/>
          <a:ext cx="3304183" cy="363288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29954721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p:cNvSpPr txBox="1">
            <a:spLocks noChangeArrowheads="1"/>
          </p:cNvSpPr>
          <p:nvPr/>
        </p:nvSpPr>
        <p:spPr bwMode="auto">
          <a:xfrm>
            <a:off x="1146120" y="2376275"/>
            <a:ext cx="4267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600" dirty="0">
              <a:solidFill>
                <a:schemeClr val="bg1"/>
              </a:solidFill>
            </a:endParaRPr>
          </a:p>
        </p:txBody>
      </p:sp>
      <p:sp>
        <p:nvSpPr>
          <p:cNvPr id="5" name="Title 4"/>
          <p:cNvSpPr>
            <a:spLocks noGrp="1"/>
          </p:cNvSpPr>
          <p:nvPr>
            <p:ph type="title"/>
          </p:nvPr>
        </p:nvSpPr>
        <p:spPr>
          <a:xfrm>
            <a:off x="515255" y="302885"/>
            <a:ext cx="8236859" cy="1313644"/>
          </a:xfrm>
        </p:spPr>
        <p:txBody>
          <a:bodyPr>
            <a:normAutofit/>
          </a:bodyPr>
          <a:lstStyle/>
          <a:p>
            <a:r>
              <a:rPr lang="en-US" sz="2000" dirty="0"/>
              <a:t/>
            </a:r>
            <a:br>
              <a:rPr lang="en-US" sz="2000" dirty="0"/>
            </a:br>
            <a:r>
              <a:rPr lang="en-US" sz="4000" dirty="0"/>
              <a:t>Would you diagnose this symptom as:</a:t>
            </a:r>
          </a:p>
        </p:txBody>
      </p:sp>
      <p:graphicFrame>
        <p:nvGraphicFramePr>
          <p:cNvPr id="8" name="Diagram 7"/>
          <p:cNvGraphicFramePr/>
          <p:nvPr>
            <p:extLst>
              <p:ext uri="{D42A27DB-BD31-4B8C-83A1-F6EECF244321}">
                <p14:modId xmlns:p14="http://schemas.microsoft.com/office/powerpoint/2010/main" val="4015001135"/>
              </p:ext>
            </p:extLst>
          </p:nvPr>
        </p:nvGraphicFramePr>
        <p:xfrm>
          <a:off x="5680911" y="2545552"/>
          <a:ext cx="3304183" cy="36328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Oval Callout 8"/>
          <p:cNvSpPr/>
          <p:nvPr/>
        </p:nvSpPr>
        <p:spPr>
          <a:xfrm>
            <a:off x="1698997" y="2273643"/>
            <a:ext cx="3577337" cy="3534033"/>
          </a:xfrm>
          <a:prstGeom prst="wedgeEllipseCallout">
            <a:avLst>
              <a:gd name="adj1" fmla="val -61738"/>
              <a:gd name="adj2" fmla="val -34299"/>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087175" y="2636225"/>
            <a:ext cx="2863650" cy="3170099"/>
          </a:xfrm>
          <a:prstGeom prst="rect">
            <a:avLst/>
          </a:prstGeom>
        </p:spPr>
        <p:txBody>
          <a:bodyPr wrap="square">
            <a:spAutoFit/>
          </a:bodyPr>
          <a:lstStyle/>
          <a:p>
            <a:pPr algn="ctr"/>
            <a:r>
              <a:rPr lang="en-US" altLang="en-US" dirty="0"/>
              <a:t>“Every time I turn on the radio or open a magazine I see one of my family members’ names. I keep getting the sense they are in danger, like this is a message for me. I want to warn them, but I know they would think I was crazy </a:t>
            </a:r>
            <a:r>
              <a:rPr lang="en-US" altLang="en-US" b="1" dirty="0"/>
              <a:t>because it can’t be true</a:t>
            </a:r>
            <a:r>
              <a:rPr lang="en-US" altLang="en-US" dirty="0"/>
              <a:t>.”</a:t>
            </a:r>
          </a:p>
          <a:p>
            <a:pPr algn="ctr"/>
            <a:endParaRPr lang="en-US" altLang="en-US" sz="2000" dirty="0"/>
          </a:p>
        </p:txBody>
      </p:sp>
      <p:pic>
        <p:nvPicPr>
          <p:cNvPr id="11" name="Picture 10"/>
          <p:cNvPicPr>
            <a:picLocks noChangeAspect="1"/>
          </p:cNvPicPr>
          <p:nvPr/>
        </p:nvPicPr>
        <p:blipFill rotWithShape="1">
          <a:blip r:embed="rId9">
            <a:extLst>
              <a:ext uri="{28A0092B-C50C-407E-A947-70E740481C1C}">
                <a14:useLocalDpi xmlns:a14="http://schemas.microsoft.com/office/drawing/2010/main" val="0"/>
              </a:ext>
            </a:extLst>
          </a:blip>
          <a:srcRect t="-1" b="26267"/>
          <a:stretch/>
        </p:blipFill>
        <p:spPr>
          <a:xfrm>
            <a:off x="-5762" y="2070759"/>
            <a:ext cx="1729195" cy="4526280"/>
          </a:xfrm>
          <a:prstGeom prst="rect">
            <a:avLst/>
          </a:prstGeom>
        </p:spPr>
      </p:pic>
    </p:spTree>
    <p:custDataLst>
      <p:tags r:id="rId1"/>
    </p:custDataLst>
    <p:extLst>
      <p:ext uri="{BB962C8B-B14F-4D97-AF65-F5344CB8AC3E}">
        <p14:creationId xmlns:p14="http://schemas.microsoft.com/office/powerpoint/2010/main" val="8381103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ChangeAspect="1"/>
          </p:cNvGrpSpPr>
          <p:nvPr/>
        </p:nvGrpSpPr>
        <p:grpSpPr>
          <a:xfrm>
            <a:off x="4640382" y="706582"/>
            <a:ext cx="4483691" cy="6151418"/>
            <a:chOff x="2214770" y="354647"/>
            <a:chExt cx="4740212" cy="6503352"/>
          </a:xfrm>
        </p:grpSpPr>
        <p:grpSp>
          <p:nvGrpSpPr>
            <p:cNvPr id="5" name="Group 4"/>
            <p:cNvGrpSpPr/>
            <p:nvPr/>
          </p:nvGrpSpPr>
          <p:grpSpPr>
            <a:xfrm>
              <a:off x="2214770" y="354647"/>
              <a:ext cx="4740212" cy="6503352"/>
              <a:chOff x="2214770" y="354647"/>
              <a:chExt cx="4740212" cy="6503352"/>
            </a:xfrm>
          </p:grpSpPr>
          <p:pic>
            <p:nvPicPr>
              <p:cNvPr id="8" name="Picture 7"/>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9" name="Picture 8"/>
              <p:cNvPicPr>
                <a:picLocks noChangeAspect="1"/>
              </p:cNvPicPr>
              <p:nvPr/>
            </p:nvPicPr>
            <p:blipFill rotWithShape="1">
              <a:blip r:embed="rId6">
                <a:duotone>
                  <a:prstClr val="black"/>
                  <a:schemeClr val="tx2">
                    <a:tint val="45000"/>
                    <a:satMod val="400000"/>
                  </a:schemeClr>
                </a:duotone>
                <a:extLst>
                  <a:ext uri="{BEBA8EAE-BF5A-486C-A8C5-ECC9F3942E4B}">
                    <a14:imgProps xmlns:a14="http://schemas.microsoft.com/office/drawing/2010/main">
                      <a14:imgLayer r:embed="rId7">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6" name="Picture 5"/>
            <p:cNvPicPr>
              <a:picLocks noChangeAspect="1"/>
            </p:cNvPicPr>
            <p:nvPr/>
          </p:nvPicPr>
          <p:blipFill rotWithShape="1">
            <a:blip r:embed="rId8">
              <a:biLevel thresh="75000"/>
              <a:extLst>
                <a:ext uri="{BEBA8EAE-BF5A-486C-A8C5-ECC9F3942E4B}">
                  <a14:imgProps xmlns:a14="http://schemas.microsoft.com/office/drawing/2010/main">
                    <a14:imgLayer r:embed="rId7">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7" name="Picture 2" descr="UNC School of Medicine logo"/>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ctrTitle"/>
          </p:nvPr>
        </p:nvSpPr>
        <p:spPr>
          <a:xfrm>
            <a:off x="640899" y="4882044"/>
            <a:ext cx="6858000" cy="1194650"/>
          </a:xfrm>
        </p:spPr>
        <p:txBody>
          <a:bodyPr>
            <a:normAutofit/>
          </a:bodyPr>
          <a:lstStyle/>
          <a:p>
            <a:r>
              <a:rPr lang="en-US" sz="4400" b="1" dirty="0"/>
              <a:t>Case Study: Katie</a:t>
            </a:r>
          </a:p>
        </p:txBody>
      </p:sp>
    </p:spTree>
    <p:custDataLst>
      <p:tags r:id="rId1"/>
    </p:custDataLst>
    <p:extLst>
      <p:ext uri="{BB962C8B-B14F-4D97-AF65-F5344CB8AC3E}">
        <p14:creationId xmlns:p14="http://schemas.microsoft.com/office/powerpoint/2010/main" val="17248862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p:cNvSpPr>
          <p:nvPr>
            <p:ph type="title"/>
          </p:nvPr>
        </p:nvSpPr>
        <p:spPr>
          <a:xfrm>
            <a:off x="268362" y="169616"/>
            <a:ext cx="8267700" cy="928688"/>
          </a:xfrm>
        </p:spPr>
        <p:txBody>
          <a:bodyPr/>
          <a:lstStyle/>
          <a:p>
            <a:r>
              <a:rPr lang="en-US" altLang="en-US" b="1" dirty="0"/>
              <a:t>“Katie”</a:t>
            </a:r>
          </a:p>
        </p:txBody>
      </p:sp>
      <p:sp>
        <p:nvSpPr>
          <p:cNvPr id="17411" name="Rectangle 3"/>
          <p:cNvSpPr>
            <a:spLocks noGrp="1"/>
          </p:cNvSpPr>
          <p:nvPr>
            <p:ph idx="1"/>
          </p:nvPr>
        </p:nvSpPr>
        <p:spPr>
          <a:xfrm>
            <a:off x="282757" y="1235149"/>
            <a:ext cx="7189195" cy="4598988"/>
          </a:xfrm>
        </p:spPr>
        <p:txBody>
          <a:bodyPr>
            <a:normAutofit/>
          </a:bodyPr>
          <a:lstStyle/>
          <a:p>
            <a:pPr marL="0" indent="0">
              <a:spcBef>
                <a:spcPct val="0"/>
              </a:spcBef>
              <a:buNone/>
            </a:pPr>
            <a:r>
              <a:rPr lang="en-US" altLang="en-US" dirty="0">
                <a:ea typeface="Osaka"/>
                <a:cs typeface="Osaka"/>
              </a:rPr>
              <a:t>Katie’s mother sought help for her daughter because her daughter related “dark thoughts” (e.g. fleeting suicidal thoughts and fears of being watched). </a:t>
            </a:r>
          </a:p>
          <a:p>
            <a:pPr marL="0" indent="0">
              <a:spcBef>
                <a:spcPct val="0"/>
              </a:spcBef>
              <a:buNone/>
            </a:pPr>
            <a:endParaRPr lang="en-US" altLang="en-US" dirty="0">
              <a:ea typeface="Osaka"/>
              <a:cs typeface="Osaka"/>
            </a:endParaRPr>
          </a:p>
          <a:p>
            <a:pPr lvl="1">
              <a:spcBef>
                <a:spcPct val="0"/>
              </a:spcBef>
            </a:pPr>
            <a:r>
              <a:rPr lang="en-US" altLang="en-US" sz="2400" dirty="0">
                <a:ea typeface="Osaka"/>
                <a:cs typeface="Osaka"/>
              </a:rPr>
              <a:t>Katie is a 20-year old college junior who lives with friends off campus. </a:t>
            </a:r>
          </a:p>
          <a:p>
            <a:pPr lvl="1">
              <a:spcBef>
                <a:spcPct val="0"/>
              </a:spcBef>
            </a:pPr>
            <a:r>
              <a:rPr lang="en-US" altLang="en-US" sz="2400" dirty="0">
                <a:ea typeface="Osaka"/>
                <a:cs typeface="Osaka"/>
              </a:rPr>
              <a:t>Diagnosed with ADHD at 7, for which she takes methylphenidate with good results.</a:t>
            </a:r>
          </a:p>
          <a:p>
            <a:pPr lvl="1">
              <a:spcBef>
                <a:spcPct val="0"/>
              </a:spcBef>
            </a:pPr>
            <a:r>
              <a:rPr lang="en-US" altLang="en-US" sz="2400" dirty="0">
                <a:ea typeface="Osaka"/>
                <a:cs typeface="Osaka"/>
              </a:rPr>
              <a:t>Maintained a 3.4 GPA since a freshman; active in community theater </a:t>
            </a:r>
          </a:p>
          <a:p>
            <a:pPr lvl="1">
              <a:spcBef>
                <a:spcPct val="0"/>
              </a:spcBef>
            </a:pPr>
            <a:r>
              <a:rPr lang="en-US" altLang="en-US" sz="2400" dirty="0">
                <a:ea typeface="Osaka"/>
                <a:cs typeface="Osaka"/>
              </a:rPr>
              <a:t>For the past two years, she has consistently volunteered weekly at the food bank with two of her close friends.</a:t>
            </a:r>
            <a:endParaRPr lang="en-US" altLang="en-US" sz="2000" dirty="0">
              <a:ea typeface="Osaka"/>
              <a:cs typeface="Osaka"/>
            </a:endParaRPr>
          </a:p>
          <a:p>
            <a:pPr>
              <a:spcBef>
                <a:spcPct val="0"/>
              </a:spcBef>
            </a:pPr>
            <a:endParaRPr lang="en-US" altLang="en-US" dirty="0">
              <a:ea typeface="Osaka"/>
              <a:cs typeface="Osaka"/>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 b="33457"/>
          <a:stretch/>
        </p:blipFill>
        <p:spPr>
          <a:xfrm flipH="1">
            <a:off x="7471952" y="1815737"/>
            <a:ext cx="1528355" cy="4663440"/>
          </a:xfrm>
          <a:prstGeom prst="rect">
            <a:avLst/>
          </a:prstGeom>
        </p:spPr>
      </p:pic>
    </p:spTree>
    <p:extLst>
      <p:ext uri="{BB962C8B-B14F-4D97-AF65-F5344CB8AC3E}">
        <p14:creationId xmlns:p14="http://schemas.microsoft.com/office/powerpoint/2010/main" val="2449845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p:cNvSpPr>
          <p:nvPr>
            <p:ph idx="1"/>
          </p:nvPr>
        </p:nvSpPr>
        <p:spPr>
          <a:xfrm>
            <a:off x="547687" y="1090982"/>
            <a:ext cx="8048625" cy="1309514"/>
          </a:xfrm>
        </p:spPr>
        <p:txBody>
          <a:bodyPr>
            <a:normAutofit/>
          </a:bodyPr>
          <a:lstStyle/>
          <a:p>
            <a:pPr marL="0" indent="0">
              <a:spcBef>
                <a:spcPct val="0"/>
              </a:spcBef>
              <a:spcAft>
                <a:spcPts val="600"/>
              </a:spcAft>
              <a:buNone/>
            </a:pPr>
            <a:r>
              <a:rPr lang="en-US" altLang="en-US" sz="2500" dirty="0">
                <a:ea typeface="Osaka"/>
                <a:cs typeface="Osaka"/>
              </a:rPr>
              <a:t>	</a:t>
            </a:r>
            <a:endParaRPr lang="en-US" altLang="en-US" sz="2200" dirty="0">
              <a:ea typeface="Osaka"/>
              <a:cs typeface="Osaka"/>
            </a:endParaRPr>
          </a:p>
        </p:txBody>
      </p:sp>
      <p:sp>
        <p:nvSpPr>
          <p:cNvPr id="6" name="Rectangle 2"/>
          <p:cNvSpPr>
            <a:spLocks noGrp="1"/>
          </p:cNvSpPr>
          <p:nvPr>
            <p:ph type="title"/>
          </p:nvPr>
        </p:nvSpPr>
        <p:spPr>
          <a:xfrm>
            <a:off x="481013" y="283030"/>
            <a:ext cx="8267700" cy="928688"/>
          </a:xfrm>
        </p:spPr>
        <p:txBody>
          <a:bodyPr/>
          <a:lstStyle/>
          <a:p>
            <a:r>
              <a:rPr lang="en-US" altLang="en-US" b="1" dirty="0"/>
              <a:t>“Katie”</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 b="33457"/>
          <a:stretch/>
        </p:blipFill>
        <p:spPr>
          <a:xfrm flipH="1">
            <a:off x="7471952" y="1815737"/>
            <a:ext cx="1528355" cy="4663440"/>
          </a:xfrm>
          <a:prstGeom prst="rect">
            <a:avLst/>
          </a:prstGeom>
        </p:spPr>
      </p:pic>
      <p:sp>
        <p:nvSpPr>
          <p:cNvPr id="7" name="Rectangle 3">
            <a:extLst>
              <a:ext uri="{FF2B5EF4-FFF2-40B4-BE49-F238E27FC236}">
                <a16:creationId xmlns:a16="http://schemas.microsoft.com/office/drawing/2014/main" id="{FDA1C513-1646-44EC-82BE-3CD15F0AFC81}"/>
              </a:ext>
            </a:extLst>
          </p:cNvPr>
          <p:cNvSpPr txBox="1">
            <a:spLocks/>
          </p:cNvSpPr>
          <p:nvPr/>
        </p:nvSpPr>
        <p:spPr>
          <a:xfrm>
            <a:off x="229418" y="1391776"/>
            <a:ext cx="7189195" cy="4598988"/>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ts val="600"/>
              </a:spcAft>
              <a:buNone/>
            </a:pPr>
            <a:r>
              <a:rPr lang="en-US" altLang="en-US" dirty="0">
                <a:ea typeface="Osaka"/>
                <a:cs typeface="Osaka"/>
              </a:rPr>
              <a:t>Over past three months Katie has had trouble concentrating, forgetting assignments, missing practices, and finding excuses not to go to the food bank. </a:t>
            </a:r>
          </a:p>
          <a:p>
            <a:pPr lvl="1">
              <a:spcBef>
                <a:spcPct val="0"/>
              </a:spcBef>
              <a:spcAft>
                <a:spcPts val="600"/>
              </a:spcAft>
            </a:pPr>
            <a:r>
              <a:rPr lang="en-US" altLang="en-US" sz="2600" dirty="0">
                <a:ea typeface="Osaka"/>
                <a:cs typeface="Osaka"/>
              </a:rPr>
              <a:t>She feels anxious much of the time, especially around other people.</a:t>
            </a:r>
          </a:p>
          <a:p>
            <a:pPr lvl="1">
              <a:spcBef>
                <a:spcPct val="0"/>
              </a:spcBef>
              <a:spcAft>
                <a:spcPts val="600"/>
              </a:spcAft>
            </a:pPr>
            <a:r>
              <a:rPr lang="en-US" altLang="en-US" sz="2600" dirty="0">
                <a:ea typeface="Osaka"/>
                <a:cs typeface="Osaka"/>
              </a:rPr>
              <a:t>In addition to fleeting suicidal thoughts, she reports low energy, reduced motivation, and that  she “doesn’t care much anymore”, but denies depressed mood.</a:t>
            </a:r>
          </a:p>
          <a:p>
            <a:pPr lvl="1">
              <a:spcBef>
                <a:spcPct val="0"/>
              </a:spcBef>
              <a:spcAft>
                <a:spcPts val="600"/>
              </a:spcAft>
            </a:pPr>
            <a:r>
              <a:rPr lang="en-US" altLang="en-US" sz="2600" dirty="0">
                <a:ea typeface="Osaka"/>
                <a:cs typeface="Osaka"/>
              </a:rPr>
              <a:t>She has seen shadows moving in her dorm room most evenings, then turning and realizing there no one was there</a:t>
            </a:r>
          </a:p>
          <a:p>
            <a:pPr lvl="1">
              <a:spcBef>
                <a:spcPct val="0"/>
              </a:spcBef>
              <a:spcAft>
                <a:spcPts val="600"/>
              </a:spcAft>
            </a:pPr>
            <a:r>
              <a:rPr lang="en-US" altLang="en-US" sz="2600" dirty="0">
                <a:ea typeface="Osaka"/>
                <a:cs typeface="Osaka"/>
              </a:rPr>
              <a:t>Irrational thoughts (e.g. Most days feels like she is being watched, looks around room for cameras but knows this “is silly”)</a:t>
            </a:r>
          </a:p>
          <a:p>
            <a:pPr>
              <a:spcBef>
                <a:spcPct val="0"/>
              </a:spcBef>
            </a:pPr>
            <a:endParaRPr lang="en-US" altLang="en-US" dirty="0">
              <a:ea typeface="Osaka"/>
              <a:cs typeface="Osaka"/>
            </a:endParaRPr>
          </a:p>
        </p:txBody>
      </p:sp>
    </p:spTree>
    <p:extLst>
      <p:ext uri="{BB962C8B-B14F-4D97-AF65-F5344CB8AC3E}">
        <p14:creationId xmlns:p14="http://schemas.microsoft.com/office/powerpoint/2010/main" val="3143133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953562532"/>
              </p:ext>
            </p:extLst>
          </p:nvPr>
        </p:nvGraphicFramePr>
        <p:xfrm>
          <a:off x="353291" y="1046017"/>
          <a:ext cx="8437418" cy="58189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itle 1"/>
          <p:cNvSpPr txBox="1">
            <a:spLocks/>
          </p:cNvSpPr>
          <p:nvPr/>
        </p:nvSpPr>
        <p:spPr>
          <a:xfrm>
            <a:off x="628650" y="309706"/>
            <a:ext cx="7886700" cy="1325563"/>
          </a:xfrm>
          <a:prstGeom prst="rect">
            <a:avLst/>
          </a:prstGeom>
        </p:spPr>
        <p:txBody>
          <a:bodyPr vert="horz" wrap="none" lIns="91440" tIns="45720" rIns="91440" bIns="45720" rtlCol="0" anchor="t">
            <a:normAutofit/>
          </a:bodyPr>
          <a:lstStyle>
            <a:lvl1pPr algn="l" defTabSz="685800" rtl="0" eaLnBrk="1" latinLnBrk="0" hangingPunct="1">
              <a:lnSpc>
                <a:spcPct val="90000"/>
              </a:lnSpc>
              <a:spcBef>
                <a:spcPct val="0"/>
              </a:spcBef>
              <a:buNone/>
              <a:defRPr sz="7200" b="0" kern="1200" spc="-225">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ea typeface="+mj-ea"/>
                <a:cs typeface="+mj-cs"/>
              </a:defRPr>
            </a:lvl1pPr>
          </a:lstStyle>
          <a:p>
            <a:pPr algn="ctr"/>
            <a:r>
              <a:rPr lang="en-US" sz="5400" b="1" dirty="0"/>
              <a:t>Psychosis: Can You Spot It?</a:t>
            </a:r>
          </a:p>
        </p:txBody>
      </p:sp>
    </p:spTree>
    <p:custDataLst>
      <p:tags r:id="rId1"/>
    </p:custDataLst>
    <p:extLst>
      <p:ext uri="{BB962C8B-B14F-4D97-AF65-F5344CB8AC3E}">
        <p14:creationId xmlns:p14="http://schemas.microsoft.com/office/powerpoint/2010/main" val="1507663320"/>
      </p:ext>
    </p:extLst>
  </p:cSld>
  <p:clrMapOvr>
    <a:masterClrMapping/>
  </p:clrMapOvr>
  <mc:AlternateContent xmlns:mc="http://schemas.openxmlformats.org/markup-compatibility/2006" xmlns:p14="http://schemas.microsoft.com/office/powerpoint/2010/main">
    <mc:Choice Requires="p14">
      <p:transition spd="slow" p14:dur="2000" advTm="2929"/>
    </mc:Choice>
    <mc:Fallback xmlns="">
      <p:transition spd="slow" advTm="2929"/>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969FF-2288-4DE1-B226-A427E6F6D9CC}"/>
              </a:ext>
            </a:extLst>
          </p:cNvPr>
          <p:cNvSpPr>
            <a:spLocks noGrp="1"/>
          </p:cNvSpPr>
          <p:nvPr>
            <p:ph type="title"/>
          </p:nvPr>
        </p:nvSpPr>
        <p:spPr>
          <a:xfrm>
            <a:off x="398416" y="281991"/>
            <a:ext cx="7357655" cy="1081446"/>
          </a:xfrm>
        </p:spPr>
        <p:txBody>
          <a:bodyPr>
            <a:normAutofit/>
          </a:bodyPr>
          <a:lstStyle/>
          <a:p>
            <a:r>
              <a:rPr lang="en-US" dirty="0">
                <a:solidFill>
                  <a:srgbClr val="FFFFFF"/>
                </a:solidFill>
              </a:rPr>
              <a:t>Clinical Challenges</a:t>
            </a:r>
          </a:p>
        </p:txBody>
      </p:sp>
      <p:sp>
        <p:nvSpPr>
          <p:cNvPr id="3" name="Content Placeholder 2">
            <a:extLst>
              <a:ext uri="{FF2B5EF4-FFF2-40B4-BE49-F238E27FC236}">
                <a16:creationId xmlns:a16="http://schemas.microsoft.com/office/drawing/2014/main" id="{7B09FE58-B904-4F25-9F22-95B626005696}"/>
              </a:ext>
            </a:extLst>
          </p:cNvPr>
          <p:cNvSpPr>
            <a:spLocks noGrp="1"/>
          </p:cNvSpPr>
          <p:nvPr>
            <p:ph idx="1"/>
          </p:nvPr>
        </p:nvSpPr>
        <p:spPr>
          <a:xfrm>
            <a:off x="636162" y="1363437"/>
            <a:ext cx="7871675" cy="5396592"/>
          </a:xfrm>
        </p:spPr>
        <p:txBody>
          <a:bodyPr anchor="ctr">
            <a:normAutofit/>
          </a:bodyPr>
          <a:lstStyle/>
          <a:p>
            <a:r>
              <a:rPr lang="en-US" dirty="0"/>
              <a:t>Relatively complex “differential diagnosis”</a:t>
            </a:r>
          </a:p>
          <a:p>
            <a:pPr lvl="1"/>
            <a:r>
              <a:rPr lang="en-US" dirty="0"/>
              <a:t>Does she have fully psychotic or attenuated psychotic symptoms?</a:t>
            </a:r>
          </a:p>
          <a:p>
            <a:pPr lvl="1"/>
            <a:r>
              <a:rPr lang="en-US" dirty="0"/>
              <a:t>Are drugs involved (amphetamine abuse, marijuana)?</a:t>
            </a:r>
          </a:p>
          <a:p>
            <a:pPr lvl="1"/>
            <a:r>
              <a:rPr lang="en-US" dirty="0"/>
              <a:t>Are low motivation, low energy, “not caring” </a:t>
            </a:r>
          </a:p>
          <a:p>
            <a:pPr lvl="2"/>
            <a:r>
              <a:rPr lang="en-US" dirty="0"/>
              <a:t>Symptoms of a depressive disorder?</a:t>
            </a:r>
          </a:p>
          <a:p>
            <a:pPr lvl="2"/>
            <a:r>
              <a:rPr lang="en-US" dirty="0"/>
              <a:t>Emerging negative symptoms?</a:t>
            </a:r>
          </a:p>
          <a:p>
            <a:pPr lvl="1"/>
            <a:r>
              <a:rPr lang="en-US" dirty="0"/>
              <a:t>Are anxiety and suicidal thoughts</a:t>
            </a:r>
          </a:p>
          <a:p>
            <a:pPr lvl="2"/>
            <a:r>
              <a:rPr lang="en-US" dirty="0"/>
              <a:t>Symptoms of a major depression?</a:t>
            </a:r>
          </a:p>
          <a:p>
            <a:pPr lvl="2"/>
            <a:r>
              <a:rPr lang="en-US" dirty="0"/>
              <a:t>Symptoms of an anxiety disorder?</a:t>
            </a:r>
          </a:p>
          <a:p>
            <a:pPr lvl="2"/>
            <a:r>
              <a:rPr lang="en-US" dirty="0"/>
              <a:t>Secondary to disturbing attenuated psychosis/psychosis?</a:t>
            </a:r>
          </a:p>
          <a:p>
            <a:pPr lvl="1"/>
            <a:r>
              <a:rPr lang="en-US" dirty="0"/>
              <a:t>What factors are contributing to her functional impairments?</a:t>
            </a:r>
          </a:p>
          <a:p>
            <a:pPr lvl="1"/>
            <a:r>
              <a:rPr lang="en-US" dirty="0"/>
              <a:t>What is Katie’s risk of progressing to full psychosis?</a:t>
            </a:r>
          </a:p>
        </p:txBody>
      </p:sp>
    </p:spTree>
    <p:extLst>
      <p:ext uri="{BB962C8B-B14F-4D97-AF65-F5344CB8AC3E}">
        <p14:creationId xmlns:p14="http://schemas.microsoft.com/office/powerpoint/2010/main" val="25042812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866" y="1465752"/>
            <a:ext cx="2619466" cy="4001112"/>
          </a:xfrm>
        </p:spPr>
        <p:txBody>
          <a:bodyPr>
            <a:normAutofit/>
          </a:bodyPr>
          <a:lstStyle/>
          <a:p>
            <a:pPr algn="ctr">
              <a:defRPr/>
            </a:pPr>
            <a:r>
              <a:rPr lang="en-US" sz="3200" b="1" dirty="0"/>
              <a:t>Risk of Transition to Psychosis in Persons Meeting Clinical High Risk Criteria</a:t>
            </a:r>
          </a:p>
        </p:txBody>
      </p:sp>
      <p:sp>
        <p:nvSpPr>
          <p:cNvPr id="3" name="Content Placeholder 2"/>
          <p:cNvSpPr>
            <a:spLocks noGrp="1"/>
          </p:cNvSpPr>
          <p:nvPr>
            <p:ph sz="quarter" idx="10"/>
          </p:nvPr>
        </p:nvSpPr>
        <p:spPr>
          <a:xfrm>
            <a:off x="3168652" y="6392998"/>
            <a:ext cx="5838825" cy="306388"/>
          </a:xfrm>
        </p:spPr>
        <p:txBody>
          <a:bodyPr/>
          <a:lstStyle/>
          <a:p>
            <a:pPr algn="ctr">
              <a:defRPr/>
            </a:pPr>
            <a:r>
              <a:rPr lang="en-US" dirty="0"/>
              <a:t>Fusar-Poli 2012, Perkins et al. 2016</a:t>
            </a:r>
          </a:p>
        </p:txBody>
      </p:sp>
      <p:pic>
        <p:nvPicPr>
          <p:cNvPr id="6" name="Picture 5">
            <a:extLst>
              <a:ext uri="{FF2B5EF4-FFF2-40B4-BE49-F238E27FC236}">
                <a16:creationId xmlns:a16="http://schemas.microsoft.com/office/drawing/2014/main" id="{BEB70402-2D90-4EDF-A874-24065A3D46B2}"/>
              </a:ext>
            </a:extLst>
          </p:cNvPr>
          <p:cNvPicPr>
            <a:picLocks noChangeAspect="1"/>
          </p:cNvPicPr>
          <p:nvPr/>
        </p:nvPicPr>
        <p:blipFill>
          <a:blip r:embed="rId4"/>
          <a:stretch>
            <a:fillRect/>
          </a:stretch>
        </p:blipFill>
        <p:spPr>
          <a:xfrm>
            <a:off x="3400540" y="533856"/>
            <a:ext cx="5375047" cy="5327620"/>
          </a:xfrm>
          <a:prstGeom prst="rect">
            <a:avLst/>
          </a:prstGeom>
        </p:spPr>
      </p:pic>
    </p:spTree>
    <p:custDataLst>
      <p:tags r:id="rId1"/>
    </p:custDataLst>
    <p:extLst>
      <p:ext uri="{BB962C8B-B14F-4D97-AF65-F5344CB8AC3E}">
        <p14:creationId xmlns:p14="http://schemas.microsoft.com/office/powerpoint/2010/main" val="3939415003"/>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866" y="1465752"/>
            <a:ext cx="2619466" cy="4001112"/>
          </a:xfrm>
        </p:spPr>
        <p:txBody>
          <a:bodyPr>
            <a:normAutofit/>
          </a:bodyPr>
          <a:lstStyle/>
          <a:p>
            <a:pPr algn="ctr">
              <a:defRPr/>
            </a:pPr>
            <a:r>
              <a:rPr lang="en-US" sz="3200" b="1" dirty="0"/>
              <a:t>Risk of Transition to Psychosis in Persons Meeting Clinical High Risk Criteria</a:t>
            </a:r>
          </a:p>
        </p:txBody>
      </p:sp>
      <p:sp>
        <p:nvSpPr>
          <p:cNvPr id="3" name="Content Placeholder 2"/>
          <p:cNvSpPr>
            <a:spLocks noGrp="1"/>
          </p:cNvSpPr>
          <p:nvPr>
            <p:ph sz="quarter" idx="10"/>
          </p:nvPr>
        </p:nvSpPr>
        <p:spPr>
          <a:xfrm>
            <a:off x="3168652" y="6392998"/>
            <a:ext cx="5838825" cy="306388"/>
          </a:xfrm>
        </p:spPr>
        <p:txBody>
          <a:bodyPr/>
          <a:lstStyle/>
          <a:p>
            <a:pPr algn="ctr">
              <a:defRPr/>
            </a:pPr>
            <a:r>
              <a:rPr lang="en-US" dirty="0"/>
              <a:t>Fusar-Poli 2012, Perkins et al. 2016</a:t>
            </a:r>
          </a:p>
        </p:txBody>
      </p:sp>
      <p:pic>
        <p:nvPicPr>
          <p:cNvPr id="19460" name="Picture 3"/>
          <p:cNvPicPr>
            <a:picLocks noChangeAspect="1"/>
          </p:cNvPicPr>
          <p:nvPr/>
        </p:nvPicPr>
        <p:blipFill rotWithShape="1">
          <a:blip r:embed="rId4">
            <a:extLst>
              <a:ext uri="{28A0092B-C50C-407E-A947-70E740481C1C}">
                <a14:useLocalDpi xmlns:a14="http://schemas.microsoft.com/office/drawing/2010/main" val="0"/>
              </a:ext>
            </a:extLst>
          </a:blip>
          <a:srcRect r="2663" b="14047"/>
          <a:stretch/>
        </p:blipFill>
        <p:spPr bwMode="auto">
          <a:xfrm>
            <a:off x="3168652" y="547690"/>
            <a:ext cx="5831657" cy="583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a:off x="3168652" y="560753"/>
            <a:ext cx="5838825" cy="5819775"/>
            <a:chOff x="3168652" y="547690"/>
            <a:chExt cx="5838825" cy="5819775"/>
          </a:xfrm>
        </p:grpSpPr>
        <p:pic>
          <p:nvPicPr>
            <p:cNvPr id="19461"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68652" y="547690"/>
              <a:ext cx="5838825" cy="58197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9462" name="TextBox 7"/>
            <p:cNvSpPr txBox="1">
              <a:spLocks noChangeArrowheads="1"/>
            </p:cNvSpPr>
            <p:nvPr/>
          </p:nvSpPr>
          <p:spPr bwMode="auto">
            <a:xfrm>
              <a:off x="4658586" y="862149"/>
              <a:ext cx="2484438" cy="1682750"/>
            </a:xfrm>
            <a:prstGeom prst="rect">
              <a:avLst/>
            </a:prstGeom>
            <a:solidFill>
              <a:schemeClr val="tx1"/>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spcAft>
                  <a:spcPts val="200"/>
                </a:spcAft>
                <a:buNone/>
              </a:pPr>
              <a:r>
                <a:rPr lang="en-US" altLang="en-US" sz="1000" b="1" dirty="0">
                  <a:solidFill>
                    <a:schemeClr val="bg1"/>
                  </a:solidFill>
                  <a:latin typeface="Verdana" panose="020B0604030504040204" pitchFamily="34" charset="0"/>
                  <a:ea typeface="Verdana" panose="020B0604030504040204" pitchFamily="34" charset="0"/>
                  <a:cs typeface="Verdana" panose="020B0604030504040204" pitchFamily="34" charset="0"/>
                </a:rPr>
                <a:t>Perkins et al. 2016 (NAPLS2)</a:t>
              </a:r>
            </a:p>
            <a:p>
              <a:pPr>
                <a:spcBef>
                  <a:spcPct val="0"/>
                </a:spcBef>
                <a:spcAft>
                  <a:spcPts val="200"/>
                </a:spcAft>
                <a:buNone/>
              </a:pPr>
              <a:r>
                <a:rPr lang="en-US" altLang="en-US" sz="1000" b="1" dirty="0">
                  <a:solidFill>
                    <a:schemeClr val="bg1"/>
                  </a:solidFill>
                  <a:latin typeface="Verdana" panose="020B0604030504040204" pitchFamily="34" charset="0"/>
                  <a:ea typeface="Verdana" panose="020B0604030504040204" pitchFamily="34" charset="0"/>
                  <a:cs typeface="Verdana" panose="020B0604030504040204" pitchFamily="34" charset="0"/>
                </a:rPr>
                <a:t>Yung et al. 2004</a:t>
              </a:r>
            </a:p>
            <a:p>
              <a:pPr>
                <a:spcBef>
                  <a:spcPct val="0"/>
                </a:spcBef>
                <a:spcAft>
                  <a:spcPts val="200"/>
                </a:spcAft>
                <a:buNone/>
              </a:pPr>
              <a:r>
                <a:rPr lang="en-US" altLang="en-US" sz="1000" b="1" dirty="0">
                  <a:solidFill>
                    <a:schemeClr val="bg1"/>
                  </a:solidFill>
                  <a:latin typeface="Verdana" panose="020B0604030504040204" pitchFamily="34" charset="0"/>
                  <a:ea typeface="Verdana" panose="020B0604030504040204" pitchFamily="34" charset="0"/>
                  <a:cs typeface="Verdana" panose="020B0604030504040204" pitchFamily="34" charset="0"/>
                </a:rPr>
                <a:t>Cannon et al. 2008 (NAPLS1)</a:t>
              </a:r>
            </a:p>
            <a:p>
              <a:pPr>
                <a:spcBef>
                  <a:spcPct val="0"/>
                </a:spcBef>
                <a:spcAft>
                  <a:spcPts val="200"/>
                </a:spcAft>
                <a:buNone/>
              </a:pPr>
              <a:r>
                <a:rPr lang="en-US" altLang="en-US" sz="1000" b="1" dirty="0" err="1">
                  <a:solidFill>
                    <a:schemeClr val="bg1"/>
                  </a:solidFill>
                  <a:latin typeface="Verdana" panose="020B0604030504040204" pitchFamily="34" charset="0"/>
                  <a:ea typeface="Verdana" panose="020B0604030504040204" pitchFamily="34" charset="0"/>
                  <a:cs typeface="Verdana" panose="020B0604030504040204" pitchFamily="34" charset="0"/>
                </a:rPr>
                <a:t>Riecher-Rossler</a:t>
              </a:r>
              <a:r>
                <a:rPr lang="en-US" altLang="en-US" sz="1000" b="1" dirty="0">
                  <a:solidFill>
                    <a:schemeClr val="bg1"/>
                  </a:solidFill>
                  <a:latin typeface="Verdana" panose="020B0604030504040204" pitchFamily="34" charset="0"/>
                  <a:ea typeface="Verdana" panose="020B0604030504040204" pitchFamily="34" charset="0"/>
                  <a:cs typeface="Verdana" panose="020B0604030504040204" pitchFamily="34" charset="0"/>
                </a:rPr>
                <a:t> et al. 2009</a:t>
              </a:r>
            </a:p>
            <a:p>
              <a:pPr>
                <a:spcBef>
                  <a:spcPct val="0"/>
                </a:spcBef>
                <a:spcAft>
                  <a:spcPts val="200"/>
                </a:spcAft>
                <a:buNone/>
              </a:pPr>
              <a:r>
                <a:rPr lang="en-US" altLang="en-US" sz="1000" b="1" dirty="0" err="1">
                  <a:solidFill>
                    <a:schemeClr val="bg1"/>
                  </a:solidFill>
                  <a:latin typeface="Verdana" panose="020B0604030504040204" pitchFamily="34" charset="0"/>
                  <a:ea typeface="Verdana" panose="020B0604030504040204" pitchFamily="34" charset="0"/>
                  <a:cs typeface="Verdana" panose="020B0604030504040204" pitchFamily="34" charset="0"/>
                </a:rPr>
                <a:t>Demjaha</a:t>
              </a:r>
              <a:r>
                <a:rPr lang="en-US" altLang="en-US" sz="1000" b="1" dirty="0">
                  <a:solidFill>
                    <a:schemeClr val="bg1"/>
                  </a:solidFill>
                  <a:latin typeface="Verdana" panose="020B0604030504040204" pitchFamily="34" charset="0"/>
                  <a:ea typeface="Verdana" panose="020B0604030504040204" pitchFamily="34" charset="0"/>
                  <a:cs typeface="Verdana" panose="020B0604030504040204" pitchFamily="34" charset="0"/>
                </a:rPr>
                <a:t> et al. 2010</a:t>
              </a:r>
            </a:p>
            <a:p>
              <a:pPr>
                <a:spcBef>
                  <a:spcPct val="0"/>
                </a:spcBef>
                <a:spcAft>
                  <a:spcPts val="200"/>
                </a:spcAft>
                <a:buNone/>
              </a:pPr>
              <a:r>
                <a:rPr lang="en-US" altLang="en-US" sz="1000" b="1" dirty="0" err="1">
                  <a:solidFill>
                    <a:schemeClr val="bg1"/>
                  </a:solidFill>
                  <a:latin typeface="Verdana" panose="020B0604030504040204" pitchFamily="34" charset="0"/>
                  <a:ea typeface="Verdana" panose="020B0604030504040204" pitchFamily="34" charset="0"/>
                  <a:cs typeface="Verdana" panose="020B0604030504040204" pitchFamily="34" charset="0"/>
                </a:rPr>
                <a:t>Ruhrmann</a:t>
              </a:r>
              <a:r>
                <a:rPr lang="en-US" altLang="en-US" sz="1000" b="1" dirty="0">
                  <a:solidFill>
                    <a:schemeClr val="bg1"/>
                  </a:solidFill>
                  <a:latin typeface="Verdana" panose="020B0604030504040204" pitchFamily="34" charset="0"/>
                  <a:ea typeface="Verdana" panose="020B0604030504040204" pitchFamily="34" charset="0"/>
                  <a:cs typeface="Verdana" panose="020B0604030504040204" pitchFamily="34" charset="0"/>
                </a:rPr>
                <a:t> et al. 2010</a:t>
              </a:r>
            </a:p>
            <a:p>
              <a:pPr>
                <a:spcBef>
                  <a:spcPct val="0"/>
                </a:spcBef>
                <a:spcAft>
                  <a:spcPts val="200"/>
                </a:spcAft>
                <a:buNone/>
              </a:pPr>
              <a:r>
                <a:rPr lang="en-US" altLang="en-US" sz="1000" b="1" dirty="0" err="1">
                  <a:solidFill>
                    <a:schemeClr val="bg1"/>
                  </a:solidFill>
                  <a:latin typeface="Verdana" panose="020B0604030504040204" pitchFamily="34" charset="0"/>
                  <a:ea typeface="Verdana" panose="020B0604030504040204" pitchFamily="34" charset="0"/>
                  <a:cs typeface="Verdana" panose="020B0604030504040204" pitchFamily="34" charset="0"/>
                </a:rPr>
                <a:t>Ruhrmann</a:t>
              </a:r>
              <a:r>
                <a:rPr lang="en-US" altLang="en-US" sz="1000" b="1" dirty="0">
                  <a:solidFill>
                    <a:schemeClr val="bg1"/>
                  </a:solidFill>
                  <a:latin typeface="Verdana" panose="020B0604030504040204" pitchFamily="34" charset="0"/>
                  <a:ea typeface="Verdana" panose="020B0604030504040204" pitchFamily="34" charset="0"/>
                  <a:cs typeface="Verdana" panose="020B0604030504040204" pitchFamily="34" charset="0"/>
                </a:rPr>
                <a:t> et al. 2010 (est.)</a:t>
              </a:r>
            </a:p>
            <a:p>
              <a:pPr>
                <a:spcBef>
                  <a:spcPct val="0"/>
                </a:spcBef>
                <a:spcAft>
                  <a:spcPts val="200"/>
                </a:spcAft>
                <a:buNone/>
              </a:pPr>
              <a:r>
                <a:rPr lang="en-US" altLang="en-US" sz="1000" b="1" dirty="0" err="1">
                  <a:solidFill>
                    <a:schemeClr val="bg1"/>
                  </a:solidFill>
                  <a:latin typeface="Verdana" panose="020B0604030504040204" pitchFamily="34" charset="0"/>
                  <a:ea typeface="Verdana" panose="020B0604030504040204" pitchFamily="34" charset="0"/>
                  <a:cs typeface="Verdana" panose="020B0604030504040204" pitchFamily="34" charset="0"/>
                </a:rPr>
                <a:t>Ziermans</a:t>
              </a:r>
              <a:r>
                <a:rPr lang="en-US" altLang="en-US" sz="1000" b="1" dirty="0">
                  <a:solidFill>
                    <a:schemeClr val="bg1"/>
                  </a:solidFill>
                  <a:latin typeface="Verdana" panose="020B0604030504040204" pitchFamily="34" charset="0"/>
                  <a:ea typeface="Verdana" panose="020B0604030504040204" pitchFamily="34" charset="0"/>
                  <a:cs typeface="Verdana" panose="020B0604030504040204" pitchFamily="34" charset="0"/>
                </a:rPr>
                <a:t> et al., 2011</a:t>
              </a:r>
            </a:p>
            <a:p>
              <a:pPr>
                <a:spcBef>
                  <a:spcPct val="0"/>
                </a:spcBef>
                <a:spcAft>
                  <a:spcPts val="200"/>
                </a:spcAft>
                <a:buNone/>
              </a:pPr>
              <a:r>
                <a:rPr lang="en-US" altLang="en-US" sz="1000" b="1" dirty="0">
                  <a:solidFill>
                    <a:schemeClr val="bg1"/>
                  </a:solidFill>
                  <a:latin typeface="Verdana" panose="020B0604030504040204" pitchFamily="34" charset="0"/>
                  <a:ea typeface="Verdana" panose="020B0604030504040204" pitchFamily="34" charset="0"/>
                  <a:cs typeface="Verdana" panose="020B0604030504040204" pitchFamily="34" charset="0"/>
                </a:rPr>
                <a:t>Combined</a:t>
              </a:r>
            </a:p>
          </p:txBody>
        </p:sp>
      </p:grpSp>
    </p:spTree>
    <p:custDataLst>
      <p:tags r:id="rId1"/>
    </p:custDataLst>
    <p:extLst>
      <p:ext uri="{BB962C8B-B14F-4D97-AF65-F5344CB8AC3E}">
        <p14:creationId xmlns:p14="http://schemas.microsoft.com/office/powerpoint/2010/main" val="2326761504"/>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97A566D1-42F3-405B-8727-0B1D99DDFB8B}"/>
              </a:ext>
            </a:extLst>
          </p:cNvPr>
          <p:cNvGraphicFramePr>
            <a:graphicFrameLocks noGrp="1"/>
          </p:cNvGraphicFramePr>
          <p:nvPr>
            <p:ph idx="1"/>
            <p:extLst/>
          </p:nvPr>
        </p:nvGraphicFramePr>
        <p:xfrm>
          <a:off x="241005" y="262270"/>
          <a:ext cx="8768316" cy="6096000"/>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53694107-7F3D-4440-902B-1E96218A23C1}"/>
              </a:ext>
            </a:extLst>
          </p:cNvPr>
          <p:cNvSpPr txBox="1"/>
          <p:nvPr/>
        </p:nvSpPr>
        <p:spPr>
          <a:xfrm>
            <a:off x="49619" y="6272564"/>
            <a:ext cx="8768316" cy="646331"/>
          </a:xfrm>
          <a:prstGeom prst="rect">
            <a:avLst/>
          </a:prstGeom>
          <a:noFill/>
        </p:spPr>
        <p:txBody>
          <a:bodyPr wrap="square" rtlCol="0">
            <a:spAutoFit/>
          </a:bodyPr>
          <a:lstStyle/>
          <a:p>
            <a:r>
              <a:rPr lang="fr-FR" dirty="0"/>
              <a:t>Addington J et al (2018). </a:t>
            </a:r>
            <a:r>
              <a:rPr lang="en-US" dirty="0"/>
              <a:t>Psychological Medicine 1–8. https://doi.org/10.1017/S0033291718002258</a:t>
            </a:r>
          </a:p>
        </p:txBody>
      </p:sp>
    </p:spTree>
    <p:extLst>
      <p:ext uri="{BB962C8B-B14F-4D97-AF65-F5344CB8AC3E}">
        <p14:creationId xmlns:p14="http://schemas.microsoft.com/office/powerpoint/2010/main" val="15238177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ChangeAspect="1"/>
          </p:cNvGrpSpPr>
          <p:nvPr/>
        </p:nvGrpSpPr>
        <p:grpSpPr>
          <a:xfrm>
            <a:off x="5902779" y="2438532"/>
            <a:ext cx="3221294" cy="4419467"/>
            <a:chOff x="2214770" y="354647"/>
            <a:chExt cx="4740212" cy="6503352"/>
          </a:xfrm>
        </p:grpSpPr>
        <p:grpSp>
          <p:nvGrpSpPr>
            <p:cNvPr id="5" name="Group 4"/>
            <p:cNvGrpSpPr/>
            <p:nvPr/>
          </p:nvGrpSpPr>
          <p:grpSpPr>
            <a:xfrm>
              <a:off x="2214770" y="354647"/>
              <a:ext cx="4740212" cy="6503352"/>
              <a:chOff x="2214770" y="354647"/>
              <a:chExt cx="4740212" cy="6503352"/>
            </a:xfrm>
          </p:grpSpPr>
          <p:pic>
            <p:nvPicPr>
              <p:cNvPr id="8" name="Picture 7"/>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9" name="Picture 8"/>
              <p:cNvPicPr>
                <a:picLocks noChangeAspect="1"/>
              </p:cNvPicPr>
              <p:nvPr/>
            </p:nvPicPr>
            <p:blipFill rotWithShape="1">
              <a:blip r:embed="rId6">
                <a:duotone>
                  <a:prstClr val="black"/>
                  <a:schemeClr val="tx2">
                    <a:tint val="45000"/>
                    <a:satMod val="400000"/>
                  </a:schemeClr>
                </a:duotone>
                <a:extLst>
                  <a:ext uri="{BEBA8EAE-BF5A-486C-A8C5-ECC9F3942E4B}">
                    <a14:imgProps xmlns:a14="http://schemas.microsoft.com/office/drawing/2010/main">
                      <a14:imgLayer r:embed="rId7">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6" name="Picture 5"/>
            <p:cNvPicPr>
              <a:picLocks noChangeAspect="1"/>
            </p:cNvPicPr>
            <p:nvPr/>
          </p:nvPicPr>
          <p:blipFill rotWithShape="1">
            <a:blip r:embed="rId8">
              <a:biLevel thresh="75000"/>
              <a:extLst>
                <a:ext uri="{BEBA8EAE-BF5A-486C-A8C5-ECC9F3942E4B}">
                  <a14:imgProps xmlns:a14="http://schemas.microsoft.com/office/drawing/2010/main">
                    <a14:imgLayer r:embed="rId7">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7" name="Picture 2" descr="UNC School of Medicine logo"/>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ctrTitle"/>
          </p:nvPr>
        </p:nvSpPr>
        <p:spPr>
          <a:xfrm>
            <a:off x="216462" y="4648265"/>
            <a:ext cx="6858000" cy="1194650"/>
          </a:xfrm>
        </p:spPr>
        <p:txBody>
          <a:bodyPr>
            <a:noAutofit/>
          </a:bodyPr>
          <a:lstStyle/>
          <a:p>
            <a:r>
              <a:rPr lang="en-US" sz="4400" b="1" dirty="0"/>
              <a:t>Delays in Recognition and </a:t>
            </a:r>
            <a:br>
              <a:rPr lang="en-US" sz="4400" b="1" dirty="0"/>
            </a:br>
            <a:r>
              <a:rPr lang="en-US" sz="4400" b="1" dirty="0"/>
              <a:t>Treatment of Psychosis</a:t>
            </a:r>
          </a:p>
        </p:txBody>
      </p:sp>
    </p:spTree>
    <p:custDataLst>
      <p:tags r:id="rId1"/>
    </p:custDataLst>
    <p:extLst>
      <p:ext uri="{BB962C8B-B14F-4D97-AF65-F5344CB8AC3E}">
        <p14:creationId xmlns:p14="http://schemas.microsoft.com/office/powerpoint/2010/main" val="11435485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576399" y="343058"/>
            <a:ext cx="7993219" cy="1325563"/>
          </a:xfrm>
        </p:spPr>
        <p:txBody>
          <a:bodyPr>
            <a:normAutofit/>
          </a:bodyPr>
          <a:lstStyle/>
          <a:p>
            <a:pPr algn="ctr"/>
            <a:r>
              <a:rPr lang="en-US" b="1" dirty="0"/>
              <a:t>Average Duration of</a:t>
            </a:r>
            <a:br>
              <a:rPr lang="en-US" b="1" dirty="0"/>
            </a:br>
            <a:r>
              <a:rPr lang="en-US" b="1" dirty="0"/>
              <a:t>Untreated Psychosis</a:t>
            </a:r>
            <a:endParaRPr lang="en-US" altLang="en-US" b="1" dirty="0"/>
          </a:p>
        </p:txBody>
      </p:sp>
      <p:sp>
        <p:nvSpPr>
          <p:cNvPr id="20484" name="TextBox 3"/>
          <p:cNvSpPr txBox="1">
            <a:spLocks noChangeArrowheads="1"/>
          </p:cNvSpPr>
          <p:nvPr/>
        </p:nvSpPr>
        <p:spPr bwMode="auto">
          <a:xfrm>
            <a:off x="1097281" y="5900050"/>
            <a:ext cx="696250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2000" dirty="0">
                <a:latin typeface="+mn-lt"/>
              </a:rPr>
              <a:t>The duration of undiagnosed and untreated psychosis is, on average, more than a year. </a:t>
            </a:r>
            <a:endParaRPr lang="en-US" altLang="en-US" sz="2000" dirty="0">
              <a:latin typeface="+mn-lt"/>
            </a:endParaRPr>
          </a:p>
        </p:txBody>
      </p:sp>
      <p:pic>
        <p:nvPicPr>
          <p:cNvPr id="5" name="Picture 4"/>
          <p:cNvPicPr/>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Lst>
          </a:blip>
          <a:srcRect l="9671" t="22750" r="13317" b="8726"/>
          <a:stretch/>
        </p:blipFill>
        <p:spPr>
          <a:xfrm>
            <a:off x="1097281" y="1828802"/>
            <a:ext cx="6962503" cy="3958046"/>
          </a:xfrm>
          <a:prstGeom prst="rect">
            <a:avLst/>
          </a:prstGeom>
          <a:ln>
            <a:solidFill>
              <a:schemeClr val="bg1"/>
            </a:solidFill>
          </a:ln>
        </p:spPr>
      </p:pic>
    </p:spTree>
    <p:custDataLst>
      <p:tags r:id="rId1"/>
    </p:custDataLst>
    <p:extLst>
      <p:ext uri="{BB962C8B-B14F-4D97-AF65-F5344CB8AC3E}">
        <p14:creationId xmlns:p14="http://schemas.microsoft.com/office/powerpoint/2010/main" val="1980873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768A3-B1B7-48F2-8095-2664E970377E}"/>
              </a:ext>
            </a:extLst>
          </p:cNvPr>
          <p:cNvSpPr>
            <a:spLocks noGrp="1"/>
          </p:cNvSpPr>
          <p:nvPr>
            <p:ph type="title"/>
          </p:nvPr>
        </p:nvSpPr>
        <p:spPr>
          <a:xfrm>
            <a:off x="326571" y="365128"/>
            <a:ext cx="8531679" cy="1325563"/>
          </a:xfrm>
        </p:spPr>
        <p:txBody>
          <a:bodyPr>
            <a:normAutofit/>
          </a:bodyPr>
          <a:lstStyle/>
          <a:p>
            <a:r>
              <a:rPr lang="en-US" sz="4000" dirty="0"/>
              <a:t>Factors contributing to treatment delay</a:t>
            </a:r>
          </a:p>
        </p:txBody>
      </p:sp>
      <p:sp>
        <p:nvSpPr>
          <p:cNvPr id="3" name="Content Placeholder 2">
            <a:extLst>
              <a:ext uri="{FF2B5EF4-FFF2-40B4-BE49-F238E27FC236}">
                <a16:creationId xmlns:a16="http://schemas.microsoft.com/office/drawing/2014/main" id="{116D66C8-7D62-454D-B9CB-DDE811EA9CDA}"/>
              </a:ext>
            </a:extLst>
          </p:cNvPr>
          <p:cNvSpPr>
            <a:spLocks noGrp="1"/>
          </p:cNvSpPr>
          <p:nvPr>
            <p:ph idx="1"/>
          </p:nvPr>
        </p:nvSpPr>
        <p:spPr/>
        <p:txBody>
          <a:bodyPr/>
          <a:lstStyle/>
          <a:p>
            <a:r>
              <a:rPr lang="en-US" sz="3200" dirty="0"/>
              <a:t>The person fails to disclose symptoms.</a:t>
            </a:r>
          </a:p>
          <a:p>
            <a:endParaRPr lang="en-US" dirty="0"/>
          </a:p>
        </p:txBody>
      </p:sp>
    </p:spTree>
    <p:extLst>
      <p:ext uri="{BB962C8B-B14F-4D97-AF65-F5344CB8AC3E}">
        <p14:creationId xmlns:p14="http://schemas.microsoft.com/office/powerpoint/2010/main" val="35540561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569D4-5EB1-4DFF-9A0F-FF3F24847144}"/>
              </a:ext>
            </a:extLst>
          </p:cNvPr>
          <p:cNvSpPr>
            <a:spLocks noGrp="1"/>
          </p:cNvSpPr>
          <p:nvPr>
            <p:ph type="title"/>
          </p:nvPr>
        </p:nvSpPr>
        <p:spPr/>
        <p:txBody>
          <a:bodyPr/>
          <a:lstStyle/>
          <a:p>
            <a:r>
              <a:rPr lang="en-US" dirty="0"/>
              <a:t>Keeping Symptoms Private</a:t>
            </a:r>
          </a:p>
        </p:txBody>
      </p:sp>
      <p:pic>
        <p:nvPicPr>
          <p:cNvPr id="4" name="Picture 3">
            <a:extLst>
              <a:ext uri="{FF2B5EF4-FFF2-40B4-BE49-F238E27FC236}">
                <a16:creationId xmlns:a16="http://schemas.microsoft.com/office/drawing/2014/main" id="{0499A9CB-513E-4419-8066-1009BDF874E5}"/>
              </a:ext>
            </a:extLst>
          </p:cNvPr>
          <p:cNvPicPr>
            <a:picLocks noChangeAspect="1"/>
          </p:cNvPicPr>
          <p:nvPr/>
        </p:nvPicPr>
        <p:blipFill>
          <a:blip r:embed="rId3"/>
          <a:stretch>
            <a:fillRect/>
          </a:stretch>
        </p:blipFill>
        <p:spPr>
          <a:xfrm>
            <a:off x="840171" y="2051265"/>
            <a:ext cx="1592786" cy="4329903"/>
          </a:xfrm>
          <a:prstGeom prst="rect">
            <a:avLst/>
          </a:prstGeom>
        </p:spPr>
      </p:pic>
      <p:pic>
        <p:nvPicPr>
          <p:cNvPr id="6" name="Picture 5">
            <a:extLst>
              <a:ext uri="{FF2B5EF4-FFF2-40B4-BE49-F238E27FC236}">
                <a16:creationId xmlns:a16="http://schemas.microsoft.com/office/drawing/2014/main" id="{65A81056-177F-42B6-A182-D65F746DD107}"/>
              </a:ext>
            </a:extLst>
          </p:cNvPr>
          <p:cNvPicPr>
            <a:picLocks noChangeAspect="1"/>
          </p:cNvPicPr>
          <p:nvPr/>
        </p:nvPicPr>
        <p:blipFill>
          <a:blip r:embed="rId4"/>
          <a:stretch>
            <a:fillRect/>
          </a:stretch>
        </p:blipFill>
        <p:spPr>
          <a:xfrm>
            <a:off x="1993192" y="2051264"/>
            <a:ext cx="4736081" cy="2169671"/>
          </a:xfrm>
          <a:prstGeom prst="rect">
            <a:avLst/>
          </a:prstGeom>
        </p:spPr>
      </p:pic>
    </p:spTree>
    <p:extLst>
      <p:ext uri="{BB962C8B-B14F-4D97-AF65-F5344CB8AC3E}">
        <p14:creationId xmlns:p14="http://schemas.microsoft.com/office/powerpoint/2010/main" val="4759538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569D4-5EB1-4DFF-9A0F-FF3F24847144}"/>
              </a:ext>
            </a:extLst>
          </p:cNvPr>
          <p:cNvSpPr>
            <a:spLocks noGrp="1"/>
          </p:cNvSpPr>
          <p:nvPr>
            <p:ph type="title"/>
          </p:nvPr>
        </p:nvSpPr>
        <p:spPr/>
        <p:txBody>
          <a:bodyPr/>
          <a:lstStyle/>
          <a:p>
            <a:r>
              <a:rPr lang="en-US" dirty="0"/>
              <a:t>Keeping Symptoms Private</a:t>
            </a:r>
          </a:p>
        </p:txBody>
      </p:sp>
      <p:pic>
        <p:nvPicPr>
          <p:cNvPr id="5" name="Picture 4">
            <a:extLst>
              <a:ext uri="{FF2B5EF4-FFF2-40B4-BE49-F238E27FC236}">
                <a16:creationId xmlns:a16="http://schemas.microsoft.com/office/drawing/2014/main" id="{BFB08663-E9CC-49B0-B9AF-BBF3285E520C}"/>
              </a:ext>
            </a:extLst>
          </p:cNvPr>
          <p:cNvPicPr>
            <a:picLocks noChangeAspect="1"/>
          </p:cNvPicPr>
          <p:nvPr/>
        </p:nvPicPr>
        <p:blipFill>
          <a:blip r:embed="rId3"/>
          <a:stretch>
            <a:fillRect/>
          </a:stretch>
        </p:blipFill>
        <p:spPr>
          <a:xfrm>
            <a:off x="840921" y="2027960"/>
            <a:ext cx="1675104" cy="4734734"/>
          </a:xfrm>
          <a:prstGeom prst="rect">
            <a:avLst/>
          </a:prstGeom>
        </p:spPr>
      </p:pic>
      <p:pic>
        <p:nvPicPr>
          <p:cNvPr id="8" name="Picture 7">
            <a:extLst>
              <a:ext uri="{FF2B5EF4-FFF2-40B4-BE49-F238E27FC236}">
                <a16:creationId xmlns:a16="http://schemas.microsoft.com/office/drawing/2014/main" id="{61B98284-58FA-47FE-80C4-DFA3E7E2004C}"/>
              </a:ext>
            </a:extLst>
          </p:cNvPr>
          <p:cNvPicPr>
            <a:picLocks noChangeAspect="1"/>
          </p:cNvPicPr>
          <p:nvPr/>
        </p:nvPicPr>
        <p:blipFill>
          <a:blip r:embed="rId4"/>
          <a:stretch>
            <a:fillRect/>
          </a:stretch>
        </p:blipFill>
        <p:spPr>
          <a:xfrm>
            <a:off x="1924493" y="1917827"/>
            <a:ext cx="5059054" cy="2139824"/>
          </a:xfrm>
          <a:prstGeom prst="rect">
            <a:avLst/>
          </a:prstGeom>
        </p:spPr>
      </p:pic>
    </p:spTree>
    <p:extLst>
      <p:ext uri="{BB962C8B-B14F-4D97-AF65-F5344CB8AC3E}">
        <p14:creationId xmlns:p14="http://schemas.microsoft.com/office/powerpoint/2010/main" val="30109670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96E65-7139-4411-88EE-81C27591AF6B}"/>
              </a:ext>
            </a:extLst>
          </p:cNvPr>
          <p:cNvSpPr>
            <a:spLocks noGrp="1"/>
          </p:cNvSpPr>
          <p:nvPr>
            <p:ph type="title"/>
          </p:nvPr>
        </p:nvSpPr>
        <p:spPr/>
        <p:txBody>
          <a:bodyPr/>
          <a:lstStyle/>
          <a:p>
            <a:r>
              <a:rPr lang="en-US" dirty="0"/>
              <a:t>Jessica</a:t>
            </a:r>
          </a:p>
        </p:txBody>
      </p:sp>
      <p:pic>
        <p:nvPicPr>
          <p:cNvPr id="3" name="Jessica clip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82756" y="1690691"/>
            <a:ext cx="6778487" cy="3812899"/>
          </a:xfrm>
          <a:prstGeom prst="rect">
            <a:avLst/>
          </a:prstGeom>
        </p:spPr>
      </p:pic>
    </p:spTree>
    <p:extLst>
      <p:ext uri="{BB962C8B-B14F-4D97-AF65-F5344CB8AC3E}">
        <p14:creationId xmlns:p14="http://schemas.microsoft.com/office/powerpoint/2010/main" val="37927606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a:grpSpLocks noChangeAspect="1"/>
          </p:cNvGrpSpPr>
          <p:nvPr/>
        </p:nvGrpSpPr>
        <p:grpSpPr>
          <a:xfrm>
            <a:off x="5958224" y="2514600"/>
            <a:ext cx="3165849" cy="4343399"/>
            <a:chOff x="2214770" y="354647"/>
            <a:chExt cx="4740212" cy="6503352"/>
          </a:xfrm>
        </p:grpSpPr>
        <p:grpSp>
          <p:nvGrpSpPr>
            <p:cNvPr id="27" name="Group 26"/>
            <p:cNvGrpSpPr/>
            <p:nvPr/>
          </p:nvGrpSpPr>
          <p:grpSpPr>
            <a:xfrm>
              <a:off x="2214770" y="354647"/>
              <a:ext cx="4740212" cy="6503352"/>
              <a:chOff x="2214770" y="354647"/>
              <a:chExt cx="4740212" cy="6503352"/>
            </a:xfrm>
          </p:grpSpPr>
          <p:pic>
            <p:nvPicPr>
              <p:cNvPr id="30" name="Picture 29"/>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31" name="Picture 30"/>
              <p:cNvPicPr>
                <a:picLocks noChangeAspect="1"/>
              </p:cNvPicPr>
              <p:nvPr/>
            </p:nvPicPr>
            <p:blipFill rotWithShape="1">
              <a:blip r:embed="rId6">
                <a:duotone>
                  <a:prstClr val="black"/>
                  <a:schemeClr val="tx2">
                    <a:tint val="45000"/>
                    <a:satMod val="400000"/>
                  </a:schemeClr>
                </a:duotone>
                <a:extLst>
                  <a:ext uri="{BEBA8EAE-BF5A-486C-A8C5-ECC9F3942E4B}">
                    <a14:imgProps xmlns:a14="http://schemas.microsoft.com/office/drawing/2010/main">
                      <a14:imgLayer r:embed="rId7">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28" name="Picture 27"/>
            <p:cNvPicPr>
              <a:picLocks noChangeAspect="1"/>
            </p:cNvPicPr>
            <p:nvPr/>
          </p:nvPicPr>
          <p:blipFill rotWithShape="1">
            <a:blip r:embed="rId8">
              <a:biLevel thresh="75000"/>
              <a:extLst>
                <a:ext uri="{BEBA8EAE-BF5A-486C-A8C5-ECC9F3942E4B}">
                  <a14:imgProps xmlns:a14="http://schemas.microsoft.com/office/drawing/2010/main">
                    <a14:imgLayer r:embed="rId7">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29" name="Picture 2" descr="UNC School of Medicine logo"/>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ctrTitle"/>
          </p:nvPr>
        </p:nvSpPr>
        <p:spPr>
          <a:xfrm>
            <a:off x="352832" y="309664"/>
            <a:ext cx="4637179" cy="2427844"/>
          </a:xfrm>
        </p:spPr>
        <p:txBody>
          <a:bodyPr>
            <a:noAutofit/>
          </a:bodyPr>
          <a:lstStyle/>
          <a:p>
            <a:pPr algn="ctr"/>
            <a:r>
              <a:rPr lang="en-US" sz="5400" b="1" dirty="0">
                <a:effectLst>
                  <a:outerShdw blurRad="38100" dist="38100" dir="2700000" algn="tl">
                    <a:srgbClr val="000000">
                      <a:alpha val="43137"/>
                    </a:srgbClr>
                  </a:outerShdw>
                </a:effectLst>
              </a:rPr>
              <a:t>Module 1:  An </a:t>
            </a:r>
            <a:br>
              <a:rPr lang="en-US" sz="5400" b="1" dirty="0">
                <a:effectLst>
                  <a:outerShdw blurRad="38100" dist="38100" dir="2700000" algn="tl">
                    <a:srgbClr val="000000">
                      <a:alpha val="43137"/>
                    </a:srgbClr>
                  </a:outerShdw>
                </a:effectLst>
              </a:rPr>
            </a:br>
            <a:r>
              <a:rPr lang="en-US" sz="5400" b="1" dirty="0">
                <a:effectLst>
                  <a:outerShdw blurRad="38100" dist="38100" dir="2700000" algn="tl">
                    <a:srgbClr val="000000">
                      <a:alpha val="43137"/>
                    </a:srgbClr>
                  </a:outerShdw>
                </a:effectLst>
              </a:rPr>
              <a:t>Introduction to </a:t>
            </a:r>
            <a:br>
              <a:rPr lang="en-US" sz="5400" b="1" dirty="0">
                <a:effectLst>
                  <a:outerShdw blurRad="38100" dist="38100" dir="2700000" algn="tl">
                    <a:srgbClr val="000000">
                      <a:alpha val="43137"/>
                    </a:srgbClr>
                  </a:outerShdw>
                </a:effectLst>
              </a:rPr>
            </a:br>
            <a:r>
              <a:rPr lang="en-US" sz="5400" b="1" dirty="0">
                <a:effectLst>
                  <a:outerShdw blurRad="38100" dist="38100" dir="2700000" algn="tl">
                    <a:srgbClr val="000000">
                      <a:alpha val="43137"/>
                    </a:srgbClr>
                  </a:outerShdw>
                </a:effectLst>
              </a:rPr>
              <a:t>Psychosis</a:t>
            </a:r>
          </a:p>
        </p:txBody>
      </p:sp>
      <p:sp>
        <p:nvSpPr>
          <p:cNvPr id="12" name="Rectangle 11"/>
          <p:cNvSpPr/>
          <p:nvPr/>
        </p:nvSpPr>
        <p:spPr>
          <a:xfrm>
            <a:off x="364381" y="4863395"/>
            <a:ext cx="4648201" cy="1754326"/>
          </a:xfrm>
          <a:prstGeom prst="rect">
            <a:avLst/>
          </a:prstGeom>
        </p:spPr>
        <p:txBody>
          <a:bodyPr wrap="square">
            <a:spAutoFit/>
          </a:bodyPr>
          <a:lstStyle/>
          <a:p>
            <a:pPr algn="ctr"/>
            <a:r>
              <a:rPr lang="en-US" b="1" dirty="0"/>
              <a:t>Diana O. Perkins, MD MPH</a:t>
            </a:r>
          </a:p>
          <a:p>
            <a:pPr algn="ctr"/>
            <a:r>
              <a:rPr lang="en-US" i="1" dirty="0"/>
              <a:t>Professor, Department of Psychiatry</a:t>
            </a:r>
          </a:p>
          <a:p>
            <a:pPr algn="ctr"/>
            <a:r>
              <a:rPr lang="en-US" i="1" dirty="0"/>
              <a:t>Director, UNC Outreach and Support Intervention Services (UNC OASIS)</a:t>
            </a:r>
          </a:p>
          <a:p>
            <a:pPr algn="ctr"/>
            <a:r>
              <a:rPr lang="en-US" i="1" dirty="0"/>
              <a:t>Director, Early Psychosis Interventions in North Carolina Resources (EPI-NC Resources)</a:t>
            </a:r>
          </a:p>
        </p:txBody>
      </p:sp>
      <p:pic>
        <p:nvPicPr>
          <p:cNvPr id="13" name="Picture 1" descr="https://www.med.unc.edu/psych/directories/faculty/diana-perkins/@@images/a4e638a3-ccae-4edb-8779-f53a13a87fcf.jpe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72520" y="2741468"/>
            <a:ext cx="14319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9523348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768A3-B1B7-48F2-8095-2664E970377E}"/>
              </a:ext>
            </a:extLst>
          </p:cNvPr>
          <p:cNvSpPr>
            <a:spLocks noGrp="1"/>
          </p:cNvSpPr>
          <p:nvPr>
            <p:ph type="title"/>
          </p:nvPr>
        </p:nvSpPr>
        <p:spPr>
          <a:xfrm>
            <a:off x="326571" y="365128"/>
            <a:ext cx="8531679" cy="1325563"/>
          </a:xfrm>
        </p:spPr>
        <p:txBody>
          <a:bodyPr>
            <a:normAutofit/>
          </a:bodyPr>
          <a:lstStyle/>
          <a:p>
            <a:r>
              <a:rPr lang="en-US" sz="4000" dirty="0"/>
              <a:t>Factors contributing to treatment delay</a:t>
            </a:r>
          </a:p>
        </p:txBody>
      </p:sp>
      <p:sp>
        <p:nvSpPr>
          <p:cNvPr id="3" name="Content Placeholder 2">
            <a:extLst>
              <a:ext uri="{FF2B5EF4-FFF2-40B4-BE49-F238E27FC236}">
                <a16:creationId xmlns:a16="http://schemas.microsoft.com/office/drawing/2014/main" id="{116D66C8-7D62-454D-B9CB-DDE811EA9CDA}"/>
              </a:ext>
            </a:extLst>
          </p:cNvPr>
          <p:cNvSpPr>
            <a:spLocks noGrp="1"/>
          </p:cNvSpPr>
          <p:nvPr>
            <p:ph idx="1"/>
          </p:nvPr>
        </p:nvSpPr>
        <p:spPr/>
        <p:txBody>
          <a:bodyPr/>
          <a:lstStyle/>
          <a:p>
            <a:r>
              <a:rPr lang="en-US" sz="3200" dirty="0"/>
              <a:t>The person fails to disclose symptoms.</a:t>
            </a:r>
          </a:p>
          <a:p>
            <a:r>
              <a:rPr lang="en-US" sz="3200" dirty="0"/>
              <a:t>Friends, family, teachers, etc. </a:t>
            </a:r>
            <a:r>
              <a:rPr lang="en-US" sz="3200" b="1" dirty="0"/>
              <a:t>misattribute</a:t>
            </a:r>
            <a:r>
              <a:rPr lang="en-US" sz="3200" dirty="0"/>
              <a:t> symptoms.</a:t>
            </a:r>
          </a:p>
          <a:p>
            <a:endParaRPr lang="en-US" dirty="0"/>
          </a:p>
        </p:txBody>
      </p:sp>
    </p:spTree>
    <p:extLst>
      <p:ext uri="{BB962C8B-B14F-4D97-AF65-F5344CB8AC3E}">
        <p14:creationId xmlns:p14="http://schemas.microsoft.com/office/powerpoint/2010/main" val="41849959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569D4-5EB1-4DFF-9A0F-FF3F24847144}"/>
              </a:ext>
            </a:extLst>
          </p:cNvPr>
          <p:cNvSpPr>
            <a:spLocks noGrp="1"/>
          </p:cNvSpPr>
          <p:nvPr>
            <p:ph type="title"/>
          </p:nvPr>
        </p:nvSpPr>
        <p:spPr/>
        <p:txBody>
          <a:bodyPr/>
          <a:lstStyle/>
          <a:p>
            <a:r>
              <a:rPr lang="en-US" dirty="0"/>
              <a:t>Misattribution</a:t>
            </a:r>
          </a:p>
        </p:txBody>
      </p:sp>
      <p:pic>
        <p:nvPicPr>
          <p:cNvPr id="4" name="Picture 3">
            <a:extLst>
              <a:ext uri="{FF2B5EF4-FFF2-40B4-BE49-F238E27FC236}">
                <a16:creationId xmlns:a16="http://schemas.microsoft.com/office/drawing/2014/main" id="{65F90B22-A2E5-4105-9D84-7B7936D137A0}"/>
              </a:ext>
            </a:extLst>
          </p:cNvPr>
          <p:cNvPicPr>
            <a:picLocks noChangeAspect="1"/>
          </p:cNvPicPr>
          <p:nvPr/>
        </p:nvPicPr>
        <p:blipFill>
          <a:blip r:embed="rId3"/>
          <a:stretch>
            <a:fillRect/>
          </a:stretch>
        </p:blipFill>
        <p:spPr>
          <a:xfrm>
            <a:off x="5959171" y="2021149"/>
            <a:ext cx="1878543" cy="4688190"/>
          </a:xfrm>
          <a:prstGeom prst="rect">
            <a:avLst/>
          </a:prstGeom>
        </p:spPr>
      </p:pic>
      <p:pic>
        <p:nvPicPr>
          <p:cNvPr id="7" name="Picture 6">
            <a:extLst>
              <a:ext uri="{FF2B5EF4-FFF2-40B4-BE49-F238E27FC236}">
                <a16:creationId xmlns:a16="http://schemas.microsoft.com/office/drawing/2014/main" id="{906DAE40-6586-408C-8D60-625D04B8D7AD}"/>
              </a:ext>
            </a:extLst>
          </p:cNvPr>
          <p:cNvPicPr>
            <a:picLocks noChangeAspect="1"/>
          </p:cNvPicPr>
          <p:nvPr/>
        </p:nvPicPr>
        <p:blipFill>
          <a:blip r:embed="rId4"/>
          <a:stretch>
            <a:fillRect/>
          </a:stretch>
        </p:blipFill>
        <p:spPr>
          <a:xfrm>
            <a:off x="1511466" y="2225321"/>
            <a:ext cx="4989013" cy="2216050"/>
          </a:xfrm>
          <a:prstGeom prst="rect">
            <a:avLst/>
          </a:prstGeom>
        </p:spPr>
      </p:pic>
    </p:spTree>
    <p:extLst>
      <p:ext uri="{BB962C8B-B14F-4D97-AF65-F5344CB8AC3E}">
        <p14:creationId xmlns:p14="http://schemas.microsoft.com/office/powerpoint/2010/main" val="28691245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569D4-5EB1-4DFF-9A0F-FF3F24847144}"/>
              </a:ext>
            </a:extLst>
          </p:cNvPr>
          <p:cNvSpPr>
            <a:spLocks noGrp="1"/>
          </p:cNvSpPr>
          <p:nvPr>
            <p:ph type="title"/>
          </p:nvPr>
        </p:nvSpPr>
        <p:spPr/>
        <p:txBody>
          <a:bodyPr/>
          <a:lstStyle/>
          <a:p>
            <a:r>
              <a:rPr lang="en-US" dirty="0"/>
              <a:t>Misattribution</a:t>
            </a:r>
          </a:p>
        </p:txBody>
      </p:sp>
      <p:pic>
        <p:nvPicPr>
          <p:cNvPr id="5" name="Picture 4">
            <a:extLst>
              <a:ext uri="{FF2B5EF4-FFF2-40B4-BE49-F238E27FC236}">
                <a16:creationId xmlns:a16="http://schemas.microsoft.com/office/drawing/2014/main" id="{FCA05042-E8B4-47DF-9BA6-63A697476A1A}"/>
              </a:ext>
            </a:extLst>
          </p:cNvPr>
          <p:cNvPicPr>
            <a:picLocks noChangeAspect="1"/>
          </p:cNvPicPr>
          <p:nvPr/>
        </p:nvPicPr>
        <p:blipFill>
          <a:blip r:embed="rId3"/>
          <a:stretch>
            <a:fillRect/>
          </a:stretch>
        </p:blipFill>
        <p:spPr>
          <a:xfrm>
            <a:off x="540809" y="1690691"/>
            <a:ext cx="1965626" cy="6782292"/>
          </a:xfrm>
          <a:prstGeom prst="rect">
            <a:avLst/>
          </a:prstGeom>
        </p:spPr>
      </p:pic>
      <p:pic>
        <p:nvPicPr>
          <p:cNvPr id="8" name="Picture 7">
            <a:extLst>
              <a:ext uri="{FF2B5EF4-FFF2-40B4-BE49-F238E27FC236}">
                <a16:creationId xmlns:a16="http://schemas.microsoft.com/office/drawing/2014/main" id="{30D4227D-4409-4491-9151-8831396D2A0F}"/>
              </a:ext>
            </a:extLst>
          </p:cNvPr>
          <p:cNvPicPr>
            <a:picLocks noChangeAspect="1"/>
          </p:cNvPicPr>
          <p:nvPr/>
        </p:nvPicPr>
        <p:blipFill>
          <a:blip r:embed="rId4"/>
          <a:stretch>
            <a:fillRect/>
          </a:stretch>
        </p:blipFill>
        <p:spPr>
          <a:xfrm>
            <a:off x="1690461" y="1578326"/>
            <a:ext cx="5470584" cy="2438501"/>
          </a:xfrm>
          <a:prstGeom prst="rect">
            <a:avLst/>
          </a:prstGeom>
        </p:spPr>
      </p:pic>
    </p:spTree>
    <p:extLst>
      <p:ext uri="{BB962C8B-B14F-4D97-AF65-F5344CB8AC3E}">
        <p14:creationId xmlns:p14="http://schemas.microsoft.com/office/powerpoint/2010/main" val="38501583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7E158-7061-4F86-8C92-ABFC81028FBB}"/>
              </a:ext>
            </a:extLst>
          </p:cNvPr>
          <p:cNvSpPr>
            <a:spLocks noGrp="1"/>
          </p:cNvSpPr>
          <p:nvPr>
            <p:ph type="title"/>
          </p:nvPr>
        </p:nvSpPr>
        <p:spPr/>
        <p:txBody>
          <a:bodyPr/>
          <a:lstStyle/>
          <a:p>
            <a:r>
              <a:rPr lang="en-US" dirty="0"/>
              <a:t>Jessica</a:t>
            </a:r>
          </a:p>
        </p:txBody>
      </p:sp>
      <p:pic>
        <p:nvPicPr>
          <p:cNvPr id="3" name="Jessica clip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82624" y="1690691"/>
            <a:ext cx="6778751" cy="3813048"/>
          </a:xfrm>
          <a:prstGeom prst="rect">
            <a:avLst/>
          </a:prstGeom>
        </p:spPr>
      </p:pic>
    </p:spTree>
    <p:extLst>
      <p:ext uri="{BB962C8B-B14F-4D97-AF65-F5344CB8AC3E}">
        <p14:creationId xmlns:p14="http://schemas.microsoft.com/office/powerpoint/2010/main" val="26498928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768A3-B1B7-48F2-8095-2664E970377E}"/>
              </a:ext>
            </a:extLst>
          </p:cNvPr>
          <p:cNvSpPr>
            <a:spLocks noGrp="1"/>
          </p:cNvSpPr>
          <p:nvPr>
            <p:ph type="title"/>
          </p:nvPr>
        </p:nvSpPr>
        <p:spPr>
          <a:xfrm>
            <a:off x="326571" y="365128"/>
            <a:ext cx="8531679" cy="1325563"/>
          </a:xfrm>
        </p:spPr>
        <p:txBody>
          <a:bodyPr>
            <a:normAutofit/>
          </a:bodyPr>
          <a:lstStyle/>
          <a:p>
            <a:r>
              <a:rPr lang="en-US" sz="4000" dirty="0"/>
              <a:t>Factors contributing to treatment delay</a:t>
            </a:r>
          </a:p>
        </p:txBody>
      </p:sp>
      <p:sp>
        <p:nvSpPr>
          <p:cNvPr id="3" name="Content Placeholder 2">
            <a:extLst>
              <a:ext uri="{FF2B5EF4-FFF2-40B4-BE49-F238E27FC236}">
                <a16:creationId xmlns:a16="http://schemas.microsoft.com/office/drawing/2014/main" id="{116D66C8-7D62-454D-B9CB-DDE811EA9CDA}"/>
              </a:ext>
            </a:extLst>
          </p:cNvPr>
          <p:cNvSpPr>
            <a:spLocks noGrp="1"/>
          </p:cNvSpPr>
          <p:nvPr>
            <p:ph idx="1"/>
          </p:nvPr>
        </p:nvSpPr>
        <p:spPr/>
        <p:txBody>
          <a:bodyPr/>
          <a:lstStyle/>
          <a:p>
            <a:r>
              <a:rPr lang="en-US" sz="3200" dirty="0"/>
              <a:t>The person fails to disclose symptoms.</a:t>
            </a:r>
          </a:p>
          <a:p>
            <a:r>
              <a:rPr lang="en-US" sz="3200" dirty="0"/>
              <a:t>Friends, family, teachers, etc. </a:t>
            </a:r>
            <a:r>
              <a:rPr lang="en-US" sz="3200" b="1" dirty="0"/>
              <a:t>misattribute</a:t>
            </a:r>
            <a:r>
              <a:rPr lang="en-US" sz="3200" dirty="0"/>
              <a:t> symptoms.</a:t>
            </a:r>
          </a:p>
          <a:p>
            <a:r>
              <a:rPr lang="en-US" sz="3200" dirty="0"/>
              <a:t>Clinician’s preconceptions</a:t>
            </a:r>
          </a:p>
          <a:p>
            <a:endParaRPr lang="en-US" dirty="0"/>
          </a:p>
        </p:txBody>
      </p:sp>
    </p:spTree>
    <p:extLst>
      <p:ext uri="{BB962C8B-B14F-4D97-AF65-F5344CB8AC3E}">
        <p14:creationId xmlns:p14="http://schemas.microsoft.com/office/powerpoint/2010/main" val="39694287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C6D17-6575-4247-9099-5A0C51B09AC4}"/>
              </a:ext>
            </a:extLst>
          </p:cNvPr>
          <p:cNvSpPr>
            <a:spLocks noGrp="1"/>
          </p:cNvSpPr>
          <p:nvPr>
            <p:ph type="title"/>
          </p:nvPr>
        </p:nvSpPr>
        <p:spPr/>
        <p:txBody>
          <a:bodyPr/>
          <a:lstStyle/>
          <a:p>
            <a:r>
              <a:rPr lang="en-US" dirty="0"/>
              <a:t>Jessica</a:t>
            </a:r>
          </a:p>
        </p:txBody>
      </p:sp>
      <p:pic>
        <p:nvPicPr>
          <p:cNvPr id="3" name="Jessica clip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82624" y="1690691"/>
            <a:ext cx="6778752" cy="3813048"/>
          </a:xfrm>
          <a:prstGeom prst="rect">
            <a:avLst/>
          </a:prstGeom>
        </p:spPr>
      </p:pic>
    </p:spTree>
    <p:extLst>
      <p:ext uri="{BB962C8B-B14F-4D97-AF65-F5344CB8AC3E}">
        <p14:creationId xmlns:p14="http://schemas.microsoft.com/office/powerpoint/2010/main" val="36176714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D19296-1664-471C-B0C2-F80D6DBDBB2C}"/>
              </a:ext>
            </a:extLst>
          </p:cNvPr>
          <p:cNvPicPr>
            <a:picLocks noChangeAspect="1"/>
          </p:cNvPicPr>
          <p:nvPr/>
        </p:nvPicPr>
        <p:blipFill>
          <a:blip r:embed="rId3"/>
          <a:stretch>
            <a:fillRect/>
          </a:stretch>
        </p:blipFill>
        <p:spPr>
          <a:xfrm>
            <a:off x="51734" y="1633286"/>
            <a:ext cx="10087356" cy="4881814"/>
          </a:xfrm>
          <a:prstGeom prst="rect">
            <a:avLst/>
          </a:prstGeom>
        </p:spPr>
      </p:pic>
    </p:spTree>
    <p:extLst>
      <p:ext uri="{BB962C8B-B14F-4D97-AF65-F5344CB8AC3E}">
        <p14:creationId xmlns:p14="http://schemas.microsoft.com/office/powerpoint/2010/main" val="36098547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txBox="1">
            <a:spLocks/>
          </p:cNvSpPr>
          <p:nvPr/>
        </p:nvSpPr>
        <p:spPr>
          <a:xfrm>
            <a:off x="560565" y="306797"/>
            <a:ext cx="8025251" cy="773765"/>
          </a:xfrm>
          <a:prstGeom prst="rect">
            <a:avLst/>
          </a:prstGeom>
        </p:spPr>
        <p:txBody>
          <a:bodyPr anchor="ctr">
            <a:noAutofit/>
          </a:bodyPr>
          <a:lst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lgn="ctr"/>
            <a:r>
              <a:rPr lang="en-US" b="1" dirty="0"/>
              <a:t>Severe Psychosis</a:t>
            </a:r>
            <a:endParaRPr lang="en-US" dirty="0"/>
          </a:p>
        </p:txBody>
      </p:sp>
      <p:sp>
        <p:nvSpPr>
          <p:cNvPr id="26" name="Cloud Callout 25"/>
          <p:cNvSpPr/>
          <p:nvPr/>
        </p:nvSpPr>
        <p:spPr>
          <a:xfrm>
            <a:off x="174125" y="1686055"/>
            <a:ext cx="2757533" cy="1789569"/>
          </a:xfrm>
          <a:prstGeom prst="cloudCallout">
            <a:avLst>
              <a:gd name="adj1" fmla="val 56258"/>
              <a:gd name="adj2" fmla="val 110204"/>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loud Callout 26"/>
          <p:cNvSpPr/>
          <p:nvPr/>
        </p:nvSpPr>
        <p:spPr>
          <a:xfrm>
            <a:off x="2990333" y="1050325"/>
            <a:ext cx="3093729" cy="2842054"/>
          </a:xfrm>
          <a:prstGeom prst="cloudCallout">
            <a:avLst>
              <a:gd name="adj1" fmla="val 30153"/>
              <a:gd name="adj2" fmla="val 78195"/>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loud Callout 27"/>
          <p:cNvSpPr/>
          <p:nvPr/>
        </p:nvSpPr>
        <p:spPr>
          <a:xfrm>
            <a:off x="6155096" y="1268223"/>
            <a:ext cx="2652528" cy="2302030"/>
          </a:xfrm>
          <a:prstGeom prst="cloudCallout">
            <a:avLst>
              <a:gd name="adj1" fmla="val 15112"/>
              <a:gd name="adj2" fmla="val 99334"/>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432539" y="1883544"/>
            <a:ext cx="2158083" cy="1200329"/>
          </a:xfrm>
          <a:prstGeom prst="rect">
            <a:avLst/>
          </a:prstGeom>
          <a:noFill/>
        </p:spPr>
        <p:txBody>
          <a:bodyPr wrap="square" rtlCol="0">
            <a:spAutoFit/>
          </a:bodyPr>
          <a:lstStyle/>
          <a:p>
            <a:pPr algn="ctr"/>
            <a:r>
              <a:rPr lang="en-US" dirty="0"/>
              <a:t>My son wore sunglasses indoors and began to sleep in the closet.</a:t>
            </a:r>
          </a:p>
        </p:txBody>
      </p:sp>
      <p:sp>
        <p:nvSpPr>
          <p:cNvPr id="38" name="TextBox 37"/>
          <p:cNvSpPr txBox="1"/>
          <p:nvPr/>
        </p:nvSpPr>
        <p:spPr>
          <a:xfrm>
            <a:off x="3252776" y="1357800"/>
            <a:ext cx="2542543" cy="2308324"/>
          </a:xfrm>
          <a:prstGeom prst="rect">
            <a:avLst/>
          </a:prstGeom>
          <a:noFill/>
        </p:spPr>
        <p:txBody>
          <a:bodyPr wrap="square" rtlCol="0">
            <a:spAutoFit/>
          </a:bodyPr>
          <a:lstStyle/>
          <a:p>
            <a:pPr algn="ctr"/>
            <a:r>
              <a:rPr lang="en-US" dirty="0"/>
              <a:t>The voices told me someone was trying to hurt me and so I walked around my house in circles holding a knife. My brother called 911 and I was taken to the ER.  </a:t>
            </a:r>
          </a:p>
        </p:txBody>
      </p:sp>
      <p:sp>
        <p:nvSpPr>
          <p:cNvPr id="39" name="TextBox 38"/>
          <p:cNvSpPr txBox="1"/>
          <p:nvPr/>
        </p:nvSpPr>
        <p:spPr>
          <a:xfrm>
            <a:off x="6402684" y="1468045"/>
            <a:ext cx="2157351" cy="2031325"/>
          </a:xfrm>
          <a:prstGeom prst="rect">
            <a:avLst/>
          </a:prstGeom>
          <a:noFill/>
        </p:spPr>
        <p:txBody>
          <a:bodyPr wrap="square" rtlCol="0">
            <a:spAutoFit/>
          </a:bodyPr>
          <a:lstStyle/>
          <a:p>
            <a:pPr algn="ctr"/>
            <a:r>
              <a:rPr lang="en-US" dirty="0"/>
              <a:t>I got in my car and drove onto a farm, thinking that it was part of my mission from God. The cops came and arrested me.</a:t>
            </a:r>
          </a:p>
        </p:txBody>
      </p:sp>
      <p:grpSp>
        <p:nvGrpSpPr>
          <p:cNvPr id="2" name="Group 1">
            <a:extLst>
              <a:ext uri="{FF2B5EF4-FFF2-40B4-BE49-F238E27FC236}">
                <a16:creationId xmlns:a16="http://schemas.microsoft.com/office/drawing/2014/main" id="{44C86D07-EDEA-409D-9622-1C00CECD9945}"/>
              </a:ext>
            </a:extLst>
          </p:cNvPr>
          <p:cNvGrpSpPr/>
          <p:nvPr/>
        </p:nvGrpSpPr>
        <p:grpSpPr>
          <a:xfrm>
            <a:off x="-3045" y="4377840"/>
            <a:ext cx="9057781" cy="2103120"/>
            <a:chOff x="-3045" y="4377840"/>
            <a:chExt cx="9057781" cy="2103120"/>
          </a:xfrm>
        </p:grpSpPr>
        <p:pic>
          <p:nvPicPr>
            <p:cNvPr id="20" name="Picture 19"/>
            <p:cNvPicPr>
              <a:picLocks/>
            </p:cNvPicPr>
            <p:nvPr/>
          </p:nvPicPr>
          <p:blipFill rotWithShape="1">
            <a:blip r:embed="rId4">
              <a:extLst>
                <a:ext uri="{28A0092B-C50C-407E-A947-70E740481C1C}">
                  <a14:useLocalDpi xmlns:a14="http://schemas.microsoft.com/office/drawing/2010/main" val="0"/>
                </a:ext>
              </a:extLst>
            </a:blip>
            <a:srcRect r="54619" b="27179"/>
            <a:stretch/>
          </p:blipFill>
          <p:spPr>
            <a:xfrm>
              <a:off x="-3045" y="4556808"/>
              <a:ext cx="3029253" cy="1920240"/>
            </a:xfrm>
            <a:prstGeom prst="rect">
              <a:avLst/>
            </a:prstGeom>
          </p:spPr>
        </p:pic>
        <p:pic>
          <p:nvPicPr>
            <p:cNvPr id="3" name="Picture 2"/>
            <p:cNvPicPr>
              <a:picLocks/>
            </p:cNvPicPr>
            <p:nvPr/>
          </p:nvPicPr>
          <p:blipFill rotWithShape="1">
            <a:blip r:embed="rId5">
              <a:extLst>
                <a:ext uri="{28A0092B-C50C-407E-A947-70E740481C1C}">
                  <a14:useLocalDpi xmlns:a14="http://schemas.microsoft.com/office/drawing/2010/main" val="0"/>
                </a:ext>
              </a:extLst>
            </a:blip>
            <a:srcRect b="26266"/>
            <a:stretch/>
          </p:blipFill>
          <p:spPr>
            <a:xfrm>
              <a:off x="2931658" y="4549363"/>
              <a:ext cx="704088" cy="1920240"/>
            </a:xfrm>
            <a:prstGeom prst="rect">
              <a:avLst/>
            </a:prstGeom>
          </p:spPr>
        </p:pic>
        <p:pic>
          <p:nvPicPr>
            <p:cNvPr id="34" name="Picture 33"/>
            <p:cNvPicPr>
              <a:picLocks/>
            </p:cNvPicPr>
            <p:nvPr/>
          </p:nvPicPr>
          <p:blipFill rotWithShape="1">
            <a:blip r:embed="rId4">
              <a:extLst>
                <a:ext uri="{28A0092B-C50C-407E-A947-70E740481C1C}">
                  <a14:useLocalDpi xmlns:a14="http://schemas.microsoft.com/office/drawing/2010/main" val="0"/>
                </a:ext>
              </a:extLst>
            </a:blip>
            <a:srcRect l="45545" r="29649" b="27179"/>
            <a:stretch/>
          </p:blipFill>
          <p:spPr>
            <a:xfrm>
              <a:off x="3601384" y="4465368"/>
              <a:ext cx="1828800" cy="2011680"/>
            </a:xfrm>
            <a:prstGeom prst="rect">
              <a:avLst/>
            </a:prstGeom>
          </p:spPr>
        </p:pic>
        <p:pic>
          <p:nvPicPr>
            <p:cNvPr id="35" name="Picture 34"/>
            <p:cNvPicPr>
              <a:picLocks/>
            </p:cNvPicPr>
            <p:nvPr/>
          </p:nvPicPr>
          <p:blipFill rotWithShape="1">
            <a:blip r:embed="rId4">
              <a:extLst>
                <a:ext uri="{28A0092B-C50C-407E-A947-70E740481C1C}">
                  <a14:useLocalDpi xmlns:a14="http://schemas.microsoft.com/office/drawing/2010/main" val="0"/>
                </a:ext>
              </a:extLst>
            </a:blip>
            <a:srcRect l="70696" r="2280" b="27693"/>
            <a:stretch/>
          </p:blipFill>
          <p:spPr>
            <a:xfrm>
              <a:off x="5931460" y="4574077"/>
              <a:ext cx="1828800" cy="1906684"/>
            </a:xfrm>
            <a:prstGeom prst="rect">
              <a:avLst/>
            </a:prstGeom>
          </p:spPr>
        </p:pic>
        <p:pic>
          <p:nvPicPr>
            <p:cNvPr id="5" name="Picture 4"/>
            <p:cNvPicPr>
              <a:picLocks/>
            </p:cNvPicPr>
            <p:nvPr/>
          </p:nvPicPr>
          <p:blipFill rotWithShape="1">
            <a:blip r:embed="rId6">
              <a:extLst>
                <a:ext uri="{28A0092B-C50C-407E-A947-70E740481C1C}">
                  <a14:useLocalDpi xmlns:a14="http://schemas.microsoft.com/office/drawing/2010/main" val="0"/>
                </a:ext>
              </a:extLst>
            </a:blip>
            <a:srcRect b="29818"/>
            <a:stretch/>
          </p:blipFill>
          <p:spPr>
            <a:xfrm>
              <a:off x="5373992" y="4377840"/>
              <a:ext cx="640080" cy="2103120"/>
            </a:xfrm>
            <a:prstGeom prst="rect">
              <a:avLst/>
            </a:prstGeom>
          </p:spPr>
        </p:pic>
        <p:pic>
          <p:nvPicPr>
            <p:cNvPr id="36" name="Picture 35"/>
            <p:cNvPicPr>
              <a:picLocks noChangeAspect="1"/>
            </p:cNvPicPr>
            <p:nvPr/>
          </p:nvPicPr>
          <p:blipFill rotWithShape="1">
            <a:blip r:embed="rId7">
              <a:extLst>
                <a:ext uri="{28A0092B-C50C-407E-A947-70E740481C1C}">
                  <a14:useLocalDpi xmlns:a14="http://schemas.microsoft.com/office/drawing/2010/main" val="0"/>
                </a:ext>
              </a:extLst>
            </a:blip>
            <a:srcRect l="57085" r="34884" b="29658"/>
            <a:stretch/>
          </p:blipFill>
          <p:spPr>
            <a:xfrm>
              <a:off x="8441345" y="4466642"/>
              <a:ext cx="613391" cy="2011680"/>
            </a:xfrm>
            <a:prstGeom prst="rect">
              <a:avLst/>
            </a:prstGeom>
          </p:spPr>
        </p:pic>
        <p:pic>
          <p:nvPicPr>
            <p:cNvPr id="18" name="Picture 17"/>
            <p:cNvPicPr>
              <a:picLocks noChangeAspect="1"/>
            </p:cNvPicPr>
            <p:nvPr/>
          </p:nvPicPr>
          <p:blipFill rotWithShape="1">
            <a:blip r:embed="rId8">
              <a:extLst>
                <a:ext uri="{28A0092B-C50C-407E-A947-70E740481C1C}">
                  <a14:useLocalDpi xmlns:a14="http://schemas.microsoft.com/office/drawing/2010/main" val="0"/>
                </a:ext>
              </a:extLst>
            </a:blip>
            <a:srcRect b="34218"/>
            <a:stretch/>
          </p:blipFill>
          <p:spPr>
            <a:xfrm>
              <a:off x="7761966" y="4476211"/>
              <a:ext cx="707353" cy="1993392"/>
            </a:xfrm>
            <a:prstGeom prst="rect">
              <a:avLst/>
            </a:prstGeom>
          </p:spPr>
        </p:pic>
      </p:grpSp>
    </p:spTree>
    <p:custDataLst>
      <p:tags r:id="rId1"/>
    </p:custDataLst>
    <p:extLst>
      <p:ext uri="{BB962C8B-B14F-4D97-AF65-F5344CB8AC3E}">
        <p14:creationId xmlns:p14="http://schemas.microsoft.com/office/powerpoint/2010/main" val="15386769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srcRect l="49722" t="6401" b="6025"/>
          <a:stretch/>
        </p:blipFill>
        <p:spPr>
          <a:xfrm>
            <a:off x="4415536" y="1662368"/>
            <a:ext cx="4305024" cy="4370647"/>
          </a:xfrm>
          <a:prstGeom prst="rect">
            <a:avLst/>
          </a:prstGeom>
          <a:ln w="12700">
            <a:solidFill>
              <a:schemeClr val="bg1"/>
            </a:solidFill>
          </a:ln>
        </p:spPr>
      </p:pic>
      <p:sp>
        <p:nvSpPr>
          <p:cNvPr id="2" name="Title 1"/>
          <p:cNvSpPr>
            <a:spLocks noGrp="1"/>
          </p:cNvSpPr>
          <p:nvPr>
            <p:ph type="title"/>
          </p:nvPr>
        </p:nvSpPr>
        <p:spPr>
          <a:xfrm>
            <a:off x="472186" y="104775"/>
            <a:ext cx="7886700" cy="1325563"/>
          </a:xfrm>
        </p:spPr>
        <p:txBody>
          <a:bodyPr/>
          <a:lstStyle/>
          <a:p>
            <a:r>
              <a:rPr lang="en-US" b="1" dirty="0"/>
              <a:t>Early Psychosis</a:t>
            </a:r>
          </a:p>
        </p:txBody>
      </p:sp>
      <p:sp>
        <p:nvSpPr>
          <p:cNvPr id="5" name="Content Placeholder 4"/>
          <p:cNvSpPr>
            <a:spLocks noGrp="1"/>
          </p:cNvSpPr>
          <p:nvPr>
            <p:ph sz="half" idx="2"/>
          </p:nvPr>
        </p:nvSpPr>
        <p:spPr>
          <a:xfrm>
            <a:off x="346062" y="1578363"/>
            <a:ext cx="3768912" cy="4538658"/>
          </a:xfrm>
        </p:spPr>
        <p:txBody>
          <a:bodyPr>
            <a:normAutofit/>
          </a:bodyPr>
          <a:lstStyle/>
          <a:p>
            <a:pPr marL="0" indent="0">
              <a:buNone/>
            </a:pPr>
            <a:r>
              <a:rPr lang="en-US" sz="2800" dirty="0">
                <a:solidFill>
                  <a:schemeClr val="tx1"/>
                </a:solidFill>
              </a:rPr>
              <a:t>With early psychosis, the presenting problem may include the consequences of the psychosis such as: </a:t>
            </a:r>
          </a:p>
          <a:p>
            <a:pPr marL="0" indent="0">
              <a:buNone/>
            </a:pPr>
            <a:endParaRPr lang="en-US" sz="1400" dirty="0">
              <a:solidFill>
                <a:schemeClr val="tx1"/>
              </a:solidFill>
            </a:endParaRPr>
          </a:p>
          <a:p>
            <a:r>
              <a:rPr lang="en-US" sz="2800" dirty="0">
                <a:solidFill>
                  <a:schemeClr val="tx1"/>
                </a:solidFill>
              </a:rPr>
              <a:t>Social withdrawal</a:t>
            </a:r>
          </a:p>
          <a:p>
            <a:pPr marL="0" indent="0">
              <a:buNone/>
            </a:pPr>
            <a:endParaRPr lang="en-US" sz="1400" dirty="0">
              <a:solidFill>
                <a:schemeClr val="tx1"/>
              </a:solidFill>
            </a:endParaRPr>
          </a:p>
          <a:p>
            <a:r>
              <a:rPr lang="en-US" sz="2800" dirty="0">
                <a:solidFill>
                  <a:schemeClr val="tx1"/>
                </a:solidFill>
              </a:rPr>
              <a:t>Decline in function</a:t>
            </a:r>
          </a:p>
        </p:txBody>
      </p:sp>
    </p:spTree>
    <p:custDataLst>
      <p:tags r:id="rId1"/>
    </p:custDataLst>
    <p:extLst>
      <p:ext uri="{BB962C8B-B14F-4D97-AF65-F5344CB8AC3E}">
        <p14:creationId xmlns:p14="http://schemas.microsoft.com/office/powerpoint/2010/main" val="18668839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702E2-DEAC-425A-AD02-F7C7D93F8427}"/>
              </a:ext>
            </a:extLst>
          </p:cNvPr>
          <p:cNvSpPr>
            <a:spLocks noGrp="1"/>
          </p:cNvSpPr>
          <p:nvPr>
            <p:ph type="title"/>
          </p:nvPr>
        </p:nvSpPr>
        <p:spPr/>
        <p:txBody>
          <a:bodyPr>
            <a:normAutofit/>
          </a:bodyPr>
          <a:lstStyle/>
          <a:p>
            <a:r>
              <a:rPr lang="en-US" sz="3600" dirty="0"/>
              <a:t>Delays in Diagnosis: Role of the Clinician</a:t>
            </a:r>
          </a:p>
        </p:txBody>
      </p:sp>
      <p:sp>
        <p:nvSpPr>
          <p:cNvPr id="5" name="Oval Callout 6">
            <a:extLst>
              <a:ext uri="{FF2B5EF4-FFF2-40B4-BE49-F238E27FC236}">
                <a16:creationId xmlns:a16="http://schemas.microsoft.com/office/drawing/2014/main" id="{C04F2494-D598-4EB9-8E90-83BAFCE3A45B}"/>
              </a:ext>
            </a:extLst>
          </p:cNvPr>
          <p:cNvSpPr/>
          <p:nvPr/>
        </p:nvSpPr>
        <p:spPr>
          <a:xfrm>
            <a:off x="1042391" y="2230153"/>
            <a:ext cx="3461121" cy="2137144"/>
          </a:xfrm>
          <a:prstGeom prst="wedgeEllipseCallout">
            <a:avLst>
              <a:gd name="adj1" fmla="val 117730"/>
              <a:gd name="adj2" fmla="val -32722"/>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It didn’t occur to me that the client was psychotic because he was so well-dressed.</a:t>
            </a:r>
          </a:p>
        </p:txBody>
      </p:sp>
      <p:pic>
        <p:nvPicPr>
          <p:cNvPr id="6" name="Picture 5">
            <a:extLst>
              <a:ext uri="{FF2B5EF4-FFF2-40B4-BE49-F238E27FC236}">
                <a16:creationId xmlns:a16="http://schemas.microsoft.com/office/drawing/2014/main" id="{80304B66-7E31-4FC0-B11B-51CF59EFB192}"/>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128422" y="2098221"/>
            <a:ext cx="3272628" cy="4500773"/>
          </a:xfrm>
          <a:prstGeom prst="rect">
            <a:avLst/>
          </a:prstGeom>
        </p:spPr>
      </p:pic>
    </p:spTree>
    <p:extLst>
      <p:ext uri="{BB962C8B-B14F-4D97-AF65-F5344CB8AC3E}">
        <p14:creationId xmlns:p14="http://schemas.microsoft.com/office/powerpoint/2010/main" val="1354728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972" y="2517333"/>
            <a:ext cx="6858000" cy="1194650"/>
          </a:xfrm>
        </p:spPr>
        <p:txBody>
          <a:bodyPr>
            <a:normAutofit/>
          </a:bodyPr>
          <a:lstStyle/>
          <a:p>
            <a:r>
              <a:rPr lang="en-US" sz="3400" dirty="0"/>
              <a:t>…a different story</a:t>
            </a:r>
          </a:p>
        </p:txBody>
      </p:sp>
    </p:spTree>
    <p:custDataLst>
      <p:tags r:id="rId1"/>
    </p:custDataLst>
    <p:extLst>
      <p:ext uri="{BB962C8B-B14F-4D97-AF65-F5344CB8AC3E}">
        <p14:creationId xmlns:p14="http://schemas.microsoft.com/office/powerpoint/2010/main" val="2110028779"/>
      </p:ext>
    </p:extLst>
  </p:cSld>
  <p:clrMapOvr>
    <a:masterClrMapping/>
  </p:clrMapOvr>
  <mc:AlternateContent xmlns:mc="http://schemas.openxmlformats.org/markup-compatibility/2006" xmlns:p14="http://schemas.microsoft.com/office/powerpoint/2010/main">
    <mc:Choice Requires="p14">
      <p:transition spd="slow" p14:dur="2000" advTm="6542"/>
    </mc:Choice>
    <mc:Fallback xmlns="">
      <p:transition spd="slow" advTm="6542"/>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Callout 6"/>
          <p:cNvSpPr/>
          <p:nvPr/>
        </p:nvSpPr>
        <p:spPr>
          <a:xfrm>
            <a:off x="1181184" y="2299365"/>
            <a:ext cx="3461121" cy="2137144"/>
          </a:xfrm>
          <a:prstGeom prst="wedgeEllipseCallout">
            <a:avLst>
              <a:gd name="adj1" fmla="val 117730"/>
              <a:gd name="adj2" fmla="val -32722"/>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1181184" y="2925979"/>
            <a:ext cx="3476429" cy="1323439"/>
          </a:xfrm>
          <a:prstGeom prst="rect">
            <a:avLst/>
          </a:prstGeom>
        </p:spPr>
        <p:txBody>
          <a:bodyPr wrap="square">
            <a:spAutoFit/>
          </a:bodyPr>
          <a:lstStyle/>
          <a:p>
            <a:pPr algn="ctr"/>
            <a:r>
              <a:rPr lang="en-US" altLang="en-US" sz="2000" dirty="0">
                <a:solidFill>
                  <a:prstClr val="white"/>
                </a:solidFill>
              </a:rPr>
              <a:t>I wasn’t sure the client was psychotic, I didn’t want to scare him off.</a:t>
            </a:r>
          </a:p>
          <a:p>
            <a:pPr algn="ctr"/>
            <a:endParaRPr lang="en-US" altLang="en-US" dirty="0">
              <a:solidFill>
                <a:prstClr val="white"/>
              </a:solidFill>
            </a:endParaRPr>
          </a:p>
        </p:txBody>
      </p:sp>
      <p:sp>
        <p:nvSpPr>
          <p:cNvPr id="10" name="Title 1"/>
          <p:cNvSpPr>
            <a:spLocks noGrp="1"/>
          </p:cNvSpPr>
          <p:nvPr>
            <p:ph type="title"/>
          </p:nvPr>
        </p:nvSpPr>
        <p:spPr>
          <a:xfrm>
            <a:off x="1" y="261267"/>
            <a:ext cx="8666518" cy="1325563"/>
          </a:xfrm>
        </p:spPr>
        <p:txBody>
          <a:bodyPr>
            <a:noAutofit/>
          </a:bodyPr>
          <a:lstStyle/>
          <a:p>
            <a:pPr algn="ctr"/>
            <a:r>
              <a:rPr lang="en-US" sz="3600" dirty="0"/>
              <a:t>Delays in Diagnosis: Role of the Clinician</a:t>
            </a:r>
            <a:endParaRPr lang="en-US" sz="3600" b="1" dirty="0"/>
          </a:p>
        </p:txBody>
      </p:sp>
      <p:pic>
        <p:nvPicPr>
          <p:cNvPr id="11" name="Picture 10"/>
          <p:cNvPicPr>
            <a:picLocks/>
          </p:cNvPicPr>
          <p:nvPr/>
        </p:nvPicPr>
        <p:blipFill>
          <a:blip r:embed="rId4">
            <a:extLst>
              <a:ext uri="{28A0092B-C50C-407E-A947-70E740481C1C}">
                <a14:useLocalDpi xmlns:a14="http://schemas.microsoft.com/office/drawing/2010/main" val="0"/>
              </a:ext>
            </a:extLst>
          </a:blip>
          <a:stretch>
            <a:fillRect/>
          </a:stretch>
        </p:blipFill>
        <p:spPr>
          <a:xfrm>
            <a:off x="5128422" y="1812471"/>
            <a:ext cx="3248135" cy="4786523"/>
          </a:xfrm>
          <a:prstGeom prst="rect">
            <a:avLst/>
          </a:prstGeom>
        </p:spPr>
      </p:pic>
    </p:spTree>
    <p:custDataLst>
      <p:tags r:id="rId1"/>
    </p:custDataLst>
    <p:extLst>
      <p:ext uri="{BB962C8B-B14F-4D97-AF65-F5344CB8AC3E}">
        <p14:creationId xmlns:p14="http://schemas.microsoft.com/office/powerpoint/2010/main" val="39391017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C522A-CB74-4635-8294-1AFA58FD49A9}"/>
              </a:ext>
            </a:extLst>
          </p:cNvPr>
          <p:cNvSpPr>
            <a:spLocks noGrp="1"/>
          </p:cNvSpPr>
          <p:nvPr>
            <p:ph type="title"/>
          </p:nvPr>
        </p:nvSpPr>
        <p:spPr/>
        <p:txBody>
          <a:bodyPr/>
          <a:lstStyle/>
          <a:p>
            <a:pPr algn="ctr"/>
            <a:r>
              <a:rPr lang="en-US" dirty="0"/>
              <a:t>Suicidal Ideation</a:t>
            </a:r>
          </a:p>
        </p:txBody>
      </p:sp>
      <p:pic>
        <p:nvPicPr>
          <p:cNvPr id="4" name="Picture 3">
            <a:extLst>
              <a:ext uri="{FF2B5EF4-FFF2-40B4-BE49-F238E27FC236}">
                <a16:creationId xmlns:a16="http://schemas.microsoft.com/office/drawing/2014/main" id="{B46D0286-887B-4CFF-AD04-F39DDD3C0EDB}"/>
              </a:ext>
            </a:extLst>
          </p:cNvPr>
          <p:cNvPicPr>
            <a:picLocks noChangeAspect="1"/>
          </p:cNvPicPr>
          <p:nvPr/>
        </p:nvPicPr>
        <p:blipFill>
          <a:blip r:embed="rId3"/>
          <a:stretch>
            <a:fillRect/>
          </a:stretch>
        </p:blipFill>
        <p:spPr>
          <a:xfrm>
            <a:off x="2130878" y="1690691"/>
            <a:ext cx="4743449" cy="4808651"/>
          </a:xfrm>
          <a:prstGeom prst="rect">
            <a:avLst/>
          </a:prstGeom>
        </p:spPr>
      </p:pic>
    </p:spTree>
    <p:extLst>
      <p:ext uri="{BB962C8B-B14F-4D97-AF65-F5344CB8AC3E}">
        <p14:creationId xmlns:p14="http://schemas.microsoft.com/office/powerpoint/2010/main" val="244912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srcRect l="35826" t="7623" r="34762" b="7081"/>
          <a:stretch/>
        </p:blipFill>
        <p:spPr>
          <a:xfrm>
            <a:off x="5416740" y="1452611"/>
            <a:ext cx="2784210" cy="5016983"/>
          </a:xfrm>
          <a:prstGeom prst="rect">
            <a:avLst/>
          </a:prstGeom>
          <a:ln w="12700">
            <a:solidFill>
              <a:schemeClr val="bg1"/>
            </a:solidFill>
          </a:ln>
        </p:spPr>
      </p:pic>
      <p:sp>
        <p:nvSpPr>
          <p:cNvPr id="4" name="TextBox 3"/>
          <p:cNvSpPr txBox="1"/>
          <p:nvPr/>
        </p:nvSpPr>
        <p:spPr>
          <a:xfrm>
            <a:off x="486761" y="2068277"/>
            <a:ext cx="4140633" cy="3785652"/>
          </a:xfrm>
          <a:prstGeom prst="rect">
            <a:avLst/>
          </a:prstGeom>
          <a:noFill/>
        </p:spPr>
        <p:txBody>
          <a:bodyPr wrap="square" rtlCol="0">
            <a:spAutoFit/>
          </a:bodyPr>
          <a:lstStyle/>
          <a:p>
            <a:pPr marL="342900" indent="-342900">
              <a:buFont typeface="Arial" panose="020B0604020202020204" pitchFamily="34" charset="0"/>
              <a:buChar char="•"/>
            </a:pPr>
            <a:r>
              <a:rPr lang="en-US" sz="2400" dirty="0"/>
              <a:t>Nearly half of the people diagnosed with schizophrenia also present with a lifetime history of substance use disorders.</a:t>
            </a:r>
          </a:p>
          <a:p>
            <a:pPr marL="342900" indent="-342900">
              <a:buFont typeface="Arial" panose="020B0604020202020204" pitchFamily="34" charset="0"/>
              <a:buChar char="•"/>
            </a:pPr>
            <a:r>
              <a:rPr lang="en-US" sz="2400" dirty="0"/>
              <a:t>Given the high correlation between psychosis and drug use, psychotic symptoms can be misattributed to the substances.</a:t>
            </a:r>
          </a:p>
        </p:txBody>
      </p:sp>
      <p:sp>
        <p:nvSpPr>
          <p:cNvPr id="7" name="Title 1"/>
          <p:cNvSpPr>
            <a:spLocks noGrp="1"/>
          </p:cNvSpPr>
          <p:nvPr>
            <p:ph type="title"/>
          </p:nvPr>
        </p:nvSpPr>
        <p:spPr>
          <a:xfrm>
            <a:off x="486761" y="347561"/>
            <a:ext cx="8236703" cy="1325563"/>
          </a:xfrm>
        </p:spPr>
        <p:txBody>
          <a:bodyPr/>
          <a:lstStyle/>
          <a:p>
            <a:r>
              <a:rPr lang="en-US" b="1" dirty="0"/>
              <a:t>Psychosis &amp; History of Substance Use Disorders</a:t>
            </a:r>
          </a:p>
        </p:txBody>
      </p:sp>
    </p:spTree>
    <p:custDataLst>
      <p:tags r:id="rId1"/>
    </p:custDataLst>
    <p:extLst>
      <p:ext uri="{BB962C8B-B14F-4D97-AF65-F5344CB8AC3E}">
        <p14:creationId xmlns:p14="http://schemas.microsoft.com/office/powerpoint/2010/main" val="36238064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CB40552-0559-42CB-AD05-3DABDB488097}"/>
              </a:ext>
            </a:extLst>
          </p:cNvPr>
          <p:cNvPicPr>
            <a:picLocks noChangeAspect="1"/>
          </p:cNvPicPr>
          <p:nvPr/>
        </p:nvPicPr>
        <p:blipFill rotWithShape="1">
          <a:blip r:embed="rId4"/>
          <a:srcRect l="23528" r="12616"/>
          <a:stretch/>
        </p:blipFill>
        <p:spPr>
          <a:xfrm>
            <a:off x="4572000" y="9"/>
            <a:ext cx="4572000" cy="6988619"/>
          </a:xfrm>
          <a:prstGeom prst="rect">
            <a:avLst/>
          </a:prstGeom>
        </p:spPr>
      </p:pic>
      <p:sp useBgFill="1">
        <p:nvSpPr>
          <p:cNvPr id="10" name="Rectangle 9">
            <a:extLst>
              <a:ext uri="{FF2B5EF4-FFF2-40B4-BE49-F238E27FC236}">
                <a16:creationId xmlns:a16="http://schemas.microsoft.com/office/drawing/2014/main" id="{229B61F6-561C-44B1-809D-51A2F295F32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02BECC-4987-40C2-AC8B-BCA1BE920203}"/>
              </a:ext>
            </a:extLst>
          </p:cNvPr>
          <p:cNvSpPr>
            <a:spLocks noGrp="1"/>
          </p:cNvSpPr>
          <p:nvPr>
            <p:ph type="title"/>
          </p:nvPr>
        </p:nvSpPr>
        <p:spPr>
          <a:xfrm>
            <a:off x="628650" y="365125"/>
            <a:ext cx="3641007" cy="1325563"/>
          </a:xfrm>
        </p:spPr>
        <p:txBody>
          <a:bodyPr>
            <a:normAutofit/>
          </a:bodyPr>
          <a:lstStyle/>
          <a:p>
            <a:r>
              <a:rPr lang="en-US" dirty="0"/>
              <a:t>Use of Drugs</a:t>
            </a:r>
          </a:p>
        </p:txBody>
      </p:sp>
      <p:sp>
        <p:nvSpPr>
          <p:cNvPr id="3" name="Content Placeholder 2">
            <a:extLst>
              <a:ext uri="{FF2B5EF4-FFF2-40B4-BE49-F238E27FC236}">
                <a16:creationId xmlns:a16="http://schemas.microsoft.com/office/drawing/2014/main" id="{851F13BB-0417-4B33-84E3-5100DC6B587D}"/>
              </a:ext>
            </a:extLst>
          </p:cNvPr>
          <p:cNvSpPr>
            <a:spLocks noGrp="1"/>
          </p:cNvSpPr>
          <p:nvPr>
            <p:ph idx="1"/>
          </p:nvPr>
        </p:nvSpPr>
        <p:spPr>
          <a:xfrm>
            <a:off x="840000" y="1825625"/>
            <a:ext cx="3429657" cy="4351338"/>
          </a:xfrm>
        </p:spPr>
        <p:txBody>
          <a:bodyPr>
            <a:normAutofit/>
          </a:bodyPr>
          <a:lstStyle/>
          <a:p>
            <a:r>
              <a:rPr lang="en-US" dirty="0"/>
              <a:t>The use of drugs complicates the clinical picture. Drugs can:</a:t>
            </a:r>
          </a:p>
          <a:p>
            <a:r>
              <a:rPr lang="en-US" dirty="0"/>
              <a:t>Cause psychotic symptoms</a:t>
            </a:r>
          </a:p>
          <a:p>
            <a:r>
              <a:rPr lang="en-US" dirty="0"/>
              <a:t>Increase the risk of developing a psychotic disorder</a:t>
            </a:r>
          </a:p>
          <a:p>
            <a:r>
              <a:rPr lang="en-US" dirty="0"/>
              <a:t>Drug use disorders are co-morbid with psychotic disorders</a:t>
            </a:r>
          </a:p>
          <a:p>
            <a:endParaRPr lang="en-US" dirty="0"/>
          </a:p>
        </p:txBody>
      </p:sp>
    </p:spTree>
    <p:extLst>
      <p:ext uri="{BB962C8B-B14F-4D97-AF65-F5344CB8AC3E}">
        <p14:creationId xmlns:p14="http://schemas.microsoft.com/office/powerpoint/2010/main" val="18667030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4DBC1-6099-4843-A6C0-6675E1CC32C1}"/>
              </a:ext>
            </a:extLst>
          </p:cNvPr>
          <p:cNvSpPr>
            <a:spLocks noGrp="1"/>
          </p:cNvSpPr>
          <p:nvPr>
            <p:ph type="title"/>
          </p:nvPr>
        </p:nvSpPr>
        <p:spPr/>
        <p:txBody>
          <a:bodyPr/>
          <a:lstStyle/>
          <a:p>
            <a:r>
              <a:rPr lang="en-US" dirty="0"/>
              <a:t>Substance-Induced Psychosis</a:t>
            </a:r>
          </a:p>
        </p:txBody>
      </p:sp>
      <p:pic>
        <p:nvPicPr>
          <p:cNvPr id="5" name="Picture 4">
            <a:extLst>
              <a:ext uri="{FF2B5EF4-FFF2-40B4-BE49-F238E27FC236}">
                <a16:creationId xmlns:a16="http://schemas.microsoft.com/office/drawing/2014/main" id="{D2691F9C-B681-4ACF-936C-D82F5A4A0CAC}"/>
              </a:ext>
            </a:extLst>
          </p:cNvPr>
          <p:cNvPicPr>
            <a:picLocks noChangeAspect="1"/>
          </p:cNvPicPr>
          <p:nvPr/>
        </p:nvPicPr>
        <p:blipFill>
          <a:blip r:embed="rId3"/>
          <a:stretch>
            <a:fillRect/>
          </a:stretch>
        </p:blipFill>
        <p:spPr>
          <a:xfrm>
            <a:off x="1079438" y="2283108"/>
            <a:ext cx="6830384" cy="4019720"/>
          </a:xfrm>
          <a:prstGeom prst="rect">
            <a:avLst/>
          </a:prstGeom>
        </p:spPr>
      </p:pic>
    </p:spTree>
    <p:extLst>
      <p:ext uri="{BB962C8B-B14F-4D97-AF65-F5344CB8AC3E}">
        <p14:creationId xmlns:p14="http://schemas.microsoft.com/office/powerpoint/2010/main" val="7709806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8133A-093F-4271-9F10-125FCE6A4D5B}"/>
              </a:ext>
            </a:extLst>
          </p:cNvPr>
          <p:cNvSpPr>
            <a:spLocks noGrp="1"/>
          </p:cNvSpPr>
          <p:nvPr>
            <p:ph type="title"/>
          </p:nvPr>
        </p:nvSpPr>
        <p:spPr/>
        <p:txBody>
          <a:bodyPr/>
          <a:lstStyle/>
          <a:p>
            <a:pPr algn="ctr"/>
            <a:r>
              <a:rPr lang="en-US" dirty="0"/>
              <a:t>Substances May Trigger a Chronic Psychotic Disorder</a:t>
            </a:r>
          </a:p>
        </p:txBody>
      </p:sp>
      <p:pic>
        <p:nvPicPr>
          <p:cNvPr id="4" name="Picture 3">
            <a:extLst>
              <a:ext uri="{FF2B5EF4-FFF2-40B4-BE49-F238E27FC236}">
                <a16:creationId xmlns:a16="http://schemas.microsoft.com/office/drawing/2014/main" id="{8407803C-95D6-4909-A913-820242423C51}"/>
              </a:ext>
            </a:extLst>
          </p:cNvPr>
          <p:cNvPicPr>
            <a:picLocks noChangeAspect="1"/>
          </p:cNvPicPr>
          <p:nvPr/>
        </p:nvPicPr>
        <p:blipFill>
          <a:blip r:embed="rId3"/>
          <a:stretch>
            <a:fillRect/>
          </a:stretch>
        </p:blipFill>
        <p:spPr>
          <a:xfrm>
            <a:off x="640838" y="2104839"/>
            <a:ext cx="7719391" cy="4536979"/>
          </a:xfrm>
          <a:prstGeom prst="rect">
            <a:avLst/>
          </a:prstGeom>
        </p:spPr>
      </p:pic>
    </p:spTree>
    <p:extLst>
      <p:ext uri="{BB962C8B-B14F-4D97-AF65-F5344CB8AC3E}">
        <p14:creationId xmlns:p14="http://schemas.microsoft.com/office/powerpoint/2010/main" val="19256543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lum bright="-18000" contrast="35000"/>
          </a:blip>
          <a:srcRect l="25993" t="7246" r="15625" b="5298"/>
          <a:stretch/>
        </p:blipFill>
        <p:spPr>
          <a:xfrm>
            <a:off x="2303789" y="1755438"/>
            <a:ext cx="4550734" cy="4576767"/>
          </a:xfrm>
          <a:prstGeom prst="rect">
            <a:avLst/>
          </a:prstGeom>
          <a:ln w="12700">
            <a:solidFill>
              <a:schemeClr val="bg1"/>
            </a:solidFill>
          </a:ln>
        </p:spPr>
      </p:pic>
      <p:sp>
        <p:nvSpPr>
          <p:cNvPr id="4" name="TextBox 3"/>
          <p:cNvSpPr txBox="1"/>
          <p:nvPr/>
        </p:nvSpPr>
        <p:spPr>
          <a:xfrm>
            <a:off x="635806" y="6581001"/>
            <a:ext cx="7880783" cy="276999"/>
          </a:xfrm>
          <a:prstGeom prst="rect">
            <a:avLst/>
          </a:prstGeom>
          <a:noFill/>
        </p:spPr>
        <p:txBody>
          <a:bodyPr wrap="square" rtlCol="0">
            <a:spAutoFit/>
          </a:bodyPr>
          <a:lstStyle/>
          <a:p>
            <a:r>
              <a:rPr lang="en-US" sz="1200" dirty="0" err="1"/>
              <a:t>Ventriglio</a:t>
            </a:r>
            <a:r>
              <a:rPr lang="en-US" sz="1200" dirty="0"/>
              <a:t>, A. Suicide in the Early Stage of Schizophrenia. Front. Psychiatry 2016 http://dx.doi.org/10.3389/fpsyt.2016.00116</a:t>
            </a:r>
          </a:p>
        </p:txBody>
      </p:sp>
      <p:sp>
        <p:nvSpPr>
          <p:cNvPr id="6" name="Title 1"/>
          <p:cNvSpPr>
            <a:spLocks noGrp="1"/>
          </p:cNvSpPr>
          <p:nvPr>
            <p:ph type="title"/>
          </p:nvPr>
        </p:nvSpPr>
        <p:spPr>
          <a:xfrm>
            <a:off x="635965" y="143468"/>
            <a:ext cx="7886700" cy="1325563"/>
          </a:xfrm>
        </p:spPr>
        <p:txBody>
          <a:bodyPr/>
          <a:lstStyle/>
          <a:p>
            <a:pPr algn="ctr"/>
            <a:r>
              <a:rPr lang="en-US" b="1" dirty="0"/>
              <a:t>Psychotic Experiences:</a:t>
            </a:r>
            <a:br>
              <a:rPr lang="en-US" b="1" dirty="0"/>
            </a:br>
            <a:r>
              <a:rPr lang="en-US" b="1" dirty="0"/>
              <a:t>Suicidal Thoughts</a:t>
            </a:r>
          </a:p>
        </p:txBody>
      </p:sp>
    </p:spTree>
    <p:custDataLst>
      <p:tags r:id="rId1"/>
    </p:custDataLst>
    <p:extLst>
      <p:ext uri="{BB962C8B-B14F-4D97-AF65-F5344CB8AC3E}">
        <p14:creationId xmlns:p14="http://schemas.microsoft.com/office/powerpoint/2010/main" val="3559358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63603"/>
            <a:ext cx="7886700" cy="1325563"/>
          </a:xfrm>
        </p:spPr>
        <p:txBody>
          <a:bodyPr/>
          <a:lstStyle/>
          <a:p>
            <a:pPr algn="ctr"/>
            <a:r>
              <a:rPr lang="en-US" b="1" dirty="0"/>
              <a:t>Mask of Psychosis</a:t>
            </a:r>
          </a:p>
        </p:txBody>
      </p:sp>
      <p:graphicFrame>
        <p:nvGraphicFramePr>
          <p:cNvPr id="5" name="Diagram 4"/>
          <p:cNvGraphicFramePr/>
          <p:nvPr>
            <p:extLst>
              <p:ext uri="{D42A27DB-BD31-4B8C-83A1-F6EECF244321}">
                <p14:modId xmlns:p14="http://schemas.microsoft.com/office/powerpoint/2010/main" val="3086891608"/>
              </p:ext>
            </p:extLst>
          </p:nvPr>
        </p:nvGraphicFramePr>
        <p:xfrm>
          <a:off x="920931" y="1319348"/>
          <a:ext cx="7302137" cy="535577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3889518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87FFD-802E-482D-9071-F0D9215ED337}"/>
              </a:ext>
            </a:extLst>
          </p:cNvPr>
          <p:cNvSpPr>
            <a:spLocks noGrp="1"/>
          </p:cNvSpPr>
          <p:nvPr>
            <p:ph type="title"/>
          </p:nvPr>
        </p:nvSpPr>
        <p:spPr/>
        <p:txBody>
          <a:bodyPr/>
          <a:lstStyle/>
          <a:p>
            <a:r>
              <a:rPr lang="en-US" dirty="0"/>
              <a:t>Consequences of Treatment Delay</a:t>
            </a:r>
          </a:p>
        </p:txBody>
      </p:sp>
      <p:sp>
        <p:nvSpPr>
          <p:cNvPr id="3" name="Content Placeholder 2">
            <a:extLst>
              <a:ext uri="{FF2B5EF4-FFF2-40B4-BE49-F238E27FC236}">
                <a16:creationId xmlns:a16="http://schemas.microsoft.com/office/drawing/2014/main" id="{01C529D4-E3F9-43BE-B535-43CD00DF5F0E}"/>
              </a:ext>
            </a:extLst>
          </p:cNvPr>
          <p:cNvSpPr>
            <a:spLocks noGrp="1"/>
          </p:cNvSpPr>
          <p:nvPr>
            <p:ph idx="1"/>
          </p:nvPr>
        </p:nvSpPr>
        <p:spPr/>
        <p:txBody>
          <a:bodyPr>
            <a:normAutofit/>
          </a:bodyPr>
          <a:lstStyle/>
          <a:p>
            <a:r>
              <a:rPr lang="en-US" sz="3200" dirty="0"/>
              <a:t>Derails normal development</a:t>
            </a:r>
          </a:p>
          <a:p>
            <a:r>
              <a:rPr lang="en-US" sz="3200" dirty="0"/>
              <a:t>Social consequences</a:t>
            </a:r>
          </a:p>
          <a:p>
            <a:pPr marL="0" indent="0">
              <a:buNone/>
            </a:pPr>
            <a:endParaRPr lang="en-US" dirty="0"/>
          </a:p>
        </p:txBody>
      </p:sp>
    </p:spTree>
    <p:extLst>
      <p:ext uri="{BB962C8B-B14F-4D97-AF65-F5344CB8AC3E}">
        <p14:creationId xmlns:p14="http://schemas.microsoft.com/office/powerpoint/2010/main" val="7890680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4BBB4-02C0-4B44-8D2B-CFBAB7EC0D41}"/>
              </a:ext>
            </a:extLst>
          </p:cNvPr>
          <p:cNvSpPr>
            <a:spLocks noGrp="1"/>
          </p:cNvSpPr>
          <p:nvPr>
            <p:ph type="title"/>
          </p:nvPr>
        </p:nvSpPr>
        <p:spPr/>
        <p:txBody>
          <a:bodyPr/>
          <a:lstStyle/>
          <a:p>
            <a:r>
              <a:rPr lang="en-US" dirty="0"/>
              <a:t>Social Consequences of Unrecognized Psychosis</a:t>
            </a:r>
          </a:p>
        </p:txBody>
      </p:sp>
      <p:pic>
        <p:nvPicPr>
          <p:cNvPr id="4" name="Picture 3">
            <a:extLst>
              <a:ext uri="{FF2B5EF4-FFF2-40B4-BE49-F238E27FC236}">
                <a16:creationId xmlns:a16="http://schemas.microsoft.com/office/drawing/2014/main" id="{17A4156B-33B5-4D13-BA4C-1AE033A8FF48}"/>
              </a:ext>
            </a:extLst>
          </p:cNvPr>
          <p:cNvPicPr>
            <a:picLocks noChangeAspect="1"/>
          </p:cNvPicPr>
          <p:nvPr/>
        </p:nvPicPr>
        <p:blipFill>
          <a:blip r:embed="rId2"/>
          <a:stretch>
            <a:fillRect/>
          </a:stretch>
        </p:blipFill>
        <p:spPr>
          <a:xfrm>
            <a:off x="563587" y="2081024"/>
            <a:ext cx="8437670" cy="4074847"/>
          </a:xfrm>
          <a:prstGeom prst="rect">
            <a:avLst/>
          </a:prstGeom>
        </p:spPr>
      </p:pic>
    </p:spTree>
    <p:extLst>
      <p:ext uri="{BB962C8B-B14F-4D97-AF65-F5344CB8AC3E}">
        <p14:creationId xmlns:p14="http://schemas.microsoft.com/office/powerpoint/2010/main" val="33116270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8C1E1FB-786F-407F-BB7B-386CA5C4FEC9}"/>
              </a:ext>
            </a:extLst>
          </p:cNvPr>
          <p:cNvSpPr txBox="1">
            <a:spLocks/>
          </p:cNvSpPr>
          <p:nvPr/>
        </p:nvSpPr>
        <p:spPr>
          <a:xfrm>
            <a:off x="224888" y="2686103"/>
            <a:ext cx="8851150" cy="846865"/>
          </a:xfrm>
          <a:prstGeom prst="rect">
            <a:avLst/>
          </a:prstGeom>
        </p:spPr>
        <p:txBody>
          <a:bodyPr vert="horz" wrap="none" lIns="91440" tIns="45720" rIns="91440" bIns="45720" rtlCol="0" anchor="t">
            <a:normAutofit fontScale="85000" lnSpcReduction="20000"/>
          </a:bodyPr>
          <a:lstStyle>
            <a:lvl1pPr algn="l" defTabSz="685800" rtl="0" eaLnBrk="1" latinLnBrk="0" hangingPunct="1">
              <a:lnSpc>
                <a:spcPct val="90000"/>
              </a:lnSpc>
              <a:spcBef>
                <a:spcPct val="0"/>
              </a:spcBef>
              <a:buNone/>
              <a:defRPr sz="7200" b="0" kern="1200" spc="-225">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ea typeface="+mj-ea"/>
                <a:cs typeface="+mj-cs"/>
              </a:defRPr>
            </a:lvl1pPr>
          </a:lstStyle>
          <a:p>
            <a:r>
              <a:rPr lang="en-US" sz="4000" dirty="0"/>
              <a:t>…most persons recover from an initial </a:t>
            </a:r>
            <a:br>
              <a:rPr lang="en-US" sz="4000" dirty="0"/>
            </a:br>
            <a:r>
              <a:rPr lang="en-US" sz="4000" dirty="0"/>
              <a:t>     psychotic episode </a:t>
            </a:r>
          </a:p>
        </p:txBody>
      </p:sp>
    </p:spTree>
    <p:custDataLst>
      <p:tags r:id="rId1"/>
    </p:custDataLst>
    <p:extLst>
      <p:ext uri="{BB962C8B-B14F-4D97-AF65-F5344CB8AC3E}">
        <p14:creationId xmlns:p14="http://schemas.microsoft.com/office/powerpoint/2010/main" val="296250543"/>
      </p:ext>
    </p:extLst>
  </p:cSld>
  <p:clrMapOvr>
    <a:masterClrMapping/>
  </p:clrMapOvr>
  <mc:AlternateContent xmlns:mc="http://schemas.openxmlformats.org/markup-compatibility/2006" xmlns:p14="http://schemas.microsoft.com/office/powerpoint/2010/main">
    <mc:Choice Requires="p14">
      <p:transition spd="slow" p14:dur="2000" advTm="6542"/>
    </mc:Choice>
    <mc:Fallback xmlns="">
      <p:transition spd="slow" advTm="6542"/>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87FFD-802E-482D-9071-F0D9215ED337}"/>
              </a:ext>
            </a:extLst>
          </p:cNvPr>
          <p:cNvSpPr>
            <a:spLocks noGrp="1"/>
          </p:cNvSpPr>
          <p:nvPr>
            <p:ph type="title"/>
          </p:nvPr>
        </p:nvSpPr>
        <p:spPr/>
        <p:txBody>
          <a:bodyPr/>
          <a:lstStyle/>
          <a:p>
            <a:r>
              <a:rPr lang="en-US" dirty="0"/>
              <a:t>Consequences of Treatment Delay</a:t>
            </a:r>
          </a:p>
        </p:txBody>
      </p:sp>
      <p:sp>
        <p:nvSpPr>
          <p:cNvPr id="3" name="Content Placeholder 2">
            <a:extLst>
              <a:ext uri="{FF2B5EF4-FFF2-40B4-BE49-F238E27FC236}">
                <a16:creationId xmlns:a16="http://schemas.microsoft.com/office/drawing/2014/main" id="{01C529D4-E3F9-43BE-B535-43CD00DF5F0E}"/>
              </a:ext>
            </a:extLst>
          </p:cNvPr>
          <p:cNvSpPr>
            <a:spLocks noGrp="1"/>
          </p:cNvSpPr>
          <p:nvPr>
            <p:ph idx="1"/>
          </p:nvPr>
        </p:nvSpPr>
        <p:spPr/>
        <p:txBody>
          <a:bodyPr>
            <a:normAutofit/>
          </a:bodyPr>
          <a:lstStyle/>
          <a:p>
            <a:r>
              <a:rPr lang="en-US" sz="3200" dirty="0"/>
              <a:t>Derails normal development</a:t>
            </a:r>
          </a:p>
          <a:p>
            <a:r>
              <a:rPr lang="en-US" sz="3200" dirty="0"/>
              <a:t>Social consequences</a:t>
            </a:r>
          </a:p>
          <a:p>
            <a:r>
              <a:rPr lang="en-US" sz="3200" dirty="0"/>
              <a:t>Vocational costs</a:t>
            </a:r>
          </a:p>
          <a:p>
            <a:pPr marL="0" indent="0">
              <a:buNone/>
            </a:pPr>
            <a:endParaRPr lang="en-US" dirty="0"/>
          </a:p>
        </p:txBody>
      </p:sp>
    </p:spTree>
    <p:extLst>
      <p:ext uri="{BB962C8B-B14F-4D97-AF65-F5344CB8AC3E}">
        <p14:creationId xmlns:p14="http://schemas.microsoft.com/office/powerpoint/2010/main" val="19507007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srcRect l="34464" t="6448"/>
          <a:stretch/>
        </p:blipFill>
        <p:spPr>
          <a:xfrm>
            <a:off x="3572539" y="1643476"/>
            <a:ext cx="5201820" cy="4518402"/>
          </a:xfrm>
          <a:prstGeom prst="rect">
            <a:avLst/>
          </a:prstGeom>
          <a:ln w="12700">
            <a:solidFill>
              <a:schemeClr val="bg1"/>
            </a:solidFill>
          </a:ln>
        </p:spPr>
      </p:pic>
      <p:sp>
        <p:nvSpPr>
          <p:cNvPr id="2" name="Title 1"/>
          <p:cNvSpPr>
            <a:spLocks noGrp="1"/>
          </p:cNvSpPr>
          <p:nvPr>
            <p:ph type="title"/>
          </p:nvPr>
        </p:nvSpPr>
        <p:spPr>
          <a:xfrm>
            <a:off x="638859" y="317913"/>
            <a:ext cx="7886700" cy="1325563"/>
          </a:xfrm>
        </p:spPr>
        <p:txBody>
          <a:bodyPr/>
          <a:lstStyle/>
          <a:p>
            <a:pPr algn="ctr"/>
            <a:r>
              <a:rPr lang="en-US" b="1" dirty="0"/>
              <a:t>Lost Opportunities</a:t>
            </a:r>
          </a:p>
        </p:txBody>
      </p:sp>
      <p:sp>
        <p:nvSpPr>
          <p:cNvPr id="4" name="TextBox 3"/>
          <p:cNvSpPr txBox="1"/>
          <p:nvPr/>
        </p:nvSpPr>
        <p:spPr>
          <a:xfrm>
            <a:off x="547417" y="1820614"/>
            <a:ext cx="3025121" cy="3416320"/>
          </a:xfrm>
          <a:prstGeom prst="rect">
            <a:avLst/>
          </a:prstGeom>
          <a:noFill/>
        </p:spPr>
        <p:txBody>
          <a:bodyPr wrap="square" rtlCol="0">
            <a:spAutoFit/>
          </a:bodyPr>
          <a:lstStyle/>
          <a:p>
            <a:r>
              <a:rPr lang="en-US" sz="2400" dirty="0"/>
              <a:t>Psychosis results in:</a:t>
            </a:r>
          </a:p>
          <a:p>
            <a:endParaRPr lang="en-US" sz="2400" dirty="0"/>
          </a:p>
          <a:p>
            <a:pPr marL="285750" indent="-285750">
              <a:buFont typeface="Arial" panose="020B0604020202020204" pitchFamily="34" charset="0"/>
              <a:buChar char="•"/>
            </a:pPr>
            <a:r>
              <a:rPr lang="en-US" sz="2400" dirty="0"/>
              <a:t>Decline in school or work performance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Increased risk for dropping out of school or losing a job</a:t>
            </a:r>
          </a:p>
        </p:txBody>
      </p:sp>
    </p:spTree>
    <p:custDataLst>
      <p:tags r:id="rId1"/>
    </p:custDataLst>
    <p:extLst>
      <p:ext uri="{BB962C8B-B14F-4D97-AF65-F5344CB8AC3E}">
        <p14:creationId xmlns:p14="http://schemas.microsoft.com/office/powerpoint/2010/main" val="38007209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87FFD-802E-482D-9071-F0D9215ED337}"/>
              </a:ext>
            </a:extLst>
          </p:cNvPr>
          <p:cNvSpPr>
            <a:spLocks noGrp="1"/>
          </p:cNvSpPr>
          <p:nvPr>
            <p:ph type="title"/>
          </p:nvPr>
        </p:nvSpPr>
        <p:spPr/>
        <p:txBody>
          <a:bodyPr/>
          <a:lstStyle/>
          <a:p>
            <a:r>
              <a:rPr lang="en-US" dirty="0"/>
              <a:t>Consequences of Treatment Delay</a:t>
            </a:r>
          </a:p>
        </p:txBody>
      </p:sp>
      <p:sp>
        <p:nvSpPr>
          <p:cNvPr id="3" name="Content Placeholder 2">
            <a:extLst>
              <a:ext uri="{FF2B5EF4-FFF2-40B4-BE49-F238E27FC236}">
                <a16:creationId xmlns:a16="http://schemas.microsoft.com/office/drawing/2014/main" id="{01C529D4-E3F9-43BE-B535-43CD00DF5F0E}"/>
              </a:ext>
            </a:extLst>
          </p:cNvPr>
          <p:cNvSpPr>
            <a:spLocks noGrp="1"/>
          </p:cNvSpPr>
          <p:nvPr>
            <p:ph idx="1"/>
          </p:nvPr>
        </p:nvSpPr>
        <p:spPr/>
        <p:txBody>
          <a:bodyPr>
            <a:normAutofit/>
          </a:bodyPr>
          <a:lstStyle/>
          <a:p>
            <a:r>
              <a:rPr lang="en-US" sz="3200" dirty="0"/>
              <a:t>Derails normal development</a:t>
            </a:r>
          </a:p>
          <a:p>
            <a:r>
              <a:rPr lang="en-US" sz="3200" dirty="0"/>
              <a:t>Social consequences</a:t>
            </a:r>
          </a:p>
          <a:p>
            <a:r>
              <a:rPr lang="en-US" sz="3200" dirty="0"/>
              <a:t>Vocational costs</a:t>
            </a:r>
          </a:p>
          <a:p>
            <a:r>
              <a:rPr lang="en-US" sz="3200" dirty="0"/>
              <a:t>Potential for dangerous behavior to self, others, property</a:t>
            </a:r>
          </a:p>
          <a:p>
            <a:r>
              <a:rPr lang="en-US" sz="3200" dirty="0"/>
              <a:t>Legal consequences</a:t>
            </a:r>
          </a:p>
          <a:p>
            <a:pPr marL="0" indent="0">
              <a:buNone/>
            </a:pPr>
            <a:endParaRPr lang="en-US" sz="3200" dirty="0"/>
          </a:p>
          <a:p>
            <a:pPr marL="0" indent="0">
              <a:buNone/>
            </a:pPr>
            <a:endParaRPr lang="en-US" dirty="0"/>
          </a:p>
        </p:txBody>
      </p:sp>
    </p:spTree>
    <p:extLst>
      <p:ext uri="{BB962C8B-B14F-4D97-AF65-F5344CB8AC3E}">
        <p14:creationId xmlns:p14="http://schemas.microsoft.com/office/powerpoint/2010/main" val="259715662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B79B2-D585-4DF2-8402-08C20AFF7E8A}"/>
              </a:ext>
            </a:extLst>
          </p:cNvPr>
          <p:cNvSpPr>
            <a:spLocks noGrp="1"/>
          </p:cNvSpPr>
          <p:nvPr>
            <p:ph type="title"/>
          </p:nvPr>
        </p:nvSpPr>
        <p:spPr>
          <a:xfrm>
            <a:off x="628649" y="365128"/>
            <a:ext cx="8156121" cy="1325563"/>
          </a:xfrm>
        </p:spPr>
        <p:txBody>
          <a:bodyPr/>
          <a:lstStyle/>
          <a:p>
            <a:r>
              <a:rPr lang="en-US" dirty="0"/>
              <a:t>Untreated Psychosis and Violence</a:t>
            </a:r>
          </a:p>
        </p:txBody>
      </p:sp>
      <p:sp>
        <p:nvSpPr>
          <p:cNvPr id="3" name="Content Placeholder 2">
            <a:extLst>
              <a:ext uri="{FF2B5EF4-FFF2-40B4-BE49-F238E27FC236}">
                <a16:creationId xmlns:a16="http://schemas.microsoft.com/office/drawing/2014/main" id="{A7F029FC-6D68-46C3-958A-72EEC477DDCB}"/>
              </a:ext>
            </a:extLst>
          </p:cNvPr>
          <p:cNvSpPr>
            <a:spLocks noGrp="1"/>
          </p:cNvSpPr>
          <p:nvPr>
            <p:ph idx="1"/>
          </p:nvPr>
        </p:nvSpPr>
        <p:spPr/>
        <p:txBody>
          <a:bodyPr/>
          <a:lstStyle/>
          <a:p>
            <a:r>
              <a:rPr lang="en-US" sz="3200" dirty="0"/>
              <a:t>About 1/3 of persons who develop a psychotic illness commit a violent act prior to first treatment contact.</a:t>
            </a:r>
          </a:p>
          <a:p>
            <a:r>
              <a:rPr lang="en-US" sz="3200" dirty="0"/>
              <a:t>Substance abuse increases risk of violence.</a:t>
            </a:r>
          </a:p>
          <a:p>
            <a:r>
              <a:rPr lang="en-US" sz="3200" dirty="0"/>
              <a:t>Once in treatment, people with psychosis are </a:t>
            </a:r>
            <a:r>
              <a:rPr lang="en-US" sz="3200" b="1" dirty="0"/>
              <a:t>not any more dangerous than the general population.</a:t>
            </a:r>
            <a:endParaRPr lang="en-US" sz="3200" dirty="0"/>
          </a:p>
          <a:p>
            <a:endParaRPr lang="en-US" dirty="0"/>
          </a:p>
        </p:txBody>
      </p:sp>
    </p:spTree>
    <p:extLst>
      <p:ext uri="{BB962C8B-B14F-4D97-AF65-F5344CB8AC3E}">
        <p14:creationId xmlns:p14="http://schemas.microsoft.com/office/powerpoint/2010/main" val="319201299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87FFD-802E-482D-9071-F0D9215ED337}"/>
              </a:ext>
            </a:extLst>
          </p:cNvPr>
          <p:cNvSpPr>
            <a:spLocks noGrp="1"/>
          </p:cNvSpPr>
          <p:nvPr>
            <p:ph type="title"/>
          </p:nvPr>
        </p:nvSpPr>
        <p:spPr/>
        <p:txBody>
          <a:bodyPr/>
          <a:lstStyle/>
          <a:p>
            <a:r>
              <a:rPr lang="en-US" dirty="0"/>
              <a:t>Consequences of Treatment Delay</a:t>
            </a:r>
          </a:p>
        </p:txBody>
      </p:sp>
      <p:sp>
        <p:nvSpPr>
          <p:cNvPr id="3" name="Content Placeholder 2">
            <a:extLst>
              <a:ext uri="{FF2B5EF4-FFF2-40B4-BE49-F238E27FC236}">
                <a16:creationId xmlns:a16="http://schemas.microsoft.com/office/drawing/2014/main" id="{01C529D4-E3F9-43BE-B535-43CD00DF5F0E}"/>
              </a:ext>
            </a:extLst>
          </p:cNvPr>
          <p:cNvSpPr>
            <a:spLocks noGrp="1"/>
          </p:cNvSpPr>
          <p:nvPr>
            <p:ph idx="1"/>
          </p:nvPr>
        </p:nvSpPr>
        <p:spPr/>
        <p:txBody>
          <a:bodyPr>
            <a:normAutofit/>
          </a:bodyPr>
          <a:lstStyle/>
          <a:p>
            <a:r>
              <a:rPr lang="en-US" sz="3200" dirty="0"/>
              <a:t>Derails normal development</a:t>
            </a:r>
          </a:p>
          <a:p>
            <a:r>
              <a:rPr lang="en-US" sz="3200" dirty="0"/>
              <a:t>Social consequences</a:t>
            </a:r>
          </a:p>
          <a:p>
            <a:r>
              <a:rPr lang="en-US" sz="3200" dirty="0"/>
              <a:t>Vocational costs</a:t>
            </a:r>
          </a:p>
          <a:p>
            <a:r>
              <a:rPr lang="en-US" sz="3200" dirty="0"/>
              <a:t>Potential for dangerous behavior to self, others, property</a:t>
            </a:r>
          </a:p>
          <a:p>
            <a:r>
              <a:rPr lang="en-US" sz="3200" dirty="0"/>
              <a:t>Legal consequences</a:t>
            </a:r>
          </a:p>
          <a:p>
            <a:r>
              <a:rPr lang="en-US" sz="3200" dirty="0"/>
              <a:t>Treatment resistance</a:t>
            </a:r>
          </a:p>
          <a:p>
            <a:pPr marL="0" indent="0">
              <a:buNone/>
            </a:pPr>
            <a:endParaRPr lang="en-US" dirty="0"/>
          </a:p>
        </p:txBody>
      </p:sp>
    </p:spTree>
    <p:extLst>
      <p:ext uri="{BB962C8B-B14F-4D97-AF65-F5344CB8AC3E}">
        <p14:creationId xmlns:p14="http://schemas.microsoft.com/office/powerpoint/2010/main" val="40600891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6EECFD-F9D6-4AD6-B1BB-973B419A5D48}"/>
              </a:ext>
            </a:extLst>
          </p:cNvPr>
          <p:cNvPicPr>
            <a:picLocks noChangeAspect="1"/>
          </p:cNvPicPr>
          <p:nvPr/>
        </p:nvPicPr>
        <p:blipFill>
          <a:blip r:embed="rId3"/>
          <a:stretch>
            <a:fillRect/>
          </a:stretch>
        </p:blipFill>
        <p:spPr>
          <a:xfrm>
            <a:off x="353722" y="595994"/>
            <a:ext cx="8454259" cy="5861956"/>
          </a:xfrm>
          <a:prstGeom prst="rect">
            <a:avLst/>
          </a:prstGeom>
        </p:spPr>
      </p:pic>
    </p:spTree>
    <p:extLst>
      <p:ext uri="{BB962C8B-B14F-4D97-AF65-F5344CB8AC3E}">
        <p14:creationId xmlns:p14="http://schemas.microsoft.com/office/powerpoint/2010/main" val="26249487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srcRect l="52421" t="6701" r="1147" b="10322"/>
          <a:stretch/>
        </p:blipFill>
        <p:spPr>
          <a:xfrm>
            <a:off x="4754880" y="1750578"/>
            <a:ext cx="4036423" cy="4480406"/>
          </a:xfrm>
          <a:prstGeom prst="rect">
            <a:avLst/>
          </a:prstGeom>
          <a:ln w="12700">
            <a:solidFill>
              <a:schemeClr val="bg1"/>
            </a:solidFill>
          </a:ln>
        </p:spPr>
      </p:pic>
      <p:sp>
        <p:nvSpPr>
          <p:cNvPr id="2" name="Title 1"/>
          <p:cNvSpPr>
            <a:spLocks noGrp="1"/>
          </p:cNvSpPr>
          <p:nvPr>
            <p:ph type="title"/>
          </p:nvPr>
        </p:nvSpPr>
        <p:spPr>
          <a:xfrm>
            <a:off x="665562" y="169041"/>
            <a:ext cx="7886700" cy="1325563"/>
          </a:xfrm>
        </p:spPr>
        <p:txBody>
          <a:bodyPr/>
          <a:lstStyle/>
          <a:p>
            <a:pPr algn="ctr"/>
            <a:r>
              <a:rPr lang="en-US" b="1" dirty="0"/>
              <a:t>Benefits of Early Intervention</a:t>
            </a:r>
          </a:p>
        </p:txBody>
      </p:sp>
      <p:sp>
        <p:nvSpPr>
          <p:cNvPr id="4" name="Content Placeholder 3"/>
          <p:cNvSpPr>
            <a:spLocks noGrp="1"/>
          </p:cNvSpPr>
          <p:nvPr>
            <p:ph sz="half" idx="1"/>
          </p:nvPr>
        </p:nvSpPr>
        <p:spPr>
          <a:xfrm>
            <a:off x="414330" y="1750577"/>
            <a:ext cx="4220731" cy="4934002"/>
          </a:xfrm>
        </p:spPr>
        <p:txBody>
          <a:bodyPr>
            <a:noAutofit/>
          </a:bodyPr>
          <a:lstStyle/>
          <a:p>
            <a:pPr>
              <a:lnSpc>
                <a:spcPct val="100000"/>
              </a:lnSpc>
            </a:pPr>
            <a:r>
              <a:rPr lang="en-US" sz="2200" dirty="0">
                <a:solidFill>
                  <a:schemeClr val="tx1"/>
                </a:solidFill>
              </a:rPr>
              <a:t>With early and aggressive treatments, most persons recover.</a:t>
            </a:r>
          </a:p>
          <a:p>
            <a:pPr>
              <a:lnSpc>
                <a:spcPct val="100000"/>
              </a:lnSpc>
            </a:pPr>
            <a:r>
              <a:rPr lang="en-US" sz="2200" dirty="0">
                <a:solidFill>
                  <a:schemeClr val="tx1"/>
                </a:solidFill>
              </a:rPr>
              <a:t>Effective treatment, especially early in the course of illness, increases the chance of a good recovery.</a:t>
            </a:r>
          </a:p>
          <a:p>
            <a:pPr>
              <a:lnSpc>
                <a:spcPct val="100000"/>
              </a:lnSpc>
            </a:pPr>
            <a:r>
              <a:rPr lang="en-US" sz="2200" dirty="0">
                <a:solidFill>
                  <a:schemeClr val="tx1"/>
                </a:solidFill>
              </a:rPr>
              <a:t>Community clinicians, educators, family members, and others who work with adolescents and young adults can help avoid treatment delays by understanding the signs and symptoms of psychotic disorders. </a:t>
            </a:r>
          </a:p>
          <a:p>
            <a:pPr marL="0" indent="0">
              <a:lnSpc>
                <a:spcPct val="100000"/>
              </a:lnSpc>
              <a:buNone/>
            </a:pPr>
            <a:endParaRPr lang="en-US" sz="2000" dirty="0"/>
          </a:p>
        </p:txBody>
      </p:sp>
    </p:spTree>
    <p:custDataLst>
      <p:tags r:id="rId1"/>
    </p:custDataLst>
    <p:extLst>
      <p:ext uri="{BB962C8B-B14F-4D97-AF65-F5344CB8AC3E}">
        <p14:creationId xmlns:p14="http://schemas.microsoft.com/office/powerpoint/2010/main" val="329500683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t>Summary</a:t>
            </a:r>
          </a:p>
        </p:txBody>
      </p:sp>
      <p:sp>
        <p:nvSpPr>
          <p:cNvPr id="6" name="Content Placeholder 5"/>
          <p:cNvSpPr>
            <a:spLocks noGrp="1"/>
          </p:cNvSpPr>
          <p:nvPr>
            <p:ph idx="1"/>
          </p:nvPr>
        </p:nvSpPr>
        <p:spPr>
          <a:xfrm>
            <a:off x="36741" y="1636403"/>
            <a:ext cx="6086473" cy="4813527"/>
          </a:xfrm>
        </p:spPr>
        <p:txBody>
          <a:bodyPr>
            <a:normAutofit/>
          </a:bodyPr>
          <a:lstStyle/>
          <a:p>
            <a:r>
              <a:rPr lang="en-US" sz="2800" dirty="0"/>
              <a:t>Psychotic disorders are uncommon. </a:t>
            </a:r>
          </a:p>
          <a:p>
            <a:r>
              <a:rPr lang="en-US" sz="2800" dirty="0"/>
              <a:t>Attenuated psychosis is found in 5-10% of adolescents and young adults in mental health treatment.</a:t>
            </a:r>
          </a:p>
          <a:p>
            <a:r>
              <a:rPr lang="en-US" sz="2800" dirty="0"/>
              <a:t>Missed psychosis </a:t>
            </a:r>
          </a:p>
          <a:p>
            <a:pPr lvl="1"/>
            <a:r>
              <a:rPr lang="en-US" sz="2800" dirty="0"/>
              <a:t>Happens because: clients don’t disclose symptoms, clinicians don’t suspect psychosis. </a:t>
            </a:r>
          </a:p>
          <a:p>
            <a:pPr lvl="1"/>
            <a:r>
              <a:rPr lang="en-US" sz="2800" dirty="0"/>
              <a:t>Results in: derailed development, lost opportunities, risk of violence, treatment resistance.</a:t>
            </a:r>
          </a:p>
          <a:p>
            <a:pPr marL="342900" lvl="1" indent="0">
              <a:buNone/>
            </a:pPr>
            <a:endParaRPr lang="en-US" sz="2800" dirty="0"/>
          </a:p>
          <a:p>
            <a:endParaRPr lang="en-US" dirty="0"/>
          </a:p>
        </p:txBody>
      </p:sp>
      <p:grpSp>
        <p:nvGrpSpPr>
          <p:cNvPr id="4" name="Group 3"/>
          <p:cNvGrpSpPr>
            <a:grpSpLocks noChangeAspect="1"/>
          </p:cNvGrpSpPr>
          <p:nvPr/>
        </p:nvGrpSpPr>
        <p:grpSpPr>
          <a:xfrm>
            <a:off x="5943600" y="2494536"/>
            <a:ext cx="3180473" cy="4363463"/>
            <a:chOff x="2214770" y="354647"/>
            <a:chExt cx="4740212" cy="6503352"/>
          </a:xfrm>
        </p:grpSpPr>
        <p:grpSp>
          <p:nvGrpSpPr>
            <p:cNvPr id="7" name="Group 6"/>
            <p:cNvGrpSpPr/>
            <p:nvPr/>
          </p:nvGrpSpPr>
          <p:grpSpPr>
            <a:xfrm>
              <a:off x="2214770" y="354647"/>
              <a:ext cx="4740212" cy="6503352"/>
              <a:chOff x="2214770" y="354647"/>
              <a:chExt cx="4740212" cy="6503352"/>
            </a:xfrm>
          </p:grpSpPr>
          <p:pic>
            <p:nvPicPr>
              <p:cNvPr id="10" name="Picture 9"/>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11" name="Picture 10"/>
              <p:cNvPicPr>
                <a:picLocks noChangeAspect="1"/>
              </p:cNvPicPr>
              <p:nvPr/>
            </p:nvPicPr>
            <p:blipFill rotWithShape="1">
              <a:blip r:embed="rId6">
                <a:duotone>
                  <a:prstClr val="black"/>
                  <a:schemeClr val="tx2">
                    <a:tint val="45000"/>
                    <a:satMod val="400000"/>
                  </a:schemeClr>
                </a:duotone>
                <a:extLst>
                  <a:ext uri="{BEBA8EAE-BF5A-486C-A8C5-ECC9F3942E4B}">
                    <a14:imgProps xmlns:a14="http://schemas.microsoft.com/office/drawing/2010/main">
                      <a14:imgLayer r:embed="rId7">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8" name="Picture 7"/>
            <p:cNvPicPr>
              <a:picLocks noChangeAspect="1"/>
            </p:cNvPicPr>
            <p:nvPr/>
          </p:nvPicPr>
          <p:blipFill rotWithShape="1">
            <a:blip r:embed="rId8">
              <a:biLevel thresh="75000"/>
              <a:extLst>
                <a:ext uri="{BEBA8EAE-BF5A-486C-A8C5-ECC9F3942E4B}">
                  <a14:imgProps xmlns:a14="http://schemas.microsoft.com/office/drawing/2010/main">
                    <a14:imgLayer r:embed="rId7">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9" name="Picture 2" descr="UNC School of Medicine logo"/>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178533052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7BA82-E08F-4B16-8CAB-D4CAB4CB65BB}"/>
              </a:ext>
            </a:extLst>
          </p:cNvPr>
          <p:cNvSpPr>
            <a:spLocks noGrp="1"/>
          </p:cNvSpPr>
          <p:nvPr>
            <p:ph type="title"/>
          </p:nvPr>
        </p:nvSpPr>
        <p:spPr>
          <a:xfrm>
            <a:off x="522975" y="185513"/>
            <a:ext cx="7886700" cy="1325563"/>
          </a:xfrm>
        </p:spPr>
        <p:txBody>
          <a:bodyPr/>
          <a:lstStyle/>
          <a:p>
            <a:pPr algn="ctr"/>
            <a:r>
              <a:rPr lang="en-US" dirty="0"/>
              <a:t>Credits</a:t>
            </a:r>
          </a:p>
        </p:txBody>
      </p:sp>
      <p:sp>
        <p:nvSpPr>
          <p:cNvPr id="3" name="Content Placeholder 2">
            <a:extLst>
              <a:ext uri="{FF2B5EF4-FFF2-40B4-BE49-F238E27FC236}">
                <a16:creationId xmlns:a16="http://schemas.microsoft.com/office/drawing/2014/main" id="{E5B24B93-5155-4314-BDBE-0FCBA869C09F}"/>
              </a:ext>
            </a:extLst>
          </p:cNvPr>
          <p:cNvSpPr>
            <a:spLocks noGrp="1"/>
          </p:cNvSpPr>
          <p:nvPr>
            <p:ph idx="1"/>
          </p:nvPr>
        </p:nvSpPr>
        <p:spPr>
          <a:xfrm>
            <a:off x="734325" y="1327603"/>
            <a:ext cx="7675350" cy="4934403"/>
          </a:xfrm>
        </p:spPr>
        <p:txBody>
          <a:bodyPr>
            <a:normAutofit/>
          </a:bodyPr>
          <a:lstStyle/>
          <a:p>
            <a:pPr marL="0" indent="0" algn="ctr">
              <a:buNone/>
            </a:pPr>
            <a:r>
              <a:rPr lang="en-US" dirty="0"/>
              <a:t>This webinar series was funded by a grant from the National Institute of Mental Health (R34MH103834), a federal Community Mental Health Services Block Grant (CFDA #93.958) as a project of the NC Division of Mental Health, Developmental Disabilities &amp; Substance Abuse Services and a grant from the NC AHEC Innovation fund.</a:t>
            </a:r>
          </a:p>
          <a:p>
            <a:pPr marL="0" indent="0" algn="ctr">
              <a:buNone/>
            </a:pPr>
            <a:r>
              <a:rPr lang="en-US" dirty="0"/>
              <a:t>We would like to thank all of those who were involved in creating these webinars:</a:t>
            </a:r>
          </a:p>
          <a:p>
            <a:pPr marL="0" indent="0" algn="ctr">
              <a:buNone/>
            </a:pPr>
            <a:r>
              <a:rPr lang="en-US" dirty="0"/>
              <a:t>Jennifer Nieri, LCSW</a:t>
            </a:r>
          </a:p>
          <a:p>
            <a:pPr marL="0" indent="0" algn="ctr">
              <a:buNone/>
            </a:pPr>
            <a:r>
              <a:rPr lang="en-US" dirty="0"/>
              <a:t>Nina Fiero, LCSW</a:t>
            </a:r>
          </a:p>
          <a:p>
            <a:pPr marL="0" indent="0" algn="ctr">
              <a:buNone/>
            </a:pPr>
            <a:r>
              <a:rPr lang="en-US" dirty="0"/>
              <a:t>Jenna Roller</a:t>
            </a:r>
          </a:p>
          <a:p>
            <a:pPr marL="0" indent="0" algn="ctr">
              <a:buNone/>
            </a:pPr>
            <a:r>
              <a:rPr lang="en-US" dirty="0"/>
              <a:t>Katie Bucrek</a:t>
            </a:r>
          </a:p>
          <a:p>
            <a:pPr marL="0" indent="0" algn="ctr">
              <a:buNone/>
            </a:pPr>
            <a:endParaRPr lang="en-US" dirty="0"/>
          </a:p>
          <a:p>
            <a:pPr marL="0" indent="0">
              <a:buNone/>
            </a:pPr>
            <a:endParaRPr lang="en-US" dirty="0"/>
          </a:p>
        </p:txBody>
      </p:sp>
    </p:spTree>
    <p:custDataLst>
      <p:tags r:id="rId1"/>
    </p:custDataLst>
    <p:extLst>
      <p:ext uri="{BB962C8B-B14F-4D97-AF65-F5344CB8AC3E}">
        <p14:creationId xmlns:p14="http://schemas.microsoft.com/office/powerpoint/2010/main" val="8353337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8C1E1FB-786F-407F-BB7B-386CA5C4FEC9}"/>
              </a:ext>
            </a:extLst>
          </p:cNvPr>
          <p:cNvSpPr txBox="1">
            <a:spLocks/>
          </p:cNvSpPr>
          <p:nvPr/>
        </p:nvSpPr>
        <p:spPr>
          <a:xfrm>
            <a:off x="224888" y="2686103"/>
            <a:ext cx="8851150" cy="846865"/>
          </a:xfrm>
          <a:prstGeom prst="rect">
            <a:avLst/>
          </a:prstGeom>
        </p:spPr>
        <p:txBody>
          <a:bodyPr vert="horz" wrap="none" lIns="91440" tIns="45720" rIns="91440" bIns="45720" rtlCol="0" anchor="t">
            <a:normAutofit/>
          </a:bodyPr>
          <a:lstStyle>
            <a:lvl1pPr algn="l" defTabSz="685800" rtl="0" eaLnBrk="1" latinLnBrk="0" hangingPunct="1">
              <a:lnSpc>
                <a:spcPct val="90000"/>
              </a:lnSpc>
              <a:spcBef>
                <a:spcPct val="0"/>
              </a:spcBef>
              <a:buNone/>
              <a:defRPr sz="7200" b="0" kern="1200" spc="-225">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ea typeface="+mj-ea"/>
                <a:cs typeface="+mj-cs"/>
              </a:defRPr>
            </a:lvl1pPr>
          </a:lstStyle>
          <a:p>
            <a:r>
              <a:rPr lang="en-US" sz="4000" dirty="0"/>
              <a:t>…misperceptions lead to misdiagnosis</a:t>
            </a:r>
          </a:p>
        </p:txBody>
      </p:sp>
    </p:spTree>
    <p:custDataLst>
      <p:tags r:id="rId1"/>
    </p:custDataLst>
    <p:extLst>
      <p:ext uri="{BB962C8B-B14F-4D97-AF65-F5344CB8AC3E}">
        <p14:creationId xmlns:p14="http://schemas.microsoft.com/office/powerpoint/2010/main" val="2620433031"/>
      </p:ext>
    </p:extLst>
  </p:cSld>
  <p:clrMapOvr>
    <a:masterClrMapping/>
  </p:clrMapOvr>
  <mc:AlternateContent xmlns:mc="http://schemas.openxmlformats.org/markup-compatibility/2006" xmlns:p14="http://schemas.microsoft.com/office/powerpoint/2010/main">
    <mc:Choice Requires="p14">
      <p:transition spd="slow" p14:dur="2000" advTm="6542"/>
    </mc:Choice>
    <mc:Fallback xmlns="">
      <p:transition spd="slow" advTm="6542"/>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0446" y="1825625"/>
            <a:ext cx="4637314" cy="4351338"/>
          </a:xfrm>
        </p:spPr>
        <p:txBody>
          <a:bodyPr/>
          <a:lstStyle/>
          <a:p>
            <a:pPr marL="0" indent="0">
              <a:buNone/>
            </a:pPr>
            <a:r>
              <a:rPr lang="en-US" sz="2600" dirty="0"/>
              <a:t>At the end of this module the clinician will better understand:</a:t>
            </a:r>
          </a:p>
          <a:p>
            <a:r>
              <a:rPr lang="en-US" dirty="0"/>
              <a:t>The risk of a psychotic disorder across a person’s life</a:t>
            </a:r>
          </a:p>
          <a:p>
            <a:r>
              <a:rPr lang="en-US" dirty="0"/>
              <a:t>The signs and symptoms of emerging psychosis</a:t>
            </a:r>
          </a:p>
          <a:p>
            <a:r>
              <a:rPr lang="en-US" dirty="0"/>
              <a:t>Factors contributing to delays in diagnosis of a psychotic disorder</a:t>
            </a:r>
          </a:p>
          <a:p>
            <a:r>
              <a:rPr lang="en-US" dirty="0"/>
              <a:t>The negative impact of treatment delays on important clinical outcomes</a:t>
            </a:r>
          </a:p>
        </p:txBody>
      </p:sp>
      <p:grpSp>
        <p:nvGrpSpPr>
          <p:cNvPr id="4" name="Group 3"/>
          <p:cNvGrpSpPr>
            <a:grpSpLocks noChangeAspect="1"/>
          </p:cNvGrpSpPr>
          <p:nvPr/>
        </p:nvGrpSpPr>
        <p:grpSpPr>
          <a:xfrm>
            <a:off x="5949778" y="2503012"/>
            <a:ext cx="3174295" cy="4354987"/>
            <a:chOff x="2214770" y="354647"/>
            <a:chExt cx="4740212" cy="6503352"/>
          </a:xfrm>
        </p:grpSpPr>
        <p:grpSp>
          <p:nvGrpSpPr>
            <p:cNvPr id="5" name="Group 4"/>
            <p:cNvGrpSpPr/>
            <p:nvPr/>
          </p:nvGrpSpPr>
          <p:grpSpPr>
            <a:xfrm>
              <a:off x="2214770" y="354647"/>
              <a:ext cx="4740212" cy="6503352"/>
              <a:chOff x="2214770" y="354647"/>
              <a:chExt cx="4740212" cy="6503352"/>
            </a:xfrm>
          </p:grpSpPr>
          <p:pic>
            <p:nvPicPr>
              <p:cNvPr id="8" name="Picture 7"/>
              <p:cNvPicPr>
                <a:picLocks noChangeAspect="1"/>
              </p:cNvPicPr>
              <p:nvPr/>
            </p:nvPicPr>
            <p:blipFill rotWithShape="1">
              <a:blip r:embed="rId4">
                <a:duotone>
                  <a:prstClr val="black"/>
                  <a:schemeClr val="tx2">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1055"/>
              <a:stretch/>
            </p:blipFill>
            <p:spPr>
              <a:xfrm flipH="1">
                <a:off x="2214770" y="354647"/>
                <a:ext cx="4740212" cy="6503352"/>
              </a:xfrm>
              <a:prstGeom prst="rect">
                <a:avLst/>
              </a:prstGeom>
            </p:spPr>
          </p:pic>
          <p:pic>
            <p:nvPicPr>
              <p:cNvPr id="9" name="Picture 8"/>
              <p:cNvPicPr>
                <a:picLocks noChangeAspect="1"/>
              </p:cNvPicPr>
              <p:nvPr/>
            </p:nvPicPr>
            <p:blipFill rotWithShape="1">
              <a:blip r:embed="rId6">
                <a:duotone>
                  <a:prstClr val="black"/>
                  <a:schemeClr val="tx2">
                    <a:tint val="45000"/>
                    <a:satMod val="400000"/>
                  </a:schemeClr>
                </a:duotone>
                <a:extLst>
                  <a:ext uri="{BEBA8EAE-BF5A-486C-A8C5-ECC9F3942E4B}">
                    <a14:imgProps xmlns:a14="http://schemas.microsoft.com/office/drawing/2010/main">
                      <a14:imgLayer r:embed="rId7">
                        <a14:imgEffect>
                          <a14:backgroundRemoval t="10938" b="86458" l="15430" r="88184">
                            <a14:foregroundMark x1="36035" y1="14714" x2="36035" y2="14714"/>
                            <a14:foregroundMark x1="34961" y1="11979" x2="34961" y2="11979"/>
                            <a14:foregroundMark x1="49121" y1="12240" x2="49121" y2="12240"/>
                            <a14:foregroundMark x1="56055" y1="12240" x2="56055" y2="12240"/>
                            <a14:foregroundMark x1="56055" y1="14844" x2="56055" y2="14844"/>
                            <a14:foregroundMark x1="54688" y1="13151" x2="54688" y2="13151"/>
                            <a14:foregroundMark x1="57715" y1="14063" x2="57715" y2="14063"/>
                            <a14:foregroundMark x1="60742" y1="13932" x2="60742" y2="13932"/>
                            <a14:foregroundMark x1="33789" y1="14453" x2="33789" y2="14453"/>
                            <a14:foregroundMark x1="68066" y1="34635" x2="68066" y2="34635"/>
                            <a14:foregroundMark x1="67090" y1="27083" x2="67090" y2="27083"/>
                            <a14:foregroundMark x1="68359" y1="37370" x2="68359" y2="37370"/>
                            <a14:foregroundMark x1="70605" y1="34635" x2="70605" y2="34635"/>
                            <a14:foregroundMark x1="71582" y1="34635" x2="71582" y2="34635"/>
                            <a14:foregroundMark x1="75684" y1="33073" x2="75684" y2="33073"/>
                            <a14:foregroundMark x1="76953" y1="33203" x2="76953" y2="33203"/>
                            <a14:foregroundMark x1="69336" y1="27214" x2="69336" y2="27214"/>
                            <a14:foregroundMark x1="71680" y1="39974" x2="71680" y2="39974"/>
                            <a14:foregroundMark x1="72949" y1="38672" x2="72949" y2="38672"/>
                            <a14:foregroundMark x1="72852" y1="40755" x2="72852" y2="40755"/>
                            <a14:foregroundMark x1="73828" y1="40365" x2="73828" y2="40365"/>
                            <a14:foregroundMark x1="78027" y1="41536" x2="78027" y2="41536"/>
                            <a14:foregroundMark x1="79297" y1="42708" x2="79297" y2="42708"/>
                            <a14:foregroundMark x1="82324" y1="44401" x2="82324" y2="44401"/>
                            <a14:foregroundMark x1="86426" y1="44531" x2="86426" y2="44531"/>
                            <a14:foregroundMark x1="76270" y1="53516" x2="76270" y2="53516"/>
                            <a14:foregroundMark x1="74707" y1="53776" x2="74707" y2="53776"/>
                            <a14:foregroundMark x1="79004" y1="54557" x2="79004" y2="54557"/>
                            <a14:foregroundMark x1="75977" y1="47396" x2="75977" y2="47396"/>
                            <a14:foregroundMark x1="76074" y1="65625" x2="76074" y2="65625"/>
                            <a14:foregroundMark x1="56445" y1="71745" x2="56445" y2="71745"/>
                            <a14:foregroundMark x1="62305" y1="72526" x2="62305" y2="72526"/>
                            <a14:foregroundMark x1="66797" y1="71224" x2="66797" y2="71224"/>
                            <a14:foregroundMark x1="68848" y1="71745" x2="68848" y2="71745"/>
                            <a14:foregroundMark x1="68848" y1="68750" x2="68848" y2="68750"/>
                            <a14:foregroundMark x1="71582" y1="70833" x2="71582" y2="70833"/>
                            <a14:foregroundMark x1="54980" y1="73828" x2="54980" y2="73828"/>
                            <a14:foregroundMark x1="51367" y1="73828" x2="51367" y2="73828"/>
                            <a14:foregroundMark x1="53906" y1="77995" x2="53906" y2="77995"/>
                            <a14:foregroundMark x1="56641" y1="78906" x2="56641" y2="78906"/>
                            <a14:foregroundMark x1="57910" y1="79167" x2="57910" y2="79167"/>
                            <a14:foregroundMark x1="61426" y1="80208" x2="61426" y2="80208"/>
                            <a14:foregroundMark x1="62402" y1="81771" x2="62402" y2="81771"/>
                            <a14:foregroundMark x1="65332" y1="82552" x2="65332" y2="82552"/>
                            <a14:foregroundMark x1="65820" y1="80078" x2="65820" y2="80078"/>
                            <a14:foregroundMark x1="67871" y1="82943" x2="67871" y2="82943"/>
                            <a14:foregroundMark x1="65918" y1="79688" x2="65918" y2="79688"/>
                            <a14:foregroundMark x1="69434" y1="83854" x2="69434" y2="83854"/>
                            <a14:foregroundMark x1="71387" y1="67448" x2="71387" y2="67448"/>
                            <a14:foregroundMark x1="74414" y1="66927" x2="74414" y2="66927"/>
                            <a14:foregroundMark x1="77246" y1="66016" x2="77246" y2="66016"/>
                            <a14:foregroundMark x1="79297" y1="64714" x2="79297" y2="64714"/>
                            <a14:foregroundMark x1="80566" y1="64063" x2="80566" y2="64063"/>
                            <a14:foregroundMark x1="82129" y1="64063" x2="82129" y2="64063"/>
                            <a14:foregroundMark x1="83984" y1="63542" x2="83984" y2="63542"/>
                            <a14:foregroundMark x1="84668" y1="63021" x2="84668" y2="63021"/>
                            <a14:foregroundMark x1="85547" y1="62630" x2="85547" y2="62630"/>
                            <a14:foregroundMark x1="81738" y1="61589" x2="81738" y2="61589"/>
                          </a14:backgroundRemoval>
                        </a14:imgEffect>
                        <a14:imgEffect>
                          <a14:sharpenSoften amount="25000"/>
                        </a14:imgEffect>
                      </a14:imgLayer>
                    </a14:imgProps>
                  </a:ext>
                  <a:ext uri="{28A0092B-C50C-407E-A947-70E740481C1C}">
                    <a14:useLocalDpi xmlns:a14="http://schemas.microsoft.com/office/drawing/2010/main" val="0"/>
                  </a:ext>
                </a:extLst>
              </a:blip>
              <a:srcRect l="15606" t="10707" r="11818" b="12930"/>
              <a:stretch/>
            </p:blipFill>
            <p:spPr>
              <a:xfrm>
                <a:off x="3055137" y="740785"/>
                <a:ext cx="2960508" cy="2336268"/>
              </a:xfrm>
              <a:prstGeom prst="rect">
                <a:avLst/>
              </a:prstGeom>
            </p:spPr>
          </p:pic>
        </p:grpSp>
        <p:pic>
          <p:nvPicPr>
            <p:cNvPr id="6" name="Picture 5"/>
            <p:cNvPicPr>
              <a:picLocks noChangeAspect="1"/>
            </p:cNvPicPr>
            <p:nvPr/>
          </p:nvPicPr>
          <p:blipFill rotWithShape="1">
            <a:blip r:embed="rId8">
              <a:biLevel thresh="75000"/>
              <a:extLst>
                <a:ext uri="{BEBA8EAE-BF5A-486C-A8C5-ECC9F3942E4B}">
                  <a14:imgProps xmlns:a14="http://schemas.microsoft.com/office/drawing/2010/main">
                    <a14:imgLayer r:embed="rId7">
                      <a14:imgEffect>
                        <a14:backgroundRemoval t="18343" b="79433" l="22864" r="80925">
                          <a14:foregroundMark x1="44824" y1="52734" x2="44824" y2="52734"/>
                          <a14:foregroundMark x1="52246" y1="50260" x2="52246" y2="50260"/>
                          <a14:foregroundMark x1="56738" y1="48177" x2="56738" y2="48177"/>
                          <a14:foregroundMark x1="62793" y1="46224" x2="62793" y2="46224"/>
                          <a14:foregroundMark x1="68066" y1="46224" x2="68066" y2="46224"/>
                          <a14:backgroundMark x1="44043" y1="45703" x2="44043" y2="45703"/>
                          <a14:backgroundMark x1="38672" y1="50000" x2="38672" y2="50000"/>
                          <a14:backgroundMark x1="34082" y1="45703" x2="34082" y2="45703"/>
                          <a14:backgroundMark x1="57910" y1="42839" x2="57910" y2="42839"/>
                          <a14:backgroundMark x1="60449" y1="50391" x2="60449" y2="50391"/>
                          <a14:backgroundMark x1="66602" y1="50781" x2="66602" y2="50781"/>
                          <a14:backgroundMark x1="64746" y1="40365" x2="64746" y2="40365"/>
                          <a14:backgroundMark x1="67871" y1="57813" x2="67871" y2="57813"/>
                          <a14:backgroundMark x1="61328" y1="58984" x2="61328" y2="58984"/>
                          <a14:backgroundMark x1="52637" y1="61979" x2="52637" y2="61979"/>
                          <a14:backgroundMark x1="45898" y1="62760" x2="45898" y2="62760"/>
                          <a14:backgroundMark x1="43750" y1="65885" x2="43750" y2="65885"/>
                          <a14:backgroundMark x1="39063" y1="64714" x2="39063" y2="64714"/>
                          <a14:backgroundMark x1="37207" y1="55599" x2="37207" y2="55599"/>
                          <a14:backgroundMark x1="42969" y1="56510" x2="42969" y2="56510"/>
                          <a14:backgroundMark x1="50781" y1="54818" x2="50781" y2="54818"/>
                          <a14:backgroundMark x1="46484" y1="51172" x2="46484" y2="51172"/>
                          <a14:backgroundMark x1="49023" y1="47917" x2="49023" y2="47917"/>
                          <a14:backgroundMark x1="53320" y1="47526" x2="53320" y2="47526"/>
                          <a14:backgroundMark x1="55078" y1="54427" x2="55078" y2="54427"/>
                          <a14:backgroundMark x1="55762" y1="59375" x2="55762" y2="59375"/>
                          <a14:backgroundMark x1="58105" y1="60677" x2="58105" y2="60677"/>
                          <a14:backgroundMark x1="59375" y1="52474" x2="59375" y2="52474"/>
                          <a14:backgroundMark x1="42383" y1="67318" x2="42383" y2="67318"/>
                          <a14:backgroundMark x1="37793" y1="54818" x2="37793" y2="54818"/>
                          <a14:backgroundMark x1="54492" y1="42969" x2="54492" y2="42969"/>
                          <a14:backgroundMark x1="52246" y1="44271" x2="52246" y2="44271"/>
                          <a14:backgroundMark x1="56250" y1="42057" x2="56250" y2="42057"/>
                          <a14:backgroundMark x1="32813" y1="61198" x2="32813" y2="61198"/>
                          <a14:backgroundMark x1="42480" y1="54557" x2="42480" y2="54557"/>
                          <a14:backgroundMark x1="50195" y1="52734" x2="50195" y2="52734"/>
                        </a14:backgroundRemoval>
                      </a14:imgEffect>
                      <a14:imgEffect>
                        <a14:artisticMosiaicBubbles/>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l="15606" t="10707" r="11818" b="12930"/>
            <a:stretch/>
          </p:blipFill>
          <p:spPr>
            <a:xfrm>
              <a:off x="3069426" y="745548"/>
              <a:ext cx="2960508" cy="2336268"/>
            </a:xfrm>
            <a:prstGeom prst="rect">
              <a:avLst/>
            </a:prstGeom>
          </p:spPr>
        </p:pic>
        <p:pic>
          <p:nvPicPr>
            <p:cNvPr id="7" name="Picture 2" descr="UNC School of Medicine logo"/>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938930" y="6249809"/>
              <a:ext cx="2102715" cy="459241"/>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itle 1"/>
          <p:cNvSpPr>
            <a:spLocks noGrp="1"/>
          </p:cNvSpPr>
          <p:nvPr>
            <p:ph type="title"/>
          </p:nvPr>
        </p:nvSpPr>
        <p:spPr>
          <a:xfrm>
            <a:off x="289012" y="365128"/>
            <a:ext cx="7886700" cy="1325563"/>
          </a:xfrm>
        </p:spPr>
        <p:txBody>
          <a:bodyPr/>
          <a:lstStyle/>
          <a:p>
            <a:r>
              <a:rPr lang="en-US" b="1" dirty="0"/>
              <a:t>Learning Objectives</a:t>
            </a:r>
          </a:p>
        </p:txBody>
      </p:sp>
    </p:spTree>
    <p:custDataLst>
      <p:tags r:id="rId1"/>
    </p:custDataLst>
    <p:extLst>
      <p:ext uri="{BB962C8B-B14F-4D97-AF65-F5344CB8AC3E}">
        <p14:creationId xmlns:p14="http://schemas.microsoft.com/office/powerpoint/2010/main" val="422713858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78"/>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13_Office Theme">
  <a:themeElements>
    <a:clrScheme name="13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3_Office Theme">
      <a:majorFont>
        <a:latin typeface="Times New Roman"/>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13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TotalTime>
  <Words>6324</Words>
  <Application>Microsoft Office PowerPoint</Application>
  <PresentationFormat>On-screen Show (4:3)</PresentationFormat>
  <Paragraphs>488</Paragraphs>
  <Slides>78</Slides>
  <Notes>76</Notes>
  <HiddenSlides>0</HiddenSlides>
  <MMClips>3</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78</vt:i4>
      </vt:variant>
    </vt:vector>
  </HeadingPairs>
  <TitlesOfParts>
    <vt:vector size="87" baseType="lpstr">
      <vt:lpstr>ＭＳ Ｐゴシック</vt:lpstr>
      <vt:lpstr>Arial</vt:lpstr>
      <vt:lpstr>Calibri</vt:lpstr>
      <vt:lpstr>Corbel</vt:lpstr>
      <vt:lpstr>Osaka</vt:lpstr>
      <vt:lpstr>Times New Roman</vt:lpstr>
      <vt:lpstr>Verdana</vt:lpstr>
      <vt:lpstr>Depth</vt:lpstr>
      <vt:lpstr>13_Office Theme</vt:lpstr>
      <vt:lpstr>Psychosis: Can You Spot It?</vt:lpstr>
      <vt:lpstr>Psychosis: Can You Spot It?</vt:lpstr>
      <vt:lpstr>Disclosures</vt:lpstr>
      <vt:lpstr>PowerPoint Presentation</vt:lpstr>
      <vt:lpstr>Module 1:  An  Introduction to  Psychosis</vt:lpstr>
      <vt:lpstr>…a different story</vt:lpstr>
      <vt:lpstr>PowerPoint Presentation</vt:lpstr>
      <vt:lpstr>PowerPoint Presentation</vt:lpstr>
      <vt:lpstr>Learning Objectives</vt:lpstr>
      <vt:lpstr>Jessica tells us about what she’s doing these days. </vt:lpstr>
      <vt:lpstr>Risk of Psychosis Across the Lifespan</vt:lpstr>
      <vt:lpstr>How common is mental illness?</vt:lpstr>
      <vt:lpstr>PowerPoint Presentation</vt:lpstr>
      <vt:lpstr>How common is mental illness?</vt:lpstr>
      <vt:lpstr>PowerPoint Presentation</vt:lpstr>
      <vt:lpstr>PowerPoint Presentation</vt:lpstr>
      <vt:lpstr>PowerPoint Presentation</vt:lpstr>
      <vt:lpstr>Fig. 2. Global mean prevalence rates (with 95% uncertainty interval) by age and sex, 2016.
</vt:lpstr>
      <vt:lpstr>PowerPoint Presentation</vt:lpstr>
      <vt:lpstr>PowerPoint Presentation</vt:lpstr>
      <vt:lpstr>The Signs and Symptoms of  Emerging Psychosis</vt:lpstr>
      <vt:lpstr>PowerPoint Presentation</vt:lpstr>
      <vt:lpstr>PowerPoint Presentation</vt:lpstr>
      <vt:lpstr>PowerPoint Presentation</vt:lpstr>
      <vt:lpstr>PowerPoint Presentation</vt:lpstr>
      <vt:lpstr>Defining Prodromal Level Psychosis</vt:lpstr>
      <vt:lpstr>PowerPoint Presentation</vt:lpstr>
      <vt:lpstr>PowerPoint Presentation</vt:lpstr>
      <vt:lpstr>PowerPoint Presentation</vt:lpstr>
      <vt:lpstr>Defining the Continuum</vt:lpstr>
      <vt:lpstr>Defining the Continuum</vt:lpstr>
      <vt:lpstr>Defining the Continuum</vt:lpstr>
      <vt:lpstr> Would you diagnose this symptom as:</vt:lpstr>
      <vt:lpstr>  Would you diagnose this symptom as:</vt:lpstr>
      <vt:lpstr>  Would you diagnose this symptom as:</vt:lpstr>
      <vt:lpstr> Would you diagnose this symptom as:</vt:lpstr>
      <vt:lpstr>Case Study: Katie</vt:lpstr>
      <vt:lpstr>“Katie”</vt:lpstr>
      <vt:lpstr>“Katie”</vt:lpstr>
      <vt:lpstr>Clinical Challenges</vt:lpstr>
      <vt:lpstr>Risk of Transition to Psychosis in Persons Meeting Clinical High Risk Criteria</vt:lpstr>
      <vt:lpstr>Risk of Transition to Psychosis in Persons Meeting Clinical High Risk Criteria</vt:lpstr>
      <vt:lpstr>PowerPoint Presentation</vt:lpstr>
      <vt:lpstr>Delays in Recognition and  Treatment of Psychosis</vt:lpstr>
      <vt:lpstr>Average Duration of Untreated Psychosis</vt:lpstr>
      <vt:lpstr>Factors contributing to treatment delay</vt:lpstr>
      <vt:lpstr>Keeping Symptoms Private</vt:lpstr>
      <vt:lpstr>Keeping Symptoms Private</vt:lpstr>
      <vt:lpstr>Jessica</vt:lpstr>
      <vt:lpstr>Factors contributing to treatment delay</vt:lpstr>
      <vt:lpstr>Misattribution</vt:lpstr>
      <vt:lpstr>Misattribution</vt:lpstr>
      <vt:lpstr>Jessica</vt:lpstr>
      <vt:lpstr>Factors contributing to treatment delay</vt:lpstr>
      <vt:lpstr>Jessica</vt:lpstr>
      <vt:lpstr>PowerPoint Presentation</vt:lpstr>
      <vt:lpstr>PowerPoint Presentation</vt:lpstr>
      <vt:lpstr>Early Psychosis</vt:lpstr>
      <vt:lpstr>Delays in Diagnosis: Role of the Clinician</vt:lpstr>
      <vt:lpstr>Delays in Diagnosis: Role of the Clinician</vt:lpstr>
      <vt:lpstr>Suicidal Ideation</vt:lpstr>
      <vt:lpstr>Psychosis &amp; History of Substance Use Disorders</vt:lpstr>
      <vt:lpstr>Use of Drugs</vt:lpstr>
      <vt:lpstr>Substance-Induced Psychosis</vt:lpstr>
      <vt:lpstr>Substances May Trigger a Chronic Psychotic Disorder</vt:lpstr>
      <vt:lpstr>Psychotic Experiences: Suicidal Thoughts</vt:lpstr>
      <vt:lpstr>Mask of Psychosis</vt:lpstr>
      <vt:lpstr>Consequences of Treatment Delay</vt:lpstr>
      <vt:lpstr>Social Consequences of Unrecognized Psychosis</vt:lpstr>
      <vt:lpstr>Consequences of Treatment Delay</vt:lpstr>
      <vt:lpstr>Lost Opportunities</vt:lpstr>
      <vt:lpstr>Consequences of Treatment Delay</vt:lpstr>
      <vt:lpstr>Untreated Psychosis and Violence</vt:lpstr>
      <vt:lpstr>Consequences of Treatment Delay</vt:lpstr>
      <vt:lpstr>PowerPoint Presentation</vt:lpstr>
      <vt:lpstr>Benefits of Early Intervention</vt:lpstr>
      <vt:lpstr>Summary</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Psychosis: Can You Spot It?</dc:title>
  <dc:creator>Perkins, Diana</dc:creator>
  <cp:lastModifiedBy>Jones, Chad Michael</cp:lastModifiedBy>
  <cp:revision>13</cp:revision>
  <dcterms:created xsi:type="dcterms:W3CDTF">2019-04-29T14:55:37Z</dcterms:created>
  <dcterms:modified xsi:type="dcterms:W3CDTF">2019-05-14T16:25:03Z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18F1E99D-88B5-4E20-B89B-4263A15D8C36</vt:lpwstr>
  </property>
  <property fmtid="{D5CDD505-2E9C-101B-9397-08002B2CF9AE}" pid="3" name="ArticulatePath">
    <vt:lpwstr>Module 1 FINAL</vt:lpwstr>
  </property>
</Properties>
</file>