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107.xml" ContentType="application/vnd.openxmlformats-officedocument.presentationml.notesSlide+xml"/>
  <Override PartName="/ppt/tags/tag110.xml" ContentType="application/vnd.openxmlformats-officedocument.presentationml.tags+xml"/>
  <Override PartName="/ppt/notesSlides/notesSlide108.xml" ContentType="application/vnd.openxmlformats-officedocument.presentationml.notesSlide+xml"/>
  <Override PartName="/ppt/tags/tag111.xml" ContentType="application/vnd.openxmlformats-officedocument.presentationml.tags+xml"/>
  <Override PartName="/ppt/notesSlides/notesSlide109.xml" ContentType="application/vnd.openxmlformats-officedocument.presentationml.notesSlide+xml"/>
  <Override PartName="/ppt/tags/tag112.xml" ContentType="application/vnd.openxmlformats-officedocument.presentationml.tags+xml"/>
  <Override PartName="/ppt/notesSlides/notesSlide110.xml" ContentType="application/vnd.openxmlformats-officedocument.presentationml.notesSlide+xml"/>
  <Override PartName="/ppt/tags/tag113.xml" ContentType="application/vnd.openxmlformats-officedocument.presentationml.tags+xml"/>
  <Override PartName="/ppt/notesSlides/notesSlide111.xml" ContentType="application/vnd.openxmlformats-officedocument.presentationml.notesSlide+xml"/>
  <Override PartName="/ppt/tags/tag114.xml" ContentType="application/vnd.openxmlformats-officedocument.presentationml.tags+xml"/>
  <Override PartName="/ppt/notesSlides/notesSlide112.xml" ContentType="application/vnd.openxmlformats-officedocument.presentationml.notesSlide+xml"/>
  <Override PartName="/ppt/tags/tag115.xml" ContentType="application/vnd.openxmlformats-officedocument.presentationml.tags+xml"/>
  <Override PartName="/ppt/notesSlides/notesSlide113.xml" ContentType="application/vnd.openxmlformats-officedocument.presentationml.notesSlide+xml"/>
  <Override PartName="/ppt/tags/tag116.xml" ContentType="application/vnd.openxmlformats-officedocument.presentationml.tags+xml"/>
  <Override PartName="/ppt/notesSlides/notesSlide114.xml" ContentType="application/vnd.openxmlformats-officedocument.presentationml.notesSlide+xml"/>
  <Override PartName="/ppt/tags/tag117.xml" ContentType="application/vnd.openxmlformats-officedocument.presentationml.tags+xml"/>
  <Override PartName="/ppt/notesSlides/notesSlide115.xml" ContentType="application/vnd.openxmlformats-officedocument.presentationml.notesSlide+xml"/>
  <Override PartName="/ppt/tags/tag118.xml" ContentType="application/vnd.openxmlformats-officedocument.presentationml.tags+xml"/>
  <Override PartName="/ppt/notesSlides/notesSlide116.xml" ContentType="application/vnd.openxmlformats-officedocument.presentationml.notesSlide+xml"/>
  <Override PartName="/ppt/tags/tag119.xml" ContentType="application/vnd.openxmlformats-officedocument.presentationml.tags+xml"/>
  <Override PartName="/ppt/notesSlides/notesSlide117.xml" ContentType="application/vnd.openxmlformats-officedocument.presentationml.notesSlide+xml"/>
  <Override PartName="/ppt/tags/tag120.xml" ContentType="application/vnd.openxmlformats-officedocument.presentationml.tags+xml"/>
  <Override PartName="/ppt/notesSlides/notesSlide118.xml" ContentType="application/vnd.openxmlformats-officedocument.presentationml.notesSlide+xml"/>
  <Override PartName="/ppt/tags/tag121.xml" ContentType="application/vnd.openxmlformats-officedocument.presentationml.tags+xml"/>
  <Override PartName="/ppt/notesSlides/notesSlide119.xml" ContentType="application/vnd.openxmlformats-officedocument.presentationml.notesSlide+xml"/>
  <Override PartName="/ppt/tags/tag122.xml" ContentType="application/vnd.openxmlformats-officedocument.presentationml.tags+xml"/>
  <Override PartName="/ppt/notesSlides/notesSlide120.xml" ContentType="application/vnd.openxmlformats-officedocument.presentationml.notesSlide+xml"/>
  <Override PartName="/ppt/tags/tag123.xml" ContentType="application/vnd.openxmlformats-officedocument.presentationml.tags+xml"/>
  <Override PartName="/ppt/notesSlides/notesSlide121.xml" ContentType="application/vnd.openxmlformats-officedocument.presentationml.notesSlide+xml"/>
  <Override PartName="/ppt/tags/tag124.xml" ContentType="application/vnd.openxmlformats-officedocument.presentationml.tags+xml"/>
  <Override PartName="/ppt/notesSlides/notesSlide122.xml" ContentType="application/vnd.openxmlformats-officedocument.presentationml.notesSlide+xml"/>
  <Override PartName="/ppt/tags/tag125.xml" ContentType="application/vnd.openxmlformats-officedocument.presentationml.tags+xml"/>
  <Override PartName="/ppt/notesSlides/notesSlide123.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124.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125.xml" ContentType="application/vnd.openxmlformats-officedocument.presentationml.notesSlide+xml"/>
  <Override PartName="/ppt/tags/tag130.xml" ContentType="application/vnd.openxmlformats-officedocument.presentationml.tags+xml"/>
  <Override PartName="/ppt/notesSlides/notesSlide126.xml" ContentType="application/vnd.openxmlformats-officedocument.presentationml.notesSlide+xml"/>
  <Override PartName="/ppt/tags/tag131.xml" ContentType="application/vnd.openxmlformats-officedocument.presentationml.tags+xml"/>
  <Override PartName="/ppt/notesSlides/notesSlide127.xml" ContentType="application/vnd.openxmlformats-officedocument.presentationml.notesSlide+xml"/>
  <Override PartName="/ppt/tags/tag132.xml" ContentType="application/vnd.openxmlformats-officedocument.presentationml.tags+xml"/>
  <Override PartName="/ppt/notesSlides/notesSlide128.xml" ContentType="application/vnd.openxmlformats-officedocument.presentationml.notesSlide+xml"/>
  <Override PartName="/ppt/tags/tag133.xml" ContentType="application/vnd.openxmlformats-officedocument.presentationml.tags+xml"/>
  <Override PartName="/ppt/notesSlides/notesSlide129.xml" ContentType="application/vnd.openxmlformats-officedocument.presentationml.notesSlide+xml"/>
  <Override PartName="/ppt/tags/tag134.xml" ContentType="application/vnd.openxmlformats-officedocument.presentationml.tags+xml"/>
  <Override PartName="/ppt/notesSlides/notesSlide130.xml" ContentType="application/vnd.openxmlformats-officedocument.presentationml.notesSlide+xml"/>
  <Override PartName="/ppt/tags/tag135.xml" ContentType="application/vnd.openxmlformats-officedocument.presentationml.tags+xml"/>
  <Override PartName="/ppt/notesSlides/notesSlide131.xml" ContentType="application/vnd.openxmlformats-officedocument.presentationml.notesSlide+xml"/>
  <Override PartName="/ppt/tags/tag136.xml" ContentType="application/vnd.openxmlformats-officedocument.presentationml.tags+xml"/>
  <Override PartName="/ppt/notesSlides/notesSlide132.xml" ContentType="application/vnd.openxmlformats-officedocument.presentationml.notesSlide+xml"/>
  <Override PartName="/ppt/tags/tag137.xml" ContentType="application/vnd.openxmlformats-officedocument.presentationml.tags+xml"/>
  <Override PartName="/ppt/notesSlides/notesSlide133.xml" ContentType="application/vnd.openxmlformats-officedocument.presentationml.notesSlide+xml"/>
  <Override PartName="/ppt/tags/tag138.xml" ContentType="application/vnd.openxmlformats-officedocument.presentationml.tags+xml"/>
  <Override PartName="/ppt/notesSlides/notesSlide134.xml" ContentType="application/vnd.openxmlformats-officedocument.presentationml.notesSlide+xml"/>
  <Override PartName="/ppt/tags/tag139.xml" ContentType="application/vnd.openxmlformats-officedocument.presentationml.tags+xml"/>
  <Override PartName="/ppt/notesSlides/notesSlide135.xml" ContentType="application/vnd.openxmlformats-officedocument.presentationml.notesSlide+xml"/>
  <Override PartName="/ppt/tags/tag140.xml" ContentType="application/vnd.openxmlformats-officedocument.presentationml.tags+xml"/>
  <Override PartName="/ppt/notesSlides/notesSlide136.xml" ContentType="application/vnd.openxmlformats-officedocument.presentationml.notesSlide+xml"/>
  <Override PartName="/ppt/tags/tag141.xml" ContentType="application/vnd.openxmlformats-officedocument.presentationml.tags+xml"/>
  <Override PartName="/ppt/notesSlides/notesSlide137.xml" ContentType="application/vnd.openxmlformats-officedocument.presentationml.notesSlide+xml"/>
  <Override PartName="/ppt/tags/tag142.xml" ContentType="application/vnd.openxmlformats-officedocument.presentationml.tags+xml"/>
  <Override PartName="/ppt/notesSlides/notesSlide138.xml" ContentType="application/vnd.openxmlformats-officedocument.presentationml.notesSlide+xml"/>
  <Override PartName="/ppt/tags/tag143.xml" ContentType="application/vnd.openxmlformats-officedocument.presentationml.tags+xml"/>
  <Override PartName="/ppt/notesSlides/notesSlide139.xml" ContentType="application/vnd.openxmlformats-officedocument.presentationml.notesSlide+xml"/>
  <Override PartName="/ppt/tags/tag144.xml" ContentType="application/vnd.openxmlformats-officedocument.presentationml.tags+xml"/>
  <Override PartName="/ppt/notesSlides/notesSlide140.xml" ContentType="application/vnd.openxmlformats-officedocument.presentationml.notesSlide+xml"/>
  <Override PartName="/ppt/tags/tag145.xml" ContentType="application/vnd.openxmlformats-officedocument.presentationml.tags+xml"/>
  <Override PartName="/ppt/notesSlides/notesSlide141.xml" ContentType="application/vnd.openxmlformats-officedocument.presentationml.notesSlide+xml"/>
  <Override PartName="/ppt/tags/tag146.xml" ContentType="application/vnd.openxmlformats-officedocument.presentationml.tags+xml"/>
  <Override PartName="/ppt/notesSlides/notesSlide142.xml" ContentType="application/vnd.openxmlformats-officedocument.presentationml.notesSlide+xml"/>
  <Override PartName="/ppt/tags/tag147.xml" ContentType="application/vnd.openxmlformats-officedocument.presentationml.tags+xml"/>
  <Override PartName="/ppt/notesSlides/notesSlide143.xml" ContentType="application/vnd.openxmlformats-officedocument.presentationml.notesSlide+xml"/>
  <Override PartName="/ppt/tags/tag148.xml" ContentType="application/vnd.openxmlformats-officedocument.presentationml.tags+xml"/>
  <Override PartName="/ppt/notesSlides/notesSlide144.xml" ContentType="application/vnd.openxmlformats-officedocument.presentationml.notesSlide+xml"/>
  <Override PartName="/ppt/tags/tag149.xml" ContentType="application/vnd.openxmlformats-officedocument.presentationml.tags+xml"/>
  <Override PartName="/ppt/notesSlides/notesSlide145.xml" ContentType="application/vnd.openxmlformats-officedocument.presentationml.notesSlide+xml"/>
  <Override PartName="/ppt/tags/tag150.xml" ContentType="application/vnd.openxmlformats-officedocument.presentationml.tags+xml"/>
  <Override PartName="/ppt/notesSlides/notesSlide146.xml" ContentType="application/vnd.openxmlformats-officedocument.presentationml.notesSlide+xml"/>
  <Override PartName="/ppt/tags/tag151.xml" ContentType="application/vnd.openxmlformats-officedocument.presentationml.tags+xml"/>
  <Override PartName="/ppt/notesSlides/notesSlide147.xml" ContentType="application/vnd.openxmlformats-officedocument.presentationml.notesSlide+xml"/>
  <Override PartName="/ppt/tags/tag152.xml" ContentType="application/vnd.openxmlformats-officedocument.presentationml.tags+xml"/>
  <Override PartName="/ppt/notesSlides/notesSlide148.xml" ContentType="application/vnd.openxmlformats-officedocument.presentationml.notesSlide+xml"/>
  <Override PartName="/ppt/tags/tag153.xml" ContentType="application/vnd.openxmlformats-officedocument.presentationml.tags+xml"/>
  <Override PartName="/ppt/notesSlides/notesSlide149.xml" ContentType="application/vnd.openxmlformats-officedocument.presentationml.notesSlide+xml"/>
  <Override PartName="/ppt/tags/tag154.xml" ContentType="application/vnd.openxmlformats-officedocument.presentationml.tags+xml"/>
  <Override PartName="/ppt/notesSlides/notesSlide150.xml" ContentType="application/vnd.openxmlformats-officedocument.presentationml.notesSlide+xml"/>
  <Override PartName="/ppt/tags/tag155.xml" ContentType="application/vnd.openxmlformats-officedocument.presentationml.tags+xml"/>
  <Override PartName="/ppt/notesSlides/notesSlide151.xml" ContentType="application/vnd.openxmlformats-officedocument.presentationml.notesSlide+xml"/>
  <Override PartName="/ppt/tags/tag156.xml" ContentType="application/vnd.openxmlformats-officedocument.presentationml.tags+xml"/>
  <Override PartName="/ppt/notesSlides/notesSlide152.xml" ContentType="application/vnd.openxmlformats-officedocument.presentationml.notesSlide+xml"/>
  <Override PartName="/ppt/tags/tag157.xml" ContentType="application/vnd.openxmlformats-officedocument.presentationml.tags+xml"/>
  <Override PartName="/ppt/notesSlides/notesSlide153.xml" ContentType="application/vnd.openxmlformats-officedocument.presentationml.notesSlide+xml"/>
  <Override PartName="/ppt/tags/tag158.xml" ContentType="application/vnd.openxmlformats-officedocument.presentationml.tags+xml"/>
  <Override PartName="/ppt/notesSlides/notesSlide154.xml" ContentType="application/vnd.openxmlformats-officedocument.presentationml.notesSlide+xml"/>
  <Override PartName="/ppt/tags/tag159.xml" ContentType="application/vnd.openxmlformats-officedocument.presentationml.tags+xml"/>
  <Override PartName="/ppt/notesSlides/notesSlide155.xml" ContentType="application/vnd.openxmlformats-officedocument.presentationml.notesSlide+xml"/>
  <Override PartName="/ppt/tags/tag160.xml" ContentType="application/vnd.openxmlformats-officedocument.presentationml.tags+xml"/>
  <Override PartName="/ppt/notesSlides/notesSlide156.xml" ContentType="application/vnd.openxmlformats-officedocument.presentationml.notesSlide+xml"/>
  <Override PartName="/ppt/tags/tag161.xml" ContentType="application/vnd.openxmlformats-officedocument.presentationml.tags+xml"/>
  <Override PartName="/ppt/notesSlides/notesSlide157.xml" ContentType="application/vnd.openxmlformats-officedocument.presentationml.notesSlide+xml"/>
  <Override PartName="/ppt/tags/tag162.xml" ContentType="application/vnd.openxmlformats-officedocument.presentationml.tags+xml"/>
  <Override PartName="/ppt/notesSlides/notesSlide158.xml" ContentType="application/vnd.openxmlformats-officedocument.presentationml.notesSlide+xml"/>
  <Override PartName="/ppt/tags/tag163.xml" ContentType="application/vnd.openxmlformats-officedocument.presentationml.tags+xml"/>
  <Override PartName="/ppt/notesSlides/notesSlide159.xml" ContentType="application/vnd.openxmlformats-officedocument.presentationml.notesSlide+xml"/>
  <Override PartName="/ppt/tags/tag164.xml" ContentType="application/vnd.openxmlformats-officedocument.presentationml.tags+xml"/>
  <Override PartName="/ppt/notesSlides/notesSlide160.xml" ContentType="application/vnd.openxmlformats-officedocument.presentationml.notesSlide+xml"/>
  <Override PartName="/ppt/tags/tag165.xml" ContentType="application/vnd.openxmlformats-officedocument.presentationml.tags+xml"/>
  <Override PartName="/ppt/notesSlides/notesSlide161.xml" ContentType="application/vnd.openxmlformats-officedocument.presentationml.notesSlide+xml"/>
  <Override PartName="/ppt/tags/tag166.xml" ContentType="application/vnd.openxmlformats-officedocument.presentationml.tags+xml"/>
  <Override PartName="/ppt/notesSlides/notesSlide162.xml" ContentType="application/vnd.openxmlformats-officedocument.presentationml.notesSlide+xml"/>
  <Override PartName="/ppt/tags/tag1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168"/>
  </p:notesMasterIdLst>
  <p:handoutMasterIdLst>
    <p:handoutMasterId r:id="rId169"/>
  </p:handoutMasterIdLst>
  <p:sldIdLst>
    <p:sldId id="534" r:id="rId2"/>
    <p:sldId id="702" r:id="rId3"/>
    <p:sldId id="703" r:id="rId4"/>
    <p:sldId id="704" r:id="rId5"/>
    <p:sldId id="705" r:id="rId6"/>
    <p:sldId id="805" r:id="rId7"/>
    <p:sldId id="806" r:id="rId8"/>
    <p:sldId id="807" r:id="rId9"/>
    <p:sldId id="630" r:id="rId10"/>
    <p:sldId id="631" r:id="rId11"/>
    <p:sldId id="632" r:id="rId12"/>
    <p:sldId id="510" r:id="rId13"/>
    <p:sldId id="649" r:id="rId14"/>
    <p:sldId id="794" r:id="rId15"/>
    <p:sldId id="795" r:id="rId16"/>
    <p:sldId id="796" r:id="rId17"/>
    <p:sldId id="259" r:id="rId18"/>
    <p:sldId id="336" r:id="rId19"/>
    <p:sldId id="812" r:id="rId20"/>
    <p:sldId id="512" r:id="rId21"/>
    <p:sldId id="797" r:id="rId22"/>
    <p:sldId id="808" r:id="rId23"/>
    <p:sldId id="765" r:id="rId24"/>
    <p:sldId id="766" r:id="rId25"/>
    <p:sldId id="767" r:id="rId26"/>
    <p:sldId id="768" r:id="rId27"/>
    <p:sldId id="769" r:id="rId28"/>
    <p:sldId id="770" r:id="rId29"/>
    <p:sldId id="798" r:id="rId30"/>
    <p:sldId id="771" r:id="rId31"/>
    <p:sldId id="772" r:id="rId32"/>
    <p:sldId id="773" r:id="rId33"/>
    <p:sldId id="774" r:id="rId34"/>
    <p:sldId id="775" r:id="rId35"/>
    <p:sldId id="776" r:id="rId36"/>
    <p:sldId id="777" r:id="rId37"/>
    <p:sldId id="799" r:id="rId38"/>
    <p:sldId id="778" r:id="rId39"/>
    <p:sldId id="779" r:id="rId40"/>
    <p:sldId id="402" r:id="rId41"/>
    <p:sldId id="668" r:id="rId42"/>
    <p:sldId id="667" r:id="rId43"/>
    <p:sldId id="780" r:id="rId44"/>
    <p:sldId id="800" r:id="rId45"/>
    <p:sldId id="781" r:id="rId46"/>
    <p:sldId id="669" r:id="rId47"/>
    <p:sldId id="782" r:id="rId48"/>
    <p:sldId id="783" r:id="rId49"/>
    <p:sldId id="706" r:id="rId50"/>
    <p:sldId id="267" r:id="rId51"/>
    <p:sldId id="707" r:id="rId52"/>
    <p:sldId id="657" r:id="rId53"/>
    <p:sldId id="269" r:id="rId54"/>
    <p:sldId id="670" r:id="rId55"/>
    <p:sldId id="801" r:id="rId56"/>
    <p:sldId id="671" r:id="rId57"/>
    <p:sldId id="675" r:id="rId58"/>
    <p:sldId id="802" r:id="rId59"/>
    <p:sldId id="676" r:id="rId60"/>
    <p:sldId id="672" r:id="rId61"/>
    <p:sldId id="673" r:id="rId62"/>
    <p:sldId id="395" r:id="rId63"/>
    <p:sldId id="708" r:id="rId64"/>
    <p:sldId id="460" r:id="rId65"/>
    <p:sldId id="784" r:id="rId66"/>
    <p:sldId id="276" r:id="rId67"/>
    <p:sldId id="461" r:id="rId68"/>
    <p:sldId id="656" r:id="rId69"/>
    <p:sldId id="677" r:id="rId70"/>
    <p:sldId id="678" r:id="rId71"/>
    <p:sldId id="679" r:id="rId72"/>
    <p:sldId id="803" r:id="rId73"/>
    <p:sldId id="680" r:id="rId74"/>
    <p:sldId id="635" r:id="rId75"/>
    <p:sldId id="809" r:id="rId76"/>
    <p:sldId id="681" r:id="rId77"/>
    <p:sldId id="682" r:id="rId78"/>
    <p:sldId id="810" r:id="rId79"/>
    <p:sldId id="811" r:id="rId80"/>
    <p:sldId id="683" r:id="rId81"/>
    <p:sldId id="804" r:id="rId82"/>
    <p:sldId id="684" r:id="rId83"/>
    <p:sldId id="414" r:id="rId84"/>
    <p:sldId id="788" r:id="rId85"/>
    <p:sldId id="789" r:id="rId86"/>
    <p:sldId id="790" r:id="rId87"/>
    <p:sldId id="658" r:id="rId88"/>
    <p:sldId id="285" r:id="rId89"/>
    <p:sldId id="686" r:id="rId90"/>
    <p:sldId id="709" r:id="rId91"/>
    <p:sldId id="710" r:id="rId92"/>
    <p:sldId id="711" r:id="rId93"/>
    <p:sldId id="506" r:id="rId94"/>
    <p:sldId id="648" r:id="rId95"/>
    <p:sldId id="712" r:id="rId96"/>
    <p:sldId id="713" r:id="rId97"/>
    <p:sldId id="714" r:id="rId98"/>
    <p:sldId id="715" r:id="rId99"/>
    <p:sldId id="716" r:id="rId100"/>
    <p:sldId id="717" r:id="rId101"/>
    <p:sldId id="718" r:id="rId102"/>
    <p:sldId id="719" r:id="rId103"/>
    <p:sldId id="720" r:id="rId104"/>
    <p:sldId id="721" r:id="rId105"/>
    <p:sldId id="499" r:id="rId106"/>
    <p:sldId id="647" r:id="rId107"/>
    <p:sldId id="659" r:id="rId108"/>
    <p:sldId id="300" r:id="rId109"/>
    <p:sldId id="722" r:id="rId110"/>
    <p:sldId id="723" r:id="rId111"/>
    <p:sldId id="724" r:id="rId112"/>
    <p:sldId id="725" r:id="rId113"/>
    <p:sldId id="726" r:id="rId114"/>
    <p:sldId id="727" r:id="rId115"/>
    <p:sldId id="728" r:id="rId116"/>
    <p:sldId id="729" r:id="rId117"/>
    <p:sldId id="730" r:id="rId118"/>
    <p:sldId id="311" r:id="rId119"/>
    <p:sldId id="643" r:id="rId120"/>
    <p:sldId id="791" r:id="rId121"/>
    <p:sldId id="792" r:id="rId122"/>
    <p:sldId id="793" r:id="rId123"/>
    <p:sldId id="733" r:id="rId124"/>
    <p:sldId id="732" r:id="rId125"/>
    <p:sldId id="385" r:id="rId126"/>
    <p:sldId id="642" r:id="rId127"/>
    <p:sldId id="660" r:id="rId128"/>
    <p:sldId id="378" r:id="rId129"/>
    <p:sldId id="734" r:id="rId130"/>
    <p:sldId id="735" r:id="rId131"/>
    <p:sldId id="736" r:id="rId132"/>
    <p:sldId id="737" r:id="rId133"/>
    <p:sldId id="738" r:id="rId134"/>
    <p:sldId id="662" r:id="rId135"/>
    <p:sldId id="663" r:id="rId136"/>
    <p:sldId id="739" r:id="rId137"/>
    <p:sldId id="740" r:id="rId138"/>
    <p:sldId id="741" r:id="rId139"/>
    <p:sldId id="502" r:id="rId140"/>
    <p:sldId id="743" r:id="rId141"/>
    <p:sldId id="744" r:id="rId142"/>
    <p:sldId id="745" r:id="rId143"/>
    <p:sldId id="747" r:id="rId144"/>
    <p:sldId id="748" r:id="rId145"/>
    <p:sldId id="749" r:id="rId146"/>
    <p:sldId id="750" r:id="rId147"/>
    <p:sldId id="751" r:id="rId148"/>
    <p:sldId id="752" r:id="rId149"/>
    <p:sldId id="753" r:id="rId150"/>
    <p:sldId id="324" r:id="rId151"/>
    <p:sldId id="754" r:id="rId152"/>
    <p:sldId id="755" r:id="rId153"/>
    <p:sldId id="323" r:id="rId154"/>
    <p:sldId id="641" r:id="rId155"/>
    <p:sldId id="756" r:id="rId156"/>
    <p:sldId id="757" r:id="rId157"/>
    <p:sldId id="758" r:id="rId158"/>
    <p:sldId id="759" r:id="rId159"/>
    <p:sldId id="390" r:id="rId160"/>
    <p:sldId id="640" r:id="rId161"/>
    <p:sldId id="371" r:id="rId162"/>
    <p:sldId id="761" r:id="rId163"/>
    <p:sldId id="762" r:id="rId164"/>
    <p:sldId id="763" r:id="rId165"/>
    <p:sldId id="764" r:id="rId166"/>
    <p:sldId id="617" r:id="rId167"/>
  </p:sldIdLst>
  <p:sldSz cx="9144000" cy="6858000" type="screen4x3"/>
  <p:notesSz cx="7023100" cy="9309100"/>
  <p:custDataLst>
    <p:tags r:id="rId17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75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1001" autoAdjust="0"/>
  </p:normalViewPr>
  <p:slideViewPr>
    <p:cSldViewPr snapToGrid="0">
      <p:cViewPr varScale="1">
        <p:scale>
          <a:sx n="79" d="100"/>
          <a:sy n="79" d="100"/>
        </p:scale>
        <p:origin x="900" y="96"/>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567DD-38DD-4949-BFCD-88A4C9CE74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5A5B1B-7F42-466C-AA00-564EDA99C9C1}">
      <dgm:prSet phldrT="[Text]" custT="1"/>
      <dgm:spPr>
        <a:ln w="12700">
          <a:solidFill>
            <a:srgbClr val="FFFFFF"/>
          </a:solidFill>
        </a:ln>
      </dgm:spPr>
      <dgm:t>
        <a:bodyPr/>
        <a:lstStyle/>
        <a:p>
          <a:r>
            <a:rPr lang="en-US" sz="1800" b="0" u="none" dirty="0">
              <a:solidFill>
                <a:schemeClr val="tx1"/>
              </a:solidFill>
            </a:rPr>
            <a:t>Module 1 –  An Introduction to Psychosis</a:t>
          </a:r>
        </a:p>
      </dgm:t>
    </dgm:pt>
    <dgm:pt modelId="{FD44A596-6192-4350-A55D-8C75B135D9F1}" type="parTrans" cxnId="{34F05292-8812-49F7-99E4-2A77F66D6C93}">
      <dgm:prSet/>
      <dgm:spPr/>
      <dgm:t>
        <a:bodyPr/>
        <a:lstStyle/>
        <a:p>
          <a:endParaRPr lang="en-US"/>
        </a:p>
      </dgm:t>
    </dgm:pt>
    <dgm:pt modelId="{E15BBDF8-FC95-4A69-8F94-1546B07D6D30}" type="sibTrans" cxnId="{34F05292-8812-49F7-99E4-2A77F66D6C93}">
      <dgm:prSet/>
      <dgm:spPr/>
      <dgm:t>
        <a:bodyPr/>
        <a:lstStyle/>
        <a:p>
          <a:endParaRPr lang="en-US"/>
        </a:p>
      </dgm:t>
    </dgm:pt>
    <dgm:pt modelId="{A9A3F579-8648-414F-9C2A-C5DE5F0E35A5}">
      <dgm:prSet phldrT="[Text]" custT="1"/>
      <dgm:spPr>
        <a:ln w="38100">
          <a:solidFill>
            <a:schemeClr val="bg1"/>
          </a:solidFill>
        </a:ln>
      </dgm:spPr>
      <dgm:t>
        <a:bodyPr/>
        <a:lstStyle/>
        <a:p>
          <a:r>
            <a:rPr lang="en-US" sz="1800" b="1" u="sng" dirty="0">
              <a:solidFill>
                <a:schemeClr val="bg1"/>
              </a:solidFill>
            </a:rPr>
            <a:t>Module 2 – “Mind Tricks,” Attenuated-Psychosis, and Full Psychosis</a:t>
          </a:r>
        </a:p>
      </dgm:t>
    </dgm:pt>
    <dgm:pt modelId="{C6BA9D49-952C-4299-A9C6-414D2AB35A1E}" type="parTrans" cxnId="{A483540B-DF2B-4ECB-9206-8083C803460B}">
      <dgm:prSet/>
      <dgm:spPr/>
      <dgm:t>
        <a:bodyPr/>
        <a:lstStyle/>
        <a:p>
          <a:endParaRPr lang="en-US"/>
        </a:p>
      </dgm:t>
    </dgm:pt>
    <dgm:pt modelId="{0ADD2FA2-961B-47E6-B586-1D92378F18EC}" type="sibTrans" cxnId="{A483540B-DF2B-4ECB-9206-8083C803460B}">
      <dgm:prSet/>
      <dgm:spPr/>
      <dgm:t>
        <a:bodyPr/>
        <a:lstStyle/>
        <a:p>
          <a:endParaRPr lang="en-US"/>
        </a:p>
      </dgm:t>
    </dgm:pt>
    <dgm:pt modelId="{E92922E9-43BE-41EB-B08D-57F04504F6BA}">
      <dgm:prSet phldrT="[Text]" custT="1"/>
      <dgm:spPr>
        <a:ln>
          <a:solidFill>
            <a:srgbClr val="FFFFFF"/>
          </a:solidFill>
        </a:ln>
      </dgm:spPr>
      <dgm:t>
        <a:bodyPr/>
        <a:lstStyle/>
        <a:p>
          <a:r>
            <a:rPr lang="en-US" sz="1800" dirty="0"/>
            <a:t>Module 3 – Why Clinicians Miss Diagnosis and What You Can Do About It</a:t>
          </a:r>
        </a:p>
      </dgm:t>
    </dgm:pt>
    <dgm:pt modelId="{4787E0AB-D0FA-46E1-8E84-DDD2668DABE4}" type="parTrans" cxnId="{14AC233C-061E-464E-ABAE-CFCD262B2BBB}">
      <dgm:prSet/>
      <dgm:spPr/>
      <dgm:t>
        <a:bodyPr/>
        <a:lstStyle/>
        <a:p>
          <a:endParaRPr lang="en-US"/>
        </a:p>
      </dgm:t>
    </dgm:pt>
    <dgm:pt modelId="{144213D7-1BFA-4ECE-A6B4-3226CF00D2E4}" type="sibTrans" cxnId="{14AC233C-061E-464E-ABAE-CFCD262B2BBB}">
      <dgm:prSet/>
      <dgm:spPr/>
      <dgm:t>
        <a:bodyPr/>
        <a:lstStyle/>
        <a:p>
          <a:endParaRPr lang="en-US"/>
        </a:p>
      </dgm:t>
    </dgm:pt>
    <dgm:pt modelId="{B17BC92C-E7DE-486B-A481-8A13F961203D}">
      <dgm:prSet phldrT="[Text]" custT="1"/>
      <dgm:spPr/>
      <dgm:t>
        <a:bodyPr/>
        <a:lstStyle/>
        <a:p>
          <a:r>
            <a:rPr lang="en-US" sz="1800" b="0" dirty="0"/>
            <a:t>Module 4 – Unmasking Psychosis</a:t>
          </a:r>
        </a:p>
      </dgm:t>
    </dgm:pt>
    <dgm:pt modelId="{6AD81761-3210-4728-AF9C-FDDDADA8054A}" type="parTrans" cxnId="{C24D0D74-43B6-433E-9255-EF7A310A3321}">
      <dgm:prSet/>
      <dgm:spPr/>
      <dgm:t>
        <a:bodyPr/>
        <a:lstStyle/>
        <a:p>
          <a:endParaRPr lang="en-US"/>
        </a:p>
      </dgm:t>
    </dgm:pt>
    <dgm:pt modelId="{AC2CCE7A-2A5F-4F92-9D3C-5BB8C4174BEB}" type="sibTrans" cxnId="{C24D0D74-43B6-433E-9255-EF7A310A3321}">
      <dgm:prSet/>
      <dgm:spPr/>
      <dgm:t>
        <a:bodyPr/>
        <a:lstStyle/>
        <a:p>
          <a:endParaRPr lang="en-US"/>
        </a:p>
      </dgm:t>
    </dgm:pt>
    <dgm:pt modelId="{05A2CCBF-07BA-465F-A9AE-0EF63B778271}">
      <dgm:prSet/>
      <dgm:spPr>
        <a:ln w="12700">
          <a:solidFill>
            <a:schemeClr val="accent1"/>
          </a:solidFill>
        </a:ln>
      </dgm:spPr>
      <dgm:t>
        <a:bodyPr/>
        <a:lstStyle/>
        <a:p>
          <a:r>
            <a:rPr lang="en-US" dirty="0"/>
            <a:t>A look at the national prevalence of psychotic disorders, common signs and symptoms, and barriers to diagnosis and treatment.</a:t>
          </a:r>
        </a:p>
      </dgm:t>
    </dgm:pt>
    <dgm:pt modelId="{10431E43-D6AA-4FD5-851E-ABB4E6E6D161}" type="parTrans" cxnId="{261BEF2C-62D1-4BAF-82F5-AD5573AF36BD}">
      <dgm:prSet/>
      <dgm:spPr/>
      <dgm:t>
        <a:bodyPr/>
        <a:lstStyle/>
        <a:p>
          <a:endParaRPr lang="en-US"/>
        </a:p>
      </dgm:t>
    </dgm:pt>
    <dgm:pt modelId="{20EDAE96-153F-490C-B61C-7B2055081618}" type="sibTrans" cxnId="{261BEF2C-62D1-4BAF-82F5-AD5573AF36BD}">
      <dgm:prSet/>
      <dgm:spPr/>
      <dgm:t>
        <a:bodyPr/>
        <a:lstStyle/>
        <a:p>
          <a:endParaRPr lang="en-US"/>
        </a:p>
      </dgm:t>
    </dgm:pt>
    <dgm:pt modelId="{91AF4B27-C1D0-4281-B6A1-92F6531078BA}">
      <dgm:prSet/>
      <dgm:spPr>
        <a:ln w="38100">
          <a:solidFill>
            <a:schemeClr val="bg1"/>
          </a:solidFill>
        </a:ln>
      </dgm:spPr>
      <dgm:t>
        <a:bodyPr/>
        <a:lstStyle/>
        <a:p>
          <a:r>
            <a:rPr lang="en-US" b="0" dirty="0"/>
            <a:t>Distinguishing key features of fully psychotic, attenuated psychotic, and non-psychotic symptoms and the differences therein.</a:t>
          </a:r>
        </a:p>
      </dgm:t>
    </dgm:pt>
    <dgm:pt modelId="{BC968EC5-01D4-4537-BC34-EBC4AEE7F086}" type="parTrans" cxnId="{A8731203-5310-4CF9-BBBD-9ACAED8F02B6}">
      <dgm:prSet/>
      <dgm:spPr/>
      <dgm:t>
        <a:bodyPr/>
        <a:lstStyle/>
        <a:p>
          <a:endParaRPr lang="en-US"/>
        </a:p>
      </dgm:t>
    </dgm:pt>
    <dgm:pt modelId="{A9FF534B-9D6F-452B-B6F0-3753FEF53229}" type="sibTrans" cxnId="{A8731203-5310-4CF9-BBBD-9ACAED8F02B6}">
      <dgm:prSet/>
      <dgm:spPr/>
      <dgm:t>
        <a:bodyPr/>
        <a:lstStyle/>
        <a:p>
          <a:endParaRPr lang="en-US"/>
        </a:p>
      </dgm:t>
    </dgm:pt>
    <dgm:pt modelId="{B92045E4-1C8E-4182-8240-5CC0B2B90CC3}">
      <dgm:prSet/>
      <dgm:spPr>
        <a:ln>
          <a:solidFill>
            <a:schemeClr val="accent1"/>
          </a:solidFill>
        </a:ln>
      </dgm:spPr>
      <dgm:t>
        <a:bodyPr/>
        <a:lstStyle/>
        <a:p>
          <a:r>
            <a:rPr lang="en-US" dirty="0"/>
            <a:t>How cognitive heuristics influence clinical decision-making and strategies for decreasing biases and improving the likelihood of a correct diagnosis.</a:t>
          </a:r>
        </a:p>
      </dgm:t>
    </dgm:pt>
    <dgm:pt modelId="{58079DBD-503B-417B-A2D4-E0314D54ABD1}" type="parTrans" cxnId="{BA50AA0C-3366-4CD4-B42A-404847A3DBC7}">
      <dgm:prSet/>
      <dgm:spPr/>
      <dgm:t>
        <a:bodyPr/>
        <a:lstStyle/>
        <a:p>
          <a:endParaRPr lang="en-US"/>
        </a:p>
      </dgm:t>
    </dgm:pt>
    <dgm:pt modelId="{C3185D24-22EE-4E82-A372-1DC4EFB916C9}" type="sibTrans" cxnId="{BA50AA0C-3366-4CD4-B42A-404847A3DBC7}">
      <dgm:prSet/>
      <dgm:spPr/>
      <dgm:t>
        <a:bodyPr/>
        <a:lstStyle/>
        <a:p>
          <a:endParaRPr lang="en-US"/>
        </a:p>
      </dgm:t>
    </dgm:pt>
    <dgm:pt modelId="{B2146E54-B849-4939-A166-61C8C0437B2B}">
      <dgm:prSet/>
      <dgm:spPr/>
      <dgm:t>
        <a:bodyPr/>
        <a:lstStyle/>
        <a:p>
          <a:r>
            <a:rPr lang="en-US" dirty="0"/>
            <a:t>Identifying the range of disorders that feature psychosis as a symptom and factors like trauma and substance use that increase clinical risk.</a:t>
          </a:r>
        </a:p>
      </dgm:t>
    </dgm:pt>
    <dgm:pt modelId="{A89DB353-3743-40BF-96FE-9AD695C02EC9}" type="parTrans" cxnId="{B4DEF2E7-E83C-4298-8366-9CD46A1C82DA}">
      <dgm:prSet/>
      <dgm:spPr/>
      <dgm:t>
        <a:bodyPr/>
        <a:lstStyle/>
        <a:p>
          <a:endParaRPr lang="en-US"/>
        </a:p>
      </dgm:t>
    </dgm:pt>
    <dgm:pt modelId="{EF8195B9-9973-45D5-B4D0-3FE94ABB3348}" type="sibTrans" cxnId="{B4DEF2E7-E83C-4298-8366-9CD46A1C82DA}">
      <dgm:prSet/>
      <dgm:spPr/>
      <dgm:t>
        <a:bodyPr/>
        <a:lstStyle/>
        <a:p>
          <a:endParaRPr lang="en-US"/>
        </a:p>
      </dgm:t>
    </dgm:pt>
    <dgm:pt modelId="{5E34992C-A767-42DC-92ED-9CB2DF8FA6D5}" type="pres">
      <dgm:prSet presAssocID="{767567DD-38DD-4949-BFCD-88A4C9CE74BF}" presName="linear" presStyleCnt="0">
        <dgm:presLayoutVars>
          <dgm:dir/>
          <dgm:animLvl val="lvl"/>
          <dgm:resizeHandles val="exact"/>
        </dgm:presLayoutVars>
      </dgm:prSet>
      <dgm:spPr/>
      <dgm:t>
        <a:bodyPr/>
        <a:lstStyle/>
        <a:p>
          <a:endParaRPr lang="en-US"/>
        </a:p>
      </dgm:t>
    </dgm:pt>
    <dgm:pt modelId="{3792AB78-EBE0-436B-9009-207564D93554}" type="pres">
      <dgm:prSet presAssocID="{5F5A5B1B-7F42-466C-AA00-564EDA99C9C1}" presName="parentLin" presStyleCnt="0"/>
      <dgm:spPr/>
    </dgm:pt>
    <dgm:pt modelId="{ABD7BB5A-9FFF-4E25-B6D8-88DFE74E3782}" type="pres">
      <dgm:prSet presAssocID="{5F5A5B1B-7F42-466C-AA00-564EDA99C9C1}" presName="parentLeftMargin" presStyleLbl="node1" presStyleIdx="0" presStyleCnt="4"/>
      <dgm:spPr/>
      <dgm:t>
        <a:bodyPr/>
        <a:lstStyle/>
        <a:p>
          <a:endParaRPr lang="en-US"/>
        </a:p>
      </dgm:t>
    </dgm:pt>
    <dgm:pt modelId="{3930FDEE-A19F-475B-A20E-ECE7A5F4E89A}" type="pres">
      <dgm:prSet presAssocID="{5F5A5B1B-7F42-466C-AA00-564EDA99C9C1}" presName="parentText" presStyleLbl="node1" presStyleIdx="0" presStyleCnt="4" custScaleX="132255" custLinFactNeighborX="-19704">
        <dgm:presLayoutVars>
          <dgm:chMax val="0"/>
          <dgm:bulletEnabled val="1"/>
        </dgm:presLayoutVars>
      </dgm:prSet>
      <dgm:spPr/>
      <dgm:t>
        <a:bodyPr/>
        <a:lstStyle/>
        <a:p>
          <a:endParaRPr lang="en-US"/>
        </a:p>
      </dgm:t>
    </dgm:pt>
    <dgm:pt modelId="{AB53A45F-7EC3-405E-9542-7190F75E1E95}" type="pres">
      <dgm:prSet presAssocID="{5F5A5B1B-7F42-466C-AA00-564EDA99C9C1}" presName="negativeSpace" presStyleCnt="0"/>
      <dgm:spPr/>
    </dgm:pt>
    <dgm:pt modelId="{F3567935-DC47-496F-86EC-C3B78A37ECFA}" type="pres">
      <dgm:prSet presAssocID="{5F5A5B1B-7F42-466C-AA00-564EDA99C9C1}" presName="childText" presStyleLbl="conFgAcc1" presStyleIdx="0" presStyleCnt="4" custLinFactNeighborY="-57016">
        <dgm:presLayoutVars>
          <dgm:bulletEnabled val="1"/>
        </dgm:presLayoutVars>
      </dgm:prSet>
      <dgm:spPr/>
      <dgm:t>
        <a:bodyPr/>
        <a:lstStyle/>
        <a:p>
          <a:endParaRPr lang="en-US"/>
        </a:p>
      </dgm:t>
    </dgm:pt>
    <dgm:pt modelId="{FA1FD252-F8E5-4FC4-AE55-A28B3527E592}" type="pres">
      <dgm:prSet presAssocID="{E15BBDF8-FC95-4A69-8F94-1546B07D6D30}" presName="spaceBetweenRectangles" presStyleCnt="0"/>
      <dgm:spPr/>
    </dgm:pt>
    <dgm:pt modelId="{2C9BF31F-4675-4F4B-9D1C-77819E9A2B8C}" type="pres">
      <dgm:prSet presAssocID="{A9A3F579-8648-414F-9C2A-C5DE5F0E35A5}" presName="parentLin" presStyleCnt="0"/>
      <dgm:spPr/>
    </dgm:pt>
    <dgm:pt modelId="{847F2FD7-5CC4-4E84-9C81-BDD29022D7E6}" type="pres">
      <dgm:prSet presAssocID="{A9A3F579-8648-414F-9C2A-C5DE5F0E35A5}" presName="parentLeftMargin" presStyleLbl="node1" presStyleIdx="0" presStyleCnt="4"/>
      <dgm:spPr/>
      <dgm:t>
        <a:bodyPr/>
        <a:lstStyle/>
        <a:p>
          <a:endParaRPr lang="en-US"/>
        </a:p>
      </dgm:t>
    </dgm:pt>
    <dgm:pt modelId="{28CD006E-9605-4ED3-B4A8-A72C510B66B0}" type="pres">
      <dgm:prSet presAssocID="{A9A3F579-8648-414F-9C2A-C5DE5F0E35A5}" presName="parentText" presStyleLbl="node1" presStyleIdx="1" presStyleCnt="4" custScaleX="132255" custLinFactNeighborX="-19704">
        <dgm:presLayoutVars>
          <dgm:chMax val="0"/>
          <dgm:bulletEnabled val="1"/>
        </dgm:presLayoutVars>
      </dgm:prSet>
      <dgm:spPr/>
      <dgm:t>
        <a:bodyPr/>
        <a:lstStyle/>
        <a:p>
          <a:endParaRPr lang="en-US"/>
        </a:p>
      </dgm:t>
    </dgm:pt>
    <dgm:pt modelId="{220C8BD9-00BB-458A-A79B-2D01FA076A65}" type="pres">
      <dgm:prSet presAssocID="{A9A3F579-8648-414F-9C2A-C5DE5F0E35A5}" presName="negativeSpace" presStyleCnt="0"/>
      <dgm:spPr/>
    </dgm:pt>
    <dgm:pt modelId="{EAA15FE4-EA04-4A3C-82C7-73A7CF6B91F5}" type="pres">
      <dgm:prSet presAssocID="{A9A3F579-8648-414F-9C2A-C5DE5F0E35A5}" presName="childText" presStyleLbl="conFgAcc1" presStyleIdx="1" presStyleCnt="4" custLinFactNeighborY="-45861">
        <dgm:presLayoutVars>
          <dgm:bulletEnabled val="1"/>
        </dgm:presLayoutVars>
      </dgm:prSet>
      <dgm:spPr/>
      <dgm:t>
        <a:bodyPr/>
        <a:lstStyle/>
        <a:p>
          <a:endParaRPr lang="en-US"/>
        </a:p>
      </dgm:t>
    </dgm:pt>
    <dgm:pt modelId="{6E3CD807-9DD6-4414-9420-08E093244E62}" type="pres">
      <dgm:prSet presAssocID="{0ADD2FA2-961B-47E6-B586-1D92378F18EC}" presName="spaceBetweenRectangles" presStyleCnt="0"/>
      <dgm:spPr/>
    </dgm:pt>
    <dgm:pt modelId="{65EC3FF3-3D56-4330-A7BA-E49725553462}" type="pres">
      <dgm:prSet presAssocID="{E92922E9-43BE-41EB-B08D-57F04504F6BA}" presName="parentLin" presStyleCnt="0"/>
      <dgm:spPr/>
    </dgm:pt>
    <dgm:pt modelId="{CA8D95E9-B282-49C2-A894-B1E16367E392}" type="pres">
      <dgm:prSet presAssocID="{E92922E9-43BE-41EB-B08D-57F04504F6BA}" presName="parentLeftMargin" presStyleLbl="node1" presStyleIdx="1" presStyleCnt="4"/>
      <dgm:spPr/>
      <dgm:t>
        <a:bodyPr/>
        <a:lstStyle/>
        <a:p>
          <a:endParaRPr lang="en-US"/>
        </a:p>
      </dgm:t>
    </dgm:pt>
    <dgm:pt modelId="{8760420B-73A0-4676-9935-26B619C19386}" type="pres">
      <dgm:prSet presAssocID="{E92922E9-43BE-41EB-B08D-57F04504F6BA}" presName="parentText" presStyleLbl="node1" presStyleIdx="2" presStyleCnt="4" custScaleX="132255" custLinFactNeighborX="-19704">
        <dgm:presLayoutVars>
          <dgm:chMax val="0"/>
          <dgm:bulletEnabled val="1"/>
        </dgm:presLayoutVars>
      </dgm:prSet>
      <dgm:spPr/>
      <dgm:t>
        <a:bodyPr/>
        <a:lstStyle/>
        <a:p>
          <a:endParaRPr lang="en-US"/>
        </a:p>
      </dgm:t>
    </dgm:pt>
    <dgm:pt modelId="{C732400C-2687-4C25-8A55-7E1C307B734F}" type="pres">
      <dgm:prSet presAssocID="{E92922E9-43BE-41EB-B08D-57F04504F6BA}" presName="negativeSpace" presStyleCnt="0"/>
      <dgm:spPr/>
    </dgm:pt>
    <dgm:pt modelId="{45E78342-9E14-4B98-9197-D19BF55DD046}" type="pres">
      <dgm:prSet presAssocID="{E92922E9-43BE-41EB-B08D-57F04504F6BA}" presName="childText" presStyleLbl="conFgAcc1" presStyleIdx="2" presStyleCnt="4" custLinFactNeighborY="-57016">
        <dgm:presLayoutVars>
          <dgm:bulletEnabled val="1"/>
        </dgm:presLayoutVars>
      </dgm:prSet>
      <dgm:spPr/>
      <dgm:t>
        <a:bodyPr/>
        <a:lstStyle/>
        <a:p>
          <a:endParaRPr lang="en-US"/>
        </a:p>
      </dgm:t>
    </dgm:pt>
    <dgm:pt modelId="{F3ECDA65-EAC9-415D-A38B-955C622E5543}" type="pres">
      <dgm:prSet presAssocID="{144213D7-1BFA-4ECE-A6B4-3226CF00D2E4}" presName="spaceBetweenRectangles" presStyleCnt="0"/>
      <dgm:spPr/>
    </dgm:pt>
    <dgm:pt modelId="{935AF21F-2ECD-48A1-8F18-B75FE26D9315}" type="pres">
      <dgm:prSet presAssocID="{B17BC92C-E7DE-486B-A481-8A13F961203D}" presName="parentLin" presStyleCnt="0"/>
      <dgm:spPr/>
    </dgm:pt>
    <dgm:pt modelId="{1F54D407-977D-454E-B839-63DBDAFC0E16}" type="pres">
      <dgm:prSet presAssocID="{B17BC92C-E7DE-486B-A481-8A13F961203D}" presName="parentLeftMargin" presStyleLbl="node1" presStyleIdx="2" presStyleCnt="4"/>
      <dgm:spPr/>
      <dgm:t>
        <a:bodyPr/>
        <a:lstStyle/>
        <a:p>
          <a:endParaRPr lang="en-US"/>
        </a:p>
      </dgm:t>
    </dgm:pt>
    <dgm:pt modelId="{2A43AD73-AD76-4C11-9547-424E0FCBC681}" type="pres">
      <dgm:prSet presAssocID="{B17BC92C-E7DE-486B-A481-8A13F961203D}" presName="parentText" presStyleLbl="node1" presStyleIdx="3" presStyleCnt="4" custScaleX="132255" custLinFactNeighborX="-19704">
        <dgm:presLayoutVars>
          <dgm:chMax val="0"/>
          <dgm:bulletEnabled val="1"/>
        </dgm:presLayoutVars>
      </dgm:prSet>
      <dgm:spPr/>
      <dgm:t>
        <a:bodyPr/>
        <a:lstStyle/>
        <a:p>
          <a:endParaRPr lang="en-US"/>
        </a:p>
      </dgm:t>
    </dgm:pt>
    <dgm:pt modelId="{4610A62F-A71C-474D-A0E3-640EF9AA67E4}" type="pres">
      <dgm:prSet presAssocID="{B17BC92C-E7DE-486B-A481-8A13F961203D}" presName="negativeSpace" presStyleCnt="0"/>
      <dgm:spPr/>
    </dgm:pt>
    <dgm:pt modelId="{0507844C-22DA-4215-B555-3F11E0D26483}" type="pres">
      <dgm:prSet presAssocID="{B17BC92C-E7DE-486B-A481-8A13F961203D}" presName="childText" presStyleLbl="conFgAcc1" presStyleIdx="3" presStyleCnt="4" custLinFactNeighborY="-20860">
        <dgm:presLayoutVars>
          <dgm:bulletEnabled val="1"/>
        </dgm:presLayoutVars>
      </dgm:prSet>
      <dgm:spPr/>
      <dgm:t>
        <a:bodyPr/>
        <a:lstStyle/>
        <a:p>
          <a:endParaRPr lang="en-US"/>
        </a:p>
      </dgm:t>
    </dgm:pt>
  </dgm:ptLst>
  <dgm:cxnLst>
    <dgm:cxn modelId="{A8731203-5310-4CF9-BBBD-9ACAED8F02B6}" srcId="{A9A3F579-8648-414F-9C2A-C5DE5F0E35A5}" destId="{91AF4B27-C1D0-4281-B6A1-92F6531078BA}" srcOrd="0" destOrd="0" parTransId="{BC968EC5-01D4-4537-BC34-EBC4AEE7F086}" sibTransId="{A9FF534B-9D6F-452B-B6F0-3753FEF53229}"/>
    <dgm:cxn modelId="{74AC7F4F-AEE7-4921-BFEE-B3EB3AE12016}" type="presOf" srcId="{5F5A5B1B-7F42-466C-AA00-564EDA99C9C1}" destId="{ABD7BB5A-9FFF-4E25-B6D8-88DFE74E3782}" srcOrd="0" destOrd="0" presId="urn:microsoft.com/office/officeart/2005/8/layout/list1"/>
    <dgm:cxn modelId="{2EB4D7BD-81A5-43F6-B753-84CAB2C74BD6}" type="presOf" srcId="{B2146E54-B849-4939-A166-61C8C0437B2B}" destId="{0507844C-22DA-4215-B555-3F11E0D26483}" srcOrd="0" destOrd="0" presId="urn:microsoft.com/office/officeart/2005/8/layout/list1"/>
    <dgm:cxn modelId="{70B36392-F690-4F25-9CE1-851257EED844}" type="presOf" srcId="{E92922E9-43BE-41EB-B08D-57F04504F6BA}" destId="{8760420B-73A0-4676-9935-26B619C19386}" srcOrd="1" destOrd="0" presId="urn:microsoft.com/office/officeart/2005/8/layout/list1"/>
    <dgm:cxn modelId="{89F8E23A-1A19-4EAE-A25A-4993390E7F85}" type="presOf" srcId="{5F5A5B1B-7F42-466C-AA00-564EDA99C9C1}" destId="{3930FDEE-A19F-475B-A20E-ECE7A5F4E89A}" srcOrd="1" destOrd="0" presId="urn:microsoft.com/office/officeart/2005/8/layout/list1"/>
    <dgm:cxn modelId="{969EBB30-92F7-461E-843F-159543FD4E60}" type="presOf" srcId="{B17BC92C-E7DE-486B-A481-8A13F961203D}" destId="{2A43AD73-AD76-4C11-9547-424E0FCBC681}" srcOrd="1" destOrd="0" presId="urn:microsoft.com/office/officeart/2005/8/layout/list1"/>
    <dgm:cxn modelId="{C24D0D74-43B6-433E-9255-EF7A310A3321}" srcId="{767567DD-38DD-4949-BFCD-88A4C9CE74BF}" destId="{B17BC92C-E7DE-486B-A481-8A13F961203D}" srcOrd="3" destOrd="0" parTransId="{6AD81761-3210-4728-AF9C-FDDDADA8054A}" sibTransId="{AC2CCE7A-2A5F-4F92-9D3C-5BB8C4174BEB}"/>
    <dgm:cxn modelId="{B4DEF2E7-E83C-4298-8366-9CD46A1C82DA}" srcId="{B17BC92C-E7DE-486B-A481-8A13F961203D}" destId="{B2146E54-B849-4939-A166-61C8C0437B2B}" srcOrd="0" destOrd="0" parTransId="{A89DB353-3743-40BF-96FE-9AD695C02EC9}" sibTransId="{EF8195B9-9973-45D5-B4D0-3FE94ABB3348}"/>
    <dgm:cxn modelId="{34F05292-8812-49F7-99E4-2A77F66D6C93}" srcId="{767567DD-38DD-4949-BFCD-88A4C9CE74BF}" destId="{5F5A5B1B-7F42-466C-AA00-564EDA99C9C1}" srcOrd="0" destOrd="0" parTransId="{FD44A596-6192-4350-A55D-8C75B135D9F1}" sibTransId="{E15BBDF8-FC95-4A69-8F94-1546B07D6D30}"/>
    <dgm:cxn modelId="{EAEB4338-65D6-4CCC-9B1E-48D35ED7C5E3}" type="presOf" srcId="{05A2CCBF-07BA-465F-A9AE-0EF63B778271}" destId="{F3567935-DC47-496F-86EC-C3B78A37ECFA}" srcOrd="0" destOrd="0" presId="urn:microsoft.com/office/officeart/2005/8/layout/list1"/>
    <dgm:cxn modelId="{26C9C6D5-9452-40E6-AFDA-C08E136756C8}" type="presOf" srcId="{91AF4B27-C1D0-4281-B6A1-92F6531078BA}" destId="{EAA15FE4-EA04-4A3C-82C7-73A7CF6B91F5}" srcOrd="0" destOrd="0" presId="urn:microsoft.com/office/officeart/2005/8/layout/list1"/>
    <dgm:cxn modelId="{BA50AA0C-3366-4CD4-B42A-404847A3DBC7}" srcId="{E92922E9-43BE-41EB-B08D-57F04504F6BA}" destId="{B92045E4-1C8E-4182-8240-5CC0B2B90CC3}" srcOrd="0" destOrd="0" parTransId="{58079DBD-503B-417B-A2D4-E0314D54ABD1}" sibTransId="{C3185D24-22EE-4E82-A372-1DC4EFB916C9}"/>
    <dgm:cxn modelId="{1EE63F96-482B-45BD-A0C5-E88AB3F8DDAD}" type="presOf" srcId="{A9A3F579-8648-414F-9C2A-C5DE5F0E35A5}" destId="{28CD006E-9605-4ED3-B4A8-A72C510B66B0}" srcOrd="1" destOrd="0" presId="urn:microsoft.com/office/officeart/2005/8/layout/list1"/>
    <dgm:cxn modelId="{A483540B-DF2B-4ECB-9206-8083C803460B}" srcId="{767567DD-38DD-4949-BFCD-88A4C9CE74BF}" destId="{A9A3F579-8648-414F-9C2A-C5DE5F0E35A5}" srcOrd="1" destOrd="0" parTransId="{C6BA9D49-952C-4299-A9C6-414D2AB35A1E}" sibTransId="{0ADD2FA2-961B-47E6-B586-1D92378F18EC}"/>
    <dgm:cxn modelId="{261BEF2C-62D1-4BAF-82F5-AD5573AF36BD}" srcId="{5F5A5B1B-7F42-466C-AA00-564EDA99C9C1}" destId="{05A2CCBF-07BA-465F-A9AE-0EF63B778271}" srcOrd="0" destOrd="0" parTransId="{10431E43-D6AA-4FD5-851E-ABB4E6E6D161}" sibTransId="{20EDAE96-153F-490C-B61C-7B2055081618}"/>
    <dgm:cxn modelId="{35C3EAA6-2EB4-4C98-96D0-C2B7B8AAF777}" type="presOf" srcId="{767567DD-38DD-4949-BFCD-88A4C9CE74BF}" destId="{5E34992C-A767-42DC-92ED-9CB2DF8FA6D5}" srcOrd="0" destOrd="0" presId="urn:microsoft.com/office/officeart/2005/8/layout/list1"/>
    <dgm:cxn modelId="{14AC233C-061E-464E-ABAE-CFCD262B2BBB}" srcId="{767567DD-38DD-4949-BFCD-88A4C9CE74BF}" destId="{E92922E9-43BE-41EB-B08D-57F04504F6BA}" srcOrd="2" destOrd="0" parTransId="{4787E0AB-D0FA-46E1-8E84-DDD2668DABE4}" sibTransId="{144213D7-1BFA-4ECE-A6B4-3226CF00D2E4}"/>
    <dgm:cxn modelId="{AB0356C4-054A-4F9C-97B4-2CCF1822A202}" type="presOf" srcId="{A9A3F579-8648-414F-9C2A-C5DE5F0E35A5}" destId="{847F2FD7-5CC4-4E84-9C81-BDD29022D7E6}" srcOrd="0" destOrd="0" presId="urn:microsoft.com/office/officeart/2005/8/layout/list1"/>
    <dgm:cxn modelId="{15438362-20EB-4F8C-A0E2-92266F7CE636}" type="presOf" srcId="{B17BC92C-E7DE-486B-A481-8A13F961203D}" destId="{1F54D407-977D-454E-B839-63DBDAFC0E16}" srcOrd="0" destOrd="0" presId="urn:microsoft.com/office/officeart/2005/8/layout/list1"/>
    <dgm:cxn modelId="{3549AF1E-384B-4A98-808C-AFB7026630A6}" type="presOf" srcId="{B92045E4-1C8E-4182-8240-5CC0B2B90CC3}" destId="{45E78342-9E14-4B98-9197-D19BF55DD046}" srcOrd="0" destOrd="0" presId="urn:microsoft.com/office/officeart/2005/8/layout/list1"/>
    <dgm:cxn modelId="{5F153752-2D6B-46CA-BCAD-E1982B7C595E}" type="presOf" srcId="{E92922E9-43BE-41EB-B08D-57F04504F6BA}" destId="{CA8D95E9-B282-49C2-A894-B1E16367E392}" srcOrd="0" destOrd="0" presId="urn:microsoft.com/office/officeart/2005/8/layout/list1"/>
    <dgm:cxn modelId="{618D2206-632A-49C5-AD03-FD2A37F13814}" type="presParOf" srcId="{5E34992C-A767-42DC-92ED-9CB2DF8FA6D5}" destId="{3792AB78-EBE0-436B-9009-207564D93554}" srcOrd="0" destOrd="0" presId="urn:microsoft.com/office/officeart/2005/8/layout/list1"/>
    <dgm:cxn modelId="{540A9093-25B2-4AFF-8F57-4F380386CEF7}" type="presParOf" srcId="{3792AB78-EBE0-436B-9009-207564D93554}" destId="{ABD7BB5A-9FFF-4E25-B6D8-88DFE74E3782}" srcOrd="0" destOrd="0" presId="urn:microsoft.com/office/officeart/2005/8/layout/list1"/>
    <dgm:cxn modelId="{A31157DD-07C5-4BBC-A216-C50119725340}" type="presParOf" srcId="{3792AB78-EBE0-436B-9009-207564D93554}" destId="{3930FDEE-A19F-475B-A20E-ECE7A5F4E89A}" srcOrd="1" destOrd="0" presId="urn:microsoft.com/office/officeart/2005/8/layout/list1"/>
    <dgm:cxn modelId="{904F4002-E65F-41DE-8478-C5274117868A}" type="presParOf" srcId="{5E34992C-A767-42DC-92ED-9CB2DF8FA6D5}" destId="{AB53A45F-7EC3-405E-9542-7190F75E1E95}" srcOrd="1" destOrd="0" presId="urn:microsoft.com/office/officeart/2005/8/layout/list1"/>
    <dgm:cxn modelId="{2103FE33-C4D6-4257-8B6E-D89C59599DF3}" type="presParOf" srcId="{5E34992C-A767-42DC-92ED-9CB2DF8FA6D5}" destId="{F3567935-DC47-496F-86EC-C3B78A37ECFA}" srcOrd="2" destOrd="0" presId="urn:microsoft.com/office/officeart/2005/8/layout/list1"/>
    <dgm:cxn modelId="{6CA458FD-502E-4004-A42F-9F1B79560004}" type="presParOf" srcId="{5E34992C-A767-42DC-92ED-9CB2DF8FA6D5}" destId="{FA1FD252-F8E5-4FC4-AE55-A28B3527E592}" srcOrd="3" destOrd="0" presId="urn:microsoft.com/office/officeart/2005/8/layout/list1"/>
    <dgm:cxn modelId="{6B1512C9-D8A4-4112-94EA-2E0329EA9689}" type="presParOf" srcId="{5E34992C-A767-42DC-92ED-9CB2DF8FA6D5}" destId="{2C9BF31F-4675-4F4B-9D1C-77819E9A2B8C}" srcOrd="4" destOrd="0" presId="urn:microsoft.com/office/officeart/2005/8/layout/list1"/>
    <dgm:cxn modelId="{06AECBB2-6049-4DDB-8D79-B8C66A2DEB50}" type="presParOf" srcId="{2C9BF31F-4675-4F4B-9D1C-77819E9A2B8C}" destId="{847F2FD7-5CC4-4E84-9C81-BDD29022D7E6}" srcOrd="0" destOrd="0" presId="urn:microsoft.com/office/officeart/2005/8/layout/list1"/>
    <dgm:cxn modelId="{6E2041F9-2C5F-4A64-9E2A-4899F8C1D808}" type="presParOf" srcId="{2C9BF31F-4675-4F4B-9D1C-77819E9A2B8C}" destId="{28CD006E-9605-4ED3-B4A8-A72C510B66B0}" srcOrd="1" destOrd="0" presId="urn:microsoft.com/office/officeart/2005/8/layout/list1"/>
    <dgm:cxn modelId="{79750E8F-88AD-44AE-8BAD-910AB5CBB322}" type="presParOf" srcId="{5E34992C-A767-42DC-92ED-9CB2DF8FA6D5}" destId="{220C8BD9-00BB-458A-A79B-2D01FA076A65}" srcOrd="5" destOrd="0" presId="urn:microsoft.com/office/officeart/2005/8/layout/list1"/>
    <dgm:cxn modelId="{852A4C45-E166-411E-9917-108FFEAF1E53}" type="presParOf" srcId="{5E34992C-A767-42DC-92ED-9CB2DF8FA6D5}" destId="{EAA15FE4-EA04-4A3C-82C7-73A7CF6B91F5}" srcOrd="6" destOrd="0" presId="urn:microsoft.com/office/officeart/2005/8/layout/list1"/>
    <dgm:cxn modelId="{A9C45C12-A933-4F5F-BFB5-4FDA0A356E01}" type="presParOf" srcId="{5E34992C-A767-42DC-92ED-9CB2DF8FA6D5}" destId="{6E3CD807-9DD6-4414-9420-08E093244E62}" srcOrd="7" destOrd="0" presId="urn:microsoft.com/office/officeart/2005/8/layout/list1"/>
    <dgm:cxn modelId="{4A0FCD0B-DF11-4763-AFC6-24B1F45B1862}" type="presParOf" srcId="{5E34992C-A767-42DC-92ED-9CB2DF8FA6D5}" destId="{65EC3FF3-3D56-4330-A7BA-E49725553462}" srcOrd="8" destOrd="0" presId="urn:microsoft.com/office/officeart/2005/8/layout/list1"/>
    <dgm:cxn modelId="{9AF7F65C-376A-413C-BA87-7B862FEA22BF}" type="presParOf" srcId="{65EC3FF3-3D56-4330-A7BA-E49725553462}" destId="{CA8D95E9-B282-49C2-A894-B1E16367E392}" srcOrd="0" destOrd="0" presId="urn:microsoft.com/office/officeart/2005/8/layout/list1"/>
    <dgm:cxn modelId="{4B89F091-DB7C-4DC1-BB17-DD66AAEC586F}" type="presParOf" srcId="{65EC3FF3-3D56-4330-A7BA-E49725553462}" destId="{8760420B-73A0-4676-9935-26B619C19386}" srcOrd="1" destOrd="0" presId="urn:microsoft.com/office/officeart/2005/8/layout/list1"/>
    <dgm:cxn modelId="{EAC44F30-2103-4084-934D-6E7D10896AC4}" type="presParOf" srcId="{5E34992C-A767-42DC-92ED-9CB2DF8FA6D5}" destId="{C732400C-2687-4C25-8A55-7E1C307B734F}" srcOrd="9" destOrd="0" presId="urn:microsoft.com/office/officeart/2005/8/layout/list1"/>
    <dgm:cxn modelId="{14D35EB4-0030-449C-AABD-432209F3E2C2}" type="presParOf" srcId="{5E34992C-A767-42DC-92ED-9CB2DF8FA6D5}" destId="{45E78342-9E14-4B98-9197-D19BF55DD046}" srcOrd="10" destOrd="0" presId="urn:microsoft.com/office/officeart/2005/8/layout/list1"/>
    <dgm:cxn modelId="{00548662-72E4-47F2-AB9F-CD6FC522B2EB}" type="presParOf" srcId="{5E34992C-A767-42DC-92ED-9CB2DF8FA6D5}" destId="{F3ECDA65-EAC9-415D-A38B-955C622E5543}" srcOrd="11" destOrd="0" presId="urn:microsoft.com/office/officeart/2005/8/layout/list1"/>
    <dgm:cxn modelId="{DC3037CC-6A0A-4BED-863C-24E8E5E0E30D}" type="presParOf" srcId="{5E34992C-A767-42DC-92ED-9CB2DF8FA6D5}" destId="{935AF21F-2ECD-48A1-8F18-B75FE26D9315}" srcOrd="12" destOrd="0" presId="urn:microsoft.com/office/officeart/2005/8/layout/list1"/>
    <dgm:cxn modelId="{185E71AC-6325-4CC9-A230-E2B420FA5A8D}" type="presParOf" srcId="{935AF21F-2ECD-48A1-8F18-B75FE26D9315}" destId="{1F54D407-977D-454E-B839-63DBDAFC0E16}" srcOrd="0" destOrd="0" presId="urn:microsoft.com/office/officeart/2005/8/layout/list1"/>
    <dgm:cxn modelId="{93DFAD3B-98F3-43FA-B51A-BDDA04FE44B0}" type="presParOf" srcId="{935AF21F-2ECD-48A1-8F18-B75FE26D9315}" destId="{2A43AD73-AD76-4C11-9547-424E0FCBC681}" srcOrd="1" destOrd="0" presId="urn:microsoft.com/office/officeart/2005/8/layout/list1"/>
    <dgm:cxn modelId="{B268E7F7-E3B8-490D-AA02-F2B70DBDA3FF}" type="presParOf" srcId="{5E34992C-A767-42DC-92ED-9CB2DF8FA6D5}" destId="{4610A62F-A71C-474D-A0E3-640EF9AA67E4}" srcOrd="13" destOrd="0" presId="urn:microsoft.com/office/officeart/2005/8/layout/list1"/>
    <dgm:cxn modelId="{0862718A-983B-42B1-9D50-2C051ABFD623}" type="presParOf" srcId="{5E34992C-A767-42DC-92ED-9CB2DF8FA6D5}" destId="{0507844C-22DA-4215-B555-3F11E0D2648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67935-DC47-496F-86EC-C3B78A37ECFA}">
      <dsp:nvSpPr>
        <dsp:cNvPr id="0" name=""/>
        <dsp:cNvSpPr/>
      </dsp:nvSpPr>
      <dsp:spPr>
        <a:xfrm>
          <a:off x="0" y="401354"/>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 look at the national prevalence of psychotic disorders, common signs and symptoms, and barriers to diagnosis and treatment.</a:t>
          </a:r>
        </a:p>
      </dsp:txBody>
      <dsp:txXfrm>
        <a:off x="0" y="401354"/>
        <a:ext cx="8437418" cy="1020600"/>
      </dsp:txXfrm>
    </dsp:sp>
    <dsp:sp modelId="{3930FDEE-A19F-475B-A20E-ECE7A5F4E89A}">
      <dsp:nvSpPr>
        <dsp:cNvPr id="0" name=""/>
        <dsp:cNvSpPr/>
      </dsp:nvSpPr>
      <dsp:spPr>
        <a:xfrm>
          <a:off x="338745" y="191094"/>
          <a:ext cx="7811235" cy="531360"/>
        </a:xfrm>
        <a:prstGeom prst="roundRect">
          <a:avLst/>
        </a:prstGeom>
        <a:solidFill>
          <a:schemeClr val="accent1">
            <a:hueOff val="0"/>
            <a:satOff val="0"/>
            <a:lumOff val="0"/>
            <a:alphaOff val="0"/>
          </a:schemeClr>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u="none" kern="1200" dirty="0">
              <a:solidFill>
                <a:schemeClr val="tx1"/>
              </a:solidFill>
            </a:rPr>
            <a:t>Module 1 –  An Introduction to Psychosis</a:t>
          </a:r>
        </a:p>
      </dsp:txBody>
      <dsp:txXfrm>
        <a:off x="364684" y="217033"/>
        <a:ext cx="7759357" cy="479482"/>
      </dsp:txXfrm>
    </dsp:sp>
    <dsp:sp modelId="{EAA15FE4-EA04-4A3C-82C7-73A7CF6B91F5}">
      <dsp:nvSpPr>
        <dsp:cNvPr id="0" name=""/>
        <dsp:cNvSpPr/>
      </dsp:nvSpPr>
      <dsp:spPr>
        <a:xfrm>
          <a:off x="0" y="1795677"/>
          <a:ext cx="8437418" cy="1020600"/>
        </a:xfrm>
        <a:prstGeom prst="rect">
          <a:avLst/>
        </a:prstGeom>
        <a:solidFill>
          <a:schemeClr val="lt1">
            <a:alpha val="90000"/>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Distinguishing key features of fully psychotic, attenuated psychotic, and non-psychotic symptoms and the differences therein.</a:t>
          </a:r>
        </a:p>
      </dsp:txBody>
      <dsp:txXfrm>
        <a:off x="0" y="1795677"/>
        <a:ext cx="8437418" cy="1020600"/>
      </dsp:txXfrm>
    </dsp:sp>
    <dsp:sp modelId="{28CD006E-9605-4ED3-B4A8-A72C510B66B0}">
      <dsp:nvSpPr>
        <dsp:cNvPr id="0" name=""/>
        <dsp:cNvSpPr/>
      </dsp:nvSpPr>
      <dsp:spPr>
        <a:xfrm>
          <a:off x="338745" y="1574574"/>
          <a:ext cx="7811235" cy="531360"/>
        </a:xfrm>
        <a:prstGeom prst="roundRect">
          <a:avLst/>
        </a:prstGeom>
        <a:solidFill>
          <a:schemeClr val="accen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1" u="sng" kern="1200" dirty="0">
              <a:solidFill>
                <a:schemeClr val="bg1"/>
              </a:solidFill>
            </a:rPr>
            <a:t>Module 2 – “Mind Tricks,” Attenuated-Psychosis, and Full Psychosis</a:t>
          </a:r>
        </a:p>
      </dsp:txBody>
      <dsp:txXfrm>
        <a:off x="364684" y="1600513"/>
        <a:ext cx="7759357" cy="479482"/>
      </dsp:txXfrm>
    </dsp:sp>
    <dsp:sp modelId="{45E78342-9E14-4B98-9197-D19BF55DD046}">
      <dsp:nvSpPr>
        <dsp:cNvPr id="0" name=""/>
        <dsp:cNvSpPr/>
      </dsp:nvSpPr>
      <dsp:spPr>
        <a:xfrm>
          <a:off x="0" y="3168314"/>
          <a:ext cx="8437418" cy="1020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cognitive heuristics influence clinical decision-making and strategies for decreasing biases and improving the likelihood of a correct diagnosis.</a:t>
          </a:r>
        </a:p>
      </dsp:txBody>
      <dsp:txXfrm>
        <a:off x="0" y="3168314"/>
        <a:ext cx="8437418" cy="1020600"/>
      </dsp:txXfrm>
    </dsp:sp>
    <dsp:sp modelId="{8760420B-73A0-4676-9935-26B619C19386}">
      <dsp:nvSpPr>
        <dsp:cNvPr id="0" name=""/>
        <dsp:cNvSpPr/>
      </dsp:nvSpPr>
      <dsp:spPr>
        <a:xfrm>
          <a:off x="338745" y="2958054"/>
          <a:ext cx="7811235" cy="531360"/>
        </a:xfrm>
        <a:prstGeom prst="roundRect">
          <a:avLst/>
        </a:prstGeom>
        <a:solidFill>
          <a:schemeClr val="accent1">
            <a:hueOff val="0"/>
            <a:satOff val="0"/>
            <a:lumOff val="0"/>
            <a:alphaOff val="0"/>
          </a:schemeClr>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kern="1200" dirty="0"/>
            <a:t>Module 3 – Why Clinicians Miss Diagnosis and What You Can Do About It</a:t>
          </a:r>
        </a:p>
      </dsp:txBody>
      <dsp:txXfrm>
        <a:off x="364684" y="2983993"/>
        <a:ext cx="7759357" cy="479482"/>
      </dsp:txXfrm>
    </dsp:sp>
    <dsp:sp modelId="{0507844C-22DA-4215-B555-3F11E0D26483}">
      <dsp:nvSpPr>
        <dsp:cNvPr id="0" name=""/>
        <dsp:cNvSpPr/>
      </dsp:nvSpPr>
      <dsp:spPr>
        <a:xfrm>
          <a:off x="0" y="4551793"/>
          <a:ext cx="8437418"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Identifying the range of disorders that feature psychosis as a symptom and factors like trauma and substance use that increase clinical risk.</a:t>
          </a:r>
        </a:p>
      </dsp:txBody>
      <dsp:txXfrm>
        <a:off x="0" y="4551793"/>
        <a:ext cx="8437418" cy="1020600"/>
      </dsp:txXfrm>
    </dsp:sp>
    <dsp:sp modelId="{2A43AD73-AD76-4C11-9547-424E0FCBC681}">
      <dsp:nvSpPr>
        <dsp:cNvPr id="0" name=""/>
        <dsp:cNvSpPr/>
      </dsp:nvSpPr>
      <dsp:spPr>
        <a:xfrm>
          <a:off x="338745" y="4341534"/>
          <a:ext cx="7811235"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kern="1200" dirty="0"/>
            <a:t>Module 4 – Unmasking Psychosis</a:t>
          </a:r>
        </a:p>
      </dsp:txBody>
      <dsp:txXfrm>
        <a:off x="364684" y="4367473"/>
        <a:ext cx="7759357"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4EA1890D-D766-458F-AB21-FAC5716AAD38}" type="datetimeFigureOut">
              <a:rPr lang="en-US" smtClean="0"/>
              <a:t>5/14/2019</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1799F07-2159-4B4B-BD77-30F9149FAD44}" type="slidenum">
              <a:rPr lang="en-US" smtClean="0"/>
              <a:t>‹#›</a:t>
            </a:fld>
            <a:endParaRPr lang="en-US"/>
          </a:p>
        </p:txBody>
      </p:sp>
    </p:spTree>
    <p:extLst>
      <p:ext uri="{BB962C8B-B14F-4D97-AF65-F5344CB8AC3E}">
        <p14:creationId xmlns:p14="http://schemas.microsoft.com/office/powerpoint/2010/main" val="1879106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224959B-D6C2-4EE6-B8ED-FA236A953483}" type="datetimeFigureOut">
              <a:rPr lang="en-US" smtClean="0"/>
              <a:t>5/14/2019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5D71B83-B029-4F22-B29D-85C3320EB077}" type="slidenum">
              <a:rPr lang="en-US" smtClean="0"/>
              <a:t>‹#›</a:t>
            </a:fld>
            <a:endParaRPr lang="en-US"/>
          </a:p>
        </p:txBody>
      </p:sp>
    </p:spTree>
    <p:extLst>
      <p:ext uri="{BB962C8B-B14F-4D97-AF65-F5344CB8AC3E}">
        <p14:creationId xmlns:p14="http://schemas.microsoft.com/office/powerpoint/2010/main" val="3040470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Welcome. I am Chad Jones, your host for today’s webinar. The webinar series “Psychosis, Can You Spot It?” was developed by Dr. Diana Perkins and her team. Dr. Perkins is the Director of EPI-NC, a program supporting the development of early psychosis treatment programs in North Carolina. This webinar series is supported by EPI-NC,  funded by a federal Community Mental Health Services Block Grant as a project of the NC Division of Mental Health, Developmental Disabilities &amp; Substance Abuse Services. Dr. Perkins is a Professor in the Department of Psychiatry at the University of North Carolina at Chapel Hill and is the Director and one of the psychiatrists of the UNC OASIS program, a coordinated specialty care program for persons in the early stages of a psychotic disorder. Her research focuses on discovering what causes schizophrenia, in the hope of developing better treatments and eventually a cure.   </a:t>
            </a:r>
          </a:p>
          <a:p>
            <a:endParaRPr lang="en-US" dirty="0"/>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08116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dirty="0"/>
              <a:t>The spectrum</a:t>
            </a:r>
            <a:r>
              <a:rPr lang="en-US" baseline="0" dirty="0"/>
              <a:t> of psychosis. At one end of the continuum, our occasional misinterpretations or misperceptions of events, and disorganization experienced by most people. For example when tired, or under a great deal of stress. At the other end are fully psychotic delusions, hallucinations, and disorganization. </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10</a:t>
            </a:fld>
            <a:endParaRPr lang="en-US"/>
          </a:p>
        </p:txBody>
      </p:sp>
    </p:spTree>
    <p:extLst>
      <p:ext uri="{BB962C8B-B14F-4D97-AF65-F5344CB8AC3E}">
        <p14:creationId xmlns:p14="http://schemas.microsoft.com/office/powerpoint/2010/main" val="28968326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They are.</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100</a:t>
            </a:fld>
            <a:endParaRPr lang="en-US"/>
          </a:p>
        </p:txBody>
      </p:sp>
    </p:spTree>
    <p:extLst>
      <p:ext uri="{BB962C8B-B14F-4D97-AF65-F5344CB8AC3E}">
        <p14:creationId xmlns:p14="http://schemas.microsoft.com/office/powerpoint/2010/main" val="41889679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Since the symptom quality is illogical, not consistent with his culture, and bothersome </a:t>
            </a:r>
          </a:p>
          <a:p>
            <a:r>
              <a:rPr lang="en-US" dirty="0"/>
              <a:t>Tyler goes on to explore frequency and finds out </a:t>
            </a:r>
          </a:p>
          <a:p>
            <a:r>
              <a:rPr lang="en-US" dirty="0"/>
              <a:t>(</a:t>
            </a:r>
            <a:r>
              <a:rPr lang="en-US" b="1" dirty="0"/>
              <a:t>CLICK ONCE</a:t>
            </a:r>
            <a:r>
              <a:rPr lang="en-US" dirty="0"/>
              <a:t>)</a:t>
            </a:r>
          </a:p>
        </p:txBody>
      </p:sp>
      <p:sp>
        <p:nvSpPr>
          <p:cNvPr id="4" name="Slide Number Placeholder 3"/>
          <p:cNvSpPr>
            <a:spLocks noGrp="1"/>
          </p:cNvSpPr>
          <p:nvPr>
            <p:ph type="sldNum" sz="quarter" idx="10"/>
          </p:nvPr>
        </p:nvSpPr>
        <p:spPr/>
        <p:txBody>
          <a:bodyPr/>
          <a:lstStyle/>
          <a:p>
            <a:fld id="{25D71B83-B029-4F22-B29D-85C3320EB077}" type="slidenum">
              <a:rPr lang="en-US" smtClean="0"/>
              <a:t>101</a:t>
            </a:fld>
            <a:endParaRPr lang="en-US"/>
          </a:p>
        </p:txBody>
      </p:sp>
    </p:spTree>
    <p:extLst>
      <p:ext uri="{BB962C8B-B14F-4D97-AF65-F5344CB8AC3E}">
        <p14:creationId xmlns:p14="http://schemas.microsoft.com/office/powerpoint/2010/main" val="35699785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…they happen several times a week.</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102</a:t>
            </a:fld>
            <a:endParaRPr lang="en-US"/>
          </a:p>
        </p:txBody>
      </p:sp>
    </p:spTree>
    <p:extLst>
      <p:ext uri="{BB962C8B-B14F-4D97-AF65-F5344CB8AC3E}">
        <p14:creationId xmlns:p14="http://schemas.microsoft.com/office/powerpoint/2010/main" val="274125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Tyler next explores conviction and </a:t>
            </a:r>
          </a:p>
          <a:p>
            <a:r>
              <a:rPr lang="en-US" dirty="0"/>
              <a:t>(</a:t>
            </a:r>
            <a:r>
              <a:rPr lang="en-US" b="1" dirty="0"/>
              <a:t>CLICK ONCE</a:t>
            </a:r>
            <a:r>
              <a:rPr lang="en-US" dirty="0"/>
              <a:t>)</a:t>
            </a:r>
          </a:p>
        </p:txBody>
      </p:sp>
      <p:sp>
        <p:nvSpPr>
          <p:cNvPr id="4" name="Slide Number Placeholder 3"/>
          <p:cNvSpPr>
            <a:spLocks noGrp="1"/>
          </p:cNvSpPr>
          <p:nvPr>
            <p:ph type="sldNum" sz="quarter" idx="10"/>
          </p:nvPr>
        </p:nvSpPr>
        <p:spPr/>
        <p:txBody>
          <a:bodyPr/>
          <a:lstStyle/>
          <a:p>
            <a:fld id="{25D71B83-B029-4F22-B29D-85C3320EB077}" type="slidenum">
              <a:rPr lang="en-US" smtClean="0"/>
              <a:t>103</a:t>
            </a:fld>
            <a:endParaRPr lang="en-US"/>
          </a:p>
        </p:txBody>
      </p:sp>
    </p:spTree>
    <p:extLst>
      <p:ext uri="{BB962C8B-B14F-4D97-AF65-F5344CB8AC3E}">
        <p14:creationId xmlns:p14="http://schemas.microsoft.com/office/powerpoint/2010/main" val="2068473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…readily elicits doubt.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104</a:t>
            </a:fld>
            <a:endParaRPr lang="en-US"/>
          </a:p>
        </p:txBody>
      </p:sp>
    </p:spTree>
    <p:extLst>
      <p:ext uri="{BB962C8B-B14F-4D97-AF65-F5344CB8AC3E}">
        <p14:creationId xmlns:p14="http://schemas.microsoft.com/office/powerpoint/2010/main" val="30260797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Considering the quality, conviction and frequency, how would you rate the severity of Sean’s experience of predictive dreams? Would you rate it as fully, attenuated or non-psychotic?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105</a:t>
            </a:fld>
            <a:endParaRPr lang="en-US"/>
          </a:p>
        </p:txBody>
      </p:sp>
    </p:spTree>
    <p:extLst>
      <p:ext uri="{BB962C8B-B14F-4D97-AF65-F5344CB8AC3E}">
        <p14:creationId xmlns:p14="http://schemas.microsoft.com/office/powerpoint/2010/main" val="6055758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Sean maintains doubt into his experience, making it an attenuated-psychotic level symptom. </a:t>
            </a:r>
          </a:p>
        </p:txBody>
      </p:sp>
      <p:sp>
        <p:nvSpPr>
          <p:cNvPr id="4" name="Slide Number Placeholder 3"/>
          <p:cNvSpPr>
            <a:spLocks noGrp="1"/>
          </p:cNvSpPr>
          <p:nvPr>
            <p:ph type="sldNum" sz="quarter" idx="10"/>
          </p:nvPr>
        </p:nvSpPr>
        <p:spPr/>
        <p:txBody>
          <a:bodyPr/>
          <a:lstStyle/>
          <a:p>
            <a:fld id="{25D71B83-B029-4F22-B29D-85C3320EB077}" type="slidenum">
              <a:rPr lang="en-US" smtClean="0"/>
              <a:t>106</a:t>
            </a:fld>
            <a:endParaRPr lang="en-US"/>
          </a:p>
        </p:txBody>
      </p:sp>
    </p:spTree>
    <p:extLst>
      <p:ext uri="{BB962C8B-B14F-4D97-AF65-F5344CB8AC3E}">
        <p14:creationId xmlns:p14="http://schemas.microsoft.com/office/powerpoint/2010/main" val="15371717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Next meet Angela, a 22-year old female, who has been seeing Tyler twice monthly for help with anxiety and depression that worsened when her father died about a year ago. Therapy has focused on Angela’s unresolved feelings about her father, who was abusive towards her until she was 12, related to alcoholism. The abuse ceased after her father’s sobriety that continued until his death. The depression and anxiety at first improved, but over the past few months appears to have worsened. </a:t>
            </a:r>
          </a:p>
        </p:txBody>
      </p:sp>
      <p:sp>
        <p:nvSpPr>
          <p:cNvPr id="4" name="Slide Number Placeholder 3"/>
          <p:cNvSpPr>
            <a:spLocks noGrp="1"/>
          </p:cNvSpPr>
          <p:nvPr>
            <p:ph type="sldNum" sz="quarter" idx="10"/>
          </p:nvPr>
        </p:nvSpPr>
        <p:spPr/>
        <p:txBody>
          <a:bodyPr/>
          <a:lstStyle/>
          <a:p>
            <a:fld id="{25D71B83-B029-4F22-B29D-85C3320EB077}" type="slidenum">
              <a:rPr lang="en-US" smtClean="0"/>
              <a:t>108</a:t>
            </a:fld>
            <a:endParaRPr lang="en-US"/>
          </a:p>
        </p:txBody>
      </p:sp>
    </p:spTree>
    <p:extLst>
      <p:ext uri="{BB962C8B-B14F-4D97-AF65-F5344CB8AC3E}">
        <p14:creationId xmlns:p14="http://schemas.microsoft.com/office/powerpoint/2010/main" val="40424407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greets Angela. </a:t>
            </a:r>
            <a:r>
              <a:rPr lang="en-US" b="1" dirty="0"/>
              <a:t>(CLICK ONCE)</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109</a:t>
            </a:fld>
            <a:endParaRPr lang="en-US"/>
          </a:p>
        </p:txBody>
      </p:sp>
    </p:spTree>
    <p:extLst>
      <p:ext uri="{BB962C8B-B14F-4D97-AF65-F5344CB8AC3E}">
        <p14:creationId xmlns:p14="http://schemas.microsoft.com/office/powerpoint/2010/main" val="25130015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Angela appears distressed, and reveals she is having problems at work.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110</a:t>
            </a:fld>
            <a:endParaRPr lang="en-US"/>
          </a:p>
        </p:txBody>
      </p:sp>
    </p:spTree>
    <p:extLst>
      <p:ext uri="{BB962C8B-B14F-4D97-AF65-F5344CB8AC3E}">
        <p14:creationId xmlns:p14="http://schemas.microsoft.com/office/powerpoint/2010/main" val="36944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193800"/>
            <a:ext cx="4302125" cy="3225800"/>
          </a:xfrm>
        </p:spPr>
      </p:sp>
      <p:sp>
        <p:nvSpPr>
          <p:cNvPr id="3" name="Notes Placeholder 2"/>
          <p:cNvSpPr>
            <a:spLocks noGrp="1"/>
          </p:cNvSpPr>
          <p:nvPr>
            <p:ph type="body" idx="1"/>
          </p:nvPr>
        </p:nvSpPr>
        <p:spPr/>
        <p:txBody>
          <a:bodyPr/>
          <a:lstStyle/>
          <a:p>
            <a:r>
              <a:rPr lang="en-US" dirty="0"/>
              <a:t>Determining where a client lies on this continuum is not straightforward. In this module we review the key features that distinguish fully-psychotic, attenuated-psychotic, and non-psychotic symptoms. </a:t>
            </a:r>
          </a:p>
          <a:p>
            <a:endParaRPr lang="en-US" dirty="0"/>
          </a:p>
          <a:p>
            <a:r>
              <a:rPr lang="en-US" dirty="0"/>
              <a:t>We provide you an opportunity to apply these principles</a:t>
            </a:r>
            <a:r>
              <a:rPr lang="en-US" baseline="0" dirty="0"/>
              <a:t> to clinical examples. This module ends with information about outcomes and treatment recommendations across the continuum of occasional “mind tricks” to full psychosis. </a:t>
            </a:r>
            <a:r>
              <a:rPr lang="en-US" dirty="0"/>
              <a:t> </a:t>
            </a:r>
          </a:p>
        </p:txBody>
      </p:sp>
      <p:sp>
        <p:nvSpPr>
          <p:cNvPr id="4" name="Slide Number Placeholder 3"/>
          <p:cNvSpPr>
            <a:spLocks noGrp="1"/>
          </p:cNvSpPr>
          <p:nvPr>
            <p:ph type="sldNum" sz="quarter" idx="10"/>
          </p:nvPr>
        </p:nvSpPr>
        <p:spPr/>
        <p:txBody>
          <a:bodyPr/>
          <a:lstStyle/>
          <a:p>
            <a:pPr defTabSz="466618">
              <a:defRPr/>
            </a:pPr>
            <a:fld id="{05A5C259-D97B-476B-BCA9-F9DDC2F548E8}" type="slidenum">
              <a:rPr lang="en-US">
                <a:solidFill>
                  <a:prstClr val="black"/>
                </a:solidFill>
                <a:latin typeface="Calibri" panose="020F0502020204030204"/>
              </a:rPr>
              <a:pPr defTabSz="46661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5767526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asks for more information (</a:t>
            </a:r>
            <a:r>
              <a:rPr lang="en-US" b="1" dirty="0"/>
              <a:t>CLICK ONCE)</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111</a:t>
            </a:fld>
            <a:endParaRPr lang="en-US"/>
          </a:p>
        </p:txBody>
      </p:sp>
    </p:spTree>
    <p:extLst>
      <p:ext uri="{BB962C8B-B14F-4D97-AF65-F5344CB8AC3E}">
        <p14:creationId xmlns:p14="http://schemas.microsoft.com/office/powerpoint/2010/main" val="9042819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…and learns that for the past couple of months Angela has had a sense that new customers are watching her in order to catch her making mistakes.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112</a:t>
            </a:fld>
            <a:endParaRPr lang="en-US"/>
          </a:p>
        </p:txBody>
      </p:sp>
    </p:spTree>
    <p:extLst>
      <p:ext uri="{BB962C8B-B14F-4D97-AF65-F5344CB8AC3E}">
        <p14:creationId xmlns:p14="http://schemas.microsoft.com/office/powerpoint/2010/main" val="14483618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makes an effort to be empathetic but Angela looks more distressed. (</a:t>
            </a:r>
            <a:r>
              <a:rPr lang="en-US" b="1" dirty="0"/>
              <a:t>CLICK ONCE)</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113</a:t>
            </a:fld>
            <a:endParaRPr lang="en-US"/>
          </a:p>
        </p:txBody>
      </p:sp>
    </p:spTree>
    <p:extLst>
      <p:ext uri="{BB962C8B-B14F-4D97-AF65-F5344CB8AC3E}">
        <p14:creationId xmlns:p14="http://schemas.microsoft.com/office/powerpoint/2010/main" val="42840031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…She responds by clarifying that her sense of being watched has expanded to include home as well. </a:t>
            </a:r>
          </a:p>
        </p:txBody>
      </p:sp>
      <p:sp>
        <p:nvSpPr>
          <p:cNvPr id="4" name="Slide Number Placeholder 3"/>
          <p:cNvSpPr>
            <a:spLocks noGrp="1"/>
          </p:cNvSpPr>
          <p:nvPr>
            <p:ph type="sldNum" sz="quarter" idx="10"/>
          </p:nvPr>
        </p:nvSpPr>
        <p:spPr/>
        <p:txBody>
          <a:bodyPr/>
          <a:lstStyle/>
          <a:p>
            <a:fld id="{25D71B83-B029-4F22-B29D-85C3320EB077}" type="slidenum">
              <a:rPr lang="en-US" smtClean="0"/>
              <a:t>114</a:t>
            </a:fld>
            <a:endParaRPr lang="en-US"/>
          </a:p>
        </p:txBody>
      </p:sp>
    </p:spTree>
    <p:extLst>
      <p:ext uri="{BB962C8B-B14F-4D97-AF65-F5344CB8AC3E}">
        <p14:creationId xmlns:p14="http://schemas.microsoft.com/office/powerpoint/2010/main" val="219731679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pauses, unsure of what Angela means by her last remark, and concerned about her distress. He decides to gently inquire.</a:t>
            </a:r>
          </a:p>
        </p:txBody>
      </p:sp>
      <p:sp>
        <p:nvSpPr>
          <p:cNvPr id="4" name="Slide Number Placeholder 3"/>
          <p:cNvSpPr>
            <a:spLocks noGrp="1"/>
          </p:cNvSpPr>
          <p:nvPr>
            <p:ph type="sldNum" sz="quarter" idx="10"/>
          </p:nvPr>
        </p:nvSpPr>
        <p:spPr/>
        <p:txBody>
          <a:bodyPr/>
          <a:lstStyle/>
          <a:p>
            <a:fld id="{25D71B83-B029-4F22-B29D-85C3320EB077}" type="slidenum">
              <a:rPr lang="en-US" smtClean="0"/>
              <a:t>115</a:t>
            </a:fld>
            <a:endParaRPr lang="en-US"/>
          </a:p>
        </p:txBody>
      </p:sp>
    </p:spTree>
    <p:extLst>
      <p:ext uri="{BB962C8B-B14F-4D97-AF65-F5344CB8AC3E}">
        <p14:creationId xmlns:p14="http://schemas.microsoft.com/office/powerpoint/2010/main" val="35217252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acknowledges her distress, and asks for further details</a:t>
            </a:r>
            <a:r>
              <a:rPr lang="en-US" b="1" dirty="0"/>
              <a:t>.   (CLICK ONCE</a:t>
            </a:r>
            <a:r>
              <a:rPr lang="en-US" dirty="0"/>
              <a:t>) </a:t>
            </a:r>
          </a:p>
          <a:p>
            <a:pPr defTabSz="933237">
              <a:defRPr/>
            </a:pP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116</a:t>
            </a:fld>
            <a:endParaRPr lang="en-US"/>
          </a:p>
        </p:txBody>
      </p:sp>
    </p:spTree>
    <p:extLst>
      <p:ext uri="{BB962C8B-B14F-4D97-AF65-F5344CB8AC3E}">
        <p14:creationId xmlns:p14="http://schemas.microsoft.com/office/powerpoint/2010/main" val="6921382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…Angela’s explanations are illogical, and appear to include referential thinking, auditory hallucinations, and paranoia. She relates distress and impact on function. </a:t>
            </a:r>
          </a:p>
        </p:txBody>
      </p:sp>
      <p:sp>
        <p:nvSpPr>
          <p:cNvPr id="4" name="Slide Number Placeholder 3"/>
          <p:cNvSpPr>
            <a:spLocks noGrp="1"/>
          </p:cNvSpPr>
          <p:nvPr>
            <p:ph type="sldNum" sz="quarter" idx="10"/>
          </p:nvPr>
        </p:nvSpPr>
        <p:spPr/>
        <p:txBody>
          <a:bodyPr/>
          <a:lstStyle/>
          <a:p>
            <a:fld id="{25D71B83-B029-4F22-B29D-85C3320EB077}" type="slidenum">
              <a:rPr lang="en-US" smtClean="0"/>
              <a:t>117</a:t>
            </a:fld>
            <a:endParaRPr lang="en-US"/>
          </a:p>
        </p:txBody>
      </p:sp>
    </p:spTree>
    <p:extLst>
      <p:ext uri="{BB962C8B-B14F-4D97-AF65-F5344CB8AC3E}">
        <p14:creationId xmlns:p14="http://schemas.microsoft.com/office/powerpoint/2010/main" val="4327180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client discloses unusual or illogical experiences, with an intensity that makes them compelling, distracting, and impactful, the clinician needs to determine the level of conviction in order to distinguish full from attenuated psychotic symptoms.   </a:t>
            </a:r>
          </a:p>
          <a:p>
            <a:endParaRPr lang="en-US" dirty="0"/>
          </a:p>
          <a:p>
            <a:r>
              <a:rPr lang="en-US" dirty="0"/>
              <a:t>Let’s review some tools that help a clinician determine a client’s level of conviction. </a:t>
            </a:r>
          </a:p>
          <a:p>
            <a:r>
              <a:rPr lang="en-US" dirty="0"/>
              <a:t>(</a:t>
            </a:r>
            <a:r>
              <a:rPr lang="en-US" b="1" dirty="0"/>
              <a:t>CLICK</a:t>
            </a:r>
            <a:r>
              <a:rPr lang="en-US" dirty="0"/>
              <a:t>) Ask about the client’s conviction level </a:t>
            </a:r>
            <a:r>
              <a:rPr lang="en-US" u="sng" dirty="0"/>
              <a:t>in the moment</a:t>
            </a:r>
            <a:r>
              <a:rPr lang="en-US" dirty="0"/>
              <a:t> of the experience. While the client may have insight after the event occurred, he or she may have believed the experience to be real while it was happening. </a:t>
            </a:r>
          </a:p>
          <a:p>
            <a:r>
              <a:rPr lang="en-US" dirty="0"/>
              <a:t>(</a:t>
            </a:r>
            <a:r>
              <a:rPr lang="en-US" b="1" dirty="0"/>
              <a:t>CLICK</a:t>
            </a:r>
            <a:r>
              <a:rPr lang="en-US" dirty="0"/>
              <a:t>) Try offering alternative explanations… If the client agrees that there may be another explanation, the experience may be at an attenuated level of psychosis.</a:t>
            </a:r>
          </a:p>
          <a:p>
            <a:r>
              <a:rPr lang="en-US" b="1" dirty="0"/>
              <a:t>(CLICK</a:t>
            </a:r>
            <a:r>
              <a:rPr lang="en-US" dirty="0"/>
              <a:t>) A percentage scale may help. </a:t>
            </a:r>
          </a:p>
          <a:p>
            <a:r>
              <a:rPr lang="en-US" dirty="0"/>
              <a:t>(</a:t>
            </a:r>
            <a:r>
              <a:rPr lang="en-US" b="1" dirty="0"/>
              <a:t>CLICK) </a:t>
            </a:r>
            <a:r>
              <a:rPr lang="en-US" dirty="0"/>
              <a:t>If a client is defensive when a clinician is trying to illicit doubt, that may be a sign that they fully believe what they experienced to be real. </a:t>
            </a:r>
          </a:p>
        </p:txBody>
      </p:sp>
      <p:sp>
        <p:nvSpPr>
          <p:cNvPr id="4" name="Slide Number Placeholder 3"/>
          <p:cNvSpPr>
            <a:spLocks noGrp="1"/>
          </p:cNvSpPr>
          <p:nvPr>
            <p:ph type="sldNum" sz="quarter" idx="10"/>
          </p:nvPr>
        </p:nvSpPr>
        <p:spPr/>
        <p:txBody>
          <a:bodyPr/>
          <a:lstStyle/>
          <a:p>
            <a:fld id="{25D71B83-B029-4F22-B29D-85C3320EB077}" type="slidenum">
              <a:rPr lang="en-US" smtClean="0"/>
              <a:t>118</a:t>
            </a:fld>
            <a:endParaRPr lang="en-US"/>
          </a:p>
        </p:txBody>
      </p:sp>
    </p:spTree>
    <p:extLst>
      <p:ext uri="{BB962C8B-B14F-4D97-AF65-F5344CB8AC3E}">
        <p14:creationId xmlns:p14="http://schemas.microsoft.com/office/powerpoint/2010/main" val="164887156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some tools that help a clinician determine a client’s level of conviction. </a:t>
            </a:r>
          </a:p>
          <a:p>
            <a:r>
              <a:rPr lang="en-US" dirty="0"/>
              <a:t>Ask about the client’s conviction level </a:t>
            </a:r>
            <a:r>
              <a:rPr lang="en-US" u="sng" dirty="0"/>
              <a:t>in the moment</a:t>
            </a:r>
            <a:r>
              <a:rPr lang="en-US" dirty="0"/>
              <a:t> of the experience. While the client may have insight after the event occurred, he or she may have believed the experience to be real while it was happening. </a:t>
            </a:r>
          </a:p>
        </p:txBody>
      </p:sp>
      <p:sp>
        <p:nvSpPr>
          <p:cNvPr id="4" name="Slide Number Placeholder 3"/>
          <p:cNvSpPr>
            <a:spLocks noGrp="1"/>
          </p:cNvSpPr>
          <p:nvPr>
            <p:ph type="sldNum" sz="quarter" idx="10"/>
          </p:nvPr>
        </p:nvSpPr>
        <p:spPr/>
        <p:txBody>
          <a:bodyPr/>
          <a:lstStyle/>
          <a:p>
            <a:fld id="{25D71B83-B029-4F22-B29D-85C3320EB077}" type="slidenum">
              <a:rPr lang="en-US" smtClean="0"/>
              <a:t>119</a:t>
            </a:fld>
            <a:endParaRPr lang="en-US"/>
          </a:p>
        </p:txBody>
      </p:sp>
    </p:spTree>
    <p:extLst>
      <p:ext uri="{BB962C8B-B14F-4D97-AF65-F5344CB8AC3E}">
        <p14:creationId xmlns:p14="http://schemas.microsoft.com/office/powerpoint/2010/main" val="28364457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offering alternative explanations… If the client agrees that there may be another explanation, the experience may be at an attenuated level of psychosis.</a:t>
            </a:r>
          </a:p>
          <a:p>
            <a:r>
              <a:rPr lang="en-US" b="1" dirty="0"/>
              <a:t>(CLICK</a:t>
            </a:r>
            <a:r>
              <a:rPr lang="en-US" dirty="0"/>
              <a:t>)</a:t>
            </a:r>
          </a:p>
        </p:txBody>
      </p:sp>
      <p:sp>
        <p:nvSpPr>
          <p:cNvPr id="4" name="Slide Number Placeholder 3"/>
          <p:cNvSpPr>
            <a:spLocks noGrp="1"/>
          </p:cNvSpPr>
          <p:nvPr>
            <p:ph type="sldNum" sz="quarter" idx="10"/>
          </p:nvPr>
        </p:nvSpPr>
        <p:spPr/>
        <p:txBody>
          <a:bodyPr/>
          <a:lstStyle/>
          <a:p>
            <a:fld id="{25D71B83-B029-4F22-B29D-85C3320EB077}" type="slidenum">
              <a:rPr lang="en-US" smtClean="0"/>
              <a:t>120</a:t>
            </a:fld>
            <a:endParaRPr lang="en-US"/>
          </a:p>
        </p:txBody>
      </p:sp>
    </p:spTree>
    <p:extLst>
      <p:ext uri="{BB962C8B-B14F-4D97-AF65-F5344CB8AC3E}">
        <p14:creationId xmlns:p14="http://schemas.microsoft.com/office/powerpoint/2010/main" val="111258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Our brains are tasked with perceiving and interpreting what’s going on around us and orchestrating our responses. Brains function along a continuum of accuracy, making occasional mistakes in </a:t>
            </a:r>
            <a:endParaRPr lang="en-US" b="1" dirty="0"/>
          </a:p>
        </p:txBody>
      </p:sp>
      <p:sp>
        <p:nvSpPr>
          <p:cNvPr id="4" name="Slide Number Placeholder 3"/>
          <p:cNvSpPr>
            <a:spLocks noGrp="1"/>
          </p:cNvSpPr>
          <p:nvPr>
            <p:ph type="sldNum" sz="quarter" idx="10"/>
          </p:nvPr>
        </p:nvSpPr>
        <p:spPr/>
        <p:txBody>
          <a:bodyPr/>
          <a:lstStyle/>
          <a:p>
            <a:fld id="{25D71B83-B029-4F22-B29D-85C3320EB077}" type="slidenum">
              <a:rPr lang="en-US" smtClean="0"/>
              <a:t>12</a:t>
            </a:fld>
            <a:endParaRPr lang="en-US"/>
          </a:p>
        </p:txBody>
      </p:sp>
    </p:spTree>
    <p:extLst>
      <p:ext uri="{BB962C8B-B14F-4D97-AF65-F5344CB8AC3E}">
        <p14:creationId xmlns:p14="http://schemas.microsoft.com/office/powerpoint/2010/main" val="37996749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percentage scale may help.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121</a:t>
            </a:fld>
            <a:endParaRPr lang="en-US"/>
          </a:p>
        </p:txBody>
      </p:sp>
    </p:spTree>
    <p:extLst>
      <p:ext uri="{BB962C8B-B14F-4D97-AF65-F5344CB8AC3E}">
        <p14:creationId xmlns:p14="http://schemas.microsoft.com/office/powerpoint/2010/main" val="8516399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client is defensive when a clinician is trying to illicit doubt, that may be a sign that they fully believe what they experienced to be real.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122</a:t>
            </a:fld>
            <a:endParaRPr lang="en-US"/>
          </a:p>
        </p:txBody>
      </p:sp>
    </p:spTree>
    <p:extLst>
      <p:ext uri="{BB962C8B-B14F-4D97-AF65-F5344CB8AC3E}">
        <p14:creationId xmlns:p14="http://schemas.microsoft.com/office/powerpoint/2010/main" val="36839360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 therapist asks for level of conviction …</a:t>
            </a:r>
          </a:p>
        </p:txBody>
      </p:sp>
      <p:sp>
        <p:nvSpPr>
          <p:cNvPr id="4" name="Slide Number Placeholder 3"/>
          <p:cNvSpPr>
            <a:spLocks noGrp="1"/>
          </p:cNvSpPr>
          <p:nvPr>
            <p:ph type="sldNum" sz="quarter" idx="10"/>
          </p:nvPr>
        </p:nvSpPr>
        <p:spPr/>
        <p:txBody>
          <a:bodyPr/>
          <a:lstStyle/>
          <a:p>
            <a:fld id="{25D71B83-B029-4F22-B29D-85C3320EB077}" type="slidenum">
              <a:rPr lang="en-US" smtClean="0"/>
              <a:t>123</a:t>
            </a:fld>
            <a:endParaRPr lang="en-US"/>
          </a:p>
        </p:txBody>
      </p:sp>
    </p:spTree>
    <p:extLst>
      <p:ext uri="{BB962C8B-B14F-4D97-AF65-F5344CB8AC3E}">
        <p14:creationId xmlns:p14="http://schemas.microsoft.com/office/powerpoint/2010/main" val="30533863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…and learns that Angela is fully convinced her experience is real. </a:t>
            </a:r>
          </a:p>
        </p:txBody>
      </p:sp>
      <p:sp>
        <p:nvSpPr>
          <p:cNvPr id="4" name="Slide Number Placeholder 3"/>
          <p:cNvSpPr>
            <a:spLocks noGrp="1"/>
          </p:cNvSpPr>
          <p:nvPr>
            <p:ph type="sldNum" sz="quarter" idx="10"/>
          </p:nvPr>
        </p:nvSpPr>
        <p:spPr/>
        <p:txBody>
          <a:bodyPr/>
          <a:lstStyle/>
          <a:p>
            <a:fld id="{25D71B83-B029-4F22-B29D-85C3320EB077}" type="slidenum">
              <a:rPr lang="en-US" smtClean="0"/>
              <a:t>124</a:t>
            </a:fld>
            <a:endParaRPr lang="en-US"/>
          </a:p>
        </p:txBody>
      </p:sp>
    </p:spTree>
    <p:extLst>
      <p:ext uri="{BB962C8B-B14F-4D97-AF65-F5344CB8AC3E}">
        <p14:creationId xmlns:p14="http://schemas.microsoft.com/office/powerpoint/2010/main" val="4963790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Angela’s explanations are fully psychotic,</a:t>
            </a:r>
            <a:r>
              <a:rPr lang="en-US" baseline="0" dirty="0"/>
              <a:t> as they are illogical, including delusions of reference, auditory hallucinations, and paranoid delusions. She relates distress and impact on function.  She is fully convinced of their veracity. </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126</a:t>
            </a:fld>
            <a:endParaRPr lang="en-US"/>
          </a:p>
        </p:txBody>
      </p:sp>
    </p:spTree>
    <p:extLst>
      <p:ext uri="{BB962C8B-B14F-4D97-AF65-F5344CB8AC3E}">
        <p14:creationId xmlns:p14="http://schemas.microsoft.com/office/powerpoint/2010/main" val="18034631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Will is a 15 year old male brought in by his mother over concerns of how he reacted to an incident of being bullied at school. She tells Tyler that Will has been acting paranoid, putting tape over his computer camera saying that other kids are spying on him.  Tyler is concerned about psychosis.</a:t>
            </a:r>
          </a:p>
        </p:txBody>
      </p:sp>
      <p:sp>
        <p:nvSpPr>
          <p:cNvPr id="4" name="Slide Number Placeholder 3"/>
          <p:cNvSpPr>
            <a:spLocks noGrp="1"/>
          </p:cNvSpPr>
          <p:nvPr>
            <p:ph type="sldNum" sz="quarter" idx="10"/>
          </p:nvPr>
        </p:nvSpPr>
        <p:spPr/>
        <p:txBody>
          <a:bodyPr/>
          <a:lstStyle/>
          <a:p>
            <a:fld id="{25D71B83-B029-4F22-B29D-85C3320EB077}" type="slidenum">
              <a:rPr lang="en-US" smtClean="0"/>
              <a:t>128</a:t>
            </a:fld>
            <a:endParaRPr lang="en-US"/>
          </a:p>
        </p:txBody>
      </p:sp>
    </p:spTree>
    <p:extLst>
      <p:ext uri="{BB962C8B-B14F-4D97-AF65-F5344CB8AC3E}">
        <p14:creationId xmlns:p14="http://schemas.microsoft.com/office/powerpoint/2010/main" val="28114850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meets with Will and asks about his perspective.  Will appears annoyed as he</a:t>
            </a:r>
            <a:r>
              <a:rPr lang="en-US" baseline="0" dirty="0"/>
              <a:t> states…</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129</a:t>
            </a:fld>
            <a:endParaRPr lang="en-US"/>
          </a:p>
        </p:txBody>
      </p:sp>
    </p:spTree>
    <p:extLst>
      <p:ext uri="{BB962C8B-B14F-4D97-AF65-F5344CB8AC3E}">
        <p14:creationId xmlns:p14="http://schemas.microsoft.com/office/powerpoint/2010/main" val="29952720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…that his mom brought him in because she is worried that he is crazy. He adds that his Uncle had schizophrenia and that his mom is over-reacting. (</a:t>
            </a:r>
            <a:r>
              <a:rPr lang="en-US" b="1" dirty="0"/>
              <a:t>CLICK)</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130</a:t>
            </a:fld>
            <a:endParaRPr lang="en-US"/>
          </a:p>
        </p:txBody>
      </p:sp>
    </p:spTree>
    <p:extLst>
      <p:ext uri="{BB962C8B-B14F-4D97-AF65-F5344CB8AC3E}">
        <p14:creationId xmlns:p14="http://schemas.microsoft.com/office/powerpoint/2010/main" val="36575792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tries to get more of Will’s story.  Will explains that while his mother thinks the bullying was a one-time thing the reality is that it has been occurring continually for weeks including physical aggression at school and cyberbullying on social media.  Will states that he tried to show his mom, but the kids had already deleted the comments.  Will explains that he doesn’t want to tell his mother who is doing the bullying, fearing that the bullying will get worse. Some kids are picking on me… Making fun of me online… Delete posts before I can show my mom… Don’t want my mom to make it worse. </a:t>
            </a:r>
          </a:p>
        </p:txBody>
      </p:sp>
      <p:sp>
        <p:nvSpPr>
          <p:cNvPr id="4" name="Slide Number Placeholder 3"/>
          <p:cNvSpPr>
            <a:spLocks noGrp="1"/>
          </p:cNvSpPr>
          <p:nvPr>
            <p:ph type="sldNum" sz="quarter" idx="10"/>
          </p:nvPr>
        </p:nvSpPr>
        <p:spPr/>
        <p:txBody>
          <a:bodyPr/>
          <a:lstStyle/>
          <a:p>
            <a:fld id="{25D71B83-B029-4F22-B29D-85C3320EB077}" type="slidenum">
              <a:rPr lang="en-US" smtClean="0"/>
              <a:t>131</a:t>
            </a:fld>
            <a:endParaRPr lang="en-US"/>
          </a:p>
        </p:txBody>
      </p:sp>
    </p:spTree>
    <p:extLst>
      <p:ext uri="{BB962C8B-B14F-4D97-AF65-F5344CB8AC3E}">
        <p14:creationId xmlns:p14="http://schemas.microsoft.com/office/powerpoint/2010/main" val="4981092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dirty="0"/>
              <a:t>Tyler asks about the tape on the camera, thinking this was unusual behavior (</a:t>
            </a:r>
            <a:r>
              <a:rPr lang="en-US" b="1" dirty="0"/>
              <a:t>CLICK</a:t>
            </a:r>
            <a:r>
              <a:rPr lang="en-US" dirty="0"/>
              <a:t>). </a:t>
            </a:r>
          </a:p>
        </p:txBody>
      </p:sp>
      <p:sp>
        <p:nvSpPr>
          <p:cNvPr id="4" name="Slide Number Placeholder 3"/>
          <p:cNvSpPr>
            <a:spLocks noGrp="1"/>
          </p:cNvSpPr>
          <p:nvPr>
            <p:ph type="sldNum" sz="quarter" idx="10"/>
          </p:nvPr>
        </p:nvSpPr>
        <p:spPr/>
        <p:txBody>
          <a:bodyPr/>
          <a:lstStyle/>
          <a:p>
            <a:fld id="{25D71B83-B029-4F22-B29D-85C3320EB077}" type="slidenum">
              <a:rPr lang="en-US" smtClean="0"/>
              <a:t>132</a:t>
            </a:fld>
            <a:endParaRPr lang="en-US"/>
          </a:p>
        </p:txBody>
      </p:sp>
    </p:spTree>
    <p:extLst>
      <p:ext uri="{BB962C8B-B14F-4D97-AF65-F5344CB8AC3E}">
        <p14:creationId xmlns:p14="http://schemas.microsoft.com/office/powerpoint/2010/main" val="834746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Perception </a:t>
            </a:r>
            <a:r>
              <a:rPr lang="en-US" b="1" dirty="0"/>
              <a:t>(CLICK) </a:t>
            </a:r>
          </a:p>
        </p:txBody>
      </p:sp>
      <p:sp>
        <p:nvSpPr>
          <p:cNvPr id="4" name="Slide Number Placeholder 3"/>
          <p:cNvSpPr>
            <a:spLocks noGrp="1"/>
          </p:cNvSpPr>
          <p:nvPr>
            <p:ph type="sldNum" sz="quarter" idx="10"/>
          </p:nvPr>
        </p:nvSpPr>
        <p:spPr/>
        <p:txBody>
          <a:bodyPr/>
          <a:lstStyle/>
          <a:p>
            <a:fld id="{25D71B83-B029-4F22-B29D-85C3320EB077}" type="slidenum">
              <a:rPr lang="en-US" smtClean="0"/>
              <a:t>13</a:t>
            </a:fld>
            <a:endParaRPr lang="en-US"/>
          </a:p>
        </p:txBody>
      </p:sp>
    </p:spTree>
    <p:extLst>
      <p:ext uri="{BB962C8B-B14F-4D97-AF65-F5344CB8AC3E}">
        <p14:creationId xmlns:p14="http://schemas.microsoft.com/office/powerpoint/2010/main" val="200991871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dirty="0"/>
              <a:t>Will responds that he was worried that the kids who were bullying him might also be spying on him, since some of the things they posted were about personal things he did in his room, so how else could they know? Will continues that all of the kids are putting tape on their cameras, because a couple of kids had recently hacked into other students’ computers.</a:t>
            </a:r>
          </a:p>
          <a:p>
            <a:pPr defTabSz="933237">
              <a:defRPr/>
            </a:pP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133</a:t>
            </a:fld>
            <a:endParaRPr lang="en-US"/>
          </a:p>
        </p:txBody>
      </p:sp>
    </p:spTree>
    <p:extLst>
      <p:ext uri="{BB962C8B-B14F-4D97-AF65-F5344CB8AC3E}">
        <p14:creationId xmlns:p14="http://schemas.microsoft.com/office/powerpoint/2010/main" val="10376999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thinks the quality of Will’s experiences is unusual. What information does he need to determine if they are of attenuated- or fully-psychotic severity?</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134</a:t>
            </a:fld>
            <a:endParaRPr lang="en-US"/>
          </a:p>
        </p:txBody>
      </p:sp>
    </p:spTree>
    <p:extLst>
      <p:ext uri="{BB962C8B-B14F-4D97-AF65-F5344CB8AC3E}">
        <p14:creationId xmlns:p14="http://schemas.microsoft.com/office/powerpoint/2010/main" val="34201695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Will is giving a plausible scenario, including that his mother is over-reacting due to her brother’s psychosis and her worries that Will could have the same problem. Tyler should also explore whether Will is having other unusual experiences, such as ideas of reference, perceptual abnormalities, delusional thoughts, etc. If the unusual experiences are isolated to just one plausible scenario, they are less likely to be attenuated- or fully-psychotic. Conviction and impact on function can be high in real scenarios as in psychosis, so first Tyler needs to know what is really going on. </a:t>
            </a:r>
          </a:p>
          <a:p>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135</a:t>
            </a:fld>
            <a:endParaRPr lang="en-US"/>
          </a:p>
        </p:txBody>
      </p:sp>
    </p:spTree>
    <p:extLst>
      <p:ext uri="{BB962C8B-B14F-4D97-AF65-F5344CB8AC3E}">
        <p14:creationId xmlns:p14="http://schemas.microsoft.com/office/powerpoint/2010/main" val="15972962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By the end of the evaluation Tyler, mom, and Will agree that Will is actually being bullied.  The intervention focuses on strategies for Will to get support and help to stop the bullying. </a:t>
            </a:r>
          </a:p>
          <a:p>
            <a:pPr defTabSz="933237">
              <a:defRPr/>
            </a:pP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136</a:t>
            </a:fld>
            <a:endParaRPr lang="en-US"/>
          </a:p>
        </p:txBody>
      </p:sp>
    </p:spTree>
    <p:extLst>
      <p:ext uri="{BB962C8B-B14F-4D97-AF65-F5344CB8AC3E}">
        <p14:creationId xmlns:p14="http://schemas.microsoft.com/office/powerpoint/2010/main" val="10019495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By the end of the evaluation Tyler, mom, and Will agree that Will is actually being bullied.  The intervention focuses on strategies for Will to get support and help to stop the bullying. </a:t>
            </a:r>
          </a:p>
          <a:p>
            <a:pPr defTabSz="933237">
              <a:defRPr/>
            </a:pP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137</a:t>
            </a:fld>
            <a:endParaRPr lang="en-US"/>
          </a:p>
        </p:txBody>
      </p:sp>
    </p:spTree>
    <p:extLst>
      <p:ext uri="{BB962C8B-B14F-4D97-AF65-F5344CB8AC3E}">
        <p14:creationId xmlns:p14="http://schemas.microsoft.com/office/powerpoint/2010/main" val="25059113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By the end of the evaluation Tyler, mom, and Will agree that Will is actually being bullied.  The intervention focuses on strategies for Will to get support and help to stop the bullying. </a:t>
            </a:r>
          </a:p>
          <a:p>
            <a:pPr defTabSz="933237">
              <a:defRPr/>
            </a:pP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138</a:t>
            </a:fld>
            <a:endParaRPr lang="en-US"/>
          </a:p>
        </p:txBody>
      </p:sp>
    </p:spTree>
    <p:extLst>
      <p:ext uri="{BB962C8B-B14F-4D97-AF65-F5344CB8AC3E}">
        <p14:creationId xmlns:p14="http://schemas.microsoft.com/office/powerpoint/2010/main" val="41395384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important reason why clinicians need to accurately evaluate clients on the psychosis continuum is because of the impact that the evaluation has on the best intervention choices. The treatment approaches will be very different for Sean, Angela, and Will. </a:t>
            </a:r>
          </a:p>
        </p:txBody>
      </p:sp>
      <p:sp>
        <p:nvSpPr>
          <p:cNvPr id="4" name="Slide Number Placeholder 3"/>
          <p:cNvSpPr>
            <a:spLocks noGrp="1"/>
          </p:cNvSpPr>
          <p:nvPr>
            <p:ph type="sldNum" sz="quarter" idx="10"/>
          </p:nvPr>
        </p:nvSpPr>
        <p:spPr/>
        <p:txBody>
          <a:bodyPr/>
          <a:lstStyle/>
          <a:p>
            <a:fld id="{25D71B83-B029-4F22-B29D-85C3320EB077}" type="slidenum">
              <a:rPr lang="en-US" smtClean="0"/>
              <a:t>139</a:t>
            </a:fld>
            <a:endParaRPr lang="en-US"/>
          </a:p>
        </p:txBody>
      </p:sp>
    </p:spTree>
    <p:extLst>
      <p:ext uri="{BB962C8B-B14F-4D97-AF65-F5344CB8AC3E}">
        <p14:creationId xmlns:p14="http://schemas.microsoft.com/office/powerpoint/2010/main" val="34190945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psychosis emerges, the sooner anti-psychotic medications are started, the better the outcomes. Duration of untreated psychosis refers to the time from when psychotic symptoms start to when anti-psychotic treatment is initiated. This graph summarizes the results of 33 published studies that examine the correlation between of untreated psychosis and clinical outcomes two years after anti-psychotic treatment was initiated. The x-axis shows the correlations with longer durations of untreated psychosis associated with more severe symptoms, worse social function, and decreased likelihood of remission.</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140</a:t>
            </a:fld>
            <a:endParaRPr lang="en-US"/>
          </a:p>
        </p:txBody>
      </p:sp>
    </p:spTree>
    <p:extLst>
      <p:ext uri="{BB962C8B-B14F-4D97-AF65-F5344CB8AC3E}">
        <p14:creationId xmlns:p14="http://schemas.microsoft.com/office/powerpoint/2010/main" val="40150642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several reasons why duration of untreated psychosis impacts clinical outcomes. For some people, psychosis is symptomatic of a progressive, pathologic process. Studies find that longer duration of untreated psychosis is associated with longer time and less likelihood of psychosis remission and loss of brain tissue. Anti-psychotic medications may interrupt a neuro-progressive process.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141</a:t>
            </a:fld>
            <a:endParaRPr lang="en-US"/>
          </a:p>
        </p:txBody>
      </p:sp>
    </p:spTree>
    <p:extLst>
      <p:ext uri="{BB962C8B-B14F-4D97-AF65-F5344CB8AC3E}">
        <p14:creationId xmlns:p14="http://schemas.microsoft.com/office/powerpoint/2010/main" val="21218908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several reasons why duration of untreated psychosis impacts clinical outcomes. For some people, psychosis is symptomatic of a progressive, pathologic process. Studies find that longer duration of untreated psychosis is associated with longer time and less likelihood of psychosis remission and loss of brain tissue. Anti-psychotic medications may interrupt a neuro-progressive process.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fact, much of the benefit of early intervention may be in preventing the consequences of untreated psychosis. To a large extent these consequences are social and psychological. Longer duration of psychosis is associated with greater risk of aggressive and violent acts, often because the person is responding as if their delusions are real or to command hallucinations. The legal system may become involved because of aggression or because the person breaks the law because of disorganization and confusion. Unusual behaviors observed by others can later be a source of embarrassment. A person may drop out of school, be fired from a job, and lose friendships. All of these can be difficult to rebuild once psychosis is treated.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142</a:t>
            </a:fld>
            <a:endParaRPr lang="en-US"/>
          </a:p>
        </p:txBody>
      </p:sp>
    </p:spTree>
    <p:extLst>
      <p:ext uri="{BB962C8B-B14F-4D97-AF65-F5344CB8AC3E}">
        <p14:creationId xmlns:p14="http://schemas.microsoft.com/office/powerpoint/2010/main" val="3232424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“Was that my phone ringing? Guess not…”</a:t>
            </a:r>
          </a:p>
          <a:p>
            <a:endParaRPr lang="en-US" dirty="0"/>
          </a:p>
          <a:p>
            <a:r>
              <a:rPr lang="en-US" dirty="0"/>
              <a:t>Meaning </a:t>
            </a:r>
            <a:r>
              <a:rPr lang="en-US" b="1" dirty="0"/>
              <a:t>(CLICK) </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25D71B83-B029-4F22-B29D-85C3320EB077}" type="slidenum">
              <a:rPr lang="en-US" smtClean="0"/>
              <a:t>14</a:t>
            </a:fld>
            <a:endParaRPr lang="en-US"/>
          </a:p>
        </p:txBody>
      </p:sp>
    </p:spTree>
    <p:extLst>
      <p:ext uri="{BB962C8B-B14F-4D97-AF65-F5344CB8AC3E}">
        <p14:creationId xmlns:p14="http://schemas.microsoft.com/office/powerpoint/2010/main" val="32413076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again, Michael and Ryan are fairly typical examples. Michael has a medical withdrawal from university, but will be able to return. Ryan was expelled from university, and faces legal charges because while psychotic he spray-painted symbols on the sidewalk in front of the police station, an act that led to his diagnosis and treatment. Ryan has withdrawn from friends while psychotic. As his symptoms improved, he sought to reconnect with old friends without much success, as his friends were in a different phase of life.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143</a:t>
            </a:fld>
            <a:endParaRPr lang="en-US"/>
          </a:p>
        </p:txBody>
      </p:sp>
    </p:spTree>
    <p:extLst>
      <p:ext uri="{BB962C8B-B14F-4D97-AF65-F5344CB8AC3E}">
        <p14:creationId xmlns:p14="http://schemas.microsoft.com/office/powerpoint/2010/main" val="9495837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Both Michael and Ryan need more than just anti-psychotic medication in order to move on with their lives. Clinical trials find that persons recovering from a first episode of psychosis benefit from a variety of interventions, typically delivered by a multi-disciplinary team. The types include individual and family psychotherapies, supported employment and education, and peer support services. One resource to learn more about coordinated specialty care services can be found at the website of a National Institute for Mental Health funded clinical trial called Navigate.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144</a:t>
            </a:fld>
            <a:endParaRPr lang="en-US"/>
          </a:p>
        </p:txBody>
      </p:sp>
    </p:spTree>
    <p:extLst>
      <p:ext uri="{BB962C8B-B14F-4D97-AF65-F5344CB8AC3E}">
        <p14:creationId xmlns:p14="http://schemas.microsoft.com/office/powerpoint/2010/main" val="5320945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few facts are key when considering treatment options for attenuated psychosis. Attenuated psychotic symptoms that occur infrequently and with mild intensity are relatively common.</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145</a:t>
            </a:fld>
            <a:endParaRPr lang="en-US"/>
          </a:p>
        </p:txBody>
      </p:sp>
    </p:spTree>
    <p:extLst>
      <p:ext uri="{BB962C8B-B14F-4D97-AF65-F5344CB8AC3E}">
        <p14:creationId xmlns:p14="http://schemas.microsoft.com/office/powerpoint/2010/main" val="29378926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Numerous studies have used self-report questionnaires to screen for attenuated and full psychosis in mental health clinics and in community settings. Here is an example of one of the most widely used questionnaires, the Prodromal Questionnaire Brief version. It contains 21 items that describe unusual experiences. Examples of questions include: Do familiar surroundings seems strange, confusing, threatening or unreal to you? Have you heard unusual sounds like banging, clicking, hissing, clapping, or ringing in your ears? Do things that you see appear different than they usually do? Brighter or duller? Larger or smaller? Or changed in some other way? Have you had experience with telepathy, psychic forces, or fortune telling? Have you felt that you were not in control of your own ideas or thoughts? Do you have difficulty getting your point across because you ramble or go off track a lot when you talk? Do you have strong feelings or beliefs about being unusually gifted or talented in some way? Do you feel that other people are watching you or talking about you? And so on. So, if “yes” the person is asked whether they agree with the statement, “When this happens I feel frightened, concerned, or it causes problems for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146</a:t>
            </a:fld>
            <a:endParaRPr lang="en-US"/>
          </a:p>
        </p:txBody>
      </p:sp>
    </p:spTree>
    <p:extLst>
      <p:ext uri="{BB962C8B-B14F-4D97-AF65-F5344CB8AC3E}">
        <p14:creationId xmlns:p14="http://schemas.microsoft.com/office/powerpoint/2010/main" val="5524221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half of adolescents and young adults in mental health treatment settings endorse having several such symptoms that are either only mildly or not at all distressing. The presence of mild attenuated symptoms does not indicate increased risk for future psychosis.</a:t>
            </a:r>
          </a:p>
          <a:p>
            <a:endParaRPr lang="en-US" b="0" dirty="0"/>
          </a:p>
        </p:txBody>
      </p:sp>
      <p:sp>
        <p:nvSpPr>
          <p:cNvPr id="4" name="Slide Number Placeholder 3"/>
          <p:cNvSpPr>
            <a:spLocks noGrp="1"/>
          </p:cNvSpPr>
          <p:nvPr>
            <p:ph type="sldNum" sz="quarter" idx="10"/>
          </p:nvPr>
        </p:nvSpPr>
        <p:spPr/>
        <p:txBody>
          <a:bodyPr/>
          <a:lstStyle/>
          <a:p>
            <a:fld id="{25D71B83-B029-4F22-B29D-85C3320EB077}" type="slidenum">
              <a:rPr lang="en-US" smtClean="0"/>
              <a:t>147</a:t>
            </a:fld>
            <a:endParaRPr lang="en-US"/>
          </a:p>
        </p:txBody>
      </p:sp>
    </p:spTree>
    <p:extLst>
      <p:ext uri="{BB962C8B-B14F-4D97-AF65-F5344CB8AC3E}">
        <p14:creationId xmlns:p14="http://schemas.microsoft.com/office/powerpoint/2010/main" val="3272095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Mild, transient, attenuated psychosis symptoms can occur with various stressors. For example, most people experience mild perceptual abnormalities and cognitive disorganization with sleep deprivation.</a:t>
            </a:r>
          </a:p>
        </p:txBody>
      </p:sp>
      <p:sp>
        <p:nvSpPr>
          <p:cNvPr id="4" name="Slide Number Placeholder 3"/>
          <p:cNvSpPr>
            <a:spLocks noGrp="1"/>
          </p:cNvSpPr>
          <p:nvPr>
            <p:ph type="sldNum" sz="quarter" idx="10"/>
          </p:nvPr>
        </p:nvSpPr>
        <p:spPr/>
        <p:txBody>
          <a:bodyPr/>
          <a:lstStyle/>
          <a:p>
            <a:fld id="{25D71B83-B029-4F22-B29D-85C3320EB077}" type="slidenum">
              <a:rPr lang="en-US" smtClean="0"/>
              <a:t>148</a:t>
            </a:fld>
            <a:endParaRPr lang="en-US"/>
          </a:p>
        </p:txBody>
      </p:sp>
    </p:spTree>
    <p:extLst>
      <p:ext uri="{BB962C8B-B14F-4D97-AF65-F5344CB8AC3E}">
        <p14:creationId xmlns:p14="http://schemas.microsoft.com/office/powerpoint/2010/main" val="128916290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Screening questionnaires are not diagnostic of attenuated psychosis, as false positives are common. Screening questionnaires are intended to be used as part of a comprehensive, clinical evaluation, and followed up with a clinical interview. Based on the clinical interview, several studies find that about 4-5 percent of adolescents and young adults in mental health treatment settings report experiencing attenuated psychotic symptoms meeting research criteria for a clinical high risk state. With routine screening you are likely to find that about 1 in every 20 help seeking adolescents and young adults are experiencing attenuated psychosis. Less often, you will uncover an occult psychosis.</a:t>
            </a:r>
          </a:p>
        </p:txBody>
      </p:sp>
      <p:sp>
        <p:nvSpPr>
          <p:cNvPr id="4" name="Slide Number Placeholder 3"/>
          <p:cNvSpPr>
            <a:spLocks noGrp="1"/>
          </p:cNvSpPr>
          <p:nvPr>
            <p:ph type="sldNum" sz="quarter" idx="10"/>
          </p:nvPr>
        </p:nvSpPr>
        <p:spPr/>
        <p:txBody>
          <a:bodyPr/>
          <a:lstStyle/>
          <a:p>
            <a:fld id="{25D71B83-B029-4F22-B29D-85C3320EB077}" type="slidenum">
              <a:rPr lang="en-US" smtClean="0"/>
              <a:t>149</a:t>
            </a:fld>
            <a:endParaRPr lang="en-US"/>
          </a:p>
        </p:txBody>
      </p:sp>
    </p:spTree>
    <p:extLst>
      <p:ext uri="{BB962C8B-B14F-4D97-AF65-F5344CB8AC3E}">
        <p14:creationId xmlns:p14="http://schemas.microsoft.com/office/powerpoint/2010/main" val="34388642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 75-85% of persons with attenuated-psychotic symptoms who </a:t>
            </a:r>
            <a:r>
              <a:rPr lang="en-US" b="1" dirty="0"/>
              <a:t>do not</a:t>
            </a:r>
            <a:r>
              <a:rPr lang="en-US" dirty="0"/>
              <a:t> progress to psychosis typically meet criteria for other Axis 1 disorders. </a:t>
            </a:r>
          </a:p>
          <a:p>
            <a:r>
              <a:rPr lang="en-US" dirty="0"/>
              <a:t>Most have mood (show % for major depression and other mood disorders)</a:t>
            </a:r>
          </a:p>
          <a:p>
            <a:r>
              <a:rPr lang="en-US" dirty="0"/>
              <a:t>Anxiety (show % for anxiety disorder), </a:t>
            </a:r>
          </a:p>
          <a:p>
            <a:r>
              <a:rPr lang="en-US" dirty="0"/>
              <a:t>or substance use disorders (show % for anxiety disorders).</a:t>
            </a:r>
          </a:p>
          <a:p>
            <a:r>
              <a:rPr lang="en-US" dirty="0"/>
              <a:t>Other disorders are less common. (show % for other)</a:t>
            </a:r>
          </a:p>
          <a:p>
            <a:r>
              <a:rPr lang="en-US" dirty="0"/>
              <a:t> Attenuated-psychosis persists in about 28%.</a:t>
            </a:r>
          </a:p>
          <a:p>
            <a:r>
              <a:rPr lang="en-US" dirty="0"/>
              <a:t> </a:t>
            </a:r>
          </a:p>
          <a:p>
            <a:r>
              <a:rPr lang="en-US" dirty="0"/>
              <a:t>Reference: Lin A et al.  Outcomes of </a:t>
            </a:r>
            <a:r>
              <a:rPr lang="en-US" dirty="0" err="1"/>
              <a:t>nontransitioned</a:t>
            </a:r>
            <a:r>
              <a:rPr lang="en-US" dirty="0"/>
              <a:t> cases in a sample at ultra-high risk for psychosis Am J Psychiatry 2015:249-258</a:t>
            </a:r>
          </a:p>
        </p:txBody>
      </p:sp>
      <p:sp>
        <p:nvSpPr>
          <p:cNvPr id="4" name="Slide Number Placeholder 3"/>
          <p:cNvSpPr>
            <a:spLocks noGrp="1"/>
          </p:cNvSpPr>
          <p:nvPr>
            <p:ph type="sldNum" sz="quarter" idx="10"/>
          </p:nvPr>
        </p:nvSpPr>
        <p:spPr/>
        <p:txBody>
          <a:bodyPr/>
          <a:lstStyle/>
          <a:p>
            <a:fld id="{25D71B83-B029-4F22-B29D-85C3320EB077}" type="slidenum">
              <a:rPr lang="en-US" smtClean="0"/>
              <a:t>150</a:t>
            </a:fld>
            <a:endParaRPr lang="en-US"/>
          </a:p>
        </p:txBody>
      </p:sp>
    </p:spTree>
    <p:extLst>
      <p:ext uri="{BB962C8B-B14F-4D97-AF65-F5344CB8AC3E}">
        <p14:creationId xmlns:p14="http://schemas.microsoft.com/office/powerpoint/2010/main" val="29437139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this point, perhaps we should talk about research criteria for a clinical high risk state. This includes the presence of disordered thought content, process, and perception. Here is one example symptom: persecutory ideas of reference, suspiciousness, paranoid thinking, or guarded behavior. A score of 3 to 5 defines attenuated severity with higher ratings given to experiences with greater intensity, indicated by being more difficult to ignore, more compelling, and having a greater impact on function. Note that in this rating scale, psychotic intensity requires conviction that the experience is real. </a:t>
            </a:r>
          </a:p>
        </p:txBody>
      </p:sp>
      <p:sp>
        <p:nvSpPr>
          <p:cNvPr id="4" name="Slide Number Placeholder 3"/>
          <p:cNvSpPr>
            <a:spLocks noGrp="1"/>
          </p:cNvSpPr>
          <p:nvPr>
            <p:ph type="sldNum" sz="quarter" idx="10"/>
          </p:nvPr>
        </p:nvSpPr>
        <p:spPr/>
        <p:txBody>
          <a:bodyPr/>
          <a:lstStyle/>
          <a:p>
            <a:fld id="{25D71B83-B029-4F22-B29D-85C3320EB077}" type="slidenum">
              <a:rPr lang="en-US" smtClean="0"/>
              <a:t>151</a:t>
            </a:fld>
            <a:endParaRPr lang="en-US"/>
          </a:p>
        </p:txBody>
      </p:sp>
    </p:spTree>
    <p:extLst>
      <p:ext uri="{BB962C8B-B14F-4D97-AF65-F5344CB8AC3E}">
        <p14:creationId xmlns:p14="http://schemas.microsoft.com/office/powerpoint/2010/main" val="38971034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criteria for psychosis clinical high risk includes 5 positive symptoms: Unusual thought content, suspiciousness or persecutory ideas, grandiosity, perceptual abnormalities, and disorganized communication. Research criteria for clinical high risk based on attenuated psychosis requires the presence of one or more of these positive symptoms. In addition the symptom should not be better explained by another disorder. For example, persons with PTSD may experience flashbacks, dissociation, and hyper-arousal. In a person with PTSD, if the unusual experiences are consistent with the trauma experience, then these would not be considered attenuated psychosis. Finally, the symptoms should occur frequently, at least once per week for at least a month. </a:t>
            </a:r>
          </a:p>
        </p:txBody>
      </p:sp>
      <p:sp>
        <p:nvSpPr>
          <p:cNvPr id="4" name="Slide Number Placeholder 3"/>
          <p:cNvSpPr>
            <a:spLocks noGrp="1"/>
          </p:cNvSpPr>
          <p:nvPr>
            <p:ph type="sldNum" sz="quarter" idx="10"/>
          </p:nvPr>
        </p:nvSpPr>
        <p:spPr/>
        <p:txBody>
          <a:bodyPr/>
          <a:lstStyle/>
          <a:p>
            <a:fld id="{25D71B83-B029-4F22-B29D-85C3320EB077}" type="slidenum">
              <a:rPr lang="en-US" smtClean="0"/>
              <a:t>152</a:t>
            </a:fld>
            <a:endParaRPr lang="en-US"/>
          </a:p>
        </p:txBody>
      </p:sp>
    </p:spTree>
    <p:extLst>
      <p:ext uri="{BB962C8B-B14F-4D97-AF65-F5344CB8AC3E}">
        <p14:creationId xmlns:p14="http://schemas.microsoft.com/office/powerpoint/2010/main" val="3335205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“Everyone thinks my clothes</a:t>
            </a:r>
            <a:r>
              <a:rPr lang="en-US" baseline="0" dirty="0"/>
              <a:t> don’t match.”</a:t>
            </a:r>
          </a:p>
          <a:p>
            <a:endParaRPr lang="en-US" baseline="0" dirty="0"/>
          </a:p>
          <a:p>
            <a:r>
              <a:rPr lang="en-US" baseline="0" dirty="0"/>
              <a:t>…</a:t>
            </a:r>
            <a:r>
              <a:rPr lang="en-US" dirty="0"/>
              <a:t>and behavior </a:t>
            </a:r>
            <a:r>
              <a:rPr lang="en-US" b="1" dirty="0"/>
              <a:t>(CLICK) </a:t>
            </a:r>
          </a:p>
        </p:txBody>
      </p:sp>
      <p:sp>
        <p:nvSpPr>
          <p:cNvPr id="4" name="Slide Number Placeholder 3"/>
          <p:cNvSpPr>
            <a:spLocks noGrp="1"/>
          </p:cNvSpPr>
          <p:nvPr>
            <p:ph type="sldNum" sz="quarter" idx="10"/>
          </p:nvPr>
        </p:nvSpPr>
        <p:spPr/>
        <p:txBody>
          <a:bodyPr/>
          <a:lstStyle/>
          <a:p>
            <a:fld id="{25D71B83-B029-4F22-B29D-85C3320EB077}" type="slidenum">
              <a:rPr lang="en-US" smtClean="0"/>
              <a:t>15</a:t>
            </a:fld>
            <a:endParaRPr lang="en-US"/>
          </a:p>
        </p:txBody>
      </p:sp>
    </p:spTree>
    <p:extLst>
      <p:ext uri="{BB962C8B-B14F-4D97-AF65-F5344CB8AC3E}">
        <p14:creationId xmlns:p14="http://schemas.microsoft.com/office/powerpoint/2010/main" val="403131943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Not everyone progresses from attenuated- to full-psychosis.  What do you think is the 2-year risk of a psychotic disorder for persons with attenuated-psychotic symptoms?</a:t>
            </a:r>
          </a:p>
          <a:p>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153</a:t>
            </a:fld>
            <a:endParaRPr lang="en-US"/>
          </a:p>
        </p:txBody>
      </p:sp>
    </p:spTree>
    <p:extLst>
      <p:ext uri="{BB962C8B-B14F-4D97-AF65-F5344CB8AC3E}">
        <p14:creationId xmlns:p14="http://schemas.microsoft.com/office/powerpoint/2010/main" val="299801553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In the general population the lifetime risk for psychosis is about 2%.  In contrast, about 15-25% of adolescents and young adults that meet research criteria for a clinical high risk syndrome which is characterized by attenuated psychosis develop a psychotic disorder within 2 years. </a:t>
            </a:r>
          </a:p>
        </p:txBody>
      </p:sp>
      <p:sp>
        <p:nvSpPr>
          <p:cNvPr id="4" name="Slide Number Placeholder 3"/>
          <p:cNvSpPr>
            <a:spLocks noGrp="1"/>
          </p:cNvSpPr>
          <p:nvPr>
            <p:ph type="sldNum" sz="quarter" idx="10"/>
          </p:nvPr>
        </p:nvSpPr>
        <p:spPr/>
        <p:txBody>
          <a:bodyPr/>
          <a:lstStyle/>
          <a:p>
            <a:fld id="{25D71B83-B029-4F22-B29D-85C3320EB077}" type="slidenum">
              <a:rPr lang="en-US" smtClean="0"/>
              <a:t>154</a:t>
            </a:fld>
            <a:endParaRPr lang="en-US"/>
          </a:p>
        </p:txBody>
      </p:sp>
    </p:spTree>
    <p:extLst>
      <p:ext uri="{BB962C8B-B14F-4D97-AF65-F5344CB8AC3E}">
        <p14:creationId xmlns:p14="http://schemas.microsoft.com/office/powerpoint/2010/main" val="131012892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Treatments that have been shown to be effective with schizophrenia symptoms have been evaluated in attenuated psychosis clinical trials. These include trials with antipsychotics, psychotherapies, and over-the-counter supplements including fish oil and d-Serine </a:t>
            </a:r>
          </a:p>
        </p:txBody>
      </p:sp>
      <p:sp>
        <p:nvSpPr>
          <p:cNvPr id="4" name="Slide Number Placeholder 3"/>
          <p:cNvSpPr>
            <a:spLocks noGrp="1"/>
          </p:cNvSpPr>
          <p:nvPr>
            <p:ph type="sldNum" sz="quarter" idx="10"/>
          </p:nvPr>
        </p:nvSpPr>
        <p:spPr/>
        <p:txBody>
          <a:bodyPr/>
          <a:lstStyle/>
          <a:p>
            <a:fld id="{25D71B83-B029-4F22-B29D-85C3320EB077}" type="slidenum">
              <a:rPr lang="en-US" smtClean="0"/>
              <a:t>155</a:t>
            </a:fld>
            <a:endParaRPr lang="en-US"/>
          </a:p>
        </p:txBody>
      </p:sp>
    </p:spTree>
    <p:extLst>
      <p:ext uri="{BB962C8B-B14F-4D97-AF65-F5344CB8AC3E}">
        <p14:creationId xmlns:p14="http://schemas.microsoft.com/office/powerpoint/2010/main" val="380363624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of these interventions was associated with decreasing the risk of developing a psychotic disorder by more than 50 percent within one year follow-up. Note that cognitive behavioral psychotherapy reduced risk of psychosis about as much as antipsychotics. So all of these interventions seem to be effective at reducing risk of a psychotic disorder in persons with attenuated psychosis. </a:t>
            </a:r>
          </a:p>
        </p:txBody>
      </p:sp>
      <p:sp>
        <p:nvSpPr>
          <p:cNvPr id="4" name="Slide Number Placeholder 3"/>
          <p:cNvSpPr>
            <a:spLocks noGrp="1"/>
          </p:cNvSpPr>
          <p:nvPr>
            <p:ph type="sldNum" sz="quarter" idx="10"/>
          </p:nvPr>
        </p:nvSpPr>
        <p:spPr/>
        <p:txBody>
          <a:bodyPr/>
          <a:lstStyle/>
          <a:p>
            <a:fld id="{25D71B83-B029-4F22-B29D-85C3320EB077}" type="slidenum">
              <a:rPr lang="en-US" smtClean="0"/>
              <a:t>156</a:t>
            </a:fld>
            <a:endParaRPr lang="en-US"/>
          </a:p>
        </p:txBody>
      </p:sp>
    </p:spTree>
    <p:extLst>
      <p:ext uri="{BB962C8B-B14F-4D97-AF65-F5344CB8AC3E}">
        <p14:creationId xmlns:p14="http://schemas.microsoft.com/office/powerpoint/2010/main" val="253146294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Given that 80% of adolescents and young adults with attenuated psychosis do not progress to psychosis, and given the  clinical trial results, what would you consider to be the first-line treatment for persons with attenuated psychosis?</a:t>
            </a:r>
          </a:p>
          <a:p>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157</a:t>
            </a:fld>
            <a:endParaRPr lang="en-US"/>
          </a:p>
        </p:txBody>
      </p:sp>
    </p:spTree>
    <p:extLst>
      <p:ext uri="{BB962C8B-B14F-4D97-AF65-F5344CB8AC3E}">
        <p14:creationId xmlns:p14="http://schemas.microsoft.com/office/powerpoint/2010/main" val="392860960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Practice guidelines recommend psychotherapy as the first-line treatment for attenuated psychosis symptoms. There have been over a dozen psychotherapy trials, most using cognitive behavioral strategies, with meta-analyses suggesting reduction of psychosis risk by more than 50 percent. Several of the psychotherapy studies find sustained benefits, with psychosis risk reduced by 30 percent in persons who receive CPT compared to usual care after 4 year follow-up. </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158</a:t>
            </a:fld>
            <a:endParaRPr lang="en-US"/>
          </a:p>
        </p:txBody>
      </p:sp>
    </p:spTree>
    <p:extLst>
      <p:ext uri="{BB962C8B-B14F-4D97-AF65-F5344CB8AC3E}">
        <p14:creationId xmlns:p14="http://schemas.microsoft.com/office/powerpoint/2010/main" val="422559158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159</a:t>
            </a:fld>
            <a:endParaRPr lang="en-US"/>
          </a:p>
        </p:txBody>
      </p:sp>
    </p:spTree>
    <p:extLst>
      <p:ext uri="{BB962C8B-B14F-4D97-AF65-F5344CB8AC3E}">
        <p14:creationId xmlns:p14="http://schemas.microsoft.com/office/powerpoint/2010/main" val="400456340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160</a:t>
            </a:fld>
            <a:endParaRPr lang="en-US"/>
          </a:p>
        </p:txBody>
      </p:sp>
    </p:spTree>
    <p:extLst>
      <p:ext uri="{BB962C8B-B14F-4D97-AF65-F5344CB8AC3E}">
        <p14:creationId xmlns:p14="http://schemas.microsoft.com/office/powerpoint/2010/main" val="21835317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Let’s review the main take-home messages from this presentation. </a:t>
            </a:r>
            <a:r>
              <a:rPr lang="en-US" sz="1200" kern="1200" dirty="0">
                <a:solidFill>
                  <a:schemeClr val="tx1"/>
                </a:solidFill>
                <a:effectLst/>
                <a:latin typeface="+mn-lt"/>
                <a:ea typeface="+mn-ea"/>
                <a:cs typeface="+mn-cs"/>
              </a:rPr>
              <a:t>First, both full and attenuated psychotic symptoms may have the same quality. The symptoms are illogical, and not culturally held, and are intense, experienced as compelling, captivating, and may impact function. The symptoms occur frequently, ranging from a couple of times a month to daily. The difference between attenuated and full psychosis is whether the person is certain the experience is real, or doubts veracity. Now, a person experiencing a real threat that isn’t acknowledged by others may be labeled as paranoid. Or a person may hold beliefs of their subculture that aren’t shared by the larger community. These are clearly not psychotic symptoms. Finally, occasional mind tricks that are easily dismissed relatively common and typically not concerning.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161</a:t>
            </a:fld>
            <a:endParaRPr lang="en-US"/>
          </a:p>
        </p:txBody>
      </p:sp>
    </p:spTree>
    <p:extLst>
      <p:ext uri="{BB962C8B-B14F-4D97-AF65-F5344CB8AC3E}">
        <p14:creationId xmlns:p14="http://schemas.microsoft.com/office/powerpoint/2010/main" val="34741699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key reason to differentiate full psychosis, attenuated psychosis, and non-psychotic mind tricks, is that the recommended treatment approaches are different, especially regarding medication.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162</a:t>
            </a:fld>
            <a:endParaRPr lang="en-US"/>
          </a:p>
        </p:txBody>
      </p:sp>
    </p:spTree>
    <p:extLst>
      <p:ext uri="{BB962C8B-B14F-4D97-AF65-F5344CB8AC3E}">
        <p14:creationId xmlns:p14="http://schemas.microsoft.com/office/powerpoint/2010/main" val="209783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“Alright, who took my glasses?”</a:t>
            </a:r>
            <a:endParaRPr lang="en-US" b="1" dirty="0"/>
          </a:p>
        </p:txBody>
      </p:sp>
      <p:sp>
        <p:nvSpPr>
          <p:cNvPr id="4" name="Slide Number Placeholder 3"/>
          <p:cNvSpPr>
            <a:spLocks noGrp="1"/>
          </p:cNvSpPr>
          <p:nvPr>
            <p:ph type="sldNum" sz="quarter" idx="10"/>
          </p:nvPr>
        </p:nvSpPr>
        <p:spPr/>
        <p:txBody>
          <a:bodyPr/>
          <a:lstStyle/>
          <a:p>
            <a:fld id="{25D71B83-B029-4F22-B29D-85C3320EB077}" type="slidenum">
              <a:rPr lang="en-US" smtClean="0"/>
              <a:t>16</a:t>
            </a:fld>
            <a:endParaRPr lang="en-US"/>
          </a:p>
        </p:txBody>
      </p:sp>
    </p:spTree>
    <p:extLst>
      <p:ext uri="{BB962C8B-B14F-4D97-AF65-F5344CB8AC3E}">
        <p14:creationId xmlns:p14="http://schemas.microsoft.com/office/powerpoint/2010/main" val="400341404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Low dose antipsychotic medications are the cornerstone of treatments for psychotic disorders. Individual, family, and group psychotherapies address the consequences of untreated psychosis, may help with residual symptoms, and may help a client learn to effectively manage their illness. Supported education and employment, and peer support services may help with functional recovery.</a:t>
            </a:r>
          </a:p>
        </p:txBody>
      </p:sp>
      <p:sp>
        <p:nvSpPr>
          <p:cNvPr id="4" name="Slide Number Placeholder 3"/>
          <p:cNvSpPr>
            <a:spLocks noGrp="1"/>
          </p:cNvSpPr>
          <p:nvPr>
            <p:ph type="sldNum" sz="quarter" idx="10"/>
          </p:nvPr>
        </p:nvSpPr>
        <p:spPr/>
        <p:txBody>
          <a:bodyPr/>
          <a:lstStyle/>
          <a:p>
            <a:fld id="{25D71B83-B029-4F22-B29D-85C3320EB077}" type="slidenum">
              <a:rPr lang="en-US" smtClean="0"/>
              <a:t>163</a:t>
            </a:fld>
            <a:endParaRPr lang="en-US"/>
          </a:p>
        </p:txBody>
      </p:sp>
    </p:spTree>
    <p:extLst>
      <p:ext uri="{BB962C8B-B14F-4D97-AF65-F5344CB8AC3E}">
        <p14:creationId xmlns:p14="http://schemas.microsoft.com/office/powerpoint/2010/main" val="84755586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Persons with attenuated psychosis benefit from a stepped approach. At a minimum, clients with attenuated psychosis and their family members need education about attenuated psychosis, including the relatively low risk of a full psychotic disorder emerging. Psychotherapy reinforces insight, addresses factors that may increase the risk of subsequent psychosis, such as substance use, stress resiliency, and sleep disturbances, and addresses other active symptoms such as anxiety and depression.</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164</a:t>
            </a:fld>
            <a:endParaRPr lang="en-US"/>
          </a:p>
        </p:txBody>
      </p:sp>
    </p:spTree>
    <p:extLst>
      <p:ext uri="{BB962C8B-B14F-4D97-AF65-F5344CB8AC3E}">
        <p14:creationId xmlns:p14="http://schemas.microsoft.com/office/powerpoint/2010/main" val="23498205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Clients experiencing infrequent and mild intensity mind tricks may just need reassurance, or may benefit from counseling or psychotherapy linking the mind tricks to lifestyle, such as poor sleep habits, or overwhelming stress.</a:t>
            </a:r>
          </a:p>
        </p:txBody>
      </p:sp>
      <p:sp>
        <p:nvSpPr>
          <p:cNvPr id="4" name="Slide Number Placeholder 3"/>
          <p:cNvSpPr>
            <a:spLocks noGrp="1"/>
          </p:cNvSpPr>
          <p:nvPr>
            <p:ph type="sldNum" sz="quarter" idx="10"/>
          </p:nvPr>
        </p:nvSpPr>
        <p:spPr/>
        <p:txBody>
          <a:bodyPr/>
          <a:lstStyle/>
          <a:p>
            <a:fld id="{25D71B83-B029-4F22-B29D-85C3320EB077}" type="slidenum">
              <a:rPr lang="en-US" smtClean="0"/>
              <a:t>165</a:t>
            </a:fld>
            <a:endParaRPr lang="en-US"/>
          </a:p>
        </p:txBody>
      </p:sp>
    </p:spTree>
    <p:extLst>
      <p:ext uri="{BB962C8B-B14F-4D97-AF65-F5344CB8AC3E}">
        <p14:creationId xmlns:p14="http://schemas.microsoft.com/office/powerpoint/2010/main" val="362281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At the extreme of this accuracy-continuum is full-psychosis that includes</a:t>
            </a:r>
          </a:p>
          <a:p>
            <a:endParaRPr lang="en-US" dirty="0"/>
          </a:p>
          <a:p>
            <a:r>
              <a:rPr lang="en-US" dirty="0"/>
              <a:t>delusions, hallucinations, and disorganization</a:t>
            </a:r>
            <a:r>
              <a:rPr lang="en-US" b="1" dirty="0"/>
              <a:t>.</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17</a:t>
            </a:fld>
            <a:endParaRPr lang="en-US"/>
          </a:p>
        </p:txBody>
      </p:sp>
    </p:spTree>
    <p:extLst>
      <p:ext uri="{BB962C8B-B14F-4D97-AF65-F5344CB8AC3E}">
        <p14:creationId xmlns:p14="http://schemas.microsoft.com/office/powerpoint/2010/main" val="2617507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 </a:t>
            </a:r>
          </a:p>
          <a:p>
            <a:r>
              <a:rPr lang="en-US" dirty="0"/>
              <a:t>Citation: DSM5</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18</a:t>
            </a:fld>
            <a:endParaRPr lang="en-US"/>
          </a:p>
        </p:txBody>
      </p:sp>
    </p:spTree>
    <p:extLst>
      <p:ext uri="{BB962C8B-B14F-4D97-AF65-F5344CB8AC3E}">
        <p14:creationId xmlns:p14="http://schemas.microsoft.com/office/powerpoint/2010/main" val="21001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Conspiracy theorists aside, actual delusions “are fixed beliefs that are not amenable to change in light of conflicting evidence.” </a:t>
            </a:r>
          </a:p>
          <a:p>
            <a:r>
              <a:rPr lang="en-US" dirty="0"/>
              <a:t> The definition of delusions was revised in the most recent edition of the Diagnostic and Statistical Manual, DSM5.</a:t>
            </a:r>
          </a:p>
          <a:p>
            <a:r>
              <a:rPr lang="en-US" dirty="0"/>
              <a:t> </a:t>
            </a:r>
          </a:p>
          <a:p>
            <a:r>
              <a:rPr lang="en-US" dirty="0"/>
              <a:t>Citation: DSM5</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19</a:t>
            </a:fld>
            <a:endParaRPr lang="en-US"/>
          </a:p>
        </p:txBody>
      </p:sp>
    </p:spTree>
    <p:extLst>
      <p:ext uri="{BB962C8B-B14F-4D97-AF65-F5344CB8AC3E}">
        <p14:creationId xmlns:p14="http://schemas.microsoft.com/office/powerpoint/2010/main" val="360085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connect your audio,</a:t>
            </a:r>
            <a:r>
              <a:rPr lang="en-US" baseline="0" dirty="0"/>
              <a:t> click the phone icon at the bottom of your screen.</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a:t>
            </a:fld>
            <a:endParaRPr lang="en-US"/>
          </a:p>
        </p:txBody>
      </p:sp>
    </p:spTree>
    <p:extLst>
      <p:ext uri="{BB962C8B-B14F-4D97-AF65-F5344CB8AC3E}">
        <p14:creationId xmlns:p14="http://schemas.microsoft.com/office/powerpoint/2010/main" val="826449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20</a:t>
            </a:fld>
            <a:endParaRPr lang="en-US"/>
          </a:p>
        </p:txBody>
      </p:sp>
    </p:spTree>
    <p:extLst>
      <p:ext uri="{BB962C8B-B14F-4D97-AF65-F5344CB8AC3E}">
        <p14:creationId xmlns:p14="http://schemas.microsoft.com/office/powerpoint/2010/main" val="329014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Meet our therapist Gloria and her client, Sam. Here </a:t>
            </a:r>
            <a:r>
              <a:rPr lang="en-US" baseline="0" dirty="0"/>
              <a:t> Gloria, uncovers delusional thoughts in the following examples. </a:t>
            </a:r>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4125767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 patient reveals that he “can’t watch TV anymore”</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260206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Gloria is confused</a:t>
            </a:r>
            <a:r>
              <a:rPr lang="en-US" baseline="0" dirty="0"/>
              <a:t> by her client’s somewhat unusual complaint.</a:t>
            </a:r>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1076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Gloria inquires further…</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273548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And the patient give his explanation..</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043610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So she asks for a specific example. </a:t>
            </a:r>
          </a:p>
          <a:p>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233260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And he describes a typical</a:t>
            </a:r>
            <a:r>
              <a:rPr lang="en-US" baseline="0" dirty="0"/>
              <a:t> d</a:t>
            </a:r>
            <a:r>
              <a:rPr lang="en-US" dirty="0"/>
              <a:t>elusion of reference, (</a:t>
            </a:r>
            <a:r>
              <a:rPr lang="en-US" b="1" dirty="0"/>
              <a:t>CLICK THROUGH AND READ</a:t>
            </a:r>
            <a:r>
              <a:rPr lang="en-US" dirty="0"/>
              <a:t>)</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626906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Her client goes on to tell her</a:t>
            </a:r>
            <a:r>
              <a:rPr lang="en-US" baseline="0" dirty="0"/>
              <a:t> about another problem. </a:t>
            </a:r>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586824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“I just can’t go to class!”</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37659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click the “Connect Audio” button</a:t>
            </a:r>
            <a:r>
              <a:rPr lang="en-US" baseline="0" dirty="0"/>
              <a:t> in the display window.</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3</a:t>
            </a:fld>
            <a:endParaRPr lang="en-US"/>
          </a:p>
        </p:txBody>
      </p:sp>
    </p:spTree>
    <p:extLst>
      <p:ext uri="{BB962C8B-B14F-4D97-AF65-F5344CB8AC3E}">
        <p14:creationId xmlns:p14="http://schemas.microsoft.com/office/powerpoint/2010/main" val="3089545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Again, Gloria is puzzled,</a:t>
            </a:r>
            <a:r>
              <a:rPr lang="en-US" baseline="0" dirty="0"/>
              <a:t> and asks for more detail. </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947560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“Why is that?”</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60560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“I’m uncomfortable and have to leave”</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679296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“What’s making you feel so uncomfortable?”</a:t>
            </a:r>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950988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Her questioning</a:t>
            </a:r>
            <a:r>
              <a:rPr lang="en-US" baseline="0" dirty="0"/>
              <a:t> reveals that her client is also experiencing delusions of </a:t>
            </a:r>
            <a:r>
              <a:rPr lang="en-US" dirty="0"/>
              <a:t>thought broadcasting,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678619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Her client goes on to describe other unusual experiences.</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768574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The patient reveals “I have thoughts that</a:t>
            </a:r>
            <a:r>
              <a:rPr lang="en-US" baseline="0" dirty="0"/>
              <a:t> aren’t my own.”</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860553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smtClean="0"/>
              <a:t>Here again Gloria is confused</a:t>
            </a:r>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993259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smtClean="0"/>
              <a:t>So she asks, “What’s </a:t>
            </a:r>
            <a:r>
              <a:rPr lang="en-US" dirty="0"/>
              <a:t>an example?”</a:t>
            </a:r>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4284834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endParaRPr lang="en-US" baseline="0" dirty="0" smtClean="0"/>
          </a:p>
          <a:p>
            <a:pPr defTabSz="933237">
              <a:defRPr/>
            </a:pPr>
            <a:r>
              <a:rPr lang="en-US" baseline="0" dirty="0" smtClean="0"/>
              <a:t>Here he gives an example of</a:t>
            </a:r>
            <a:r>
              <a:rPr lang="en-US" dirty="0" smtClean="0"/>
              <a:t> thought insertion.</a:t>
            </a:r>
            <a:r>
              <a:rPr lang="en-US" baseline="0" dirty="0" smtClean="0"/>
              <a:t> </a:t>
            </a:r>
            <a:r>
              <a:rPr lang="en-US" dirty="0" smtClean="0"/>
              <a:t>“Last </a:t>
            </a:r>
            <a:r>
              <a:rPr lang="en-US" dirty="0"/>
              <a:t>night there was this thought in my head,</a:t>
            </a:r>
            <a:r>
              <a:rPr lang="en-US" baseline="0" dirty="0"/>
              <a:t> ‘We are watching you.’ It wasn’t my thought, I don’t know where it came from.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281164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chat box opens at the bottom of the screen. </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4</a:t>
            </a:fld>
            <a:endParaRPr lang="en-US"/>
          </a:p>
        </p:txBody>
      </p:sp>
    </p:spTree>
    <p:extLst>
      <p:ext uri="{BB962C8B-B14F-4D97-AF65-F5344CB8AC3E}">
        <p14:creationId xmlns:p14="http://schemas.microsoft.com/office/powerpoint/2010/main" val="420097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Hallucinations are perceptions that occur without external stimulation. Hallucinations can occur in any sensory modality, but auditory and visual are the most common. </a:t>
            </a:r>
            <a:r>
              <a:rPr lang="en-US" b="1" dirty="0"/>
              <a:t>(CLICK THROUGH AND READ) </a:t>
            </a:r>
          </a:p>
        </p:txBody>
      </p:sp>
      <p:sp>
        <p:nvSpPr>
          <p:cNvPr id="4" name="Slide Number Placeholder 3"/>
          <p:cNvSpPr>
            <a:spLocks noGrp="1"/>
          </p:cNvSpPr>
          <p:nvPr>
            <p:ph type="sldNum" sz="quarter" idx="10"/>
          </p:nvPr>
        </p:nvSpPr>
        <p:spPr/>
        <p:txBody>
          <a:bodyPr/>
          <a:lstStyle/>
          <a:p>
            <a:fld id="{25D71B83-B029-4F22-B29D-85C3320EB077}" type="slidenum">
              <a:rPr lang="en-US" smtClean="0"/>
              <a:t>40</a:t>
            </a:fld>
            <a:endParaRPr lang="en-US"/>
          </a:p>
        </p:txBody>
      </p:sp>
    </p:spTree>
    <p:extLst>
      <p:ext uri="{BB962C8B-B14F-4D97-AF65-F5344CB8AC3E}">
        <p14:creationId xmlns:p14="http://schemas.microsoft.com/office/powerpoint/2010/main" val="2072598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Hallucinations are perceptions that occur without external stimulation. Hallucinations can occur in any sensory modality, but auditory and visual are the most common. </a:t>
            </a:r>
            <a:r>
              <a:rPr lang="en-US" b="1" dirty="0"/>
              <a:t>(CLICK THROUGH AND READ) </a:t>
            </a:r>
          </a:p>
        </p:txBody>
      </p:sp>
      <p:sp>
        <p:nvSpPr>
          <p:cNvPr id="4" name="Slide Number Placeholder 3"/>
          <p:cNvSpPr>
            <a:spLocks noGrp="1"/>
          </p:cNvSpPr>
          <p:nvPr>
            <p:ph type="sldNum" sz="quarter" idx="10"/>
          </p:nvPr>
        </p:nvSpPr>
        <p:spPr/>
        <p:txBody>
          <a:bodyPr/>
          <a:lstStyle/>
          <a:p>
            <a:fld id="{25D71B83-B029-4F22-B29D-85C3320EB077}" type="slidenum">
              <a:rPr lang="en-US" smtClean="0"/>
              <a:t>41</a:t>
            </a:fld>
            <a:endParaRPr lang="en-US"/>
          </a:p>
        </p:txBody>
      </p:sp>
    </p:spTree>
    <p:extLst>
      <p:ext uri="{BB962C8B-B14F-4D97-AF65-F5344CB8AC3E}">
        <p14:creationId xmlns:p14="http://schemas.microsoft.com/office/powerpoint/2010/main" val="3555897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Hallucinations are perceptions that occur without external stimulation. Hallucinations can occur in any sensory modality, but auditory and visual are the most common. </a:t>
            </a:r>
            <a:r>
              <a:rPr lang="en-US" b="1" dirty="0"/>
              <a:t>(CLICK THROUGH AND READ) </a:t>
            </a:r>
          </a:p>
        </p:txBody>
      </p:sp>
      <p:sp>
        <p:nvSpPr>
          <p:cNvPr id="4" name="Slide Number Placeholder 3"/>
          <p:cNvSpPr>
            <a:spLocks noGrp="1"/>
          </p:cNvSpPr>
          <p:nvPr>
            <p:ph type="sldNum" sz="quarter" idx="10"/>
          </p:nvPr>
        </p:nvSpPr>
        <p:spPr/>
        <p:txBody>
          <a:bodyPr/>
          <a:lstStyle/>
          <a:p>
            <a:fld id="{25D71B83-B029-4F22-B29D-85C3320EB077}" type="slidenum">
              <a:rPr lang="en-US" smtClean="0"/>
              <a:t>42</a:t>
            </a:fld>
            <a:endParaRPr lang="en-US"/>
          </a:p>
        </p:txBody>
      </p:sp>
    </p:spTree>
    <p:extLst>
      <p:ext uri="{BB962C8B-B14F-4D97-AF65-F5344CB8AC3E}">
        <p14:creationId xmlns:p14="http://schemas.microsoft.com/office/powerpoint/2010/main" val="233667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Psychosis includes disorganization of speech or behavior. </a:t>
            </a:r>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1975094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 example is loose associations.  </a:t>
            </a:r>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1785871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When you find yourself working very hard to understand what a client saying suspect disorganization. </a:t>
            </a:r>
            <a:endParaRPr lang="en-US" b="1" dirty="0"/>
          </a:p>
          <a:p>
            <a:endParaRPr lang="en-US" dirty="0"/>
          </a:p>
        </p:txBody>
      </p:sp>
      <p:sp>
        <p:nvSpPr>
          <p:cNvPr id="4" name="Slide Number Placeholder 3"/>
          <p:cNvSpPr>
            <a:spLocks noGrp="1"/>
          </p:cNvSpPr>
          <p:nvPr>
            <p:ph type="sldNum" sz="quarter" idx="10"/>
          </p:nvPr>
        </p:nvSpPr>
        <p:spPr/>
        <p:txBody>
          <a:bodyPr/>
          <a:lstStyle/>
          <a:p>
            <a:pPr defTabSz="466618">
              <a:defRPr/>
            </a:pPr>
            <a:fld id="{25D71B83-B029-4F22-B29D-85C3320EB077}" type="slidenum">
              <a:rPr lang="en-US">
                <a:solidFill>
                  <a:prstClr val="black"/>
                </a:solidFill>
                <a:latin typeface="Calibri" panose="020F0502020204030204"/>
              </a:rPr>
              <a:pPr defTabSz="466618">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658864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Other examples include</a:t>
            </a:r>
            <a:r>
              <a:rPr lang="en-US" baseline="0" dirty="0"/>
              <a:t> thought blocking</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46</a:t>
            </a:fld>
            <a:endParaRPr lang="en-US"/>
          </a:p>
        </p:txBody>
      </p:sp>
    </p:spTree>
    <p:extLst>
      <p:ext uri="{BB962C8B-B14F-4D97-AF65-F5344CB8AC3E}">
        <p14:creationId xmlns:p14="http://schemas.microsoft.com/office/powerpoint/2010/main" val="1569174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“All of a sudden my mind goes blank.”</a:t>
            </a:r>
            <a:endParaRPr lang="en-US" b="0" dirty="0"/>
          </a:p>
        </p:txBody>
      </p:sp>
      <p:sp>
        <p:nvSpPr>
          <p:cNvPr id="4" name="Slide Number Placeholder 3"/>
          <p:cNvSpPr>
            <a:spLocks noGrp="1"/>
          </p:cNvSpPr>
          <p:nvPr>
            <p:ph type="sldNum" sz="quarter" idx="10"/>
          </p:nvPr>
        </p:nvSpPr>
        <p:spPr/>
        <p:txBody>
          <a:bodyPr/>
          <a:lstStyle/>
          <a:p>
            <a:fld id="{25D71B83-B029-4F22-B29D-85C3320EB077}" type="slidenum">
              <a:rPr lang="en-US" smtClean="0"/>
              <a:t>47</a:t>
            </a:fld>
            <a:endParaRPr lang="en-US"/>
          </a:p>
        </p:txBody>
      </p:sp>
    </p:spTree>
    <p:extLst>
      <p:ext uri="{BB962C8B-B14F-4D97-AF65-F5344CB8AC3E}">
        <p14:creationId xmlns:p14="http://schemas.microsoft.com/office/powerpoint/2010/main" val="165285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0" dirty="0"/>
              <a:t>And</a:t>
            </a:r>
            <a:r>
              <a:rPr lang="en-US" b="0" baseline="0" dirty="0"/>
              <a:t> difficulty making simple decisions. </a:t>
            </a:r>
            <a:r>
              <a:rPr lang="en-US" dirty="0"/>
              <a:t>“I just sat there, I couldn’t decide whether to eat breakfast first or get dressed first.”</a:t>
            </a:r>
            <a:endParaRPr lang="en-US" b="1" dirty="0"/>
          </a:p>
        </p:txBody>
      </p:sp>
      <p:sp>
        <p:nvSpPr>
          <p:cNvPr id="4" name="Slide Number Placeholder 3"/>
          <p:cNvSpPr>
            <a:spLocks noGrp="1"/>
          </p:cNvSpPr>
          <p:nvPr>
            <p:ph type="sldNum" sz="quarter" idx="10"/>
          </p:nvPr>
        </p:nvSpPr>
        <p:spPr/>
        <p:txBody>
          <a:bodyPr/>
          <a:lstStyle/>
          <a:p>
            <a:fld id="{25D71B83-B029-4F22-B29D-85C3320EB077}" type="slidenum">
              <a:rPr lang="en-US" smtClean="0"/>
              <a:t>48</a:t>
            </a:fld>
            <a:endParaRPr lang="en-US"/>
          </a:p>
        </p:txBody>
      </p:sp>
    </p:spTree>
    <p:extLst>
      <p:ext uri="{BB962C8B-B14F-4D97-AF65-F5344CB8AC3E}">
        <p14:creationId xmlns:p14="http://schemas.microsoft.com/office/powerpoint/2010/main" val="588351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first met Jessica, a college student, in Module 1. Jessica tells us she was diagnosed with schizophrenia about a year ago. Here Jessica recalls the disorganization symptoms she experienced.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a:t>
            </a:r>
            <a:r>
              <a:rPr lang="en-US" sz="1200" kern="1200" baseline="0" dirty="0">
                <a:solidFill>
                  <a:schemeClr val="tx1"/>
                </a:solidFill>
                <a:effectLst/>
                <a:latin typeface="+mn-lt"/>
                <a:ea typeface="+mn-ea"/>
                <a:cs typeface="+mn-cs"/>
              </a:rPr>
              <a:t>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not unusual for disorganization symptoms to manifest as social withdrawal. As was true for Jessica, clinicians may jump to depression, or an anxiety disorder, and not consider the possibility of emerging psychosis.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49</a:t>
            </a:fld>
            <a:endParaRPr lang="en-US"/>
          </a:p>
        </p:txBody>
      </p:sp>
    </p:spTree>
    <p:extLst>
      <p:ext uri="{BB962C8B-B14F-4D97-AF65-F5344CB8AC3E}">
        <p14:creationId xmlns:p14="http://schemas.microsoft.com/office/powerpoint/2010/main" val="817776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Select “All Panelists” from the drop down menu. You can type in questions or comments at any time during the presentation. Dr. Perkins will address these at the end of the presentation.  </a:t>
            </a:r>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5</a:t>
            </a:fld>
            <a:endParaRPr lang="en-US"/>
          </a:p>
        </p:txBody>
      </p:sp>
    </p:spTree>
    <p:extLst>
      <p:ext uri="{BB962C8B-B14F-4D97-AF65-F5344CB8AC3E}">
        <p14:creationId xmlns:p14="http://schemas.microsoft.com/office/powerpoint/2010/main" val="126351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In between “occasional mistakes” and full-psychosis is attenuated-psychosis. Illusions are an example,</a:t>
            </a:r>
            <a:r>
              <a:rPr lang="en-US" baseline="0" dirty="0"/>
              <a:t> where there is an actual stimulus, but it is misperceived. </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50</a:t>
            </a:fld>
            <a:endParaRPr lang="en-US"/>
          </a:p>
        </p:txBody>
      </p:sp>
    </p:spTree>
    <p:extLst>
      <p:ext uri="{BB962C8B-B14F-4D97-AF65-F5344CB8AC3E}">
        <p14:creationId xmlns:p14="http://schemas.microsoft.com/office/powerpoint/2010/main" val="2915806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About 80 to 90 percent of people with a psychotic disorder have a prodromal stage, characterized by attenuated psychosis. Here, Jessica reflects on some of the symptoms she experienced during her </a:t>
            </a:r>
            <a:r>
              <a:rPr lang="en-US" sz="1200" kern="1200" dirty="0" err="1">
                <a:solidFill>
                  <a:schemeClr val="tx1"/>
                </a:solidFill>
                <a:effectLst/>
                <a:latin typeface="+mn-lt"/>
                <a:ea typeface="+mn-ea"/>
                <a:cs typeface="+mn-cs"/>
              </a:rPr>
              <a:t>prodrome</a:t>
            </a:r>
            <a:r>
              <a:rPr lang="en-US" sz="1200" kern="1200" dirty="0">
                <a:solidFill>
                  <a:schemeClr val="tx1"/>
                </a:solidFill>
                <a:effectLst/>
                <a:latin typeface="+mn-lt"/>
                <a:ea typeface="+mn-ea"/>
                <a:cs typeface="+mn-cs"/>
              </a:rPr>
              <a:t>. </a:t>
            </a:r>
          </a:p>
          <a:p>
            <a:r>
              <a:rPr lang="en-US" dirty="0"/>
              <a:t>[play video]</a:t>
            </a:r>
          </a:p>
        </p:txBody>
      </p:sp>
      <p:sp>
        <p:nvSpPr>
          <p:cNvPr id="4" name="Slide Number Placeholder 3"/>
          <p:cNvSpPr>
            <a:spLocks noGrp="1"/>
          </p:cNvSpPr>
          <p:nvPr>
            <p:ph type="sldNum" sz="quarter" idx="10"/>
          </p:nvPr>
        </p:nvSpPr>
        <p:spPr/>
        <p:txBody>
          <a:bodyPr/>
          <a:lstStyle/>
          <a:p>
            <a:fld id="{25D71B83-B029-4F22-B29D-85C3320EB077}" type="slidenum">
              <a:rPr lang="en-US" smtClean="0"/>
              <a:t>51</a:t>
            </a:fld>
            <a:endParaRPr lang="en-US"/>
          </a:p>
        </p:txBody>
      </p:sp>
    </p:spTree>
    <p:extLst>
      <p:ext uri="{BB962C8B-B14F-4D97-AF65-F5344CB8AC3E}">
        <p14:creationId xmlns:p14="http://schemas.microsoft.com/office/powerpoint/2010/main" val="3486582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vignette explores the difference between attenuated and fully psychotic experiences.  </a:t>
            </a:r>
          </a:p>
        </p:txBody>
      </p:sp>
      <p:sp>
        <p:nvSpPr>
          <p:cNvPr id="4" name="Slide Number Placeholder 3"/>
          <p:cNvSpPr>
            <a:spLocks noGrp="1"/>
          </p:cNvSpPr>
          <p:nvPr>
            <p:ph type="sldNum" sz="quarter" idx="10"/>
          </p:nvPr>
        </p:nvSpPr>
        <p:spPr/>
        <p:txBody>
          <a:bodyPr/>
          <a:lstStyle/>
          <a:p>
            <a:fld id="{25D71B83-B029-4F22-B29D-85C3320EB077}" type="slidenum">
              <a:rPr lang="en-US" smtClean="0"/>
              <a:t>52</a:t>
            </a:fld>
            <a:endParaRPr lang="en-US"/>
          </a:p>
        </p:txBody>
      </p:sp>
    </p:spTree>
    <p:extLst>
      <p:ext uri="{BB962C8B-B14F-4D97-AF65-F5344CB8AC3E}">
        <p14:creationId xmlns:p14="http://schemas.microsoft.com/office/powerpoint/2010/main" val="3213084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Let’s begin with Fred, the client, and Tyler, a Masters level clinician at a community mental health clinic. This is their first appointment.</a:t>
            </a:r>
          </a:p>
        </p:txBody>
      </p:sp>
      <p:sp>
        <p:nvSpPr>
          <p:cNvPr id="4" name="Slide Number Placeholder 3"/>
          <p:cNvSpPr>
            <a:spLocks noGrp="1"/>
          </p:cNvSpPr>
          <p:nvPr>
            <p:ph type="sldNum" sz="quarter" idx="10"/>
          </p:nvPr>
        </p:nvSpPr>
        <p:spPr/>
        <p:txBody>
          <a:bodyPr/>
          <a:lstStyle/>
          <a:p>
            <a:fld id="{25D71B83-B029-4F22-B29D-85C3320EB077}" type="slidenum">
              <a:rPr lang="en-US" smtClean="0"/>
              <a:t>53</a:t>
            </a:fld>
            <a:endParaRPr lang="en-US"/>
          </a:p>
        </p:txBody>
      </p:sp>
    </p:spTree>
    <p:extLst>
      <p:ext uri="{BB962C8B-B14F-4D97-AF65-F5344CB8AC3E}">
        <p14:creationId xmlns:p14="http://schemas.microsoft.com/office/powerpoint/2010/main" val="278594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Fred is seeking help for “problems at work”. After introductions,</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Tyler asks about the reason for the visit.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CLICK)</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54</a:t>
            </a:fld>
            <a:endParaRPr lang="en-US"/>
          </a:p>
        </p:txBody>
      </p:sp>
    </p:spTree>
    <p:extLst>
      <p:ext uri="{BB962C8B-B14F-4D97-AF65-F5344CB8AC3E}">
        <p14:creationId xmlns:p14="http://schemas.microsoft.com/office/powerpoint/2010/main" val="3270897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a:lnSpc>
                <a:spcPct val="107000"/>
              </a:lnSpc>
              <a:spcAft>
                <a:spcPts val="816"/>
              </a:spcAft>
            </a:pPr>
            <a:r>
              <a:rPr lang="en-US" dirty="0">
                <a:latin typeface="Calibri" panose="020F0502020204030204" pitchFamily="34" charset="0"/>
                <a:ea typeface="Calibri" panose="020F0502020204030204" pitchFamily="34" charset="0"/>
                <a:cs typeface="Times New Roman" panose="02020603050405020304" pitchFamily="18" charset="0"/>
              </a:rPr>
              <a:t>“How about if we begin by you telling me about why you are here.”</a:t>
            </a:r>
          </a:p>
          <a:p>
            <a:pPr>
              <a:lnSpc>
                <a:spcPct val="107000"/>
              </a:lnSpc>
              <a:spcAft>
                <a:spcPts val="816"/>
              </a:spcAft>
            </a:pPr>
            <a:endParaRPr lang="en-US"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16"/>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Fred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responds that </a:t>
            </a:r>
            <a:r>
              <a:rPr lang="en-US" dirty="0">
                <a:latin typeface="Calibri" panose="020F0502020204030204" pitchFamily="34" charset="0"/>
                <a:ea typeface="Calibri" panose="020F0502020204030204" pitchFamily="34" charset="0"/>
                <a:cs typeface="Times New Roman" panose="02020603050405020304" pitchFamily="18" charset="0"/>
              </a:rPr>
              <a:t>he is upset because people at work are saying bad things about him.</a:t>
            </a:r>
            <a:endParaRPr lang="en-US" dirty="0"/>
          </a:p>
          <a:p>
            <a:pPr>
              <a:lnSpc>
                <a:spcPct val="107000"/>
              </a:lnSpc>
              <a:spcAft>
                <a:spcPts val="816"/>
              </a:spcAft>
            </a:pPr>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55</a:t>
            </a:fld>
            <a:endParaRPr lang="en-US"/>
          </a:p>
        </p:txBody>
      </p:sp>
    </p:spTree>
    <p:extLst>
      <p:ext uri="{BB962C8B-B14F-4D97-AF65-F5344CB8AC3E}">
        <p14:creationId xmlns:p14="http://schemas.microsoft.com/office/powerpoint/2010/main" val="3428223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a:lnSpc>
                <a:spcPct val="107000"/>
              </a:lnSpc>
              <a:spcAft>
                <a:spcPts val="816"/>
              </a:spcAft>
            </a:pPr>
            <a:r>
              <a:rPr lang="en-US" dirty="0">
                <a:latin typeface="Calibri" panose="020F0502020204030204" pitchFamily="34" charset="0"/>
                <a:cs typeface="Times New Roman" panose="02020603050405020304" pitchFamily="18" charset="0"/>
              </a:rPr>
              <a:t>“I’m upset because people at work have</a:t>
            </a:r>
            <a:r>
              <a:rPr lang="en-US" baseline="0" dirty="0">
                <a:latin typeface="Calibri" panose="020F0502020204030204" pitchFamily="34" charset="0"/>
                <a:cs typeface="Times New Roman" panose="02020603050405020304" pitchFamily="18" charset="0"/>
              </a:rPr>
              <a:t> been saying bad things about me.”</a:t>
            </a:r>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56</a:t>
            </a:fld>
            <a:endParaRPr lang="en-US"/>
          </a:p>
        </p:txBody>
      </p:sp>
    </p:spTree>
    <p:extLst>
      <p:ext uri="{BB962C8B-B14F-4D97-AF65-F5344CB8AC3E}">
        <p14:creationId xmlns:p14="http://schemas.microsoft.com/office/powerpoint/2010/main" val="1474111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Tyler finds Fred’s assertion unusual, and decides to explore the quality of Fred’s complaint, Tyler asks Fred to elaborate.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57</a:t>
            </a:fld>
            <a:endParaRPr lang="en-US"/>
          </a:p>
        </p:txBody>
      </p:sp>
    </p:spTree>
    <p:extLst>
      <p:ext uri="{BB962C8B-B14F-4D97-AF65-F5344CB8AC3E}">
        <p14:creationId xmlns:p14="http://schemas.microsoft.com/office/powerpoint/2010/main" val="32801303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So “What makes you think people at work are saying bad things about you?”</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58</a:t>
            </a:fld>
            <a:endParaRPr lang="en-US"/>
          </a:p>
        </p:txBody>
      </p:sp>
    </p:spTree>
    <p:extLst>
      <p:ext uri="{BB962C8B-B14F-4D97-AF65-F5344CB8AC3E}">
        <p14:creationId xmlns:p14="http://schemas.microsoft.com/office/powerpoint/2010/main" val="3748074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Here are two alternative responses for Fred. Pick which response has the more unusual quality. </a:t>
            </a: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a:t>
            </a:r>
            <a:r>
              <a:rPr lang="en-US" dirty="0" smtClean="0">
                <a:latin typeface="Calibri" panose="020F0502020204030204" pitchFamily="34" charset="0"/>
                <a:ea typeface="Calibri" panose="020F0502020204030204" pitchFamily="34" charset="0"/>
                <a:cs typeface="Times New Roman" panose="02020603050405020304" pitchFamily="18" charset="0"/>
              </a:rPr>
              <a:t>he </a:t>
            </a:r>
            <a:r>
              <a:rPr lang="en-US" dirty="0">
                <a:latin typeface="Calibri" panose="020F0502020204030204" pitchFamily="34" charset="0"/>
                <a:ea typeface="Calibri" panose="020F0502020204030204" pitchFamily="34" charset="0"/>
                <a:cs typeface="Times New Roman" panose="02020603050405020304" pitchFamily="18" charset="0"/>
              </a:rPr>
              <a:t>first response describes an unusual experience raising concerns of attenuated- or full-psychosis.  A red flag, something the clinician might want to explore </a:t>
            </a:r>
            <a:r>
              <a:rPr lang="en-US" dirty="0" smtClean="0">
                <a:latin typeface="Calibri" panose="020F0502020204030204" pitchFamily="34" charset="0"/>
                <a:ea typeface="Calibri" panose="020F0502020204030204" pitchFamily="34" charset="0"/>
                <a:cs typeface="Times New Roman" panose="02020603050405020304" pitchFamily="18" charset="0"/>
              </a:rPr>
              <a:t>further! </a:t>
            </a:r>
            <a:r>
              <a:rPr lang="en-US" dirty="0" smtClean="0">
                <a:latin typeface="Calibri" panose="020F0502020204030204" pitchFamily="34" charset="0"/>
                <a:cs typeface="Times New Roman" panose="02020603050405020304" pitchFamily="18" charset="0"/>
              </a:rPr>
              <a:t>As </a:t>
            </a:r>
            <a:r>
              <a:rPr lang="en-US" dirty="0">
                <a:latin typeface="Calibri" panose="020F0502020204030204" pitchFamily="34" charset="0"/>
                <a:cs typeface="Times New Roman" panose="02020603050405020304" pitchFamily="18" charset="0"/>
              </a:rPr>
              <a:t>for the second response - work gossip is not all that unusual, so Fred’s second response</a:t>
            </a:r>
            <a:r>
              <a:rPr lang="en-US" baseline="0" dirty="0">
                <a:latin typeface="Calibri" panose="020F0502020204030204" pitchFamily="34" charset="0"/>
                <a:cs typeface="Times New Roman" panose="02020603050405020304" pitchFamily="18" charset="0"/>
              </a:rPr>
              <a:t> doesn’t really raise a flag.</a:t>
            </a:r>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59</a:t>
            </a:fld>
            <a:endParaRPr lang="en-US"/>
          </a:p>
        </p:txBody>
      </p:sp>
    </p:spTree>
    <p:extLst>
      <p:ext uri="{BB962C8B-B14F-4D97-AF65-F5344CB8AC3E}">
        <p14:creationId xmlns:p14="http://schemas.microsoft.com/office/powerpoint/2010/main" val="346153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attendees are encouraged to complete an evaluation of this program. Attendees who are requesting continuing education credits or a certificate of attendance for this presentation are required to complete the evaluation. At the end of this presentation you will receive a link to complete the evaluation online. </a:t>
            </a:r>
          </a:p>
          <a:p>
            <a:r>
              <a:rPr lang="en-US" sz="1200" kern="1200" dirty="0">
                <a:solidFill>
                  <a:schemeClr val="tx1"/>
                </a:solidFill>
                <a:effectLst/>
                <a:latin typeface="+mn-lt"/>
                <a:ea typeface="+mn-ea"/>
                <a:cs typeface="+mn-cs"/>
              </a:rPr>
              <a:t>Dr. Perkins, please begin.</a:t>
            </a:r>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6</a:t>
            </a:fld>
            <a:endParaRPr lang="en-US"/>
          </a:p>
        </p:txBody>
      </p:sp>
    </p:spTree>
    <p:extLst>
      <p:ext uri="{BB962C8B-B14F-4D97-AF65-F5344CB8AC3E}">
        <p14:creationId xmlns:p14="http://schemas.microsoft.com/office/powerpoint/2010/main" val="1918589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Whether Fred is reporting a fully-psychotic, attenuated-psychotic, or non-psychotic experience hinges on three aspects of his narrative: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60</a:t>
            </a:fld>
            <a:endParaRPr lang="en-US"/>
          </a:p>
        </p:txBody>
      </p:sp>
    </p:spTree>
    <p:extLst>
      <p:ext uri="{BB962C8B-B14F-4D97-AF65-F5344CB8AC3E}">
        <p14:creationId xmlns:p14="http://schemas.microsoft.com/office/powerpoint/2010/main" val="2636533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 clinician needs to determine the Quality,  Conviction, and Frequency.</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61</a:t>
            </a:fld>
            <a:endParaRPr lang="en-US"/>
          </a:p>
        </p:txBody>
      </p:sp>
    </p:spTree>
    <p:extLst>
      <p:ext uri="{BB962C8B-B14F-4D97-AF65-F5344CB8AC3E}">
        <p14:creationId xmlns:p14="http://schemas.microsoft.com/office/powerpoint/2010/main" val="1439760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Both fully- and attenuated- psychotic symptoms have </a:t>
            </a:r>
            <a:r>
              <a:rPr lang="en-US" u="sng" dirty="0"/>
              <a:t>the quality</a:t>
            </a:r>
            <a:r>
              <a:rPr lang="en-US" dirty="0"/>
              <a:t> of being unusual or illogical</a:t>
            </a:r>
            <a:r>
              <a:rPr lang="en-US" b="1" dirty="0"/>
              <a:t>.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62</a:t>
            </a:fld>
            <a:endParaRPr lang="en-US"/>
          </a:p>
        </p:txBody>
      </p:sp>
    </p:spTree>
    <p:extLst>
      <p:ext uri="{BB962C8B-B14F-4D97-AF65-F5344CB8AC3E}">
        <p14:creationId xmlns:p14="http://schemas.microsoft.com/office/powerpoint/2010/main" val="4067954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Both fully- and attenuated- psychotic symptoms have </a:t>
            </a:r>
            <a:r>
              <a:rPr lang="en-US" u="sng" dirty="0"/>
              <a:t>the quality</a:t>
            </a:r>
            <a:r>
              <a:rPr lang="en-US" dirty="0"/>
              <a:t> of being unusual or illogical</a:t>
            </a:r>
            <a:r>
              <a:rPr lang="en-US" b="0" dirty="0"/>
              <a:t>,</a:t>
            </a:r>
            <a:r>
              <a:rPr lang="en-US" b="0" baseline="0" dirty="0"/>
              <a:t> not held by others in their culture or community.</a:t>
            </a:r>
            <a:endParaRPr lang="en-US" b="0" dirty="0"/>
          </a:p>
          <a:p>
            <a:r>
              <a:rPr lang="en-US" dirty="0"/>
              <a:t>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63</a:t>
            </a:fld>
            <a:endParaRPr lang="en-US"/>
          </a:p>
        </p:txBody>
      </p:sp>
    </p:spTree>
    <p:extLst>
      <p:ext uri="{BB962C8B-B14F-4D97-AF65-F5344CB8AC3E}">
        <p14:creationId xmlns:p14="http://schemas.microsoft.com/office/powerpoint/2010/main" val="3910975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An unusual experience is fully-psychotic if the impact on function is severe, </a:t>
            </a:r>
            <a:r>
              <a:rPr lang="en-US" b="1" dirty="0">
                <a:latin typeface="Calibri" panose="020F0502020204030204" pitchFamily="34" charset="0"/>
                <a:ea typeface="Calibri" panose="020F0502020204030204" pitchFamily="34" charset="0"/>
                <a:cs typeface="Times New Roman" panose="02020603050405020304" pitchFamily="18" charset="0"/>
              </a:rPr>
              <a:t>(CLICK)</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64</a:t>
            </a:fld>
            <a:endParaRPr lang="en-US"/>
          </a:p>
        </p:txBody>
      </p:sp>
    </p:spTree>
    <p:extLst>
      <p:ext uri="{BB962C8B-B14F-4D97-AF65-F5344CB8AC3E}">
        <p14:creationId xmlns:p14="http://schemas.microsoft.com/office/powerpoint/2010/main" val="2906374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An unusual experience is fully-psychotic if the impact on function is severe, </a:t>
            </a:r>
            <a:r>
              <a:rPr lang="en-US" b="1" dirty="0">
                <a:latin typeface="Calibri" panose="020F0502020204030204" pitchFamily="34" charset="0"/>
                <a:ea typeface="Calibri" panose="020F0502020204030204" pitchFamily="34" charset="0"/>
                <a:cs typeface="Times New Roman" panose="02020603050405020304" pitchFamily="18" charset="0"/>
              </a:rPr>
              <a:t>(CLICK) </a:t>
            </a:r>
            <a:r>
              <a:rPr lang="en-US" dirty="0">
                <a:latin typeface="Calibri" panose="020F0502020204030204" pitchFamily="34" charset="0"/>
                <a:ea typeface="Calibri" panose="020F0502020204030204" pitchFamily="34" charset="0"/>
                <a:cs typeface="Times New Roman" panose="02020603050405020304" pitchFamily="18" charset="0"/>
              </a:rPr>
              <a:t>for example dangerous or incapacitating.</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65</a:t>
            </a:fld>
            <a:endParaRPr lang="en-US"/>
          </a:p>
        </p:txBody>
      </p:sp>
    </p:spTree>
    <p:extLst>
      <p:ext uri="{BB962C8B-B14F-4D97-AF65-F5344CB8AC3E}">
        <p14:creationId xmlns:p14="http://schemas.microsoft.com/office/powerpoint/2010/main" val="3706885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Even unusual or illogical experiences are non-psychotic if easily dismissed. </a:t>
            </a:r>
          </a:p>
        </p:txBody>
      </p:sp>
      <p:sp>
        <p:nvSpPr>
          <p:cNvPr id="4" name="Slide Number Placeholder 3"/>
          <p:cNvSpPr>
            <a:spLocks noGrp="1"/>
          </p:cNvSpPr>
          <p:nvPr>
            <p:ph type="sldNum" sz="quarter" idx="10"/>
          </p:nvPr>
        </p:nvSpPr>
        <p:spPr/>
        <p:txBody>
          <a:bodyPr/>
          <a:lstStyle/>
          <a:p>
            <a:fld id="{25D71B83-B029-4F22-B29D-85C3320EB077}" type="slidenum">
              <a:rPr lang="en-US" smtClean="0"/>
              <a:t>66</a:t>
            </a:fld>
            <a:endParaRPr lang="en-US"/>
          </a:p>
        </p:txBody>
      </p:sp>
    </p:spTree>
    <p:extLst>
      <p:ext uri="{BB962C8B-B14F-4D97-AF65-F5344CB8AC3E}">
        <p14:creationId xmlns:p14="http://schemas.microsoft.com/office/powerpoint/2010/main" val="34300359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experiences of fully or attenuated psychosis are not easily dismissed, but have an intensity that may be described as captivating, compelling, distracting, or by how the experience impacts function. Both fully and attenuated psychotic symptoms occur frequently, at least monthly to several times a day.</a:t>
            </a:r>
            <a:r>
              <a:rPr lang="en-US" sz="1200" b="1" kern="1200" dirty="0">
                <a:solidFill>
                  <a:schemeClr val="tx1"/>
                </a:solidFill>
                <a:effectLst/>
                <a:latin typeface="+mn-lt"/>
                <a:ea typeface="+mn-ea"/>
                <a:cs typeface="+mn-cs"/>
              </a:rPr>
              <a:t> </a:t>
            </a:r>
            <a:r>
              <a:rPr lang="en-US" dirty="0"/>
              <a:t>In this case the difference between attenuated- and full-psychosis rests on whether the person is or is not convinced the experience is real.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67</a:t>
            </a:fld>
            <a:endParaRPr lang="en-US"/>
          </a:p>
        </p:txBody>
      </p:sp>
    </p:spTree>
    <p:extLst>
      <p:ext uri="{BB962C8B-B14F-4D97-AF65-F5344CB8AC3E}">
        <p14:creationId xmlns:p14="http://schemas.microsoft.com/office/powerpoint/2010/main" val="648921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distinguishing feature is that with attenuated psychotic symptoms, the person maintains doubt about the veracity of the experiences that, while intense, it is most likely their mind playing tricks. With full psychosis, the person has no doubt that the experiences are real, and does not see a possibility of mind tricks.  So, </a:t>
            </a:r>
            <a:r>
              <a:rPr lang="en-US" dirty="0"/>
              <a:t>the difference between attenuated- and full-psychosis rests on whether the person is or is not convinced the experience is real.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68</a:t>
            </a:fld>
            <a:endParaRPr lang="en-US"/>
          </a:p>
        </p:txBody>
      </p:sp>
    </p:spTree>
    <p:extLst>
      <p:ext uri="{BB962C8B-B14F-4D97-AF65-F5344CB8AC3E}">
        <p14:creationId xmlns:p14="http://schemas.microsoft.com/office/powerpoint/2010/main" val="3953387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Next, Tyler decides to explore the quality of Fred’s concerns about people at work. </a:t>
            </a:r>
            <a:r>
              <a:rPr lang="en-US" b="1" dirty="0"/>
              <a:t>(CLICK)</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69</a:t>
            </a:fld>
            <a:endParaRPr lang="en-US"/>
          </a:p>
        </p:txBody>
      </p:sp>
    </p:spTree>
    <p:extLst>
      <p:ext uri="{BB962C8B-B14F-4D97-AF65-F5344CB8AC3E}">
        <p14:creationId xmlns:p14="http://schemas.microsoft.com/office/powerpoint/2010/main" val="279848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Thanks Chad.  </a:t>
            </a:r>
          </a:p>
          <a:p>
            <a:r>
              <a:rPr lang="en-US" sz="1200" kern="1200" dirty="0">
                <a:solidFill>
                  <a:schemeClr val="tx1"/>
                </a:solidFill>
                <a:latin typeface="+mn-lt"/>
                <a:ea typeface="+mn-ea"/>
                <a:cs typeface="+mn-cs"/>
              </a:rPr>
              <a:t>I want to welcome you to Psychosis: Can you spot it?, an educational series that addresses the common signs and symptoms of first episode psychosis, as well as the barriers to recognition by health care providers.</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5A5C259-D97B-476B-BCA9-F9DDC2F548E8}" type="slidenum">
              <a:rPr lang="en-US" smtClean="0"/>
              <a:t>7</a:t>
            </a:fld>
            <a:endParaRPr lang="en-US"/>
          </a:p>
        </p:txBody>
      </p:sp>
    </p:spTree>
    <p:extLst>
      <p:ext uri="{BB962C8B-B14F-4D97-AF65-F5344CB8AC3E}">
        <p14:creationId xmlns:p14="http://schemas.microsoft.com/office/powerpoint/2010/main" val="25450291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Fred gives several examples that seem unusual to Tyler, such as “co-workers exchanging coded-messages using hand-signals”. The unusual experiences have impacted Fred’s function, as he has been avoiding co-workers because of feeling singled-out.</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70</a:t>
            </a:fld>
            <a:endParaRPr lang="en-US"/>
          </a:p>
        </p:txBody>
      </p:sp>
    </p:spTree>
    <p:extLst>
      <p:ext uri="{BB962C8B-B14F-4D97-AF65-F5344CB8AC3E}">
        <p14:creationId xmlns:p14="http://schemas.microsoft.com/office/powerpoint/2010/main" val="13948698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So Tyler next explores Fred’s conviction</a:t>
            </a:r>
            <a:r>
              <a:rPr lang="en-US" b="1" dirty="0"/>
              <a:t>. </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71</a:t>
            </a:fld>
            <a:endParaRPr lang="en-US"/>
          </a:p>
        </p:txBody>
      </p:sp>
    </p:spTree>
    <p:extLst>
      <p:ext uri="{BB962C8B-B14F-4D97-AF65-F5344CB8AC3E}">
        <p14:creationId xmlns:p14="http://schemas.microsoft.com/office/powerpoint/2010/main" val="906762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“Are you sure that your co-workers are reacting to you?”</a:t>
            </a:r>
          </a:p>
        </p:txBody>
      </p:sp>
      <p:sp>
        <p:nvSpPr>
          <p:cNvPr id="4" name="Slide Number Placeholder 3"/>
          <p:cNvSpPr>
            <a:spLocks noGrp="1"/>
          </p:cNvSpPr>
          <p:nvPr>
            <p:ph type="sldNum" sz="quarter" idx="10"/>
          </p:nvPr>
        </p:nvSpPr>
        <p:spPr/>
        <p:txBody>
          <a:bodyPr/>
          <a:lstStyle/>
          <a:p>
            <a:fld id="{25D71B83-B029-4F22-B29D-85C3320EB077}" type="slidenum">
              <a:rPr lang="en-US" smtClean="0"/>
              <a:t>72</a:t>
            </a:fld>
            <a:endParaRPr lang="en-US"/>
          </a:p>
        </p:txBody>
      </p:sp>
    </p:spTree>
    <p:extLst>
      <p:ext uri="{BB962C8B-B14F-4D97-AF65-F5344CB8AC3E}">
        <p14:creationId xmlns:p14="http://schemas.microsoft.com/office/powerpoint/2010/main" val="5635158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“Absolutely.</a:t>
            </a:r>
            <a:r>
              <a:rPr lang="en-US" baseline="0" dirty="0"/>
              <a:t> I don’t think I can put up with this kind of harassment, I’m going to quit.”</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73</a:t>
            </a:fld>
            <a:endParaRPr lang="en-US"/>
          </a:p>
        </p:txBody>
      </p:sp>
    </p:spTree>
    <p:extLst>
      <p:ext uri="{BB962C8B-B14F-4D97-AF65-F5344CB8AC3E}">
        <p14:creationId xmlns:p14="http://schemas.microsoft.com/office/powerpoint/2010/main" val="13133213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In this example, do you think Fred’s level</a:t>
            </a:r>
            <a:r>
              <a:rPr lang="en-US" baseline="0" dirty="0"/>
              <a:t> of conviction is consistent with fully psychotic, attenuated-psychotic or non-psychotic experiences?</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74</a:t>
            </a:fld>
            <a:endParaRPr lang="en-US"/>
          </a:p>
        </p:txBody>
      </p:sp>
    </p:spTree>
    <p:extLst>
      <p:ext uri="{BB962C8B-B14F-4D97-AF65-F5344CB8AC3E}">
        <p14:creationId xmlns:p14="http://schemas.microsoft.com/office/powerpoint/2010/main" val="41593867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Fred’s response suggests fully-psychotic conviction, as he has no</a:t>
            </a:r>
            <a:r>
              <a:rPr lang="en-US" baseline="0" dirty="0"/>
              <a:t> doubt about the veracity of these experiences. </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75</a:t>
            </a:fld>
            <a:endParaRPr lang="en-US"/>
          </a:p>
        </p:txBody>
      </p:sp>
    </p:spTree>
    <p:extLst>
      <p:ext uri="{BB962C8B-B14F-4D97-AF65-F5344CB8AC3E}">
        <p14:creationId xmlns:p14="http://schemas.microsoft.com/office/powerpoint/2010/main" val="3116561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How about if Fred gave this response? </a:t>
            </a:r>
          </a:p>
        </p:txBody>
      </p:sp>
      <p:sp>
        <p:nvSpPr>
          <p:cNvPr id="4" name="Slide Number Placeholder 3"/>
          <p:cNvSpPr>
            <a:spLocks noGrp="1"/>
          </p:cNvSpPr>
          <p:nvPr>
            <p:ph type="sldNum" sz="quarter" idx="10"/>
          </p:nvPr>
        </p:nvSpPr>
        <p:spPr/>
        <p:txBody>
          <a:bodyPr/>
          <a:lstStyle/>
          <a:p>
            <a:fld id="{25D71B83-B029-4F22-B29D-85C3320EB077}" type="slidenum">
              <a:rPr lang="en-US" smtClean="0"/>
              <a:t>76</a:t>
            </a:fld>
            <a:endParaRPr lang="en-US"/>
          </a:p>
        </p:txBody>
      </p:sp>
    </p:spTree>
    <p:extLst>
      <p:ext uri="{BB962C8B-B14F-4D97-AF65-F5344CB8AC3E}">
        <p14:creationId xmlns:p14="http://schemas.microsoft.com/office/powerpoint/2010/main" val="17371970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“It’s weird…I’m probably making too much of it.”</a:t>
            </a:r>
          </a:p>
        </p:txBody>
      </p:sp>
      <p:sp>
        <p:nvSpPr>
          <p:cNvPr id="4" name="Slide Number Placeholder 3"/>
          <p:cNvSpPr>
            <a:spLocks noGrp="1"/>
          </p:cNvSpPr>
          <p:nvPr>
            <p:ph type="sldNum" sz="quarter" idx="10"/>
          </p:nvPr>
        </p:nvSpPr>
        <p:spPr/>
        <p:txBody>
          <a:bodyPr/>
          <a:lstStyle/>
          <a:p>
            <a:fld id="{25D71B83-B029-4F22-B29D-85C3320EB077}" type="slidenum">
              <a:rPr lang="en-US" smtClean="0"/>
              <a:t>77</a:t>
            </a:fld>
            <a:endParaRPr lang="en-US"/>
          </a:p>
        </p:txBody>
      </p:sp>
    </p:spTree>
    <p:extLst>
      <p:ext uri="{BB962C8B-B14F-4D97-AF65-F5344CB8AC3E}">
        <p14:creationId xmlns:p14="http://schemas.microsoft.com/office/powerpoint/2010/main" val="9515684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Is Fred’s response most consistent with a fully-psychotic, attenuated-psychotic, or non-psychotic level of conviction? </a:t>
            </a:r>
          </a:p>
        </p:txBody>
      </p:sp>
      <p:sp>
        <p:nvSpPr>
          <p:cNvPr id="4" name="Slide Number Placeholder 3"/>
          <p:cNvSpPr>
            <a:spLocks noGrp="1"/>
          </p:cNvSpPr>
          <p:nvPr>
            <p:ph type="sldNum" sz="quarter" idx="10"/>
          </p:nvPr>
        </p:nvSpPr>
        <p:spPr/>
        <p:txBody>
          <a:bodyPr/>
          <a:lstStyle/>
          <a:p>
            <a:fld id="{25D71B83-B029-4F22-B29D-85C3320EB077}" type="slidenum">
              <a:rPr lang="en-US" smtClean="0"/>
              <a:t>78</a:t>
            </a:fld>
            <a:endParaRPr lang="en-US"/>
          </a:p>
        </p:txBody>
      </p:sp>
    </p:spTree>
    <p:extLst>
      <p:ext uri="{BB962C8B-B14F-4D97-AF65-F5344CB8AC3E}">
        <p14:creationId xmlns:p14="http://schemas.microsoft.com/office/powerpoint/2010/main" val="6345493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Here Fred expresses doubt about whether he is correctly interpreting events, so his level of conviction is consistent with attenuated-psychosis.</a:t>
            </a:r>
          </a:p>
        </p:txBody>
      </p:sp>
      <p:sp>
        <p:nvSpPr>
          <p:cNvPr id="4" name="Slide Number Placeholder 3"/>
          <p:cNvSpPr>
            <a:spLocks noGrp="1"/>
          </p:cNvSpPr>
          <p:nvPr>
            <p:ph type="sldNum" sz="quarter" idx="10"/>
          </p:nvPr>
        </p:nvSpPr>
        <p:spPr/>
        <p:txBody>
          <a:bodyPr/>
          <a:lstStyle/>
          <a:p>
            <a:fld id="{25D71B83-B029-4F22-B29D-85C3320EB077}" type="slidenum">
              <a:rPr lang="en-US" smtClean="0"/>
              <a:t>79</a:t>
            </a:fld>
            <a:endParaRPr lang="en-US"/>
          </a:p>
        </p:txBody>
      </p:sp>
    </p:spTree>
    <p:extLst>
      <p:ext uri="{BB962C8B-B14F-4D97-AF65-F5344CB8AC3E}">
        <p14:creationId xmlns:p14="http://schemas.microsoft.com/office/powerpoint/2010/main" val="152686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 have the following to disclose. In the past two years I received funding from Boehringer-Ingelheim to conduct a clinical trial at UNC, consulting fees from Alkermes and royalties from APA publishing.</a:t>
            </a:r>
          </a:p>
        </p:txBody>
      </p:sp>
      <p:sp>
        <p:nvSpPr>
          <p:cNvPr id="4" name="Slide Number Placeholder 3"/>
          <p:cNvSpPr>
            <a:spLocks noGrp="1"/>
          </p:cNvSpPr>
          <p:nvPr>
            <p:ph type="sldNum" sz="quarter" idx="5"/>
          </p:nvPr>
        </p:nvSpPr>
        <p:spPr/>
        <p:txBody>
          <a:bodyPr/>
          <a:lstStyle/>
          <a:p>
            <a:fld id="{05A5C259-D97B-476B-BCA9-F9DDC2F548E8}" type="slidenum">
              <a:rPr lang="en-US" smtClean="0"/>
              <a:t>8</a:t>
            </a:fld>
            <a:endParaRPr lang="en-US"/>
          </a:p>
        </p:txBody>
      </p:sp>
    </p:spTree>
    <p:extLst>
      <p:ext uri="{BB962C8B-B14F-4D97-AF65-F5344CB8AC3E}">
        <p14:creationId xmlns:p14="http://schemas.microsoft.com/office/powerpoint/2010/main" val="41166165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Now for </a:t>
            </a:r>
            <a:r>
              <a:rPr lang="en-US" b="1" dirty="0"/>
              <a:t>Frequency</a:t>
            </a:r>
            <a:r>
              <a:rPr lang="en-US" dirty="0"/>
              <a:t>.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80</a:t>
            </a:fld>
            <a:endParaRPr lang="en-US"/>
          </a:p>
        </p:txBody>
      </p:sp>
    </p:spTree>
    <p:extLst>
      <p:ext uri="{BB962C8B-B14F-4D97-AF65-F5344CB8AC3E}">
        <p14:creationId xmlns:p14="http://schemas.microsoft.com/office/powerpoint/2010/main" val="3983935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Now for </a:t>
            </a:r>
            <a:r>
              <a:rPr lang="en-US" b="1" dirty="0"/>
              <a:t>Frequency</a:t>
            </a:r>
            <a:r>
              <a:rPr lang="en-US" dirty="0"/>
              <a:t>.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81</a:t>
            </a:fld>
            <a:endParaRPr lang="en-US"/>
          </a:p>
        </p:txBody>
      </p:sp>
    </p:spTree>
    <p:extLst>
      <p:ext uri="{BB962C8B-B14F-4D97-AF65-F5344CB8AC3E}">
        <p14:creationId xmlns:p14="http://schemas.microsoft.com/office/powerpoint/2010/main" val="3087411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“Over the past</a:t>
            </a:r>
            <a:r>
              <a:rPr lang="en-US" baseline="0" dirty="0"/>
              <a:t> couple of months something like that has happened almost every day.” </a:t>
            </a:r>
            <a:r>
              <a:rPr lang="en-US" dirty="0"/>
              <a:t>Full-or attenuated-psychosis lasts minutes to hours and occurs frequently, ranging from a couple of times a month to daily. Full-psychotic symptoms tend to occur more often than attenuated-psychotic symptoms, but there is no clear dividing line.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82</a:t>
            </a:fld>
            <a:endParaRPr lang="en-US"/>
          </a:p>
        </p:txBody>
      </p:sp>
    </p:spTree>
    <p:extLst>
      <p:ext uri="{BB962C8B-B14F-4D97-AF65-F5344CB8AC3E}">
        <p14:creationId xmlns:p14="http://schemas.microsoft.com/office/powerpoint/2010/main" val="23413782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Attenuated-psychosis is when the quality is illogical, not culturally held, and compelling (</a:t>
            </a:r>
            <a:r>
              <a:rPr lang="en-US" b="1" dirty="0"/>
              <a:t>CLICK) </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83</a:t>
            </a:fld>
            <a:endParaRPr lang="en-US"/>
          </a:p>
        </p:txBody>
      </p:sp>
    </p:spTree>
    <p:extLst>
      <p:ext uri="{BB962C8B-B14F-4D97-AF65-F5344CB8AC3E}">
        <p14:creationId xmlns:p14="http://schemas.microsoft.com/office/powerpoint/2010/main" val="10355470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“It seems I control the weather, I wish for rain or shine and that’s what happens.”</a:t>
            </a:r>
            <a:endParaRPr lang="en-US" b="1" dirty="0"/>
          </a:p>
          <a:p>
            <a:r>
              <a:rPr lang="en-US" dirty="0"/>
              <a:t> </a:t>
            </a:r>
          </a:p>
          <a:p>
            <a:r>
              <a:rPr lang="en-US" dirty="0"/>
              <a:t>the conviction involves a sense of reality but doubt is maintained (</a:t>
            </a:r>
            <a:r>
              <a:rPr lang="en-US" b="1" dirty="0"/>
              <a:t>CLICK) </a:t>
            </a:r>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84</a:t>
            </a:fld>
            <a:endParaRPr lang="en-US"/>
          </a:p>
        </p:txBody>
      </p:sp>
    </p:spTree>
    <p:extLst>
      <p:ext uri="{BB962C8B-B14F-4D97-AF65-F5344CB8AC3E}">
        <p14:creationId xmlns:p14="http://schemas.microsoft.com/office/powerpoint/2010/main" val="22804281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“It seems like more than a coincidence, but how could that be possible?” </a:t>
            </a:r>
          </a:p>
          <a:p>
            <a:r>
              <a:rPr lang="en-US" dirty="0"/>
              <a:t> </a:t>
            </a:r>
          </a:p>
          <a:p>
            <a:r>
              <a:rPr lang="en-US" dirty="0"/>
              <a:t>And</a:t>
            </a:r>
            <a:r>
              <a:rPr lang="en-US" baseline="0" dirty="0"/>
              <a:t> </a:t>
            </a:r>
            <a:r>
              <a:rPr lang="en-US" dirty="0"/>
              <a:t>the experience occurs frequently. (</a:t>
            </a:r>
            <a:r>
              <a:rPr lang="en-US" b="1" dirty="0"/>
              <a:t>CLICK) </a:t>
            </a:r>
          </a:p>
          <a:p>
            <a:endParaRPr lang="en-US"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85</a:t>
            </a:fld>
            <a:endParaRPr lang="en-US"/>
          </a:p>
        </p:txBody>
      </p:sp>
    </p:spTree>
    <p:extLst>
      <p:ext uri="{BB962C8B-B14F-4D97-AF65-F5344CB8AC3E}">
        <p14:creationId xmlns:p14="http://schemas.microsoft.com/office/powerpoint/2010/main" val="3453325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“I’ve been noticing a connection between what I wish for and the weather at least once a week.”</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86</a:t>
            </a:fld>
            <a:endParaRPr lang="en-US"/>
          </a:p>
        </p:txBody>
      </p:sp>
    </p:spTree>
    <p:extLst>
      <p:ext uri="{BB962C8B-B14F-4D97-AF65-F5344CB8AC3E}">
        <p14:creationId xmlns:p14="http://schemas.microsoft.com/office/powerpoint/2010/main" val="34415930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three scenarios are of different clients presenting with possible psychosis. We’ll evaluate</a:t>
            </a:r>
            <a:r>
              <a:rPr lang="en-US" baseline="0" dirty="0"/>
              <a:t> whether the symptoms are non-psychotic, attenuated psychotic, or fully psychotic. </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87</a:t>
            </a:fld>
            <a:endParaRPr lang="en-US"/>
          </a:p>
        </p:txBody>
      </p:sp>
    </p:spTree>
    <p:extLst>
      <p:ext uri="{BB962C8B-B14F-4D97-AF65-F5344CB8AC3E}">
        <p14:creationId xmlns:p14="http://schemas.microsoft.com/office/powerpoint/2010/main" val="37802106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Sean is a 20 year old client, referred to Tyler’s community clinic from the student health clinic at a local college. The referral states that Sean has a diagnosis of schizophrenia due to delusional thoughts that he can predict the future and hallucinations that aren’t specified.</a:t>
            </a:r>
          </a:p>
          <a:p>
            <a:r>
              <a:rPr lang="en-US" dirty="0"/>
              <a:t>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88</a:t>
            </a:fld>
            <a:endParaRPr lang="en-US"/>
          </a:p>
        </p:txBody>
      </p:sp>
    </p:spTree>
    <p:extLst>
      <p:ext uri="{BB962C8B-B14F-4D97-AF65-F5344CB8AC3E}">
        <p14:creationId xmlns:p14="http://schemas.microsoft.com/office/powerpoint/2010/main" val="10646757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After welcoming Sean, Tyler begins by asking what Sean knows about the reason for referral. </a:t>
            </a:r>
            <a:endParaRPr lang="en-US" b="1" dirty="0"/>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89</a:t>
            </a:fld>
            <a:endParaRPr lang="en-US"/>
          </a:p>
        </p:txBody>
      </p:sp>
    </p:spTree>
    <p:extLst>
      <p:ext uri="{BB962C8B-B14F-4D97-AF65-F5344CB8AC3E}">
        <p14:creationId xmlns:p14="http://schemas.microsoft.com/office/powerpoint/2010/main" val="229910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one</a:t>
            </a:r>
            <a:r>
              <a:rPr lang="en-US" baseline="0" dirty="0"/>
              <a:t> hour modules in this series. Module 1 examines the prevalence of psychosis in comparison to other mental disorders, describes psychosis syndromes, and discusses barriers to recognition. Module 2 is an in depth look at the spectrum of psychosis, ranging from full psychosis to prodromal severity to unusual experiences. Module 3 explores why clinicians make diagnostic errors, in general and in relation to psychosis. Module 4 explores the variety of disorders that include psychosis as a feature. This is Module 2.</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a:t>
            </a:fld>
            <a:endParaRPr lang="en-US"/>
          </a:p>
        </p:txBody>
      </p:sp>
    </p:spTree>
    <p:extLst>
      <p:ext uri="{BB962C8B-B14F-4D97-AF65-F5344CB8AC3E}">
        <p14:creationId xmlns:p14="http://schemas.microsoft.com/office/powerpoint/2010/main" val="2009656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Sean appears anxious and defensive, and states that the school counselor thought he “was nuts.”</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90</a:t>
            </a:fld>
            <a:endParaRPr lang="en-US"/>
          </a:p>
        </p:txBody>
      </p:sp>
    </p:spTree>
    <p:extLst>
      <p:ext uri="{BB962C8B-B14F-4D97-AF65-F5344CB8AC3E}">
        <p14:creationId xmlns:p14="http://schemas.microsoft.com/office/powerpoint/2010/main" val="36009679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Tyler elicits more details about the experiences and </a:t>
            </a:r>
          </a:p>
          <a:p>
            <a:r>
              <a:rPr lang="en-US" dirty="0"/>
              <a:t>(</a:t>
            </a:r>
            <a:r>
              <a:rPr lang="en-US" b="1" dirty="0"/>
              <a:t>CLICK ONCE</a:t>
            </a:r>
            <a:r>
              <a:rPr lang="en-US" dirty="0"/>
              <a:t>)</a:t>
            </a:r>
          </a:p>
        </p:txBody>
      </p:sp>
      <p:sp>
        <p:nvSpPr>
          <p:cNvPr id="4" name="Slide Number Placeholder 3"/>
          <p:cNvSpPr>
            <a:spLocks noGrp="1"/>
          </p:cNvSpPr>
          <p:nvPr>
            <p:ph type="sldNum" sz="quarter" idx="10"/>
          </p:nvPr>
        </p:nvSpPr>
        <p:spPr/>
        <p:txBody>
          <a:bodyPr/>
          <a:lstStyle/>
          <a:p>
            <a:fld id="{25D71B83-B029-4F22-B29D-85C3320EB077}" type="slidenum">
              <a:rPr lang="en-US" smtClean="0"/>
              <a:t>91</a:t>
            </a:fld>
            <a:endParaRPr lang="en-US"/>
          </a:p>
        </p:txBody>
      </p:sp>
    </p:spTree>
    <p:extLst>
      <p:ext uri="{BB962C8B-B14F-4D97-AF65-F5344CB8AC3E}">
        <p14:creationId xmlns:p14="http://schemas.microsoft.com/office/powerpoint/2010/main" val="28977436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Sean appears uncomfortable as he reveals he has vivid dreams that predict the future.</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92</a:t>
            </a:fld>
            <a:endParaRPr lang="en-US"/>
          </a:p>
        </p:txBody>
      </p:sp>
    </p:spTree>
    <p:extLst>
      <p:ext uri="{BB962C8B-B14F-4D97-AF65-F5344CB8AC3E}">
        <p14:creationId xmlns:p14="http://schemas.microsoft.com/office/powerpoint/2010/main" val="25637065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Tyler wants to determine if the quality is consistent with attenuated- or full-psychosis. What should Tyler consider?</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93</a:t>
            </a:fld>
            <a:endParaRPr lang="en-US"/>
          </a:p>
        </p:txBody>
      </p:sp>
    </p:spTree>
    <p:extLst>
      <p:ext uri="{BB962C8B-B14F-4D97-AF65-F5344CB8AC3E}">
        <p14:creationId xmlns:p14="http://schemas.microsoft.com/office/powerpoint/2010/main" val="10294621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r>
              <a:rPr lang="en-US" dirty="0"/>
              <a:t>Conviction and frequency are important considerations only if the symptom is illogical and outside of cultural norms.  Belief in predictive dreams are accepted by some cultures, so it is important to determine whether Sean’s beliefs are consistent with his cultural and family beliefs.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94</a:t>
            </a:fld>
            <a:endParaRPr lang="en-US"/>
          </a:p>
        </p:txBody>
      </p:sp>
    </p:spTree>
    <p:extLst>
      <p:ext uri="{BB962C8B-B14F-4D97-AF65-F5344CB8AC3E}">
        <p14:creationId xmlns:p14="http://schemas.microsoft.com/office/powerpoint/2010/main" val="12677988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Tyler asks …</a:t>
            </a:r>
          </a:p>
        </p:txBody>
      </p:sp>
      <p:sp>
        <p:nvSpPr>
          <p:cNvPr id="4" name="Slide Number Placeholder 3"/>
          <p:cNvSpPr>
            <a:spLocks noGrp="1"/>
          </p:cNvSpPr>
          <p:nvPr>
            <p:ph type="sldNum" sz="quarter" idx="10"/>
          </p:nvPr>
        </p:nvSpPr>
        <p:spPr/>
        <p:txBody>
          <a:bodyPr/>
          <a:lstStyle/>
          <a:p>
            <a:fld id="{25D71B83-B029-4F22-B29D-85C3320EB077}" type="slidenum">
              <a:rPr lang="en-US" smtClean="0"/>
              <a:t>95</a:t>
            </a:fld>
            <a:endParaRPr lang="en-US"/>
          </a:p>
        </p:txBody>
      </p:sp>
    </p:spTree>
    <p:extLst>
      <p:ext uri="{BB962C8B-B14F-4D97-AF65-F5344CB8AC3E}">
        <p14:creationId xmlns:p14="http://schemas.microsoft.com/office/powerpoint/2010/main" val="40698583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Tyler finds out that this is a new experience for Sean.</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96</a:t>
            </a:fld>
            <a:endParaRPr lang="en-US"/>
          </a:p>
        </p:txBody>
      </p:sp>
    </p:spTree>
    <p:extLst>
      <p:ext uri="{BB962C8B-B14F-4D97-AF65-F5344CB8AC3E}">
        <p14:creationId xmlns:p14="http://schemas.microsoft.com/office/powerpoint/2010/main" val="3681833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Tyler explores whether this belief might be culturally held…</a:t>
            </a:r>
          </a:p>
        </p:txBody>
      </p:sp>
      <p:sp>
        <p:nvSpPr>
          <p:cNvPr id="4" name="Slide Number Placeholder 3"/>
          <p:cNvSpPr>
            <a:spLocks noGrp="1"/>
          </p:cNvSpPr>
          <p:nvPr>
            <p:ph type="sldNum" sz="quarter" idx="10"/>
          </p:nvPr>
        </p:nvSpPr>
        <p:spPr/>
        <p:txBody>
          <a:bodyPr/>
          <a:lstStyle/>
          <a:p>
            <a:fld id="{25D71B83-B029-4F22-B29D-85C3320EB077}" type="slidenum">
              <a:rPr lang="en-US" smtClean="0"/>
              <a:t>97</a:t>
            </a:fld>
            <a:endParaRPr lang="en-US"/>
          </a:p>
        </p:txBody>
      </p:sp>
    </p:spTree>
    <p:extLst>
      <p:ext uri="{BB962C8B-B14F-4D97-AF65-F5344CB8AC3E}">
        <p14:creationId xmlns:p14="http://schemas.microsoft.com/office/powerpoint/2010/main" val="20377450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…and finds out that this belief is not shared by others in his culture. </a:t>
            </a:r>
          </a:p>
          <a:p>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98</a:t>
            </a:fld>
            <a:endParaRPr lang="en-US"/>
          </a:p>
        </p:txBody>
      </p:sp>
    </p:spTree>
    <p:extLst>
      <p:ext uri="{BB962C8B-B14F-4D97-AF65-F5344CB8AC3E}">
        <p14:creationId xmlns:p14="http://schemas.microsoft.com/office/powerpoint/2010/main" val="24316431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Tyler knows that in order to be full- or attenuated psychosis these experiences need to be compelling, captivating, and/or interfere with function. </a:t>
            </a:r>
          </a:p>
          <a:p>
            <a:r>
              <a:rPr lang="en-US" b="1" dirty="0"/>
              <a:t>(CLICK ONCE)</a:t>
            </a:r>
            <a:endParaRPr lang="en-US" dirty="0"/>
          </a:p>
        </p:txBody>
      </p:sp>
      <p:sp>
        <p:nvSpPr>
          <p:cNvPr id="4" name="Slide Number Placeholder 3"/>
          <p:cNvSpPr>
            <a:spLocks noGrp="1"/>
          </p:cNvSpPr>
          <p:nvPr>
            <p:ph type="sldNum" sz="quarter" idx="10"/>
          </p:nvPr>
        </p:nvSpPr>
        <p:spPr/>
        <p:txBody>
          <a:bodyPr/>
          <a:lstStyle/>
          <a:p>
            <a:fld id="{25D71B83-B029-4F22-B29D-85C3320EB077}" type="slidenum">
              <a:rPr lang="en-US" smtClean="0"/>
              <a:t>99</a:t>
            </a:fld>
            <a:endParaRPr lang="en-US"/>
          </a:p>
        </p:txBody>
      </p:sp>
    </p:spTree>
    <p:extLst>
      <p:ext uri="{BB962C8B-B14F-4D97-AF65-F5344CB8AC3E}">
        <p14:creationId xmlns:p14="http://schemas.microsoft.com/office/powerpoint/2010/main" val="168939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7E1DC27-DF3C-4CC6-96F5-FAB589F13F34}" type="datetimeFigureOut">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332157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E1DC27-DF3C-4CC6-96F5-FAB589F13F34}"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198246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E1DC27-DF3C-4CC6-96F5-FAB589F13F34}"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137101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E1DC27-DF3C-4CC6-96F5-FAB589F13F34}"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094DA-F2D3-44AC-8332-2F8B6758D782}" type="slidenum">
              <a:rPr lang="en-US" smtClean="0"/>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161722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E1DC27-DF3C-4CC6-96F5-FAB589F13F34}"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420082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C7E1DC27-DF3C-4CC6-96F5-FAB589F13F34}"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309918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C7E1DC27-DF3C-4CC6-96F5-FAB589F13F34}"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57829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1DC27-DF3C-4CC6-96F5-FAB589F13F34}"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3675524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1DC27-DF3C-4CC6-96F5-FAB589F13F34}"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188072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1DC27-DF3C-4CC6-96F5-FAB589F13F34}"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54457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E1DC27-DF3C-4CC6-96F5-FAB589F13F34}"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424607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E1DC27-DF3C-4CC6-96F5-FAB589F13F34}"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2235356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E1DC27-DF3C-4CC6-96F5-FAB589F13F34}" type="datetimeFigureOut">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3029174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E1DC27-DF3C-4CC6-96F5-FAB589F13F34}"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354841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1DC27-DF3C-4CC6-96F5-FAB589F13F34}" type="datetimeFigureOut">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535296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E1DC27-DF3C-4CC6-96F5-FAB589F13F34}"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328420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E1DC27-DF3C-4CC6-96F5-FAB589F13F34}"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094DA-F2D3-44AC-8332-2F8B6758D782}" type="slidenum">
              <a:rPr lang="en-US" smtClean="0"/>
              <a:t>‹#›</a:t>
            </a:fld>
            <a:endParaRPr lang="en-US"/>
          </a:p>
        </p:txBody>
      </p:sp>
    </p:spTree>
    <p:extLst>
      <p:ext uri="{BB962C8B-B14F-4D97-AF65-F5344CB8AC3E}">
        <p14:creationId xmlns:p14="http://schemas.microsoft.com/office/powerpoint/2010/main" val="3522397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7E1DC27-DF3C-4CC6-96F5-FAB589F13F34}" type="datetimeFigureOut">
              <a:rPr lang="en-US" smtClean="0"/>
              <a:t>5/14/2019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D7094DA-F2D3-44AC-8332-2F8B6758D782}" type="slidenum">
              <a:rPr lang="en-US" smtClean="0"/>
              <a:t>‹#›</a:t>
            </a:fld>
            <a:endParaRPr lang="en-US"/>
          </a:p>
        </p:txBody>
      </p:sp>
    </p:spTree>
    <p:extLst>
      <p:ext uri="{BB962C8B-B14F-4D97-AF65-F5344CB8AC3E}">
        <p14:creationId xmlns:p14="http://schemas.microsoft.com/office/powerpoint/2010/main" val="193918966"/>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0.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3.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05.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10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0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6.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08.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9.xml"/><Relationship Id="rId4" Type="http://schemas.openxmlformats.org/officeDocument/2006/relationships/image" Target="../media/image36.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0.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1.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2.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3.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4.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5.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6.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7.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8.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17.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24.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25.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27.png"/></Relationships>
</file>

<file path=ppt/slides/_rels/slide1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26.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2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28.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29.xml"/><Relationship Id="rId5" Type="http://schemas.openxmlformats.org/officeDocument/2006/relationships/image" Target="../media/image39.png"/><Relationship Id="rId4" Type="http://schemas.openxmlformats.org/officeDocument/2006/relationships/image" Target="../media/image38.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6.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30.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7.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31.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27.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8.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32.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27.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9.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27.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34.x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image" Target="../media/image27.png"/></Relationships>
</file>

<file path=ppt/slides/_rels/slide1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31.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32.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3.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137.xml"/><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27.png"/><Relationship Id="rId9" Type="http://schemas.microsoft.com/office/2007/relationships/hdphoto" Target="../media/hdphoto4.wdp"/></Relationships>
</file>

<file path=ppt/slides/_rels/slide1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4.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138.xml"/><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27.png"/><Relationship Id="rId9" Type="http://schemas.microsoft.com/office/2007/relationships/hdphoto" Target="../media/hdphoto4.wdp"/></Relationships>
</file>

<file path=ppt/slides/_rels/slide1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5.xml"/><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139.xml"/><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27.png"/><Relationship Id="rId9" Type="http://schemas.microsoft.com/office/2007/relationships/hdphoto" Target="../media/hdphoto4.wdp"/></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14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1.xml"/><Relationship Id="rId4" Type="http://schemas.openxmlformats.org/officeDocument/2006/relationships/image" Target="../media/image45.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45.xml"/><Relationship Id="rId4" Type="http://schemas.openxmlformats.org/officeDocument/2006/relationships/image" Target="../media/image46.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47.xml"/><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notesSlide" Target="../notesSlides/notesSlide144.xml"/><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slideLayout" Target="../slideLayouts/slideLayout7.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tags" Target="../tags/tag14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49.xml"/><Relationship Id="rId4" Type="http://schemas.openxmlformats.org/officeDocument/2006/relationships/image" Target="../media/image67.png"/></Relationships>
</file>

<file path=ppt/slides/_rels/slide14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46.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150.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49.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151.xml"/><Relationship Id="rId4" Type="http://schemas.openxmlformats.org/officeDocument/2006/relationships/image" Target="../media/image72.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73.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3.xml"/><Relationship Id="rId5" Type="http://schemas.openxmlformats.org/officeDocument/2006/relationships/image" Target="../media/image75.png"/><Relationship Id="rId4" Type="http://schemas.openxmlformats.org/officeDocument/2006/relationships/image" Target="../media/image74.png"/></Relationships>
</file>

<file path=ppt/slides/_rels/slide1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0.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1.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2.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ags" Target="../tags/tag157.xml"/><Relationship Id="rId4" Type="http://schemas.openxmlformats.org/officeDocument/2006/relationships/image" Target="../media/image76.png"/></Relationships>
</file>

<file path=ppt/slides/_rels/slide1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8.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5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6.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60.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57.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6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7.xml"/><Relationship Id="rId1" Type="http://schemas.openxmlformats.org/officeDocument/2006/relationships/tags" Target="../tags/tag16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4.xml"/><Relationship Id="rId1" Type="http://schemas.openxmlformats.org/officeDocument/2006/relationships/tags" Target="../tags/tag163.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4.xml"/><Relationship Id="rId1" Type="http://schemas.openxmlformats.org/officeDocument/2006/relationships/tags" Target="../tags/tag16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4.xml"/><Relationship Id="rId1" Type="http://schemas.openxmlformats.org/officeDocument/2006/relationships/tags" Target="../tags/tag165.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4.xml"/><Relationship Id="rId1" Type="http://schemas.openxmlformats.org/officeDocument/2006/relationships/tags" Target="../tags/tag166.xml"/></Relationships>
</file>

<file path=ppt/slides/_rels/slide16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slideLayout" Target="../slideLayouts/slideLayout4.xml"/><Relationship Id="rId1" Type="http://schemas.openxmlformats.org/officeDocument/2006/relationships/tags" Target="../tags/tag16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7.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0.xml"/><Relationship Id="rId7"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16.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16.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16.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0.xml"/><Relationship Id="rId6" Type="http://schemas.openxmlformats.org/officeDocument/2006/relationships/image" Target="../media/image24.png"/><Relationship Id="rId5" Type="http://schemas.openxmlformats.org/officeDocument/2006/relationships/notesSlide" Target="../notesSlides/notesSlide49.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25.gif"/><Relationship Id="rId4" Type="http://schemas.openxmlformats.org/officeDocument/2006/relationships/hyperlink" Target="https://www.google.com/url?sa=i&amp;rct=j&amp;q=&amp;esrc=s&amp;source=images&amp;cd=&amp;cad=rja&amp;uact=8&amp;ved=0ahUKEwip7OzbjbLPAhVMWz4KHdxrDL4QjRwIBw&amp;url=https://healingfordummies.wordpress.com/2011/12/31/placebo-effect-the-power-of-nothing/&amp;bvm=bv.134052249,d.cWw&amp;psig=AFQjCNG6B1TkmCIYaPidGLrxCKO3Myf_7A&amp;ust=1475153530319434" TargetMode="External"/></Relationships>
</file>

<file path=ppt/slides/_rels/slide5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2.xml"/><Relationship Id="rId6" Type="http://schemas.openxmlformats.org/officeDocument/2006/relationships/image" Target="../media/image26.png"/><Relationship Id="rId5" Type="http://schemas.openxmlformats.org/officeDocument/2006/relationships/notesSlide" Target="../notesSlides/notesSlide51.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52.xml"/><Relationship Id="rId7"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5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7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8.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7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9.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4.xml"/><Relationship Id="rId5" Type="http://schemas.openxmlformats.org/officeDocument/2006/relationships/image" Target="../media/image33.png"/><Relationship Id="rId4" Type="http://schemas.openxmlformats.org/officeDocument/2006/relationships/image" Target="../media/image32.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33.png"/><Relationship Id="rId4" Type="http://schemas.openxmlformats.org/officeDocument/2006/relationships/image" Target="../media/image3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5" Type="http://schemas.openxmlformats.org/officeDocument/2006/relationships/image" Target="../media/image33.png"/><Relationship Id="rId4" Type="http://schemas.openxmlformats.org/officeDocument/2006/relationships/image" Target="../media/image3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33.png"/><Relationship Id="rId4" Type="http://schemas.openxmlformats.org/officeDocument/2006/relationships/image" Target="../media/image32.png"/></Relationships>
</file>

<file path=ppt/slides/_rels/slide8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87.xml"/><Relationship Id="rId7"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88.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9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9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9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6636"/>
            <a:ext cx="4779818" cy="1130062"/>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2" name="Rectangle 11"/>
          <p:cNvSpPr/>
          <p:nvPr/>
        </p:nvSpPr>
        <p:spPr>
          <a:xfrm>
            <a:off x="63937" y="4785018"/>
            <a:ext cx="4648201"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Diana O. Perkins, MD MPH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Professor, Department of Psychiatry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Director, UNC Outreach and Support Intervention Services (UNC OASIS)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Director, Early Psychosis Interventions in North Carolina Resources (EPI-NC Resources)</a:t>
            </a:r>
          </a:p>
        </p:txBody>
      </p:sp>
      <p:pic>
        <p:nvPicPr>
          <p:cNvPr id="13" name="Picture 1" descr="https://www.med.unc.edu/psych/directories/faculty/diana-perkins/@@images/a4e638a3-ccae-4edb-8779-f53a13a87fcf.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074" y="2741468"/>
            <a:ext cx="1431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noChangeAspect="1"/>
          </p:cNvGrpSpPr>
          <p:nvPr/>
        </p:nvGrpSpPr>
        <p:grpSpPr>
          <a:xfrm>
            <a:off x="5217142" y="1470531"/>
            <a:ext cx="3926858" cy="5387469"/>
            <a:chOff x="2214770" y="354647"/>
            <a:chExt cx="4740212" cy="6503352"/>
          </a:xfrm>
        </p:grpSpPr>
        <p:grpSp>
          <p:nvGrpSpPr>
            <p:cNvPr id="14" name="Group 13"/>
            <p:cNvGrpSpPr/>
            <p:nvPr/>
          </p:nvGrpSpPr>
          <p:grpSpPr>
            <a:xfrm>
              <a:off x="2214770" y="354647"/>
              <a:ext cx="4740212" cy="6503352"/>
              <a:chOff x="2214770" y="354647"/>
              <a:chExt cx="4740212" cy="6503352"/>
            </a:xfrm>
          </p:grpSpPr>
          <p:pic>
            <p:nvPicPr>
              <p:cNvPr id="17" name="Picture 16"/>
              <p:cNvPicPr>
                <a:picLocks noChangeAspect="1"/>
              </p:cNvPicPr>
              <p:nvPr/>
            </p:nvPicPr>
            <p:blipFill rotWithShape="1">
              <a:blip r:embed="rId5">
                <a:duotone>
                  <a:prstClr val="black"/>
                  <a:schemeClr val="tx2">
                    <a:tint val="45000"/>
                    <a:satMod val="400000"/>
                  </a:schemeClr>
                </a:duotone>
                <a:extLs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8" name="Picture 17"/>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5" name="Picture 14"/>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6"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12748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5217142" y="1470531"/>
            <a:ext cx="3926858" cy="5387469"/>
            <a:chOff x="2214770" y="354647"/>
            <a:chExt cx="4740212" cy="6503352"/>
          </a:xfrm>
        </p:grpSpPr>
        <p:grpSp>
          <p:nvGrpSpPr>
            <p:cNvPr id="27" name="Group 26"/>
            <p:cNvGrpSpPr/>
            <p:nvPr/>
          </p:nvGrpSpPr>
          <p:grpSpPr>
            <a:xfrm>
              <a:off x="2214770" y="354647"/>
              <a:ext cx="4740212" cy="6503352"/>
              <a:chOff x="2214770" y="354647"/>
              <a:chExt cx="4740212" cy="6503352"/>
            </a:xfrm>
          </p:grpSpPr>
          <p:pic>
            <p:nvPicPr>
              <p:cNvPr id="30" name="Picture 29"/>
              <p:cNvPicPr>
                <a:picLocks noChangeAspect="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31" name="Picture 30"/>
              <p:cNvPicPr>
                <a:picLocks noChangeAspect="1"/>
              </p:cNvPicPr>
              <p:nvPr/>
            </p:nvPicPr>
            <p:blipFill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8" name="Picture 27"/>
            <p:cNvPicPr>
              <a:picLocks noChangeAspect="1"/>
            </p:cNvPicPr>
            <p:nvPr/>
          </p:nvPicPr>
          <p:blipFill rotWithShape="1">
            <a:blip r:embed="rId7" cstate="print">
              <a:biLevel thresh="75000"/>
              <a:extLst>
                <a:ext uri="{BEBA8EAE-BF5A-486C-A8C5-ECC9F3942E4B}">
                  <a14:imgProps xmlns:a14="http://schemas.microsoft.com/office/drawing/2010/main">
                    <a14:imgLayer r:embed="rId6">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9" name="Picture 2" descr="UNC School of Medicine logo"/>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70787" y="0"/>
            <a:ext cx="4637179" cy="2427844"/>
          </a:xfrm>
        </p:spPr>
        <p:txBody>
          <a:bodyPr>
            <a:noAutofit/>
          </a:bodyPr>
          <a:lstStyle/>
          <a:p>
            <a:pPr algn="l"/>
            <a:r>
              <a:rPr lang="en-US" sz="5400" b="1" dirty="0">
                <a:effectLst>
                  <a:outerShdw blurRad="38100" dist="38100" dir="2700000" algn="tl">
                    <a:srgbClr val="000000">
                      <a:alpha val="43137"/>
                    </a:srgbClr>
                  </a:outerShdw>
                </a:effectLst>
              </a:rPr>
              <a:t>Module 2: </a:t>
            </a:r>
            <a:br>
              <a:rPr lang="en-US" sz="5400" b="1" dirty="0">
                <a:effectLst>
                  <a:outerShdw blurRad="38100" dist="38100" dir="2700000" algn="tl">
                    <a:srgbClr val="000000">
                      <a:alpha val="43137"/>
                    </a:srgbClr>
                  </a:outerShdw>
                </a:effectLst>
              </a:rPr>
            </a:br>
            <a:r>
              <a:rPr lang="en-US" sz="3200" b="1" spc="0" dirty="0">
                <a:effectLst>
                  <a:outerShdw blurRad="38100" dist="38100" dir="2700000" algn="tl">
                    <a:srgbClr val="000000">
                      <a:alpha val="43137"/>
                    </a:srgbClr>
                  </a:outerShdw>
                </a:effectLst>
              </a:rPr>
              <a:t>Mind Tricks, Attenuated-Psychosis, </a:t>
            </a:r>
            <a:br>
              <a:rPr lang="en-US" sz="3200" b="1" spc="0" dirty="0">
                <a:effectLst>
                  <a:outerShdw blurRad="38100" dist="38100" dir="2700000" algn="tl">
                    <a:srgbClr val="000000">
                      <a:alpha val="43137"/>
                    </a:srgbClr>
                  </a:outerShdw>
                </a:effectLst>
              </a:rPr>
            </a:br>
            <a:r>
              <a:rPr lang="en-US" sz="3200" b="1" spc="0" dirty="0">
                <a:effectLst>
                  <a:outerShdw blurRad="38100" dist="38100" dir="2700000" algn="tl">
                    <a:srgbClr val="000000">
                      <a:alpha val="43137"/>
                    </a:srgbClr>
                  </a:outerShdw>
                </a:effectLst>
              </a:rPr>
              <a:t>and Full-Psychosis: What’s the</a:t>
            </a:r>
            <a:br>
              <a:rPr lang="en-US" sz="3200" b="1" spc="0" dirty="0">
                <a:effectLst>
                  <a:outerShdw blurRad="38100" dist="38100" dir="2700000" algn="tl">
                    <a:srgbClr val="000000">
                      <a:alpha val="43137"/>
                    </a:srgbClr>
                  </a:outerShdw>
                </a:effectLst>
              </a:rPr>
            </a:br>
            <a:r>
              <a:rPr lang="en-US" sz="3200" b="1" spc="0" dirty="0">
                <a:effectLst>
                  <a:outerShdw blurRad="38100" dist="38100" dir="2700000" algn="tl">
                    <a:srgbClr val="000000">
                      <a:alpha val="43137"/>
                    </a:srgbClr>
                  </a:outerShdw>
                </a:effectLst>
              </a:rPr>
              <a:t>Difference and Why You Should </a:t>
            </a:r>
            <a:br>
              <a:rPr lang="en-US" sz="3200" b="1" spc="0" dirty="0">
                <a:effectLst>
                  <a:outerShdw blurRad="38100" dist="38100" dir="2700000" algn="tl">
                    <a:srgbClr val="000000">
                      <a:alpha val="43137"/>
                    </a:srgbClr>
                  </a:outerShdw>
                </a:effectLst>
              </a:rPr>
            </a:br>
            <a:r>
              <a:rPr lang="en-US" sz="3200" b="1" spc="0" dirty="0">
                <a:effectLst>
                  <a:outerShdw blurRad="38100" dist="38100" dir="2700000" algn="tl">
                    <a:srgbClr val="000000">
                      <a:alpha val="43137"/>
                    </a:srgbClr>
                  </a:outerShdw>
                </a:effectLst>
              </a:rPr>
              <a:t>Care</a:t>
            </a:r>
          </a:p>
        </p:txBody>
      </p:sp>
      <p:sp>
        <p:nvSpPr>
          <p:cNvPr id="12" name="Rectangle 11"/>
          <p:cNvSpPr/>
          <p:nvPr/>
        </p:nvSpPr>
        <p:spPr>
          <a:xfrm>
            <a:off x="364381" y="5122707"/>
            <a:ext cx="4648201" cy="1754326"/>
          </a:xfrm>
          <a:prstGeom prst="rect">
            <a:avLst/>
          </a:prstGeom>
        </p:spPr>
        <p:txBody>
          <a:bodyPr wrap="square">
            <a:spAutoFit/>
          </a:bodyPr>
          <a:lstStyle/>
          <a:p>
            <a:pPr algn="ctr"/>
            <a:r>
              <a:rPr lang="en-US" b="1" dirty="0"/>
              <a:t>Diana O. Perkins, MD MPH</a:t>
            </a:r>
          </a:p>
          <a:p>
            <a:pPr algn="ctr"/>
            <a:r>
              <a:rPr lang="en-US" i="1" dirty="0"/>
              <a:t>Professor, Department of Psychiatry</a:t>
            </a:r>
          </a:p>
          <a:p>
            <a:pPr algn="ctr"/>
            <a:r>
              <a:rPr lang="en-US" i="1" dirty="0"/>
              <a:t>Director, UNC Outreach and Support Intervention Services (UNC OASIS)</a:t>
            </a:r>
          </a:p>
          <a:p>
            <a:pPr algn="ctr"/>
            <a:r>
              <a:rPr lang="en-US" i="1" dirty="0"/>
              <a:t>Director, Early Psychosis Interventions in North Carolina Resources (EPI-NC Resources)</a:t>
            </a:r>
          </a:p>
        </p:txBody>
      </p:sp>
      <p:pic>
        <p:nvPicPr>
          <p:cNvPr id="13" name="Picture 1" descr="https://www.med.unc.edu/psych/directories/faculty/diana-perkins/@@images/a4e638a3-ccae-4edb-8779-f53a13a87fcf.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2520" y="3219148"/>
            <a:ext cx="1431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45091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5" name="Group 14"/>
          <p:cNvGrpSpPr/>
          <p:nvPr/>
        </p:nvGrpSpPr>
        <p:grpSpPr>
          <a:xfrm>
            <a:off x="5377771" y="2938483"/>
            <a:ext cx="1948386" cy="1171145"/>
            <a:chOff x="5971011" y="3470651"/>
            <a:chExt cx="1660425" cy="924977"/>
          </a:xfrm>
          <a:solidFill>
            <a:schemeClr val="accent1">
              <a:lumMod val="50000"/>
            </a:schemeClr>
          </a:solidFill>
        </p:grpSpPr>
        <p:sp>
          <p:nvSpPr>
            <p:cNvPr id="16" name="Oval Callout 7"/>
            <p:cNvSpPr/>
            <p:nvPr/>
          </p:nvSpPr>
          <p:spPr>
            <a:xfrm rot="16200000">
              <a:off x="6403235" y="3075534"/>
              <a:ext cx="748341" cy="1538575"/>
            </a:xfrm>
            <a:prstGeom prst="wedgeEllipseCallout">
              <a:avLst>
                <a:gd name="adj1" fmla="val -38555"/>
                <a:gd name="adj2" fmla="val 582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5971011" y="3564631"/>
              <a:ext cx="1660425" cy="830997"/>
            </a:xfrm>
            <a:prstGeom prst="rect">
              <a:avLst/>
            </a:prstGeom>
            <a:noFill/>
          </p:spPr>
          <p:txBody>
            <a:bodyPr wrap="square" rtlCol="0">
              <a:spAutoFit/>
            </a:bodyPr>
            <a:lstStyle/>
            <a:p>
              <a:pPr algn="ctr"/>
              <a:r>
                <a:rPr lang="en-US" sz="1600" dirty="0"/>
                <a:t>Do these weird dreams bother you?</a:t>
              </a:r>
            </a:p>
          </p:txBody>
        </p:sp>
      </p:grpSp>
      <p:grpSp>
        <p:nvGrpSpPr>
          <p:cNvPr id="8" name="Group 7"/>
          <p:cNvGrpSpPr/>
          <p:nvPr/>
        </p:nvGrpSpPr>
        <p:grpSpPr>
          <a:xfrm>
            <a:off x="2218439" y="1170556"/>
            <a:ext cx="2487020" cy="1581215"/>
            <a:chOff x="1847311" y="3313604"/>
            <a:chExt cx="1784225" cy="1403849"/>
          </a:xfrm>
          <a:solidFill>
            <a:schemeClr val="accent1">
              <a:lumMod val="50000"/>
            </a:schemeClr>
          </a:solidFill>
        </p:grpSpPr>
        <p:sp>
          <p:nvSpPr>
            <p:cNvPr id="9" name="Oval Callout 6"/>
            <p:cNvSpPr/>
            <p:nvPr/>
          </p:nvSpPr>
          <p:spPr>
            <a:xfrm>
              <a:off x="1847311" y="3335761"/>
              <a:ext cx="1784225" cy="1381692"/>
            </a:xfrm>
            <a:prstGeom prst="wedgeEllipseCallout">
              <a:avLst>
                <a:gd name="adj1" fmla="val -38746"/>
                <a:gd name="adj2" fmla="val 10924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964880" y="3313604"/>
              <a:ext cx="1568874" cy="1174988"/>
            </a:xfrm>
            <a:prstGeom prst="rect">
              <a:avLst/>
            </a:prstGeom>
            <a:noFill/>
          </p:spPr>
          <p:txBody>
            <a:bodyPr wrap="square" rtlCol="0">
              <a:spAutoFit/>
            </a:bodyPr>
            <a:lstStyle/>
            <a:p>
              <a:pPr algn="ctr"/>
              <a:endParaRPr lang="en-US" sz="1600" dirty="0"/>
            </a:p>
            <a:p>
              <a:pPr algn="ctr"/>
              <a:r>
                <a:rPr lang="en-US" sz="1600" dirty="0"/>
                <a:t>Yeah… I keep thinking about them… even when I should be paying attention in class.</a:t>
              </a:r>
            </a:p>
          </p:txBody>
        </p:sp>
      </p:grpSp>
    </p:spTree>
    <p:custDataLst>
      <p:tags r:id="rId1"/>
    </p:custDataLst>
    <p:extLst>
      <p:ext uri="{BB962C8B-B14F-4D97-AF65-F5344CB8AC3E}">
        <p14:creationId xmlns:p14="http://schemas.microsoft.com/office/powerpoint/2010/main" val="81827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2" name="Group 11"/>
          <p:cNvGrpSpPr/>
          <p:nvPr/>
        </p:nvGrpSpPr>
        <p:grpSpPr>
          <a:xfrm>
            <a:off x="5328013" y="2893063"/>
            <a:ext cx="1880616" cy="1562108"/>
            <a:chOff x="6174729" y="3529836"/>
            <a:chExt cx="1466170" cy="1198378"/>
          </a:xfrm>
          <a:solidFill>
            <a:schemeClr val="accent1">
              <a:lumMod val="50000"/>
            </a:schemeClr>
          </a:solidFill>
        </p:grpSpPr>
        <p:sp>
          <p:nvSpPr>
            <p:cNvPr id="13" name="Oval Callout 7"/>
            <p:cNvSpPr/>
            <p:nvPr/>
          </p:nvSpPr>
          <p:spPr>
            <a:xfrm rot="16200000">
              <a:off x="6524248" y="3180317"/>
              <a:ext cx="767132" cy="1466170"/>
            </a:xfrm>
            <a:prstGeom prst="wedgeEllipseCallout">
              <a:avLst>
                <a:gd name="adj1" fmla="val -38555"/>
                <a:gd name="adj2" fmla="val 582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252768" y="3650996"/>
              <a:ext cx="1315820" cy="1077218"/>
            </a:xfrm>
            <a:prstGeom prst="rect">
              <a:avLst/>
            </a:prstGeom>
            <a:noFill/>
          </p:spPr>
          <p:txBody>
            <a:bodyPr wrap="square" rtlCol="0">
              <a:spAutoFit/>
            </a:bodyPr>
            <a:lstStyle/>
            <a:p>
              <a:pPr algn="ctr"/>
              <a:r>
                <a:rPr lang="en-US" sz="1600" dirty="0"/>
                <a:t>How often do you have these dreams?</a:t>
              </a:r>
            </a:p>
          </p:txBody>
        </p:sp>
      </p:grpSp>
    </p:spTree>
    <p:custDataLst>
      <p:tags r:id="rId1"/>
    </p:custDataLst>
    <p:extLst>
      <p:ext uri="{BB962C8B-B14F-4D97-AF65-F5344CB8AC3E}">
        <p14:creationId xmlns:p14="http://schemas.microsoft.com/office/powerpoint/2010/main" val="14064582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2" name="Group 11"/>
          <p:cNvGrpSpPr/>
          <p:nvPr/>
        </p:nvGrpSpPr>
        <p:grpSpPr>
          <a:xfrm>
            <a:off x="5328013" y="2893063"/>
            <a:ext cx="1880616" cy="1562108"/>
            <a:chOff x="6174729" y="3529836"/>
            <a:chExt cx="1466170" cy="1198378"/>
          </a:xfrm>
          <a:solidFill>
            <a:schemeClr val="accent1">
              <a:lumMod val="50000"/>
            </a:schemeClr>
          </a:solidFill>
        </p:grpSpPr>
        <p:sp>
          <p:nvSpPr>
            <p:cNvPr id="13" name="Oval Callout 7"/>
            <p:cNvSpPr/>
            <p:nvPr/>
          </p:nvSpPr>
          <p:spPr>
            <a:xfrm rot="16200000">
              <a:off x="6524248" y="3180317"/>
              <a:ext cx="767132" cy="1466170"/>
            </a:xfrm>
            <a:prstGeom prst="wedgeEllipseCallout">
              <a:avLst>
                <a:gd name="adj1" fmla="val -38555"/>
                <a:gd name="adj2" fmla="val 582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252768" y="3650996"/>
              <a:ext cx="1315820" cy="1077218"/>
            </a:xfrm>
            <a:prstGeom prst="rect">
              <a:avLst/>
            </a:prstGeom>
            <a:noFill/>
          </p:spPr>
          <p:txBody>
            <a:bodyPr wrap="square" rtlCol="0">
              <a:spAutoFit/>
            </a:bodyPr>
            <a:lstStyle/>
            <a:p>
              <a:pPr algn="ctr"/>
              <a:r>
                <a:rPr lang="en-US" sz="1600" dirty="0"/>
                <a:t>How often do you have these dreams?</a:t>
              </a:r>
            </a:p>
          </p:txBody>
        </p:sp>
      </p:grpSp>
      <p:grpSp>
        <p:nvGrpSpPr>
          <p:cNvPr id="8" name="Group 7"/>
          <p:cNvGrpSpPr/>
          <p:nvPr/>
        </p:nvGrpSpPr>
        <p:grpSpPr>
          <a:xfrm>
            <a:off x="2548612" y="3292718"/>
            <a:ext cx="1385220" cy="974343"/>
            <a:chOff x="1892250" y="3697866"/>
            <a:chExt cx="1232956" cy="891225"/>
          </a:xfrm>
          <a:solidFill>
            <a:schemeClr val="accent1">
              <a:lumMod val="50000"/>
            </a:schemeClr>
          </a:solidFill>
        </p:grpSpPr>
        <p:sp>
          <p:nvSpPr>
            <p:cNvPr id="9" name="Oval Callout 6"/>
            <p:cNvSpPr/>
            <p:nvPr/>
          </p:nvSpPr>
          <p:spPr>
            <a:xfrm>
              <a:off x="1892250" y="3697866"/>
              <a:ext cx="1232956" cy="836039"/>
            </a:xfrm>
            <a:prstGeom prst="wedgeEllipseCallout">
              <a:avLst>
                <a:gd name="adj1" fmla="val -59137"/>
                <a:gd name="adj2" fmla="val 1606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2014252" y="3758094"/>
              <a:ext cx="1053120" cy="830997"/>
            </a:xfrm>
            <a:prstGeom prst="rect">
              <a:avLst/>
            </a:prstGeom>
            <a:noFill/>
          </p:spPr>
          <p:txBody>
            <a:bodyPr wrap="square" rtlCol="0">
              <a:spAutoFit/>
            </a:bodyPr>
            <a:lstStyle/>
            <a:p>
              <a:pPr algn="ctr"/>
              <a:r>
                <a:rPr lang="en-US" sz="1600" dirty="0"/>
                <a:t>A couple times a week?</a:t>
              </a:r>
            </a:p>
          </p:txBody>
        </p:sp>
      </p:grpSp>
    </p:spTree>
    <p:custDataLst>
      <p:tags r:id="rId1"/>
    </p:custDataLst>
    <p:extLst>
      <p:ext uri="{BB962C8B-B14F-4D97-AF65-F5344CB8AC3E}">
        <p14:creationId xmlns:p14="http://schemas.microsoft.com/office/powerpoint/2010/main" val="33388958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5" name="Group 14"/>
          <p:cNvGrpSpPr/>
          <p:nvPr/>
        </p:nvGrpSpPr>
        <p:grpSpPr>
          <a:xfrm>
            <a:off x="5252357" y="2794960"/>
            <a:ext cx="1967702" cy="1458192"/>
            <a:chOff x="5923567" y="3372314"/>
            <a:chExt cx="1707680" cy="1191935"/>
          </a:xfrm>
          <a:solidFill>
            <a:schemeClr val="accent1">
              <a:lumMod val="50000"/>
            </a:schemeClr>
          </a:solidFill>
        </p:grpSpPr>
        <p:sp>
          <p:nvSpPr>
            <p:cNvPr id="16" name="Oval Callout 7"/>
            <p:cNvSpPr/>
            <p:nvPr/>
          </p:nvSpPr>
          <p:spPr>
            <a:xfrm rot="16200000">
              <a:off x="6304899" y="2990982"/>
              <a:ext cx="945015" cy="1707680"/>
            </a:xfrm>
            <a:prstGeom prst="wedgeEllipseCallout">
              <a:avLst>
                <a:gd name="adj1" fmla="val -38555"/>
                <a:gd name="adj2" fmla="val 582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6003776" y="3487031"/>
              <a:ext cx="1622780" cy="1077218"/>
            </a:xfrm>
            <a:prstGeom prst="rect">
              <a:avLst/>
            </a:prstGeom>
            <a:noFill/>
          </p:spPr>
          <p:txBody>
            <a:bodyPr wrap="square" rtlCol="0">
              <a:spAutoFit/>
            </a:bodyPr>
            <a:lstStyle/>
            <a:p>
              <a:pPr algn="ctr"/>
              <a:r>
                <a:rPr lang="en-US" sz="1600" dirty="0"/>
                <a:t>Are you sure these dreams really predict the future?</a:t>
              </a:r>
            </a:p>
          </p:txBody>
        </p:sp>
      </p:grpSp>
    </p:spTree>
    <p:custDataLst>
      <p:tags r:id="rId1"/>
    </p:custDataLst>
    <p:extLst>
      <p:ext uri="{BB962C8B-B14F-4D97-AF65-F5344CB8AC3E}">
        <p14:creationId xmlns:p14="http://schemas.microsoft.com/office/powerpoint/2010/main" val="38651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5" name="Group 14"/>
          <p:cNvGrpSpPr/>
          <p:nvPr/>
        </p:nvGrpSpPr>
        <p:grpSpPr>
          <a:xfrm>
            <a:off x="5252357" y="2794960"/>
            <a:ext cx="1967702" cy="1458192"/>
            <a:chOff x="5923567" y="3372314"/>
            <a:chExt cx="1707680" cy="1191935"/>
          </a:xfrm>
          <a:solidFill>
            <a:schemeClr val="accent1">
              <a:lumMod val="50000"/>
            </a:schemeClr>
          </a:solidFill>
        </p:grpSpPr>
        <p:sp>
          <p:nvSpPr>
            <p:cNvPr id="16" name="Oval Callout 7"/>
            <p:cNvSpPr/>
            <p:nvPr/>
          </p:nvSpPr>
          <p:spPr>
            <a:xfrm rot="16200000">
              <a:off x="6304899" y="2990982"/>
              <a:ext cx="945015" cy="1707680"/>
            </a:xfrm>
            <a:prstGeom prst="wedgeEllipseCallout">
              <a:avLst>
                <a:gd name="adj1" fmla="val -38555"/>
                <a:gd name="adj2" fmla="val 582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6003776" y="3487031"/>
              <a:ext cx="1622780" cy="1077218"/>
            </a:xfrm>
            <a:prstGeom prst="rect">
              <a:avLst/>
            </a:prstGeom>
            <a:noFill/>
          </p:spPr>
          <p:txBody>
            <a:bodyPr wrap="square" rtlCol="0">
              <a:spAutoFit/>
            </a:bodyPr>
            <a:lstStyle/>
            <a:p>
              <a:pPr algn="ctr"/>
              <a:r>
                <a:rPr lang="en-US" sz="1600" dirty="0"/>
                <a:t>Are you sure these dreams really predict the future?</a:t>
              </a:r>
            </a:p>
          </p:txBody>
        </p:sp>
      </p:grpSp>
      <p:grpSp>
        <p:nvGrpSpPr>
          <p:cNvPr id="8" name="Group 7"/>
          <p:cNvGrpSpPr/>
          <p:nvPr/>
        </p:nvGrpSpPr>
        <p:grpSpPr>
          <a:xfrm>
            <a:off x="2797897" y="3525770"/>
            <a:ext cx="1985386" cy="1454764"/>
            <a:chOff x="1860164" y="3296861"/>
            <a:chExt cx="1580850" cy="1441691"/>
          </a:xfrm>
          <a:solidFill>
            <a:schemeClr val="accent1">
              <a:lumMod val="50000"/>
            </a:schemeClr>
          </a:solidFill>
        </p:grpSpPr>
        <p:sp>
          <p:nvSpPr>
            <p:cNvPr id="9" name="Oval Callout 6"/>
            <p:cNvSpPr/>
            <p:nvPr/>
          </p:nvSpPr>
          <p:spPr>
            <a:xfrm>
              <a:off x="1860164" y="3296861"/>
              <a:ext cx="1580850" cy="1233081"/>
            </a:xfrm>
            <a:prstGeom prst="wedgeEllipseCallout">
              <a:avLst>
                <a:gd name="adj1" fmla="val -69266"/>
                <a:gd name="adj2" fmla="val -1370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961891" y="3415113"/>
              <a:ext cx="1377395" cy="1323439"/>
            </a:xfrm>
            <a:prstGeom prst="rect">
              <a:avLst/>
            </a:prstGeom>
            <a:noFill/>
          </p:spPr>
          <p:txBody>
            <a:bodyPr wrap="square" rtlCol="0">
              <a:spAutoFit/>
            </a:bodyPr>
            <a:lstStyle/>
            <a:p>
              <a:pPr algn="ctr"/>
              <a:r>
                <a:rPr lang="en-US" sz="1600" dirty="0"/>
                <a:t>It </a:t>
              </a:r>
              <a:r>
                <a:rPr lang="en-US" sz="1600" dirty="0" err="1"/>
                <a:t>kinda</a:t>
              </a:r>
              <a:r>
                <a:rPr lang="en-US" sz="1600" dirty="0"/>
                <a:t> seems real at the time, but I know it can’t be true.</a:t>
              </a:r>
            </a:p>
          </p:txBody>
        </p:sp>
      </p:grpSp>
    </p:spTree>
    <p:custDataLst>
      <p:tags r:id="rId1"/>
    </p:custDataLst>
    <p:extLst>
      <p:ext uri="{BB962C8B-B14F-4D97-AF65-F5344CB8AC3E}">
        <p14:creationId xmlns:p14="http://schemas.microsoft.com/office/powerpoint/2010/main" val="31194192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675" y="1103730"/>
            <a:ext cx="4755083" cy="4351338"/>
          </a:xfrm>
        </p:spPr>
        <p:txBody>
          <a:bodyPr>
            <a:normAutofit/>
          </a:bodyPr>
          <a:lstStyle/>
          <a:p>
            <a:pPr marL="0" indent="0">
              <a:buNone/>
            </a:pPr>
            <a:endParaRPr lang="en-US" dirty="0"/>
          </a:p>
          <a:p>
            <a:pPr marL="0" indent="0">
              <a:buNone/>
            </a:pPr>
            <a:r>
              <a:rPr lang="en-US" dirty="0"/>
              <a:t>Considering the quality, conviction and frequency, how would you rate the severity of Sean’s experience of predictive dreams? Would you rate it as fully, attenuated or non-psychotic? </a:t>
            </a:r>
          </a:p>
          <a:p>
            <a:pPr marL="0" indent="0">
              <a:buNone/>
            </a:pPr>
            <a:endParaRPr lang="en-US" dirty="0"/>
          </a:p>
          <a:p>
            <a:pPr marL="0" indent="0">
              <a:buNone/>
            </a:pPr>
            <a:r>
              <a:rPr lang="en-US" dirty="0"/>
              <a:t>a) fully-psychotic</a:t>
            </a:r>
          </a:p>
          <a:p>
            <a:pPr marL="0" indent="0">
              <a:buNone/>
            </a:pPr>
            <a:r>
              <a:rPr lang="en-US" dirty="0"/>
              <a:t>b) attenuated-psychotic</a:t>
            </a:r>
          </a:p>
          <a:p>
            <a:pPr marL="0" indent="0">
              <a:buNone/>
            </a:pPr>
            <a:r>
              <a:rPr lang="en-US" dirty="0"/>
              <a:t>c) non-psychotic symptoms</a:t>
            </a:r>
          </a:p>
          <a:p>
            <a:endParaRPr lang="en-US" sz="1650" b="1" dirty="0"/>
          </a:p>
        </p:txBody>
      </p:sp>
      <p:grpSp>
        <p:nvGrpSpPr>
          <p:cNvPr id="4" name="Group 3"/>
          <p:cNvGrpSpPr>
            <a:grpSpLocks noChangeAspect="1"/>
          </p:cNvGrpSpPr>
          <p:nvPr/>
        </p:nvGrpSpPr>
        <p:grpSpPr>
          <a:xfrm>
            <a:off x="4640382" y="706582"/>
            <a:ext cx="4483691" cy="615141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8257193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675" y="1103730"/>
            <a:ext cx="4755083" cy="4351338"/>
          </a:xfrm>
        </p:spPr>
        <p:txBody>
          <a:bodyPr>
            <a:normAutofit/>
          </a:bodyPr>
          <a:lstStyle/>
          <a:p>
            <a:pPr marL="0" indent="0">
              <a:buNone/>
            </a:pPr>
            <a:endParaRPr lang="en-US" dirty="0"/>
          </a:p>
          <a:p>
            <a:pPr marL="0" indent="0">
              <a:buNone/>
            </a:pPr>
            <a:r>
              <a:rPr lang="en-US" dirty="0"/>
              <a:t>Considering the quality, conviction and frequency, how would you rate the severity of Sean’s experience of predictive dreams? Would you rate it as fully, attenuated or non-psychotic? </a:t>
            </a:r>
          </a:p>
          <a:p>
            <a:endParaRPr lang="en-US" dirty="0"/>
          </a:p>
          <a:p>
            <a:r>
              <a:rPr lang="en-US" dirty="0"/>
              <a:t>A) fully-psychotic</a:t>
            </a:r>
          </a:p>
          <a:p>
            <a:r>
              <a:rPr lang="en-US" b="1" u="sng" dirty="0"/>
              <a:t>B) attenuated-psychotic</a:t>
            </a:r>
          </a:p>
          <a:p>
            <a:r>
              <a:rPr lang="en-US" dirty="0"/>
              <a:t>C) non-psychotic symptoms</a:t>
            </a:r>
          </a:p>
          <a:p>
            <a:endParaRPr lang="en-US" sz="1650" b="1" dirty="0"/>
          </a:p>
        </p:txBody>
      </p:sp>
      <p:grpSp>
        <p:nvGrpSpPr>
          <p:cNvPr id="4" name="Group 3"/>
          <p:cNvGrpSpPr>
            <a:grpSpLocks noChangeAspect="1"/>
          </p:cNvGrpSpPr>
          <p:nvPr/>
        </p:nvGrpSpPr>
        <p:grpSpPr>
          <a:xfrm>
            <a:off x="4640382" y="706582"/>
            <a:ext cx="4483691" cy="615141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346669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5290010"/>
            <a:ext cx="7886700" cy="994172"/>
          </a:xfrm>
        </p:spPr>
        <p:txBody>
          <a:bodyPr>
            <a:normAutofit/>
          </a:bodyPr>
          <a:lstStyle/>
          <a:p>
            <a:r>
              <a:rPr lang="en-US" sz="5400" b="1" dirty="0">
                <a:effectLst>
                  <a:outerShdw blurRad="38100" dist="38100" dir="2700000" algn="tl">
                    <a:srgbClr val="000000">
                      <a:alpha val="43137"/>
                    </a:srgbClr>
                  </a:outerShdw>
                </a:effectLst>
              </a:rPr>
              <a:t>Vignette</a:t>
            </a:r>
          </a:p>
        </p:txBody>
      </p:sp>
      <p:grpSp>
        <p:nvGrpSpPr>
          <p:cNvPr id="3" name="Group 2"/>
          <p:cNvGrpSpPr>
            <a:grpSpLocks noChangeAspect="1"/>
          </p:cNvGrpSpPr>
          <p:nvPr/>
        </p:nvGrpSpPr>
        <p:grpSpPr>
          <a:xfrm>
            <a:off x="5734878" y="2208180"/>
            <a:ext cx="3389195" cy="4649820"/>
            <a:chOff x="2214770" y="354647"/>
            <a:chExt cx="4740212" cy="6503352"/>
          </a:xfrm>
        </p:grpSpPr>
        <p:grpSp>
          <p:nvGrpSpPr>
            <p:cNvPr id="4" name="Group 3"/>
            <p:cNvGrpSpPr/>
            <p:nvPr/>
          </p:nvGrpSpPr>
          <p:grpSpPr>
            <a:xfrm>
              <a:off x="2214770" y="354647"/>
              <a:ext cx="4740212" cy="6503352"/>
              <a:chOff x="2214770" y="354647"/>
              <a:chExt cx="4740212" cy="6503352"/>
            </a:xfrm>
          </p:grpSpPr>
          <p:pic>
            <p:nvPicPr>
              <p:cNvPr id="7" name="Picture 6"/>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8" name="Picture 7"/>
              <p:cNvPicPr>
                <a:picLocks noChangeAspect="1"/>
              </p:cNvPicPr>
              <p:nvPr/>
            </p:nvPicPr>
            <p:blipFill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5" name="Picture 4"/>
            <p:cNvPicPr>
              <a:picLocks noChangeAspect="1"/>
            </p:cNvPicPr>
            <p:nvPr/>
          </p:nvPicPr>
          <p:blipFill rotWithShape="1">
            <a:blip r:embed="rId7" cstate="print">
              <a:biLevel thresh="75000"/>
              <a:extLst>
                <a:ext uri="{BEBA8EAE-BF5A-486C-A8C5-ECC9F3942E4B}">
                  <a14:imgProps xmlns:a14="http://schemas.microsoft.com/office/drawing/2010/main">
                    <a14:imgLayer r:embed="rId6">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6" name="Picture 2" descr="UNC School of Medicine logo"/>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059333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9365"/>
          <a:stretch/>
        </p:blipFill>
        <p:spPr>
          <a:xfrm>
            <a:off x="3828935" y="1028703"/>
            <a:ext cx="1486131" cy="4525810"/>
          </a:xfrm>
          <a:prstGeom prst="rect">
            <a:avLst/>
          </a:prstGeom>
        </p:spPr>
      </p:pic>
      <p:sp>
        <p:nvSpPr>
          <p:cNvPr id="7" name="TextBox 6"/>
          <p:cNvSpPr txBox="1"/>
          <p:nvPr/>
        </p:nvSpPr>
        <p:spPr>
          <a:xfrm>
            <a:off x="3794075" y="844037"/>
            <a:ext cx="1520991" cy="369332"/>
          </a:xfrm>
          <a:prstGeom prst="rect">
            <a:avLst/>
          </a:prstGeom>
          <a:noFill/>
        </p:spPr>
        <p:txBody>
          <a:bodyPr wrap="square" rtlCol="0">
            <a:spAutoFit/>
          </a:bodyPr>
          <a:lstStyle/>
          <a:p>
            <a:r>
              <a:rPr lang="en-US" dirty="0"/>
              <a:t>Meet Angela.</a:t>
            </a:r>
          </a:p>
        </p:txBody>
      </p:sp>
    </p:spTree>
    <p:custDataLst>
      <p:tags r:id="rId1"/>
    </p:custDataLst>
    <p:extLst>
      <p:ext uri="{BB962C8B-B14F-4D97-AF65-F5344CB8AC3E}">
        <p14:creationId xmlns:p14="http://schemas.microsoft.com/office/powerpoint/2010/main" val="23677275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grpSp>
        <p:nvGrpSpPr>
          <p:cNvPr id="13" name="Group 12"/>
          <p:cNvGrpSpPr/>
          <p:nvPr/>
        </p:nvGrpSpPr>
        <p:grpSpPr>
          <a:xfrm>
            <a:off x="5090957" y="2613297"/>
            <a:ext cx="2235200" cy="1785410"/>
            <a:chOff x="4049486" y="1378857"/>
            <a:chExt cx="2235200" cy="1785410"/>
          </a:xfrm>
        </p:grpSpPr>
        <p:sp>
          <p:nvSpPr>
            <p:cNvPr id="14" name="Oval Callout 7"/>
            <p:cNvSpPr/>
            <p:nvPr/>
          </p:nvSpPr>
          <p:spPr>
            <a:xfrm rot="16200000">
              <a:off x="4559253" y="869090"/>
              <a:ext cx="1215665" cy="2235200"/>
            </a:xfrm>
            <a:prstGeom prst="wedgeEllipseCallout">
              <a:avLst>
                <a:gd name="adj1" fmla="val -46901"/>
                <a:gd name="adj2" fmla="val 55186"/>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4299261" y="1518376"/>
              <a:ext cx="1764677" cy="1645891"/>
            </a:xfrm>
            <a:prstGeom prst="rect">
              <a:avLst/>
            </a:prstGeom>
            <a:noFill/>
          </p:spPr>
          <p:txBody>
            <a:bodyPr wrap="square" rtlCol="0">
              <a:spAutoFit/>
            </a:bodyPr>
            <a:lstStyle/>
            <a:p>
              <a:pPr algn="ctr"/>
              <a:r>
                <a:rPr lang="en-US" sz="1600" dirty="0"/>
                <a:t>Hi Angela. It’s nice to see you again. How have you been?</a:t>
              </a:r>
            </a:p>
          </p:txBody>
        </p:sp>
      </p:grpSp>
    </p:spTree>
    <p:custDataLst>
      <p:tags r:id="rId1"/>
    </p:custDataLst>
    <p:extLst>
      <p:ext uri="{BB962C8B-B14F-4D97-AF65-F5344CB8AC3E}">
        <p14:creationId xmlns:p14="http://schemas.microsoft.com/office/powerpoint/2010/main" val="416113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p>
        </p:txBody>
      </p:sp>
      <p:sp>
        <p:nvSpPr>
          <p:cNvPr id="3" name="Content Placeholder 2"/>
          <p:cNvSpPr>
            <a:spLocks noGrp="1"/>
          </p:cNvSpPr>
          <p:nvPr>
            <p:ph idx="1"/>
          </p:nvPr>
        </p:nvSpPr>
        <p:spPr>
          <a:xfrm>
            <a:off x="192505" y="1514226"/>
            <a:ext cx="4780548" cy="5202886"/>
          </a:xfrm>
        </p:spPr>
        <p:txBody>
          <a:bodyPr>
            <a:normAutofit fontScale="92500"/>
          </a:bodyPr>
          <a:lstStyle/>
          <a:p>
            <a:r>
              <a:rPr lang="en-US" dirty="0"/>
              <a:t>Understand the key features that distinguish fully-psychotic, attenuated-psychotic and non-psychotic symptoms.</a:t>
            </a:r>
          </a:p>
          <a:p>
            <a:r>
              <a:rPr lang="en-US" dirty="0"/>
              <a:t>Demonstrate your ability to distinguish fully-psychotic, attenuated-psychotic, and non-psychotic symptoms in clinical scenarios.</a:t>
            </a:r>
          </a:p>
          <a:p>
            <a:r>
              <a:rPr lang="en-US" dirty="0"/>
              <a:t>Know the long-term outcomes of persons with attenuated-psychosis.</a:t>
            </a:r>
          </a:p>
          <a:p>
            <a:r>
              <a:rPr lang="en-US" dirty="0"/>
              <a:t>Understand the rationale for current treatment recommendations for fully-psychotic, attenuated-psychotic, and non-psychotic symptoms.</a:t>
            </a:r>
          </a:p>
          <a:p>
            <a:endParaRPr lang="en-US" dirty="0"/>
          </a:p>
          <a:p>
            <a:pPr marL="0" indent="0">
              <a:buNone/>
            </a:pPr>
            <a:endParaRPr lang="en-US" dirty="0"/>
          </a:p>
        </p:txBody>
      </p:sp>
      <p:grpSp>
        <p:nvGrpSpPr>
          <p:cNvPr id="10" name="Group 9"/>
          <p:cNvGrpSpPr>
            <a:grpSpLocks noChangeAspect="1"/>
          </p:cNvGrpSpPr>
          <p:nvPr/>
        </p:nvGrpSpPr>
        <p:grpSpPr>
          <a:xfrm>
            <a:off x="5217142" y="1470531"/>
            <a:ext cx="3926858" cy="5387469"/>
            <a:chOff x="2214770" y="354647"/>
            <a:chExt cx="4740212" cy="6503352"/>
          </a:xfrm>
        </p:grpSpPr>
        <p:grpSp>
          <p:nvGrpSpPr>
            <p:cNvPr id="11" name="Group 10"/>
            <p:cNvGrpSpPr/>
            <p:nvPr/>
          </p:nvGrpSpPr>
          <p:grpSpPr>
            <a:xfrm>
              <a:off x="2214770" y="354647"/>
              <a:ext cx="4740212" cy="6503352"/>
              <a:chOff x="2214770" y="354647"/>
              <a:chExt cx="4740212" cy="6503352"/>
            </a:xfrm>
          </p:grpSpPr>
          <p:pic>
            <p:nvPicPr>
              <p:cNvPr id="14" name="Picture 13"/>
              <p:cNvPicPr>
                <a:picLocks noChangeAspect="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5" name="Picture 14"/>
              <p:cNvPicPr>
                <a:picLocks noChangeAspect="1"/>
              </p:cNvPicPr>
              <p:nvPr/>
            </p:nvPicPr>
            <p:blipFill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12" name="Picture 11"/>
            <p:cNvPicPr>
              <a:picLocks noChangeAspect="1"/>
            </p:cNvPicPr>
            <p:nvPr/>
          </p:nvPicPr>
          <p:blipFill rotWithShape="1">
            <a:blip r:embed="rId7" cstate="print">
              <a:biLevel thresh="75000"/>
              <a:extLst>
                <a:ext uri="{BEBA8EAE-BF5A-486C-A8C5-ECC9F3942E4B}">
                  <a14:imgProps xmlns:a14="http://schemas.microsoft.com/office/drawing/2010/main">
                    <a14:imgLayer r:embed="rId6">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13" name="Picture 2" descr="UNC School of Medicine logo"/>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3405006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grpSp>
        <p:nvGrpSpPr>
          <p:cNvPr id="13" name="Group 12"/>
          <p:cNvGrpSpPr/>
          <p:nvPr/>
        </p:nvGrpSpPr>
        <p:grpSpPr>
          <a:xfrm>
            <a:off x="5090957" y="2613297"/>
            <a:ext cx="2235200" cy="1785410"/>
            <a:chOff x="4049486" y="1378857"/>
            <a:chExt cx="2235200" cy="1785410"/>
          </a:xfrm>
        </p:grpSpPr>
        <p:sp>
          <p:nvSpPr>
            <p:cNvPr id="14" name="Oval Callout 7"/>
            <p:cNvSpPr/>
            <p:nvPr/>
          </p:nvSpPr>
          <p:spPr>
            <a:xfrm rot="16200000">
              <a:off x="4559253" y="869090"/>
              <a:ext cx="1215665" cy="2235200"/>
            </a:xfrm>
            <a:prstGeom prst="wedgeEllipseCallout">
              <a:avLst>
                <a:gd name="adj1" fmla="val -46901"/>
                <a:gd name="adj2" fmla="val 55186"/>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4299261" y="1518376"/>
              <a:ext cx="1764677" cy="1645891"/>
            </a:xfrm>
            <a:prstGeom prst="rect">
              <a:avLst/>
            </a:prstGeom>
            <a:noFill/>
          </p:spPr>
          <p:txBody>
            <a:bodyPr wrap="square" rtlCol="0">
              <a:spAutoFit/>
            </a:bodyPr>
            <a:lstStyle/>
            <a:p>
              <a:pPr algn="ctr"/>
              <a:r>
                <a:rPr lang="en-US" sz="1600" dirty="0"/>
                <a:t>Hi Angela. It’s nice to see you again. How have you been?</a:t>
              </a:r>
            </a:p>
          </p:txBody>
        </p:sp>
      </p:grpSp>
      <p:grpSp>
        <p:nvGrpSpPr>
          <p:cNvPr id="8" name="Group 7"/>
          <p:cNvGrpSpPr/>
          <p:nvPr/>
        </p:nvGrpSpPr>
        <p:grpSpPr>
          <a:xfrm>
            <a:off x="2610694" y="3221130"/>
            <a:ext cx="2173169" cy="1058633"/>
            <a:chOff x="1702144" y="2990852"/>
            <a:chExt cx="2173169" cy="1058633"/>
          </a:xfrm>
        </p:grpSpPr>
        <p:sp>
          <p:nvSpPr>
            <p:cNvPr id="9" name="Oval Callout 6"/>
            <p:cNvSpPr/>
            <p:nvPr/>
          </p:nvSpPr>
          <p:spPr>
            <a:xfrm>
              <a:off x="1702144" y="2990852"/>
              <a:ext cx="2173169" cy="1058633"/>
            </a:xfrm>
            <a:prstGeom prst="wedgeEllipseCallout">
              <a:avLst>
                <a:gd name="adj1" fmla="val -66622"/>
                <a:gd name="adj2" fmla="val 2246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1938277" y="3106965"/>
              <a:ext cx="1624454" cy="830997"/>
            </a:xfrm>
            <a:prstGeom prst="rect">
              <a:avLst/>
            </a:prstGeom>
            <a:noFill/>
          </p:spPr>
          <p:txBody>
            <a:bodyPr wrap="square" rtlCol="0">
              <a:spAutoFit/>
            </a:bodyPr>
            <a:lstStyle/>
            <a:p>
              <a:pPr algn="ctr"/>
              <a:r>
                <a:rPr lang="en-US" sz="1600" dirty="0"/>
                <a:t>Uh… not so good… problems at work.</a:t>
              </a:r>
            </a:p>
          </p:txBody>
        </p:sp>
      </p:grpSp>
    </p:spTree>
    <p:custDataLst>
      <p:tags r:id="rId1"/>
    </p:custDataLst>
    <p:extLst>
      <p:ext uri="{BB962C8B-B14F-4D97-AF65-F5344CB8AC3E}">
        <p14:creationId xmlns:p14="http://schemas.microsoft.com/office/powerpoint/2010/main" val="11166335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sp>
        <p:nvSpPr>
          <p:cNvPr id="11" name="Oval Callout 7"/>
          <p:cNvSpPr/>
          <p:nvPr/>
        </p:nvSpPr>
        <p:spPr>
          <a:xfrm rot="16200000">
            <a:off x="6106491" y="2585802"/>
            <a:ext cx="869621" cy="1361723"/>
          </a:xfrm>
          <a:prstGeom prst="wedgeEllipseCallout">
            <a:avLst>
              <a:gd name="adj1" fmla="val -61641"/>
              <a:gd name="adj2" fmla="val 65196"/>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5886023" y="2974275"/>
            <a:ext cx="1343605" cy="584775"/>
          </a:xfrm>
          <a:prstGeom prst="rect">
            <a:avLst/>
          </a:prstGeom>
          <a:noFill/>
        </p:spPr>
        <p:txBody>
          <a:bodyPr wrap="square" rtlCol="0">
            <a:spAutoFit/>
          </a:bodyPr>
          <a:lstStyle/>
          <a:p>
            <a:pPr algn="ctr"/>
            <a:r>
              <a:rPr lang="en-US" sz="1600" dirty="0"/>
              <a:t>What’s wrong at work?</a:t>
            </a:r>
          </a:p>
        </p:txBody>
      </p:sp>
    </p:spTree>
    <p:custDataLst>
      <p:tags r:id="rId1"/>
    </p:custDataLst>
    <p:extLst>
      <p:ext uri="{BB962C8B-B14F-4D97-AF65-F5344CB8AC3E}">
        <p14:creationId xmlns:p14="http://schemas.microsoft.com/office/powerpoint/2010/main" val="16648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sp>
        <p:nvSpPr>
          <p:cNvPr id="11" name="Oval Callout 7"/>
          <p:cNvSpPr/>
          <p:nvPr/>
        </p:nvSpPr>
        <p:spPr>
          <a:xfrm rot="16200000">
            <a:off x="6106491" y="2585802"/>
            <a:ext cx="869621" cy="1361723"/>
          </a:xfrm>
          <a:prstGeom prst="wedgeEllipseCallout">
            <a:avLst>
              <a:gd name="adj1" fmla="val -61641"/>
              <a:gd name="adj2" fmla="val 65196"/>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5886023" y="2974275"/>
            <a:ext cx="1343605" cy="584775"/>
          </a:xfrm>
          <a:prstGeom prst="rect">
            <a:avLst/>
          </a:prstGeom>
          <a:noFill/>
        </p:spPr>
        <p:txBody>
          <a:bodyPr wrap="square" rtlCol="0">
            <a:spAutoFit/>
          </a:bodyPr>
          <a:lstStyle/>
          <a:p>
            <a:pPr algn="ctr"/>
            <a:r>
              <a:rPr lang="en-US" sz="1600" dirty="0"/>
              <a:t>What’s wrong at work?</a:t>
            </a:r>
          </a:p>
        </p:txBody>
      </p:sp>
      <p:grpSp>
        <p:nvGrpSpPr>
          <p:cNvPr id="6" name="Group 5"/>
          <p:cNvGrpSpPr/>
          <p:nvPr/>
        </p:nvGrpSpPr>
        <p:grpSpPr>
          <a:xfrm>
            <a:off x="2560811" y="2831852"/>
            <a:ext cx="2365828" cy="1756227"/>
            <a:chOff x="1509487" y="2728686"/>
            <a:chExt cx="2365828" cy="1756227"/>
          </a:xfrm>
        </p:grpSpPr>
        <p:sp>
          <p:nvSpPr>
            <p:cNvPr id="8" name="Oval Callout 7"/>
            <p:cNvSpPr/>
            <p:nvPr/>
          </p:nvSpPr>
          <p:spPr>
            <a:xfrm>
              <a:off x="1509487" y="2728686"/>
              <a:ext cx="2365828" cy="1756227"/>
            </a:xfrm>
            <a:prstGeom prst="wedgeEllipseCallout">
              <a:avLst>
                <a:gd name="adj1" fmla="val -62641"/>
                <a:gd name="adj2" fmla="val 12764"/>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748824" y="2938470"/>
              <a:ext cx="1847741" cy="1323439"/>
            </a:xfrm>
            <a:prstGeom prst="rect">
              <a:avLst/>
            </a:prstGeom>
            <a:noFill/>
          </p:spPr>
          <p:txBody>
            <a:bodyPr wrap="square" rtlCol="0">
              <a:spAutoFit/>
            </a:bodyPr>
            <a:lstStyle/>
            <a:p>
              <a:pPr algn="ctr"/>
              <a:r>
                <a:rPr lang="en-US" sz="1600" dirty="0"/>
                <a:t>New customers are watching me… like they are trying to catch me doing something wrong.</a:t>
              </a:r>
            </a:p>
          </p:txBody>
        </p:sp>
      </p:grpSp>
    </p:spTree>
    <p:custDataLst>
      <p:tags r:id="rId1"/>
    </p:custDataLst>
    <p:extLst>
      <p:ext uri="{BB962C8B-B14F-4D97-AF65-F5344CB8AC3E}">
        <p14:creationId xmlns:p14="http://schemas.microsoft.com/office/powerpoint/2010/main" val="28623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grpSp>
        <p:nvGrpSpPr>
          <p:cNvPr id="10" name="Group 9"/>
          <p:cNvGrpSpPr/>
          <p:nvPr/>
        </p:nvGrpSpPr>
        <p:grpSpPr>
          <a:xfrm>
            <a:off x="5007103" y="2831334"/>
            <a:ext cx="2319054" cy="1948029"/>
            <a:chOff x="6143408" y="3172743"/>
            <a:chExt cx="1594219" cy="1494649"/>
          </a:xfrm>
          <a:solidFill>
            <a:schemeClr val="accent1">
              <a:lumMod val="50000"/>
            </a:schemeClr>
          </a:solidFill>
        </p:grpSpPr>
        <p:sp>
          <p:nvSpPr>
            <p:cNvPr id="13" name="Oval Callout 7"/>
            <p:cNvSpPr/>
            <p:nvPr/>
          </p:nvSpPr>
          <p:spPr>
            <a:xfrm rot="16200000">
              <a:off x="6428946" y="2887205"/>
              <a:ext cx="1023144" cy="1594219"/>
            </a:xfrm>
            <a:prstGeom prst="wedgeEllipseCallout">
              <a:avLst>
                <a:gd name="adj1" fmla="val -27164"/>
                <a:gd name="adj2" fmla="val 556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248956" y="3343953"/>
              <a:ext cx="1488671" cy="1323439"/>
            </a:xfrm>
            <a:prstGeom prst="rect">
              <a:avLst/>
            </a:prstGeom>
            <a:noFill/>
          </p:spPr>
          <p:txBody>
            <a:bodyPr wrap="square" rtlCol="0">
              <a:spAutoFit/>
            </a:bodyPr>
            <a:lstStyle/>
            <a:p>
              <a:pPr algn="ctr"/>
              <a:r>
                <a:rPr lang="en-US" sz="1600" dirty="0"/>
                <a:t>Wow, it’s hard when your work-environment seems hostile.</a:t>
              </a:r>
            </a:p>
          </p:txBody>
        </p:sp>
      </p:grpSp>
    </p:spTree>
    <p:custDataLst>
      <p:tags r:id="rId1"/>
    </p:custDataLst>
    <p:extLst>
      <p:ext uri="{BB962C8B-B14F-4D97-AF65-F5344CB8AC3E}">
        <p14:creationId xmlns:p14="http://schemas.microsoft.com/office/powerpoint/2010/main" val="14836450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grpSp>
        <p:nvGrpSpPr>
          <p:cNvPr id="10" name="Group 9"/>
          <p:cNvGrpSpPr/>
          <p:nvPr/>
        </p:nvGrpSpPr>
        <p:grpSpPr>
          <a:xfrm>
            <a:off x="5007103" y="2831334"/>
            <a:ext cx="2319054" cy="1948029"/>
            <a:chOff x="6143408" y="3172743"/>
            <a:chExt cx="1594219" cy="1494649"/>
          </a:xfrm>
          <a:solidFill>
            <a:schemeClr val="accent1">
              <a:lumMod val="50000"/>
            </a:schemeClr>
          </a:solidFill>
        </p:grpSpPr>
        <p:sp>
          <p:nvSpPr>
            <p:cNvPr id="13" name="Oval Callout 7"/>
            <p:cNvSpPr/>
            <p:nvPr/>
          </p:nvSpPr>
          <p:spPr>
            <a:xfrm rot="16200000">
              <a:off x="6428946" y="2887205"/>
              <a:ext cx="1023144" cy="1594219"/>
            </a:xfrm>
            <a:prstGeom prst="wedgeEllipseCallout">
              <a:avLst>
                <a:gd name="adj1" fmla="val -27164"/>
                <a:gd name="adj2" fmla="val 556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248956" y="3343953"/>
              <a:ext cx="1488671" cy="1323439"/>
            </a:xfrm>
            <a:prstGeom prst="rect">
              <a:avLst/>
            </a:prstGeom>
            <a:noFill/>
          </p:spPr>
          <p:txBody>
            <a:bodyPr wrap="square" rtlCol="0">
              <a:spAutoFit/>
            </a:bodyPr>
            <a:lstStyle/>
            <a:p>
              <a:pPr algn="ctr"/>
              <a:r>
                <a:rPr lang="en-US" sz="1600" dirty="0"/>
                <a:t>Wow, it’s hard when your work-environment seems hostile.</a:t>
              </a:r>
            </a:p>
          </p:txBody>
        </p:sp>
      </p:grpSp>
      <p:grpSp>
        <p:nvGrpSpPr>
          <p:cNvPr id="8" name="Group 7"/>
          <p:cNvGrpSpPr/>
          <p:nvPr/>
        </p:nvGrpSpPr>
        <p:grpSpPr>
          <a:xfrm>
            <a:off x="2214193" y="1478586"/>
            <a:ext cx="2272063" cy="1352746"/>
            <a:chOff x="1753778" y="2793233"/>
            <a:chExt cx="2272063" cy="1352746"/>
          </a:xfrm>
        </p:grpSpPr>
        <p:sp>
          <p:nvSpPr>
            <p:cNvPr id="9" name="Oval Callout 6"/>
            <p:cNvSpPr/>
            <p:nvPr/>
          </p:nvSpPr>
          <p:spPr>
            <a:xfrm>
              <a:off x="1753778" y="2793233"/>
              <a:ext cx="2272063" cy="1352746"/>
            </a:xfrm>
            <a:prstGeom prst="wedgeEllipseCallout">
              <a:avLst>
                <a:gd name="adj1" fmla="val -48208"/>
                <a:gd name="adj2" fmla="val 12583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2049321" y="2930997"/>
              <a:ext cx="1680975" cy="1077218"/>
            </a:xfrm>
            <a:prstGeom prst="rect">
              <a:avLst/>
            </a:prstGeom>
            <a:noFill/>
          </p:spPr>
          <p:txBody>
            <a:bodyPr wrap="square" rtlCol="0">
              <a:spAutoFit/>
            </a:bodyPr>
            <a:lstStyle/>
            <a:p>
              <a:pPr algn="ctr"/>
              <a:r>
                <a:rPr lang="en-US" sz="1600" dirty="0"/>
                <a:t>It’s not just work anymore, they are watching me at home now.</a:t>
              </a:r>
            </a:p>
          </p:txBody>
        </p:sp>
      </p:grpSp>
    </p:spTree>
    <p:custDataLst>
      <p:tags r:id="rId1"/>
    </p:custDataLst>
    <p:extLst>
      <p:ext uri="{BB962C8B-B14F-4D97-AF65-F5344CB8AC3E}">
        <p14:creationId xmlns:p14="http://schemas.microsoft.com/office/powerpoint/2010/main" val="18153574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grpSp>
        <p:nvGrpSpPr>
          <p:cNvPr id="15" name="Group 14"/>
          <p:cNvGrpSpPr/>
          <p:nvPr/>
        </p:nvGrpSpPr>
        <p:grpSpPr>
          <a:xfrm>
            <a:off x="4585971" y="1305741"/>
            <a:ext cx="3131402" cy="2713719"/>
            <a:chOff x="4721719" y="1918568"/>
            <a:chExt cx="2589797" cy="2261093"/>
          </a:xfrm>
          <a:solidFill>
            <a:schemeClr val="accent1">
              <a:lumMod val="50000"/>
            </a:schemeClr>
          </a:solidFill>
        </p:grpSpPr>
        <p:sp>
          <p:nvSpPr>
            <p:cNvPr id="16" name="Cloud Callout 13"/>
            <p:cNvSpPr/>
            <p:nvPr/>
          </p:nvSpPr>
          <p:spPr>
            <a:xfrm>
              <a:off x="4721719" y="1918568"/>
              <a:ext cx="2589797" cy="1765747"/>
            </a:xfrm>
            <a:prstGeom prst="cloudCallout">
              <a:avLst>
                <a:gd name="adj1" fmla="val 45111"/>
                <a:gd name="adj2" fmla="val 4078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5053263" y="2117558"/>
              <a:ext cx="2085474" cy="2062103"/>
            </a:xfrm>
            <a:prstGeom prst="rect">
              <a:avLst/>
            </a:prstGeom>
            <a:noFill/>
          </p:spPr>
          <p:txBody>
            <a:bodyPr wrap="square">
              <a:spAutoFit/>
            </a:bodyPr>
            <a:lstStyle/>
            <a:p>
              <a:pPr algn="ctr"/>
              <a:r>
                <a:rPr lang="en-US" sz="1600" dirty="0"/>
                <a:t>Odd… what does she mean “they are watching me at home” …. Did she just misspeak? … Does she think her customers are really watching her?</a:t>
              </a:r>
            </a:p>
          </p:txBody>
        </p:sp>
      </p:grpSp>
    </p:spTree>
    <p:custDataLst>
      <p:tags r:id="rId1"/>
    </p:custDataLst>
    <p:extLst>
      <p:ext uri="{BB962C8B-B14F-4D97-AF65-F5344CB8AC3E}">
        <p14:creationId xmlns:p14="http://schemas.microsoft.com/office/powerpoint/2010/main" val="24926452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grpSp>
        <p:nvGrpSpPr>
          <p:cNvPr id="8" name="Group 7"/>
          <p:cNvGrpSpPr/>
          <p:nvPr/>
        </p:nvGrpSpPr>
        <p:grpSpPr>
          <a:xfrm>
            <a:off x="5669279" y="1385032"/>
            <a:ext cx="2676279" cy="2000016"/>
            <a:chOff x="4733316" y="101039"/>
            <a:chExt cx="2676279" cy="2000016"/>
          </a:xfrm>
        </p:grpSpPr>
        <p:sp>
          <p:nvSpPr>
            <p:cNvPr id="9" name="Oval Callout 7"/>
            <p:cNvSpPr/>
            <p:nvPr/>
          </p:nvSpPr>
          <p:spPr>
            <a:xfrm rot="16200000">
              <a:off x="5229561" y="-395206"/>
              <a:ext cx="1683789" cy="2676279"/>
            </a:xfrm>
            <a:prstGeom prst="wedgeEllipseCallout">
              <a:avLst>
                <a:gd name="adj1" fmla="val -86404"/>
                <a:gd name="adj2" fmla="val 1219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4805897" y="467051"/>
              <a:ext cx="2558841" cy="1634004"/>
            </a:xfrm>
            <a:prstGeom prst="rect">
              <a:avLst/>
            </a:prstGeom>
            <a:noFill/>
          </p:spPr>
          <p:txBody>
            <a:bodyPr wrap="square" rtlCol="0">
              <a:spAutoFit/>
            </a:bodyPr>
            <a:lstStyle/>
            <a:p>
              <a:pPr algn="ctr"/>
              <a:r>
                <a:rPr lang="en-US" sz="1600" dirty="0"/>
                <a:t>I see you are upset. This is a hard situation. How do you know you are being watched? </a:t>
              </a:r>
            </a:p>
          </p:txBody>
        </p:sp>
      </p:grpSp>
    </p:spTree>
    <p:custDataLst>
      <p:tags r:id="rId1"/>
    </p:custDataLst>
    <p:extLst>
      <p:ext uri="{BB962C8B-B14F-4D97-AF65-F5344CB8AC3E}">
        <p14:creationId xmlns:p14="http://schemas.microsoft.com/office/powerpoint/2010/main" val="28339891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grpSp>
        <p:nvGrpSpPr>
          <p:cNvPr id="8" name="Group 7"/>
          <p:cNvGrpSpPr/>
          <p:nvPr/>
        </p:nvGrpSpPr>
        <p:grpSpPr>
          <a:xfrm>
            <a:off x="5669279" y="1385032"/>
            <a:ext cx="2676279" cy="2000016"/>
            <a:chOff x="4733316" y="101039"/>
            <a:chExt cx="2676279" cy="2000016"/>
          </a:xfrm>
        </p:grpSpPr>
        <p:sp>
          <p:nvSpPr>
            <p:cNvPr id="9" name="Oval Callout 7"/>
            <p:cNvSpPr/>
            <p:nvPr/>
          </p:nvSpPr>
          <p:spPr>
            <a:xfrm rot="16200000">
              <a:off x="5229561" y="-395206"/>
              <a:ext cx="1683789" cy="2676279"/>
            </a:xfrm>
            <a:prstGeom prst="wedgeEllipseCallout">
              <a:avLst>
                <a:gd name="adj1" fmla="val -86404"/>
                <a:gd name="adj2" fmla="val 1219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4805897" y="467051"/>
              <a:ext cx="2558841" cy="1634004"/>
            </a:xfrm>
            <a:prstGeom prst="rect">
              <a:avLst/>
            </a:prstGeom>
            <a:noFill/>
          </p:spPr>
          <p:txBody>
            <a:bodyPr wrap="square" rtlCol="0">
              <a:spAutoFit/>
            </a:bodyPr>
            <a:lstStyle/>
            <a:p>
              <a:pPr algn="ctr"/>
              <a:r>
                <a:rPr lang="en-US" sz="1600" dirty="0"/>
                <a:t>I see you are upset. This is a hard situation. How do you know you are being watched? </a:t>
              </a:r>
            </a:p>
          </p:txBody>
        </p:sp>
      </p:grpSp>
      <p:grpSp>
        <p:nvGrpSpPr>
          <p:cNvPr id="11" name="Group 10"/>
          <p:cNvGrpSpPr/>
          <p:nvPr/>
        </p:nvGrpSpPr>
        <p:grpSpPr>
          <a:xfrm>
            <a:off x="1692274" y="1193239"/>
            <a:ext cx="3297366" cy="3057559"/>
            <a:chOff x="147270" y="219487"/>
            <a:chExt cx="3297366" cy="3057559"/>
          </a:xfrm>
        </p:grpSpPr>
        <p:sp>
          <p:nvSpPr>
            <p:cNvPr id="13" name="Oval Callout 12"/>
            <p:cNvSpPr/>
            <p:nvPr/>
          </p:nvSpPr>
          <p:spPr>
            <a:xfrm>
              <a:off x="147270" y="219487"/>
              <a:ext cx="3297366" cy="2382343"/>
            </a:xfrm>
            <a:prstGeom prst="wedgeEllipseCallout">
              <a:avLst>
                <a:gd name="adj1" fmla="val -32853"/>
                <a:gd name="adj2" fmla="val 6716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67474" y="476279"/>
              <a:ext cx="2438938" cy="2800767"/>
            </a:xfrm>
            <a:prstGeom prst="rect">
              <a:avLst/>
            </a:prstGeom>
            <a:noFill/>
          </p:spPr>
          <p:txBody>
            <a:bodyPr wrap="square" rtlCol="0">
              <a:spAutoFit/>
            </a:bodyPr>
            <a:lstStyle/>
            <a:p>
              <a:pPr algn="ctr"/>
              <a:r>
                <a:rPr lang="en-US" sz="1600" dirty="0"/>
                <a:t>It’s obvious how they look at me. And I hear them say bad things about me… even at home! They’ve put cameras in my house and car to track me… Of course I’m upset… can’t sleep…</a:t>
              </a:r>
            </a:p>
          </p:txBody>
        </p:sp>
      </p:grpSp>
    </p:spTree>
    <p:custDataLst>
      <p:tags r:id="rId1"/>
    </p:custDataLst>
    <p:extLst>
      <p:ext uri="{BB962C8B-B14F-4D97-AF65-F5344CB8AC3E}">
        <p14:creationId xmlns:p14="http://schemas.microsoft.com/office/powerpoint/2010/main" val="42540492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3" y="499780"/>
            <a:ext cx="7206916" cy="1564789"/>
          </a:xfrm>
        </p:spPr>
        <p:txBody>
          <a:bodyPr>
            <a:noAutofit/>
          </a:bodyPr>
          <a:lstStyle/>
          <a:p>
            <a:r>
              <a:rPr lang="en-US" sz="5400" b="1" dirty="0"/>
              <a:t>How does a clinician determine level </a:t>
            </a:r>
            <a:br>
              <a:rPr lang="en-US" sz="5400" b="1" dirty="0"/>
            </a:br>
            <a:r>
              <a:rPr lang="en-US" sz="5400" b="1" dirty="0"/>
              <a:t>of conviction?</a:t>
            </a:r>
          </a:p>
        </p:txBody>
      </p:sp>
      <p:grpSp>
        <p:nvGrpSpPr>
          <p:cNvPr id="4" name="Group 3"/>
          <p:cNvGrpSpPr>
            <a:grpSpLocks noChangeAspect="1"/>
          </p:cNvGrpSpPr>
          <p:nvPr/>
        </p:nvGrpSpPr>
        <p:grpSpPr>
          <a:xfrm>
            <a:off x="5705061" y="2167272"/>
            <a:ext cx="3419012" cy="4690727"/>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9" name="Picture 8"/>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0" name="Picture 9"/>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7" name="Picture 6"/>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8"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454362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clinician determine level of conviction?</a:t>
            </a:r>
          </a:p>
        </p:txBody>
      </p:sp>
      <p:sp>
        <p:nvSpPr>
          <p:cNvPr id="3" name="Content Placeholder 2"/>
          <p:cNvSpPr>
            <a:spLocks noGrp="1"/>
          </p:cNvSpPr>
          <p:nvPr>
            <p:ph idx="1"/>
          </p:nvPr>
        </p:nvSpPr>
        <p:spPr>
          <a:xfrm>
            <a:off x="288757" y="1690690"/>
            <a:ext cx="8646695" cy="5167310"/>
          </a:xfrm>
        </p:spPr>
        <p:txBody>
          <a:bodyPr>
            <a:normAutofit/>
          </a:bodyPr>
          <a:lstStyle/>
          <a:p>
            <a:pPr>
              <a:lnSpc>
                <a:spcPct val="100000"/>
              </a:lnSpc>
              <a:spcBef>
                <a:spcPts val="0"/>
              </a:spcBef>
            </a:pPr>
            <a:r>
              <a:rPr lang="en-US" sz="2200" dirty="0"/>
              <a:t>  Ask about the client’s conviction level </a:t>
            </a:r>
            <a:r>
              <a:rPr lang="en-US" sz="2200" u="sng" dirty="0"/>
              <a:t>in the moment</a:t>
            </a:r>
            <a:r>
              <a:rPr lang="en-US" sz="2200" dirty="0"/>
              <a:t> of the experience: </a:t>
            </a:r>
          </a:p>
          <a:p>
            <a:pPr marL="0" indent="0">
              <a:lnSpc>
                <a:spcPct val="100000"/>
              </a:lnSpc>
              <a:spcBef>
                <a:spcPts val="0"/>
              </a:spcBef>
              <a:buNone/>
            </a:pPr>
            <a:r>
              <a:rPr lang="en-US" sz="2200" dirty="0"/>
              <a:t>“When you are at home, are you completely convinced cameras are in your house?”</a:t>
            </a:r>
          </a:p>
          <a:p>
            <a:pPr marL="0" indent="0">
              <a:lnSpc>
                <a:spcPct val="100000"/>
              </a:lnSpc>
              <a:spcBef>
                <a:spcPts val="0"/>
              </a:spcBef>
              <a:buNone/>
            </a:pPr>
            <a:endParaRPr lang="en-US" sz="2200" dirty="0"/>
          </a:p>
          <a:p>
            <a:pPr marL="150876" lvl="1" indent="0">
              <a:lnSpc>
                <a:spcPct val="100000"/>
              </a:lnSpc>
              <a:spcBef>
                <a:spcPts val="0"/>
              </a:spcBef>
              <a:buNone/>
            </a:pPr>
            <a:endParaRPr lang="en-US" sz="2200" dirty="0"/>
          </a:p>
          <a:p>
            <a:pPr marL="408051" lvl="1" indent="-257175">
              <a:lnSpc>
                <a:spcPct val="100000"/>
              </a:lnSpc>
              <a:spcBef>
                <a:spcPts val="0"/>
              </a:spcBef>
              <a:buFont typeface="Wingdings" panose="05000000000000000000" pitchFamily="2" charset="2"/>
              <a:buChar char="q"/>
            </a:pPr>
            <a:endParaRPr lang="en-US" sz="2200" dirty="0"/>
          </a:p>
          <a:p>
            <a:pPr marL="0" indent="0">
              <a:lnSpc>
                <a:spcPct val="100000"/>
              </a:lnSpc>
              <a:buNone/>
            </a:pPr>
            <a:endParaRPr lang="en-US" sz="2200" dirty="0"/>
          </a:p>
        </p:txBody>
      </p:sp>
    </p:spTree>
    <p:custDataLst>
      <p:tags r:id="rId1"/>
    </p:custDataLst>
    <p:extLst>
      <p:ext uri="{BB962C8B-B14F-4D97-AF65-F5344CB8AC3E}">
        <p14:creationId xmlns:p14="http://schemas.microsoft.com/office/powerpoint/2010/main" val="624557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772BAF-D6BA-45D1-B70D-D084D9431A0E}"/>
              </a:ext>
            </a:extLst>
          </p:cNvPr>
          <p:cNvGrpSpPr/>
          <p:nvPr/>
        </p:nvGrpSpPr>
        <p:grpSpPr>
          <a:xfrm>
            <a:off x="1957302" y="857250"/>
            <a:ext cx="5229403" cy="5143500"/>
            <a:chOff x="1957302" y="857250"/>
            <a:chExt cx="5229403" cy="5143500"/>
          </a:xfrm>
        </p:grpSpPr>
        <p:pic>
          <p:nvPicPr>
            <p:cNvPr id="6" name="Picture 5"/>
            <p:cNvPicPr>
              <a:picLocks noChangeAspect="1"/>
            </p:cNvPicPr>
            <p:nvPr/>
          </p:nvPicPr>
          <p:blipFill>
            <a:blip r:embed="rId4"/>
            <a:stretch>
              <a:fillRect/>
            </a:stretch>
          </p:blipFill>
          <p:spPr>
            <a:xfrm>
              <a:off x="1957302" y="857250"/>
              <a:ext cx="5229403" cy="5143500"/>
            </a:xfrm>
            <a:prstGeom prst="rect">
              <a:avLst/>
            </a:prstGeom>
          </p:spPr>
        </p:pic>
        <p:pic>
          <p:nvPicPr>
            <p:cNvPr id="7" name="Picture 6"/>
            <p:cNvPicPr>
              <a:picLocks noChangeAspect="1"/>
            </p:cNvPicPr>
            <p:nvPr/>
          </p:nvPicPr>
          <p:blipFill>
            <a:blip r:embed="rId5"/>
            <a:stretch>
              <a:fillRect/>
            </a:stretch>
          </p:blipFill>
          <p:spPr>
            <a:xfrm>
              <a:off x="4695827" y="857253"/>
              <a:ext cx="713294" cy="836749"/>
            </a:xfrm>
            <a:prstGeom prst="rect">
              <a:avLst/>
            </a:prstGeom>
          </p:spPr>
        </p:pic>
        <p:pic>
          <p:nvPicPr>
            <p:cNvPr id="8" name="Picture 7"/>
            <p:cNvPicPr>
              <a:picLocks noChangeAspect="1"/>
            </p:cNvPicPr>
            <p:nvPr/>
          </p:nvPicPr>
          <p:blipFill>
            <a:blip r:embed="rId6"/>
            <a:stretch>
              <a:fillRect/>
            </a:stretch>
          </p:blipFill>
          <p:spPr>
            <a:xfrm>
              <a:off x="3678511" y="3519438"/>
              <a:ext cx="2589797" cy="2057400"/>
            </a:xfrm>
            <a:prstGeom prst="rect">
              <a:avLst/>
            </a:prstGeom>
          </p:spPr>
        </p:pic>
        <p:pic>
          <p:nvPicPr>
            <p:cNvPr id="9" name="Picture 8"/>
            <p:cNvPicPr>
              <a:picLocks noChangeAspect="1"/>
            </p:cNvPicPr>
            <p:nvPr/>
          </p:nvPicPr>
          <p:blipFill>
            <a:blip r:embed="rId7"/>
            <a:stretch>
              <a:fillRect/>
            </a:stretch>
          </p:blipFill>
          <p:spPr>
            <a:xfrm>
              <a:off x="3285241" y="2024267"/>
              <a:ext cx="3534462" cy="1495174"/>
            </a:xfrm>
            <a:prstGeom prst="rect">
              <a:avLst/>
            </a:prstGeom>
          </p:spPr>
        </p:pic>
      </p:grpSp>
    </p:spTree>
    <p:custDataLst>
      <p:tags r:id="rId1"/>
    </p:custDataLst>
    <p:extLst>
      <p:ext uri="{BB962C8B-B14F-4D97-AF65-F5344CB8AC3E}">
        <p14:creationId xmlns:p14="http://schemas.microsoft.com/office/powerpoint/2010/main" val="873701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clinician determine level of conviction?</a:t>
            </a:r>
          </a:p>
        </p:txBody>
      </p:sp>
      <p:sp>
        <p:nvSpPr>
          <p:cNvPr id="3" name="Content Placeholder 2"/>
          <p:cNvSpPr>
            <a:spLocks noGrp="1"/>
          </p:cNvSpPr>
          <p:nvPr>
            <p:ph idx="1"/>
          </p:nvPr>
        </p:nvSpPr>
        <p:spPr>
          <a:xfrm>
            <a:off x="288757" y="1690690"/>
            <a:ext cx="8646695" cy="5167310"/>
          </a:xfrm>
        </p:spPr>
        <p:txBody>
          <a:bodyPr>
            <a:normAutofit/>
          </a:bodyPr>
          <a:lstStyle/>
          <a:p>
            <a:pPr>
              <a:lnSpc>
                <a:spcPct val="100000"/>
              </a:lnSpc>
              <a:spcBef>
                <a:spcPts val="0"/>
              </a:spcBef>
            </a:pPr>
            <a:r>
              <a:rPr lang="en-US" sz="2200" dirty="0"/>
              <a:t>  Ask about the client’s conviction level </a:t>
            </a:r>
            <a:r>
              <a:rPr lang="en-US" sz="2200" u="sng" dirty="0"/>
              <a:t>in the moment</a:t>
            </a:r>
            <a:r>
              <a:rPr lang="en-US" sz="2200" dirty="0"/>
              <a:t> of the experience: </a:t>
            </a:r>
          </a:p>
          <a:p>
            <a:pPr marL="0" indent="0">
              <a:lnSpc>
                <a:spcPct val="100000"/>
              </a:lnSpc>
              <a:spcBef>
                <a:spcPts val="0"/>
              </a:spcBef>
              <a:buNone/>
            </a:pPr>
            <a:r>
              <a:rPr lang="en-US" sz="2200" dirty="0"/>
              <a:t>“When you are at home, are you completely convinced cameras are in your house?”</a:t>
            </a:r>
          </a:p>
          <a:p>
            <a:pPr marL="0" indent="0">
              <a:lnSpc>
                <a:spcPct val="100000"/>
              </a:lnSpc>
              <a:spcBef>
                <a:spcPts val="0"/>
              </a:spcBef>
              <a:buNone/>
            </a:pPr>
            <a:endParaRPr lang="en-US" sz="2200" dirty="0"/>
          </a:p>
          <a:p>
            <a:pPr>
              <a:lnSpc>
                <a:spcPct val="100000"/>
              </a:lnSpc>
              <a:spcBef>
                <a:spcPts val="0"/>
              </a:spcBef>
            </a:pPr>
            <a:r>
              <a:rPr lang="en-US" sz="2200" dirty="0"/>
              <a:t>  Try offering alternative explanations:</a:t>
            </a:r>
          </a:p>
          <a:p>
            <a:pPr marL="0" indent="0">
              <a:lnSpc>
                <a:spcPct val="100000"/>
              </a:lnSpc>
              <a:spcBef>
                <a:spcPts val="0"/>
              </a:spcBef>
              <a:buNone/>
            </a:pPr>
            <a:r>
              <a:rPr lang="en-US" sz="2200" dirty="0"/>
              <a:t>“When you feel this way, did you consider that you are just very stressed and your mind might just be playing tricks on you?”</a:t>
            </a:r>
          </a:p>
          <a:p>
            <a:pPr marL="0" indent="0">
              <a:lnSpc>
                <a:spcPct val="100000"/>
              </a:lnSpc>
              <a:spcBef>
                <a:spcPts val="0"/>
              </a:spcBef>
              <a:buNone/>
            </a:pPr>
            <a:endParaRPr lang="en-US" sz="2200" dirty="0"/>
          </a:p>
          <a:p>
            <a:pPr marL="0" indent="0">
              <a:lnSpc>
                <a:spcPct val="100000"/>
              </a:lnSpc>
              <a:spcBef>
                <a:spcPts val="0"/>
              </a:spcBef>
              <a:buNone/>
            </a:pPr>
            <a:endParaRPr lang="en-US" sz="2200" dirty="0"/>
          </a:p>
          <a:p>
            <a:pPr marL="408051" lvl="1" indent="-257175">
              <a:lnSpc>
                <a:spcPct val="100000"/>
              </a:lnSpc>
              <a:spcBef>
                <a:spcPts val="0"/>
              </a:spcBef>
              <a:buFont typeface="Wingdings" panose="05000000000000000000" pitchFamily="2" charset="2"/>
              <a:buChar char="q"/>
            </a:pPr>
            <a:endParaRPr lang="en-US" sz="2200" dirty="0"/>
          </a:p>
          <a:p>
            <a:pPr marL="0" indent="0">
              <a:lnSpc>
                <a:spcPct val="100000"/>
              </a:lnSpc>
              <a:buNone/>
            </a:pPr>
            <a:endParaRPr lang="en-US" sz="2200" dirty="0"/>
          </a:p>
        </p:txBody>
      </p:sp>
    </p:spTree>
    <p:custDataLst>
      <p:tags r:id="rId1"/>
    </p:custDataLst>
    <p:extLst>
      <p:ext uri="{BB962C8B-B14F-4D97-AF65-F5344CB8AC3E}">
        <p14:creationId xmlns:p14="http://schemas.microsoft.com/office/powerpoint/2010/main" val="11779029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clinician determine level of conviction?</a:t>
            </a:r>
          </a:p>
        </p:txBody>
      </p:sp>
      <p:sp>
        <p:nvSpPr>
          <p:cNvPr id="3" name="Content Placeholder 2"/>
          <p:cNvSpPr>
            <a:spLocks noGrp="1"/>
          </p:cNvSpPr>
          <p:nvPr>
            <p:ph idx="1"/>
          </p:nvPr>
        </p:nvSpPr>
        <p:spPr>
          <a:xfrm>
            <a:off x="288757" y="1690690"/>
            <a:ext cx="8646695" cy="5167310"/>
          </a:xfrm>
        </p:spPr>
        <p:txBody>
          <a:bodyPr>
            <a:normAutofit/>
          </a:bodyPr>
          <a:lstStyle/>
          <a:p>
            <a:pPr>
              <a:lnSpc>
                <a:spcPct val="100000"/>
              </a:lnSpc>
              <a:spcBef>
                <a:spcPts val="0"/>
              </a:spcBef>
            </a:pPr>
            <a:r>
              <a:rPr lang="en-US" sz="2200" dirty="0"/>
              <a:t>  Ask about the client’s conviction level </a:t>
            </a:r>
            <a:r>
              <a:rPr lang="en-US" sz="2200" u="sng" dirty="0"/>
              <a:t>in the moment</a:t>
            </a:r>
            <a:r>
              <a:rPr lang="en-US" sz="2200" dirty="0"/>
              <a:t> of the experience: </a:t>
            </a:r>
          </a:p>
          <a:p>
            <a:pPr marL="0" indent="0">
              <a:lnSpc>
                <a:spcPct val="100000"/>
              </a:lnSpc>
              <a:spcBef>
                <a:spcPts val="0"/>
              </a:spcBef>
              <a:buNone/>
            </a:pPr>
            <a:r>
              <a:rPr lang="en-US" sz="2200" dirty="0"/>
              <a:t>“When you are at home, are you completely convinced cameras are in your house?”</a:t>
            </a:r>
          </a:p>
          <a:p>
            <a:pPr marL="0" indent="0">
              <a:lnSpc>
                <a:spcPct val="100000"/>
              </a:lnSpc>
              <a:spcBef>
                <a:spcPts val="0"/>
              </a:spcBef>
              <a:buNone/>
            </a:pPr>
            <a:endParaRPr lang="en-US" sz="2200" dirty="0"/>
          </a:p>
          <a:p>
            <a:pPr>
              <a:lnSpc>
                <a:spcPct val="100000"/>
              </a:lnSpc>
              <a:spcBef>
                <a:spcPts val="0"/>
              </a:spcBef>
            </a:pPr>
            <a:r>
              <a:rPr lang="en-US" sz="2200" dirty="0"/>
              <a:t>  Try offering alternative explanations:</a:t>
            </a:r>
          </a:p>
          <a:p>
            <a:pPr marL="0" indent="0">
              <a:lnSpc>
                <a:spcPct val="100000"/>
              </a:lnSpc>
              <a:spcBef>
                <a:spcPts val="0"/>
              </a:spcBef>
              <a:buNone/>
            </a:pPr>
            <a:r>
              <a:rPr lang="en-US" sz="2200" dirty="0"/>
              <a:t>“When you feel this way, did you consider that you are just very stressed and your mind might just be playing tricks on you?”</a:t>
            </a:r>
          </a:p>
          <a:p>
            <a:pPr marL="0" indent="0">
              <a:lnSpc>
                <a:spcPct val="100000"/>
              </a:lnSpc>
              <a:spcBef>
                <a:spcPts val="0"/>
              </a:spcBef>
              <a:buNone/>
            </a:pPr>
            <a:endParaRPr lang="en-US" sz="2200" dirty="0"/>
          </a:p>
          <a:p>
            <a:pPr>
              <a:lnSpc>
                <a:spcPct val="100000"/>
              </a:lnSpc>
              <a:spcBef>
                <a:spcPts val="0"/>
              </a:spcBef>
            </a:pPr>
            <a:r>
              <a:rPr lang="en-US" sz="2200" dirty="0"/>
              <a:t>  Try asking with percentages:</a:t>
            </a:r>
          </a:p>
          <a:p>
            <a:pPr marL="0" indent="-8">
              <a:lnSpc>
                <a:spcPct val="100000"/>
              </a:lnSpc>
              <a:spcBef>
                <a:spcPts val="0"/>
              </a:spcBef>
              <a:buNone/>
            </a:pPr>
            <a:r>
              <a:rPr lang="en-US" sz="2200" dirty="0"/>
              <a:t>“On a percentage scale of 1-100, 100% being fully convinced without question, how would you rate your level of conviction that the customers are watching you and placed cameras in your house?”</a:t>
            </a:r>
          </a:p>
          <a:p>
            <a:pPr marL="408051" lvl="1" indent="-257175">
              <a:lnSpc>
                <a:spcPct val="100000"/>
              </a:lnSpc>
              <a:spcBef>
                <a:spcPts val="0"/>
              </a:spcBef>
              <a:buFont typeface="Wingdings" panose="05000000000000000000" pitchFamily="2" charset="2"/>
              <a:buChar char="q"/>
            </a:pPr>
            <a:endParaRPr lang="en-US" sz="2200" dirty="0"/>
          </a:p>
          <a:p>
            <a:pPr marL="0" indent="0">
              <a:lnSpc>
                <a:spcPct val="100000"/>
              </a:lnSpc>
              <a:buNone/>
            </a:pPr>
            <a:endParaRPr lang="en-US" sz="2200" dirty="0"/>
          </a:p>
        </p:txBody>
      </p:sp>
    </p:spTree>
    <p:custDataLst>
      <p:tags r:id="rId1"/>
    </p:custDataLst>
    <p:extLst>
      <p:ext uri="{BB962C8B-B14F-4D97-AF65-F5344CB8AC3E}">
        <p14:creationId xmlns:p14="http://schemas.microsoft.com/office/powerpoint/2010/main" val="6375964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clinician determine level of conviction?</a:t>
            </a:r>
          </a:p>
        </p:txBody>
      </p:sp>
      <p:sp>
        <p:nvSpPr>
          <p:cNvPr id="3" name="Content Placeholder 2"/>
          <p:cNvSpPr>
            <a:spLocks noGrp="1"/>
          </p:cNvSpPr>
          <p:nvPr>
            <p:ph idx="1"/>
          </p:nvPr>
        </p:nvSpPr>
        <p:spPr>
          <a:xfrm>
            <a:off x="288757" y="1690690"/>
            <a:ext cx="8646695" cy="5167310"/>
          </a:xfrm>
        </p:spPr>
        <p:txBody>
          <a:bodyPr>
            <a:normAutofit/>
          </a:bodyPr>
          <a:lstStyle/>
          <a:p>
            <a:pPr>
              <a:lnSpc>
                <a:spcPct val="100000"/>
              </a:lnSpc>
              <a:spcBef>
                <a:spcPts val="0"/>
              </a:spcBef>
            </a:pPr>
            <a:r>
              <a:rPr lang="en-US" sz="2200" dirty="0"/>
              <a:t>  Ask about the client’s conviction level </a:t>
            </a:r>
            <a:r>
              <a:rPr lang="en-US" sz="2200" u="sng" dirty="0"/>
              <a:t>in the moment</a:t>
            </a:r>
            <a:r>
              <a:rPr lang="en-US" sz="2200" dirty="0"/>
              <a:t> of the experience: </a:t>
            </a:r>
          </a:p>
          <a:p>
            <a:pPr marL="0" indent="0">
              <a:lnSpc>
                <a:spcPct val="100000"/>
              </a:lnSpc>
              <a:spcBef>
                <a:spcPts val="0"/>
              </a:spcBef>
              <a:buNone/>
            </a:pPr>
            <a:r>
              <a:rPr lang="en-US" sz="2200" dirty="0"/>
              <a:t>“When you are at home, are you completely convinced cameras are in your house?”</a:t>
            </a:r>
          </a:p>
          <a:p>
            <a:pPr marL="0" indent="0">
              <a:lnSpc>
                <a:spcPct val="100000"/>
              </a:lnSpc>
              <a:spcBef>
                <a:spcPts val="0"/>
              </a:spcBef>
              <a:buNone/>
            </a:pPr>
            <a:endParaRPr lang="en-US" sz="2200" dirty="0"/>
          </a:p>
          <a:p>
            <a:pPr>
              <a:lnSpc>
                <a:spcPct val="100000"/>
              </a:lnSpc>
              <a:spcBef>
                <a:spcPts val="0"/>
              </a:spcBef>
            </a:pPr>
            <a:r>
              <a:rPr lang="en-US" sz="2200" dirty="0"/>
              <a:t>  Try offering alternative explanations:</a:t>
            </a:r>
          </a:p>
          <a:p>
            <a:pPr marL="0" indent="0">
              <a:lnSpc>
                <a:spcPct val="100000"/>
              </a:lnSpc>
              <a:spcBef>
                <a:spcPts val="0"/>
              </a:spcBef>
              <a:buNone/>
            </a:pPr>
            <a:r>
              <a:rPr lang="en-US" sz="2200" dirty="0"/>
              <a:t>“When you feel this way, did you consider that you are just very stressed and your mind might just be playing tricks on you?”</a:t>
            </a:r>
          </a:p>
          <a:p>
            <a:pPr marL="0" indent="0">
              <a:lnSpc>
                <a:spcPct val="100000"/>
              </a:lnSpc>
              <a:spcBef>
                <a:spcPts val="0"/>
              </a:spcBef>
              <a:buNone/>
            </a:pPr>
            <a:endParaRPr lang="en-US" sz="2200" dirty="0"/>
          </a:p>
          <a:p>
            <a:pPr>
              <a:lnSpc>
                <a:spcPct val="100000"/>
              </a:lnSpc>
              <a:spcBef>
                <a:spcPts val="0"/>
              </a:spcBef>
            </a:pPr>
            <a:r>
              <a:rPr lang="en-US" sz="2200" dirty="0"/>
              <a:t>  Try asking with percentages:</a:t>
            </a:r>
          </a:p>
          <a:p>
            <a:pPr marL="0" indent="-8">
              <a:lnSpc>
                <a:spcPct val="100000"/>
              </a:lnSpc>
              <a:spcBef>
                <a:spcPts val="0"/>
              </a:spcBef>
              <a:buNone/>
            </a:pPr>
            <a:r>
              <a:rPr lang="en-US" sz="2200" dirty="0"/>
              <a:t>“On a percentage scale of 1-100, 100% being fully convinced without question, how would you rate your level of conviction that the customers are watching you and placed cameras in your house?”</a:t>
            </a:r>
          </a:p>
          <a:p>
            <a:pPr marL="0" indent="-8">
              <a:lnSpc>
                <a:spcPct val="100000"/>
              </a:lnSpc>
              <a:spcBef>
                <a:spcPts val="0"/>
              </a:spcBef>
              <a:buNone/>
            </a:pPr>
            <a:endParaRPr lang="en-US" sz="2200" dirty="0"/>
          </a:p>
          <a:p>
            <a:pPr>
              <a:lnSpc>
                <a:spcPct val="100000"/>
              </a:lnSpc>
              <a:spcBef>
                <a:spcPts val="0"/>
              </a:spcBef>
            </a:pPr>
            <a:r>
              <a:rPr lang="en-US" sz="2200" dirty="0"/>
              <a:t>  Is the client defensive when their experience is questioned?</a:t>
            </a:r>
          </a:p>
          <a:p>
            <a:pPr marL="150876" lvl="1" indent="0">
              <a:lnSpc>
                <a:spcPct val="100000"/>
              </a:lnSpc>
              <a:spcBef>
                <a:spcPts val="0"/>
              </a:spcBef>
              <a:buNone/>
            </a:pPr>
            <a:endParaRPr lang="en-US" sz="2200" dirty="0"/>
          </a:p>
          <a:p>
            <a:pPr marL="408051" lvl="1" indent="-257175">
              <a:lnSpc>
                <a:spcPct val="100000"/>
              </a:lnSpc>
              <a:spcBef>
                <a:spcPts val="0"/>
              </a:spcBef>
              <a:buFont typeface="Wingdings" panose="05000000000000000000" pitchFamily="2" charset="2"/>
              <a:buChar char="q"/>
            </a:pPr>
            <a:endParaRPr lang="en-US" sz="2200" dirty="0"/>
          </a:p>
          <a:p>
            <a:pPr marL="0" indent="0">
              <a:lnSpc>
                <a:spcPct val="100000"/>
              </a:lnSpc>
              <a:buNone/>
            </a:pPr>
            <a:endParaRPr lang="en-US" sz="2200" dirty="0"/>
          </a:p>
        </p:txBody>
      </p:sp>
    </p:spTree>
    <p:custDataLst>
      <p:tags r:id="rId1"/>
    </p:custDataLst>
    <p:extLst>
      <p:ext uri="{BB962C8B-B14F-4D97-AF65-F5344CB8AC3E}">
        <p14:creationId xmlns:p14="http://schemas.microsoft.com/office/powerpoint/2010/main" val="40739727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sp>
        <p:nvSpPr>
          <p:cNvPr id="15" name="Oval Callout 15"/>
          <p:cNvSpPr/>
          <p:nvPr/>
        </p:nvSpPr>
        <p:spPr>
          <a:xfrm>
            <a:off x="4308709" y="1698420"/>
            <a:ext cx="3056273" cy="1562099"/>
          </a:xfrm>
          <a:prstGeom prst="wedgeEllipseCallout">
            <a:avLst>
              <a:gd name="adj1" fmla="val 54531"/>
              <a:gd name="adj2" fmla="val 6617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How certain are you on a scale of 1%-100% that they are watching you and have cameras in your house? </a:t>
            </a:r>
          </a:p>
        </p:txBody>
      </p:sp>
    </p:spTree>
    <p:custDataLst>
      <p:tags r:id="rId1"/>
    </p:custDataLst>
    <p:extLst>
      <p:ext uri="{BB962C8B-B14F-4D97-AF65-F5344CB8AC3E}">
        <p14:creationId xmlns:p14="http://schemas.microsoft.com/office/powerpoint/2010/main" val="25938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4255" l="222" r="90000">
                        <a14:foregroundMark x1="9284" y1="28936" x2="4757" y2="35999"/>
                        <a14:foregroundMark x1="9556" y1="28511" x2="9284" y2="28936"/>
                        <a14:foregroundMark x1="571" y1="92979" x2="520" y2="93167"/>
                        <a14:foregroundMark x1="616" y1="92814" x2="571" y2="92979"/>
                        <a14:backgroundMark x1="3556" y1="35957" x2="3111" y2="47872"/>
                        <a14:backgroundMark x1="3111" y1="47872" x2="6889" y2="70213"/>
                        <a14:backgroundMark x1="6889" y1="70213" x2="3111" y2="81277"/>
                        <a14:backgroundMark x1="3111" y1="81277" x2="3333" y2="92766"/>
                        <a14:backgroundMark x1="3333" y1="92766" x2="3556" y2="92766"/>
                        <a14:backgroundMark x1="10000" y1="39787" x2="7556" y2="41915"/>
                        <a14:backgroundMark x1="10000" y1="28298" x2="10000" y2="28298"/>
                        <a14:backgroundMark x1="9333" y1="28936" x2="9333" y2="28936"/>
                        <a14:backgroundMark x1="8889" y1="28936" x2="8889" y2="28936"/>
                        <a14:backgroundMark x1="9556" y1="28298" x2="9556" y2="28298"/>
                        <a14:backgroundMark x1="6000" y1="41489" x2="6000" y2="41489"/>
                        <a14:backgroundMark x1="889" y1="92979" x2="889" y2="92979"/>
                        <a14:backgroundMark x1="444" y1="93404" x2="444" y2="93404"/>
                        <a14:backgroundMark x1="32444" y1="77234" x2="32444" y2="77234"/>
                        <a14:backgroundMark x1="32000" y1="75319" x2="32000" y2="75319"/>
                        <a14:backgroundMark x1="33111" y1="79362" x2="33111" y2="79362"/>
                        <a14:backgroundMark x1="31556" y1="73617" x2="31556" y2="73617"/>
                        <a14:backgroundMark x1="31556" y1="70638" x2="31556" y2="70638"/>
                        <a14:backgroundMark x1="0" y1="94681" x2="0" y2="93404"/>
                        <a14:backgroundMark x1="222" y1="93191" x2="667" y2="98085"/>
                        <a14:backgroundMark x1="6222" y1="40851" x2="6222" y2="40851"/>
                        <a14:backgroundMark x1="9556" y1="68085" x2="9556" y2="68085"/>
                      </a14:backgroundRemoval>
                    </a14:imgEffect>
                  </a14:imgLayer>
                </a14:imgProps>
              </a:ext>
              <a:ext uri="{28A0092B-C50C-407E-A947-70E740481C1C}">
                <a14:useLocalDpi xmlns:a14="http://schemas.microsoft.com/office/drawing/2010/main" val="0"/>
              </a:ext>
            </a:extLst>
          </a:blip>
          <a:stretch>
            <a:fillRect/>
          </a:stretch>
        </p:blipFill>
        <p:spPr>
          <a:xfrm>
            <a:off x="1386658" y="2385040"/>
            <a:ext cx="4282621" cy="4472960"/>
          </a:xfrm>
          <a:prstGeom prst="rect">
            <a:avLst/>
          </a:prstGeom>
          <a:noFill/>
        </p:spPr>
      </p:pic>
      <p:sp>
        <p:nvSpPr>
          <p:cNvPr id="15" name="Oval Callout 15"/>
          <p:cNvSpPr/>
          <p:nvPr/>
        </p:nvSpPr>
        <p:spPr>
          <a:xfrm>
            <a:off x="4308709" y="1698420"/>
            <a:ext cx="3056273" cy="1562099"/>
          </a:xfrm>
          <a:prstGeom prst="wedgeEllipseCallout">
            <a:avLst>
              <a:gd name="adj1" fmla="val 54531"/>
              <a:gd name="adj2" fmla="val 6617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How certain are you on a scale of 1%-100% that they are watching you and have cameras in your house? </a:t>
            </a:r>
          </a:p>
        </p:txBody>
      </p:sp>
      <p:sp>
        <p:nvSpPr>
          <p:cNvPr id="5" name="Oval Callout 16"/>
          <p:cNvSpPr/>
          <p:nvPr/>
        </p:nvSpPr>
        <p:spPr>
          <a:xfrm>
            <a:off x="2609238" y="3129399"/>
            <a:ext cx="2592320" cy="856599"/>
          </a:xfrm>
          <a:prstGeom prst="wedgeEllipseCallout">
            <a:avLst>
              <a:gd name="adj1" fmla="val -64912"/>
              <a:gd name="adj2" fmla="val 53604"/>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I’d say I’m about 100% sure I’m right about this. </a:t>
            </a:r>
          </a:p>
        </p:txBody>
      </p:sp>
    </p:spTree>
    <p:custDataLst>
      <p:tags r:id="rId1"/>
    </p:custDataLst>
    <p:extLst>
      <p:ext uri="{BB962C8B-B14F-4D97-AF65-F5344CB8AC3E}">
        <p14:creationId xmlns:p14="http://schemas.microsoft.com/office/powerpoint/2010/main" val="41954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350" y="1135814"/>
            <a:ext cx="4697534" cy="4351338"/>
          </a:xfrm>
        </p:spPr>
        <p:txBody>
          <a:bodyPr/>
          <a:lstStyle/>
          <a:p>
            <a:pPr marL="0" indent="0">
              <a:buNone/>
            </a:pPr>
            <a:r>
              <a:rPr lang="en-US" dirty="0"/>
              <a:t>Considering conviction, frequency and quality, how would you rate Angela’s experience of being watched?</a:t>
            </a:r>
          </a:p>
          <a:p>
            <a:pPr marL="0" indent="0">
              <a:buNone/>
            </a:pPr>
            <a:endParaRPr lang="en-US" dirty="0"/>
          </a:p>
          <a:p>
            <a:pPr marL="0" indent="0">
              <a:buNone/>
            </a:pPr>
            <a:r>
              <a:rPr lang="en-US" dirty="0"/>
              <a:t>a) Attenuated</a:t>
            </a:r>
          </a:p>
          <a:p>
            <a:pPr marL="0" indent="0">
              <a:buNone/>
            </a:pPr>
            <a:r>
              <a:rPr lang="en-US" dirty="0"/>
              <a:t>b) Fully psychotic</a:t>
            </a:r>
          </a:p>
          <a:p>
            <a:pPr marL="0" indent="0">
              <a:buNone/>
            </a:pPr>
            <a:r>
              <a:rPr lang="en-US" dirty="0"/>
              <a:t>c) Non-psychotic</a:t>
            </a:r>
          </a:p>
          <a:p>
            <a:pPr marL="0" indent="0">
              <a:buNone/>
            </a:pPr>
            <a:endParaRPr lang="en-US" dirty="0"/>
          </a:p>
        </p:txBody>
      </p:sp>
      <p:grpSp>
        <p:nvGrpSpPr>
          <p:cNvPr id="4" name="Group 3"/>
          <p:cNvGrpSpPr>
            <a:grpSpLocks noChangeAspect="1"/>
          </p:cNvGrpSpPr>
          <p:nvPr/>
        </p:nvGrpSpPr>
        <p:grpSpPr>
          <a:xfrm>
            <a:off x="5809422" y="2310450"/>
            <a:ext cx="3314651" cy="4547549"/>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7" cstate="print">
              <a:biLevel thresh="75000"/>
              <a:extLst>
                <a:ext uri="{BEBA8EAE-BF5A-486C-A8C5-ECC9F3942E4B}">
                  <a14:imgProps xmlns:a14="http://schemas.microsoft.com/office/drawing/2010/main">
                    <a14:imgLayer r:embed="rId6">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3074567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350" y="1135814"/>
            <a:ext cx="4697534" cy="4351338"/>
          </a:xfrm>
        </p:spPr>
        <p:txBody>
          <a:bodyPr/>
          <a:lstStyle/>
          <a:p>
            <a:pPr marL="0" indent="0">
              <a:buNone/>
            </a:pPr>
            <a:r>
              <a:rPr lang="en-US" dirty="0"/>
              <a:t>Considering conviction, frequency and quality, how would you rate Angela’s experience of being watched?</a:t>
            </a:r>
          </a:p>
          <a:p>
            <a:endParaRPr lang="en-US" dirty="0"/>
          </a:p>
          <a:p>
            <a:pPr marL="0" indent="0">
              <a:buNone/>
            </a:pPr>
            <a:r>
              <a:rPr lang="en-US" dirty="0"/>
              <a:t>a) Attenuated</a:t>
            </a:r>
          </a:p>
          <a:p>
            <a:pPr marL="0" indent="0">
              <a:buNone/>
            </a:pPr>
            <a:r>
              <a:rPr lang="en-US" b="1" u="sng" dirty="0"/>
              <a:t>b) Fully psychotic</a:t>
            </a:r>
          </a:p>
          <a:p>
            <a:pPr marL="0" indent="0">
              <a:buNone/>
            </a:pPr>
            <a:r>
              <a:rPr lang="en-US" dirty="0"/>
              <a:t>c) Non-psychotic</a:t>
            </a:r>
          </a:p>
          <a:p>
            <a:pPr marL="0" indent="0">
              <a:buNone/>
            </a:pPr>
            <a:endParaRPr lang="en-US" dirty="0"/>
          </a:p>
        </p:txBody>
      </p:sp>
      <p:grpSp>
        <p:nvGrpSpPr>
          <p:cNvPr id="4" name="Group 3"/>
          <p:cNvGrpSpPr>
            <a:grpSpLocks noChangeAspect="1"/>
          </p:cNvGrpSpPr>
          <p:nvPr/>
        </p:nvGrpSpPr>
        <p:grpSpPr>
          <a:xfrm>
            <a:off x="5888935" y="2419538"/>
            <a:ext cx="3235138" cy="4438461"/>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930474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5290010"/>
            <a:ext cx="7886700" cy="994172"/>
          </a:xfrm>
        </p:spPr>
        <p:txBody>
          <a:bodyPr>
            <a:normAutofit/>
          </a:bodyPr>
          <a:lstStyle/>
          <a:p>
            <a:r>
              <a:rPr lang="en-US" sz="5400" b="1" dirty="0">
                <a:effectLst>
                  <a:outerShdw blurRad="38100" dist="38100" dir="2700000" algn="tl">
                    <a:srgbClr val="000000">
                      <a:alpha val="43137"/>
                    </a:srgbClr>
                  </a:outerShdw>
                </a:effectLst>
              </a:rPr>
              <a:t>Vignette</a:t>
            </a:r>
          </a:p>
        </p:txBody>
      </p:sp>
      <p:grpSp>
        <p:nvGrpSpPr>
          <p:cNvPr id="3" name="Group 2"/>
          <p:cNvGrpSpPr>
            <a:grpSpLocks noChangeAspect="1"/>
          </p:cNvGrpSpPr>
          <p:nvPr/>
        </p:nvGrpSpPr>
        <p:grpSpPr>
          <a:xfrm>
            <a:off x="5546035" y="1867280"/>
            <a:ext cx="3637672" cy="4990719"/>
            <a:chOff x="2214770" y="354647"/>
            <a:chExt cx="4740212" cy="6503352"/>
          </a:xfrm>
        </p:grpSpPr>
        <p:grpSp>
          <p:nvGrpSpPr>
            <p:cNvPr id="4" name="Group 3"/>
            <p:cNvGrpSpPr/>
            <p:nvPr/>
          </p:nvGrpSpPr>
          <p:grpSpPr>
            <a:xfrm>
              <a:off x="2214770" y="354647"/>
              <a:ext cx="4740212" cy="6503352"/>
              <a:chOff x="2214770" y="354647"/>
              <a:chExt cx="4740212" cy="6503352"/>
            </a:xfrm>
          </p:grpSpPr>
          <p:pic>
            <p:nvPicPr>
              <p:cNvPr id="7" name="Picture 6"/>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8" name="Picture 7"/>
              <p:cNvPicPr>
                <a:picLocks noChangeAspect="1"/>
              </p:cNvPicPr>
              <p:nvPr/>
            </p:nvPicPr>
            <p:blipFill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5" name="Picture 4"/>
            <p:cNvPicPr>
              <a:picLocks noChangeAspect="1"/>
            </p:cNvPicPr>
            <p:nvPr/>
          </p:nvPicPr>
          <p:blipFill rotWithShape="1">
            <a:blip r:embed="rId7" cstate="print">
              <a:biLevel thresh="75000"/>
              <a:extLst>
                <a:ext uri="{BEBA8EAE-BF5A-486C-A8C5-ECC9F3942E4B}">
                  <a14:imgProps xmlns:a14="http://schemas.microsoft.com/office/drawing/2010/main">
                    <a14:imgLayer r:embed="rId6">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6" name="Picture 2" descr="UNC School of Medicine logo"/>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517354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577" b="30115"/>
          <a:stretch/>
        </p:blipFill>
        <p:spPr>
          <a:xfrm>
            <a:off x="4941787" y="1987334"/>
            <a:ext cx="1124711" cy="2929854"/>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784" b="26459"/>
          <a:stretch/>
        </p:blipFill>
        <p:spPr>
          <a:xfrm>
            <a:off x="3250871" y="1807605"/>
            <a:ext cx="1255695" cy="3109586"/>
          </a:xfrm>
          <a:prstGeom prst="rect">
            <a:avLst/>
          </a:prstGeom>
        </p:spPr>
      </p:pic>
      <p:sp>
        <p:nvSpPr>
          <p:cNvPr id="6" name="TextBox 5"/>
          <p:cNvSpPr txBox="1"/>
          <p:nvPr/>
        </p:nvSpPr>
        <p:spPr>
          <a:xfrm>
            <a:off x="4941787" y="1587224"/>
            <a:ext cx="1300881" cy="400110"/>
          </a:xfrm>
          <a:prstGeom prst="rect">
            <a:avLst/>
          </a:prstGeom>
          <a:noFill/>
        </p:spPr>
        <p:txBody>
          <a:bodyPr wrap="square" rtlCol="0">
            <a:spAutoFit/>
          </a:bodyPr>
          <a:lstStyle/>
          <a:p>
            <a:r>
              <a:rPr lang="en-US" sz="2000" dirty="0"/>
              <a:t>Meet Will.</a:t>
            </a:r>
          </a:p>
        </p:txBody>
      </p:sp>
    </p:spTree>
    <p:custDataLst>
      <p:tags r:id="rId1"/>
    </p:custDataLst>
    <p:extLst>
      <p:ext uri="{BB962C8B-B14F-4D97-AF65-F5344CB8AC3E}">
        <p14:creationId xmlns:p14="http://schemas.microsoft.com/office/powerpoint/2010/main" val="2423521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6" name="Picture 5"/>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867896" y="3826454"/>
            <a:ext cx="2561103" cy="2674930"/>
          </a:xfrm>
          <a:prstGeom prst="rect">
            <a:avLst/>
          </a:prstGeom>
        </p:spPr>
      </p:pic>
      <p:sp>
        <p:nvSpPr>
          <p:cNvPr id="8" name="Speech Bubble: Oval 5"/>
          <p:cNvSpPr/>
          <p:nvPr/>
        </p:nvSpPr>
        <p:spPr>
          <a:xfrm>
            <a:off x="5637451" y="2168493"/>
            <a:ext cx="1819263" cy="1080596"/>
          </a:xfrm>
          <a:prstGeom prst="wedgeEllipseCallout">
            <a:avLst>
              <a:gd name="adj1" fmla="val 50875"/>
              <a:gd name="adj2" fmla="val 78144"/>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What’s been happening? </a:t>
            </a:r>
          </a:p>
        </p:txBody>
      </p:sp>
    </p:spTree>
    <p:custDataLst>
      <p:tags r:id="rId1"/>
    </p:custDataLst>
    <p:extLst>
      <p:ext uri="{BB962C8B-B14F-4D97-AF65-F5344CB8AC3E}">
        <p14:creationId xmlns:p14="http://schemas.microsoft.com/office/powerpoint/2010/main" val="118710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732491" y="1483357"/>
            <a:ext cx="3343275" cy="3293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30792"/>
          <a:stretch/>
        </p:blipFill>
        <p:spPr>
          <a:xfrm>
            <a:off x="4825696" y="1860864"/>
            <a:ext cx="1188099" cy="2950961"/>
          </a:xfrm>
          <a:prstGeom prst="rect">
            <a:avLst/>
          </a:prstGeom>
        </p:spPr>
      </p:pic>
      <p:pic>
        <p:nvPicPr>
          <p:cNvPr id="8"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771"/>
          <a:stretch/>
        </p:blipFill>
        <p:spPr bwMode="auto">
          <a:xfrm>
            <a:off x="6763724" y="1925081"/>
            <a:ext cx="2018175" cy="28666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4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6" name="Picture 5"/>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867896" y="3826454"/>
            <a:ext cx="2561103" cy="2674930"/>
          </a:xfrm>
          <a:prstGeom prst="rect">
            <a:avLst/>
          </a:prstGeom>
        </p:spPr>
      </p:pic>
      <p:sp>
        <p:nvSpPr>
          <p:cNvPr id="8" name="Speech Bubble: Oval 5"/>
          <p:cNvSpPr/>
          <p:nvPr/>
        </p:nvSpPr>
        <p:spPr>
          <a:xfrm>
            <a:off x="5637451" y="2168493"/>
            <a:ext cx="1819263" cy="1080596"/>
          </a:xfrm>
          <a:prstGeom prst="wedgeEllipseCallout">
            <a:avLst>
              <a:gd name="adj1" fmla="val 50875"/>
              <a:gd name="adj2" fmla="val 78144"/>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What’s been happening? </a:t>
            </a:r>
          </a:p>
        </p:txBody>
      </p:sp>
      <p:sp>
        <p:nvSpPr>
          <p:cNvPr id="5" name="Speech Bubble: Oval 11"/>
          <p:cNvSpPr/>
          <p:nvPr/>
        </p:nvSpPr>
        <p:spPr>
          <a:xfrm>
            <a:off x="2978515" y="3249089"/>
            <a:ext cx="2441525" cy="1228337"/>
          </a:xfrm>
          <a:prstGeom prst="wedgeEllipseCallout">
            <a:avLst>
              <a:gd name="adj1" fmla="val -54369"/>
              <a:gd name="adj2" fmla="val 26956"/>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Mom thinks I’m crazy…like my uncle…she’s overreacting… </a:t>
            </a:r>
          </a:p>
        </p:txBody>
      </p:sp>
    </p:spTree>
    <p:custDataLst>
      <p:tags r:id="rId1"/>
    </p:custDataLst>
    <p:extLst>
      <p:ext uri="{BB962C8B-B14F-4D97-AF65-F5344CB8AC3E}">
        <p14:creationId xmlns:p14="http://schemas.microsoft.com/office/powerpoint/2010/main" val="385103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6" name="Picture 5"/>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867896" y="3826454"/>
            <a:ext cx="2561103" cy="2674930"/>
          </a:xfrm>
          <a:prstGeom prst="rect">
            <a:avLst/>
          </a:prstGeom>
        </p:spPr>
      </p:pic>
      <p:sp>
        <p:nvSpPr>
          <p:cNvPr id="8" name="Speech Bubble: Oval 5"/>
          <p:cNvSpPr/>
          <p:nvPr/>
        </p:nvSpPr>
        <p:spPr>
          <a:xfrm>
            <a:off x="5637451" y="2168493"/>
            <a:ext cx="1819263" cy="1080596"/>
          </a:xfrm>
          <a:prstGeom prst="wedgeEllipseCallout">
            <a:avLst>
              <a:gd name="adj1" fmla="val 50875"/>
              <a:gd name="adj2" fmla="val 78144"/>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What’s been happening? </a:t>
            </a:r>
          </a:p>
        </p:txBody>
      </p:sp>
      <p:sp>
        <p:nvSpPr>
          <p:cNvPr id="5" name="Speech Bubble: Oval 11"/>
          <p:cNvSpPr/>
          <p:nvPr/>
        </p:nvSpPr>
        <p:spPr>
          <a:xfrm>
            <a:off x="2978515" y="3249089"/>
            <a:ext cx="2441525" cy="1228337"/>
          </a:xfrm>
          <a:prstGeom prst="wedgeEllipseCallout">
            <a:avLst>
              <a:gd name="adj1" fmla="val -54369"/>
              <a:gd name="adj2" fmla="val 26956"/>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Mom thinks I’m crazy…like my uncle…she’s overreacting… </a:t>
            </a:r>
          </a:p>
        </p:txBody>
      </p:sp>
      <p:sp>
        <p:nvSpPr>
          <p:cNvPr id="9" name="Speech Bubble: Oval 7"/>
          <p:cNvSpPr/>
          <p:nvPr/>
        </p:nvSpPr>
        <p:spPr>
          <a:xfrm>
            <a:off x="182460" y="1459264"/>
            <a:ext cx="2949494" cy="2277875"/>
          </a:xfrm>
          <a:prstGeom prst="wedgeEllipseCallout">
            <a:avLst>
              <a:gd name="adj1" fmla="val 27889"/>
              <a:gd name="adj2" fmla="val 54177"/>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Some kids are picking on me…Making fun of me online…Delete posts before I can show my mom…Don’t want my mom to make it worse… </a:t>
            </a:r>
          </a:p>
        </p:txBody>
      </p:sp>
    </p:spTree>
    <p:custDataLst>
      <p:tags r:id="rId1"/>
    </p:custDataLst>
    <p:extLst>
      <p:ext uri="{BB962C8B-B14F-4D97-AF65-F5344CB8AC3E}">
        <p14:creationId xmlns:p14="http://schemas.microsoft.com/office/powerpoint/2010/main" val="345770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6" name="Picture 5"/>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867896" y="3826454"/>
            <a:ext cx="2561103" cy="2674930"/>
          </a:xfrm>
          <a:prstGeom prst="rect">
            <a:avLst/>
          </a:prstGeom>
        </p:spPr>
      </p:pic>
      <p:grpSp>
        <p:nvGrpSpPr>
          <p:cNvPr id="10" name="Group 9"/>
          <p:cNvGrpSpPr/>
          <p:nvPr/>
        </p:nvGrpSpPr>
        <p:grpSpPr>
          <a:xfrm>
            <a:off x="4954043" y="1930298"/>
            <a:ext cx="2372114" cy="1896156"/>
            <a:chOff x="6087134" y="3635126"/>
            <a:chExt cx="1560902" cy="1116309"/>
          </a:xfrm>
        </p:grpSpPr>
        <p:sp>
          <p:nvSpPr>
            <p:cNvPr id="11" name="Oval Callout 7"/>
            <p:cNvSpPr/>
            <p:nvPr/>
          </p:nvSpPr>
          <p:spPr>
            <a:xfrm rot="16200000">
              <a:off x="6394199" y="3355981"/>
              <a:ext cx="893347" cy="1451638"/>
            </a:xfrm>
            <a:prstGeom prst="wedgeEllipseCallout">
              <a:avLst>
                <a:gd name="adj1" fmla="val -63806"/>
                <a:gd name="adj2" fmla="val 590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6087134" y="3920438"/>
              <a:ext cx="1560902" cy="830997"/>
            </a:xfrm>
            <a:prstGeom prst="rect">
              <a:avLst/>
            </a:prstGeom>
            <a:noFill/>
          </p:spPr>
          <p:txBody>
            <a:bodyPr wrap="square" rtlCol="0">
              <a:spAutoFit/>
            </a:bodyPr>
            <a:lstStyle/>
            <a:p>
              <a:pPr algn="ctr"/>
              <a:r>
                <a:rPr lang="en-US" sz="1600" dirty="0"/>
                <a:t>What about the tape on the camera?</a:t>
              </a:r>
            </a:p>
          </p:txBody>
        </p:sp>
      </p:grpSp>
    </p:spTree>
    <p:custDataLst>
      <p:tags r:id="rId1"/>
    </p:custDataLst>
    <p:extLst>
      <p:ext uri="{BB962C8B-B14F-4D97-AF65-F5344CB8AC3E}">
        <p14:creationId xmlns:p14="http://schemas.microsoft.com/office/powerpoint/2010/main" val="27608640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6" name="Picture 5"/>
          <p:cNvPicPr>
            <a:picLocks noChangeAspect="1"/>
          </p:cNvPicPr>
          <p:nvPr/>
        </p:nvPicPr>
        <p:blipFill>
          <a:blip r:embed="rId6">
            <a:biLevel thresh="75000"/>
            <a:extLst>
              <a:ext uri="{BEBA8EAE-BF5A-486C-A8C5-ECC9F3942E4B}">
                <a14:imgProps xmlns:a14="http://schemas.microsoft.com/office/drawing/2010/main">
                  <a14:imgLayer r:embed="rId7">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867896" y="3826454"/>
            <a:ext cx="2561103" cy="2674930"/>
          </a:xfrm>
          <a:prstGeom prst="rect">
            <a:avLst/>
          </a:prstGeom>
        </p:spPr>
      </p:pic>
      <p:grpSp>
        <p:nvGrpSpPr>
          <p:cNvPr id="10" name="Group 9"/>
          <p:cNvGrpSpPr/>
          <p:nvPr/>
        </p:nvGrpSpPr>
        <p:grpSpPr>
          <a:xfrm>
            <a:off x="4954043" y="1930298"/>
            <a:ext cx="2372114" cy="1896156"/>
            <a:chOff x="6087134" y="3635126"/>
            <a:chExt cx="1560902" cy="1116309"/>
          </a:xfrm>
        </p:grpSpPr>
        <p:sp>
          <p:nvSpPr>
            <p:cNvPr id="11" name="Oval Callout 7"/>
            <p:cNvSpPr/>
            <p:nvPr/>
          </p:nvSpPr>
          <p:spPr>
            <a:xfrm rot="16200000">
              <a:off x="6394199" y="3355981"/>
              <a:ext cx="893347" cy="1451638"/>
            </a:xfrm>
            <a:prstGeom prst="wedgeEllipseCallout">
              <a:avLst>
                <a:gd name="adj1" fmla="val -63806"/>
                <a:gd name="adj2" fmla="val 590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6087134" y="3920438"/>
              <a:ext cx="1560902" cy="830997"/>
            </a:xfrm>
            <a:prstGeom prst="rect">
              <a:avLst/>
            </a:prstGeom>
            <a:noFill/>
          </p:spPr>
          <p:txBody>
            <a:bodyPr wrap="square" rtlCol="0">
              <a:spAutoFit/>
            </a:bodyPr>
            <a:lstStyle/>
            <a:p>
              <a:pPr algn="ctr"/>
              <a:r>
                <a:rPr lang="en-US" sz="1600" dirty="0"/>
                <a:t>What about the tape on the camera?</a:t>
              </a:r>
            </a:p>
          </p:txBody>
        </p:sp>
      </p:grpSp>
      <p:grpSp>
        <p:nvGrpSpPr>
          <p:cNvPr id="8" name="Group 7"/>
          <p:cNvGrpSpPr/>
          <p:nvPr/>
        </p:nvGrpSpPr>
        <p:grpSpPr>
          <a:xfrm>
            <a:off x="183105" y="1533243"/>
            <a:ext cx="3449630" cy="1951978"/>
            <a:chOff x="0" y="52939"/>
            <a:chExt cx="3449630" cy="1951978"/>
          </a:xfrm>
        </p:grpSpPr>
        <p:sp>
          <p:nvSpPr>
            <p:cNvPr id="9" name="Oval Callout 8"/>
            <p:cNvSpPr/>
            <p:nvPr/>
          </p:nvSpPr>
          <p:spPr>
            <a:xfrm>
              <a:off x="0" y="52939"/>
              <a:ext cx="3449630" cy="1951978"/>
            </a:xfrm>
            <a:prstGeom prst="wedgeEllipseCallout">
              <a:avLst>
                <a:gd name="adj1" fmla="val 16923"/>
                <a:gd name="adj2" fmla="val 65791"/>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204631" y="316898"/>
              <a:ext cx="3132224" cy="1569660"/>
            </a:xfrm>
            <a:prstGeom prst="rect">
              <a:avLst/>
            </a:prstGeom>
            <a:noFill/>
          </p:spPr>
          <p:txBody>
            <a:bodyPr wrap="square" rtlCol="0">
              <a:spAutoFit/>
            </a:bodyPr>
            <a:lstStyle/>
            <a:p>
              <a:pPr algn="ctr"/>
              <a:r>
                <a:rPr lang="en-US" sz="1600" dirty="0"/>
                <a:t>The bullies could be spying on me… How else could they know? Plus a couple of kids hacked my friends’ computers. Everyone is putting tape on their computer cameras.</a:t>
              </a:r>
            </a:p>
          </p:txBody>
        </p:sp>
      </p:grpSp>
    </p:spTree>
    <p:custDataLst>
      <p:tags r:id="rId1"/>
    </p:custDataLst>
    <p:extLst>
      <p:ext uri="{BB962C8B-B14F-4D97-AF65-F5344CB8AC3E}">
        <p14:creationId xmlns:p14="http://schemas.microsoft.com/office/powerpoint/2010/main" val="7643960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57" y="1203158"/>
            <a:ext cx="4790175" cy="5261810"/>
          </a:xfrm>
        </p:spPr>
        <p:txBody>
          <a:bodyPr anchor="ctr">
            <a:normAutofit/>
          </a:bodyPr>
          <a:lstStyle/>
          <a:p>
            <a:pPr marL="0" indent="0">
              <a:buNone/>
            </a:pPr>
            <a:r>
              <a:rPr lang="en-US" dirty="0"/>
              <a:t>What information does he need to determine if they are of attenuated- or fully-psychotic severity?</a:t>
            </a:r>
          </a:p>
          <a:p>
            <a:pPr marL="0" indent="0">
              <a:buNone/>
            </a:pPr>
            <a:endParaRPr lang="en-US" dirty="0"/>
          </a:p>
          <a:p>
            <a:pPr marL="0" indent="0">
              <a:buNone/>
            </a:pPr>
            <a:r>
              <a:rPr lang="en-US" dirty="0"/>
              <a:t> a) Will’s explanation is plausible, seek external evidence.</a:t>
            </a:r>
            <a:r>
              <a:rPr lang="en-US" b="1" u="sng" dirty="0"/>
              <a:t> </a:t>
            </a:r>
          </a:p>
          <a:p>
            <a:pPr marL="0" indent="0">
              <a:buNone/>
            </a:pPr>
            <a:r>
              <a:rPr lang="en-US" dirty="0"/>
              <a:t> b) Determine Will’s conviction. </a:t>
            </a:r>
          </a:p>
          <a:p>
            <a:pPr marL="0" indent="0">
              <a:buNone/>
            </a:pPr>
            <a:r>
              <a:rPr lang="en-US" dirty="0"/>
              <a:t> c) Determine impact on Will’s function. </a:t>
            </a:r>
          </a:p>
        </p:txBody>
      </p:sp>
      <p:grpSp>
        <p:nvGrpSpPr>
          <p:cNvPr id="4" name="Group 3"/>
          <p:cNvGrpSpPr>
            <a:grpSpLocks noChangeAspect="1"/>
          </p:cNvGrpSpPr>
          <p:nvPr/>
        </p:nvGrpSpPr>
        <p:grpSpPr>
          <a:xfrm>
            <a:off x="5620578" y="2054836"/>
            <a:ext cx="3500965" cy="4803163"/>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4470167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57" y="1203158"/>
            <a:ext cx="4790175" cy="5261810"/>
          </a:xfrm>
        </p:spPr>
        <p:txBody>
          <a:bodyPr anchor="ctr">
            <a:normAutofit/>
          </a:bodyPr>
          <a:lstStyle/>
          <a:p>
            <a:pPr marL="0" indent="0">
              <a:buNone/>
            </a:pPr>
            <a:r>
              <a:rPr lang="en-US" dirty="0"/>
              <a:t>What information does he need to determine if they are of attenuated- or fully-psychotic severity?</a:t>
            </a:r>
          </a:p>
          <a:p>
            <a:endParaRPr lang="en-US" dirty="0"/>
          </a:p>
          <a:p>
            <a:pPr marL="0" indent="0">
              <a:buNone/>
            </a:pPr>
            <a:r>
              <a:rPr lang="en-US" b="1" u="sng" dirty="0"/>
              <a:t>a)	Will’s explanation is plausible, seek external evidence. </a:t>
            </a:r>
          </a:p>
          <a:p>
            <a:pPr marL="0" indent="0">
              <a:buNone/>
            </a:pPr>
            <a:r>
              <a:rPr lang="en-US" dirty="0"/>
              <a:t>b)	Determine Will’s conviction. </a:t>
            </a:r>
          </a:p>
          <a:p>
            <a:pPr marL="0" indent="0">
              <a:buNone/>
            </a:pPr>
            <a:r>
              <a:rPr lang="en-US" dirty="0"/>
              <a:t>c)	Determine impact on Will’s function. </a:t>
            </a:r>
          </a:p>
        </p:txBody>
      </p:sp>
      <p:grpSp>
        <p:nvGrpSpPr>
          <p:cNvPr id="4" name="Group 3"/>
          <p:cNvGrpSpPr>
            <a:grpSpLocks noChangeAspect="1"/>
          </p:cNvGrpSpPr>
          <p:nvPr/>
        </p:nvGrpSpPr>
        <p:grpSpPr>
          <a:xfrm>
            <a:off x="5715000" y="2180908"/>
            <a:ext cx="3409073" cy="4677091"/>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014408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4" name="Group 13"/>
          <p:cNvGrpSpPr/>
          <p:nvPr/>
        </p:nvGrpSpPr>
        <p:grpSpPr>
          <a:xfrm>
            <a:off x="5427727" y="1984613"/>
            <a:ext cx="2911136" cy="897383"/>
            <a:chOff x="6087721" y="3310127"/>
            <a:chExt cx="2418610" cy="685799"/>
          </a:xfrm>
          <a:solidFill>
            <a:schemeClr val="accent1">
              <a:lumMod val="50000"/>
            </a:schemeClr>
          </a:solidFill>
        </p:grpSpPr>
        <p:sp>
          <p:nvSpPr>
            <p:cNvPr id="15" name="Oval Callout 7"/>
            <p:cNvSpPr/>
            <p:nvPr/>
          </p:nvSpPr>
          <p:spPr>
            <a:xfrm rot="16200000">
              <a:off x="6954126" y="2443722"/>
              <a:ext cx="685799" cy="2418610"/>
            </a:xfrm>
            <a:prstGeom prst="wedgeEllipseCallout">
              <a:avLst>
                <a:gd name="adj1" fmla="val -99992"/>
                <a:gd name="adj2" fmla="val 2618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6183972" y="3399112"/>
              <a:ext cx="2247162" cy="446898"/>
            </a:xfrm>
            <a:prstGeom prst="rect">
              <a:avLst/>
            </a:prstGeom>
            <a:noFill/>
          </p:spPr>
          <p:txBody>
            <a:bodyPr wrap="square" rtlCol="0">
              <a:spAutoFit/>
            </a:bodyPr>
            <a:lstStyle/>
            <a:p>
              <a:pPr algn="ctr"/>
              <a:r>
                <a:rPr lang="en-US" sz="1600" dirty="0"/>
                <a:t>Will, could you tell your mom more about what happened?</a:t>
              </a:r>
            </a:p>
          </p:txBody>
        </p:sp>
      </p:grpSp>
      <p:grpSp>
        <p:nvGrpSpPr>
          <p:cNvPr id="17" name="Group 16"/>
          <p:cNvGrpSpPr/>
          <p:nvPr/>
        </p:nvGrpSpPr>
        <p:grpSpPr>
          <a:xfrm>
            <a:off x="118718" y="2760454"/>
            <a:ext cx="4023589" cy="4400332"/>
            <a:chOff x="-549930" y="1125071"/>
            <a:chExt cx="4912330" cy="5372289"/>
          </a:xfrm>
        </p:grpSpPr>
        <p:pic>
          <p:nvPicPr>
            <p:cNvPr id="18" name="Picture 17"/>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9" name="Picture 18"/>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spTree>
    <p:custDataLst>
      <p:tags r:id="rId1"/>
    </p:custDataLst>
    <p:extLst>
      <p:ext uri="{BB962C8B-B14F-4D97-AF65-F5344CB8AC3E}">
        <p14:creationId xmlns:p14="http://schemas.microsoft.com/office/powerpoint/2010/main" val="32606633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4" name="Group 13"/>
          <p:cNvGrpSpPr/>
          <p:nvPr/>
        </p:nvGrpSpPr>
        <p:grpSpPr>
          <a:xfrm>
            <a:off x="5427727" y="1984613"/>
            <a:ext cx="2911136" cy="897383"/>
            <a:chOff x="6087721" y="3310127"/>
            <a:chExt cx="2418610" cy="685799"/>
          </a:xfrm>
          <a:solidFill>
            <a:schemeClr val="accent1">
              <a:lumMod val="50000"/>
            </a:schemeClr>
          </a:solidFill>
        </p:grpSpPr>
        <p:sp>
          <p:nvSpPr>
            <p:cNvPr id="15" name="Oval Callout 7"/>
            <p:cNvSpPr/>
            <p:nvPr/>
          </p:nvSpPr>
          <p:spPr>
            <a:xfrm rot="16200000">
              <a:off x="6954126" y="2443722"/>
              <a:ext cx="685799" cy="2418610"/>
            </a:xfrm>
            <a:prstGeom prst="wedgeEllipseCallout">
              <a:avLst>
                <a:gd name="adj1" fmla="val -99992"/>
                <a:gd name="adj2" fmla="val 2618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6183972" y="3399112"/>
              <a:ext cx="2247162" cy="446898"/>
            </a:xfrm>
            <a:prstGeom prst="rect">
              <a:avLst/>
            </a:prstGeom>
            <a:noFill/>
          </p:spPr>
          <p:txBody>
            <a:bodyPr wrap="square" rtlCol="0">
              <a:spAutoFit/>
            </a:bodyPr>
            <a:lstStyle/>
            <a:p>
              <a:pPr algn="ctr"/>
              <a:r>
                <a:rPr lang="en-US" sz="1600" dirty="0"/>
                <a:t>Will, could you tell your mom more about what happened?</a:t>
              </a:r>
            </a:p>
          </p:txBody>
        </p:sp>
      </p:grpSp>
      <p:grpSp>
        <p:nvGrpSpPr>
          <p:cNvPr id="17" name="Group 16"/>
          <p:cNvGrpSpPr/>
          <p:nvPr/>
        </p:nvGrpSpPr>
        <p:grpSpPr>
          <a:xfrm>
            <a:off x="118718" y="2760454"/>
            <a:ext cx="4023589" cy="4400332"/>
            <a:chOff x="-549930" y="1125071"/>
            <a:chExt cx="4912330" cy="5372289"/>
          </a:xfrm>
        </p:grpSpPr>
        <p:pic>
          <p:nvPicPr>
            <p:cNvPr id="18" name="Picture 17"/>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9" name="Picture 18"/>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grpSp>
        <p:nvGrpSpPr>
          <p:cNvPr id="9" name="Group 8"/>
          <p:cNvGrpSpPr/>
          <p:nvPr/>
        </p:nvGrpSpPr>
        <p:grpSpPr>
          <a:xfrm>
            <a:off x="1931050" y="1451518"/>
            <a:ext cx="2148115" cy="1568413"/>
            <a:chOff x="864272" y="1227625"/>
            <a:chExt cx="2148115" cy="1568413"/>
          </a:xfrm>
        </p:grpSpPr>
        <p:sp>
          <p:nvSpPr>
            <p:cNvPr id="10" name="Oval Callout 4"/>
            <p:cNvSpPr/>
            <p:nvPr/>
          </p:nvSpPr>
          <p:spPr>
            <a:xfrm>
              <a:off x="864272" y="1227625"/>
              <a:ext cx="2148115" cy="1568413"/>
            </a:xfrm>
            <a:prstGeom prst="wedgeEllipseCallout">
              <a:avLst>
                <a:gd name="adj1" fmla="val -48405"/>
                <a:gd name="adj2" fmla="val 5018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165925" y="1494572"/>
              <a:ext cx="1647847" cy="1077218"/>
            </a:xfrm>
            <a:prstGeom prst="rect">
              <a:avLst/>
            </a:prstGeom>
            <a:noFill/>
          </p:spPr>
          <p:txBody>
            <a:bodyPr wrap="square" rtlCol="0">
              <a:spAutoFit/>
            </a:bodyPr>
            <a:lstStyle/>
            <a:p>
              <a:pPr algn="ctr"/>
              <a:r>
                <a:rPr lang="en-US" sz="1600" dirty="0"/>
                <a:t>I know what happened… Will is not acting right…</a:t>
              </a:r>
            </a:p>
          </p:txBody>
        </p:sp>
      </p:grpSp>
    </p:spTree>
    <p:custDataLst>
      <p:tags r:id="rId1"/>
    </p:custDataLst>
    <p:extLst>
      <p:ext uri="{BB962C8B-B14F-4D97-AF65-F5344CB8AC3E}">
        <p14:creationId xmlns:p14="http://schemas.microsoft.com/office/powerpoint/2010/main" val="10755687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4" name="Group 13"/>
          <p:cNvGrpSpPr/>
          <p:nvPr/>
        </p:nvGrpSpPr>
        <p:grpSpPr>
          <a:xfrm>
            <a:off x="5427727" y="1984613"/>
            <a:ext cx="2911136" cy="897383"/>
            <a:chOff x="6087721" y="3310127"/>
            <a:chExt cx="2418610" cy="685799"/>
          </a:xfrm>
          <a:solidFill>
            <a:schemeClr val="accent1">
              <a:lumMod val="50000"/>
            </a:schemeClr>
          </a:solidFill>
        </p:grpSpPr>
        <p:sp>
          <p:nvSpPr>
            <p:cNvPr id="15" name="Oval Callout 7"/>
            <p:cNvSpPr/>
            <p:nvPr/>
          </p:nvSpPr>
          <p:spPr>
            <a:xfrm rot="16200000">
              <a:off x="6954126" y="2443722"/>
              <a:ext cx="685799" cy="2418610"/>
            </a:xfrm>
            <a:prstGeom prst="wedgeEllipseCallout">
              <a:avLst>
                <a:gd name="adj1" fmla="val -99992"/>
                <a:gd name="adj2" fmla="val 2618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6183972" y="3399112"/>
              <a:ext cx="2247162" cy="446898"/>
            </a:xfrm>
            <a:prstGeom prst="rect">
              <a:avLst/>
            </a:prstGeom>
            <a:noFill/>
          </p:spPr>
          <p:txBody>
            <a:bodyPr wrap="square" rtlCol="0">
              <a:spAutoFit/>
            </a:bodyPr>
            <a:lstStyle/>
            <a:p>
              <a:pPr algn="ctr"/>
              <a:r>
                <a:rPr lang="en-US" sz="1600" dirty="0"/>
                <a:t>Will, could you tell your mom more about what happened?</a:t>
              </a:r>
            </a:p>
          </p:txBody>
        </p:sp>
      </p:grpSp>
      <p:grpSp>
        <p:nvGrpSpPr>
          <p:cNvPr id="17" name="Group 16"/>
          <p:cNvGrpSpPr/>
          <p:nvPr/>
        </p:nvGrpSpPr>
        <p:grpSpPr>
          <a:xfrm>
            <a:off x="118718" y="2760454"/>
            <a:ext cx="4023589" cy="4400332"/>
            <a:chOff x="-549930" y="1125071"/>
            <a:chExt cx="4912330" cy="5372289"/>
          </a:xfrm>
        </p:grpSpPr>
        <p:pic>
          <p:nvPicPr>
            <p:cNvPr id="18" name="Picture 17"/>
            <p:cNvPicPr>
              <a:picLocks noChangeAspect="1"/>
            </p:cNvPicPr>
            <p:nvPr/>
          </p:nvPicPr>
          <p:blipFill>
            <a:blip r:embed="rId6" cstate="print">
              <a:biLevel thresh="75000"/>
              <a:extLst>
                <a:ext uri="{BEBA8EAE-BF5A-486C-A8C5-ECC9F3942E4B}">
                  <a14:imgProps xmlns:a14="http://schemas.microsoft.com/office/drawing/2010/main">
                    <a14:imgLayer r:embed="rId7">
                      <a14:imgEffect>
                        <a14:backgroundRemoval t="6475" b="90000" l="10000" r="90000">
                          <a14:foregroundMark x1="66538" y1="10144" x2="55615" y2="6115"/>
                          <a14:foregroundMark x1="55615" y1="6115" x2="66154" y2="9496"/>
                          <a14:foregroundMark x1="66154" y1="9496" x2="66538" y2="9496"/>
                          <a14:foregroundMark x1="66231" y1="6475" x2="64231" y2="6763"/>
                          <a14:backgroundMark x1="42615" y1="57698" x2="42615" y2="57698"/>
                          <a14:backgroundMark x1="52077" y1="43885" x2="52077" y2="43885"/>
                          <a14:backgroundMark x1="43231" y1="57698" x2="43231" y2="57698"/>
                          <a14:backgroundMark x1="42231" y1="43237" x2="42231" y2="43237"/>
                        </a14:backgroundRemoval>
                      </a14:imgEffect>
                    </a14:imgLayer>
                  </a14:imgProps>
                </a:ext>
                <a:ext uri="{28A0092B-C50C-407E-A947-70E740481C1C}">
                  <a14:useLocalDpi xmlns:a14="http://schemas.microsoft.com/office/drawing/2010/main" val="0"/>
                </a:ext>
              </a:extLst>
            </a:blip>
            <a:stretch>
              <a:fillRect/>
            </a:stretch>
          </p:blipFill>
          <p:spPr>
            <a:xfrm flipH="1">
              <a:off x="-549930" y="1125071"/>
              <a:ext cx="4425291" cy="4731657"/>
            </a:xfrm>
            <a:prstGeom prst="rect">
              <a:avLst/>
            </a:prstGeom>
          </p:spPr>
        </p:pic>
        <p:pic>
          <p:nvPicPr>
            <p:cNvPr id="19" name="Picture 18"/>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6596" b="90000" l="10000" r="90000">
                          <a14:foregroundMark x1="43556" y1="9787" x2="40667" y2="8936"/>
                          <a14:foregroundMark x1="42444" y1="8511" x2="38889" y2="6596"/>
                          <a14:backgroundMark x1="36444" y1="27660" x2="36444" y2="27660"/>
                          <a14:backgroundMark x1="44000" y1="8936" x2="44000" y2="8936"/>
                          <a14:backgroundMark x1="43556" y1="9787" x2="43556" y2="9787"/>
                        </a14:backgroundRemoval>
                      </a14:imgEffect>
                    </a14:imgLayer>
                  </a14:imgProps>
                </a:ext>
                <a:ext uri="{28A0092B-C50C-407E-A947-70E740481C1C}">
                  <a14:useLocalDpi xmlns:a14="http://schemas.microsoft.com/office/drawing/2010/main" val="0"/>
                </a:ext>
              </a:extLst>
            </a:blip>
            <a:stretch>
              <a:fillRect/>
            </a:stretch>
          </p:blipFill>
          <p:spPr>
            <a:xfrm flipH="1">
              <a:off x="1256343" y="3253256"/>
              <a:ext cx="3106057" cy="3244104"/>
            </a:xfrm>
            <a:prstGeom prst="rect">
              <a:avLst/>
            </a:prstGeom>
          </p:spPr>
        </p:pic>
      </p:grpSp>
      <p:grpSp>
        <p:nvGrpSpPr>
          <p:cNvPr id="9" name="Group 8"/>
          <p:cNvGrpSpPr/>
          <p:nvPr/>
        </p:nvGrpSpPr>
        <p:grpSpPr>
          <a:xfrm>
            <a:off x="1931050" y="1451518"/>
            <a:ext cx="2148115" cy="1568413"/>
            <a:chOff x="864272" y="1227625"/>
            <a:chExt cx="2148115" cy="1568413"/>
          </a:xfrm>
        </p:grpSpPr>
        <p:sp>
          <p:nvSpPr>
            <p:cNvPr id="10" name="Oval Callout 4"/>
            <p:cNvSpPr/>
            <p:nvPr/>
          </p:nvSpPr>
          <p:spPr>
            <a:xfrm>
              <a:off x="864272" y="1227625"/>
              <a:ext cx="2148115" cy="1568413"/>
            </a:xfrm>
            <a:prstGeom prst="wedgeEllipseCallout">
              <a:avLst>
                <a:gd name="adj1" fmla="val -48405"/>
                <a:gd name="adj2" fmla="val 5018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165925" y="1494572"/>
              <a:ext cx="1647847" cy="1077218"/>
            </a:xfrm>
            <a:prstGeom prst="rect">
              <a:avLst/>
            </a:prstGeom>
            <a:noFill/>
          </p:spPr>
          <p:txBody>
            <a:bodyPr wrap="square" rtlCol="0">
              <a:spAutoFit/>
            </a:bodyPr>
            <a:lstStyle/>
            <a:p>
              <a:pPr algn="ctr"/>
              <a:r>
                <a:rPr lang="en-US" sz="1600" dirty="0"/>
                <a:t>I know what happened… Will is not acting right…</a:t>
              </a:r>
            </a:p>
          </p:txBody>
        </p:sp>
      </p:grpSp>
      <p:sp>
        <p:nvSpPr>
          <p:cNvPr id="12" name="Oval Callout 6"/>
          <p:cNvSpPr/>
          <p:nvPr/>
        </p:nvSpPr>
        <p:spPr>
          <a:xfrm>
            <a:off x="1801236" y="3221712"/>
            <a:ext cx="4682142" cy="1207269"/>
          </a:xfrm>
          <a:prstGeom prst="wedgeEllipseCallout">
            <a:avLst>
              <a:gd name="adj1" fmla="val -4735"/>
              <a:gd name="adj2" fmla="val 8665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2381942" y="3351763"/>
            <a:ext cx="3520730" cy="1077218"/>
          </a:xfrm>
          <a:prstGeom prst="rect">
            <a:avLst/>
          </a:prstGeom>
          <a:noFill/>
        </p:spPr>
        <p:txBody>
          <a:bodyPr wrap="square" rtlCol="0">
            <a:spAutoFit/>
          </a:bodyPr>
          <a:lstStyle/>
          <a:p>
            <a:pPr algn="ctr"/>
            <a:r>
              <a:rPr lang="en-US" sz="1600" dirty="0"/>
              <a:t>Bullied a lot… Some kids hacked a few computers… All my friends are… The kids posted mean things… The last time I took a screen shot, see…</a:t>
            </a:r>
          </a:p>
        </p:txBody>
      </p:sp>
    </p:spTree>
    <p:custDataLst>
      <p:tags r:id="rId1"/>
    </p:custDataLst>
    <p:extLst>
      <p:ext uri="{BB962C8B-B14F-4D97-AF65-F5344CB8AC3E}">
        <p14:creationId xmlns:p14="http://schemas.microsoft.com/office/powerpoint/2010/main" val="29016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0B8D1D9-7B26-427B-BC3F-A7B64F584173}"/>
              </a:ext>
            </a:extLst>
          </p:cNvPr>
          <p:cNvGrpSpPr/>
          <p:nvPr/>
        </p:nvGrpSpPr>
        <p:grpSpPr>
          <a:xfrm>
            <a:off x="1575508" y="1977223"/>
            <a:ext cx="5768270" cy="636329"/>
            <a:chOff x="1575508" y="1977223"/>
            <a:chExt cx="5768270" cy="636329"/>
          </a:xfrm>
        </p:grpSpPr>
        <p:sp>
          <p:nvSpPr>
            <p:cNvPr id="2" name="TextBox 1"/>
            <p:cNvSpPr txBox="1"/>
            <p:nvPr/>
          </p:nvSpPr>
          <p:spPr>
            <a:xfrm>
              <a:off x="1575508" y="1977223"/>
              <a:ext cx="841511" cy="415498"/>
            </a:xfrm>
            <a:prstGeom prst="rect">
              <a:avLst/>
            </a:prstGeom>
            <a:noFill/>
          </p:spPr>
          <p:txBody>
            <a:bodyPr wrap="square" rtlCol="0">
              <a:spAutoFit/>
            </a:bodyPr>
            <a:lstStyle/>
            <a:p>
              <a:r>
                <a:rPr lang="en-US" sz="2100" dirty="0"/>
                <a:t>Sean</a:t>
              </a:r>
              <a:r>
                <a:rPr lang="en-US" sz="1350" dirty="0"/>
                <a:t> </a:t>
              </a:r>
            </a:p>
          </p:txBody>
        </p:sp>
        <p:sp>
          <p:nvSpPr>
            <p:cNvPr id="7" name="TextBox 6"/>
            <p:cNvSpPr txBox="1"/>
            <p:nvPr/>
          </p:nvSpPr>
          <p:spPr>
            <a:xfrm>
              <a:off x="3668751" y="1977223"/>
              <a:ext cx="1157288" cy="415498"/>
            </a:xfrm>
            <a:prstGeom prst="rect">
              <a:avLst/>
            </a:prstGeom>
            <a:noFill/>
          </p:spPr>
          <p:txBody>
            <a:bodyPr wrap="square" rtlCol="0">
              <a:spAutoFit/>
            </a:bodyPr>
            <a:lstStyle/>
            <a:p>
              <a:r>
                <a:rPr lang="en-US" sz="2100" dirty="0"/>
                <a:t>Angela</a:t>
              </a:r>
              <a:r>
                <a:rPr lang="en-US" sz="1350" dirty="0"/>
                <a:t> </a:t>
              </a:r>
            </a:p>
          </p:txBody>
        </p:sp>
        <p:sp>
          <p:nvSpPr>
            <p:cNvPr id="9" name="TextBox 8"/>
            <p:cNvSpPr txBox="1"/>
            <p:nvPr/>
          </p:nvSpPr>
          <p:spPr>
            <a:xfrm>
              <a:off x="6385477" y="1990304"/>
              <a:ext cx="958301" cy="623248"/>
            </a:xfrm>
            <a:prstGeom prst="rect">
              <a:avLst/>
            </a:prstGeom>
            <a:noFill/>
          </p:spPr>
          <p:txBody>
            <a:bodyPr wrap="square" rtlCol="0">
              <a:spAutoFit/>
            </a:bodyPr>
            <a:lstStyle/>
            <a:p>
              <a:r>
                <a:rPr lang="en-US" sz="2100" dirty="0"/>
                <a:t>Will</a:t>
              </a:r>
              <a:r>
                <a:rPr lang="en-US" sz="1350" dirty="0"/>
                <a:t> </a:t>
              </a:r>
            </a:p>
            <a:p>
              <a:endParaRPr lang="en-US" sz="1350" dirty="0"/>
            </a:p>
          </p:txBody>
        </p:sp>
      </p:grpSp>
      <p:grpSp>
        <p:nvGrpSpPr>
          <p:cNvPr id="3" name="Group 2">
            <a:extLst>
              <a:ext uri="{FF2B5EF4-FFF2-40B4-BE49-F238E27FC236}">
                <a16:creationId xmlns:a16="http://schemas.microsoft.com/office/drawing/2014/main" id="{5BBF4C54-011D-4BAE-A249-D9D6676869F5}"/>
              </a:ext>
            </a:extLst>
          </p:cNvPr>
          <p:cNvGrpSpPr/>
          <p:nvPr/>
        </p:nvGrpSpPr>
        <p:grpSpPr>
          <a:xfrm>
            <a:off x="1258300" y="2186512"/>
            <a:ext cx="5856486" cy="3142238"/>
            <a:chOff x="1258300" y="2186512"/>
            <a:chExt cx="5856486" cy="3142238"/>
          </a:xfrm>
        </p:grpSpPr>
        <p:pic>
          <p:nvPicPr>
            <p:cNvPr id="5" name="Picture 4"/>
            <p:cNvPicPr>
              <a:picLocks noChangeAspect="1"/>
            </p:cNvPicPr>
            <p:nvPr/>
          </p:nvPicPr>
          <p:blipFill>
            <a:blip r:embed="rId4"/>
            <a:stretch>
              <a:fillRect/>
            </a:stretch>
          </p:blipFill>
          <p:spPr>
            <a:xfrm>
              <a:off x="3706201" y="2310166"/>
              <a:ext cx="960203" cy="2880610"/>
            </a:xfrm>
            <a:prstGeom prst="rect">
              <a:avLst/>
            </a:prstGeom>
          </p:spPr>
        </p:pic>
        <p:pic>
          <p:nvPicPr>
            <p:cNvPr id="8" name="Content Placeholder 3"/>
            <p:cNvPicPr>
              <a:picLocks noChangeAspect="1"/>
            </p:cNvPicPr>
            <p:nvPr/>
          </p:nvPicPr>
          <p:blipFill>
            <a:blip r:embed="rId5"/>
            <a:stretch>
              <a:fillRect/>
            </a:stretch>
          </p:blipFill>
          <p:spPr>
            <a:xfrm>
              <a:off x="5926542" y="2186512"/>
              <a:ext cx="1188244" cy="30170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8300" y="2310166"/>
              <a:ext cx="1443211" cy="3018584"/>
            </a:xfrm>
            <a:prstGeom prst="rect">
              <a:avLst/>
            </a:prstGeom>
          </p:spPr>
        </p:pic>
      </p:grpSp>
    </p:spTree>
    <p:custDataLst>
      <p:tags r:id="rId1"/>
    </p:custDataLst>
    <p:extLst>
      <p:ext uri="{BB962C8B-B14F-4D97-AF65-F5344CB8AC3E}">
        <p14:creationId xmlns:p14="http://schemas.microsoft.com/office/powerpoint/2010/main" val="121906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732491" y="1483357"/>
            <a:ext cx="3343275" cy="3293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30792"/>
          <a:stretch/>
        </p:blipFill>
        <p:spPr>
          <a:xfrm>
            <a:off x="4825696" y="1860864"/>
            <a:ext cx="1188099" cy="2950961"/>
          </a:xfrm>
          <a:prstGeom prst="rect">
            <a:avLst/>
          </a:prstGeom>
        </p:spPr>
      </p:pic>
      <p:sp>
        <p:nvSpPr>
          <p:cNvPr id="10" name="Cloud Callout 9"/>
          <p:cNvSpPr/>
          <p:nvPr/>
        </p:nvSpPr>
        <p:spPr>
          <a:xfrm rot="15875766">
            <a:off x="1003395" y="1081533"/>
            <a:ext cx="1321660" cy="1746761"/>
          </a:xfrm>
          <a:prstGeom prst="cloudCallout">
            <a:avLst>
              <a:gd name="adj1" fmla="val -11236"/>
              <a:gd name="adj2" fmla="val 72535"/>
            </a:avLst>
          </a:prstGeom>
          <a:solidFill>
            <a:schemeClr val="tx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1" name="TextBox 10"/>
          <p:cNvSpPr txBox="1"/>
          <p:nvPr/>
        </p:nvSpPr>
        <p:spPr>
          <a:xfrm>
            <a:off x="846681" y="1539414"/>
            <a:ext cx="1635088" cy="830997"/>
          </a:xfrm>
          <a:prstGeom prst="rect">
            <a:avLst/>
          </a:prstGeom>
          <a:noFill/>
        </p:spPr>
        <p:txBody>
          <a:bodyPr wrap="square" rtlCol="0">
            <a:spAutoFit/>
          </a:bodyPr>
          <a:lstStyle/>
          <a:p>
            <a:pPr algn="ctr"/>
            <a:r>
              <a:rPr lang="en-US" sz="1600" dirty="0"/>
              <a:t>Was that my phone ringing? Guess not…</a:t>
            </a:r>
          </a:p>
        </p:txBody>
      </p:sp>
      <p:pic>
        <p:nvPicPr>
          <p:cNvPr id="8"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771"/>
          <a:stretch/>
        </p:blipFill>
        <p:spPr bwMode="auto">
          <a:xfrm>
            <a:off x="6763724" y="1925081"/>
            <a:ext cx="2018175" cy="28666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326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7" y="365126"/>
            <a:ext cx="8646695" cy="1325563"/>
          </a:xfrm>
        </p:spPr>
        <p:txBody>
          <a:bodyPr>
            <a:normAutofit/>
          </a:bodyPr>
          <a:lstStyle/>
          <a:p>
            <a:r>
              <a:rPr lang="en-US" sz="3200" dirty="0"/>
              <a:t>Evidence-based Treatment for Psychotic Disorders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746" y="2204866"/>
            <a:ext cx="5750509" cy="3685489"/>
          </a:xfrm>
          <a:prstGeom prst="rect">
            <a:avLst/>
          </a:prstGeom>
        </p:spPr>
      </p:pic>
    </p:spTree>
    <p:custDataLst>
      <p:tags r:id="rId1"/>
    </p:custDataLst>
    <p:extLst>
      <p:ext uri="{BB962C8B-B14F-4D97-AF65-F5344CB8AC3E}">
        <p14:creationId xmlns:p14="http://schemas.microsoft.com/office/powerpoint/2010/main" val="13041376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1325563"/>
          </a:xfrm>
        </p:spPr>
        <p:txBody>
          <a:bodyPr>
            <a:normAutofit/>
          </a:bodyPr>
          <a:lstStyle/>
          <a:p>
            <a:r>
              <a:rPr lang="en-US" sz="3200" dirty="0"/>
              <a:t>Why does early intervention improve outcomes?</a:t>
            </a:r>
          </a:p>
        </p:txBody>
      </p:sp>
      <p:sp>
        <p:nvSpPr>
          <p:cNvPr id="3" name="Content Placeholder 2"/>
          <p:cNvSpPr>
            <a:spLocks noGrp="1"/>
          </p:cNvSpPr>
          <p:nvPr>
            <p:ph idx="1"/>
          </p:nvPr>
        </p:nvSpPr>
        <p:spPr/>
        <p:txBody>
          <a:bodyPr/>
          <a:lstStyle/>
          <a:p>
            <a:pPr marL="0" indent="0">
              <a:buNone/>
            </a:pPr>
            <a:r>
              <a:rPr lang="en-US" dirty="0"/>
              <a:t>Halt a progressive pathology</a:t>
            </a:r>
          </a:p>
          <a:p>
            <a:r>
              <a:rPr lang="en-US" dirty="0"/>
              <a:t>Longer psychosis = Longer time to psychosis remission</a:t>
            </a:r>
          </a:p>
          <a:p>
            <a:r>
              <a:rPr lang="en-US" dirty="0"/>
              <a:t>Longer psychosis = Less likelihood of psychosis remission </a:t>
            </a:r>
          </a:p>
          <a:p>
            <a:r>
              <a:rPr lang="en-US" dirty="0"/>
              <a:t>Longer psychosis = Greater loss of brain tissue</a:t>
            </a:r>
          </a:p>
        </p:txBody>
      </p:sp>
    </p:spTree>
    <p:custDataLst>
      <p:tags r:id="rId1"/>
    </p:custDataLst>
    <p:extLst>
      <p:ext uri="{BB962C8B-B14F-4D97-AF65-F5344CB8AC3E}">
        <p14:creationId xmlns:p14="http://schemas.microsoft.com/office/powerpoint/2010/main" val="35928365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1325563"/>
          </a:xfrm>
        </p:spPr>
        <p:txBody>
          <a:bodyPr>
            <a:normAutofit/>
          </a:bodyPr>
          <a:lstStyle/>
          <a:p>
            <a:r>
              <a:rPr lang="en-US" sz="3200" dirty="0"/>
              <a:t>Why does early intervention improve outcomes?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Halt a progressive pathology</a:t>
            </a:r>
          </a:p>
          <a:p>
            <a:r>
              <a:rPr lang="en-US" dirty="0"/>
              <a:t>Longer psychosis = Longer time to psychosis remission</a:t>
            </a:r>
          </a:p>
          <a:p>
            <a:r>
              <a:rPr lang="en-US" dirty="0"/>
              <a:t>Longer psychosis = Less likelihood of psychosis remission </a:t>
            </a:r>
          </a:p>
          <a:p>
            <a:r>
              <a:rPr lang="en-US" dirty="0"/>
              <a:t>Longer psychosis = Greater loss of brain tissue</a:t>
            </a:r>
          </a:p>
          <a:p>
            <a:endParaRPr lang="en-US" dirty="0"/>
          </a:p>
          <a:p>
            <a:pPr marL="0" indent="0">
              <a:buNone/>
            </a:pPr>
            <a:r>
              <a:rPr lang="en-US" dirty="0"/>
              <a:t>Minimize psychosocial damage associated with untreated psychosis.</a:t>
            </a:r>
          </a:p>
          <a:p>
            <a:r>
              <a:rPr lang="en-US" dirty="0"/>
              <a:t>Longer psychosis = Greater risk of aggression and violence</a:t>
            </a:r>
          </a:p>
          <a:p>
            <a:r>
              <a:rPr lang="en-US" dirty="0"/>
              <a:t>Longer psychosis = Greater risk of legal system involvement</a:t>
            </a:r>
          </a:p>
          <a:p>
            <a:r>
              <a:rPr lang="en-US" dirty="0"/>
              <a:t>Longer psychosis = Greater risk of embarrassing acts</a:t>
            </a:r>
          </a:p>
          <a:p>
            <a:r>
              <a:rPr lang="en-US" dirty="0"/>
              <a:t>Longer psychosis = Loss of resources</a:t>
            </a:r>
          </a:p>
          <a:p>
            <a:r>
              <a:rPr lang="en-US" dirty="0"/>
              <a:t>Longer psychosis = Social and role function derailment</a:t>
            </a:r>
          </a:p>
          <a:p>
            <a:endParaRPr lang="en-US" dirty="0"/>
          </a:p>
        </p:txBody>
      </p:sp>
    </p:spTree>
    <p:custDataLst>
      <p:tags r:id="rId1"/>
    </p:custDataLst>
    <p:extLst>
      <p:ext uri="{BB962C8B-B14F-4D97-AF65-F5344CB8AC3E}">
        <p14:creationId xmlns:p14="http://schemas.microsoft.com/office/powerpoint/2010/main" val="27241130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1325563"/>
          </a:xfrm>
        </p:spPr>
        <p:txBody>
          <a:bodyPr>
            <a:normAutofit/>
          </a:bodyPr>
          <a:lstStyle/>
          <a:p>
            <a:r>
              <a:rPr lang="en-US" sz="3200" dirty="0"/>
              <a:t>Why does early intervention improve outcomes?</a:t>
            </a:r>
          </a:p>
        </p:txBody>
      </p:sp>
      <p:sp>
        <p:nvSpPr>
          <p:cNvPr id="5" name="Content Placeholder 2"/>
          <p:cNvSpPr>
            <a:spLocks noGrp="1"/>
          </p:cNvSpPr>
          <p:nvPr>
            <p:ph sz="half" idx="1"/>
          </p:nvPr>
        </p:nvSpPr>
        <p:spPr>
          <a:xfrm>
            <a:off x="840000" y="1825625"/>
            <a:ext cx="3768912" cy="4351338"/>
          </a:xfrm>
        </p:spPr>
        <p:txBody>
          <a:bodyPr>
            <a:normAutofit/>
          </a:bodyPr>
          <a:lstStyle/>
          <a:p>
            <a:pPr marL="0" indent="0" algn="ctr">
              <a:buNone/>
            </a:pPr>
            <a:r>
              <a:rPr lang="en-US" dirty="0"/>
              <a:t>Michael</a:t>
            </a:r>
            <a:endParaRPr lang="en-US" sz="2000" dirty="0"/>
          </a:p>
          <a:p>
            <a:r>
              <a:rPr lang="en-US" dirty="0"/>
              <a:t>DUP: 3 months</a:t>
            </a:r>
          </a:p>
          <a:p>
            <a:r>
              <a:rPr lang="en-US" dirty="0"/>
              <a:t>Remission of psychosis</a:t>
            </a:r>
          </a:p>
          <a:p>
            <a:r>
              <a:rPr lang="en-US" dirty="0"/>
              <a:t> Psychosocial consequences</a:t>
            </a:r>
          </a:p>
          <a:p>
            <a:r>
              <a:rPr lang="en-US" dirty="0"/>
              <a:t>Medical withdrawal from University but able to return</a:t>
            </a:r>
          </a:p>
          <a:p>
            <a:r>
              <a:rPr lang="en-US" dirty="0"/>
              <a:t>Only family and his best friend “knows what happened”</a:t>
            </a:r>
            <a:endParaRPr lang="en-US" sz="500" dirty="0"/>
          </a:p>
          <a:p>
            <a:endParaRPr lang="en-US" dirty="0"/>
          </a:p>
        </p:txBody>
      </p:sp>
      <p:sp>
        <p:nvSpPr>
          <p:cNvPr id="6" name="Content Placeholder 3"/>
          <p:cNvSpPr txBox="1">
            <a:spLocks/>
          </p:cNvSpPr>
          <p:nvPr/>
        </p:nvSpPr>
        <p:spPr>
          <a:xfrm>
            <a:off x="4739880" y="1825625"/>
            <a:ext cx="3775470" cy="4351338"/>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600" dirty="0"/>
              <a:t>Ryan</a:t>
            </a:r>
          </a:p>
          <a:p>
            <a:r>
              <a:rPr lang="en-US" sz="2600" dirty="0"/>
              <a:t>DUP: 36 months</a:t>
            </a:r>
          </a:p>
          <a:p>
            <a:r>
              <a:rPr lang="en-US" sz="2600" dirty="0"/>
              <a:t>Partial response to antipsychotics</a:t>
            </a:r>
          </a:p>
          <a:p>
            <a:r>
              <a:rPr lang="en-US" sz="2600" dirty="0"/>
              <a:t>Psychosocial consequences:</a:t>
            </a:r>
          </a:p>
          <a:p>
            <a:pPr lvl="1"/>
            <a:r>
              <a:rPr lang="en-US" sz="2600" dirty="0"/>
              <a:t>Expelled from University</a:t>
            </a:r>
          </a:p>
          <a:p>
            <a:pPr lvl="1"/>
            <a:r>
              <a:rPr lang="en-US" sz="2600" dirty="0"/>
              <a:t>Legal charges for destroying public property </a:t>
            </a:r>
          </a:p>
          <a:p>
            <a:pPr lvl="1"/>
            <a:r>
              <a:rPr lang="en-US" sz="2600" dirty="0"/>
              <a:t>No longer “fits in” as his friends have “moved on” with their lives</a:t>
            </a:r>
          </a:p>
          <a:p>
            <a:endParaRPr lang="en-US" dirty="0"/>
          </a:p>
        </p:txBody>
      </p:sp>
    </p:spTree>
    <p:custDataLst>
      <p:tags r:id="rId1"/>
    </p:custDataLst>
    <p:extLst>
      <p:ext uri="{BB962C8B-B14F-4D97-AF65-F5344CB8AC3E}">
        <p14:creationId xmlns:p14="http://schemas.microsoft.com/office/powerpoint/2010/main" val="40782562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1325563"/>
          </a:xfrm>
        </p:spPr>
        <p:txBody>
          <a:bodyPr>
            <a:normAutofit/>
          </a:bodyPr>
          <a:lstStyle/>
          <a:p>
            <a:r>
              <a:rPr lang="en-US" sz="3200" dirty="0"/>
              <a:t>Evidence-based Treatment for Psychotic Disorders</a:t>
            </a:r>
          </a:p>
        </p:txBody>
      </p:sp>
      <p:sp>
        <p:nvSpPr>
          <p:cNvPr id="3" name="Content Placeholder 2"/>
          <p:cNvSpPr>
            <a:spLocks noGrp="1"/>
          </p:cNvSpPr>
          <p:nvPr>
            <p:ph idx="1"/>
          </p:nvPr>
        </p:nvSpPr>
        <p:spPr/>
        <p:txBody>
          <a:bodyPr>
            <a:normAutofit/>
          </a:bodyPr>
          <a:lstStyle/>
          <a:p>
            <a:pPr marL="0" indent="0">
              <a:buNone/>
            </a:pPr>
            <a:r>
              <a:rPr lang="en-US" dirty="0"/>
              <a:t>Coordinated Specialty Care Services </a:t>
            </a:r>
          </a:p>
          <a:p>
            <a:pPr lvl="1"/>
            <a:r>
              <a:rPr lang="en-US" sz="2400" dirty="0"/>
              <a:t>Low-dose antipsychotics</a:t>
            </a:r>
          </a:p>
          <a:p>
            <a:pPr lvl="1"/>
            <a:r>
              <a:rPr lang="en-US" sz="2400" dirty="0"/>
              <a:t>Psychotherapy</a:t>
            </a:r>
          </a:p>
          <a:p>
            <a:pPr lvl="1"/>
            <a:r>
              <a:rPr lang="en-US" sz="2400" dirty="0"/>
              <a:t>Support for Employment and Education</a:t>
            </a:r>
          </a:p>
          <a:p>
            <a:pPr lvl="1"/>
            <a:r>
              <a:rPr lang="en-US" sz="2400" dirty="0"/>
              <a:t>Peer support</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211" y="4945350"/>
            <a:ext cx="4323579" cy="712499"/>
          </a:xfrm>
          <a:prstGeom prst="rect">
            <a:avLst/>
          </a:prstGeom>
        </p:spPr>
      </p:pic>
      <p:sp>
        <p:nvSpPr>
          <p:cNvPr id="5" name="TextBox 4"/>
          <p:cNvSpPr txBox="1"/>
          <p:nvPr/>
        </p:nvSpPr>
        <p:spPr>
          <a:xfrm>
            <a:off x="2080260" y="5657849"/>
            <a:ext cx="5726430" cy="461665"/>
          </a:xfrm>
          <a:prstGeom prst="rect">
            <a:avLst/>
          </a:prstGeom>
          <a:noFill/>
        </p:spPr>
        <p:txBody>
          <a:bodyPr wrap="square" rtlCol="0">
            <a:spAutoFit/>
          </a:bodyPr>
          <a:lstStyle/>
          <a:p>
            <a:r>
              <a:rPr lang="en-US" sz="2400" dirty="0"/>
              <a:t>http://navigateconsultants.org/manuals</a:t>
            </a:r>
          </a:p>
        </p:txBody>
      </p:sp>
    </p:spTree>
    <p:custDataLst>
      <p:tags r:id="rId1"/>
    </p:custDataLst>
    <p:extLst>
      <p:ext uri="{BB962C8B-B14F-4D97-AF65-F5344CB8AC3E}">
        <p14:creationId xmlns:p14="http://schemas.microsoft.com/office/powerpoint/2010/main" val="15672113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1325563"/>
          </a:xfrm>
        </p:spPr>
        <p:txBody>
          <a:bodyPr>
            <a:normAutofit fontScale="90000"/>
          </a:bodyPr>
          <a:lstStyle/>
          <a:p>
            <a:r>
              <a:rPr lang="en-US" sz="3200" dirty="0"/>
              <a:t>Mild attenuated psychosis symptoms are not that unusual, especially in persons seeking mental health treatment.</a:t>
            </a:r>
          </a:p>
        </p:txBody>
      </p:sp>
    </p:spTree>
    <p:custDataLst>
      <p:tags r:id="rId1"/>
    </p:custDataLst>
    <p:extLst>
      <p:ext uri="{BB962C8B-B14F-4D97-AF65-F5344CB8AC3E}">
        <p14:creationId xmlns:p14="http://schemas.microsoft.com/office/powerpoint/2010/main" val="30827580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1325563"/>
          </a:xfrm>
        </p:spPr>
        <p:txBody>
          <a:bodyPr>
            <a:normAutofit/>
          </a:bodyPr>
          <a:lstStyle/>
          <a:p>
            <a:pPr algn="ctr"/>
            <a:r>
              <a:rPr lang="en-US" sz="3200" dirty="0"/>
              <a:t>Prodromal Questionnaire Brief</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 y="1778117"/>
            <a:ext cx="9145587" cy="3834013"/>
          </a:xfrm>
          <a:prstGeom prst="rect">
            <a:avLst/>
          </a:prstGeom>
        </p:spPr>
      </p:pic>
    </p:spTree>
    <p:custDataLst>
      <p:tags r:id="rId1"/>
    </p:custDataLst>
    <p:extLst>
      <p:ext uri="{BB962C8B-B14F-4D97-AF65-F5344CB8AC3E}">
        <p14:creationId xmlns:p14="http://schemas.microsoft.com/office/powerpoint/2010/main" val="24532862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65141" y="5903496"/>
            <a:ext cx="8399668" cy="584776"/>
          </a:xfrm>
          <a:prstGeom prst="rect">
            <a:avLst/>
          </a:prstGeom>
        </p:spPr>
        <p:txBody>
          <a:bodyPr wrap="square">
            <a:spAutoFit/>
          </a:bodyPr>
          <a:lstStyle/>
          <a:p>
            <a:r>
              <a:rPr lang="en-US" sz="1600" dirty="0"/>
              <a:t>Reference: Kline E and </a:t>
            </a:r>
            <a:r>
              <a:rPr lang="en-US" sz="1600" dirty="0" err="1"/>
              <a:t>Schiffman</a:t>
            </a:r>
            <a:r>
              <a:rPr lang="en-US" sz="1600" dirty="0"/>
              <a:t> J. Psychosis risk screening: A systematic review. Schizophrenia Research 158: 11-18.</a:t>
            </a:r>
          </a:p>
        </p:txBody>
      </p:sp>
      <p:grpSp>
        <p:nvGrpSpPr>
          <p:cNvPr id="2" name="Group 1">
            <a:extLst>
              <a:ext uri="{FF2B5EF4-FFF2-40B4-BE49-F238E27FC236}">
                <a16:creationId xmlns:a16="http://schemas.microsoft.com/office/drawing/2014/main" id="{99D30C90-797C-4CD8-9247-BBC23A0ED330}"/>
              </a:ext>
            </a:extLst>
          </p:cNvPr>
          <p:cNvGrpSpPr/>
          <p:nvPr/>
        </p:nvGrpSpPr>
        <p:grpSpPr>
          <a:xfrm>
            <a:off x="326879" y="2002123"/>
            <a:ext cx="8726937" cy="3140811"/>
            <a:chOff x="326879" y="2002123"/>
            <a:chExt cx="8726937" cy="3140811"/>
          </a:xfrm>
        </p:grpSpPr>
        <p:pic>
          <p:nvPicPr>
            <p:cNvPr id="24" name="Picture 23"/>
            <p:cNvPicPr>
              <a:picLocks noChangeAspect="1"/>
            </p:cNvPicPr>
            <p:nvPr/>
          </p:nvPicPr>
          <p:blipFill rotWithShape="1">
            <a:blip r:embed="rId4"/>
            <a:srcRect b="24881"/>
            <a:stretch/>
          </p:blipFill>
          <p:spPr>
            <a:xfrm>
              <a:off x="365141" y="2024760"/>
              <a:ext cx="2830313" cy="814034"/>
            </a:xfrm>
            <a:prstGeom prst="rect">
              <a:avLst/>
            </a:prstGeom>
          </p:spPr>
        </p:pic>
        <p:pic>
          <p:nvPicPr>
            <p:cNvPr id="26" name="Picture 25"/>
            <p:cNvPicPr>
              <a:picLocks noChangeAspect="1"/>
            </p:cNvPicPr>
            <p:nvPr/>
          </p:nvPicPr>
          <p:blipFill rotWithShape="1">
            <a:blip r:embed="rId5"/>
            <a:srcRect r="616" b="21668"/>
            <a:stretch/>
          </p:blipFill>
          <p:spPr>
            <a:xfrm>
              <a:off x="8665488" y="2040888"/>
              <a:ext cx="299920" cy="816612"/>
            </a:xfrm>
            <a:prstGeom prst="rect">
              <a:avLst/>
            </a:prstGeom>
          </p:spPr>
        </p:pic>
        <p:pic>
          <p:nvPicPr>
            <p:cNvPr id="27" name="Picture 26"/>
            <p:cNvPicPr>
              <a:picLocks noChangeAspect="1"/>
            </p:cNvPicPr>
            <p:nvPr/>
          </p:nvPicPr>
          <p:blipFill rotWithShape="1">
            <a:blip r:embed="rId4"/>
            <a:srcRect b="24881"/>
            <a:stretch/>
          </p:blipFill>
          <p:spPr>
            <a:xfrm>
              <a:off x="3100159" y="2013442"/>
              <a:ext cx="2830313" cy="814034"/>
            </a:xfrm>
            <a:prstGeom prst="rect">
              <a:avLst/>
            </a:prstGeom>
          </p:spPr>
        </p:pic>
        <p:pic>
          <p:nvPicPr>
            <p:cNvPr id="28" name="Picture 27"/>
            <p:cNvPicPr>
              <a:picLocks noChangeAspect="1"/>
            </p:cNvPicPr>
            <p:nvPr/>
          </p:nvPicPr>
          <p:blipFill rotWithShape="1">
            <a:blip r:embed="rId4"/>
            <a:srcRect b="24881"/>
            <a:stretch/>
          </p:blipFill>
          <p:spPr>
            <a:xfrm>
              <a:off x="5882824" y="2002123"/>
              <a:ext cx="2830313" cy="814034"/>
            </a:xfrm>
            <a:prstGeom prst="rect">
              <a:avLst/>
            </a:prstGeom>
          </p:spPr>
        </p:pic>
        <p:pic>
          <p:nvPicPr>
            <p:cNvPr id="29" name="Picture 28"/>
            <p:cNvPicPr>
              <a:picLocks noChangeAspect="1"/>
            </p:cNvPicPr>
            <p:nvPr/>
          </p:nvPicPr>
          <p:blipFill rotWithShape="1">
            <a:blip r:embed="rId4"/>
            <a:srcRect b="24881"/>
            <a:stretch/>
          </p:blipFill>
          <p:spPr>
            <a:xfrm>
              <a:off x="365141" y="3095116"/>
              <a:ext cx="2830313" cy="814034"/>
            </a:xfrm>
            <a:prstGeom prst="rect">
              <a:avLst/>
            </a:prstGeom>
          </p:spPr>
        </p:pic>
        <p:pic>
          <p:nvPicPr>
            <p:cNvPr id="30" name="Picture 29"/>
            <p:cNvPicPr>
              <a:picLocks noChangeAspect="1"/>
            </p:cNvPicPr>
            <p:nvPr/>
          </p:nvPicPr>
          <p:blipFill rotWithShape="1">
            <a:blip r:embed="rId4"/>
            <a:srcRect r="46670" b="24881"/>
            <a:stretch/>
          </p:blipFill>
          <p:spPr>
            <a:xfrm>
              <a:off x="3100159" y="3106436"/>
              <a:ext cx="1509419" cy="814034"/>
            </a:xfrm>
            <a:prstGeom prst="rect">
              <a:avLst/>
            </a:prstGeom>
          </p:spPr>
        </p:pic>
        <p:pic>
          <p:nvPicPr>
            <p:cNvPr id="19" name="Picture 18"/>
            <p:cNvPicPr>
              <a:picLocks noChangeAspect="1"/>
            </p:cNvPicPr>
            <p:nvPr/>
          </p:nvPicPr>
          <p:blipFill rotWithShape="1">
            <a:blip r:embed="rId6"/>
            <a:srcRect r="3124" b="28324"/>
            <a:stretch/>
          </p:blipFill>
          <p:spPr>
            <a:xfrm>
              <a:off x="4815316" y="3091789"/>
              <a:ext cx="323357" cy="835716"/>
            </a:xfrm>
            <a:prstGeom prst="rect">
              <a:avLst/>
            </a:prstGeom>
          </p:spPr>
        </p:pic>
        <p:pic>
          <p:nvPicPr>
            <p:cNvPr id="20" name="Picture 19"/>
            <p:cNvPicPr>
              <a:picLocks noChangeAspect="1"/>
            </p:cNvPicPr>
            <p:nvPr/>
          </p:nvPicPr>
          <p:blipFill rotWithShape="1">
            <a:blip r:embed="rId7"/>
            <a:srcRect r="470" b="29453"/>
            <a:stretch/>
          </p:blipFill>
          <p:spPr>
            <a:xfrm>
              <a:off x="6430964" y="3097043"/>
              <a:ext cx="304910" cy="832219"/>
            </a:xfrm>
            <a:prstGeom prst="rect">
              <a:avLst/>
            </a:prstGeom>
          </p:spPr>
        </p:pic>
        <p:pic>
          <p:nvPicPr>
            <p:cNvPr id="21" name="Picture 20"/>
            <p:cNvPicPr>
              <a:picLocks noChangeAspect="1"/>
            </p:cNvPicPr>
            <p:nvPr/>
          </p:nvPicPr>
          <p:blipFill rotWithShape="1">
            <a:blip r:embed="rId8"/>
            <a:srcRect r="-1171" b="27796"/>
            <a:stretch/>
          </p:blipFill>
          <p:spPr>
            <a:xfrm>
              <a:off x="8027770" y="3048964"/>
              <a:ext cx="314567" cy="858376"/>
            </a:xfrm>
            <a:prstGeom prst="rect">
              <a:avLst/>
            </a:prstGeom>
          </p:spPr>
        </p:pic>
        <p:pic>
          <p:nvPicPr>
            <p:cNvPr id="22" name="Picture 21"/>
            <p:cNvPicPr>
              <a:picLocks noChangeAspect="1"/>
            </p:cNvPicPr>
            <p:nvPr/>
          </p:nvPicPr>
          <p:blipFill rotWithShape="1">
            <a:blip r:embed="rId9"/>
            <a:srcRect b="30820"/>
            <a:stretch/>
          </p:blipFill>
          <p:spPr>
            <a:xfrm>
              <a:off x="4525342" y="3099170"/>
              <a:ext cx="374936" cy="816101"/>
            </a:xfrm>
            <a:prstGeom prst="rect">
              <a:avLst/>
            </a:prstGeom>
          </p:spPr>
        </p:pic>
        <p:pic>
          <p:nvPicPr>
            <p:cNvPr id="36" name="Picture 35"/>
            <p:cNvPicPr>
              <a:picLocks noChangeAspect="1"/>
            </p:cNvPicPr>
            <p:nvPr/>
          </p:nvPicPr>
          <p:blipFill rotWithShape="1">
            <a:blip r:embed="rId10"/>
            <a:srcRect r="12783" b="23537"/>
            <a:stretch/>
          </p:blipFill>
          <p:spPr>
            <a:xfrm>
              <a:off x="5343054" y="3147428"/>
              <a:ext cx="259214" cy="800623"/>
            </a:xfrm>
            <a:prstGeom prst="rect">
              <a:avLst/>
            </a:prstGeom>
          </p:spPr>
        </p:pic>
        <p:pic>
          <p:nvPicPr>
            <p:cNvPr id="37" name="Picture 36"/>
            <p:cNvPicPr>
              <a:picLocks noChangeAspect="1"/>
            </p:cNvPicPr>
            <p:nvPr/>
          </p:nvPicPr>
          <p:blipFill rotWithShape="1">
            <a:blip r:embed="rId11"/>
            <a:srcRect r="7074" b="32825"/>
            <a:stretch/>
          </p:blipFill>
          <p:spPr>
            <a:xfrm>
              <a:off x="5894227" y="3118377"/>
              <a:ext cx="259187" cy="810882"/>
            </a:xfrm>
            <a:prstGeom prst="rect">
              <a:avLst/>
            </a:prstGeom>
          </p:spPr>
        </p:pic>
        <p:pic>
          <p:nvPicPr>
            <p:cNvPr id="38" name="Picture 37"/>
            <p:cNvPicPr>
              <a:picLocks noChangeAspect="1"/>
            </p:cNvPicPr>
            <p:nvPr/>
          </p:nvPicPr>
          <p:blipFill rotWithShape="1">
            <a:blip r:embed="rId12" cstate="print">
              <a:extLst>
                <a:ext uri="{28A0092B-C50C-407E-A947-70E740481C1C}">
                  <a14:useLocalDpi xmlns:a14="http://schemas.microsoft.com/office/drawing/2010/main" val="0"/>
                </a:ext>
              </a:extLst>
            </a:blip>
            <a:srcRect b="27663"/>
            <a:stretch/>
          </p:blipFill>
          <p:spPr>
            <a:xfrm>
              <a:off x="7920371" y="4210224"/>
              <a:ext cx="326125" cy="932706"/>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val="0"/>
                </a:ext>
              </a:extLst>
            </a:blip>
            <a:srcRect b="27663"/>
            <a:stretch/>
          </p:blipFill>
          <p:spPr>
            <a:xfrm>
              <a:off x="5592978" y="3051100"/>
              <a:ext cx="358069" cy="885354"/>
            </a:xfrm>
            <a:prstGeom prst="rect">
              <a:avLst/>
            </a:prstGeom>
          </p:spPr>
        </p:pic>
        <p:pic>
          <p:nvPicPr>
            <p:cNvPr id="40" name="Picture 39"/>
            <p:cNvPicPr>
              <a:picLocks noChangeAspect="1"/>
            </p:cNvPicPr>
            <p:nvPr/>
          </p:nvPicPr>
          <p:blipFill rotWithShape="1">
            <a:blip r:embed="rId14" cstate="print">
              <a:extLst>
                <a:ext uri="{28A0092B-C50C-407E-A947-70E740481C1C}">
                  <a14:useLocalDpi xmlns:a14="http://schemas.microsoft.com/office/drawing/2010/main" val="0"/>
                </a:ext>
              </a:extLst>
            </a:blip>
            <a:srcRect b="27663"/>
            <a:stretch/>
          </p:blipFill>
          <p:spPr>
            <a:xfrm>
              <a:off x="5460604" y="4235795"/>
              <a:ext cx="358069" cy="907138"/>
            </a:xfrm>
            <a:prstGeom prst="rect">
              <a:avLst/>
            </a:prstGeom>
          </p:spPr>
        </p:pic>
        <p:pic>
          <p:nvPicPr>
            <p:cNvPr id="41" name="Picture 40"/>
            <p:cNvPicPr>
              <a:picLocks noChangeAspect="1"/>
            </p:cNvPicPr>
            <p:nvPr/>
          </p:nvPicPr>
          <p:blipFill rotWithShape="1">
            <a:blip r:embed="rId15" cstate="print">
              <a:extLst>
                <a:ext uri="{28A0092B-C50C-407E-A947-70E740481C1C}">
                  <a14:useLocalDpi xmlns:a14="http://schemas.microsoft.com/office/drawing/2010/main" val="0"/>
                </a:ext>
              </a:extLst>
            </a:blip>
            <a:srcRect b="27663"/>
            <a:stretch/>
          </p:blipFill>
          <p:spPr>
            <a:xfrm>
              <a:off x="1847758" y="4253292"/>
              <a:ext cx="358069" cy="882362"/>
            </a:xfrm>
            <a:prstGeom prst="rect">
              <a:avLst/>
            </a:prstGeom>
          </p:spPr>
        </p:pic>
        <p:pic>
          <p:nvPicPr>
            <p:cNvPr id="42" name="Picture 41"/>
            <p:cNvPicPr>
              <a:picLocks/>
            </p:cNvPicPr>
            <p:nvPr/>
          </p:nvPicPr>
          <p:blipFill rotWithShape="1">
            <a:blip r:embed="rId16" cstate="print">
              <a:extLst>
                <a:ext uri="{28A0092B-C50C-407E-A947-70E740481C1C}">
                  <a14:useLocalDpi xmlns:a14="http://schemas.microsoft.com/office/drawing/2010/main" val="0"/>
                </a:ext>
              </a:extLst>
            </a:blip>
            <a:srcRect b="27663"/>
            <a:stretch/>
          </p:blipFill>
          <p:spPr>
            <a:xfrm>
              <a:off x="608374" y="4202948"/>
              <a:ext cx="320040" cy="932706"/>
            </a:xfrm>
            <a:prstGeom prst="rect">
              <a:avLst/>
            </a:prstGeom>
          </p:spPr>
        </p:pic>
        <p:pic>
          <p:nvPicPr>
            <p:cNvPr id="43" name="Picture 42"/>
            <p:cNvPicPr>
              <a:picLocks noChangeAspect="1"/>
            </p:cNvPicPr>
            <p:nvPr/>
          </p:nvPicPr>
          <p:blipFill rotWithShape="1">
            <a:blip r:embed="rId17" cstate="print">
              <a:extLst>
                <a:ext uri="{28A0092B-C50C-407E-A947-70E740481C1C}">
                  <a14:useLocalDpi xmlns:a14="http://schemas.microsoft.com/office/drawing/2010/main" val="0"/>
                </a:ext>
              </a:extLst>
            </a:blip>
            <a:srcRect r="-7930" b="28730"/>
            <a:stretch/>
          </p:blipFill>
          <p:spPr>
            <a:xfrm>
              <a:off x="8334386" y="3034001"/>
              <a:ext cx="338712" cy="886467"/>
            </a:xfrm>
            <a:prstGeom prst="rect">
              <a:avLst/>
            </a:prstGeom>
          </p:spPr>
        </p:pic>
        <p:pic>
          <p:nvPicPr>
            <p:cNvPr id="44" name="Picture 43"/>
            <p:cNvPicPr>
              <a:picLocks noChangeAspect="1"/>
            </p:cNvPicPr>
            <p:nvPr/>
          </p:nvPicPr>
          <p:blipFill rotWithShape="1">
            <a:blip r:embed="rId17" cstate="print">
              <a:extLst>
                <a:ext uri="{28A0092B-C50C-407E-A947-70E740481C1C}">
                  <a14:useLocalDpi xmlns:a14="http://schemas.microsoft.com/office/drawing/2010/main" val="0"/>
                </a:ext>
              </a:extLst>
            </a:blip>
            <a:srcRect r="-7930" b="28730"/>
            <a:stretch/>
          </p:blipFill>
          <p:spPr>
            <a:xfrm>
              <a:off x="5734984" y="4256464"/>
              <a:ext cx="338712" cy="886467"/>
            </a:xfrm>
            <a:prstGeom prst="rect">
              <a:avLst/>
            </a:prstGeom>
          </p:spPr>
        </p:pic>
        <p:pic>
          <p:nvPicPr>
            <p:cNvPr id="45" name="Picture 44"/>
            <p:cNvPicPr>
              <a:picLocks noChangeAspect="1"/>
            </p:cNvPicPr>
            <p:nvPr/>
          </p:nvPicPr>
          <p:blipFill rotWithShape="1">
            <a:blip r:embed="rId17" cstate="print">
              <a:extLst>
                <a:ext uri="{28A0092B-C50C-407E-A947-70E740481C1C}">
                  <a14:useLocalDpi xmlns:a14="http://schemas.microsoft.com/office/drawing/2010/main" val="0"/>
                </a:ext>
              </a:extLst>
            </a:blip>
            <a:srcRect r="-7930" b="28730"/>
            <a:stretch/>
          </p:blipFill>
          <p:spPr>
            <a:xfrm>
              <a:off x="7454079" y="4256464"/>
              <a:ext cx="338712" cy="886467"/>
            </a:xfrm>
            <a:prstGeom prst="rect">
              <a:avLst/>
            </a:prstGeom>
          </p:spPr>
        </p:pic>
        <p:pic>
          <p:nvPicPr>
            <p:cNvPr id="46" name="Picture 45"/>
            <p:cNvPicPr>
              <a:picLocks noChangeAspect="1"/>
            </p:cNvPicPr>
            <p:nvPr/>
          </p:nvPicPr>
          <p:blipFill rotWithShape="1">
            <a:blip r:embed="rId17" cstate="print">
              <a:extLst>
                <a:ext uri="{28A0092B-C50C-407E-A947-70E740481C1C}">
                  <a14:useLocalDpi xmlns:a14="http://schemas.microsoft.com/office/drawing/2010/main" val="0"/>
                </a:ext>
              </a:extLst>
            </a:blip>
            <a:srcRect r="-7930" b="28730"/>
            <a:stretch/>
          </p:blipFill>
          <p:spPr>
            <a:xfrm>
              <a:off x="3883600" y="4256464"/>
              <a:ext cx="338712" cy="886467"/>
            </a:xfrm>
            <a:prstGeom prst="rect">
              <a:avLst/>
            </a:prstGeom>
          </p:spPr>
        </p:pic>
        <p:pic>
          <p:nvPicPr>
            <p:cNvPr id="47" name="Picture 46"/>
            <p:cNvPicPr>
              <a:picLocks noChangeAspect="1"/>
            </p:cNvPicPr>
            <p:nvPr/>
          </p:nvPicPr>
          <p:blipFill rotWithShape="1">
            <a:blip r:embed="rId17" cstate="print">
              <a:extLst>
                <a:ext uri="{28A0092B-C50C-407E-A947-70E740481C1C}">
                  <a14:useLocalDpi xmlns:a14="http://schemas.microsoft.com/office/drawing/2010/main" val="0"/>
                </a:ext>
              </a:extLst>
            </a:blip>
            <a:srcRect r="-7930" b="28730"/>
            <a:stretch/>
          </p:blipFill>
          <p:spPr>
            <a:xfrm>
              <a:off x="2132384" y="4249920"/>
              <a:ext cx="338712" cy="886467"/>
            </a:xfrm>
            <a:prstGeom prst="rect">
              <a:avLst/>
            </a:prstGeom>
          </p:spPr>
        </p:pic>
        <p:pic>
          <p:nvPicPr>
            <p:cNvPr id="48" name="Picture 47"/>
            <p:cNvPicPr>
              <a:picLocks noChangeAspect="1"/>
            </p:cNvPicPr>
            <p:nvPr/>
          </p:nvPicPr>
          <p:blipFill rotWithShape="1">
            <a:blip r:embed="rId18" cstate="print">
              <a:extLst>
                <a:ext uri="{28A0092B-C50C-407E-A947-70E740481C1C}">
                  <a14:useLocalDpi xmlns:a14="http://schemas.microsoft.com/office/drawing/2010/main" val="0"/>
                </a:ext>
              </a:extLst>
            </a:blip>
            <a:srcRect l="1" r="-745" b="29415"/>
            <a:stretch/>
          </p:blipFill>
          <p:spPr>
            <a:xfrm>
              <a:off x="6150677" y="3076759"/>
              <a:ext cx="303564" cy="850748"/>
            </a:xfrm>
            <a:prstGeom prst="rect">
              <a:avLst/>
            </a:prstGeom>
          </p:spPr>
        </p:pic>
        <p:pic>
          <p:nvPicPr>
            <p:cNvPr id="49" name="Picture 48"/>
            <p:cNvPicPr>
              <a:picLocks noChangeAspect="1"/>
            </p:cNvPicPr>
            <p:nvPr/>
          </p:nvPicPr>
          <p:blipFill rotWithShape="1">
            <a:blip r:embed="rId18" cstate="print">
              <a:extLst>
                <a:ext uri="{28A0092B-C50C-407E-A947-70E740481C1C}">
                  <a14:useLocalDpi xmlns:a14="http://schemas.microsoft.com/office/drawing/2010/main" val="0"/>
                </a:ext>
              </a:extLst>
            </a:blip>
            <a:srcRect l="1" r="-745" b="29415"/>
            <a:stretch/>
          </p:blipFill>
          <p:spPr>
            <a:xfrm>
              <a:off x="8666318" y="3055321"/>
              <a:ext cx="303564" cy="850748"/>
            </a:xfrm>
            <a:prstGeom prst="rect">
              <a:avLst/>
            </a:prstGeom>
          </p:spPr>
        </p:pic>
        <p:pic>
          <p:nvPicPr>
            <p:cNvPr id="50" name="Picture 49"/>
            <p:cNvPicPr>
              <a:picLocks noChangeAspect="1"/>
            </p:cNvPicPr>
            <p:nvPr/>
          </p:nvPicPr>
          <p:blipFill rotWithShape="1">
            <a:blip r:embed="rId18" cstate="print">
              <a:extLst>
                <a:ext uri="{28A0092B-C50C-407E-A947-70E740481C1C}">
                  <a14:useLocalDpi xmlns:a14="http://schemas.microsoft.com/office/drawing/2010/main" val="0"/>
                </a:ext>
              </a:extLst>
            </a:blip>
            <a:srcRect l="1" r="-745" b="29415"/>
            <a:stretch/>
          </p:blipFill>
          <p:spPr>
            <a:xfrm>
              <a:off x="6674909" y="4292184"/>
              <a:ext cx="303564" cy="850748"/>
            </a:xfrm>
            <a:prstGeom prst="rect">
              <a:avLst/>
            </a:prstGeom>
          </p:spPr>
        </p:pic>
        <p:pic>
          <p:nvPicPr>
            <p:cNvPr id="51" name="Picture 50"/>
            <p:cNvPicPr>
              <a:picLocks noChangeAspect="1"/>
            </p:cNvPicPr>
            <p:nvPr/>
          </p:nvPicPr>
          <p:blipFill rotWithShape="1">
            <a:blip r:embed="rId18" cstate="print">
              <a:extLst>
                <a:ext uri="{28A0092B-C50C-407E-A947-70E740481C1C}">
                  <a14:useLocalDpi xmlns:a14="http://schemas.microsoft.com/office/drawing/2010/main" val="0"/>
                </a:ext>
              </a:extLst>
            </a:blip>
            <a:srcRect l="1" r="-745" b="29415"/>
            <a:stretch/>
          </p:blipFill>
          <p:spPr>
            <a:xfrm>
              <a:off x="4180162" y="4292184"/>
              <a:ext cx="303564" cy="850748"/>
            </a:xfrm>
            <a:prstGeom prst="rect">
              <a:avLst/>
            </a:prstGeom>
          </p:spPr>
        </p:pic>
        <p:pic>
          <p:nvPicPr>
            <p:cNvPr id="52" name="Picture 51"/>
            <p:cNvPicPr>
              <a:picLocks noChangeAspect="1"/>
            </p:cNvPicPr>
            <p:nvPr/>
          </p:nvPicPr>
          <p:blipFill rotWithShape="1">
            <a:blip r:embed="rId18" cstate="print">
              <a:extLst>
                <a:ext uri="{28A0092B-C50C-407E-A947-70E740481C1C}">
                  <a14:useLocalDpi xmlns:a14="http://schemas.microsoft.com/office/drawing/2010/main" val="0"/>
                </a:ext>
              </a:extLst>
            </a:blip>
            <a:srcRect l="1" r="-745" b="29415"/>
            <a:stretch/>
          </p:blipFill>
          <p:spPr>
            <a:xfrm>
              <a:off x="326879" y="4284906"/>
              <a:ext cx="303564" cy="850748"/>
            </a:xfrm>
            <a:prstGeom prst="rect">
              <a:avLst/>
            </a:prstGeom>
          </p:spPr>
        </p:pic>
        <p:pic>
          <p:nvPicPr>
            <p:cNvPr id="53" name="Picture 52"/>
            <p:cNvPicPr>
              <a:picLocks noChangeAspect="1"/>
            </p:cNvPicPr>
            <p:nvPr/>
          </p:nvPicPr>
          <p:blipFill rotWithShape="1">
            <a:blip r:embed="rId19" cstate="print">
              <a:extLst>
                <a:ext uri="{28A0092B-C50C-407E-A947-70E740481C1C}">
                  <a14:useLocalDpi xmlns:a14="http://schemas.microsoft.com/office/drawing/2010/main" val="0"/>
                </a:ext>
              </a:extLst>
            </a:blip>
            <a:srcRect r="9234" b="29473"/>
            <a:stretch/>
          </p:blipFill>
          <p:spPr>
            <a:xfrm>
              <a:off x="5066982" y="3087819"/>
              <a:ext cx="309421" cy="833714"/>
            </a:xfrm>
            <a:prstGeom prst="rect">
              <a:avLst/>
            </a:prstGeom>
          </p:spPr>
        </p:pic>
        <p:pic>
          <p:nvPicPr>
            <p:cNvPr id="54" name="Picture 53"/>
            <p:cNvPicPr>
              <a:picLocks noChangeAspect="1"/>
            </p:cNvPicPr>
            <p:nvPr/>
          </p:nvPicPr>
          <p:blipFill rotWithShape="1">
            <a:blip r:embed="rId20" cstate="print">
              <a:extLst>
                <a:ext uri="{28A0092B-C50C-407E-A947-70E740481C1C}">
                  <a14:useLocalDpi xmlns:a14="http://schemas.microsoft.com/office/drawing/2010/main" val="0"/>
                </a:ext>
              </a:extLst>
            </a:blip>
            <a:srcRect r="9234" b="29473"/>
            <a:stretch/>
          </p:blipFill>
          <p:spPr>
            <a:xfrm>
              <a:off x="7218318" y="3106435"/>
              <a:ext cx="309421" cy="802571"/>
            </a:xfrm>
            <a:prstGeom prst="rect">
              <a:avLst/>
            </a:prstGeom>
          </p:spPr>
        </p:pic>
        <p:pic>
          <p:nvPicPr>
            <p:cNvPr id="55" name="Picture 54"/>
            <p:cNvPicPr>
              <a:picLocks noChangeAspect="1"/>
            </p:cNvPicPr>
            <p:nvPr/>
          </p:nvPicPr>
          <p:blipFill rotWithShape="1">
            <a:blip r:embed="rId21" cstate="print">
              <a:extLst>
                <a:ext uri="{28A0092B-C50C-407E-A947-70E740481C1C}">
                  <a14:useLocalDpi xmlns:a14="http://schemas.microsoft.com/office/drawing/2010/main" val="0"/>
                </a:ext>
              </a:extLst>
            </a:blip>
            <a:srcRect r="9234" b="29473"/>
            <a:stretch/>
          </p:blipFill>
          <p:spPr>
            <a:xfrm>
              <a:off x="2368383" y="4261064"/>
              <a:ext cx="309421" cy="866288"/>
            </a:xfrm>
            <a:prstGeom prst="rect">
              <a:avLst/>
            </a:prstGeom>
          </p:spPr>
        </p:pic>
        <p:pic>
          <p:nvPicPr>
            <p:cNvPr id="56" name="Picture 55"/>
            <p:cNvPicPr>
              <a:picLocks noChangeAspect="1"/>
            </p:cNvPicPr>
            <p:nvPr/>
          </p:nvPicPr>
          <p:blipFill rotWithShape="1">
            <a:blip r:embed="rId22" cstate="print">
              <a:extLst>
                <a:ext uri="{28A0092B-C50C-407E-A947-70E740481C1C}">
                  <a14:useLocalDpi xmlns:a14="http://schemas.microsoft.com/office/drawing/2010/main" val="0"/>
                </a:ext>
              </a:extLst>
            </a:blip>
            <a:srcRect r="9234" b="29473"/>
            <a:stretch/>
          </p:blipFill>
          <p:spPr>
            <a:xfrm>
              <a:off x="7687298" y="4258758"/>
              <a:ext cx="309421" cy="884174"/>
            </a:xfrm>
            <a:prstGeom prst="rect">
              <a:avLst/>
            </a:prstGeom>
          </p:spPr>
        </p:pic>
        <p:pic>
          <p:nvPicPr>
            <p:cNvPr id="57" name="Picture 56"/>
            <p:cNvPicPr>
              <a:picLocks noChangeAspect="1"/>
            </p:cNvPicPr>
            <p:nvPr/>
          </p:nvPicPr>
          <p:blipFill rotWithShape="1">
            <a:blip r:embed="rId9"/>
            <a:srcRect b="30820"/>
            <a:stretch/>
          </p:blipFill>
          <p:spPr>
            <a:xfrm>
              <a:off x="7450531" y="3087094"/>
              <a:ext cx="374936" cy="816101"/>
            </a:xfrm>
            <a:prstGeom prst="rect">
              <a:avLst/>
            </a:prstGeom>
          </p:spPr>
        </p:pic>
        <p:pic>
          <p:nvPicPr>
            <p:cNvPr id="58" name="Picture 57"/>
            <p:cNvPicPr>
              <a:picLocks noChangeAspect="1"/>
            </p:cNvPicPr>
            <p:nvPr/>
          </p:nvPicPr>
          <p:blipFill rotWithShape="1">
            <a:blip r:embed="rId9"/>
            <a:srcRect b="30820"/>
            <a:stretch/>
          </p:blipFill>
          <p:spPr>
            <a:xfrm>
              <a:off x="1338942" y="4334492"/>
              <a:ext cx="365760" cy="796128"/>
            </a:xfrm>
            <a:prstGeom prst="rect">
              <a:avLst/>
            </a:prstGeom>
          </p:spPr>
        </p:pic>
        <p:pic>
          <p:nvPicPr>
            <p:cNvPr id="59" name="Picture 58"/>
            <p:cNvPicPr>
              <a:picLocks noChangeAspect="1"/>
            </p:cNvPicPr>
            <p:nvPr/>
          </p:nvPicPr>
          <p:blipFill rotWithShape="1">
            <a:blip r:embed="rId9"/>
            <a:srcRect b="30820"/>
            <a:stretch/>
          </p:blipFill>
          <p:spPr>
            <a:xfrm>
              <a:off x="6892074" y="4326832"/>
              <a:ext cx="374936" cy="816101"/>
            </a:xfrm>
            <a:prstGeom prst="rect">
              <a:avLst/>
            </a:prstGeom>
          </p:spPr>
        </p:pic>
        <p:pic>
          <p:nvPicPr>
            <p:cNvPr id="60" name="Picture 59"/>
            <p:cNvPicPr>
              <a:picLocks noChangeAspect="1"/>
            </p:cNvPicPr>
            <p:nvPr/>
          </p:nvPicPr>
          <p:blipFill rotWithShape="1">
            <a:blip r:embed="rId9"/>
            <a:srcRect b="30820"/>
            <a:stretch/>
          </p:blipFill>
          <p:spPr>
            <a:xfrm>
              <a:off x="8678880" y="4326830"/>
              <a:ext cx="374936" cy="816101"/>
            </a:xfrm>
            <a:prstGeom prst="rect">
              <a:avLst/>
            </a:prstGeom>
          </p:spPr>
        </p:pic>
        <p:pic>
          <p:nvPicPr>
            <p:cNvPr id="61" name="Picture 60"/>
            <p:cNvPicPr>
              <a:picLocks noChangeAspect="1"/>
            </p:cNvPicPr>
            <p:nvPr/>
          </p:nvPicPr>
          <p:blipFill rotWithShape="1">
            <a:blip r:embed="rId6"/>
            <a:srcRect r="3124" b="28324"/>
            <a:stretch/>
          </p:blipFill>
          <p:spPr>
            <a:xfrm>
              <a:off x="6697620" y="3112331"/>
              <a:ext cx="323357" cy="835716"/>
            </a:xfrm>
            <a:prstGeom prst="rect">
              <a:avLst/>
            </a:prstGeom>
          </p:spPr>
        </p:pic>
        <p:pic>
          <p:nvPicPr>
            <p:cNvPr id="62" name="Picture 61"/>
            <p:cNvPicPr>
              <a:picLocks noChangeAspect="1"/>
            </p:cNvPicPr>
            <p:nvPr/>
          </p:nvPicPr>
          <p:blipFill rotWithShape="1">
            <a:blip r:embed="rId6"/>
            <a:srcRect r="3124" b="28324"/>
            <a:stretch/>
          </p:blipFill>
          <p:spPr>
            <a:xfrm>
              <a:off x="7754883" y="3059177"/>
              <a:ext cx="323357" cy="835716"/>
            </a:xfrm>
            <a:prstGeom prst="rect">
              <a:avLst/>
            </a:prstGeom>
          </p:spPr>
        </p:pic>
        <p:pic>
          <p:nvPicPr>
            <p:cNvPr id="63" name="Picture 62"/>
            <p:cNvPicPr>
              <a:picLocks noChangeAspect="1"/>
            </p:cNvPicPr>
            <p:nvPr/>
          </p:nvPicPr>
          <p:blipFill rotWithShape="1">
            <a:blip r:embed="rId6"/>
            <a:srcRect r="3124" b="28324"/>
            <a:stretch/>
          </p:blipFill>
          <p:spPr>
            <a:xfrm>
              <a:off x="846315" y="4299938"/>
              <a:ext cx="323357" cy="835716"/>
            </a:xfrm>
            <a:prstGeom prst="rect">
              <a:avLst/>
            </a:prstGeom>
          </p:spPr>
        </p:pic>
        <p:pic>
          <p:nvPicPr>
            <p:cNvPr id="64" name="Picture 63"/>
            <p:cNvPicPr>
              <a:picLocks noChangeAspect="1"/>
            </p:cNvPicPr>
            <p:nvPr/>
          </p:nvPicPr>
          <p:blipFill rotWithShape="1">
            <a:blip r:embed="rId6"/>
            <a:srcRect r="3124" b="28324"/>
            <a:stretch/>
          </p:blipFill>
          <p:spPr>
            <a:xfrm>
              <a:off x="3159003" y="4291636"/>
              <a:ext cx="323357" cy="835716"/>
            </a:xfrm>
            <a:prstGeom prst="rect">
              <a:avLst/>
            </a:prstGeom>
          </p:spPr>
        </p:pic>
        <p:pic>
          <p:nvPicPr>
            <p:cNvPr id="65" name="Picture 64"/>
            <p:cNvPicPr>
              <a:picLocks noChangeAspect="1"/>
            </p:cNvPicPr>
            <p:nvPr/>
          </p:nvPicPr>
          <p:blipFill rotWithShape="1">
            <a:blip r:embed="rId10"/>
            <a:srcRect r="12783" b="23537"/>
            <a:stretch/>
          </p:blipFill>
          <p:spPr>
            <a:xfrm>
              <a:off x="3402670" y="4340428"/>
              <a:ext cx="259214" cy="800623"/>
            </a:xfrm>
            <a:prstGeom prst="rect">
              <a:avLst/>
            </a:prstGeom>
          </p:spPr>
        </p:pic>
        <p:pic>
          <p:nvPicPr>
            <p:cNvPr id="66" name="Picture 65"/>
            <p:cNvPicPr>
              <a:picLocks noChangeAspect="1"/>
            </p:cNvPicPr>
            <p:nvPr/>
          </p:nvPicPr>
          <p:blipFill rotWithShape="1">
            <a:blip r:embed="rId10"/>
            <a:srcRect r="12783" b="23537"/>
            <a:stretch/>
          </p:blipFill>
          <p:spPr>
            <a:xfrm>
              <a:off x="4443111" y="4342311"/>
              <a:ext cx="259214" cy="800623"/>
            </a:xfrm>
            <a:prstGeom prst="rect">
              <a:avLst/>
            </a:prstGeom>
          </p:spPr>
        </p:pic>
        <p:pic>
          <p:nvPicPr>
            <p:cNvPr id="67" name="Picture 66"/>
            <p:cNvPicPr>
              <a:picLocks noChangeAspect="1"/>
            </p:cNvPicPr>
            <p:nvPr/>
          </p:nvPicPr>
          <p:blipFill rotWithShape="1">
            <a:blip r:embed="rId10"/>
            <a:srcRect r="12783" b="23537"/>
            <a:stretch/>
          </p:blipFill>
          <p:spPr>
            <a:xfrm>
              <a:off x="6443602" y="4342311"/>
              <a:ext cx="259214" cy="800623"/>
            </a:xfrm>
            <a:prstGeom prst="rect">
              <a:avLst/>
            </a:prstGeom>
          </p:spPr>
        </p:pic>
        <p:pic>
          <p:nvPicPr>
            <p:cNvPr id="68" name="Picture 67"/>
            <p:cNvPicPr>
              <a:picLocks noChangeAspect="1"/>
            </p:cNvPicPr>
            <p:nvPr/>
          </p:nvPicPr>
          <p:blipFill rotWithShape="1">
            <a:blip r:embed="rId10"/>
            <a:srcRect r="12783" b="23537"/>
            <a:stretch/>
          </p:blipFill>
          <p:spPr>
            <a:xfrm>
              <a:off x="6976847" y="3115664"/>
              <a:ext cx="259214" cy="800623"/>
            </a:xfrm>
            <a:prstGeom prst="rect">
              <a:avLst/>
            </a:prstGeom>
          </p:spPr>
        </p:pic>
        <p:pic>
          <p:nvPicPr>
            <p:cNvPr id="69" name="Picture 68"/>
            <p:cNvPicPr>
              <a:picLocks noChangeAspect="1"/>
            </p:cNvPicPr>
            <p:nvPr/>
          </p:nvPicPr>
          <p:blipFill rotWithShape="1">
            <a:blip r:embed="rId11"/>
            <a:srcRect r="7074" b="32825"/>
            <a:stretch/>
          </p:blipFill>
          <p:spPr>
            <a:xfrm>
              <a:off x="3656682" y="4331793"/>
              <a:ext cx="259187" cy="810882"/>
            </a:xfrm>
            <a:prstGeom prst="rect">
              <a:avLst/>
            </a:prstGeom>
          </p:spPr>
        </p:pic>
        <p:pic>
          <p:nvPicPr>
            <p:cNvPr id="70" name="Picture 69"/>
            <p:cNvPicPr>
              <a:picLocks noChangeAspect="1"/>
            </p:cNvPicPr>
            <p:nvPr/>
          </p:nvPicPr>
          <p:blipFill rotWithShape="1">
            <a:blip r:embed="rId11"/>
            <a:srcRect r="7074" b="32825"/>
            <a:stretch/>
          </p:blipFill>
          <p:spPr>
            <a:xfrm>
              <a:off x="4971321" y="4332048"/>
              <a:ext cx="259187" cy="810882"/>
            </a:xfrm>
            <a:prstGeom prst="rect">
              <a:avLst/>
            </a:prstGeom>
          </p:spPr>
        </p:pic>
        <p:pic>
          <p:nvPicPr>
            <p:cNvPr id="71" name="Picture 70"/>
            <p:cNvPicPr>
              <a:picLocks noChangeAspect="1"/>
            </p:cNvPicPr>
            <p:nvPr/>
          </p:nvPicPr>
          <p:blipFill rotWithShape="1">
            <a:blip r:embed="rId11"/>
            <a:srcRect r="7074" b="32825"/>
            <a:stretch/>
          </p:blipFill>
          <p:spPr>
            <a:xfrm>
              <a:off x="8181697" y="4332048"/>
              <a:ext cx="259187" cy="810882"/>
            </a:xfrm>
            <a:prstGeom prst="rect">
              <a:avLst/>
            </a:prstGeom>
          </p:spPr>
        </p:pic>
        <p:pic>
          <p:nvPicPr>
            <p:cNvPr id="72" name="Picture 71"/>
            <p:cNvPicPr>
              <a:picLocks noChangeAspect="1"/>
            </p:cNvPicPr>
            <p:nvPr/>
          </p:nvPicPr>
          <p:blipFill rotWithShape="1">
            <a:blip r:embed="rId11"/>
            <a:srcRect r="7074" b="32825"/>
            <a:stretch/>
          </p:blipFill>
          <p:spPr>
            <a:xfrm>
              <a:off x="6016524" y="4332048"/>
              <a:ext cx="259187" cy="810882"/>
            </a:xfrm>
            <a:prstGeom prst="rect">
              <a:avLst/>
            </a:prstGeom>
          </p:spPr>
        </p:pic>
        <p:pic>
          <p:nvPicPr>
            <p:cNvPr id="73" name="Picture 72"/>
            <p:cNvPicPr>
              <a:picLocks noChangeAspect="1"/>
            </p:cNvPicPr>
            <p:nvPr/>
          </p:nvPicPr>
          <p:blipFill rotWithShape="1">
            <a:blip r:embed="rId7"/>
            <a:srcRect r="470" b="29453"/>
            <a:stretch/>
          </p:blipFill>
          <p:spPr>
            <a:xfrm>
              <a:off x="1125939" y="4303435"/>
              <a:ext cx="304910" cy="832219"/>
            </a:xfrm>
            <a:prstGeom prst="rect">
              <a:avLst/>
            </a:prstGeom>
          </p:spPr>
        </p:pic>
        <p:pic>
          <p:nvPicPr>
            <p:cNvPr id="74" name="Picture 73"/>
            <p:cNvPicPr>
              <a:picLocks noChangeAspect="1"/>
            </p:cNvPicPr>
            <p:nvPr/>
          </p:nvPicPr>
          <p:blipFill rotWithShape="1">
            <a:blip r:embed="rId7"/>
            <a:srcRect r="470" b="29453"/>
            <a:stretch/>
          </p:blipFill>
          <p:spPr>
            <a:xfrm>
              <a:off x="2645242" y="4295731"/>
              <a:ext cx="304910" cy="832219"/>
            </a:xfrm>
            <a:prstGeom prst="rect">
              <a:avLst/>
            </a:prstGeom>
          </p:spPr>
        </p:pic>
        <p:pic>
          <p:nvPicPr>
            <p:cNvPr id="75" name="Picture 74"/>
            <p:cNvPicPr>
              <a:picLocks noChangeAspect="1"/>
            </p:cNvPicPr>
            <p:nvPr/>
          </p:nvPicPr>
          <p:blipFill rotWithShape="1">
            <a:blip r:embed="rId7"/>
            <a:srcRect r="470" b="29453"/>
            <a:stretch/>
          </p:blipFill>
          <p:spPr>
            <a:xfrm>
              <a:off x="4719048" y="4310715"/>
              <a:ext cx="304910" cy="832219"/>
            </a:xfrm>
            <a:prstGeom prst="rect">
              <a:avLst/>
            </a:prstGeom>
          </p:spPr>
        </p:pic>
        <p:pic>
          <p:nvPicPr>
            <p:cNvPr id="76" name="Picture 75"/>
            <p:cNvPicPr>
              <a:picLocks noChangeAspect="1"/>
            </p:cNvPicPr>
            <p:nvPr/>
          </p:nvPicPr>
          <p:blipFill rotWithShape="1">
            <a:blip r:embed="rId7"/>
            <a:srcRect r="470" b="29453"/>
            <a:stretch/>
          </p:blipFill>
          <p:spPr>
            <a:xfrm>
              <a:off x="8440884" y="4310713"/>
              <a:ext cx="304910" cy="832219"/>
            </a:xfrm>
            <a:prstGeom prst="rect">
              <a:avLst/>
            </a:prstGeom>
          </p:spPr>
        </p:pic>
        <p:pic>
          <p:nvPicPr>
            <p:cNvPr id="77" name="Picture 76"/>
            <p:cNvPicPr>
              <a:picLocks/>
            </p:cNvPicPr>
            <p:nvPr/>
          </p:nvPicPr>
          <p:blipFill rotWithShape="1">
            <a:blip r:embed="rId8"/>
            <a:srcRect r="-1171" b="27796"/>
            <a:stretch/>
          </p:blipFill>
          <p:spPr>
            <a:xfrm>
              <a:off x="1620728" y="4284299"/>
              <a:ext cx="274320" cy="858376"/>
            </a:xfrm>
            <a:prstGeom prst="rect">
              <a:avLst/>
            </a:prstGeom>
          </p:spPr>
        </p:pic>
        <p:pic>
          <p:nvPicPr>
            <p:cNvPr id="78" name="Picture 77"/>
            <p:cNvPicPr>
              <a:picLocks noChangeAspect="1"/>
            </p:cNvPicPr>
            <p:nvPr/>
          </p:nvPicPr>
          <p:blipFill rotWithShape="1">
            <a:blip r:embed="rId8"/>
            <a:srcRect r="-1171" b="27796"/>
            <a:stretch/>
          </p:blipFill>
          <p:spPr>
            <a:xfrm>
              <a:off x="2899473" y="4277278"/>
              <a:ext cx="314567" cy="858376"/>
            </a:xfrm>
            <a:prstGeom prst="rect">
              <a:avLst/>
            </a:prstGeom>
          </p:spPr>
        </p:pic>
        <p:pic>
          <p:nvPicPr>
            <p:cNvPr id="79" name="Picture 78"/>
            <p:cNvPicPr>
              <a:picLocks noChangeAspect="1"/>
            </p:cNvPicPr>
            <p:nvPr/>
          </p:nvPicPr>
          <p:blipFill rotWithShape="1">
            <a:blip r:embed="rId8"/>
            <a:srcRect r="-1171" b="27796"/>
            <a:stretch/>
          </p:blipFill>
          <p:spPr>
            <a:xfrm>
              <a:off x="5199077" y="4284557"/>
              <a:ext cx="314567" cy="858376"/>
            </a:xfrm>
            <a:prstGeom prst="rect">
              <a:avLst/>
            </a:prstGeom>
          </p:spPr>
        </p:pic>
        <p:pic>
          <p:nvPicPr>
            <p:cNvPr id="80" name="Picture 79"/>
            <p:cNvPicPr>
              <a:picLocks noChangeAspect="1"/>
            </p:cNvPicPr>
            <p:nvPr/>
          </p:nvPicPr>
          <p:blipFill rotWithShape="1">
            <a:blip r:embed="rId8"/>
            <a:srcRect r="-1171" b="27796"/>
            <a:stretch/>
          </p:blipFill>
          <p:spPr>
            <a:xfrm>
              <a:off x="7169589" y="4284557"/>
              <a:ext cx="314567" cy="858376"/>
            </a:xfrm>
            <a:prstGeom prst="rect">
              <a:avLst/>
            </a:prstGeom>
          </p:spPr>
        </p:pic>
        <p:pic>
          <p:nvPicPr>
            <p:cNvPr id="81" name="Picture 80"/>
            <p:cNvPicPr>
              <a:picLocks noChangeAspect="1"/>
            </p:cNvPicPr>
            <p:nvPr/>
          </p:nvPicPr>
          <p:blipFill rotWithShape="1">
            <a:blip r:embed="rId19" cstate="print">
              <a:extLst>
                <a:ext uri="{28A0092B-C50C-407E-A947-70E740481C1C}">
                  <a14:useLocalDpi xmlns:a14="http://schemas.microsoft.com/office/drawing/2010/main" val="0"/>
                </a:ext>
              </a:extLst>
            </a:blip>
            <a:srcRect r="9234" b="29473"/>
            <a:stretch/>
          </p:blipFill>
          <p:spPr>
            <a:xfrm>
              <a:off x="6213946" y="4309218"/>
              <a:ext cx="309421" cy="833714"/>
            </a:xfrm>
            <a:prstGeom prst="rect">
              <a:avLst/>
            </a:prstGeom>
          </p:spPr>
        </p:pic>
      </p:grpSp>
      <p:sp>
        <p:nvSpPr>
          <p:cNvPr id="82" name="Title 1"/>
          <p:cNvSpPr txBox="1">
            <a:spLocks/>
          </p:cNvSpPr>
          <p:nvPr/>
        </p:nvSpPr>
        <p:spPr>
          <a:xfrm>
            <a:off x="297180" y="365126"/>
            <a:ext cx="8686800" cy="1325563"/>
          </a:xfrm>
          <a:prstGeom prst="rect">
            <a:avLst/>
          </a:prstGeom>
        </p:spPr>
        <p:txBody>
          <a:bodyPr>
            <a:normAutofit fontScale="97500" lnSpcReduction="100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200"/>
              <a:t>Mild attenuated psychosis symptoms are not that unusual, especially in persons seeking mental health treatment.</a:t>
            </a:r>
            <a:endParaRPr lang="en-US" sz="3200" dirty="0"/>
          </a:p>
        </p:txBody>
      </p:sp>
    </p:spTree>
    <p:custDataLst>
      <p:tags r:id="rId1"/>
    </p:custDataLst>
    <p:extLst>
      <p:ext uri="{BB962C8B-B14F-4D97-AF65-F5344CB8AC3E}">
        <p14:creationId xmlns:p14="http://schemas.microsoft.com/office/powerpoint/2010/main" val="16635827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1909444"/>
          </a:xfrm>
        </p:spPr>
        <p:txBody>
          <a:bodyPr>
            <a:normAutofit/>
          </a:bodyPr>
          <a:lstStyle/>
          <a:p>
            <a:r>
              <a:rPr lang="en-US" sz="3200" dirty="0"/>
              <a:t>Most people experience “mind tricks” and their thinking becomes disorganized when............. sleep deprived.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13490"/>
            <a:ext cx="9159502" cy="3095770"/>
          </a:xfrm>
          <a:prstGeom prst="rect">
            <a:avLst/>
          </a:prstGeom>
        </p:spPr>
      </p:pic>
    </p:spTree>
    <p:custDataLst>
      <p:tags r:id="rId1"/>
    </p:custDataLst>
    <p:extLst>
      <p:ext uri="{BB962C8B-B14F-4D97-AF65-F5344CB8AC3E}">
        <p14:creationId xmlns:p14="http://schemas.microsoft.com/office/powerpoint/2010/main" val="17997922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65141" y="5903496"/>
            <a:ext cx="8399668" cy="584776"/>
          </a:xfrm>
          <a:prstGeom prst="rect">
            <a:avLst/>
          </a:prstGeom>
        </p:spPr>
        <p:txBody>
          <a:bodyPr wrap="square">
            <a:spAutoFit/>
          </a:bodyPr>
          <a:lstStyle/>
          <a:p>
            <a:r>
              <a:rPr lang="en-US" sz="1600" dirty="0"/>
              <a:t>Reference: Kline E and </a:t>
            </a:r>
            <a:r>
              <a:rPr lang="en-US" sz="1600" dirty="0" err="1"/>
              <a:t>Schiffman</a:t>
            </a:r>
            <a:r>
              <a:rPr lang="en-US" sz="1600" dirty="0"/>
              <a:t> J. Psychosis risk screening: A systematic review. Schizophrenia Research 158: 11-18.</a:t>
            </a:r>
          </a:p>
        </p:txBody>
      </p:sp>
      <p:pic>
        <p:nvPicPr>
          <p:cNvPr id="26" name="Picture 25"/>
          <p:cNvPicPr>
            <a:picLocks noChangeAspect="1"/>
          </p:cNvPicPr>
          <p:nvPr/>
        </p:nvPicPr>
        <p:blipFill rotWithShape="1">
          <a:blip r:embed="rId4"/>
          <a:srcRect r="616" b="21668"/>
          <a:stretch/>
        </p:blipFill>
        <p:spPr>
          <a:xfrm>
            <a:off x="8665488" y="2040888"/>
            <a:ext cx="299920" cy="816612"/>
          </a:xfrm>
          <a:prstGeom prst="rect">
            <a:avLst/>
          </a:prstGeom>
        </p:spPr>
      </p:pic>
      <p:grpSp>
        <p:nvGrpSpPr>
          <p:cNvPr id="2" name="Group 1">
            <a:extLst>
              <a:ext uri="{FF2B5EF4-FFF2-40B4-BE49-F238E27FC236}">
                <a16:creationId xmlns:a16="http://schemas.microsoft.com/office/drawing/2014/main" id="{475479B9-9A88-4D65-AD7A-7853BB873811}"/>
              </a:ext>
            </a:extLst>
          </p:cNvPr>
          <p:cNvGrpSpPr/>
          <p:nvPr/>
        </p:nvGrpSpPr>
        <p:grpSpPr>
          <a:xfrm>
            <a:off x="365140" y="2002123"/>
            <a:ext cx="8600268" cy="2892082"/>
            <a:chOff x="365140" y="2002123"/>
            <a:chExt cx="8600268" cy="2892082"/>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r="9234" b="29473"/>
            <a:stretch/>
          </p:blipFill>
          <p:spPr>
            <a:xfrm>
              <a:off x="8455388" y="3972663"/>
              <a:ext cx="309421" cy="90479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b="27663"/>
            <a:stretch/>
          </p:blipFill>
          <p:spPr>
            <a:xfrm>
              <a:off x="7475000" y="3958706"/>
              <a:ext cx="358069" cy="932706"/>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r="-7930" b="28730"/>
            <a:stretch/>
          </p:blipFill>
          <p:spPr>
            <a:xfrm>
              <a:off x="7809699" y="3988814"/>
              <a:ext cx="338712" cy="886467"/>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 r="-745" b="29415"/>
            <a:stretch/>
          </p:blipFill>
          <p:spPr>
            <a:xfrm>
              <a:off x="8132897" y="4023552"/>
              <a:ext cx="303564" cy="850748"/>
            </a:xfrm>
            <a:prstGeom prst="rect">
              <a:avLst/>
            </a:prstGeom>
          </p:spPr>
        </p:pic>
        <p:pic>
          <p:nvPicPr>
            <p:cNvPr id="24" name="Picture 23"/>
            <p:cNvPicPr>
              <a:picLocks noChangeAspect="1"/>
            </p:cNvPicPr>
            <p:nvPr/>
          </p:nvPicPr>
          <p:blipFill rotWithShape="1">
            <a:blip r:embed="rId9"/>
            <a:srcRect b="24881"/>
            <a:stretch/>
          </p:blipFill>
          <p:spPr>
            <a:xfrm>
              <a:off x="365141" y="2024760"/>
              <a:ext cx="2830313" cy="814034"/>
            </a:xfrm>
            <a:prstGeom prst="rect">
              <a:avLst/>
            </a:prstGeom>
          </p:spPr>
        </p:pic>
        <p:pic>
          <p:nvPicPr>
            <p:cNvPr id="25" name="Picture 24"/>
            <p:cNvPicPr>
              <a:picLocks noChangeAspect="1"/>
            </p:cNvPicPr>
            <p:nvPr/>
          </p:nvPicPr>
          <p:blipFill rotWithShape="1">
            <a:blip r:embed="rId10"/>
            <a:srcRect l="62987" r="296" b="23628"/>
            <a:stretch/>
          </p:blipFill>
          <p:spPr>
            <a:xfrm>
              <a:off x="8661533" y="3112750"/>
              <a:ext cx="303875" cy="817140"/>
            </a:xfrm>
            <a:prstGeom prst="rect">
              <a:avLst/>
            </a:prstGeom>
          </p:spPr>
        </p:pic>
        <p:pic>
          <p:nvPicPr>
            <p:cNvPr id="27" name="Picture 26"/>
            <p:cNvPicPr>
              <a:picLocks noChangeAspect="1"/>
            </p:cNvPicPr>
            <p:nvPr/>
          </p:nvPicPr>
          <p:blipFill rotWithShape="1">
            <a:blip r:embed="rId9"/>
            <a:srcRect b="24881"/>
            <a:stretch/>
          </p:blipFill>
          <p:spPr>
            <a:xfrm>
              <a:off x="3100159" y="2013442"/>
              <a:ext cx="2830313" cy="814034"/>
            </a:xfrm>
            <a:prstGeom prst="rect">
              <a:avLst/>
            </a:prstGeom>
          </p:spPr>
        </p:pic>
        <p:pic>
          <p:nvPicPr>
            <p:cNvPr id="28" name="Picture 27"/>
            <p:cNvPicPr>
              <a:picLocks noChangeAspect="1"/>
            </p:cNvPicPr>
            <p:nvPr/>
          </p:nvPicPr>
          <p:blipFill rotWithShape="1">
            <a:blip r:embed="rId9"/>
            <a:srcRect b="24881"/>
            <a:stretch/>
          </p:blipFill>
          <p:spPr>
            <a:xfrm>
              <a:off x="5882824" y="2002123"/>
              <a:ext cx="2830313" cy="814034"/>
            </a:xfrm>
            <a:prstGeom prst="rect">
              <a:avLst/>
            </a:prstGeom>
          </p:spPr>
        </p:pic>
        <p:pic>
          <p:nvPicPr>
            <p:cNvPr id="29" name="Picture 28"/>
            <p:cNvPicPr>
              <a:picLocks noChangeAspect="1"/>
            </p:cNvPicPr>
            <p:nvPr/>
          </p:nvPicPr>
          <p:blipFill rotWithShape="1">
            <a:blip r:embed="rId9"/>
            <a:srcRect b="24881"/>
            <a:stretch/>
          </p:blipFill>
          <p:spPr>
            <a:xfrm>
              <a:off x="365141" y="3095116"/>
              <a:ext cx="2830313" cy="814034"/>
            </a:xfrm>
            <a:prstGeom prst="rect">
              <a:avLst/>
            </a:prstGeom>
          </p:spPr>
        </p:pic>
        <p:pic>
          <p:nvPicPr>
            <p:cNvPr id="30" name="Picture 29"/>
            <p:cNvPicPr>
              <a:picLocks noChangeAspect="1"/>
            </p:cNvPicPr>
            <p:nvPr/>
          </p:nvPicPr>
          <p:blipFill rotWithShape="1">
            <a:blip r:embed="rId9"/>
            <a:srcRect b="24881"/>
            <a:stretch/>
          </p:blipFill>
          <p:spPr>
            <a:xfrm>
              <a:off x="3100159" y="3106436"/>
              <a:ext cx="2830313" cy="814034"/>
            </a:xfrm>
            <a:prstGeom prst="rect">
              <a:avLst/>
            </a:prstGeom>
          </p:spPr>
        </p:pic>
        <p:pic>
          <p:nvPicPr>
            <p:cNvPr id="31" name="Picture 30"/>
            <p:cNvPicPr>
              <a:picLocks noChangeAspect="1"/>
            </p:cNvPicPr>
            <p:nvPr/>
          </p:nvPicPr>
          <p:blipFill rotWithShape="1">
            <a:blip r:embed="rId9"/>
            <a:srcRect b="24881"/>
            <a:stretch/>
          </p:blipFill>
          <p:spPr>
            <a:xfrm>
              <a:off x="5887642" y="3112752"/>
              <a:ext cx="2830313" cy="814034"/>
            </a:xfrm>
            <a:prstGeom prst="rect">
              <a:avLst/>
            </a:prstGeom>
          </p:spPr>
        </p:pic>
        <p:pic>
          <p:nvPicPr>
            <p:cNvPr id="32" name="Picture 31"/>
            <p:cNvPicPr>
              <a:picLocks noChangeAspect="1"/>
            </p:cNvPicPr>
            <p:nvPr/>
          </p:nvPicPr>
          <p:blipFill rotWithShape="1">
            <a:blip r:embed="rId9"/>
            <a:srcRect b="24881"/>
            <a:stretch/>
          </p:blipFill>
          <p:spPr>
            <a:xfrm>
              <a:off x="365140" y="4061248"/>
              <a:ext cx="2830313" cy="814034"/>
            </a:xfrm>
            <a:prstGeom prst="rect">
              <a:avLst/>
            </a:prstGeom>
          </p:spPr>
        </p:pic>
        <p:pic>
          <p:nvPicPr>
            <p:cNvPr id="33" name="Picture 32"/>
            <p:cNvPicPr>
              <a:picLocks noChangeAspect="1"/>
            </p:cNvPicPr>
            <p:nvPr/>
          </p:nvPicPr>
          <p:blipFill rotWithShape="1">
            <a:blip r:embed="rId9"/>
            <a:srcRect b="24881"/>
            <a:stretch/>
          </p:blipFill>
          <p:spPr>
            <a:xfrm>
              <a:off x="3100159" y="4078884"/>
              <a:ext cx="2830313" cy="814034"/>
            </a:xfrm>
            <a:prstGeom prst="rect">
              <a:avLst/>
            </a:prstGeom>
          </p:spPr>
        </p:pic>
        <p:pic>
          <p:nvPicPr>
            <p:cNvPr id="34" name="Picture 33"/>
            <p:cNvPicPr>
              <a:picLocks noChangeAspect="1"/>
            </p:cNvPicPr>
            <p:nvPr/>
          </p:nvPicPr>
          <p:blipFill rotWithShape="1">
            <a:blip r:embed="rId11"/>
            <a:srcRect b="24760"/>
            <a:stretch/>
          </p:blipFill>
          <p:spPr>
            <a:xfrm>
              <a:off x="5871371" y="4077594"/>
              <a:ext cx="1280271" cy="815342"/>
            </a:xfrm>
            <a:prstGeom prst="rect">
              <a:avLst/>
            </a:prstGeom>
          </p:spPr>
        </p:pic>
        <p:pic>
          <p:nvPicPr>
            <p:cNvPr id="35" name="Picture 34"/>
            <p:cNvPicPr>
              <a:picLocks noChangeAspect="1"/>
            </p:cNvPicPr>
            <p:nvPr/>
          </p:nvPicPr>
          <p:blipFill rotWithShape="1">
            <a:blip r:embed="rId4"/>
            <a:srcRect r="616" b="21668"/>
            <a:stretch/>
          </p:blipFill>
          <p:spPr>
            <a:xfrm>
              <a:off x="7170652" y="4077593"/>
              <a:ext cx="299920" cy="816612"/>
            </a:xfrm>
            <a:prstGeom prst="rect">
              <a:avLst/>
            </a:prstGeom>
          </p:spPr>
        </p:pic>
      </p:grpSp>
    </p:spTree>
    <p:custDataLst>
      <p:tags r:id="rId1"/>
    </p:custDataLst>
    <p:extLst>
      <p:ext uri="{BB962C8B-B14F-4D97-AF65-F5344CB8AC3E}">
        <p14:creationId xmlns:p14="http://schemas.microsoft.com/office/powerpoint/2010/main" val="2166820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732491" y="1483357"/>
            <a:ext cx="3343275" cy="3293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30792"/>
          <a:stretch/>
        </p:blipFill>
        <p:spPr>
          <a:xfrm>
            <a:off x="4825696" y="1860864"/>
            <a:ext cx="1188099" cy="2950961"/>
          </a:xfrm>
          <a:prstGeom prst="rect">
            <a:avLst/>
          </a:prstGeom>
        </p:spPr>
      </p:pic>
      <p:sp>
        <p:nvSpPr>
          <p:cNvPr id="14" name="Cloud Callout 13"/>
          <p:cNvSpPr/>
          <p:nvPr/>
        </p:nvSpPr>
        <p:spPr>
          <a:xfrm rot="317445">
            <a:off x="4643608" y="1014735"/>
            <a:ext cx="1915372" cy="937244"/>
          </a:xfrm>
          <a:prstGeom prst="cloudCallout">
            <a:avLst>
              <a:gd name="adj1" fmla="val 6324"/>
              <a:gd name="adj2" fmla="val 9797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4729157" y="1048037"/>
            <a:ext cx="1671637" cy="830997"/>
          </a:xfrm>
          <a:prstGeom prst="rect">
            <a:avLst/>
          </a:prstGeom>
          <a:noFill/>
        </p:spPr>
        <p:txBody>
          <a:bodyPr wrap="square" rtlCol="0">
            <a:spAutoFit/>
          </a:bodyPr>
          <a:lstStyle/>
          <a:p>
            <a:pPr algn="ctr"/>
            <a:r>
              <a:rPr lang="en-US" sz="1600" dirty="0"/>
              <a:t>Everyone thinks my clothes don’t match.</a:t>
            </a:r>
          </a:p>
        </p:txBody>
      </p:sp>
      <p:sp>
        <p:nvSpPr>
          <p:cNvPr id="10" name="Cloud Callout 9"/>
          <p:cNvSpPr/>
          <p:nvPr/>
        </p:nvSpPr>
        <p:spPr>
          <a:xfrm rot="15875766">
            <a:off x="1003395" y="1081533"/>
            <a:ext cx="1321660" cy="1746761"/>
          </a:xfrm>
          <a:prstGeom prst="cloudCallout">
            <a:avLst>
              <a:gd name="adj1" fmla="val -11236"/>
              <a:gd name="adj2" fmla="val 72535"/>
            </a:avLst>
          </a:prstGeom>
          <a:solidFill>
            <a:schemeClr val="tx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1" name="TextBox 10"/>
          <p:cNvSpPr txBox="1"/>
          <p:nvPr/>
        </p:nvSpPr>
        <p:spPr>
          <a:xfrm>
            <a:off x="846681" y="1539414"/>
            <a:ext cx="1635088" cy="830997"/>
          </a:xfrm>
          <a:prstGeom prst="rect">
            <a:avLst/>
          </a:prstGeom>
          <a:noFill/>
        </p:spPr>
        <p:txBody>
          <a:bodyPr wrap="square" rtlCol="0">
            <a:spAutoFit/>
          </a:bodyPr>
          <a:lstStyle/>
          <a:p>
            <a:pPr algn="ctr"/>
            <a:r>
              <a:rPr lang="en-US" sz="1600" dirty="0"/>
              <a:t>Was that my phone ringing? Guess not…</a:t>
            </a:r>
          </a:p>
        </p:txBody>
      </p:sp>
      <p:pic>
        <p:nvPicPr>
          <p:cNvPr id="8"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771"/>
          <a:stretch/>
        </p:blipFill>
        <p:spPr bwMode="auto">
          <a:xfrm>
            <a:off x="6763724" y="1925081"/>
            <a:ext cx="2018175" cy="28666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8779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0" grpId="0" animBg="1"/>
      <p:bldP spid="1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2886" y="297058"/>
            <a:ext cx="8564227" cy="1340769"/>
          </a:xfrm>
        </p:spPr>
        <p:txBody>
          <a:bodyPr>
            <a:noAutofit/>
          </a:bodyPr>
          <a:lstStyle/>
          <a:p>
            <a:r>
              <a:rPr lang="en-US" sz="3200" dirty="0"/>
              <a:t>Two-Year Follow-up Diagnoses in Persons with Attenuated Psychosis (n=311) who Did Not Progress to Psychosis (n=226)</a:t>
            </a:r>
            <a:br>
              <a:rPr lang="en-US" sz="3200" dirty="0"/>
            </a:br>
            <a:endParaRPr lang="en-US" sz="3200" dirty="0"/>
          </a:p>
        </p:txBody>
      </p:sp>
      <p:sp>
        <p:nvSpPr>
          <p:cNvPr id="3" name="Content Placeholder 2"/>
          <p:cNvSpPr>
            <a:spLocks noGrp="1"/>
          </p:cNvSpPr>
          <p:nvPr>
            <p:ph idx="4294967295"/>
          </p:nvPr>
        </p:nvSpPr>
        <p:spPr>
          <a:xfrm>
            <a:off x="1600200" y="2241550"/>
            <a:ext cx="7543800" cy="3017838"/>
          </a:xfrm>
        </p:spPr>
        <p:txBody>
          <a:bodyPr/>
          <a:lstStyle/>
          <a:p>
            <a:r>
              <a:rPr lang="en-US" dirty="0"/>
              <a:t> </a:t>
            </a:r>
          </a:p>
        </p:txBody>
      </p:sp>
      <p:pic>
        <p:nvPicPr>
          <p:cNvPr id="5" name="Picture 4"/>
          <p:cNvPicPr>
            <a:picLocks noChangeAspect="1"/>
          </p:cNvPicPr>
          <p:nvPr/>
        </p:nvPicPr>
        <p:blipFill>
          <a:blip r:embed="rId4"/>
          <a:stretch>
            <a:fillRect/>
          </a:stretch>
        </p:blipFill>
        <p:spPr>
          <a:xfrm>
            <a:off x="689183" y="1637827"/>
            <a:ext cx="7671635" cy="4225283"/>
          </a:xfrm>
          <a:prstGeom prst="rect">
            <a:avLst/>
          </a:prstGeom>
        </p:spPr>
      </p:pic>
      <p:sp>
        <p:nvSpPr>
          <p:cNvPr id="4" name="Rectangle 3"/>
          <p:cNvSpPr/>
          <p:nvPr/>
        </p:nvSpPr>
        <p:spPr>
          <a:xfrm>
            <a:off x="606342" y="6160168"/>
            <a:ext cx="7863889" cy="584775"/>
          </a:xfrm>
          <a:prstGeom prst="rect">
            <a:avLst/>
          </a:prstGeom>
        </p:spPr>
        <p:txBody>
          <a:bodyPr wrap="square">
            <a:spAutoFit/>
          </a:bodyPr>
          <a:lstStyle/>
          <a:p>
            <a:r>
              <a:rPr lang="en-US" sz="1600" dirty="0"/>
              <a:t>Lin A et al.  Outcomes of non-transitioned cases in a sample at ultra-high risk for psychosis Am J Psychiatry 2015:249-258</a:t>
            </a:r>
          </a:p>
        </p:txBody>
      </p:sp>
    </p:spTree>
    <p:custDataLst>
      <p:tags r:id="rId1"/>
    </p:custDataLst>
    <p:extLst>
      <p:ext uri="{BB962C8B-B14F-4D97-AF65-F5344CB8AC3E}">
        <p14:creationId xmlns:p14="http://schemas.microsoft.com/office/powerpoint/2010/main" val="8416366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65126"/>
            <a:ext cx="8686800" cy="640714"/>
          </a:xfrm>
        </p:spPr>
        <p:txBody>
          <a:bodyPr>
            <a:normAutofit/>
          </a:bodyPr>
          <a:lstStyle/>
          <a:p>
            <a:r>
              <a:rPr lang="en-US" sz="3200" dirty="0"/>
              <a:t>P.2 Description: Suspiciousness/Persecutory Ideas</a:t>
            </a:r>
          </a:p>
        </p:txBody>
      </p:sp>
      <p:sp>
        <p:nvSpPr>
          <p:cNvPr id="4" name="TextBox 3"/>
          <p:cNvSpPr txBox="1"/>
          <p:nvPr/>
        </p:nvSpPr>
        <p:spPr>
          <a:xfrm>
            <a:off x="388620" y="1085850"/>
            <a:ext cx="8515350" cy="1200329"/>
          </a:xfrm>
          <a:prstGeom prst="rect">
            <a:avLst/>
          </a:prstGeom>
          <a:noFill/>
        </p:spPr>
        <p:txBody>
          <a:bodyPr wrap="square" rtlCol="0">
            <a:spAutoFit/>
          </a:bodyPr>
          <a:lstStyle/>
          <a:p>
            <a:pPr marL="342900" indent="-342900">
              <a:buAutoNum type="alphaLcPeriod"/>
            </a:pPr>
            <a:r>
              <a:rPr lang="en-US" dirty="0"/>
              <a:t>Persecutory ideas of reference.</a:t>
            </a:r>
          </a:p>
          <a:p>
            <a:pPr marL="342900" indent="-342900">
              <a:buAutoNum type="alphaLcPeriod"/>
            </a:pPr>
            <a:r>
              <a:rPr lang="en-US" dirty="0"/>
              <a:t>Suspiciousness or paranoid thinking</a:t>
            </a:r>
          </a:p>
          <a:p>
            <a:pPr marL="342900" indent="-342900">
              <a:buAutoNum type="alphaLcPeriod"/>
            </a:pPr>
            <a:r>
              <a:rPr lang="en-US" dirty="0"/>
              <a:t>Presents a guarded or even openly distrustful attitude that may reflect delusional conviction and intrude on the interview and/or behavior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66189"/>
            <a:ext cx="9144000" cy="3751710"/>
          </a:xfrm>
          <a:prstGeom prst="rect">
            <a:avLst/>
          </a:prstGeom>
        </p:spPr>
      </p:pic>
      <p:sp>
        <p:nvSpPr>
          <p:cNvPr id="6" name="TextBox 5"/>
          <p:cNvSpPr txBox="1"/>
          <p:nvPr/>
        </p:nvSpPr>
        <p:spPr>
          <a:xfrm>
            <a:off x="891540" y="6197909"/>
            <a:ext cx="7669530" cy="369332"/>
          </a:xfrm>
          <a:prstGeom prst="rect">
            <a:avLst/>
          </a:prstGeom>
          <a:noFill/>
        </p:spPr>
        <p:txBody>
          <a:bodyPr wrap="square" rtlCol="0">
            <a:spAutoFit/>
          </a:bodyPr>
          <a:lstStyle/>
          <a:p>
            <a:r>
              <a:rPr lang="en-US" dirty="0"/>
              <a:t>From: </a:t>
            </a:r>
            <a:r>
              <a:rPr lang="en-US" dirty="0" err="1"/>
              <a:t>McGlashan</a:t>
            </a:r>
            <a:r>
              <a:rPr lang="en-US" dirty="0"/>
              <a:t> 2014 “Structured Interview for Psychosis-Risk Syndromes</a:t>
            </a:r>
          </a:p>
        </p:txBody>
      </p:sp>
    </p:spTree>
    <p:custDataLst>
      <p:tags r:id="rId1"/>
    </p:custDataLst>
    <p:extLst>
      <p:ext uri="{BB962C8B-B14F-4D97-AF65-F5344CB8AC3E}">
        <p14:creationId xmlns:p14="http://schemas.microsoft.com/office/powerpoint/2010/main" val="5176072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1540" y="6197909"/>
            <a:ext cx="7669530" cy="369332"/>
          </a:xfrm>
          <a:prstGeom prst="rect">
            <a:avLst/>
          </a:prstGeom>
          <a:noFill/>
        </p:spPr>
        <p:txBody>
          <a:bodyPr wrap="square" rtlCol="0">
            <a:spAutoFit/>
          </a:bodyPr>
          <a:lstStyle/>
          <a:p>
            <a:r>
              <a:rPr lang="en-US" dirty="0"/>
              <a:t>From: </a:t>
            </a:r>
            <a:r>
              <a:rPr lang="en-US" dirty="0" err="1"/>
              <a:t>McGlashan</a:t>
            </a:r>
            <a:r>
              <a:rPr lang="en-US" dirty="0"/>
              <a:t> 2014 “Structured Interview for Psychosis-Risk Syndromes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177290"/>
            <a:ext cx="9144000" cy="25852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473829"/>
            <a:ext cx="9144001" cy="1232170"/>
          </a:xfrm>
          <a:prstGeom prst="rect">
            <a:avLst/>
          </a:prstGeom>
        </p:spPr>
      </p:pic>
    </p:spTree>
    <p:custDataLst>
      <p:tags r:id="rId1"/>
    </p:custDataLst>
    <p:extLst>
      <p:ext uri="{BB962C8B-B14F-4D97-AF65-F5344CB8AC3E}">
        <p14:creationId xmlns:p14="http://schemas.microsoft.com/office/powerpoint/2010/main" val="22473916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463" y="1450058"/>
            <a:ext cx="4652211" cy="4934700"/>
          </a:xfrm>
        </p:spPr>
        <p:txBody>
          <a:bodyPr>
            <a:normAutofit/>
          </a:bodyPr>
          <a:lstStyle/>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What is the 2-year risk of a psychotic disorder for persons with attenuated-psychosis?</a:t>
            </a:r>
          </a:p>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a)	2%</a:t>
            </a:r>
          </a:p>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b)	20%</a:t>
            </a:r>
          </a:p>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c)	50%</a:t>
            </a:r>
          </a:p>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d)	90%</a:t>
            </a:r>
          </a:p>
          <a:p>
            <a:pPr marL="0" indent="0">
              <a:lnSpc>
                <a:spcPct val="107000"/>
              </a:lnSpc>
              <a:spcBef>
                <a:spcPts val="0"/>
              </a:spcBef>
              <a:spcAft>
                <a:spcPts val="6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490953" y="1873526"/>
            <a:ext cx="3633120" cy="4984474"/>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4887670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463" y="1450058"/>
            <a:ext cx="4652211" cy="4934700"/>
          </a:xfrm>
        </p:spPr>
        <p:txBody>
          <a:bodyPr>
            <a:normAutofit/>
          </a:bodyPr>
          <a:lstStyle/>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What is the 2-year risk of a psychotic disorder for persons with attenuated-psychosis?</a:t>
            </a:r>
          </a:p>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a)	2%</a:t>
            </a:r>
          </a:p>
          <a:p>
            <a:pPr marL="0" indent="0">
              <a:lnSpc>
                <a:spcPct val="107000"/>
              </a:lnSpc>
              <a:spcBef>
                <a:spcPts val="0"/>
              </a:spcBef>
              <a:spcAft>
                <a:spcPts val="600"/>
              </a:spcAft>
              <a:buNone/>
            </a:pPr>
            <a:r>
              <a:rPr lang="en-US" b="1" u="sng" dirty="0">
                <a:latin typeface="Calibri" panose="020F0502020204030204" pitchFamily="34" charset="0"/>
                <a:ea typeface="Calibri" panose="020F0502020204030204" pitchFamily="34" charset="0"/>
                <a:cs typeface="Times New Roman" panose="02020603050405020304" pitchFamily="18" charset="0"/>
              </a:rPr>
              <a:t>b)	20%</a:t>
            </a:r>
          </a:p>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c)	50%</a:t>
            </a:r>
          </a:p>
          <a:p>
            <a:pPr marL="0" indent="0">
              <a:lnSpc>
                <a:spcPct val="107000"/>
              </a:lnSpc>
              <a:spcBef>
                <a:spcPts val="0"/>
              </a:spcBef>
              <a:spcAft>
                <a:spcPts val="600"/>
              </a:spcAft>
              <a:buNone/>
            </a:pPr>
            <a:r>
              <a:rPr lang="en-US" dirty="0">
                <a:latin typeface="Calibri" panose="020F0502020204030204" pitchFamily="34" charset="0"/>
                <a:ea typeface="Calibri" panose="020F0502020204030204" pitchFamily="34" charset="0"/>
                <a:cs typeface="Times New Roman" panose="02020603050405020304" pitchFamily="18" charset="0"/>
              </a:rPr>
              <a:t>d)	90%</a:t>
            </a:r>
          </a:p>
          <a:p>
            <a:pPr marL="0" indent="0">
              <a:lnSpc>
                <a:spcPct val="107000"/>
              </a:lnSpc>
              <a:spcBef>
                <a:spcPts val="0"/>
              </a:spcBef>
              <a:spcAft>
                <a:spcPts val="6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595730" y="2017276"/>
            <a:ext cx="3528343" cy="4840724"/>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040193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495"/>
            <a:ext cx="7886700" cy="1325563"/>
          </a:xfrm>
        </p:spPr>
        <p:txBody>
          <a:bodyPr/>
          <a:lstStyle/>
          <a:p>
            <a:r>
              <a:rPr lang="en-US" dirty="0"/>
              <a:t>Attenuated-Psychosis </a:t>
            </a:r>
            <a:br>
              <a:rPr lang="en-US" dirty="0"/>
            </a:br>
            <a:r>
              <a:rPr lang="en-US" dirty="0"/>
              <a:t>Clinical Trials</a:t>
            </a:r>
          </a:p>
        </p:txBody>
      </p:sp>
      <p:sp>
        <p:nvSpPr>
          <p:cNvPr id="3" name="Content Placeholder 2"/>
          <p:cNvSpPr>
            <a:spLocks noGrp="1"/>
          </p:cNvSpPr>
          <p:nvPr>
            <p:ph idx="1"/>
          </p:nvPr>
        </p:nvSpPr>
        <p:spPr>
          <a:xfrm>
            <a:off x="176463" y="1450058"/>
            <a:ext cx="4652211" cy="4934700"/>
          </a:xfrm>
        </p:spPr>
        <p:txBody>
          <a:bodyPr>
            <a:normAutofit/>
          </a:bodyPr>
          <a:lstStyle/>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Antipsychotic medications</a:t>
            </a:r>
          </a:p>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Psychotherapy</a:t>
            </a:r>
          </a:p>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Omega-3 fatty acids</a:t>
            </a:r>
          </a:p>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d-Serine</a:t>
            </a:r>
          </a:p>
          <a:p>
            <a:pPr marL="0" indent="0">
              <a:lnSpc>
                <a:spcPct val="107000"/>
              </a:lnSpc>
              <a:spcBef>
                <a:spcPts val="0"/>
              </a:spcBef>
              <a:spcAft>
                <a:spcPts val="6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933661" y="2480900"/>
            <a:ext cx="3190412" cy="4377099"/>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5965346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2886" y="297058"/>
            <a:ext cx="8564227" cy="737047"/>
          </a:xfrm>
        </p:spPr>
        <p:txBody>
          <a:bodyPr>
            <a:noAutofit/>
          </a:bodyPr>
          <a:lstStyle/>
          <a:p>
            <a:r>
              <a:rPr lang="en-US" sz="3200" dirty="0"/>
              <a:t>Attenuated-Psychosis Clinical Trials</a:t>
            </a:r>
            <a:br>
              <a:rPr lang="en-US" sz="3200" dirty="0"/>
            </a:br>
            <a:endParaRPr lang="en-US" sz="3200" dirty="0"/>
          </a:p>
        </p:txBody>
      </p:sp>
      <p:sp>
        <p:nvSpPr>
          <p:cNvPr id="4" name="Rectangle 3"/>
          <p:cNvSpPr/>
          <p:nvPr/>
        </p:nvSpPr>
        <p:spPr>
          <a:xfrm>
            <a:off x="149142" y="5600098"/>
            <a:ext cx="8838977" cy="923330"/>
          </a:xfrm>
          <a:prstGeom prst="rect">
            <a:avLst/>
          </a:prstGeom>
        </p:spPr>
        <p:txBody>
          <a:bodyPr wrap="square">
            <a:spAutoFit/>
          </a:bodyPr>
          <a:lstStyle/>
          <a:p>
            <a:r>
              <a:rPr lang="en-US" dirty="0" err="1"/>
              <a:t>McGlashan</a:t>
            </a:r>
            <a:r>
              <a:rPr lang="en-US" dirty="0"/>
              <a:t> et al. 2006 AJP 163:790-799;  </a:t>
            </a:r>
            <a:r>
              <a:rPr lang="en-US" dirty="0" err="1"/>
              <a:t>McGorry</a:t>
            </a:r>
            <a:r>
              <a:rPr lang="en-US" dirty="0"/>
              <a:t> et al. Arch Gen Psychiatry 59:921-928;  van der </a:t>
            </a:r>
            <a:r>
              <a:rPr lang="en-US" dirty="0" err="1"/>
              <a:t>Gaag</a:t>
            </a:r>
            <a:r>
              <a:rPr lang="en-US" dirty="0"/>
              <a:t> et al. 2012 </a:t>
            </a:r>
            <a:r>
              <a:rPr lang="en-US" dirty="0" err="1"/>
              <a:t>Schizophr</a:t>
            </a:r>
            <a:r>
              <a:rPr lang="en-US" dirty="0"/>
              <a:t> Bull 38:1180-88;Morrison et al. 2007 </a:t>
            </a:r>
            <a:r>
              <a:rPr lang="en-US" dirty="0" err="1"/>
              <a:t>Schizophr</a:t>
            </a:r>
            <a:r>
              <a:rPr lang="en-US" dirty="0"/>
              <a:t> Bull 33:682-687</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6" y="1490205"/>
            <a:ext cx="8745233" cy="4844483"/>
          </a:xfrm>
          <a:prstGeom prst="rect">
            <a:avLst/>
          </a:prstGeom>
        </p:spPr>
      </p:pic>
    </p:spTree>
    <p:custDataLst>
      <p:tags r:id="rId1"/>
    </p:custDataLst>
    <p:extLst>
      <p:ext uri="{BB962C8B-B14F-4D97-AF65-F5344CB8AC3E}">
        <p14:creationId xmlns:p14="http://schemas.microsoft.com/office/powerpoint/2010/main" val="15123784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463" y="1450058"/>
            <a:ext cx="4652211" cy="4934700"/>
          </a:xfrm>
        </p:spPr>
        <p:txBody>
          <a:bodyPr>
            <a:normAutofit/>
          </a:bodyPr>
          <a:lstStyle/>
          <a:p>
            <a:pPr marL="0" indent="0">
              <a:buNone/>
            </a:pPr>
            <a:r>
              <a:rPr lang="en-US" dirty="0"/>
              <a:t>Given the psychosis risk and the clinical trial results, what would you consider to be the first-line treatment for persons with attenuated psychosis?</a:t>
            </a: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lphaLcParenR"/>
            </a:pPr>
            <a:r>
              <a:rPr lang="en-US" dirty="0"/>
              <a:t>psychotherapy</a:t>
            </a:r>
          </a:p>
          <a:p>
            <a:pPr marL="457200" indent="-457200">
              <a:buAutoNum type="alphaLcParenR"/>
            </a:pPr>
            <a:r>
              <a:rPr lang="en-US" dirty="0"/>
              <a:t>antipsychotic medication</a:t>
            </a:r>
          </a:p>
          <a:p>
            <a:pPr marL="457200" indent="-457200">
              <a:buAutoNum type="alphaLcParenR"/>
            </a:pPr>
            <a:r>
              <a:rPr lang="en-US" dirty="0"/>
              <a:t>fish oil</a:t>
            </a:r>
          </a:p>
          <a:p>
            <a:pPr marL="457200" indent="-457200">
              <a:buAutoNum type="alphaLcParenR"/>
            </a:pPr>
            <a:r>
              <a:rPr lang="en-US" dirty="0"/>
              <a:t>all of the above</a:t>
            </a:r>
          </a:p>
          <a:p>
            <a:pPr marL="0" indent="0">
              <a:lnSpc>
                <a:spcPct val="107000"/>
              </a:lnSpc>
              <a:spcBef>
                <a:spcPts val="0"/>
              </a:spcBef>
              <a:spcAft>
                <a:spcPts val="6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555974" y="1962732"/>
            <a:ext cx="3568099" cy="489526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4223302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463" y="1450058"/>
            <a:ext cx="4652211" cy="4934700"/>
          </a:xfrm>
        </p:spPr>
        <p:txBody>
          <a:bodyPr>
            <a:normAutofit/>
          </a:bodyPr>
          <a:lstStyle/>
          <a:p>
            <a:pPr marL="0" indent="0">
              <a:buNone/>
            </a:pPr>
            <a:r>
              <a:rPr lang="en-US" dirty="0"/>
              <a:t>Given the psychosis risk and the clinical trial results, what would you consider to be the first-line treatment for persons with attenuated psychosis?</a:t>
            </a:r>
          </a:p>
          <a:p>
            <a:pPr marL="0" indent="0">
              <a:lnSpc>
                <a:spcPct val="107000"/>
              </a:lnSpc>
              <a:spcBef>
                <a:spcPts val="0"/>
              </a:spcBef>
              <a:spcAft>
                <a:spcPts val="6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lphaLcParenR"/>
            </a:pPr>
            <a:r>
              <a:rPr lang="en-US" b="1" u="sng" dirty="0"/>
              <a:t>psychotherapy</a:t>
            </a:r>
          </a:p>
          <a:p>
            <a:pPr marL="457200" indent="-457200">
              <a:buAutoNum type="alphaLcParenR"/>
            </a:pPr>
            <a:r>
              <a:rPr lang="en-US" dirty="0"/>
              <a:t>antipsychotic medication</a:t>
            </a:r>
          </a:p>
          <a:p>
            <a:pPr marL="457200" indent="-457200">
              <a:buAutoNum type="alphaLcParenR"/>
            </a:pPr>
            <a:r>
              <a:rPr lang="en-US" dirty="0"/>
              <a:t>fish oil</a:t>
            </a:r>
          </a:p>
          <a:p>
            <a:pPr marL="457200" indent="-457200">
              <a:buAutoNum type="alphaLcParenR"/>
            </a:pPr>
            <a:r>
              <a:rPr lang="en-US" dirty="0"/>
              <a:t>all of the above</a:t>
            </a:r>
          </a:p>
          <a:p>
            <a:pPr marL="0" indent="0">
              <a:lnSpc>
                <a:spcPct val="107000"/>
              </a:lnSpc>
              <a:spcBef>
                <a:spcPts val="0"/>
              </a:spcBef>
              <a:spcAft>
                <a:spcPts val="6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531126" y="1928642"/>
            <a:ext cx="3592947" cy="492935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4718471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60024"/>
            <a:ext cx="6269292" cy="5786175"/>
          </a:xfrm>
        </p:spPr>
        <p:txBody>
          <a:bodyPr>
            <a:normAutofit/>
          </a:bodyPr>
          <a:lstStyle/>
          <a:p>
            <a:pPr marL="0" indent="0">
              <a:buNone/>
            </a:pPr>
            <a:r>
              <a:rPr lang="en-US" sz="2200" dirty="0"/>
              <a:t>Why would you avoid antipsychotics in persons with attenuated-psychotic symptoms?</a:t>
            </a:r>
          </a:p>
          <a:p>
            <a:pPr marL="0" indent="0">
              <a:buNone/>
            </a:pPr>
            <a:r>
              <a:rPr lang="en-US" sz="2200" dirty="0"/>
              <a:t>a) Most people with attenuated-psychotic symptoms are not in the prodromal stage of a psychotic disorder, and so do not develop a psychotic disorder.</a:t>
            </a:r>
          </a:p>
          <a:p>
            <a:pPr marL="0" indent="0">
              <a:buNone/>
            </a:pPr>
            <a:r>
              <a:rPr lang="en-US" sz="2200" dirty="0"/>
              <a:t>b)Antipsychotics have known side effects and unknown risks for adolescents and young adults who do not have a psychotic disorder.</a:t>
            </a:r>
          </a:p>
          <a:p>
            <a:pPr marL="0" indent="0">
              <a:buNone/>
            </a:pPr>
            <a:r>
              <a:rPr lang="en-US" sz="2200" dirty="0"/>
              <a:t>c)Psychotherapy is as effective as antipsychotics in reducing risk of a psychotic disorder.</a:t>
            </a:r>
          </a:p>
          <a:p>
            <a:pPr marL="0" indent="0">
              <a:buNone/>
            </a:pPr>
            <a:r>
              <a:rPr lang="en-US" sz="2200" dirty="0"/>
              <a:t>d)All of the above.</a:t>
            </a:r>
          </a:p>
          <a:p>
            <a:endParaRPr lang="en-US" sz="2200" dirty="0"/>
          </a:p>
        </p:txBody>
      </p:sp>
      <p:grpSp>
        <p:nvGrpSpPr>
          <p:cNvPr id="4" name="Group 3"/>
          <p:cNvGrpSpPr>
            <a:grpSpLocks noChangeAspect="1"/>
          </p:cNvGrpSpPr>
          <p:nvPr/>
        </p:nvGrpSpPr>
        <p:grpSpPr>
          <a:xfrm>
            <a:off x="5680213" y="2167969"/>
            <a:ext cx="3443860" cy="472481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795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732491" y="1483357"/>
            <a:ext cx="3343275" cy="3293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30792"/>
          <a:stretch/>
        </p:blipFill>
        <p:spPr>
          <a:xfrm>
            <a:off x="4825696" y="1860864"/>
            <a:ext cx="1188099" cy="2950961"/>
          </a:xfrm>
          <a:prstGeom prst="rect">
            <a:avLst/>
          </a:prstGeom>
        </p:spPr>
      </p:pic>
      <p:sp>
        <p:nvSpPr>
          <p:cNvPr id="14" name="Cloud Callout 13"/>
          <p:cNvSpPr/>
          <p:nvPr/>
        </p:nvSpPr>
        <p:spPr>
          <a:xfrm rot="317445">
            <a:off x="4643608" y="1014735"/>
            <a:ext cx="1915372" cy="937244"/>
          </a:xfrm>
          <a:prstGeom prst="cloudCallout">
            <a:avLst>
              <a:gd name="adj1" fmla="val 6324"/>
              <a:gd name="adj2" fmla="val 9797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4729157" y="1048037"/>
            <a:ext cx="1671637" cy="830997"/>
          </a:xfrm>
          <a:prstGeom prst="rect">
            <a:avLst/>
          </a:prstGeom>
          <a:noFill/>
        </p:spPr>
        <p:txBody>
          <a:bodyPr wrap="square" rtlCol="0">
            <a:spAutoFit/>
          </a:bodyPr>
          <a:lstStyle/>
          <a:p>
            <a:pPr algn="ctr"/>
            <a:r>
              <a:rPr lang="en-US" sz="1600" dirty="0"/>
              <a:t>Everyone thinks my clothes don’t match.</a:t>
            </a:r>
          </a:p>
        </p:txBody>
      </p:sp>
      <p:sp>
        <p:nvSpPr>
          <p:cNvPr id="10" name="Cloud Callout 9"/>
          <p:cNvSpPr/>
          <p:nvPr/>
        </p:nvSpPr>
        <p:spPr>
          <a:xfrm rot="15875766">
            <a:off x="1003395" y="1081533"/>
            <a:ext cx="1321660" cy="1746761"/>
          </a:xfrm>
          <a:prstGeom prst="cloudCallout">
            <a:avLst>
              <a:gd name="adj1" fmla="val -11236"/>
              <a:gd name="adj2" fmla="val 72535"/>
            </a:avLst>
          </a:prstGeom>
          <a:solidFill>
            <a:schemeClr val="tx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1" name="TextBox 10"/>
          <p:cNvSpPr txBox="1"/>
          <p:nvPr/>
        </p:nvSpPr>
        <p:spPr>
          <a:xfrm>
            <a:off x="846681" y="1539414"/>
            <a:ext cx="1635088" cy="830997"/>
          </a:xfrm>
          <a:prstGeom prst="rect">
            <a:avLst/>
          </a:prstGeom>
          <a:noFill/>
        </p:spPr>
        <p:txBody>
          <a:bodyPr wrap="square" rtlCol="0">
            <a:spAutoFit/>
          </a:bodyPr>
          <a:lstStyle/>
          <a:p>
            <a:pPr algn="ctr"/>
            <a:r>
              <a:rPr lang="en-US" sz="1600" dirty="0"/>
              <a:t>Was that my phone ringing? Guess not…</a:t>
            </a:r>
          </a:p>
        </p:txBody>
      </p:sp>
      <p:pic>
        <p:nvPicPr>
          <p:cNvPr id="8"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771"/>
          <a:stretch/>
        </p:blipFill>
        <p:spPr bwMode="auto">
          <a:xfrm>
            <a:off x="6763724" y="1925081"/>
            <a:ext cx="2018175" cy="2866666"/>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rot="153361">
            <a:off x="7298124" y="4126798"/>
            <a:ext cx="1249133" cy="1268212"/>
          </a:xfrm>
          <a:prstGeom prst="wedgeEllipseCallout">
            <a:avLst>
              <a:gd name="adj1" fmla="val 1902"/>
              <a:gd name="adj2" fmla="val -60250"/>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7407013" y="4239079"/>
            <a:ext cx="1059614" cy="1077218"/>
          </a:xfrm>
          <a:prstGeom prst="rect">
            <a:avLst/>
          </a:prstGeom>
          <a:noFill/>
        </p:spPr>
        <p:txBody>
          <a:bodyPr wrap="square" rtlCol="0">
            <a:spAutoFit/>
          </a:bodyPr>
          <a:lstStyle/>
          <a:p>
            <a:pPr algn="ctr"/>
            <a:r>
              <a:rPr lang="en-US" sz="1600" dirty="0"/>
              <a:t>Alright, who took my glasses?</a:t>
            </a:r>
          </a:p>
        </p:txBody>
      </p:sp>
    </p:spTree>
    <p:custDataLst>
      <p:tags r:id="rId1"/>
    </p:custDataLst>
    <p:extLst>
      <p:ext uri="{BB962C8B-B14F-4D97-AF65-F5344CB8AC3E}">
        <p14:creationId xmlns:p14="http://schemas.microsoft.com/office/powerpoint/2010/main" val="32000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0" grpId="0" animBg="1"/>
      <p:bldP spid="11" grpId="0"/>
      <p:bldP spid="9" grpId="0" animBg="1"/>
      <p:bldP spid="1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60024"/>
            <a:ext cx="5716157" cy="5786175"/>
          </a:xfrm>
        </p:spPr>
        <p:txBody>
          <a:bodyPr>
            <a:normAutofit/>
          </a:bodyPr>
          <a:lstStyle/>
          <a:p>
            <a:pPr marL="0" indent="0">
              <a:buNone/>
            </a:pPr>
            <a:r>
              <a:rPr lang="en-US" sz="2200" dirty="0"/>
              <a:t>Why would you avoid antipsychotics in persons with attenuated-psychotic symptoms?</a:t>
            </a:r>
          </a:p>
          <a:p>
            <a:pPr marL="0" indent="0">
              <a:buNone/>
            </a:pPr>
            <a:r>
              <a:rPr lang="en-US" sz="2200" dirty="0"/>
              <a:t>a) Most people with attenuated-psychotic symptoms are not in the prodromal stage of a psychotic disorder, and so do not develop a psychotic disorder.</a:t>
            </a:r>
          </a:p>
          <a:p>
            <a:pPr marL="0" indent="0">
              <a:buNone/>
            </a:pPr>
            <a:r>
              <a:rPr lang="en-US" sz="2200" dirty="0"/>
              <a:t>b)Antipsychotics have known side effects and unknown risks for adolescents and young adults who do not have a psychotic disorder.</a:t>
            </a:r>
          </a:p>
          <a:p>
            <a:pPr marL="0" indent="0">
              <a:buNone/>
            </a:pPr>
            <a:r>
              <a:rPr lang="en-US" sz="2200" dirty="0"/>
              <a:t>c)Psychotherapy is as effective as antipsychotics in reducing risk of a psychotic disorder.</a:t>
            </a:r>
          </a:p>
          <a:p>
            <a:pPr marL="0" indent="0">
              <a:buNone/>
            </a:pPr>
            <a:r>
              <a:rPr lang="en-US" sz="2200" b="1" u="sng" dirty="0"/>
              <a:t>d)All of the above</a:t>
            </a:r>
          </a:p>
          <a:p>
            <a:endParaRPr lang="en-US" sz="2200" dirty="0"/>
          </a:p>
        </p:txBody>
      </p:sp>
      <p:grpSp>
        <p:nvGrpSpPr>
          <p:cNvPr id="4" name="Group 3"/>
          <p:cNvGrpSpPr>
            <a:grpSpLocks noChangeAspect="1"/>
          </p:cNvGrpSpPr>
          <p:nvPr/>
        </p:nvGrpSpPr>
        <p:grpSpPr>
          <a:xfrm>
            <a:off x="5726399" y="2196548"/>
            <a:ext cx="3397674" cy="4661452"/>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659412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noChangeAspect="1"/>
          </p:cNvGraphicFramePr>
          <p:nvPr>
            <p:extLst>
              <p:ext uri="{D42A27DB-BD31-4B8C-83A1-F6EECF244321}">
                <p14:modId xmlns:p14="http://schemas.microsoft.com/office/powerpoint/2010/main" val="1861182157"/>
              </p:ext>
            </p:extLst>
          </p:nvPr>
        </p:nvGraphicFramePr>
        <p:xfrm>
          <a:off x="96252" y="948662"/>
          <a:ext cx="8983580" cy="5459095"/>
        </p:xfrm>
        <a:graphic>
          <a:graphicData uri="http://schemas.openxmlformats.org/drawingml/2006/table">
            <a:tbl>
              <a:tblPr firstRow="1" bandRow="1">
                <a:tableStyleId>{5C22544A-7EE6-4342-B048-85BDC9FD1C3A}</a:tableStyleId>
              </a:tblPr>
              <a:tblGrid>
                <a:gridCol w="2245895">
                  <a:extLst>
                    <a:ext uri="{9D8B030D-6E8A-4147-A177-3AD203B41FA5}">
                      <a16:colId xmlns:a16="http://schemas.microsoft.com/office/drawing/2014/main" val="20000"/>
                    </a:ext>
                  </a:extLst>
                </a:gridCol>
                <a:gridCol w="2245895">
                  <a:extLst>
                    <a:ext uri="{9D8B030D-6E8A-4147-A177-3AD203B41FA5}">
                      <a16:colId xmlns:a16="http://schemas.microsoft.com/office/drawing/2014/main" val="20001"/>
                    </a:ext>
                  </a:extLst>
                </a:gridCol>
                <a:gridCol w="2245895">
                  <a:extLst>
                    <a:ext uri="{9D8B030D-6E8A-4147-A177-3AD203B41FA5}">
                      <a16:colId xmlns:a16="http://schemas.microsoft.com/office/drawing/2014/main" val="20002"/>
                    </a:ext>
                  </a:extLst>
                </a:gridCol>
                <a:gridCol w="2245895">
                  <a:extLst>
                    <a:ext uri="{9D8B030D-6E8A-4147-A177-3AD203B41FA5}">
                      <a16:colId xmlns:a16="http://schemas.microsoft.com/office/drawing/2014/main" val="20003"/>
                    </a:ext>
                  </a:extLst>
                </a:gridCol>
              </a:tblGrid>
              <a:tr h="487567">
                <a:tc>
                  <a:txBody>
                    <a:bodyPr/>
                    <a:lstStyle/>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Quality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Conviction</a:t>
                      </a:r>
                    </a:p>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Frequency </a:t>
                      </a:r>
                    </a:p>
                    <a:p>
                      <a:endParaRPr lang="en-US" sz="1400" dirty="0"/>
                    </a:p>
                  </a:txBody>
                  <a:tcPr marL="68580" marR="68580" marT="34290" marB="34290"/>
                </a:tc>
                <a:extLst>
                  <a:ext uri="{0D108BD9-81ED-4DB2-BD59-A6C34878D82A}">
                    <a16:rowId xmlns:a16="http://schemas.microsoft.com/office/drawing/2014/main" val="10000"/>
                  </a:ext>
                </a:extLst>
              </a:tr>
              <a:tr h="1178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Full-psychosis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t>
                      </a: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culturally held</a:t>
                      </a: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Compelling/ Impacts function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Certain is true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Couple of times a month to daily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extLst>
                  <a:ext uri="{0D108BD9-81ED-4DB2-BD59-A6C34878D82A}">
                    <a16:rowId xmlns:a16="http://schemas.microsoft.com/office/drawing/2014/main" val="10001"/>
                  </a:ext>
                </a:extLst>
              </a:tr>
              <a:tr h="162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Attenuated-psychosis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and</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culturally held </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and</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Compelling/Impacts function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Doubts about veracity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Couple of times a month to daily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extLst>
                  <a:ext uri="{0D108BD9-81ED-4DB2-BD59-A6C34878D82A}">
                    <a16:rowId xmlns:a16="http://schemas.microsoft.com/office/drawing/2014/main" val="10002"/>
                  </a:ext>
                </a:extLst>
              </a:tr>
              <a:tr h="117810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Non-psychotic</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and culturally held </a:t>
                      </a:r>
                      <a:br>
                        <a:rPr lang="en-US" sz="1400" b="1"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a:effectLst/>
                          <a:latin typeface="Calibri" panose="020F0502020204030204" pitchFamily="34" charset="0"/>
                          <a:ea typeface="Calibri" panose="020F0502020204030204" pitchFamily="34" charset="0"/>
                          <a:cs typeface="Times New Roman" panose="02020603050405020304" pitchFamily="18" charset="0"/>
                        </a:rPr>
                        <a:t>or</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Logical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applicable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applicable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extLst>
                  <a:ext uri="{0D108BD9-81ED-4DB2-BD59-A6C34878D82A}">
                    <a16:rowId xmlns:a16="http://schemas.microsoft.com/office/drawing/2014/main" val="10003"/>
                  </a:ext>
                </a:extLst>
              </a:tr>
              <a:tr h="908648">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Illogical and not culturally held but easy to dismiss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Not applicable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Very rare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txBody>
                  <a:tcPr marL="68580" marR="68580" marT="34290" marB="34290"/>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8830025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Guidelines</a:t>
            </a:r>
          </a:p>
        </p:txBody>
      </p:sp>
    </p:spTree>
    <p:custDataLst>
      <p:tags r:id="rId1"/>
    </p:custDataLst>
    <p:extLst>
      <p:ext uri="{BB962C8B-B14F-4D97-AF65-F5344CB8AC3E}">
        <p14:creationId xmlns:p14="http://schemas.microsoft.com/office/powerpoint/2010/main" val="41057084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Guidelines</a:t>
            </a:r>
          </a:p>
        </p:txBody>
      </p:sp>
      <p:sp>
        <p:nvSpPr>
          <p:cNvPr id="3" name="Text Placeholder 2"/>
          <p:cNvSpPr>
            <a:spLocks noGrp="1"/>
          </p:cNvSpPr>
          <p:nvPr>
            <p:ph type="body" idx="1"/>
          </p:nvPr>
        </p:nvSpPr>
        <p:spPr>
          <a:xfrm>
            <a:off x="411480" y="1885950"/>
            <a:ext cx="2801631" cy="576262"/>
          </a:xfrm>
        </p:spPr>
        <p:txBody>
          <a:bodyPr/>
          <a:lstStyle/>
          <a:p>
            <a:r>
              <a:rPr lang="en-US" dirty="0"/>
              <a:t>Psychotic Disorders Comprehensive Approach</a:t>
            </a:r>
          </a:p>
        </p:txBody>
      </p:sp>
      <p:sp>
        <p:nvSpPr>
          <p:cNvPr id="4" name="Text Placeholder 3"/>
          <p:cNvSpPr>
            <a:spLocks noGrp="1"/>
          </p:cNvSpPr>
          <p:nvPr>
            <p:ph type="body" sz="half" idx="15"/>
          </p:nvPr>
        </p:nvSpPr>
        <p:spPr>
          <a:xfrm>
            <a:off x="514678" y="2571750"/>
            <a:ext cx="2195513" cy="3589338"/>
          </a:xfrm>
        </p:spPr>
        <p:txBody>
          <a:bodyPr/>
          <a:lstStyle/>
          <a:p>
            <a:pPr marL="171450" indent="-171450">
              <a:buFont typeface="Arial" panose="020B0604020202020204" pitchFamily="34" charset="0"/>
              <a:buChar char="•"/>
            </a:pPr>
            <a:r>
              <a:rPr lang="en-US" sz="1800" dirty="0"/>
              <a:t>low-dose antipsychotic medication</a:t>
            </a:r>
          </a:p>
          <a:p>
            <a:pPr marL="171450" indent="-171450">
              <a:buFont typeface="Arial" panose="020B0604020202020204" pitchFamily="34" charset="0"/>
              <a:buChar char="•"/>
            </a:pPr>
            <a:r>
              <a:rPr lang="en-US" sz="1800" dirty="0"/>
              <a:t>psychotherapy</a:t>
            </a:r>
          </a:p>
          <a:p>
            <a:pPr marL="171450" indent="-171450">
              <a:buFont typeface="Arial" panose="020B0604020202020204" pitchFamily="34" charset="0"/>
              <a:buChar char="•"/>
            </a:pPr>
            <a:r>
              <a:rPr lang="en-US" sz="1800" dirty="0"/>
              <a:t>supported education and employment</a:t>
            </a:r>
          </a:p>
          <a:p>
            <a:pPr marL="171450" indent="-171450">
              <a:buFont typeface="Arial" panose="020B0604020202020204" pitchFamily="34" charset="0"/>
              <a:buChar char="•"/>
            </a:pPr>
            <a:r>
              <a:rPr lang="en-US" sz="1800" dirty="0"/>
              <a:t>peer support services</a:t>
            </a:r>
          </a:p>
          <a:p>
            <a:endParaRPr lang="en-US" dirty="0"/>
          </a:p>
        </p:txBody>
      </p:sp>
    </p:spTree>
    <p:custDataLst>
      <p:tags r:id="rId1"/>
    </p:custDataLst>
    <p:extLst>
      <p:ext uri="{BB962C8B-B14F-4D97-AF65-F5344CB8AC3E}">
        <p14:creationId xmlns:p14="http://schemas.microsoft.com/office/powerpoint/2010/main" val="42365478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Guidelines</a:t>
            </a:r>
          </a:p>
        </p:txBody>
      </p:sp>
      <p:sp>
        <p:nvSpPr>
          <p:cNvPr id="3" name="Text Placeholder 2"/>
          <p:cNvSpPr>
            <a:spLocks noGrp="1"/>
          </p:cNvSpPr>
          <p:nvPr>
            <p:ph type="body" idx="1"/>
          </p:nvPr>
        </p:nvSpPr>
        <p:spPr>
          <a:xfrm>
            <a:off x="411480" y="1885950"/>
            <a:ext cx="2801631" cy="576262"/>
          </a:xfrm>
        </p:spPr>
        <p:txBody>
          <a:bodyPr/>
          <a:lstStyle/>
          <a:p>
            <a:r>
              <a:rPr lang="en-US" dirty="0"/>
              <a:t>Psychotic Disorders Comprehensive Approach</a:t>
            </a:r>
          </a:p>
        </p:txBody>
      </p:sp>
      <p:sp>
        <p:nvSpPr>
          <p:cNvPr id="4" name="Text Placeholder 3"/>
          <p:cNvSpPr>
            <a:spLocks noGrp="1"/>
          </p:cNvSpPr>
          <p:nvPr>
            <p:ph type="body" sz="half" idx="15"/>
          </p:nvPr>
        </p:nvSpPr>
        <p:spPr>
          <a:xfrm>
            <a:off x="514678" y="2571750"/>
            <a:ext cx="2195513" cy="3589338"/>
          </a:xfrm>
        </p:spPr>
        <p:txBody>
          <a:bodyPr/>
          <a:lstStyle/>
          <a:p>
            <a:pPr marL="171450" indent="-171450">
              <a:buFont typeface="Arial" panose="020B0604020202020204" pitchFamily="34" charset="0"/>
              <a:buChar char="•"/>
            </a:pPr>
            <a:r>
              <a:rPr lang="en-US" sz="1800" dirty="0"/>
              <a:t>low-dose antipsychotic medication</a:t>
            </a:r>
          </a:p>
          <a:p>
            <a:pPr marL="171450" indent="-171450">
              <a:buFont typeface="Arial" panose="020B0604020202020204" pitchFamily="34" charset="0"/>
              <a:buChar char="•"/>
            </a:pPr>
            <a:r>
              <a:rPr lang="en-US" sz="1800" dirty="0"/>
              <a:t>psychotherapy</a:t>
            </a:r>
          </a:p>
          <a:p>
            <a:pPr marL="171450" indent="-171450">
              <a:buFont typeface="Arial" panose="020B0604020202020204" pitchFamily="34" charset="0"/>
              <a:buChar char="•"/>
            </a:pPr>
            <a:r>
              <a:rPr lang="en-US" sz="1800" dirty="0"/>
              <a:t>supported education and employment</a:t>
            </a:r>
          </a:p>
          <a:p>
            <a:pPr marL="171450" indent="-171450">
              <a:buFont typeface="Arial" panose="020B0604020202020204" pitchFamily="34" charset="0"/>
              <a:buChar char="•"/>
            </a:pPr>
            <a:r>
              <a:rPr lang="en-US" sz="1800" dirty="0"/>
              <a:t>peer support services</a:t>
            </a:r>
          </a:p>
          <a:p>
            <a:endParaRPr lang="en-US" dirty="0"/>
          </a:p>
        </p:txBody>
      </p:sp>
      <p:sp>
        <p:nvSpPr>
          <p:cNvPr id="6" name="Text Placeholder 5"/>
          <p:cNvSpPr>
            <a:spLocks noGrp="1"/>
          </p:cNvSpPr>
          <p:nvPr>
            <p:ph type="body" sz="half" idx="16"/>
          </p:nvPr>
        </p:nvSpPr>
        <p:spPr>
          <a:xfrm>
            <a:off x="3298746" y="2571750"/>
            <a:ext cx="2210096" cy="3589338"/>
          </a:xfrm>
        </p:spPr>
        <p:txBody>
          <a:bodyPr/>
          <a:lstStyle/>
          <a:p>
            <a:pPr marL="171450" indent="-171450">
              <a:buFont typeface="Arial" panose="020B0604020202020204" pitchFamily="34" charset="0"/>
              <a:buChar char="•"/>
            </a:pPr>
            <a:r>
              <a:rPr lang="en-US" sz="1800" dirty="0"/>
              <a:t>symptom monitoring</a:t>
            </a:r>
          </a:p>
          <a:p>
            <a:pPr marL="171450" indent="-171450">
              <a:buFont typeface="Arial" panose="020B0604020202020204" pitchFamily="34" charset="0"/>
              <a:buChar char="•"/>
            </a:pPr>
            <a:r>
              <a:rPr lang="en-US" sz="1800" dirty="0"/>
              <a:t>psychotherapy</a:t>
            </a:r>
          </a:p>
          <a:p>
            <a:pPr marL="171450" indent="-171450">
              <a:buFont typeface="Arial" panose="020B0604020202020204" pitchFamily="34" charset="0"/>
              <a:buChar char="•"/>
            </a:pPr>
            <a:r>
              <a:rPr lang="en-US" sz="1800" dirty="0"/>
              <a:t>risk factors</a:t>
            </a:r>
            <a:br>
              <a:rPr lang="en-US" sz="1800" dirty="0"/>
            </a:br>
            <a:r>
              <a:rPr lang="en-US" sz="1800" dirty="0"/>
              <a:t>(e.g. marijuana use)</a:t>
            </a:r>
          </a:p>
          <a:p>
            <a:pPr marL="171450" indent="-171450">
              <a:buFont typeface="Arial" panose="020B0604020202020204" pitchFamily="34" charset="0"/>
              <a:buChar char="•"/>
            </a:pPr>
            <a:r>
              <a:rPr lang="en-US" sz="1800" dirty="0"/>
              <a:t>other symptoms</a:t>
            </a:r>
          </a:p>
          <a:p>
            <a:pPr marL="171450" indent="-171450">
              <a:buFont typeface="Arial" panose="020B0604020202020204" pitchFamily="34" charset="0"/>
              <a:buChar char="•"/>
            </a:pPr>
            <a:r>
              <a:rPr lang="en-US" sz="1800" dirty="0"/>
              <a:t>omega-three fatty acids</a:t>
            </a:r>
          </a:p>
          <a:p>
            <a:endParaRPr lang="en-US" dirty="0"/>
          </a:p>
        </p:txBody>
      </p:sp>
      <p:sp>
        <p:nvSpPr>
          <p:cNvPr id="12" name="Text Placeholder 2"/>
          <p:cNvSpPr>
            <a:spLocks noGrp="1"/>
          </p:cNvSpPr>
          <p:nvPr>
            <p:ph type="body" idx="1"/>
          </p:nvPr>
        </p:nvSpPr>
        <p:spPr>
          <a:xfrm>
            <a:off x="3298746" y="1885950"/>
            <a:ext cx="2801631" cy="576262"/>
          </a:xfrm>
        </p:spPr>
        <p:txBody>
          <a:bodyPr/>
          <a:lstStyle/>
          <a:p>
            <a:r>
              <a:rPr lang="en-US" dirty="0"/>
              <a:t>Attenuated Psychosis Stepped Approach</a:t>
            </a:r>
          </a:p>
        </p:txBody>
      </p:sp>
    </p:spTree>
    <p:custDataLst>
      <p:tags r:id="rId1"/>
    </p:custDataLst>
    <p:extLst>
      <p:ext uri="{BB962C8B-B14F-4D97-AF65-F5344CB8AC3E}">
        <p14:creationId xmlns:p14="http://schemas.microsoft.com/office/powerpoint/2010/main" val="23535982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Guidelines</a:t>
            </a:r>
          </a:p>
        </p:txBody>
      </p:sp>
      <p:sp>
        <p:nvSpPr>
          <p:cNvPr id="3" name="Text Placeholder 2"/>
          <p:cNvSpPr>
            <a:spLocks noGrp="1"/>
          </p:cNvSpPr>
          <p:nvPr>
            <p:ph type="body" idx="1"/>
          </p:nvPr>
        </p:nvSpPr>
        <p:spPr>
          <a:xfrm>
            <a:off x="411480" y="1885950"/>
            <a:ext cx="2801631" cy="576262"/>
          </a:xfrm>
        </p:spPr>
        <p:txBody>
          <a:bodyPr/>
          <a:lstStyle/>
          <a:p>
            <a:r>
              <a:rPr lang="en-US" dirty="0"/>
              <a:t>Psychotic Disorders Comprehensive Approach</a:t>
            </a:r>
          </a:p>
        </p:txBody>
      </p:sp>
      <p:sp>
        <p:nvSpPr>
          <p:cNvPr id="4" name="Text Placeholder 3"/>
          <p:cNvSpPr>
            <a:spLocks noGrp="1"/>
          </p:cNvSpPr>
          <p:nvPr>
            <p:ph type="body" sz="half" idx="15"/>
          </p:nvPr>
        </p:nvSpPr>
        <p:spPr>
          <a:xfrm>
            <a:off x="514678" y="2571750"/>
            <a:ext cx="2195513" cy="3589338"/>
          </a:xfrm>
        </p:spPr>
        <p:txBody>
          <a:bodyPr/>
          <a:lstStyle/>
          <a:p>
            <a:pPr marL="171450" indent="-171450">
              <a:buFont typeface="Arial" panose="020B0604020202020204" pitchFamily="34" charset="0"/>
              <a:buChar char="•"/>
            </a:pPr>
            <a:r>
              <a:rPr lang="en-US" sz="1800" dirty="0"/>
              <a:t>low-dose antipsychotic medication</a:t>
            </a:r>
          </a:p>
          <a:p>
            <a:pPr marL="171450" indent="-171450">
              <a:buFont typeface="Arial" panose="020B0604020202020204" pitchFamily="34" charset="0"/>
              <a:buChar char="•"/>
            </a:pPr>
            <a:r>
              <a:rPr lang="en-US" sz="1800" dirty="0"/>
              <a:t>psychotherapy</a:t>
            </a:r>
          </a:p>
          <a:p>
            <a:pPr marL="171450" indent="-171450">
              <a:buFont typeface="Arial" panose="020B0604020202020204" pitchFamily="34" charset="0"/>
              <a:buChar char="•"/>
            </a:pPr>
            <a:r>
              <a:rPr lang="en-US" sz="1800" dirty="0"/>
              <a:t>supported education and employment</a:t>
            </a:r>
          </a:p>
          <a:p>
            <a:pPr marL="171450" indent="-171450">
              <a:buFont typeface="Arial" panose="020B0604020202020204" pitchFamily="34" charset="0"/>
              <a:buChar char="•"/>
            </a:pPr>
            <a:r>
              <a:rPr lang="en-US" sz="1800" dirty="0"/>
              <a:t>peer support services</a:t>
            </a:r>
          </a:p>
          <a:p>
            <a:endParaRPr lang="en-US" dirty="0"/>
          </a:p>
        </p:txBody>
      </p:sp>
      <p:sp>
        <p:nvSpPr>
          <p:cNvPr id="6" name="Text Placeholder 5"/>
          <p:cNvSpPr>
            <a:spLocks noGrp="1"/>
          </p:cNvSpPr>
          <p:nvPr>
            <p:ph type="body" sz="half" idx="16"/>
          </p:nvPr>
        </p:nvSpPr>
        <p:spPr>
          <a:xfrm>
            <a:off x="3298746" y="2571750"/>
            <a:ext cx="2210096" cy="3589338"/>
          </a:xfrm>
        </p:spPr>
        <p:txBody>
          <a:bodyPr/>
          <a:lstStyle/>
          <a:p>
            <a:pPr marL="171450" indent="-171450">
              <a:buFont typeface="Arial" panose="020B0604020202020204" pitchFamily="34" charset="0"/>
              <a:buChar char="•"/>
            </a:pPr>
            <a:r>
              <a:rPr lang="en-US" sz="1800" dirty="0"/>
              <a:t>symptom monitoring</a:t>
            </a:r>
          </a:p>
          <a:p>
            <a:pPr marL="171450" indent="-171450">
              <a:buFont typeface="Arial" panose="020B0604020202020204" pitchFamily="34" charset="0"/>
              <a:buChar char="•"/>
            </a:pPr>
            <a:r>
              <a:rPr lang="en-US" sz="1800" dirty="0"/>
              <a:t>psychotherapy</a:t>
            </a:r>
          </a:p>
          <a:p>
            <a:pPr marL="171450" indent="-171450">
              <a:buFont typeface="Arial" panose="020B0604020202020204" pitchFamily="34" charset="0"/>
              <a:buChar char="•"/>
            </a:pPr>
            <a:r>
              <a:rPr lang="en-US" sz="1800" dirty="0"/>
              <a:t>Address risk factors (e.g. marijuana use)</a:t>
            </a:r>
          </a:p>
          <a:p>
            <a:pPr marL="171450" indent="-171450">
              <a:buFont typeface="Arial" panose="020B0604020202020204" pitchFamily="34" charset="0"/>
              <a:buChar char="•"/>
            </a:pPr>
            <a:r>
              <a:rPr lang="en-US" sz="1800" dirty="0"/>
              <a:t>other symptoms</a:t>
            </a:r>
          </a:p>
          <a:p>
            <a:pPr marL="171450" indent="-171450">
              <a:buFont typeface="Arial" panose="020B0604020202020204" pitchFamily="34" charset="0"/>
              <a:buChar char="•"/>
            </a:pPr>
            <a:r>
              <a:rPr lang="en-US" sz="1800" dirty="0"/>
              <a:t>omega-three fatty acids</a:t>
            </a:r>
          </a:p>
          <a:p>
            <a:endParaRPr lang="en-US" dirty="0"/>
          </a:p>
        </p:txBody>
      </p:sp>
      <p:sp>
        <p:nvSpPr>
          <p:cNvPr id="8" name="Text Placeholder 7"/>
          <p:cNvSpPr>
            <a:spLocks noGrp="1"/>
          </p:cNvSpPr>
          <p:nvPr>
            <p:ph type="body" sz="half" idx="17"/>
          </p:nvPr>
        </p:nvSpPr>
        <p:spPr/>
        <p:txBody>
          <a:bodyPr/>
          <a:lstStyle/>
          <a:p>
            <a:pPr marL="171450" indent="-171450">
              <a:buFont typeface="Arial" panose="020B0604020202020204" pitchFamily="34" charset="0"/>
              <a:buChar char="•"/>
            </a:pPr>
            <a:r>
              <a:rPr lang="en-US" sz="1800" dirty="0"/>
              <a:t>reassurance</a:t>
            </a:r>
          </a:p>
          <a:p>
            <a:pPr marL="171450" indent="-171450">
              <a:buFont typeface="Arial" panose="020B0604020202020204" pitchFamily="34" charset="0"/>
              <a:buChar char="•"/>
            </a:pPr>
            <a:r>
              <a:rPr lang="en-US" sz="1800" dirty="0"/>
              <a:t>monitoring</a:t>
            </a:r>
          </a:p>
          <a:p>
            <a:endParaRPr lang="en-US" dirty="0"/>
          </a:p>
        </p:txBody>
      </p:sp>
      <p:sp>
        <p:nvSpPr>
          <p:cNvPr id="12" name="Text Placeholder 2"/>
          <p:cNvSpPr>
            <a:spLocks noGrp="1"/>
          </p:cNvSpPr>
          <p:nvPr>
            <p:ph type="body" idx="1"/>
          </p:nvPr>
        </p:nvSpPr>
        <p:spPr>
          <a:xfrm>
            <a:off x="3298746" y="1885950"/>
            <a:ext cx="2801631" cy="576262"/>
          </a:xfrm>
        </p:spPr>
        <p:txBody>
          <a:bodyPr/>
          <a:lstStyle/>
          <a:p>
            <a:r>
              <a:rPr lang="en-US" dirty="0"/>
              <a:t>Attenuated Psychosis Stepped Approach</a:t>
            </a:r>
          </a:p>
        </p:txBody>
      </p:sp>
      <p:sp>
        <p:nvSpPr>
          <p:cNvPr id="13" name="Text Placeholder 2"/>
          <p:cNvSpPr>
            <a:spLocks noGrp="1"/>
          </p:cNvSpPr>
          <p:nvPr>
            <p:ph type="body" idx="1"/>
          </p:nvPr>
        </p:nvSpPr>
        <p:spPr>
          <a:xfrm>
            <a:off x="5871777" y="1776412"/>
            <a:ext cx="2801631" cy="576262"/>
          </a:xfrm>
        </p:spPr>
        <p:txBody>
          <a:bodyPr/>
          <a:lstStyle/>
          <a:p>
            <a:r>
              <a:rPr lang="en-US" dirty="0"/>
              <a:t>“Mind-Tricks”</a:t>
            </a:r>
          </a:p>
        </p:txBody>
      </p:sp>
    </p:spTree>
    <p:custDataLst>
      <p:tags r:id="rId1"/>
    </p:custDataLst>
    <p:extLst>
      <p:ext uri="{BB962C8B-B14F-4D97-AF65-F5344CB8AC3E}">
        <p14:creationId xmlns:p14="http://schemas.microsoft.com/office/powerpoint/2010/main" val="25063615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0485"/>
            <a:ext cx="7886700" cy="990180"/>
          </a:xfrm>
        </p:spPr>
        <p:txBody>
          <a:bodyPr>
            <a:normAutofit/>
          </a:bodyPr>
          <a:lstStyle/>
          <a:p>
            <a:pPr algn="ctr"/>
            <a:r>
              <a:rPr lang="en-US" b="1" dirty="0"/>
              <a:t>Credits</a:t>
            </a:r>
          </a:p>
        </p:txBody>
      </p:sp>
      <p:sp>
        <p:nvSpPr>
          <p:cNvPr id="3" name="Content Placeholder 2"/>
          <p:cNvSpPr>
            <a:spLocks noGrp="1"/>
          </p:cNvSpPr>
          <p:nvPr>
            <p:ph sz="half" idx="1"/>
          </p:nvPr>
        </p:nvSpPr>
        <p:spPr>
          <a:xfrm>
            <a:off x="0" y="1081291"/>
            <a:ext cx="9144000" cy="1667436"/>
          </a:xfrm>
        </p:spPr>
        <p:txBody>
          <a:bodyPr>
            <a:noAutofit/>
          </a:bodyPr>
          <a:lstStyle/>
          <a:p>
            <a:pPr marL="0" indent="0" algn="ctr">
              <a:buNone/>
            </a:pPr>
            <a:endParaRPr lang="en-US" sz="1400" dirty="0"/>
          </a:p>
          <a:p>
            <a:pPr marL="0" indent="0" algn="ctr">
              <a:buNone/>
            </a:pPr>
            <a:r>
              <a:rPr lang="en-US" sz="2200" dirty="0"/>
              <a:t>We would like thank the AHEC Innovation Fund and NIH (DUP Grant #R34MH103834) for the funding for this webinar series. </a:t>
            </a:r>
          </a:p>
          <a:p>
            <a:pPr marL="0" indent="0" algn="ctr">
              <a:buNone/>
            </a:pPr>
            <a:endParaRPr lang="en-US" sz="800" dirty="0"/>
          </a:p>
          <a:p>
            <a:pPr marL="0" indent="0" algn="ctr">
              <a:buNone/>
            </a:pPr>
            <a:r>
              <a:rPr lang="en-US" sz="2200" dirty="0"/>
              <a:t>We would also like to thank all who were involved in creating these webinars:</a:t>
            </a:r>
          </a:p>
          <a:p>
            <a:pPr marL="0" indent="0" algn="ctr">
              <a:buNone/>
            </a:pPr>
            <a:r>
              <a:rPr lang="en-US" sz="2200" dirty="0"/>
              <a:t/>
            </a:r>
            <a:br>
              <a:rPr lang="en-US" sz="2200" dirty="0"/>
            </a:br>
            <a:endParaRPr lang="en-US" sz="2200" dirty="0"/>
          </a:p>
        </p:txBody>
      </p:sp>
      <p:sp>
        <p:nvSpPr>
          <p:cNvPr id="4" name="Content Placeholder 3"/>
          <p:cNvSpPr>
            <a:spLocks noGrp="1"/>
          </p:cNvSpPr>
          <p:nvPr>
            <p:ph sz="half" idx="2"/>
          </p:nvPr>
        </p:nvSpPr>
        <p:spPr>
          <a:xfrm>
            <a:off x="516030" y="3850689"/>
            <a:ext cx="7829550" cy="2657687"/>
          </a:xfrm>
        </p:spPr>
        <p:txBody>
          <a:bodyPr numCol="1" anchor="t">
            <a:noAutofit/>
          </a:bodyPr>
          <a:lstStyle/>
          <a:p>
            <a:pPr marL="0" indent="0">
              <a:buNone/>
            </a:pPr>
            <a:endParaRPr lang="en-US" sz="1600" dirty="0"/>
          </a:p>
          <a:p>
            <a:pPr marL="0" indent="0">
              <a:buNone/>
            </a:pPr>
            <a:r>
              <a:rPr lang="en-US" sz="1600" dirty="0"/>
              <a:t>                     Diana Perkins, MD, MPH         Katie Bucrek                 Nina Fierro, LCSW</a:t>
            </a:r>
            <a:br>
              <a:rPr lang="en-US" sz="1600" dirty="0"/>
            </a:b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                          Emily Goldman, BS       Jennifer </a:t>
            </a:r>
            <a:r>
              <a:rPr lang="en-US" sz="1600" dirty="0" err="1"/>
              <a:t>Nieri</a:t>
            </a:r>
            <a:r>
              <a:rPr lang="en-US" sz="1600" dirty="0"/>
              <a:t>, LCSW                Jenna Roller</a:t>
            </a:r>
          </a:p>
          <a:p>
            <a:pPr marL="0" indent="0">
              <a:buNone/>
            </a:pPr>
            <a:endParaRPr lang="en-US" sz="1000" dirty="0"/>
          </a:p>
        </p:txBody>
      </p:sp>
      <p:pic>
        <p:nvPicPr>
          <p:cNvPr id="5" name="Picture 4"/>
          <p:cNvPicPr>
            <a:picLocks noChangeAspect="1"/>
          </p:cNvPicPr>
          <p:nvPr/>
        </p:nvPicPr>
        <p:blipFill>
          <a:blip r:embed="rId3"/>
          <a:stretch>
            <a:fillRect/>
          </a:stretch>
        </p:blipFill>
        <p:spPr>
          <a:xfrm>
            <a:off x="5866448" y="2788710"/>
            <a:ext cx="1042988" cy="139065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65968" y="4791261"/>
            <a:ext cx="1390651" cy="104298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869" r="6363"/>
          <a:stretch/>
        </p:blipFill>
        <p:spPr>
          <a:xfrm>
            <a:off x="3909096" y="4593091"/>
            <a:ext cx="1042990" cy="139022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b="20436"/>
          <a:stretch/>
        </p:blipFill>
        <p:spPr>
          <a:xfrm>
            <a:off x="5920412" y="4592884"/>
            <a:ext cx="1035838" cy="1364776"/>
          </a:xfrm>
          <a:prstGeom prst="rect">
            <a:avLst/>
          </a:prstGeom>
        </p:spPr>
      </p:pic>
      <p:pic>
        <p:nvPicPr>
          <p:cNvPr id="6" name="Picture 5"/>
          <p:cNvPicPr>
            <a:picLocks noChangeAspect="1"/>
          </p:cNvPicPr>
          <p:nvPr/>
        </p:nvPicPr>
        <p:blipFill>
          <a:blip r:embed="rId7"/>
          <a:stretch>
            <a:fillRect/>
          </a:stretch>
        </p:blipFill>
        <p:spPr>
          <a:xfrm>
            <a:off x="1939800" y="2774915"/>
            <a:ext cx="1042416" cy="1383973"/>
          </a:xfrm>
          <a:prstGeom prst="rect">
            <a:avLst/>
          </a:prstGeom>
        </p:spPr>
      </p:pic>
      <p:pic>
        <p:nvPicPr>
          <p:cNvPr id="7" name="Picture 6"/>
          <p:cNvPicPr>
            <a:picLocks noChangeAspect="1"/>
          </p:cNvPicPr>
          <p:nvPr/>
        </p:nvPicPr>
        <p:blipFill>
          <a:blip r:embed="rId8"/>
          <a:stretch>
            <a:fillRect/>
          </a:stretch>
        </p:blipFill>
        <p:spPr>
          <a:xfrm>
            <a:off x="3909096" y="2763182"/>
            <a:ext cx="1042416" cy="1463040"/>
          </a:xfrm>
          <a:prstGeom prst="rect">
            <a:avLst/>
          </a:prstGeom>
        </p:spPr>
      </p:pic>
    </p:spTree>
    <p:custDataLst>
      <p:tags r:id="rId1"/>
    </p:custDataLst>
    <p:extLst>
      <p:ext uri="{BB962C8B-B14F-4D97-AF65-F5344CB8AC3E}">
        <p14:creationId xmlns:p14="http://schemas.microsoft.com/office/powerpoint/2010/main" val="407705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1" dirty="0">
                <a:ea typeface="Calibri" panose="020F0502020204030204" pitchFamily="34" charset="0"/>
                <a:cs typeface="Times New Roman" panose="02020603050405020304" pitchFamily="18" charset="0"/>
              </a:rPr>
              <a:t>Psychosis</a:t>
            </a:r>
            <a:endParaRPr lang="en-US" sz="5400" b="1" dirty="0"/>
          </a:p>
        </p:txBody>
      </p:sp>
      <p:sp>
        <p:nvSpPr>
          <p:cNvPr id="5" name="TextBox 4"/>
          <p:cNvSpPr txBox="1"/>
          <p:nvPr/>
        </p:nvSpPr>
        <p:spPr>
          <a:xfrm>
            <a:off x="-356723" y="2176743"/>
            <a:ext cx="5982479" cy="2585323"/>
          </a:xfrm>
          <a:prstGeom prst="rect">
            <a:avLst/>
          </a:prstGeom>
          <a:noFill/>
        </p:spPr>
        <p:txBody>
          <a:bodyPr wrap="square" rtlCol="0" anchor="ctr">
            <a:spAutoFit/>
          </a:bodyPr>
          <a:lstStyle/>
          <a:p>
            <a:pPr algn="ctr">
              <a:lnSpc>
                <a:spcPct val="200000"/>
              </a:lnSpc>
            </a:pPr>
            <a:r>
              <a:rPr lang="en-US" sz="2700" dirty="0"/>
              <a:t>Delusions </a:t>
            </a:r>
          </a:p>
          <a:p>
            <a:pPr algn="ctr">
              <a:lnSpc>
                <a:spcPct val="200000"/>
              </a:lnSpc>
            </a:pPr>
            <a:r>
              <a:rPr lang="en-US" sz="2700" dirty="0"/>
              <a:t>Hallucinations </a:t>
            </a:r>
          </a:p>
          <a:p>
            <a:pPr algn="ctr">
              <a:lnSpc>
                <a:spcPct val="200000"/>
              </a:lnSpc>
            </a:pPr>
            <a:r>
              <a:rPr lang="en-US" sz="2700" dirty="0"/>
              <a:t>Disorganization </a:t>
            </a:r>
          </a:p>
        </p:txBody>
      </p:sp>
      <p:grpSp>
        <p:nvGrpSpPr>
          <p:cNvPr id="4" name="Group 3"/>
          <p:cNvGrpSpPr>
            <a:grpSpLocks noChangeAspect="1"/>
          </p:cNvGrpSpPr>
          <p:nvPr/>
        </p:nvGrpSpPr>
        <p:grpSpPr>
          <a:xfrm>
            <a:off x="4640382" y="706582"/>
            <a:ext cx="4483691" cy="6151418"/>
            <a:chOff x="2214770" y="354647"/>
            <a:chExt cx="4740212" cy="6503352"/>
          </a:xfrm>
        </p:grpSpPr>
        <p:grpSp>
          <p:nvGrpSpPr>
            <p:cNvPr id="6" name="Group 5"/>
            <p:cNvGrpSpPr/>
            <p:nvPr/>
          </p:nvGrpSpPr>
          <p:grpSpPr>
            <a:xfrm>
              <a:off x="2214770" y="354647"/>
              <a:ext cx="4740212" cy="6503352"/>
              <a:chOff x="2214770" y="354647"/>
              <a:chExt cx="4740212" cy="6503352"/>
            </a:xfrm>
          </p:grpSpPr>
          <p:pic>
            <p:nvPicPr>
              <p:cNvPr id="9" name="Picture 8"/>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0" name="Picture 9"/>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7" name="Picture 6"/>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8"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4044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678063097"/>
              </p:ext>
            </p:extLst>
          </p:nvPr>
        </p:nvGraphicFramePr>
        <p:xfrm>
          <a:off x="1836746" y="384310"/>
          <a:ext cx="5470514" cy="4970931"/>
        </p:xfrm>
        <a:graphic>
          <a:graphicData uri="http://schemas.openxmlformats.org/presentationml/2006/ole">
            <mc:AlternateContent xmlns:mc="http://schemas.openxmlformats.org/markup-compatibility/2006">
              <mc:Choice xmlns:v="urn:schemas-microsoft-com:vml" Requires="v">
                <p:oleObj spid="_x0000_s6370" name="Bitmap Image" r:id="rId5" imgW="5238095" imgH="6133333" progId="Paint.Picture">
                  <p:embed/>
                </p:oleObj>
              </mc:Choice>
              <mc:Fallback>
                <p:oleObj name="Bitmap Image" r:id="rId5" imgW="5238095" imgH="6133333"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6746" y="384310"/>
                        <a:ext cx="5470514" cy="4970931"/>
                      </a:xfrm>
                      <a:prstGeom prst="rect">
                        <a:avLst/>
                      </a:prstGeom>
                      <a:noFill/>
                      <a:ln w="12700">
                        <a:solidFill>
                          <a:schemeClr val="bg1"/>
                        </a:solidFill>
                      </a:ln>
                    </p:spPr>
                  </p:pic>
                </p:oleObj>
              </mc:Fallback>
            </mc:AlternateContent>
          </a:graphicData>
        </a:graphic>
      </p:graphicFrame>
    </p:spTree>
    <p:custDataLst>
      <p:tags r:id="rId2"/>
    </p:custDataLst>
    <p:extLst>
      <p:ext uri="{BB962C8B-B14F-4D97-AF65-F5344CB8AC3E}">
        <p14:creationId xmlns:p14="http://schemas.microsoft.com/office/powerpoint/2010/main" val="3193181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678063097"/>
              </p:ext>
            </p:extLst>
          </p:nvPr>
        </p:nvGraphicFramePr>
        <p:xfrm>
          <a:off x="1836746" y="384310"/>
          <a:ext cx="5470514" cy="4970931"/>
        </p:xfrm>
        <a:graphic>
          <a:graphicData uri="http://schemas.openxmlformats.org/presentationml/2006/ole">
            <mc:AlternateContent xmlns:mc="http://schemas.openxmlformats.org/markup-compatibility/2006">
              <mc:Choice xmlns:v="urn:schemas-microsoft-com:vml" Requires="v">
                <p:oleObj spid="_x0000_s7172" name="Bitmap Image" r:id="rId5" imgW="5238095" imgH="6133333" progId="Paint.Picture">
                  <p:embed/>
                </p:oleObj>
              </mc:Choice>
              <mc:Fallback>
                <p:oleObj name="Bitmap Image" r:id="rId5" imgW="5238095" imgH="6133333" progId="Paint.Picture">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6746" y="384310"/>
                        <a:ext cx="5470514" cy="4970931"/>
                      </a:xfrm>
                      <a:prstGeom prst="rect">
                        <a:avLst/>
                      </a:prstGeom>
                      <a:noFill/>
                      <a:ln w="12700">
                        <a:solidFill>
                          <a:schemeClr val="bg1"/>
                        </a:solidFill>
                      </a:ln>
                    </p:spPr>
                  </p:pic>
                </p:oleObj>
              </mc:Fallback>
            </mc:AlternateContent>
          </a:graphicData>
        </a:graphic>
      </p:graphicFrame>
      <p:sp>
        <p:nvSpPr>
          <p:cNvPr id="7" name="TextBox 6"/>
          <p:cNvSpPr txBox="1"/>
          <p:nvPr/>
        </p:nvSpPr>
        <p:spPr>
          <a:xfrm>
            <a:off x="226681" y="5579859"/>
            <a:ext cx="8710863" cy="1007968"/>
          </a:xfrm>
          <a:prstGeom prst="rect">
            <a:avLst/>
          </a:prstGeom>
          <a:noFill/>
        </p:spPr>
        <p:txBody>
          <a:bodyPr wrap="square" rtlCol="0">
            <a:spAutoFit/>
          </a:bodyPr>
          <a:lstStyle/>
          <a:p>
            <a:pPr algn="ctr"/>
            <a:r>
              <a:rPr lang="en-US" sz="2200" dirty="0"/>
              <a:t>“…delusions are fixed beliefs that are not amenable to change in light of conflicting evidence.”  </a:t>
            </a:r>
            <a:r>
              <a:rPr lang="en-US" sz="2200" i="1" dirty="0"/>
              <a:t>Diagnostic and Statistical Manual</a:t>
            </a:r>
            <a:r>
              <a:rPr lang="en-US" sz="2200" dirty="0"/>
              <a:t> </a:t>
            </a:r>
            <a:r>
              <a:rPr lang="en-US" sz="2200" i="1" dirty="0"/>
              <a:t>Fifth Edition</a:t>
            </a:r>
            <a:endParaRPr lang="en-US" sz="2200" dirty="0"/>
          </a:p>
          <a:p>
            <a:pPr algn="ctr"/>
            <a:endParaRPr lang="en-US" sz="1350" dirty="0"/>
          </a:p>
        </p:txBody>
      </p:sp>
    </p:spTree>
    <p:custDataLst>
      <p:tags r:id="rId2"/>
    </p:custDataLst>
    <p:extLst>
      <p:ext uri="{BB962C8B-B14F-4D97-AF65-F5344CB8AC3E}">
        <p14:creationId xmlns:p14="http://schemas.microsoft.com/office/powerpoint/2010/main" val="2514513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841" y="457200"/>
            <a:ext cx="3107272" cy="1600200"/>
          </a:xfrm>
        </p:spPr>
        <p:txBody>
          <a:bodyPr/>
          <a:lstStyle/>
          <a:p>
            <a:r>
              <a:rPr lang="en-US" dirty="0"/>
              <a:t>To connect your audio:</a:t>
            </a:r>
          </a:p>
        </p:txBody>
      </p:sp>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rcRect l="17852" r="17852"/>
          <a:stretch>
            <a:fillRect/>
          </a:stretch>
        </p:blipFill>
        <p:spPr/>
      </p:pic>
      <p:sp>
        <p:nvSpPr>
          <p:cNvPr id="6" name="Text Placeholder 5"/>
          <p:cNvSpPr>
            <a:spLocks noGrp="1"/>
          </p:cNvSpPr>
          <p:nvPr>
            <p:ph type="body" sz="half" idx="2"/>
          </p:nvPr>
        </p:nvSpPr>
        <p:spPr/>
        <p:txBody>
          <a:bodyPr>
            <a:normAutofit/>
          </a:bodyPr>
          <a:lstStyle/>
          <a:p>
            <a:endParaRPr lang="en-US" sz="2000" dirty="0"/>
          </a:p>
          <a:p>
            <a:endParaRPr lang="en-US" sz="2000" dirty="0"/>
          </a:p>
          <a:p>
            <a:endParaRPr lang="en-US" sz="2000" dirty="0"/>
          </a:p>
          <a:p>
            <a:endParaRPr lang="en-US" sz="2000" dirty="0"/>
          </a:p>
          <a:p>
            <a:r>
              <a:rPr lang="en-US" sz="2000" dirty="0"/>
              <a:t>Click the phone icon at the bottom of your screen.</a:t>
            </a:r>
          </a:p>
        </p:txBody>
      </p:sp>
      <p:cxnSp>
        <p:nvCxnSpPr>
          <p:cNvPr id="9" name="Straight Arrow Connector 8"/>
          <p:cNvCxnSpPr/>
          <p:nvPr/>
        </p:nvCxnSpPr>
        <p:spPr>
          <a:xfrm>
            <a:off x="2054087" y="4465983"/>
            <a:ext cx="2080591" cy="927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2878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5290010"/>
            <a:ext cx="7886700" cy="994172"/>
          </a:xfrm>
        </p:spPr>
        <p:txBody>
          <a:bodyPr>
            <a:normAutofit/>
          </a:bodyPr>
          <a:lstStyle/>
          <a:p>
            <a:r>
              <a:rPr lang="en-US" sz="5400" b="1" dirty="0" smtClean="0">
                <a:effectLst>
                  <a:outerShdw blurRad="38100" dist="38100" dir="2700000" algn="tl">
                    <a:srgbClr val="000000">
                      <a:alpha val="43137"/>
                    </a:srgbClr>
                  </a:outerShdw>
                </a:effectLst>
              </a:rPr>
              <a:t>Vignette</a:t>
            </a:r>
            <a:endParaRPr lang="en-US" sz="5400" b="1" dirty="0">
              <a:effectLst>
                <a:outerShdw blurRad="38100" dist="38100" dir="2700000" algn="tl">
                  <a:srgbClr val="000000">
                    <a:alpha val="43137"/>
                  </a:srgbClr>
                </a:outerShdw>
              </a:effectLst>
            </a:endParaRPr>
          </a:p>
        </p:txBody>
      </p:sp>
      <p:grpSp>
        <p:nvGrpSpPr>
          <p:cNvPr id="3" name="Group 2"/>
          <p:cNvGrpSpPr>
            <a:grpSpLocks noChangeAspect="1"/>
          </p:cNvGrpSpPr>
          <p:nvPr/>
        </p:nvGrpSpPr>
        <p:grpSpPr>
          <a:xfrm>
            <a:off x="5608320" y="2034548"/>
            <a:ext cx="3515753" cy="4823452"/>
            <a:chOff x="2214770" y="354647"/>
            <a:chExt cx="4740212" cy="6503352"/>
          </a:xfrm>
        </p:grpSpPr>
        <p:grpSp>
          <p:nvGrpSpPr>
            <p:cNvPr id="4" name="Group 3"/>
            <p:cNvGrpSpPr/>
            <p:nvPr/>
          </p:nvGrpSpPr>
          <p:grpSpPr>
            <a:xfrm>
              <a:off x="2214770" y="354647"/>
              <a:ext cx="4740212" cy="6503352"/>
              <a:chOff x="2214770" y="354647"/>
              <a:chExt cx="4740212" cy="6503352"/>
            </a:xfrm>
          </p:grpSpPr>
          <p:pic>
            <p:nvPicPr>
              <p:cNvPr id="7" name="Picture 6"/>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8" name="Picture 7"/>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5" name="Picture 4"/>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6"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299909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
        <p:nvSpPr>
          <p:cNvPr id="11" name="TextBox 10">
            <a:extLst>
              <a:ext uri="{FF2B5EF4-FFF2-40B4-BE49-F238E27FC236}">
                <a16:creationId xmlns:a16="http://schemas.microsoft.com/office/drawing/2014/main" id="{E2D14DB4-5D0C-41A2-A889-F9FCD4FA336A}"/>
              </a:ext>
            </a:extLst>
          </p:cNvPr>
          <p:cNvSpPr txBox="1"/>
          <p:nvPr/>
        </p:nvSpPr>
        <p:spPr>
          <a:xfrm>
            <a:off x="1819784" y="2780695"/>
            <a:ext cx="1442238" cy="369332"/>
          </a:xfrm>
          <a:prstGeom prst="rect">
            <a:avLst/>
          </a:prstGeom>
          <a:noFill/>
        </p:spPr>
        <p:txBody>
          <a:bodyPr wrap="square" rtlCol="0">
            <a:spAutoFit/>
          </a:bodyPr>
          <a:lstStyle/>
          <a:p>
            <a:r>
              <a:rPr lang="en-US" dirty="0">
                <a:solidFill>
                  <a:schemeClr val="bg1"/>
                </a:solidFill>
              </a:rPr>
              <a:t>Meet Sam.</a:t>
            </a:r>
          </a:p>
        </p:txBody>
      </p:sp>
      <p:sp>
        <p:nvSpPr>
          <p:cNvPr id="12" name="TextBox 11">
            <a:extLst>
              <a:ext uri="{FF2B5EF4-FFF2-40B4-BE49-F238E27FC236}">
                <a16:creationId xmlns:a16="http://schemas.microsoft.com/office/drawing/2014/main" id="{21DBF456-C041-4559-9117-E24C2B718D0D}"/>
              </a:ext>
            </a:extLst>
          </p:cNvPr>
          <p:cNvSpPr txBox="1"/>
          <p:nvPr/>
        </p:nvSpPr>
        <p:spPr>
          <a:xfrm>
            <a:off x="6437586" y="2344165"/>
            <a:ext cx="2837145" cy="369332"/>
          </a:xfrm>
          <a:prstGeom prst="rect">
            <a:avLst/>
          </a:prstGeom>
          <a:noFill/>
        </p:spPr>
        <p:txBody>
          <a:bodyPr wrap="square" rtlCol="0">
            <a:spAutoFit/>
          </a:bodyPr>
          <a:lstStyle/>
          <a:p>
            <a:r>
              <a:rPr lang="en-US" dirty="0">
                <a:solidFill>
                  <a:schemeClr val="bg1"/>
                </a:solidFill>
              </a:rPr>
              <a:t>Meet the clinician, Gloria</a:t>
            </a:r>
            <a:r>
              <a:rPr lang="en-US" dirty="0">
                <a:solidFill>
                  <a:srgbClr val="FFFFFF"/>
                </a:solidFill>
              </a:rPr>
              <a:t>. </a:t>
            </a:r>
          </a:p>
        </p:txBody>
      </p:sp>
    </p:spTree>
    <p:custDataLst>
      <p:tags r:id="rId1"/>
    </p:custDataLst>
    <p:extLst>
      <p:ext uri="{BB962C8B-B14F-4D97-AF65-F5344CB8AC3E}">
        <p14:creationId xmlns:p14="http://schemas.microsoft.com/office/powerpoint/2010/main" val="468782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8" name="Group 7"/>
          <p:cNvGrpSpPr/>
          <p:nvPr/>
        </p:nvGrpSpPr>
        <p:grpSpPr>
          <a:xfrm>
            <a:off x="2028676" y="1359488"/>
            <a:ext cx="2022171" cy="1583171"/>
            <a:chOff x="250727" y="1674573"/>
            <a:chExt cx="1298280" cy="774772"/>
          </a:xfrm>
          <a:solidFill>
            <a:schemeClr val="accent1">
              <a:lumMod val="50000"/>
            </a:schemeClr>
          </a:solidFill>
        </p:grpSpPr>
        <p:sp>
          <p:nvSpPr>
            <p:cNvPr id="9" name="Oval Callout 14"/>
            <p:cNvSpPr/>
            <p:nvPr/>
          </p:nvSpPr>
          <p:spPr>
            <a:xfrm>
              <a:off x="250727" y="1674573"/>
              <a:ext cx="1298280" cy="774772"/>
            </a:xfrm>
            <a:prstGeom prst="wedgeEllipse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344550" y="1927098"/>
              <a:ext cx="1204457" cy="286177"/>
            </a:xfrm>
            <a:prstGeom prst="rect">
              <a:avLst/>
            </a:prstGeom>
            <a:noFill/>
          </p:spPr>
          <p:txBody>
            <a:bodyPr wrap="square" rtlCol="0">
              <a:spAutoFit/>
            </a:bodyPr>
            <a:lstStyle/>
            <a:p>
              <a:pPr algn="ctr"/>
              <a:r>
                <a:rPr lang="en-US" sz="1600" dirty="0"/>
                <a:t>I can’t watch TV anymore!</a:t>
              </a:r>
            </a:p>
          </p:txBody>
        </p:sp>
      </p:grpSp>
    </p:spTree>
    <p:custDataLst>
      <p:tags r:id="rId1"/>
    </p:custDataLst>
    <p:extLst>
      <p:ext uri="{BB962C8B-B14F-4D97-AF65-F5344CB8AC3E}">
        <p14:creationId xmlns:p14="http://schemas.microsoft.com/office/powerpoint/2010/main" val="3024535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8" name="Group 7"/>
          <p:cNvGrpSpPr/>
          <p:nvPr/>
        </p:nvGrpSpPr>
        <p:grpSpPr>
          <a:xfrm>
            <a:off x="2028676" y="1359488"/>
            <a:ext cx="2022171" cy="1583171"/>
            <a:chOff x="250727" y="1674573"/>
            <a:chExt cx="1298280" cy="774772"/>
          </a:xfrm>
          <a:solidFill>
            <a:schemeClr val="accent1">
              <a:lumMod val="50000"/>
            </a:schemeClr>
          </a:solidFill>
        </p:grpSpPr>
        <p:sp>
          <p:nvSpPr>
            <p:cNvPr id="9" name="Oval Callout 14"/>
            <p:cNvSpPr/>
            <p:nvPr/>
          </p:nvSpPr>
          <p:spPr>
            <a:xfrm>
              <a:off x="250727" y="1674573"/>
              <a:ext cx="1298280" cy="774772"/>
            </a:xfrm>
            <a:prstGeom prst="wedgeEllipseCallo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344550" y="1927098"/>
              <a:ext cx="1204457" cy="286177"/>
            </a:xfrm>
            <a:prstGeom prst="rect">
              <a:avLst/>
            </a:prstGeom>
            <a:noFill/>
          </p:spPr>
          <p:txBody>
            <a:bodyPr wrap="square" rtlCol="0">
              <a:spAutoFit/>
            </a:bodyPr>
            <a:lstStyle/>
            <a:p>
              <a:pPr algn="ctr"/>
              <a:r>
                <a:rPr lang="en-US" sz="1600" dirty="0"/>
                <a:t>I can’t watch TV anymore!</a:t>
              </a:r>
            </a:p>
          </p:txBody>
        </p:sp>
      </p:grpSp>
      <p:sp>
        <p:nvSpPr>
          <p:cNvPr id="11" name="Cloud Callout 16">
            <a:extLst>
              <a:ext uri="{FF2B5EF4-FFF2-40B4-BE49-F238E27FC236}">
                <a16:creationId xmlns:a16="http://schemas.microsoft.com/office/drawing/2014/main" id="{251722CB-DDC0-45D2-963B-04D22D6972AC}"/>
              </a:ext>
            </a:extLst>
          </p:cNvPr>
          <p:cNvSpPr/>
          <p:nvPr/>
        </p:nvSpPr>
        <p:spPr>
          <a:xfrm>
            <a:off x="7420455" y="1568168"/>
            <a:ext cx="1453625" cy="914666"/>
          </a:xfrm>
          <a:prstGeom prst="cloudCallout">
            <a:avLst>
              <a:gd name="adj1" fmla="val -24760"/>
              <a:gd name="adj2" fmla="val 10027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  </a:t>
            </a:r>
            <a:endParaRPr lang="en-US" sz="1600" dirty="0"/>
          </a:p>
        </p:txBody>
      </p:sp>
    </p:spTree>
    <p:custDataLst>
      <p:tags r:id="rId1"/>
    </p:custDataLst>
    <p:extLst>
      <p:ext uri="{BB962C8B-B14F-4D97-AF65-F5344CB8AC3E}">
        <p14:creationId xmlns:p14="http://schemas.microsoft.com/office/powerpoint/2010/main" val="425745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1" name="Group 10"/>
          <p:cNvGrpSpPr/>
          <p:nvPr/>
        </p:nvGrpSpPr>
        <p:grpSpPr>
          <a:xfrm>
            <a:off x="5737805" y="2082117"/>
            <a:ext cx="1953961" cy="970031"/>
            <a:chOff x="7059195" y="3180061"/>
            <a:chExt cx="942981" cy="677549"/>
          </a:xfrm>
          <a:solidFill>
            <a:schemeClr val="accent1">
              <a:lumMod val="50000"/>
            </a:schemeClr>
          </a:solidFill>
        </p:grpSpPr>
        <p:sp>
          <p:nvSpPr>
            <p:cNvPr id="12" name="Oval Callout 23"/>
            <p:cNvSpPr/>
            <p:nvPr/>
          </p:nvSpPr>
          <p:spPr>
            <a:xfrm rot="21435677">
              <a:off x="7059195" y="3180061"/>
              <a:ext cx="942981" cy="677549"/>
            </a:xfrm>
            <a:prstGeom prst="wedgeEllipseCallout">
              <a:avLst>
                <a:gd name="adj1" fmla="val 36699"/>
                <a:gd name="adj2" fmla="val 7033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7085444" y="3262742"/>
              <a:ext cx="890482" cy="381583"/>
            </a:xfrm>
            <a:prstGeom prst="rect">
              <a:avLst/>
            </a:prstGeom>
            <a:noFill/>
          </p:spPr>
          <p:txBody>
            <a:bodyPr wrap="square" rtlCol="0">
              <a:spAutoFit/>
            </a:bodyPr>
            <a:lstStyle/>
            <a:p>
              <a:pPr algn="ctr"/>
              <a:endParaRPr lang="en-US" sz="1350" dirty="0"/>
            </a:p>
            <a:p>
              <a:pPr algn="ctr"/>
              <a:r>
                <a:rPr lang="en-US" sz="1600" dirty="0"/>
                <a:t>Why is that?</a:t>
              </a:r>
            </a:p>
          </p:txBody>
        </p:sp>
      </p:grpSp>
    </p:spTree>
    <p:custDataLst>
      <p:tags r:id="rId1"/>
    </p:custDataLst>
    <p:extLst>
      <p:ext uri="{BB962C8B-B14F-4D97-AF65-F5344CB8AC3E}">
        <p14:creationId xmlns:p14="http://schemas.microsoft.com/office/powerpoint/2010/main" val="2630677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1" name="Group 10"/>
          <p:cNvGrpSpPr/>
          <p:nvPr/>
        </p:nvGrpSpPr>
        <p:grpSpPr>
          <a:xfrm>
            <a:off x="5737805" y="2082117"/>
            <a:ext cx="1953961" cy="970031"/>
            <a:chOff x="7059195" y="3180061"/>
            <a:chExt cx="942981" cy="677549"/>
          </a:xfrm>
          <a:solidFill>
            <a:schemeClr val="accent1">
              <a:lumMod val="50000"/>
            </a:schemeClr>
          </a:solidFill>
        </p:grpSpPr>
        <p:sp>
          <p:nvSpPr>
            <p:cNvPr id="12" name="Oval Callout 23"/>
            <p:cNvSpPr/>
            <p:nvPr/>
          </p:nvSpPr>
          <p:spPr>
            <a:xfrm rot="21435677">
              <a:off x="7059195" y="3180061"/>
              <a:ext cx="942981" cy="677549"/>
            </a:xfrm>
            <a:prstGeom prst="wedgeEllipseCallout">
              <a:avLst>
                <a:gd name="adj1" fmla="val 36699"/>
                <a:gd name="adj2" fmla="val 7033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7085444" y="3262742"/>
              <a:ext cx="890482" cy="381583"/>
            </a:xfrm>
            <a:prstGeom prst="rect">
              <a:avLst/>
            </a:prstGeom>
            <a:noFill/>
          </p:spPr>
          <p:txBody>
            <a:bodyPr wrap="square" rtlCol="0">
              <a:spAutoFit/>
            </a:bodyPr>
            <a:lstStyle/>
            <a:p>
              <a:pPr algn="ctr"/>
              <a:endParaRPr lang="en-US" sz="1350" dirty="0"/>
            </a:p>
            <a:p>
              <a:pPr algn="ctr"/>
              <a:r>
                <a:rPr lang="en-US" sz="1600" dirty="0"/>
                <a:t>Why is that?</a:t>
              </a:r>
            </a:p>
          </p:txBody>
        </p:sp>
      </p:grpSp>
      <p:grpSp>
        <p:nvGrpSpPr>
          <p:cNvPr id="8" name="Group 7"/>
          <p:cNvGrpSpPr/>
          <p:nvPr/>
        </p:nvGrpSpPr>
        <p:grpSpPr>
          <a:xfrm>
            <a:off x="2397108" y="1295578"/>
            <a:ext cx="2294021" cy="1451214"/>
            <a:chOff x="1378018" y="2615633"/>
            <a:chExt cx="1810520" cy="1084571"/>
          </a:xfrm>
          <a:solidFill>
            <a:schemeClr val="accent1">
              <a:lumMod val="50000"/>
            </a:schemeClr>
          </a:solidFill>
        </p:grpSpPr>
        <p:sp>
          <p:nvSpPr>
            <p:cNvPr id="9" name="Oval Callout 24"/>
            <p:cNvSpPr/>
            <p:nvPr/>
          </p:nvSpPr>
          <p:spPr>
            <a:xfrm>
              <a:off x="1378018" y="2615633"/>
              <a:ext cx="1810520" cy="1084571"/>
            </a:xfrm>
            <a:prstGeom prst="wedgeEllipseCallout">
              <a:avLst>
                <a:gd name="adj1" fmla="val -31231"/>
                <a:gd name="adj2" fmla="val 8060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1455161" y="2745051"/>
              <a:ext cx="1656233" cy="776311"/>
            </a:xfrm>
            <a:prstGeom prst="rect">
              <a:avLst/>
            </a:prstGeom>
            <a:noFill/>
          </p:spPr>
          <p:txBody>
            <a:bodyPr wrap="square" rtlCol="0">
              <a:spAutoFit/>
            </a:bodyPr>
            <a:lstStyle/>
            <a:p>
              <a:pPr algn="ctr"/>
              <a:endParaRPr lang="en-US" sz="1350" dirty="0"/>
            </a:p>
            <a:p>
              <a:pPr algn="ctr"/>
              <a:r>
                <a:rPr lang="en-US" sz="1600" dirty="0"/>
                <a:t>Because the people on TV keep talking about me, it’s creepy.</a:t>
              </a:r>
            </a:p>
          </p:txBody>
        </p:sp>
      </p:grpSp>
    </p:spTree>
    <p:custDataLst>
      <p:tags r:id="rId1"/>
    </p:custDataLst>
    <p:extLst>
      <p:ext uri="{BB962C8B-B14F-4D97-AF65-F5344CB8AC3E}">
        <p14:creationId xmlns:p14="http://schemas.microsoft.com/office/powerpoint/2010/main" val="3028407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
        <p:nvSpPr>
          <p:cNvPr id="15" name="Oval Callout 33"/>
          <p:cNvSpPr/>
          <p:nvPr/>
        </p:nvSpPr>
        <p:spPr>
          <a:xfrm>
            <a:off x="5563593" y="1651912"/>
            <a:ext cx="1759120" cy="915221"/>
          </a:xfrm>
          <a:prstGeom prst="wedgeEllipseCallout">
            <a:avLst>
              <a:gd name="adj1" fmla="val 61186"/>
              <a:gd name="adj2" fmla="val 13097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5563593" y="1651912"/>
            <a:ext cx="1863512" cy="584775"/>
          </a:xfrm>
          <a:prstGeom prst="rect">
            <a:avLst/>
          </a:prstGeom>
          <a:noFill/>
          <a:ln>
            <a:noFill/>
          </a:ln>
        </p:spPr>
        <p:txBody>
          <a:bodyPr wrap="square" rtlCol="0">
            <a:spAutoFit/>
          </a:bodyPr>
          <a:lstStyle/>
          <a:p>
            <a:pPr algn="ctr"/>
            <a:endParaRPr lang="en-US" sz="1600" dirty="0"/>
          </a:p>
          <a:p>
            <a:pPr algn="ctr"/>
            <a:r>
              <a:rPr lang="en-US" sz="1600" dirty="0"/>
              <a:t>For example?</a:t>
            </a:r>
          </a:p>
        </p:txBody>
      </p:sp>
    </p:spTree>
    <p:custDataLst>
      <p:tags r:id="rId1"/>
    </p:custDataLst>
    <p:extLst>
      <p:ext uri="{BB962C8B-B14F-4D97-AF65-F5344CB8AC3E}">
        <p14:creationId xmlns:p14="http://schemas.microsoft.com/office/powerpoint/2010/main" val="66326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
        <p:nvSpPr>
          <p:cNvPr id="15" name="Oval Callout 33"/>
          <p:cNvSpPr/>
          <p:nvPr/>
        </p:nvSpPr>
        <p:spPr>
          <a:xfrm>
            <a:off x="5563593" y="1651912"/>
            <a:ext cx="1759120" cy="915221"/>
          </a:xfrm>
          <a:prstGeom prst="wedgeEllipseCallout">
            <a:avLst>
              <a:gd name="adj1" fmla="val 61186"/>
              <a:gd name="adj2" fmla="val 13097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5563593" y="1651912"/>
            <a:ext cx="1863512" cy="584775"/>
          </a:xfrm>
          <a:prstGeom prst="rect">
            <a:avLst/>
          </a:prstGeom>
          <a:noFill/>
          <a:ln>
            <a:noFill/>
          </a:ln>
        </p:spPr>
        <p:txBody>
          <a:bodyPr wrap="square" rtlCol="0">
            <a:spAutoFit/>
          </a:bodyPr>
          <a:lstStyle/>
          <a:p>
            <a:pPr algn="ctr"/>
            <a:endParaRPr lang="en-US" sz="1600" dirty="0"/>
          </a:p>
          <a:p>
            <a:pPr algn="ctr"/>
            <a:r>
              <a:rPr lang="en-US" sz="1600" dirty="0"/>
              <a:t>For example?</a:t>
            </a:r>
          </a:p>
        </p:txBody>
      </p:sp>
      <p:sp>
        <p:nvSpPr>
          <p:cNvPr id="6" name="Oval Callout 23"/>
          <p:cNvSpPr/>
          <p:nvPr/>
        </p:nvSpPr>
        <p:spPr>
          <a:xfrm>
            <a:off x="2307757" y="847624"/>
            <a:ext cx="2682242" cy="1864946"/>
          </a:xfrm>
          <a:prstGeom prst="wedgeEllipseCallout">
            <a:avLst>
              <a:gd name="adj1" fmla="val -30926"/>
              <a:gd name="adj2" fmla="val 7445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2593317" y="1039548"/>
            <a:ext cx="2111121" cy="1777410"/>
          </a:xfrm>
          <a:prstGeom prst="rect">
            <a:avLst/>
          </a:prstGeom>
          <a:noFill/>
          <a:ln>
            <a:noFill/>
          </a:ln>
        </p:spPr>
        <p:txBody>
          <a:bodyPr wrap="square" rtlCol="0">
            <a:spAutoFit/>
          </a:bodyPr>
          <a:lstStyle/>
          <a:p>
            <a:pPr algn="ctr"/>
            <a:r>
              <a:rPr lang="en-US" sz="1600" dirty="0"/>
              <a:t>Last night I watched “Game of Thrones”, when someone was slayed, they looked at me, and it meant “you’re next”. </a:t>
            </a:r>
          </a:p>
          <a:p>
            <a:pPr algn="ctr"/>
            <a:endParaRPr lang="en-US" sz="1350" dirty="0"/>
          </a:p>
        </p:txBody>
      </p:sp>
    </p:spTree>
    <p:custDataLst>
      <p:tags r:id="rId1"/>
    </p:custDataLst>
    <p:extLst>
      <p:ext uri="{BB962C8B-B14F-4D97-AF65-F5344CB8AC3E}">
        <p14:creationId xmlns:p14="http://schemas.microsoft.com/office/powerpoint/2010/main" val="1166855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Tree>
    <p:custDataLst>
      <p:tags r:id="rId1"/>
    </p:custDataLst>
    <p:extLst>
      <p:ext uri="{BB962C8B-B14F-4D97-AF65-F5344CB8AC3E}">
        <p14:creationId xmlns:p14="http://schemas.microsoft.com/office/powerpoint/2010/main" val="3117788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8" name="Group 7"/>
          <p:cNvGrpSpPr/>
          <p:nvPr/>
        </p:nvGrpSpPr>
        <p:grpSpPr>
          <a:xfrm>
            <a:off x="2280749" y="1707628"/>
            <a:ext cx="2005263" cy="1263704"/>
            <a:chOff x="1484593" y="3089816"/>
            <a:chExt cx="1298280" cy="774772"/>
          </a:xfrm>
          <a:solidFill>
            <a:schemeClr val="accent1">
              <a:lumMod val="50000"/>
            </a:schemeClr>
          </a:solidFill>
        </p:grpSpPr>
        <p:sp>
          <p:nvSpPr>
            <p:cNvPr id="12" name="Oval Callout 11"/>
            <p:cNvSpPr/>
            <p:nvPr/>
          </p:nvSpPr>
          <p:spPr>
            <a:xfrm>
              <a:off x="1484593" y="3089816"/>
              <a:ext cx="1298280" cy="774772"/>
            </a:xfrm>
            <a:prstGeom prst="wedgeEllipseCallout">
              <a:avLst>
                <a:gd name="adj1" fmla="val -28033"/>
                <a:gd name="adj2" fmla="val 6123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1531504" y="3206715"/>
              <a:ext cx="1204457" cy="613264"/>
            </a:xfrm>
            <a:prstGeom prst="rect">
              <a:avLst/>
            </a:prstGeom>
            <a:noFill/>
          </p:spPr>
          <p:txBody>
            <a:bodyPr wrap="square" rtlCol="0">
              <a:spAutoFit/>
            </a:bodyPr>
            <a:lstStyle/>
            <a:p>
              <a:pPr algn="ctr"/>
              <a:endParaRPr lang="en-US" sz="1350" dirty="0"/>
            </a:p>
            <a:p>
              <a:pPr algn="ctr"/>
              <a:r>
                <a:rPr lang="en-US" sz="1600" dirty="0"/>
                <a:t>I just can’t go to class!!</a:t>
              </a:r>
            </a:p>
            <a:p>
              <a:endParaRPr lang="en-US" sz="1350" dirty="0"/>
            </a:p>
          </p:txBody>
        </p:sp>
      </p:grpSp>
    </p:spTree>
    <p:custDataLst>
      <p:tags r:id="rId1"/>
    </p:custDataLst>
    <p:extLst>
      <p:ext uri="{BB962C8B-B14F-4D97-AF65-F5344CB8AC3E}">
        <p14:creationId xmlns:p14="http://schemas.microsoft.com/office/powerpoint/2010/main" val="103022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3107272" cy="1600200"/>
          </a:xfrm>
        </p:spPr>
        <p:txBody>
          <a:bodyPr/>
          <a:lstStyle/>
          <a:p>
            <a:r>
              <a:rPr lang="en-US" dirty="0"/>
              <a:t>To connect your audio:</a:t>
            </a:r>
          </a:p>
        </p:txBody>
      </p:sp>
      <p:pic>
        <p:nvPicPr>
          <p:cNvPr id="5"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rcRect l="12033" r="12033"/>
          <a:stretch>
            <a:fillRect/>
          </a:stretch>
        </p:blipFill>
        <p:spPr/>
      </p:pic>
      <p:sp>
        <p:nvSpPr>
          <p:cNvPr id="4" name="Text Placeholder 3"/>
          <p:cNvSpPr>
            <a:spLocks noGrp="1"/>
          </p:cNvSpPr>
          <p:nvPr>
            <p:ph type="body" sz="half" idx="2"/>
          </p:nvPr>
        </p:nvSpPr>
        <p:spPr/>
        <p:txBody>
          <a:bodyPr>
            <a:normAutofit/>
          </a:bodyPr>
          <a:lstStyle/>
          <a:p>
            <a:endParaRPr lang="en-US" sz="2000" dirty="0"/>
          </a:p>
          <a:p>
            <a:r>
              <a:rPr lang="en-US" sz="2000" dirty="0"/>
              <a:t>Then, click the “Connect Audio” button in the display window. This should allow you to hear the presentation.</a:t>
            </a:r>
          </a:p>
        </p:txBody>
      </p:sp>
      <p:cxnSp>
        <p:nvCxnSpPr>
          <p:cNvPr id="7" name="Straight Arrow Connector 6"/>
          <p:cNvCxnSpPr/>
          <p:nvPr/>
        </p:nvCxnSpPr>
        <p:spPr>
          <a:xfrm>
            <a:off x="3074504" y="3776870"/>
            <a:ext cx="1921566" cy="808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648230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8" name="Group 7"/>
          <p:cNvGrpSpPr/>
          <p:nvPr/>
        </p:nvGrpSpPr>
        <p:grpSpPr>
          <a:xfrm>
            <a:off x="2280749" y="1707628"/>
            <a:ext cx="2005263" cy="1263704"/>
            <a:chOff x="1484593" y="3089816"/>
            <a:chExt cx="1298280" cy="774772"/>
          </a:xfrm>
          <a:solidFill>
            <a:schemeClr val="accent1">
              <a:lumMod val="50000"/>
            </a:schemeClr>
          </a:solidFill>
        </p:grpSpPr>
        <p:sp>
          <p:nvSpPr>
            <p:cNvPr id="12" name="Oval Callout 11"/>
            <p:cNvSpPr/>
            <p:nvPr/>
          </p:nvSpPr>
          <p:spPr>
            <a:xfrm>
              <a:off x="1484593" y="3089816"/>
              <a:ext cx="1298280" cy="774772"/>
            </a:xfrm>
            <a:prstGeom prst="wedgeEllipseCallout">
              <a:avLst>
                <a:gd name="adj1" fmla="val -28033"/>
                <a:gd name="adj2" fmla="val 6123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1531504" y="3206715"/>
              <a:ext cx="1204457" cy="613264"/>
            </a:xfrm>
            <a:prstGeom prst="rect">
              <a:avLst/>
            </a:prstGeom>
            <a:noFill/>
          </p:spPr>
          <p:txBody>
            <a:bodyPr wrap="square" rtlCol="0">
              <a:spAutoFit/>
            </a:bodyPr>
            <a:lstStyle/>
            <a:p>
              <a:pPr algn="ctr"/>
              <a:endParaRPr lang="en-US" sz="1350" dirty="0"/>
            </a:p>
            <a:p>
              <a:pPr algn="ctr"/>
              <a:r>
                <a:rPr lang="en-US" sz="1600" dirty="0"/>
                <a:t>I just can’t go to class!!</a:t>
              </a:r>
            </a:p>
            <a:p>
              <a:endParaRPr lang="en-US" sz="1350" dirty="0"/>
            </a:p>
          </p:txBody>
        </p:sp>
      </p:grpSp>
      <p:sp>
        <p:nvSpPr>
          <p:cNvPr id="15" name="Cloud Callout 16">
            <a:extLst>
              <a:ext uri="{FF2B5EF4-FFF2-40B4-BE49-F238E27FC236}">
                <a16:creationId xmlns:a16="http://schemas.microsoft.com/office/drawing/2014/main" id="{08DF64B3-8E02-440A-9BA2-C75730ECD80B}"/>
              </a:ext>
            </a:extLst>
          </p:cNvPr>
          <p:cNvSpPr/>
          <p:nvPr/>
        </p:nvSpPr>
        <p:spPr>
          <a:xfrm>
            <a:off x="7420455" y="1568168"/>
            <a:ext cx="1453625" cy="914666"/>
          </a:xfrm>
          <a:prstGeom prst="cloudCallout">
            <a:avLst>
              <a:gd name="adj1" fmla="val -24760"/>
              <a:gd name="adj2" fmla="val 10027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  </a:t>
            </a:r>
            <a:endParaRPr lang="en-US" sz="1600" dirty="0"/>
          </a:p>
        </p:txBody>
      </p:sp>
    </p:spTree>
    <p:custDataLst>
      <p:tags r:id="rId1"/>
    </p:custDataLst>
    <p:extLst>
      <p:ext uri="{BB962C8B-B14F-4D97-AF65-F5344CB8AC3E}">
        <p14:creationId xmlns:p14="http://schemas.microsoft.com/office/powerpoint/2010/main" val="2048732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5" name="Group 14"/>
          <p:cNvGrpSpPr/>
          <p:nvPr/>
        </p:nvGrpSpPr>
        <p:grpSpPr>
          <a:xfrm>
            <a:off x="5539753" y="2128113"/>
            <a:ext cx="1757679" cy="878040"/>
            <a:chOff x="6809638" y="3180060"/>
            <a:chExt cx="942981" cy="677549"/>
          </a:xfrm>
          <a:solidFill>
            <a:schemeClr val="accent1">
              <a:lumMod val="50000"/>
            </a:schemeClr>
          </a:solidFill>
        </p:grpSpPr>
        <p:sp>
          <p:nvSpPr>
            <p:cNvPr id="16" name="Oval Callout 14"/>
            <p:cNvSpPr/>
            <p:nvPr/>
          </p:nvSpPr>
          <p:spPr>
            <a:xfrm>
              <a:off x="6809638" y="3180060"/>
              <a:ext cx="942981" cy="677549"/>
            </a:xfrm>
            <a:prstGeom prst="wedgeEllipseCallout">
              <a:avLst>
                <a:gd name="adj1" fmla="val 63589"/>
                <a:gd name="adj2" fmla="val 7108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6809638" y="3199825"/>
              <a:ext cx="890482" cy="421561"/>
            </a:xfrm>
            <a:prstGeom prst="rect">
              <a:avLst/>
            </a:prstGeom>
            <a:noFill/>
          </p:spPr>
          <p:txBody>
            <a:bodyPr wrap="square" rtlCol="0">
              <a:spAutoFit/>
            </a:bodyPr>
            <a:lstStyle/>
            <a:p>
              <a:pPr algn="ctr"/>
              <a:endParaRPr lang="en-US" sz="1350" dirty="0"/>
            </a:p>
            <a:p>
              <a:pPr algn="ctr"/>
              <a:r>
                <a:rPr lang="en-US" sz="1600" dirty="0"/>
                <a:t>Why is that?</a:t>
              </a:r>
            </a:p>
          </p:txBody>
        </p:sp>
      </p:grpSp>
    </p:spTree>
    <p:custDataLst>
      <p:tags r:id="rId1"/>
    </p:custDataLst>
    <p:extLst>
      <p:ext uri="{BB962C8B-B14F-4D97-AF65-F5344CB8AC3E}">
        <p14:creationId xmlns:p14="http://schemas.microsoft.com/office/powerpoint/2010/main" val="1272310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5" name="Group 14"/>
          <p:cNvGrpSpPr/>
          <p:nvPr/>
        </p:nvGrpSpPr>
        <p:grpSpPr>
          <a:xfrm>
            <a:off x="5539753" y="2128113"/>
            <a:ext cx="1757679" cy="878040"/>
            <a:chOff x="6809638" y="3180060"/>
            <a:chExt cx="942981" cy="677549"/>
          </a:xfrm>
          <a:solidFill>
            <a:schemeClr val="accent1">
              <a:lumMod val="50000"/>
            </a:schemeClr>
          </a:solidFill>
        </p:grpSpPr>
        <p:sp>
          <p:nvSpPr>
            <p:cNvPr id="16" name="Oval Callout 14"/>
            <p:cNvSpPr/>
            <p:nvPr/>
          </p:nvSpPr>
          <p:spPr>
            <a:xfrm>
              <a:off x="6809638" y="3180060"/>
              <a:ext cx="942981" cy="677549"/>
            </a:xfrm>
            <a:prstGeom prst="wedgeEllipseCallout">
              <a:avLst>
                <a:gd name="adj1" fmla="val 63589"/>
                <a:gd name="adj2" fmla="val 7108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6809638" y="3199825"/>
              <a:ext cx="890482" cy="421561"/>
            </a:xfrm>
            <a:prstGeom prst="rect">
              <a:avLst/>
            </a:prstGeom>
            <a:noFill/>
          </p:spPr>
          <p:txBody>
            <a:bodyPr wrap="square" rtlCol="0">
              <a:spAutoFit/>
            </a:bodyPr>
            <a:lstStyle/>
            <a:p>
              <a:pPr algn="ctr"/>
              <a:endParaRPr lang="en-US" sz="1350" dirty="0"/>
            </a:p>
            <a:p>
              <a:pPr algn="ctr"/>
              <a:r>
                <a:rPr lang="en-US" sz="1600" dirty="0"/>
                <a:t>Why is that?</a:t>
              </a:r>
            </a:p>
          </p:txBody>
        </p:sp>
      </p:grpSp>
      <p:grpSp>
        <p:nvGrpSpPr>
          <p:cNvPr id="8" name="Group 7"/>
          <p:cNvGrpSpPr/>
          <p:nvPr/>
        </p:nvGrpSpPr>
        <p:grpSpPr>
          <a:xfrm>
            <a:off x="2196581" y="1624508"/>
            <a:ext cx="2326104" cy="1381645"/>
            <a:chOff x="1373101" y="2887462"/>
            <a:chExt cx="1656233" cy="970147"/>
          </a:xfrm>
          <a:solidFill>
            <a:schemeClr val="accent1">
              <a:lumMod val="50000"/>
            </a:schemeClr>
          </a:solidFill>
        </p:grpSpPr>
        <p:sp>
          <p:nvSpPr>
            <p:cNvPr id="9" name="Oval Callout 13"/>
            <p:cNvSpPr/>
            <p:nvPr/>
          </p:nvSpPr>
          <p:spPr>
            <a:xfrm>
              <a:off x="1422010" y="2887462"/>
              <a:ext cx="1567699" cy="970147"/>
            </a:xfrm>
            <a:prstGeom prst="wedgeEllipseCallout">
              <a:avLst>
                <a:gd name="adj1" fmla="val -23903"/>
                <a:gd name="adj2" fmla="val 6415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1373101" y="3095949"/>
              <a:ext cx="1656233" cy="702360"/>
            </a:xfrm>
            <a:prstGeom prst="rect">
              <a:avLst/>
            </a:prstGeom>
            <a:noFill/>
          </p:spPr>
          <p:txBody>
            <a:bodyPr wrap="square" rtlCol="0">
              <a:spAutoFit/>
            </a:bodyPr>
            <a:lstStyle/>
            <a:p>
              <a:pPr algn="ctr"/>
              <a:r>
                <a:rPr lang="en-US" sz="1350" dirty="0"/>
                <a:t> </a:t>
              </a:r>
            </a:p>
            <a:p>
              <a:pPr algn="ctr"/>
              <a:r>
                <a:rPr lang="en-US" sz="1600" dirty="0"/>
                <a:t>I’m uncomfortable and have to leave.</a:t>
              </a:r>
            </a:p>
            <a:p>
              <a:endParaRPr lang="en-US" sz="1350" dirty="0"/>
            </a:p>
          </p:txBody>
        </p:sp>
      </p:grpSp>
    </p:spTree>
    <p:custDataLst>
      <p:tags r:id="rId1"/>
    </p:custDataLst>
    <p:extLst>
      <p:ext uri="{BB962C8B-B14F-4D97-AF65-F5344CB8AC3E}">
        <p14:creationId xmlns:p14="http://schemas.microsoft.com/office/powerpoint/2010/main" val="1325216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1" name="Group 10"/>
          <p:cNvGrpSpPr/>
          <p:nvPr/>
        </p:nvGrpSpPr>
        <p:grpSpPr>
          <a:xfrm>
            <a:off x="5660061" y="1266596"/>
            <a:ext cx="2324015" cy="1550362"/>
            <a:chOff x="6386906" y="2472087"/>
            <a:chExt cx="1665053" cy="1293688"/>
          </a:xfrm>
          <a:solidFill>
            <a:schemeClr val="accent1">
              <a:lumMod val="50000"/>
            </a:schemeClr>
          </a:solidFill>
        </p:grpSpPr>
        <p:sp>
          <p:nvSpPr>
            <p:cNvPr id="12" name="Oval Callout 16"/>
            <p:cNvSpPr/>
            <p:nvPr/>
          </p:nvSpPr>
          <p:spPr>
            <a:xfrm rot="16200000">
              <a:off x="6571027" y="2287966"/>
              <a:ext cx="1293688" cy="1661930"/>
            </a:xfrm>
            <a:prstGeom prst="wedgeEllipseCallout">
              <a:avLst>
                <a:gd name="adj1" fmla="val -65886"/>
                <a:gd name="adj2" fmla="val 2978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507582" y="2685544"/>
              <a:ext cx="1544377" cy="866774"/>
            </a:xfrm>
            <a:prstGeom prst="rect">
              <a:avLst/>
            </a:prstGeom>
            <a:noFill/>
          </p:spPr>
          <p:txBody>
            <a:bodyPr wrap="square" rtlCol="0">
              <a:spAutoFit/>
            </a:bodyPr>
            <a:lstStyle/>
            <a:p>
              <a:pPr algn="ctr"/>
              <a:endParaRPr lang="en-US" sz="1600" dirty="0"/>
            </a:p>
            <a:p>
              <a:pPr algn="ctr"/>
              <a:r>
                <a:rPr lang="en-US" sz="1600" dirty="0"/>
                <a:t>What’s making you feel so uncomfortable?</a:t>
              </a:r>
            </a:p>
            <a:p>
              <a:pPr algn="ctr"/>
              <a:endParaRPr lang="en-US" sz="1350" dirty="0"/>
            </a:p>
          </p:txBody>
        </p:sp>
      </p:grpSp>
    </p:spTree>
    <p:custDataLst>
      <p:tags r:id="rId1"/>
    </p:custDataLst>
    <p:extLst>
      <p:ext uri="{BB962C8B-B14F-4D97-AF65-F5344CB8AC3E}">
        <p14:creationId xmlns:p14="http://schemas.microsoft.com/office/powerpoint/2010/main" val="3947618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1" name="Group 10"/>
          <p:cNvGrpSpPr/>
          <p:nvPr/>
        </p:nvGrpSpPr>
        <p:grpSpPr>
          <a:xfrm>
            <a:off x="5660061" y="1266596"/>
            <a:ext cx="2324015" cy="1550362"/>
            <a:chOff x="6386906" y="2472087"/>
            <a:chExt cx="1665053" cy="1293688"/>
          </a:xfrm>
          <a:solidFill>
            <a:schemeClr val="accent1">
              <a:lumMod val="50000"/>
            </a:schemeClr>
          </a:solidFill>
        </p:grpSpPr>
        <p:sp>
          <p:nvSpPr>
            <p:cNvPr id="12" name="Oval Callout 16"/>
            <p:cNvSpPr/>
            <p:nvPr/>
          </p:nvSpPr>
          <p:spPr>
            <a:xfrm rot="16200000">
              <a:off x="6571027" y="2287966"/>
              <a:ext cx="1293688" cy="1661930"/>
            </a:xfrm>
            <a:prstGeom prst="wedgeEllipseCallout">
              <a:avLst>
                <a:gd name="adj1" fmla="val -65886"/>
                <a:gd name="adj2" fmla="val 2978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507582" y="2685544"/>
              <a:ext cx="1544377" cy="866774"/>
            </a:xfrm>
            <a:prstGeom prst="rect">
              <a:avLst/>
            </a:prstGeom>
            <a:noFill/>
          </p:spPr>
          <p:txBody>
            <a:bodyPr wrap="square" rtlCol="0">
              <a:spAutoFit/>
            </a:bodyPr>
            <a:lstStyle/>
            <a:p>
              <a:pPr algn="ctr"/>
              <a:endParaRPr lang="en-US" sz="1600" dirty="0"/>
            </a:p>
            <a:p>
              <a:pPr algn="ctr"/>
              <a:r>
                <a:rPr lang="en-US" sz="1600" dirty="0"/>
                <a:t>What’s making you feel so uncomfortable?</a:t>
              </a:r>
            </a:p>
            <a:p>
              <a:pPr algn="ctr"/>
              <a:endParaRPr lang="en-US" sz="1350" dirty="0"/>
            </a:p>
          </p:txBody>
        </p:sp>
      </p:grpSp>
      <p:sp>
        <p:nvSpPr>
          <p:cNvPr id="9" name="Oval Callout 8"/>
          <p:cNvSpPr/>
          <p:nvPr/>
        </p:nvSpPr>
        <p:spPr>
          <a:xfrm>
            <a:off x="2245745" y="1266595"/>
            <a:ext cx="3073485" cy="1815674"/>
          </a:xfrm>
          <a:prstGeom prst="wedgeEllipseCallout">
            <a:avLst>
              <a:gd name="adj1" fmla="val -28550"/>
              <a:gd name="adj2" fmla="val 5773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53084" y="1266595"/>
            <a:ext cx="2496345" cy="2092881"/>
          </a:xfrm>
          <a:prstGeom prst="rect">
            <a:avLst/>
          </a:prstGeom>
          <a:noFill/>
        </p:spPr>
        <p:txBody>
          <a:bodyPr wrap="square" rtlCol="0">
            <a:spAutoFit/>
          </a:bodyPr>
          <a:lstStyle/>
          <a:p>
            <a:pPr algn="ctr"/>
            <a:endParaRPr lang="en-US" sz="1600" dirty="0"/>
          </a:p>
          <a:p>
            <a:pPr algn="ctr"/>
            <a:r>
              <a:rPr lang="en-US" sz="1600" dirty="0"/>
              <a:t>My thoughts are so loud everyone can hear them.  When I look at a really cute girl, I am embarrassed for her to hear what I am thinking.</a:t>
            </a:r>
          </a:p>
          <a:p>
            <a:endParaRPr lang="en-US" dirty="0"/>
          </a:p>
        </p:txBody>
      </p:sp>
    </p:spTree>
    <p:custDataLst>
      <p:tags r:id="rId1"/>
    </p:custDataLst>
    <p:extLst>
      <p:ext uri="{BB962C8B-B14F-4D97-AF65-F5344CB8AC3E}">
        <p14:creationId xmlns:p14="http://schemas.microsoft.com/office/powerpoint/2010/main" val="3875485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Tree>
    <p:custDataLst>
      <p:tags r:id="rId1"/>
    </p:custDataLst>
    <p:extLst>
      <p:ext uri="{BB962C8B-B14F-4D97-AF65-F5344CB8AC3E}">
        <p14:creationId xmlns:p14="http://schemas.microsoft.com/office/powerpoint/2010/main" val="2112455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
        <p:nvSpPr>
          <p:cNvPr id="8" name="Oval Callout 7"/>
          <p:cNvSpPr/>
          <p:nvPr/>
        </p:nvSpPr>
        <p:spPr>
          <a:xfrm>
            <a:off x="2208879" y="1616838"/>
            <a:ext cx="2093043" cy="1414461"/>
          </a:xfrm>
          <a:prstGeom prst="wedgeEllipseCallout">
            <a:avLst>
              <a:gd name="adj1" fmla="val -28550"/>
              <a:gd name="adj2" fmla="val 5773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08879" y="2025501"/>
            <a:ext cx="2122591" cy="584775"/>
          </a:xfrm>
          <a:prstGeom prst="rect">
            <a:avLst/>
          </a:prstGeom>
          <a:noFill/>
        </p:spPr>
        <p:txBody>
          <a:bodyPr wrap="square" rtlCol="0">
            <a:spAutoFit/>
          </a:bodyPr>
          <a:lstStyle/>
          <a:p>
            <a:pPr algn="ctr"/>
            <a:r>
              <a:rPr lang="en-US" sz="1600" dirty="0"/>
              <a:t>I have thoughts that aren’t my own.</a:t>
            </a:r>
            <a:endParaRPr lang="en-US" dirty="0"/>
          </a:p>
        </p:txBody>
      </p:sp>
    </p:spTree>
    <p:custDataLst>
      <p:tags r:id="rId1"/>
    </p:custDataLst>
    <p:extLst>
      <p:ext uri="{BB962C8B-B14F-4D97-AF65-F5344CB8AC3E}">
        <p14:creationId xmlns:p14="http://schemas.microsoft.com/office/powerpoint/2010/main" val="3975212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
        <p:nvSpPr>
          <p:cNvPr id="8" name="Oval Callout 7"/>
          <p:cNvSpPr/>
          <p:nvPr/>
        </p:nvSpPr>
        <p:spPr>
          <a:xfrm>
            <a:off x="2232587" y="1609873"/>
            <a:ext cx="2093043" cy="1414461"/>
          </a:xfrm>
          <a:prstGeom prst="wedgeEllipseCallout">
            <a:avLst>
              <a:gd name="adj1" fmla="val -28550"/>
              <a:gd name="adj2" fmla="val 5773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08879" y="2025501"/>
            <a:ext cx="2122591" cy="584775"/>
          </a:xfrm>
          <a:prstGeom prst="rect">
            <a:avLst/>
          </a:prstGeom>
          <a:noFill/>
        </p:spPr>
        <p:txBody>
          <a:bodyPr wrap="square" rtlCol="0">
            <a:spAutoFit/>
          </a:bodyPr>
          <a:lstStyle/>
          <a:p>
            <a:pPr algn="ctr"/>
            <a:r>
              <a:rPr lang="en-US" sz="1600" dirty="0"/>
              <a:t>I have thoughts that aren’t my own.</a:t>
            </a:r>
            <a:endParaRPr lang="en-US" dirty="0"/>
          </a:p>
        </p:txBody>
      </p:sp>
      <p:sp>
        <p:nvSpPr>
          <p:cNvPr id="10" name="Cloud Callout 16">
            <a:extLst>
              <a:ext uri="{FF2B5EF4-FFF2-40B4-BE49-F238E27FC236}">
                <a16:creationId xmlns:a16="http://schemas.microsoft.com/office/drawing/2014/main" id="{C07EC3C6-26CA-4F02-A490-446E5DDB762E}"/>
              </a:ext>
            </a:extLst>
          </p:cNvPr>
          <p:cNvSpPr/>
          <p:nvPr/>
        </p:nvSpPr>
        <p:spPr>
          <a:xfrm>
            <a:off x="7420455" y="1568168"/>
            <a:ext cx="1453625" cy="914666"/>
          </a:xfrm>
          <a:prstGeom prst="cloudCallout">
            <a:avLst>
              <a:gd name="adj1" fmla="val -24760"/>
              <a:gd name="adj2" fmla="val 10027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  </a:t>
            </a:r>
            <a:endParaRPr lang="en-US" sz="1600" dirty="0"/>
          </a:p>
        </p:txBody>
      </p:sp>
    </p:spTree>
    <p:custDataLst>
      <p:tags r:id="rId1"/>
    </p:custDataLst>
    <p:extLst>
      <p:ext uri="{BB962C8B-B14F-4D97-AF65-F5344CB8AC3E}">
        <p14:creationId xmlns:p14="http://schemas.microsoft.com/office/powerpoint/2010/main" val="127489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0" name="Group 9"/>
          <p:cNvGrpSpPr/>
          <p:nvPr/>
        </p:nvGrpSpPr>
        <p:grpSpPr>
          <a:xfrm>
            <a:off x="6469983" y="2109933"/>
            <a:ext cx="1311441" cy="914400"/>
            <a:chOff x="6386908" y="2863204"/>
            <a:chExt cx="1661930" cy="902571"/>
          </a:xfrm>
          <a:solidFill>
            <a:schemeClr val="accent1">
              <a:lumMod val="50000"/>
            </a:schemeClr>
          </a:solidFill>
        </p:grpSpPr>
        <p:sp>
          <p:nvSpPr>
            <p:cNvPr id="11" name="Oval Callout 16"/>
            <p:cNvSpPr/>
            <p:nvPr/>
          </p:nvSpPr>
          <p:spPr>
            <a:xfrm rot="16200000">
              <a:off x="6766587" y="2483525"/>
              <a:ext cx="902571" cy="1661930"/>
            </a:xfrm>
            <a:prstGeom prst="wedgeEllipseCallout">
              <a:avLst>
                <a:gd name="adj1" fmla="val -65886"/>
                <a:gd name="adj2" fmla="val 2978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6453288" y="3074570"/>
              <a:ext cx="1544377" cy="577210"/>
            </a:xfrm>
            <a:prstGeom prst="rect">
              <a:avLst/>
            </a:prstGeom>
            <a:noFill/>
          </p:spPr>
          <p:txBody>
            <a:bodyPr wrap="square" rtlCol="0">
              <a:spAutoFit/>
            </a:bodyPr>
            <a:lstStyle/>
            <a:p>
              <a:pPr algn="ctr"/>
              <a:r>
                <a:rPr lang="en-US" sz="1600" dirty="0"/>
                <a:t>What’s an example?</a:t>
              </a:r>
              <a:endParaRPr lang="en-US" sz="1350" dirty="0"/>
            </a:p>
          </p:txBody>
        </p:sp>
      </p:grpSp>
    </p:spTree>
    <p:custDataLst>
      <p:tags r:id="rId1"/>
    </p:custDataLst>
    <p:extLst>
      <p:ext uri="{BB962C8B-B14F-4D97-AF65-F5344CB8AC3E}">
        <p14:creationId xmlns:p14="http://schemas.microsoft.com/office/powerpoint/2010/main" val="3605545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grpSp>
        <p:nvGrpSpPr>
          <p:cNvPr id="10" name="Group 9"/>
          <p:cNvGrpSpPr/>
          <p:nvPr/>
        </p:nvGrpSpPr>
        <p:grpSpPr>
          <a:xfrm>
            <a:off x="6469983" y="2109933"/>
            <a:ext cx="1311441" cy="914400"/>
            <a:chOff x="6386908" y="2863204"/>
            <a:chExt cx="1661930" cy="902571"/>
          </a:xfrm>
          <a:solidFill>
            <a:schemeClr val="accent1">
              <a:lumMod val="50000"/>
            </a:schemeClr>
          </a:solidFill>
        </p:grpSpPr>
        <p:sp>
          <p:nvSpPr>
            <p:cNvPr id="11" name="Oval Callout 16"/>
            <p:cNvSpPr/>
            <p:nvPr/>
          </p:nvSpPr>
          <p:spPr>
            <a:xfrm rot="16200000">
              <a:off x="6766587" y="2483525"/>
              <a:ext cx="902571" cy="1661930"/>
            </a:xfrm>
            <a:prstGeom prst="wedgeEllipseCallout">
              <a:avLst>
                <a:gd name="adj1" fmla="val -65886"/>
                <a:gd name="adj2" fmla="val 2978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6453288" y="3074570"/>
              <a:ext cx="1544377" cy="577210"/>
            </a:xfrm>
            <a:prstGeom prst="rect">
              <a:avLst/>
            </a:prstGeom>
            <a:noFill/>
          </p:spPr>
          <p:txBody>
            <a:bodyPr wrap="square" rtlCol="0">
              <a:spAutoFit/>
            </a:bodyPr>
            <a:lstStyle/>
            <a:p>
              <a:pPr algn="ctr"/>
              <a:r>
                <a:rPr lang="en-US" sz="1600" dirty="0"/>
                <a:t>What’s an example?</a:t>
              </a:r>
              <a:endParaRPr lang="en-US" sz="1350" dirty="0"/>
            </a:p>
          </p:txBody>
        </p:sp>
      </p:grpSp>
      <p:sp>
        <p:nvSpPr>
          <p:cNvPr id="8" name="Oval Callout 7"/>
          <p:cNvSpPr/>
          <p:nvPr/>
        </p:nvSpPr>
        <p:spPr>
          <a:xfrm>
            <a:off x="2318936" y="824761"/>
            <a:ext cx="2664543" cy="2088395"/>
          </a:xfrm>
          <a:prstGeom prst="wedgeEllipseCallout">
            <a:avLst>
              <a:gd name="adj1" fmla="val -36452"/>
              <a:gd name="adj2" fmla="val 63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542739" y="1186603"/>
            <a:ext cx="2264365" cy="1846659"/>
          </a:xfrm>
          <a:prstGeom prst="rect">
            <a:avLst/>
          </a:prstGeom>
          <a:noFill/>
        </p:spPr>
        <p:txBody>
          <a:bodyPr wrap="square" rtlCol="0">
            <a:spAutoFit/>
          </a:bodyPr>
          <a:lstStyle/>
          <a:p>
            <a:pPr algn="ctr"/>
            <a:r>
              <a:rPr lang="en-US" sz="1600" dirty="0"/>
              <a:t>Last night there was this thought in my head “We are watching you”. It wasn’t my thought, I don’t know where it came from. </a:t>
            </a:r>
          </a:p>
          <a:p>
            <a:pPr algn="ctr"/>
            <a:endParaRPr lang="en-US" dirty="0"/>
          </a:p>
        </p:txBody>
      </p:sp>
    </p:spTree>
    <p:custDataLst>
      <p:tags r:id="rId1"/>
    </p:custDataLst>
    <p:extLst>
      <p:ext uri="{BB962C8B-B14F-4D97-AF65-F5344CB8AC3E}">
        <p14:creationId xmlns:p14="http://schemas.microsoft.com/office/powerpoint/2010/main" val="115723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18" y="1893787"/>
            <a:ext cx="7559734" cy="4400997"/>
          </a:xfrm>
          <a:prstGeom prst="rect">
            <a:avLst/>
          </a:prstGeom>
        </p:spPr>
      </p:pic>
      <p:sp>
        <p:nvSpPr>
          <p:cNvPr id="2" name="Title 1"/>
          <p:cNvSpPr>
            <a:spLocks noGrp="1"/>
          </p:cNvSpPr>
          <p:nvPr>
            <p:ph type="title"/>
          </p:nvPr>
        </p:nvSpPr>
        <p:spPr>
          <a:xfrm>
            <a:off x="2683928" y="1245450"/>
            <a:ext cx="4432489" cy="404191"/>
          </a:xfrm>
        </p:spPr>
        <p:txBody>
          <a:bodyPr>
            <a:noAutofit/>
          </a:bodyPr>
          <a:lstStyle/>
          <a:p>
            <a:r>
              <a:rPr lang="en-US" sz="3200" dirty="0"/>
              <a:t>To ask a question:</a:t>
            </a:r>
          </a:p>
        </p:txBody>
      </p:sp>
      <p:sp>
        <p:nvSpPr>
          <p:cNvPr id="4" name="Text Placeholder 3"/>
          <p:cNvSpPr>
            <a:spLocks noGrp="1"/>
          </p:cNvSpPr>
          <p:nvPr>
            <p:ph type="body" sz="half" idx="2"/>
          </p:nvPr>
        </p:nvSpPr>
        <p:spPr>
          <a:xfrm>
            <a:off x="2816449" y="4525361"/>
            <a:ext cx="2739019" cy="977348"/>
          </a:xfrm>
        </p:spPr>
        <p:txBody>
          <a:bodyPr/>
          <a:lstStyle/>
          <a:p>
            <a:r>
              <a:rPr lang="en-US" sz="2000" dirty="0">
                <a:solidFill>
                  <a:schemeClr val="tx2">
                    <a:lumMod val="75000"/>
                  </a:schemeClr>
                </a:solidFill>
              </a:rPr>
              <a:t>Click the Chat bubble icon at the bottom of your screen.</a:t>
            </a:r>
          </a:p>
          <a:p>
            <a:endParaRPr lang="en-US" dirty="0"/>
          </a:p>
        </p:txBody>
      </p:sp>
      <p:cxnSp>
        <p:nvCxnSpPr>
          <p:cNvPr id="10" name="Straight Arrow Connector 9"/>
          <p:cNvCxnSpPr/>
          <p:nvPr/>
        </p:nvCxnSpPr>
        <p:spPr>
          <a:xfrm>
            <a:off x="3869635" y="5502709"/>
            <a:ext cx="0" cy="354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08909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1233"/>
          <a:stretch/>
        </p:blipFill>
        <p:spPr>
          <a:xfrm>
            <a:off x="6883522" y="2420935"/>
            <a:ext cx="1114425" cy="3065459"/>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30878"/>
          <a:stretch/>
        </p:blipFill>
        <p:spPr>
          <a:xfrm>
            <a:off x="1155618" y="2311611"/>
            <a:ext cx="1234440" cy="3174782"/>
          </a:xfrm>
          <a:prstGeom prst="rect">
            <a:avLst/>
          </a:prstGeom>
        </p:spPr>
      </p:pic>
      <p:sp>
        <p:nvSpPr>
          <p:cNvPr id="17" name="Cloud Callout 16"/>
          <p:cNvSpPr/>
          <p:nvPr/>
        </p:nvSpPr>
        <p:spPr>
          <a:xfrm>
            <a:off x="2779034" y="3074815"/>
            <a:ext cx="2620279" cy="1648374"/>
          </a:xfrm>
          <a:prstGeom prst="cloudCallout">
            <a:avLst>
              <a:gd name="adj1" fmla="val -72265"/>
              <a:gd name="adj2" fmla="val -54616"/>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voices talked to each other about what I was wearing and what I was doing.  </a:t>
            </a:r>
            <a:endParaRPr lang="en-US" sz="1600" dirty="0"/>
          </a:p>
        </p:txBody>
      </p:sp>
    </p:spTree>
    <p:custDataLst>
      <p:tags r:id="rId1"/>
    </p:custDataLst>
    <p:extLst>
      <p:ext uri="{BB962C8B-B14F-4D97-AF65-F5344CB8AC3E}">
        <p14:creationId xmlns:p14="http://schemas.microsoft.com/office/powerpoint/2010/main" val="1371001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1233"/>
          <a:stretch/>
        </p:blipFill>
        <p:spPr>
          <a:xfrm>
            <a:off x="6883522" y="2420935"/>
            <a:ext cx="1114425" cy="3065459"/>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30878"/>
          <a:stretch/>
        </p:blipFill>
        <p:spPr>
          <a:xfrm>
            <a:off x="1155618" y="2311611"/>
            <a:ext cx="1234440" cy="3174782"/>
          </a:xfrm>
          <a:prstGeom prst="rect">
            <a:avLst/>
          </a:prstGeom>
        </p:spPr>
      </p:pic>
      <p:sp>
        <p:nvSpPr>
          <p:cNvPr id="17" name="Cloud Callout 16"/>
          <p:cNvSpPr/>
          <p:nvPr/>
        </p:nvSpPr>
        <p:spPr>
          <a:xfrm>
            <a:off x="2779034" y="3074815"/>
            <a:ext cx="2620279" cy="1648374"/>
          </a:xfrm>
          <a:prstGeom prst="cloudCallout">
            <a:avLst>
              <a:gd name="adj1" fmla="val -72265"/>
              <a:gd name="adj2" fmla="val -54616"/>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voices talked to each other about what I was wearing and what I was doing.  </a:t>
            </a:r>
            <a:endParaRPr lang="en-US" sz="1600" dirty="0"/>
          </a:p>
        </p:txBody>
      </p:sp>
      <p:sp>
        <p:nvSpPr>
          <p:cNvPr id="18" name="Thought Bubble: Cloud 1"/>
          <p:cNvSpPr/>
          <p:nvPr/>
        </p:nvSpPr>
        <p:spPr>
          <a:xfrm>
            <a:off x="2387576" y="849145"/>
            <a:ext cx="2451126" cy="1737388"/>
          </a:xfrm>
          <a:prstGeom prst="cloudCallout">
            <a:avLst>
              <a:gd name="adj1" fmla="val -62521"/>
              <a:gd name="adj2" fmla="val 67890"/>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 heard voices coming from the walls that were telling me to stay in my room.</a:t>
            </a:r>
          </a:p>
        </p:txBody>
      </p:sp>
    </p:spTree>
    <p:custDataLst>
      <p:tags r:id="rId1"/>
    </p:custDataLst>
    <p:extLst>
      <p:ext uri="{BB962C8B-B14F-4D97-AF65-F5344CB8AC3E}">
        <p14:creationId xmlns:p14="http://schemas.microsoft.com/office/powerpoint/2010/main" val="58426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p:cNvSpPr/>
          <p:nvPr/>
        </p:nvSpPr>
        <p:spPr>
          <a:xfrm>
            <a:off x="5048253" y="1066858"/>
            <a:ext cx="2114551" cy="1696323"/>
          </a:xfrm>
          <a:prstGeom prst="cloudCallout">
            <a:avLst>
              <a:gd name="adj1" fmla="val 46858"/>
              <a:gd name="adj2" fmla="val 65102"/>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 saw the demon in front of me, and then it disappeared. </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1233"/>
          <a:stretch/>
        </p:blipFill>
        <p:spPr>
          <a:xfrm>
            <a:off x="6883522" y="2420935"/>
            <a:ext cx="1114425" cy="3065459"/>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30878"/>
          <a:stretch/>
        </p:blipFill>
        <p:spPr>
          <a:xfrm>
            <a:off x="1155618" y="2311611"/>
            <a:ext cx="1234440" cy="3174782"/>
          </a:xfrm>
          <a:prstGeom prst="rect">
            <a:avLst/>
          </a:prstGeom>
        </p:spPr>
      </p:pic>
      <p:sp>
        <p:nvSpPr>
          <p:cNvPr id="17" name="Cloud Callout 16"/>
          <p:cNvSpPr/>
          <p:nvPr/>
        </p:nvSpPr>
        <p:spPr>
          <a:xfrm>
            <a:off x="2779034" y="3074815"/>
            <a:ext cx="2620279" cy="1648374"/>
          </a:xfrm>
          <a:prstGeom prst="cloudCallout">
            <a:avLst>
              <a:gd name="adj1" fmla="val -72265"/>
              <a:gd name="adj2" fmla="val -54616"/>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voices talked to each other about what I was wearing and what I was doing.  </a:t>
            </a:r>
            <a:endParaRPr lang="en-US" sz="1600" dirty="0"/>
          </a:p>
        </p:txBody>
      </p:sp>
      <p:sp>
        <p:nvSpPr>
          <p:cNvPr id="18" name="Thought Bubble: Cloud 1"/>
          <p:cNvSpPr/>
          <p:nvPr/>
        </p:nvSpPr>
        <p:spPr>
          <a:xfrm>
            <a:off x="2387576" y="849145"/>
            <a:ext cx="2451126" cy="1737388"/>
          </a:xfrm>
          <a:prstGeom prst="cloudCallout">
            <a:avLst>
              <a:gd name="adj1" fmla="val -62521"/>
              <a:gd name="adj2" fmla="val 67890"/>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 heard voices coming from the walls that were telling me to stay in my room.</a:t>
            </a:r>
          </a:p>
        </p:txBody>
      </p:sp>
    </p:spTree>
    <p:custDataLst>
      <p:tags r:id="rId1"/>
    </p:custDataLst>
    <p:extLst>
      <p:ext uri="{BB962C8B-B14F-4D97-AF65-F5344CB8AC3E}">
        <p14:creationId xmlns:p14="http://schemas.microsoft.com/office/powerpoint/2010/main" val="3786528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Tree>
    <p:custDataLst>
      <p:tags r:id="rId1"/>
    </p:custDataLst>
    <p:extLst>
      <p:ext uri="{BB962C8B-B14F-4D97-AF65-F5344CB8AC3E}">
        <p14:creationId xmlns:p14="http://schemas.microsoft.com/office/powerpoint/2010/main" val="3033467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
        <p:nvSpPr>
          <p:cNvPr id="14" name="Oval Callout 6"/>
          <p:cNvSpPr/>
          <p:nvPr/>
        </p:nvSpPr>
        <p:spPr>
          <a:xfrm>
            <a:off x="2786099" y="213095"/>
            <a:ext cx="2467074" cy="2194560"/>
          </a:xfrm>
          <a:prstGeom prst="wedgeEllipseCallout">
            <a:avLst>
              <a:gd name="adj1" fmla="val -51164"/>
              <a:gd name="adj2" fmla="val 7714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a:p>
            <a:pPr algn="ctr"/>
            <a:r>
              <a:rPr lang="en-US" sz="1600" dirty="0">
                <a:solidFill>
                  <a:schemeClr val="tx1"/>
                </a:solidFill>
              </a:rPr>
              <a:t>I am aware of creatures, creation is amazing, mazes are where you run, I don’t think you should crush bugs.</a:t>
            </a:r>
          </a:p>
          <a:p>
            <a:pPr algn="ctr"/>
            <a:endParaRPr lang="en-US" sz="1350" dirty="0"/>
          </a:p>
        </p:txBody>
      </p:sp>
    </p:spTree>
    <p:custDataLst>
      <p:tags r:id="rId1"/>
    </p:custDataLst>
    <p:extLst>
      <p:ext uri="{BB962C8B-B14F-4D97-AF65-F5344CB8AC3E}">
        <p14:creationId xmlns:p14="http://schemas.microsoft.com/office/powerpoint/2010/main" val="2419659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831721" y="2567133"/>
            <a:ext cx="2931422" cy="3842920"/>
          </a:xfrm>
          <a:prstGeom prst="rect">
            <a:avLst/>
          </a:prstGeom>
        </p:spPr>
      </p:pic>
      <p:pic>
        <p:nvPicPr>
          <p:cNvPr id="7" name="Picture 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216614" y="2816958"/>
            <a:ext cx="2565874" cy="3593095"/>
          </a:xfrm>
          <a:prstGeom prst="rect">
            <a:avLst/>
          </a:prstGeom>
        </p:spPr>
      </p:pic>
      <p:sp>
        <p:nvSpPr>
          <p:cNvPr id="14" name="Oval Callout 6"/>
          <p:cNvSpPr/>
          <p:nvPr/>
        </p:nvSpPr>
        <p:spPr>
          <a:xfrm>
            <a:off x="2786099" y="213095"/>
            <a:ext cx="2467074" cy="2194560"/>
          </a:xfrm>
          <a:prstGeom prst="wedgeEllipseCallout">
            <a:avLst>
              <a:gd name="adj1" fmla="val -51164"/>
              <a:gd name="adj2" fmla="val 7714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a:p>
            <a:pPr algn="ctr"/>
            <a:r>
              <a:rPr lang="en-US" sz="1600" dirty="0">
                <a:solidFill>
                  <a:schemeClr val="tx1"/>
                </a:solidFill>
              </a:rPr>
              <a:t>I am aware of creatures, creation is amazing, mazes are where you run, I don’t think you should crush bugs.</a:t>
            </a:r>
          </a:p>
          <a:p>
            <a:pPr algn="ctr"/>
            <a:endParaRPr lang="en-US" sz="1350" dirty="0"/>
          </a:p>
        </p:txBody>
      </p:sp>
      <p:sp>
        <p:nvSpPr>
          <p:cNvPr id="9" name="Cloud Callout 16">
            <a:extLst>
              <a:ext uri="{FF2B5EF4-FFF2-40B4-BE49-F238E27FC236}">
                <a16:creationId xmlns:a16="http://schemas.microsoft.com/office/drawing/2014/main" id="{26E961B0-A708-4B7D-8818-1B9AB6761951}"/>
              </a:ext>
            </a:extLst>
          </p:cNvPr>
          <p:cNvSpPr/>
          <p:nvPr/>
        </p:nvSpPr>
        <p:spPr>
          <a:xfrm>
            <a:off x="7420455" y="1568168"/>
            <a:ext cx="1453625" cy="914666"/>
          </a:xfrm>
          <a:prstGeom prst="cloudCallout">
            <a:avLst>
              <a:gd name="adj1" fmla="val -24760"/>
              <a:gd name="adj2" fmla="val 10027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  </a:t>
            </a:r>
            <a:endParaRPr lang="en-US" sz="1600" dirty="0"/>
          </a:p>
        </p:txBody>
      </p:sp>
    </p:spTree>
    <p:custDataLst>
      <p:tags r:id="rId1"/>
    </p:custDataLst>
    <p:extLst>
      <p:ext uri="{BB962C8B-B14F-4D97-AF65-F5344CB8AC3E}">
        <p14:creationId xmlns:p14="http://schemas.microsoft.com/office/powerpoint/2010/main" val="4221707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3514"/>
          <a:stretch/>
        </p:blipFill>
        <p:spPr>
          <a:xfrm>
            <a:off x="4074762" y="1617724"/>
            <a:ext cx="994476" cy="3622559"/>
          </a:xfrm>
          <a:prstGeom prst="rect">
            <a:avLst/>
          </a:prstGeom>
        </p:spPr>
      </p:pic>
    </p:spTree>
    <p:custDataLst>
      <p:tags r:id="rId1"/>
    </p:custDataLst>
    <p:extLst>
      <p:ext uri="{BB962C8B-B14F-4D97-AF65-F5344CB8AC3E}">
        <p14:creationId xmlns:p14="http://schemas.microsoft.com/office/powerpoint/2010/main" val="3965501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585593" y="1251821"/>
            <a:ext cx="2339235" cy="1418573"/>
          </a:xfrm>
          <a:prstGeom prst="cloudCallout">
            <a:avLst>
              <a:gd name="adj1" fmla="val 105271"/>
              <a:gd name="adj2" fmla="val 91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1055318" y="1431310"/>
            <a:ext cx="1399784" cy="830997"/>
          </a:xfrm>
          <a:prstGeom prst="rect">
            <a:avLst/>
          </a:prstGeom>
          <a:noFill/>
        </p:spPr>
        <p:txBody>
          <a:bodyPr wrap="square" rtlCol="0">
            <a:spAutoFit/>
          </a:bodyPr>
          <a:lstStyle/>
          <a:p>
            <a:pPr algn="ctr"/>
            <a:r>
              <a:rPr lang="en-US" sz="1600" dirty="0"/>
              <a:t>All of sudden my mind goes blank.</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3514"/>
          <a:stretch/>
        </p:blipFill>
        <p:spPr>
          <a:xfrm>
            <a:off x="4074762" y="1617724"/>
            <a:ext cx="994476" cy="3622559"/>
          </a:xfrm>
          <a:prstGeom prst="rect">
            <a:avLst/>
          </a:prstGeom>
        </p:spPr>
      </p:pic>
    </p:spTree>
    <p:custDataLst>
      <p:tags r:id="rId1"/>
    </p:custDataLst>
    <p:extLst>
      <p:ext uri="{BB962C8B-B14F-4D97-AF65-F5344CB8AC3E}">
        <p14:creationId xmlns:p14="http://schemas.microsoft.com/office/powerpoint/2010/main" val="4196940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6219173" y="1137523"/>
            <a:ext cx="2474884" cy="1532871"/>
          </a:xfrm>
          <a:prstGeom prst="cloudCallout">
            <a:avLst>
              <a:gd name="adj1" fmla="val -105232"/>
              <a:gd name="adj2" fmla="val 9539"/>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loud Callout 6"/>
          <p:cNvSpPr/>
          <p:nvPr/>
        </p:nvSpPr>
        <p:spPr>
          <a:xfrm>
            <a:off x="585593" y="1251821"/>
            <a:ext cx="2339235" cy="1418573"/>
          </a:xfrm>
          <a:prstGeom prst="cloudCallout">
            <a:avLst>
              <a:gd name="adj1" fmla="val 105271"/>
              <a:gd name="adj2" fmla="val 91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1055318" y="1431310"/>
            <a:ext cx="1399784" cy="830997"/>
          </a:xfrm>
          <a:prstGeom prst="rect">
            <a:avLst/>
          </a:prstGeom>
          <a:noFill/>
        </p:spPr>
        <p:txBody>
          <a:bodyPr wrap="square" rtlCol="0">
            <a:spAutoFit/>
          </a:bodyPr>
          <a:lstStyle/>
          <a:p>
            <a:pPr algn="ctr"/>
            <a:r>
              <a:rPr lang="en-US" sz="1600" dirty="0"/>
              <a:t>All of sudden my mind goes blank.</a:t>
            </a:r>
          </a:p>
        </p:txBody>
      </p:sp>
      <p:sp>
        <p:nvSpPr>
          <p:cNvPr id="9" name="TextBox 8"/>
          <p:cNvSpPr txBox="1"/>
          <p:nvPr/>
        </p:nvSpPr>
        <p:spPr>
          <a:xfrm>
            <a:off x="6498769" y="1251821"/>
            <a:ext cx="1864814" cy="1323439"/>
          </a:xfrm>
          <a:prstGeom prst="rect">
            <a:avLst/>
          </a:prstGeom>
          <a:noFill/>
        </p:spPr>
        <p:txBody>
          <a:bodyPr wrap="square" rtlCol="0">
            <a:spAutoFit/>
          </a:bodyPr>
          <a:lstStyle/>
          <a:p>
            <a:pPr algn="ctr"/>
            <a:r>
              <a:rPr lang="en-US" sz="1600" dirty="0"/>
              <a:t>I just sat there, I couldn’t decide whether to eat breakfast first or get dressed first.</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3514"/>
          <a:stretch/>
        </p:blipFill>
        <p:spPr>
          <a:xfrm>
            <a:off x="4074762" y="1617724"/>
            <a:ext cx="994476" cy="3622559"/>
          </a:xfrm>
          <a:prstGeom prst="rect">
            <a:avLst/>
          </a:prstGeom>
        </p:spPr>
      </p:pic>
    </p:spTree>
    <p:custDataLst>
      <p:tags r:id="rId1"/>
    </p:custDataLst>
    <p:extLst>
      <p:ext uri="{BB962C8B-B14F-4D97-AF65-F5344CB8AC3E}">
        <p14:creationId xmlns:p14="http://schemas.microsoft.com/office/powerpoint/2010/main" val="1955256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8333" y="365101"/>
            <a:ext cx="8528796" cy="994172"/>
          </a:xfrm>
          <a:prstGeom prst="rect">
            <a:avLst/>
          </a:prstGeom>
        </p:spPr>
        <p:txBody>
          <a:bodyP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b="1" dirty="0">
                <a:effectLst>
                  <a:outerShdw blurRad="38100" dist="38100" dir="2700000" algn="tl">
                    <a:srgbClr val="000000">
                      <a:alpha val="43137"/>
                    </a:srgbClr>
                  </a:outerShdw>
                </a:effectLst>
              </a:rPr>
              <a:t>Jessica talks about difficulty making decisions</a:t>
            </a:r>
          </a:p>
        </p:txBody>
      </p:sp>
      <p:pic>
        <p:nvPicPr>
          <p:cNvPr id="2" name="Module 2 Clip 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857250"/>
            <a:ext cx="9144000" cy="5143500"/>
          </a:xfrm>
          <a:prstGeom prst="rect">
            <a:avLst/>
          </a:prstGeom>
        </p:spPr>
      </p:pic>
    </p:spTree>
    <p:custDataLst>
      <p:tags r:id="rId1"/>
    </p:custDataLst>
    <p:extLst>
      <p:ext uri="{BB962C8B-B14F-4D97-AF65-F5344CB8AC3E}">
        <p14:creationId xmlns:p14="http://schemas.microsoft.com/office/powerpoint/2010/main" val="4290111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43" y="1893787"/>
            <a:ext cx="7291483" cy="4400997"/>
          </a:xfrm>
          <a:prstGeom prst="rect">
            <a:avLst/>
          </a:prstGeom>
        </p:spPr>
      </p:pic>
      <p:sp>
        <p:nvSpPr>
          <p:cNvPr id="2" name="Title 1"/>
          <p:cNvSpPr>
            <a:spLocks noGrp="1"/>
          </p:cNvSpPr>
          <p:nvPr>
            <p:ph type="title"/>
          </p:nvPr>
        </p:nvSpPr>
        <p:spPr>
          <a:xfrm>
            <a:off x="2683928" y="1245450"/>
            <a:ext cx="4432489" cy="404191"/>
          </a:xfrm>
        </p:spPr>
        <p:txBody>
          <a:bodyPr>
            <a:noAutofit/>
          </a:bodyPr>
          <a:lstStyle/>
          <a:p>
            <a:r>
              <a:rPr lang="en-US" sz="3200" dirty="0"/>
              <a:t>To ask a question:</a:t>
            </a:r>
          </a:p>
        </p:txBody>
      </p:sp>
      <p:sp>
        <p:nvSpPr>
          <p:cNvPr id="4" name="Text Placeholder 3"/>
          <p:cNvSpPr>
            <a:spLocks noGrp="1"/>
          </p:cNvSpPr>
          <p:nvPr>
            <p:ph type="body" sz="half" idx="2"/>
          </p:nvPr>
        </p:nvSpPr>
        <p:spPr>
          <a:xfrm>
            <a:off x="1027405" y="3605610"/>
            <a:ext cx="3425325" cy="1459775"/>
          </a:xfrm>
        </p:spPr>
        <p:txBody>
          <a:bodyPr>
            <a:normAutofit lnSpcReduction="10000"/>
          </a:bodyPr>
          <a:lstStyle/>
          <a:p>
            <a:r>
              <a:rPr lang="en-US" sz="2000" dirty="0">
                <a:solidFill>
                  <a:schemeClr val="tx2">
                    <a:lumMod val="75000"/>
                  </a:schemeClr>
                </a:solidFill>
              </a:rPr>
              <a:t>Then, on the bottom right hand of your screen, select “All Panelists” from the drop down menu, and type your question into the window below:</a:t>
            </a:r>
          </a:p>
          <a:p>
            <a:endParaRPr lang="en-US" dirty="0"/>
          </a:p>
        </p:txBody>
      </p:sp>
      <p:cxnSp>
        <p:nvCxnSpPr>
          <p:cNvPr id="5" name="Straight Arrow Connector 4"/>
          <p:cNvCxnSpPr/>
          <p:nvPr/>
        </p:nvCxnSpPr>
        <p:spPr>
          <a:xfrm>
            <a:off x="3763617" y="4731026"/>
            <a:ext cx="940905" cy="6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29880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Image result for distorted image in mirror cartoon">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5053" y="871492"/>
            <a:ext cx="5325979" cy="5192823"/>
          </a:xfrm>
          <a:prstGeom prst="rect">
            <a:avLst/>
          </a:prstGeom>
          <a:noFill/>
          <a:ln>
            <a:noFill/>
          </a:ln>
        </p:spPr>
      </p:pic>
    </p:spTree>
    <p:custDataLst>
      <p:tags r:id="rId1"/>
    </p:custDataLst>
    <p:extLst>
      <p:ext uri="{BB962C8B-B14F-4D97-AF65-F5344CB8AC3E}">
        <p14:creationId xmlns:p14="http://schemas.microsoft.com/office/powerpoint/2010/main" val="1244008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65101"/>
            <a:ext cx="9143999" cy="994172"/>
          </a:xfrm>
          <a:prstGeom prst="rect">
            <a:avLst/>
          </a:prstGeom>
        </p:spPr>
        <p:txBody>
          <a:bodyP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2400" b="1" dirty="0">
                <a:effectLst>
                  <a:outerShdw blurRad="38100" dist="38100" dir="2700000" algn="tl">
                    <a:srgbClr val="000000">
                      <a:alpha val="43137"/>
                    </a:srgbClr>
                  </a:outerShdw>
                </a:effectLst>
              </a:rPr>
              <a:t>Jessica tells us about her initial attenuated-psychosis symptoms</a:t>
            </a:r>
          </a:p>
        </p:txBody>
      </p:sp>
      <p:pic>
        <p:nvPicPr>
          <p:cNvPr id="5" name="Module 2 Clip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857250"/>
            <a:ext cx="9144000" cy="5143500"/>
          </a:xfrm>
          <a:prstGeom prst="rect">
            <a:avLst/>
          </a:prstGeom>
        </p:spPr>
      </p:pic>
    </p:spTree>
    <p:custDataLst>
      <p:tags r:id="rId1"/>
    </p:custDataLst>
    <p:extLst>
      <p:ext uri="{BB962C8B-B14F-4D97-AF65-F5344CB8AC3E}">
        <p14:creationId xmlns:p14="http://schemas.microsoft.com/office/powerpoint/2010/main" val="3646961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5290010"/>
            <a:ext cx="7886700" cy="994172"/>
          </a:xfrm>
        </p:spPr>
        <p:txBody>
          <a:bodyPr>
            <a:normAutofit/>
          </a:bodyPr>
          <a:lstStyle/>
          <a:p>
            <a:r>
              <a:rPr lang="en-US" sz="5400" b="1" dirty="0">
                <a:effectLst>
                  <a:outerShdw blurRad="38100" dist="38100" dir="2700000" algn="tl">
                    <a:srgbClr val="000000">
                      <a:alpha val="43137"/>
                    </a:srgbClr>
                  </a:outerShdw>
                </a:effectLst>
              </a:rPr>
              <a:t>Vignette</a:t>
            </a:r>
          </a:p>
        </p:txBody>
      </p:sp>
      <p:grpSp>
        <p:nvGrpSpPr>
          <p:cNvPr id="3" name="Group 2"/>
          <p:cNvGrpSpPr>
            <a:grpSpLocks noChangeAspect="1"/>
          </p:cNvGrpSpPr>
          <p:nvPr/>
        </p:nvGrpSpPr>
        <p:grpSpPr>
          <a:xfrm>
            <a:off x="5681472" y="2147102"/>
            <a:ext cx="3442601" cy="4723090"/>
            <a:chOff x="2214770" y="354647"/>
            <a:chExt cx="4740212" cy="6503352"/>
          </a:xfrm>
        </p:grpSpPr>
        <p:grpSp>
          <p:nvGrpSpPr>
            <p:cNvPr id="4" name="Group 3"/>
            <p:cNvGrpSpPr/>
            <p:nvPr/>
          </p:nvGrpSpPr>
          <p:grpSpPr>
            <a:xfrm>
              <a:off x="2214770" y="354647"/>
              <a:ext cx="4740212" cy="6503352"/>
              <a:chOff x="2214770" y="354647"/>
              <a:chExt cx="4740212" cy="6503352"/>
            </a:xfrm>
          </p:grpSpPr>
          <p:pic>
            <p:nvPicPr>
              <p:cNvPr id="7" name="Picture 6"/>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8" name="Picture 7"/>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5" name="Picture 4"/>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6"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719373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6" cy="3081528"/>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34416"/>
          <a:stretch/>
        </p:blipFill>
        <p:spPr>
          <a:xfrm>
            <a:off x="2792058" y="2409247"/>
            <a:ext cx="1234440" cy="3468344"/>
          </a:xfrm>
          <a:prstGeom prst="rect">
            <a:avLst/>
          </a:prstGeom>
        </p:spPr>
      </p:pic>
      <p:sp>
        <p:nvSpPr>
          <p:cNvPr id="11" name="TextBox 10"/>
          <p:cNvSpPr txBox="1"/>
          <p:nvPr/>
        </p:nvSpPr>
        <p:spPr>
          <a:xfrm>
            <a:off x="1819784" y="2780695"/>
            <a:ext cx="1442238" cy="369332"/>
          </a:xfrm>
          <a:prstGeom prst="rect">
            <a:avLst/>
          </a:prstGeom>
          <a:noFill/>
        </p:spPr>
        <p:txBody>
          <a:bodyPr wrap="square" rtlCol="0">
            <a:spAutoFit/>
          </a:bodyPr>
          <a:lstStyle/>
          <a:p>
            <a:r>
              <a:rPr lang="en-US" dirty="0">
                <a:solidFill>
                  <a:schemeClr val="bg1"/>
                </a:solidFill>
              </a:rPr>
              <a:t>Meet Fred.</a:t>
            </a:r>
          </a:p>
        </p:txBody>
      </p:sp>
      <p:sp>
        <p:nvSpPr>
          <p:cNvPr id="12" name="TextBox 11"/>
          <p:cNvSpPr txBox="1"/>
          <p:nvPr/>
        </p:nvSpPr>
        <p:spPr>
          <a:xfrm>
            <a:off x="6532007" y="2965361"/>
            <a:ext cx="2837145" cy="369332"/>
          </a:xfrm>
          <a:prstGeom prst="rect">
            <a:avLst/>
          </a:prstGeom>
          <a:noFill/>
        </p:spPr>
        <p:txBody>
          <a:bodyPr wrap="square" rtlCol="0">
            <a:spAutoFit/>
          </a:bodyPr>
          <a:lstStyle/>
          <a:p>
            <a:r>
              <a:rPr lang="en-US" dirty="0">
                <a:solidFill>
                  <a:srgbClr val="FFFFFF"/>
                </a:solidFill>
              </a:rPr>
              <a:t>Meet the clinician, Tyler. </a:t>
            </a:r>
          </a:p>
        </p:txBody>
      </p:sp>
    </p:spTree>
    <p:custDataLst>
      <p:tags r:id="rId1"/>
    </p:custDataLst>
    <p:extLst>
      <p:ext uri="{BB962C8B-B14F-4D97-AF65-F5344CB8AC3E}">
        <p14:creationId xmlns:p14="http://schemas.microsoft.com/office/powerpoint/2010/main" val="3403106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63941" cy="326456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3920450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63941" cy="3264565"/>
          </a:xfrm>
          <a:prstGeom prst="rect">
            <a:avLst/>
          </a:prstGeom>
        </p:spPr>
      </p:pic>
      <p:grpSp>
        <p:nvGrpSpPr>
          <p:cNvPr id="4" name="Group 3"/>
          <p:cNvGrpSpPr/>
          <p:nvPr/>
        </p:nvGrpSpPr>
        <p:grpSpPr>
          <a:xfrm>
            <a:off x="4629322" y="2199438"/>
            <a:ext cx="3241477" cy="1220418"/>
            <a:chOff x="5229727" y="3015917"/>
            <a:chExt cx="2961122" cy="1046699"/>
          </a:xfrm>
          <a:solidFill>
            <a:schemeClr val="accent1">
              <a:lumMod val="50000"/>
            </a:schemeClr>
          </a:solidFill>
        </p:grpSpPr>
        <p:sp>
          <p:nvSpPr>
            <p:cNvPr id="5" name="Oval Callout 7"/>
            <p:cNvSpPr/>
            <p:nvPr/>
          </p:nvSpPr>
          <p:spPr>
            <a:xfrm>
              <a:off x="5229727" y="3015917"/>
              <a:ext cx="2961122" cy="939234"/>
            </a:xfrm>
            <a:prstGeom prst="wedgeEllipseCallout">
              <a:avLst>
                <a:gd name="adj1" fmla="val 35886"/>
                <a:gd name="adj2" fmla="val 870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5361193" y="3231619"/>
              <a:ext cx="2698189" cy="830997"/>
            </a:xfrm>
            <a:prstGeom prst="rect">
              <a:avLst/>
            </a:prstGeom>
            <a:noFill/>
          </p:spPr>
          <p:txBody>
            <a:bodyPr wrap="square" rtlCol="0">
              <a:spAutoFit/>
            </a:bodyPr>
            <a:lstStyle/>
            <a:p>
              <a:pPr algn="ctr"/>
              <a:r>
                <a:rPr lang="en-US" sz="1600" dirty="0"/>
                <a:t>How about if we begin by you telling me about why you are here.</a:t>
              </a: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1281518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grpSp>
        <p:nvGrpSpPr>
          <p:cNvPr id="7" name="Group 6"/>
          <p:cNvGrpSpPr/>
          <p:nvPr/>
        </p:nvGrpSpPr>
        <p:grpSpPr>
          <a:xfrm>
            <a:off x="2231967" y="2136252"/>
            <a:ext cx="2184848" cy="1606816"/>
            <a:chOff x="1665629" y="3485534"/>
            <a:chExt cx="1787855" cy="1213465"/>
          </a:xfrm>
          <a:solidFill>
            <a:schemeClr val="accent1">
              <a:lumMod val="50000"/>
            </a:schemeClr>
          </a:solidFill>
        </p:grpSpPr>
        <p:sp>
          <p:nvSpPr>
            <p:cNvPr id="8" name="Oval Callout 6"/>
            <p:cNvSpPr/>
            <p:nvPr/>
          </p:nvSpPr>
          <p:spPr>
            <a:xfrm>
              <a:off x="1665629" y="3485534"/>
              <a:ext cx="1787855" cy="1213465"/>
            </a:xfrm>
            <a:prstGeom prst="wedgeEllipseCallout">
              <a:avLst>
                <a:gd name="adj1" fmla="val -45411"/>
                <a:gd name="adj2" fmla="val 591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745754" y="3646440"/>
              <a:ext cx="1706350" cy="970405"/>
            </a:xfrm>
            <a:prstGeom prst="rect">
              <a:avLst/>
            </a:prstGeom>
            <a:noFill/>
          </p:spPr>
          <p:txBody>
            <a:bodyPr wrap="square" rtlCol="0">
              <a:spAutoFit/>
            </a:bodyPr>
            <a:lstStyle/>
            <a:p>
              <a:pPr algn="ctr"/>
              <a:r>
                <a:rPr lang="en-US" sz="1600" dirty="0"/>
                <a:t>I’m upset because people at work have been saying bad things about me.</a:t>
              </a:r>
            </a:p>
            <a:p>
              <a:endParaRPr lang="en-US" sz="1350" dirty="0"/>
            </a:p>
          </p:txBody>
        </p:sp>
      </p:gr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1" name="Group 10"/>
          <p:cNvGrpSpPr/>
          <p:nvPr/>
        </p:nvGrpSpPr>
        <p:grpSpPr>
          <a:xfrm>
            <a:off x="4626864" y="2203704"/>
            <a:ext cx="3241477" cy="1220414"/>
            <a:chOff x="5229727" y="3015920"/>
            <a:chExt cx="2961122" cy="1046696"/>
          </a:xfrm>
          <a:solidFill>
            <a:schemeClr val="accent1">
              <a:lumMod val="50000"/>
            </a:schemeClr>
          </a:solidFill>
        </p:grpSpPr>
        <p:sp>
          <p:nvSpPr>
            <p:cNvPr id="12" name="Oval Callout 7"/>
            <p:cNvSpPr/>
            <p:nvPr/>
          </p:nvSpPr>
          <p:spPr>
            <a:xfrm>
              <a:off x="5229727" y="3015920"/>
              <a:ext cx="2961122" cy="939234"/>
            </a:xfrm>
            <a:prstGeom prst="wedgeEllipseCallout">
              <a:avLst>
                <a:gd name="adj1" fmla="val 35886"/>
                <a:gd name="adj2" fmla="val 8703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5361193" y="3231619"/>
              <a:ext cx="2698189" cy="830997"/>
            </a:xfrm>
            <a:prstGeom prst="rect">
              <a:avLst/>
            </a:prstGeom>
            <a:noFill/>
          </p:spPr>
          <p:txBody>
            <a:bodyPr wrap="square" rtlCol="0">
              <a:spAutoFit/>
            </a:bodyPr>
            <a:lstStyle/>
            <a:p>
              <a:pPr algn="ctr"/>
              <a:r>
                <a:rPr lang="en-US" sz="1600" dirty="0"/>
                <a:t>How about if we begin by you telling me about why you are here.</a:t>
              </a:r>
            </a:p>
          </p:txBody>
        </p:sp>
      </p:grpSp>
    </p:spTree>
    <p:custDataLst>
      <p:tags r:id="rId1"/>
    </p:custDataLst>
    <p:extLst>
      <p:ext uri="{BB962C8B-B14F-4D97-AF65-F5344CB8AC3E}">
        <p14:creationId xmlns:p14="http://schemas.microsoft.com/office/powerpoint/2010/main" val="888560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826" y="3423249"/>
            <a:ext cx="2507015" cy="307898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93" y="3241744"/>
            <a:ext cx="3854097" cy="3260493"/>
          </a:xfrm>
          <a:prstGeom prst="rect">
            <a:avLst/>
          </a:prstGeom>
        </p:spPr>
      </p:pic>
    </p:spTree>
    <p:custDataLst>
      <p:tags r:id="rId1"/>
    </p:custDataLst>
    <p:extLst>
      <p:ext uri="{BB962C8B-B14F-4D97-AF65-F5344CB8AC3E}">
        <p14:creationId xmlns:p14="http://schemas.microsoft.com/office/powerpoint/2010/main" val="488436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826" y="3423249"/>
            <a:ext cx="2507015" cy="307898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93" y="3241744"/>
            <a:ext cx="3854097" cy="3260493"/>
          </a:xfrm>
          <a:prstGeom prst="rect">
            <a:avLst/>
          </a:prstGeom>
        </p:spPr>
      </p:pic>
      <p:sp>
        <p:nvSpPr>
          <p:cNvPr id="4" name="Oval Callout 4"/>
          <p:cNvSpPr/>
          <p:nvPr/>
        </p:nvSpPr>
        <p:spPr>
          <a:xfrm>
            <a:off x="4327647" y="2364727"/>
            <a:ext cx="2605453" cy="1444178"/>
          </a:xfrm>
          <a:prstGeom prst="wedgeEllipseCallout">
            <a:avLst>
              <a:gd name="adj1" fmla="val 64937"/>
              <a:gd name="adj2" fmla="val 4432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What makes you think people at work are saying bad things about you?</a:t>
            </a:r>
            <a:endParaRPr lang="en-US" sz="1600" dirty="0">
              <a:solidFill>
                <a:schemeClr val="tx1"/>
              </a:solidFill>
            </a:endParaRPr>
          </a:p>
        </p:txBody>
      </p:sp>
    </p:spTree>
    <p:custDataLst>
      <p:tags r:id="rId1"/>
    </p:custDataLst>
    <p:extLst>
      <p:ext uri="{BB962C8B-B14F-4D97-AF65-F5344CB8AC3E}">
        <p14:creationId xmlns:p14="http://schemas.microsoft.com/office/powerpoint/2010/main" val="3884263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sp>
        <p:nvSpPr>
          <p:cNvPr id="5" name="Title 6"/>
          <p:cNvSpPr txBox="1">
            <a:spLocks/>
          </p:cNvSpPr>
          <p:nvPr/>
        </p:nvSpPr>
        <p:spPr>
          <a:xfrm>
            <a:off x="628650" y="92190"/>
            <a:ext cx="7886700" cy="1325563"/>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b="1" dirty="0">
                <a:effectLst>
                  <a:outerShdw blurRad="38100" dist="38100" dir="2700000" algn="tl">
                    <a:srgbClr val="000000">
                      <a:alpha val="43137"/>
                    </a:srgbClr>
                  </a:outerShdw>
                </a:effectLst>
              </a:rPr>
              <a:t>Question: Pick the bubble with the more unusual quality:</a:t>
            </a:r>
          </a:p>
        </p:txBody>
      </p:sp>
      <p:sp>
        <p:nvSpPr>
          <p:cNvPr id="6" name="Oval Callout 12"/>
          <p:cNvSpPr/>
          <p:nvPr/>
        </p:nvSpPr>
        <p:spPr>
          <a:xfrm>
            <a:off x="1388104" y="1706654"/>
            <a:ext cx="5327234" cy="893066"/>
          </a:xfrm>
          <a:prstGeom prst="wedgeEllipseCallout">
            <a:avLst>
              <a:gd name="adj1" fmla="val -34058"/>
              <a:gd name="adj2" fmla="val 16240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Response A: At a staff meeting people kept looking at their phones then at me. I thought the company was texting about me that I was a loser. </a:t>
            </a:r>
          </a:p>
          <a:p>
            <a:pPr algn="ctr"/>
            <a:endParaRPr lang="en-US" sz="1350" dirty="0"/>
          </a:p>
        </p:txBody>
      </p:sp>
      <p:sp>
        <p:nvSpPr>
          <p:cNvPr id="7" name="Oval Callout 11"/>
          <p:cNvSpPr/>
          <p:nvPr/>
        </p:nvSpPr>
        <p:spPr>
          <a:xfrm>
            <a:off x="2380598" y="3781688"/>
            <a:ext cx="3342246" cy="925625"/>
          </a:xfrm>
          <a:prstGeom prst="wedgeEllipseCallout">
            <a:avLst>
              <a:gd name="adj1" fmla="val -52412"/>
              <a:gd name="adj2" fmla="val -47086"/>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Response B: A friend at work told me that a new guy is spreading rumors about me.</a:t>
            </a:r>
            <a:endParaRPr lang="en-US" sz="1400" dirty="0">
              <a:solidFill>
                <a:schemeClr val="tx1"/>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349494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4811-BC78-41C7-A1DE-79D40341A1FC}"/>
              </a:ext>
            </a:extLst>
          </p:cNvPr>
          <p:cNvSpPr>
            <a:spLocks noGrp="1"/>
          </p:cNvSpPr>
          <p:nvPr>
            <p:ph type="title"/>
          </p:nvPr>
        </p:nvSpPr>
        <p:spPr/>
        <p:txBody>
          <a:bodyPr/>
          <a:lstStyle/>
          <a:p>
            <a:pPr algn="ctr"/>
            <a:r>
              <a:rPr lang="en-US" dirty="0"/>
              <a:t>Instructions</a:t>
            </a:r>
          </a:p>
        </p:txBody>
      </p:sp>
      <p:sp>
        <p:nvSpPr>
          <p:cNvPr id="3" name="Content Placeholder 2">
            <a:extLst>
              <a:ext uri="{FF2B5EF4-FFF2-40B4-BE49-F238E27FC236}">
                <a16:creationId xmlns:a16="http://schemas.microsoft.com/office/drawing/2014/main" id="{441354FA-FE10-44FF-ADCB-00D093227AB4}"/>
              </a:ext>
            </a:extLst>
          </p:cNvPr>
          <p:cNvSpPr>
            <a:spLocks noGrp="1"/>
          </p:cNvSpPr>
          <p:nvPr>
            <p:ph idx="1"/>
          </p:nvPr>
        </p:nvSpPr>
        <p:spPr>
          <a:xfrm>
            <a:off x="628649" y="1812655"/>
            <a:ext cx="8087333" cy="4351338"/>
          </a:xfrm>
        </p:spPr>
        <p:txBody>
          <a:bodyPr/>
          <a:lstStyle/>
          <a:p>
            <a:r>
              <a:rPr lang="en-US" dirty="0"/>
              <a:t>Program evaluation</a:t>
            </a:r>
          </a:p>
          <a:p>
            <a:r>
              <a:rPr lang="en-US" dirty="0"/>
              <a:t>Continuing education credits</a:t>
            </a:r>
          </a:p>
          <a:p>
            <a:pPr marL="0" indent="0">
              <a:buNone/>
            </a:pPr>
            <a:endParaRPr lang="en-US" dirty="0"/>
          </a:p>
        </p:txBody>
      </p:sp>
    </p:spTree>
    <p:custDataLst>
      <p:tags r:id="rId1"/>
    </p:custDataLst>
    <p:extLst>
      <p:ext uri="{BB962C8B-B14F-4D97-AF65-F5344CB8AC3E}">
        <p14:creationId xmlns:p14="http://schemas.microsoft.com/office/powerpoint/2010/main" val="38988736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
        <p:nvSpPr>
          <p:cNvPr id="7" name="Cloud Callout 5"/>
          <p:cNvSpPr/>
          <p:nvPr/>
        </p:nvSpPr>
        <p:spPr>
          <a:xfrm>
            <a:off x="7613373" y="1967948"/>
            <a:ext cx="1228326" cy="1176186"/>
          </a:xfrm>
          <a:prstGeom prst="cloudCallout">
            <a:avLst>
              <a:gd name="adj1" fmla="val -34735"/>
              <a:gd name="adj2" fmla="val 72350"/>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t>
            </a:r>
          </a:p>
        </p:txBody>
      </p:sp>
    </p:spTree>
    <p:custDataLst>
      <p:tags r:id="rId1"/>
    </p:custDataLst>
    <p:extLst>
      <p:ext uri="{BB962C8B-B14F-4D97-AF65-F5344CB8AC3E}">
        <p14:creationId xmlns:p14="http://schemas.microsoft.com/office/powerpoint/2010/main" val="1625215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grpSp>
        <p:nvGrpSpPr>
          <p:cNvPr id="4" name="Group 3"/>
          <p:cNvGrpSpPr/>
          <p:nvPr/>
        </p:nvGrpSpPr>
        <p:grpSpPr>
          <a:xfrm>
            <a:off x="4765812" y="1903344"/>
            <a:ext cx="2314149" cy="1285056"/>
            <a:chOff x="3744171" y="83352"/>
            <a:chExt cx="2343370" cy="1153462"/>
          </a:xfrm>
          <a:solidFill>
            <a:schemeClr val="accent1">
              <a:lumMod val="50000"/>
            </a:schemeClr>
          </a:solidFill>
        </p:grpSpPr>
        <p:sp>
          <p:nvSpPr>
            <p:cNvPr id="10" name="Cloud Callout 5"/>
            <p:cNvSpPr/>
            <p:nvPr/>
          </p:nvSpPr>
          <p:spPr>
            <a:xfrm>
              <a:off x="3744171" y="83352"/>
              <a:ext cx="2343370" cy="1153462"/>
            </a:xfrm>
            <a:prstGeom prst="cloudCallout">
              <a:avLst>
                <a:gd name="adj1" fmla="val 68573"/>
                <a:gd name="adj2" fmla="val 7010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p:cNvGrpSpPr/>
            <p:nvPr/>
          </p:nvGrpSpPr>
          <p:grpSpPr>
            <a:xfrm>
              <a:off x="4110021" y="188708"/>
              <a:ext cx="1821401" cy="838259"/>
              <a:chOff x="4151081" y="1974195"/>
              <a:chExt cx="1821401" cy="838259"/>
            </a:xfrm>
            <a:grpFill/>
          </p:grpSpPr>
          <p:sp>
            <p:nvSpPr>
              <p:cNvPr id="6" name="TextBox 5"/>
              <p:cNvSpPr txBox="1"/>
              <p:nvPr/>
            </p:nvSpPr>
            <p:spPr>
              <a:xfrm>
                <a:off x="4151081" y="1974195"/>
                <a:ext cx="1110419" cy="584775"/>
              </a:xfrm>
              <a:prstGeom prst="rect">
                <a:avLst/>
              </a:prstGeom>
              <a:noFill/>
            </p:spPr>
            <p:txBody>
              <a:bodyPr wrap="square" rtlCol="0">
                <a:spAutoFit/>
              </a:bodyPr>
              <a:lstStyle/>
              <a:p>
                <a:r>
                  <a:rPr lang="en-US" sz="1600" dirty="0"/>
                  <a:t>Quality?</a:t>
                </a:r>
              </a:p>
            </p:txBody>
          </p:sp>
          <p:sp>
            <p:nvSpPr>
              <p:cNvPr id="7" name="TextBox 6"/>
              <p:cNvSpPr txBox="1"/>
              <p:nvPr/>
            </p:nvSpPr>
            <p:spPr>
              <a:xfrm>
                <a:off x="4354574" y="2213165"/>
                <a:ext cx="1311240" cy="338554"/>
              </a:xfrm>
              <a:prstGeom prst="rect">
                <a:avLst/>
              </a:prstGeom>
              <a:noFill/>
            </p:spPr>
            <p:txBody>
              <a:bodyPr wrap="square" rtlCol="0">
                <a:spAutoFit/>
              </a:bodyPr>
              <a:lstStyle/>
              <a:p>
                <a:r>
                  <a:rPr lang="en-US" sz="1600" dirty="0"/>
                  <a:t>Conviction?</a:t>
                </a:r>
              </a:p>
            </p:txBody>
          </p:sp>
          <p:sp>
            <p:nvSpPr>
              <p:cNvPr id="8" name="TextBox 7"/>
              <p:cNvSpPr txBox="1"/>
              <p:nvPr/>
            </p:nvSpPr>
            <p:spPr>
              <a:xfrm>
                <a:off x="4550517" y="2473900"/>
                <a:ext cx="1421965" cy="338554"/>
              </a:xfrm>
              <a:prstGeom prst="rect">
                <a:avLst/>
              </a:prstGeom>
              <a:noFill/>
            </p:spPr>
            <p:txBody>
              <a:bodyPr wrap="square" rtlCol="0">
                <a:spAutoFit/>
              </a:bodyPr>
              <a:lstStyle/>
              <a:p>
                <a:r>
                  <a:rPr lang="en-US" sz="1600" dirty="0"/>
                  <a:t>Frequency?</a:t>
                </a:r>
              </a:p>
            </p:txBody>
          </p:sp>
        </p:grpSp>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2921767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600" dirty="0"/>
              <a:t>Fully- and attenuated-psychotic quality:</a:t>
            </a:r>
          </a:p>
        </p:txBody>
      </p:sp>
      <p:sp>
        <p:nvSpPr>
          <p:cNvPr id="4" name="Content Placeholder 3"/>
          <p:cNvSpPr>
            <a:spLocks noGrp="1"/>
          </p:cNvSpPr>
          <p:nvPr>
            <p:ph idx="1"/>
          </p:nvPr>
        </p:nvSpPr>
        <p:spPr/>
        <p:txBody>
          <a:bodyPr>
            <a:normAutofit/>
          </a:bodyPr>
          <a:lstStyle/>
          <a:p>
            <a:r>
              <a:rPr lang="en-US" sz="3200" dirty="0"/>
              <a:t>Unusual or Illogical</a:t>
            </a:r>
          </a:p>
        </p:txBody>
      </p:sp>
    </p:spTree>
    <p:custDataLst>
      <p:tags r:id="rId1"/>
    </p:custDataLst>
    <p:extLst>
      <p:ext uri="{BB962C8B-B14F-4D97-AF65-F5344CB8AC3E}">
        <p14:creationId xmlns:p14="http://schemas.microsoft.com/office/powerpoint/2010/main" val="40824614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600" dirty="0"/>
              <a:t>Fully- and attenuated-psychotic quality:</a:t>
            </a:r>
          </a:p>
        </p:txBody>
      </p:sp>
      <p:sp>
        <p:nvSpPr>
          <p:cNvPr id="4" name="Content Placeholder 3"/>
          <p:cNvSpPr>
            <a:spLocks noGrp="1"/>
          </p:cNvSpPr>
          <p:nvPr>
            <p:ph idx="1"/>
          </p:nvPr>
        </p:nvSpPr>
        <p:spPr/>
        <p:txBody>
          <a:bodyPr>
            <a:normAutofit/>
          </a:bodyPr>
          <a:lstStyle/>
          <a:p>
            <a:r>
              <a:rPr lang="en-US" sz="3200" dirty="0"/>
              <a:t>Unusual or Illogical</a:t>
            </a:r>
          </a:p>
          <a:p>
            <a:r>
              <a:rPr lang="en-US" sz="3200" dirty="0"/>
              <a:t>Not held by others in their culture or community</a:t>
            </a:r>
          </a:p>
        </p:txBody>
      </p:sp>
    </p:spTree>
    <p:custDataLst>
      <p:tags r:id="rId1"/>
    </p:custDataLst>
    <p:extLst>
      <p:ext uri="{BB962C8B-B14F-4D97-AF65-F5344CB8AC3E}">
        <p14:creationId xmlns:p14="http://schemas.microsoft.com/office/powerpoint/2010/main" val="3495827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68137" y="2761300"/>
            <a:ext cx="327546" cy="769441"/>
          </a:xfrm>
          <a:prstGeom prst="rect">
            <a:avLst/>
          </a:prstGeom>
          <a:noFill/>
        </p:spPr>
        <p:txBody>
          <a:bodyPr wrap="square" rtlCol="0">
            <a:spAutoFit/>
          </a:bodyPr>
          <a:lstStyle/>
          <a:p>
            <a:r>
              <a:rPr lang="en-US" sz="4400" dirty="0"/>
              <a:t>=</a:t>
            </a:r>
          </a:p>
        </p:txBody>
      </p:sp>
      <p:sp>
        <p:nvSpPr>
          <p:cNvPr id="8" name="TextBox 7"/>
          <p:cNvSpPr txBox="1"/>
          <p:nvPr/>
        </p:nvSpPr>
        <p:spPr>
          <a:xfrm>
            <a:off x="453361" y="2761301"/>
            <a:ext cx="3442364" cy="769441"/>
          </a:xfrm>
          <a:prstGeom prst="rect">
            <a:avLst/>
          </a:prstGeom>
          <a:noFill/>
        </p:spPr>
        <p:txBody>
          <a:bodyPr wrap="square" rtlCol="0">
            <a:spAutoFit/>
          </a:bodyPr>
          <a:lstStyle/>
          <a:p>
            <a:r>
              <a:rPr lang="en-US" sz="4400" dirty="0"/>
              <a:t>Full-psychosis </a:t>
            </a:r>
          </a:p>
        </p:txBody>
      </p:sp>
    </p:spTree>
    <p:custDataLst>
      <p:tags r:id="rId1"/>
    </p:custDataLst>
    <p:extLst>
      <p:ext uri="{BB962C8B-B14F-4D97-AF65-F5344CB8AC3E}">
        <p14:creationId xmlns:p14="http://schemas.microsoft.com/office/powerpoint/2010/main" val="2650181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68137" y="2761300"/>
            <a:ext cx="327546" cy="769441"/>
          </a:xfrm>
          <a:prstGeom prst="rect">
            <a:avLst/>
          </a:prstGeom>
          <a:noFill/>
        </p:spPr>
        <p:txBody>
          <a:bodyPr wrap="square" rtlCol="0">
            <a:spAutoFit/>
          </a:bodyPr>
          <a:lstStyle/>
          <a:p>
            <a:r>
              <a:rPr lang="en-US" sz="4400" dirty="0"/>
              <a:t>=</a:t>
            </a:r>
          </a:p>
        </p:txBody>
      </p:sp>
      <p:sp>
        <p:nvSpPr>
          <p:cNvPr id="7" name="TextBox 6"/>
          <p:cNvSpPr txBox="1"/>
          <p:nvPr/>
        </p:nvSpPr>
        <p:spPr>
          <a:xfrm>
            <a:off x="5588760" y="2415054"/>
            <a:ext cx="4728950" cy="2208297"/>
          </a:xfrm>
          <a:prstGeom prst="rect">
            <a:avLst/>
          </a:prstGeom>
          <a:noFill/>
        </p:spPr>
        <p:txBody>
          <a:bodyPr wrap="square" rtlCol="0">
            <a:spAutoFit/>
          </a:bodyPr>
          <a:lstStyle/>
          <a:p>
            <a:r>
              <a:rPr lang="en-US" sz="4400" dirty="0">
                <a:latin typeface="Calibri" panose="020F0502020204030204" pitchFamily="34" charset="0"/>
                <a:ea typeface="Calibri" panose="020F0502020204030204" pitchFamily="34" charset="0"/>
                <a:cs typeface="Times New Roman" panose="02020603050405020304" pitchFamily="18" charset="0"/>
              </a:rPr>
              <a:t>dangerous or </a:t>
            </a:r>
            <a:r>
              <a:rPr lang="en-US" sz="4400" dirty="0" smtClean="0">
                <a:latin typeface="Calibri" panose="020F0502020204030204" pitchFamily="34" charset="0"/>
                <a:ea typeface="Calibri" panose="020F0502020204030204" pitchFamily="34" charset="0"/>
                <a:cs typeface="Times New Roman" panose="02020603050405020304" pitchFamily="18" charset="0"/>
              </a:rPr>
              <a:t>incapacitating</a:t>
            </a:r>
            <a:endParaRPr lang="en-US" sz="4400" dirty="0"/>
          </a:p>
          <a:p>
            <a:endParaRPr lang="en-US" sz="4950" dirty="0"/>
          </a:p>
        </p:txBody>
      </p:sp>
      <p:sp>
        <p:nvSpPr>
          <p:cNvPr id="8" name="TextBox 7"/>
          <p:cNvSpPr txBox="1"/>
          <p:nvPr/>
        </p:nvSpPr>
        <p:spPr>
          <a:xfrm>
            <a:off x="453361" y="2761301"/>
            <a:ext cx="3442364" cy="769441"/>
          </a:xfrm>
          <a:prstGeom prst="rect">
            <a:avLst/>
          </a:prstGeom>
          <a:noFill/>
        </p:spPr>
        <p:txBody>
          <a:bodyPr wrap="square" rtlCol="0">
            <a:spAutoFit/>
          </a:bodyPr>
          <a:lstStyle/>
          <a:p>
            <a:r>
              <a:rPr lang="en-US" sz="4400" dirty="0"/>
              <a:t>Full-psychosis </a:t>
            </a:r>
          </a:p>
        </p:txBody>
      </p:sp>
    </p:spTree>
    <p:custDataLst>
      <p:tags r:id="rId1"/>
    </p:custDataLst>
    <p:extLst>
      <p:ext uri="{BB962C8B-B14F-4D97-AF65-F5344CB8AC3E}">
        <p14:creationId xmlns:p14="http://schemas.microsoft.com/office/powerpoint/2010/main" val="1607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962" y="2791821"/>
            <a:ext cx="3621564" cy="769441"/>
          </a:xfrm>
          <a:prstGeom prst="rect">
            <a:avLst/>
          </a:prstGeom>
          <a:noFill/>
        </p:spPr>
        <p:txBody>
          <a:bodyPr wrap="square" rtlCol="0">
            <a:spAutoFit/>
          </a:bodyPr>
          <a:lstStyle/>
          <a:p>
            <a:r>
              <a:rPr lang="en-US" sz="4400" dirty="0"/>
              <a:t>Non-psychotic</a:t>
            </a:r>
          </a:p>
        </p:txBody>
      </p:sp>
      <p:sp>
        <p:nvSpPr>
          <p:cNvPr id="6" name="TextBox 5"/>
          <p:cNvSpPr txBox="1"/>
          <p:nvPr/>
        </p:nvSpPr>
        <p:spPr>
          <a:xfrm>
            <a:off x="4421877" y="2791822"/>
            <a:ext cx="296839" cy="769441"/>
          </a:xfrm>
          <a:prstGeom prst="rect">
            <a:avLst/>
          </a:prstGeom>
          <a:noFill/>
        </p:spPr>
        <p:txBody>
          <a:bodyPr wrap="square" rtlCol="0">
            <a:spAutoFit/>
          </a:bodyPr>
          <a:lstStyle/>
          <a:p>
            <a:r>
              <a:rPr lang="en-US" sz="4400" dirty="0"/>
              <a:t>=</a:t>
            </a:r>
          </a:p>
        </p:txBody>
      </p:sp>
      <p:sp>
        <p:nvSpPr>
          <p:cNvPr id="7" name="TextBox 6"/>
          <p:cNvSpPr txBox="1"/>
          <p:nvPr/>
        </p:nvSpPr>
        <p:spPr>
          <a:xfrm>
            <a:off x="5130067" y="2791821"/>
            <a:ext cx="4013933" cy="769441"/>
          </a:xfrm>
          <a:prstGeom prst="rect">
            <a:avLst/>
          </a:prstGeom>
          <a:noFill/>
        </p:spPr>
        <p:txBody>
          <a:bodyPr wrap="square" rtlCol="0">
            <a:spAutoFit/>
          </a:bodyPr>
          <a:lstStyle/>
          <a:p>
            <a:r>
              <a:rPr lang="en-US" sz="4400" dirty="0"/>
              <a:t>easily dismissed</a:t>
            </a:r>
          </a:p>
        </p:txBody>
      </p:sp>
    </p:spTree>
    <p:custDataLst>
      <p:tags r:id="rId1"/>
    </p:custDataLst>
    <p:extLst>
      <p:ext uri="{BB962C8B-B14F-4D97-AF65-F5344CB8AC3E}">
        <p14:creationId xmlns:p14="http://schemas.microsoft.com/office/powerpoint/2010/main" val="875360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1" y="1709183"/>
            <a:ext cx="8229599" cy="2331407"/>
          </a:xfrm>
          <a:prstGeom prst="rect">
            <a:avLst/>
          </a:prstGeom>
          <a:noFill/>
        </p:spPr>
        <p:txBody>
          <a:bodyPr wrap="square" rtlCol="0">
            <a:spAutoFit/>
          </a:bodyPr>
          <a:lstStyle/>
          <a:p>
            <a:pPr algn="ctr"/>
            <a:r>
              <a:rPr lang="en-US" sz="4400" dirty="0"/>
              <a:t>Full- or Attenuated-psychosis = captivating, compelling, distracting, impact function</a:t>
            </a:r>
          </a:p>
          <a:p>
            <a:endParaRPr lang="en-US" sz="1350" dirty="0"/>
          </a:p>
        </p:txBody>
      </p:sp>
    </p:spTree>
    <p:custDataLst>
      <p:tags r:id="rId1"/>
    </p:custDataLst>
    <p:extLst>
      <p:ext uri="{BB962C8B-B14F-4D97-AF65-F5344CB8AC3E}">
        <p14:creationId xmlns:p14="http://schemas.microsoft.com/office/powerpoint/2010/main" val="1222338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1" y="1709183"/>
            <a:ext cx="8229599" cy="2331407"/>
          </a:xfrm>
          <a:prstGeom prst="rect">
            <a:avLst/>
          </a:prstGeom>
          <a:noFill/>
        </p:spPr>
        <p:txBody>
          <a:bodyPr wrap="square" rtlCol="0">
            <a:spAutoFit/>
          </a:bodyPr>
          <a:lstStyle/>
          <a:p>
            <a:pPr algn="ctr"/>
            <a:r>
              <a:rPr lang="en-US" sz="4400" dirty="0"/>
              <a:t>Full- or Attenuated-psychosis = captivating, compelling, distracting, impact function</a:t>
            </a:r>
          </a:p>
          <a:p>
            <a:endParaRPr lang="en-US" sz="1350" dirty="0"/>
          </a:p>
        </p:txBody>
      </p:sp>
      <p:sp>
        <p:nvSpPr>
          <p:cNvPr id="6" name="TextBox 5"/>
          <p:cNvSpPr txBox="1"/>
          <p:nvPr/>
        </p:nvSpPr>
        <p:spPr>
          <a:xfrm>
            <a:off x="457200" y="4040590"/>
            <a:ext cx="8229600" cy="1531188"/>
          </a:xfrm>
          <a:prstGeom prst="rect">
            <a:avLst/>
          </a:prstGeom>
          <a:noFill/>
        </p:spPr>
        <p:txBody>
          <a:bodyPr wrap="square" rtlCol="0">
            <a:spAutoFit/>
          </a:bodyPr>
          <a:lstStyle/>
          <a:p>
            <a:pPr algn="ctr"/>
            <a:r>
              <a:rPr lang="en-US" sz="4000" dirty="0"/>
              <a:t>Full-psychosis = No Doubt                Attenuated-psychosis = Doubt </a:t>
            </a:r>
          </a:p>
          <a:p>
            <a:endParaRPr lang="en-US" sz="1350" dirty="0"/>
          </a:p>
        </p:txBody>
      </p:sp>
    </p:spTree>
    <p:custDataLst>
      <p:tags r:id="rId1"/>
    </p:custDataLst>
    <p:extLst>
      <p:ext uri="{BB962C8B-B14F-4D97-AF65-F5344CB8AC3E}">
        <p14:creationId xmlns:p14="http://schemas.microsoft.com/office/powerpoint/2010/main" val="4154903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grpSp>
        <p:nvGrpSpPr>
          <p:cNvPr id="6" name="Group 5"/>
          <p:cNvGrpSpPr/>
          <p:nvPr/>
        </p:nvGrpSpPr>
        <p:grpSpPr>
          <a:xfrm>
            <a:off x="5633748" y="2325573"/>
            <a:ext cx="2409427" cy="983318"/>
            <a:chOff x="5887453" y="3208708"/>
            <a:chExt cx="2327689" cy="823386"/>
          </a:xfrm>
        </p:grpSpPr>
        <p:sp>
          <p:nvSpPr>
            <p:cNvPr id="7" name="Oval Callout 14"/>
            <p:cNvSpPr/>
            <p:nvPr/>
          </p:nvSpPr>
          <p:spPr>
            <a:xfrm>
              <a:off x="5887453" y="3208708"/>
              <a:ext cx="2327689" cy="608225"/>
            </a:xfrm>
            <a:prstGeom prst="wedgeEllipseCallout">
              <a:avLst>
                <a:gd name="adj1" fmla="val 23648"/>
                <a:gd name="adj2" fmla="val 102509"/>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6007080" y="3262653"/>
              <a:ext cx="2088434" cy="769441"/>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Anything else happen at work?</a:t>
              </a:r>
            </a:p>
            <a:p>
              <a:pPr algn="ctr"/>
              <a:endParaRPr lang="en-US" sz="1200" dirty="0"/>
            </a:p>
          </p:txBody>
        </p:sp>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158902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5850686" y="2367064"/>
            <a:ext cx="3273387" cy="4490936"/>
            <a:chOff x="2214770" y="354647"/>
            <a:chExt cx="4740212" cy="6503352"/>
          </a:xfrm>
        </p:grpSpPr>
        <p:grpSp>
          <p:nvGrpSpPr>
            <p:cNvPr id="27" name="Group 26"/>
            <p:cNvGrpSpPr/>
            <p:nvPr/>
          </p:nvGrpSpPr>
          <p:grpSpPr>
            <a:xfrm>
              <a:off x="2214770" y="354647"/>
              <a:ext cx="4740212" cy="6503352"/>
              <a:chOff x="2214770" y="354647"/>
              <a:chExt cx="4740212" cy="6503352"/>
            </a:xfrm>
          </p:grpSpPr>
          <p:pic>
            <p:nvPicPr>
              <p:cNvPr id="30" name="Picture 2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31" name="Picture 30"/>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8" name="Picture 27"/>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0" y="836635"/>
            <a:ext cx="4779818" cy="1615619"/>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1" name="Subtitle 2"/>
          <p:cNvSpPr>
            <a:spLocks noGrp="1"/>
          </p:cNvSpPr>
          <p:nvPr>
            <p:ph type="subTitle" idx="1"/>
          </p:nvPr>
        </p:nvSpPr>
        <p:spPr>
          <a:xfrm>
            <a:off x="177079" y="3306283"/>
            <a:ext cx="4840970" cy="2836237"/>
          </a:xfrm>
        </p:spPr>
        <p:txBody>
          <a:bodyPr anchor="t">
            <a:noAutofit/>
          </a:bodyPr>
          <a:lstStyle/>
          <a:p>
            <a:pPr algn="ctr"/>
            <a:r>
              <a:rPr lang="en-US" sz="3200" dirty="0">
                <a:solidFill>
                  <a:schemeClr val="tx2">
                    <a:lumMod val="60000"/>
                    <a:lumOff val="40000"/>
                  </a:schemeClr>
                </a:solidFill>
                <a:effectLst>
                  <a:outerShdw blurRad="38100" dist="38100" dir="2700000" algn="tl">
                    <a:srgbClr val="000000">
                      <a:alpha val="43137"/>
                    </a:srgbClr>
                  </a:outerShdw>
                </a:effectLst>
              </a:rPr>
              <a:t>An educational series:</a:t>
            </a:r>
          </a:p>
          <a:p>
            <a:pPr marL="457200" indent="-457200" algn="l">
              <a:buFont typeface="Arial" panose="020B0604020202020204" pitchFamily="34" charset="0"/>
              <a:buChar char="•"/>
            </a:pPr>
            <a:r>
              <a:rPr lang="en-US" sz="3200" dirty="0">
                <a:solidFill>
                  <a:schemeClr val="tx2">
                    <a:lumMod val="60000"/>
                    <a:lumOff val="40000"/>
                  </a:schemeClr>
                </a:solidFill>
                <a:effectLst>
                  <a:outerShdw blurRad="38100" dist="38100" dir="2700000" algn="tl">
                    <a:srgbClr val="000000">
                      <a:alpha val="43137"/>
                    </a:srgbClr>
                  </a:outerShdw>
                </a:effectLst>
              </a:rPr>
              <a:t>Signs and symptoms of first episode psychosis</a:t>
            </a:r>
          </a:p>
          <a:p>
            <a:pPr marL="457200" indent="-457200" algn="l">
              <a:buFont typeface="Arial" panose="020B0604020202020204" pitchFamily="34" charset="0"/>
              <a:buChar char="•"/>
            </a:pPr>
            <a:r>
              <a:rPr lang="en-US" sz="3200" dirty="0">
                <a:solidFill>
                  <a:schemeClr val="tx2">
                    <a:lumMod val="60000"/>
                    <a:lumOff val="40000"/>
                  </a:schemeClr>
                </a:solidFill>
                <a:effectLst>
                  <a:outerShdw blurRad="38100" dist="38100" dir="2700000" algn="tl">
                    <a:srgbClr val="000000">
                      <a:alpha val="43137"/>
                    </a:srgbClr>
                  </a:outerShdw>
                </a:effectLst>
              </a:rPr>
              <a:t>Barriers to recognition</a:t>
            </a:r>
          </a:p>
        </p:txBody>
      </p:sp>
    </p:spTree>
    <p:custDataLst>
      <p:tags r:id="rId1"/>
    </p:custDataLst>
    <p:extLst>
      <p:ext uri="{BB962C8B-B14F-4D97-AF65-F5344CB8AC3E}">
        <p14:creationId xmlns:p14="http://schemas.microsoft.com/office/powerpoint/2010/main" val="4233340185"/>
      </p:ext>
    </p:extLst>
  </p:cSld>
  <p:clrMapOvr>
    <a:masterClrMapping/>
  </p:clrMapOvr>
  <mc:AlternateContent xmlns:mc="http://schemas.openxmlformats.org/markup-compatibility/2006" xmlns:p14="http://schemas.microsoft.com/office/powerpoint/2010/main">
    <mc:Choice Requires="p14">
      <p:transition spd="slow" p14:dur="2000" advTm="10715"/>
    </mc:Choice>
    <mc:Fallback xmlns="">
      <p:transition spd="slow" advTm="10715"/>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sp>
        <p:nvSpPr>
          <p:cNvPr id="9" name="Oval Callout 6"/>
          <p:cNvSpPr/>
          <p:nvPr/>
        </p:nvSpPr>
        <p:spPr>
          <a:xfrm>
            <a:off x="2566507" y="2509616"/>
            <a:ext cx="2244887" cy="1649838"/>
          </a:xfrm>
          <a:prstGeom prst="wedgeEllipseCallout">
            <a:avLst>
              <a:gd name="adj1" fmla="val -65073"/>
              <a:gd name="adj2" fmla="val 24504"/>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2835775" y="2654262"/>
            <a:ext cx="1706350" cy="1531188"/>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They use secret hand-signals to make fun of me too. I avoid co-workers if I can.</a:t>
            </a:r>
          </a:p>
          <a:p>
            <a:endParaRPr lang="en-US" sz="1350"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2" name="Group 11"/>
          <p:cNvGrpSpPr/>
          <p:nvPr/>
        </p:nvGrpSpPr>
        <p:grpSpPr>
          <a:xfrm>
            <a:off x="5632704" y="2318564"/>
            <a:ext cx="2409427" cy="983318"/>
            <a:chOff x="5887453" y="3208708"/>
            <a:chExt cx="2327689" cy="823386"/>
          </a:xfrm>
          <a:solidFill>
            <a:schemeClr val="accent1">
              <a:lumMod val="50000"/>
            </a:schemeClr>
          </a:solidFill>
        </p:grpSpPr>
        <p:sp>
          <p:nvSpPr>
            <p:cNvPr id="13" name="Oval Callout 14"/>
            <p:cNvSpPr/>
            <p:nvPr/>
          </p:nvSpPr>
          <p:spPr>
            <a:xfrm>
              <a:off x="5887453" y="3208708"/>
              <a:ext cx="2327689" cy="608225"/>
            </a:xfrm>
            <a:prstGeom prst="wedgeEllipseCallout">
              <a:avLst>
                <a:gd name="adj1" fmla="val 23648"/>
                <a:gd name="adj2" fmla="val 10250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007080" y="3262653"/>
              <a:ext cx="2088434" cy="769441"/>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Anything else happen at work?</a:t>
              </a:r>
            </a:p>
            <a:p>
              <a:pPr algn="ctr"/>
              <a:endParaRPr lang="en-US" sz="1200" dirty="0"/>
            </a:p>
          </p:txBody>
        </p:sp>
      </p:grpSp>
    </p:spTree>
    <p:custDataLst>
      <p:tags r:id="rId1"/>
    </p:custDataLst>
    <p:extLst>
      <p:ext uri="{BB962C8B-B14F-4D97-AF65-F5344CB8AC3E}">
        <p14:creationId xmlns:p14="http://schemas.microsoft.com/office/powerpoint/2010/main" val="6716245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3925461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grpSp>
        <p:nvGrpSpPr>
          <p:cNvPr id="12" name="Group 11"/>
          <p:cNvGrpSpPr/>
          <p:nvPr/>
        </p:nvGrpSpPr>
        <p:grpSpPr>
          <a:xfrm>
            <a:off x="4380558" y="2165490"/>
            <a:ext cx="3063281" cy="909753"/>
            <a:chOff x="5807243" y="3210549"/>
            <a:chExt cx="2423124" cy="602025"/>
          </a:xfrm>
          <a:solidFill>
            <a:schemeClr val="accent1">
              <a:lumMod val="50000"/>
            </a:schemeClr>
          </a:solidFill>
        </p:grpSpPr>
        <p:sp>
          <p:nvSpPr>
            <p:cNvPr id="13" name="Oval Callout 11"/>
            <p:cNvSpPr/>
            <p:nvPr/>
          </p:nvSpPr>
          <p:spPr>
            <a:xfrm>
              <a:off x="5807243" y="3240505"/>
              <a:ext cx="2423124" cy="572069"/>
            </a:xfrm>
            <a:prstGeom prst="wedgeEllipseCallout">
              <a:avLst>
                <a:gd name="adj1" fmla="val 46211"/>
                <a:gd name="adj2" fmla="val 10524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5807243" y="3210549"/>
              <a:ext cx="2403727" cy="549908"/>
            </a:xfrm>
            <a:prstGeom prst="rect">
              <a:avLst/>
            </a:prstGeom>
            <a:noFill/>
          </p:spPr>
          <p:txBody>
            <a:bodyPr wrap="square" rtlCol="0">
              <a:spAutoFit/>
            </a:bodyPr>
            <a:lstStyle/>
            <a:p>
              <a:pPr algn="ct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Are you sure that your co-workers are reacting to you?</a:t>
              </a: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3839476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2688030" y="2807777"/>
            <a:ext cx="2388636" cy="1777437"/>
            <a:chOff x="1706869" y="3416968"/>
            <a:chExt cx="2255531" cy="1617902"/>
          </a:xfrm>
          <a:solidFill>
            <a:schemeClr val="accent1">
              <a:lumMod val="50000"/>
            </a:schemeClr>
          </a:solidFill>
        </p:grpSpPr>
        <p:sp>
          <p:nvSpPr>
            <p:cNvPr id="8" name="Oval Callout 6"/>
            <p:cNvSpPr/>
            <p:nvPr/>
          </p:nvSpPr>
          <p:spPr>
            <a:xfrm>
              <a:off x="1706869" y="3416968"/>
              <a:ext cx="2255531" cy="1321441"/>
            </a:xfrm>
            <a:prstGeom prst="wedgeEllipseCallout">
              <a:avLst>
                <a:gd name="adj1" fmla="val -65073"/>
                <a:gd name="adj2" fmla="val 245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857365" y="3503682"/>
              <a:ext cx="1954537" cy="1531188"/>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Absolutely. I don’t think I can put up with this kind of harassment, I’m going to quit. </a:t>
              </a:r>
            </a:p>
            <a:p>
              <a:endParaRPr lang="en-US" sz="1350" dirty="0"/>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7" name="Group 16"/>
          <p:cNvGrpSpPr/>
          <p:nvPr/>
        </p:nvGrpSpPr>
        <p:grpSpPr>
          <a:xfrm>
            <a:off x="4379976" y="2167128"/>
            <a:ext cx="3063281" cy="909753"/>
            <a:chOff x="5807243" y="3210549"/>
            <a:chExt cx="2423124" cy="602025"/>
          </a:xfrm>
          <a:solidFill>
            <a:schemeClr val="accent1">
              <a:lumMod val="50000"/>
            </a:schemeClr>
          </a:solidFill>
        </p:grpSpPr>
        <p:sp>
          <p:nvSpPr>
            <p:cNvPr id="18" name="Oval Callout 11"/>
            <p:cNvSpPr/>
            <p:nvPr/>
          </p:nvSpPr>
          <p:spPr>
            <a:xfrm>
              <a:off x="5807243" y="3240505"/>
              <a:ext cx="2423124" cy="572069"/>
            </a:xfrm>
            <a:prstGeom prst="wedgeEllipseCallout">
              <a:avLst>
                <a:gd name="adj1" fmla="val 46211"/>
                <a:gd name="adj2" fmla="val 10524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5807243" y="3210549"/>
              <a:ext cx="2403727" cy="549908"/>
            </a:xfrm>
            <a:prstGeom prst="rect">
              <a:avLst/>
            </a:prstGeom>
            <a:noFill/>
          </p:spPr>
          <p:txBody>
            <a:bodyPr wrap="square" rtlCol="0">
              <a:spAutoFit/>
            </a:bodyPr>
            <a:lstStyle/>
            <a:p>
              <a:pPr algn="ct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Are you sure that your co-workers are reacting to you?</a:t>
              </a:r>
            </a:p>
          </p:txBody>
        </p:sp>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spTree>
    <p:custDataLst>
      <p:tags r:id="rId1"/>
    </p:custDataLst>
    <p:extLst>
      <p:ext uri="{BB962C8B-B14F-4D97-AF65-F5344CB8AC3E}">
        <p14:creationId xmlns:p14="http://schemas.microsoft.com/office/powerpoint/2010/main" val="3442435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858" y="344353"/>
            <a:ext cx="8139768" cy="4351338"/>
          </a:xfrm>
        </p:spPr>
        <p:txBody>
          <a:bodyPr/>
          <a:lstStyle/>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Do you think Fred’s level of conviction is consistent with</a:t>
            </a:r>
          </a:p>
          <a:p>
            <a:pPr marL="0" indent="0">
              <a:lnSpc>
                <a:spcPct val="107000"/>
              </a:lnSpc>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 Full-psychosis</a:t>
            </a:r>
          </a:p>
          <a:p>
            <a:pPr marL="0" indent="0">
              <a:lnSpc>
                <a:spcPct val="107000"/>
              </a:lnSpc>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b) Attenuated-psychosis</a:t>
            </a:r>
          </a:p>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c) No psychosis</a:t>
            </a:r>
          </a:p>
          <a:p>
            <a:pPr marL="0" indent="0">
              <a:lnSpc>
                <a:spcPct val="107000"/>
              </a:lnSpc>
              <a:spcBef>
                <a:spcPts val="0"/>
              </a:spcBef>
              <a:spcAft>
                <a:spcPts val="600"/>
              </a:spcAft>
              <a:buNone/>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839239" y="2351358"/>
            <a:ext cx="3284834" cy="4506641"/>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35435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858" y="344353"/>
            <a:ext cx="8139768" cy="4351338"/>
          </a:xfrm>
        </p:spPr>
        <p:txBody>
          <a:bodyPr/>
          <a:lstStyle/>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Do you think Fred’s level of conviction is consistent with</a:t>
            </a:r>
          </a:p>
          <a:p>
            <a:pPr marL="0" indent="0">
              <a:lnSpc>
                <a:spcPct val="107000"/>
              </a:lnSpc>
              <a:spcBef>
                <a:spcPts val="0"/>
              </a:spcBef>
              <a:buNone/>
            </a:pPr>
            <a:r>
              <a:rPr 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 Full-psychosis</a:t>
            </a:r>
          </a:p>
          <a:p>
            <a:pPr marL="0" indent="0">
              <a:lnSpc>
                <a:spcPct val="107000"/>
              </a:lnSpc>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b) Attenuated-psychosis</a:t>
            </a:r>
          </a:p>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c) No psychosis</a:t>
            </a:r>
          </a:p>
          <a:p>
            <a:pPr marL="0" indent="0">
              <a:lnSpc>
                <a:spcPct val="107000"/>
              </a:lnSpc>
              <a:spcBef>
                <a:spcPts val="0"/>
              </a:spcBef>
              <a:spcAft>
                <a:spcPts val="600"/>
              </a:spcAft>
              <a:buNone/>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839239" y="2351358"/>
            <a:ext cx="3284834" cy="4506641"/>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80F1EBA3-F17D-411D-BD14-D03598A29F9C}"/>
              </a:ext>
            </a:extLst>
          </p:cNvPr>
          <p:cNvSpPr/>
          <p:nvPr/>
        </p:nvSpPr>
        <p:spPr>
          <a:xfrm>
            <a:off x="412474" y="2351358"/>
            <a:ext cx="4572000" cy="646331"/>
          </a:xfrm>
          <a:prstGeom prst="rect">
            <a:avLst/>
          </a:prstGeom>
        </p:spPr>
        <p:txBody>
          <a:bodyPr>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Fred’s response suggests fully-psychotic symptoms,  as he was sure the events are real. </a:t>
            </a:r>
            <a:endParaRPr lang="en-US" dirty="0"/>
          </a:p>
        </p:txBody>
      </p:sp>
    </p:spTree>
    <p:custDataLst>
      <p:tags r:id="rId1"/>
    </p:custDataLst>
    <p:extLst>
      <p:ext uri="{BB962C8B-B14F-4D97-AF65-F5344CB8AC3E}">
        <p14:creationId xmlns:p14="http://schemas.microsoft.com/office/powerpoint/2010/main" val="1354642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grpSp>
        <p:nvGrpSpPr>
          <p:cNvPr id="9" name="Group 8"/>
          <p:cNvGrpSpPr/>
          <p:nvPr/>
        </p:nvGrpSpPr>
        <p:grpSpPr>
          <a:xfrm>
            <a:off x="4422437" y="2098438"/>
            <a:ext cx="3063281" cy="909753"/>
            <a:chOff x="5807243" y="3210549"/>
            <a:chExt cx="2423124" cy="602025"/>
          </a:xfrm>
          <a:solidFill>
            <a:schemeClr val="accent1">
              <a:lumMod val="50000"/>
            </a:schemeClr>
          </a:solidFill>
        </p:grpSpPr>
        <p:sp>
          <p:nvSpPr>
            <p:cNvPr id="10" name="Oval Callout 11"/>
            <p:cNvSpPr/>
            <p:nvPr/>
          </p:nvSpPr>
          <p:spPr>
            <a:xfrm>
              <a:off x="5807243" y="3240505"/>
              <a:ext cx="2423124" cy="572069"/>
            </a:xfrm>
            <a:prstGeom prst="wedgeEllipseCallout">
              <a:avLst>
                <a:gd name="adj1" fmla="val 46211"/>
                <a:gd name="adj2" fmla="val 10524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5807243" y="3210549"/>
              <a:ext cx="2403727" cy="549908"/>
            </a:xfrm>
            <a:prstGeom prst="rect">
              <a:avLst/>
            </a:prstGeom>
            <a:noFill/>
          </p:spPr>
          <p:txBody>
            <a:bodyPr wrap="square" rtlCol="0">
              <a:spAutoFit/>
            </a:bodyPr>
            <a:lstStyle/>
            <a:p>
              <a:pPr algn="ct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Are you sure that your co-workers are reacting to you?</a:t>
              </a:r>
            </a:p>
          </p:txBody>
        </p:sp>
      </p:grpSp>
    </p:spTree>
    <p:custDataLst>
      <p:tags r:id="rId1"/>
    </p:custDataLst>
    <p:extLst>
      <p:ext uri="{BB962C8B-B14F-4D97-AF65-F5344CB8AC3E}">
        <p14:creationId xmlns:p14="http://schemas.microsoft.com/office/powerpoint/2010/main" val="14958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4425696" y="2103120"/>
            <a:ext cx="3063281" cy="909753"/>
            <a:chOff x="5807243" y="3210549"/>
            <a:chExt cx="2423124" cy="602025"/>
          </a:xfrm>
          <a:solidFill>
            <a:schemeClr val="accent1">
              <a:lumMod val="50000"/>
            </a:schemeClr>
          </a:solidFill>
        </p:grpSpPr>
        <p:sp>
          <p:nvSpPr>
            <p:cNvPr id="13" name="Oval Callout 11"/>
            <p:cNvSpPr/>
            <p:nvPr/>
          </p:nvSpPr>
          <p:spPr>
            <a:xfrm>
              <a:off x="5807243" y="3240505"/>
              <a:ext cx="2423124" cy="572069"/>
            </a:xfrm>
            <a:prstGeom prst="wedgeEllipseCallout">
              <a:avLst>
                <a:gd name="adj1" fmla="val 46211"/>
                <a:gd name="adj2" fmla="val 10524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5807243" y="3210549"/>
              <a:ext cx="2403727" cy="549908"/>
            </a:xfrm>
            <a:prstGeom prst="rect">
              <a:avLst/>
            </a:prstGeom>
            <a:noFill/>
          </p:spPr>
          <p:txBody>
            <a:bodyPr wrap="square" rtlCol="0">
              <a:spAutoFit/>
            </a:bodyPr>
            <a:lstStyle/>
            <a:p>
              <a:pPr algn="ct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600" dirty="0">
                  <a:latin typeface="Calibri" panose="020F0502020204030204" pitchFamily="34" charset="0"/>
                  <a:ea typeface="Calibri" panose="020F0502020204030204" pitchFamily="34" charset="0"/>
                  <a:cs typeface="Times New Roman" panose="02020603050405020304" pitchFamily="18" charset="0"/>
                </a:rPr>
                <a:t>Are you sure that your co-workers are reacting to you?</a:t>
              </a:r>
            </a:p>
          </p:txBody>
        </p:sp>
      </p:grpSp>
      <p:grpSp>
        <p:nvGrpSpPr>
          <p:cNvPr id="7" name="Group 6"/>
          <p:cNvGrpSpPr/>
          <p:nvPr/>
        </p:nvGrpSpPr>
        <p:grpSpPr>
          <a:xfrm>
            <a:off x="2597445" y="2861104"/>
            <a:ext cx="1828251" cy="1117503"/>
            <a:chOff x="1651714" y="3462371"/>
            <a:chExt cx="1828251" cy="1117503"/>
          </a:xfrm>
          <a:solidFill>
            <a:schemeClr val="accent1">
              <a:lumMod val="50000"/>
            </a:schemeClr>
          </a:solidFill>
        </p:grpSpPr>
        <p:sp>
          <p:nvSpPr>
            <p:cNvPr id="8" name="Oval Callout 6"/>
            <p:cNvSpPr/>
            <p:nvPr/>
          </p:nvSpPr>
          <p:spPr>
            <a:xfrm>
              <a:off x="1711150" y="3462371"/>
              <a:ext cx="1709381" cy="1004121"/>
            </a:xfrm>
            <a:prstGeom prst="wedgeEllipseCallout">
              <a:avLst>
                <a:gd name="adj1" fmla="val -63875"/>
                <a:gd name="adj2" fmla="val 3393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651714" y="3541128"/>
              <a:ext cx="1828251" cy="1038746"/>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 It’s weird… I’m probably making too much of it. </a:t>
              </a:r>
            </a:p>
            <a:p>
              <a:endParaRPr lang="en-US" sz="1350" dirty="0"/>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spTree>
    <p:custDataLst>
      <p:tags r:id="rId1"/>
    </p:custDataLst>
    <p:extLst>
      <p:ext uri="{BB962C8B-B14F-4D97-AF65-F5344CB8AC3E}">
        <p14:creationId xmlns:p14="http://schemas.microsoft.com/office/powerpoint/2010/main" val="1485589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858" y="344353"/>
            <a:ext cx="8139768" cy="4351338"/>
          </a:xfrm>
        </p:spPr>
        <p:txBody>
          <a:bodyPr/>
          <a:lstStyle/>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Do you think Fred’s level of conviction is consistent with</a:t>
            </a:r>
          </a:p>
          <a:p>
            <a:pPr marL="0" indent="0">
              <a:lnSpc>
                <a:spcPct val="107000"/>
              </a:lnSpc>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 Full-psychosis</a:t>
            </a:r>
          </a:p>
          <a:p>
            <a:pPr marL="0" indent="0">
              <a:lnSpc>
                <a:spcPct val="107000"/>
              </a:lnSpc>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b) Attenuated-psychosis</a:t>
            </a:r>
          </a:p>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c) No psychosis</a:t>
            </a:r>
          </a:p>
          <a:p>
            <a:pPr marL="0" indent="0">
              <a:lnSpc>
                <a:spcPct val="107000"/>
              </a:lnSpc>
              <a:spcBef>
                <a:spcPts val="0"/>
              </a:spcBef>
              <a:spcAft>
                <a:spcPts val="600"/>
              </a:spcAft>
              <a:buNone/>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839239" y="2351358"/>
            <a:ext cx="3284834" cy="4506641"/>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61232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858" y="344353"/>
            <a:ext cx="8139768" cy="4351338"/>
          </a:xfrm>
        </p:spPr>
        <p:txBody>
          <a:bodyPr/>
          <a:lstStyle/>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Do you think Fred’s level of conviction is consistent with</a:t>
            </a:r>
          </a:p>
          <a:p>
            <a:pPr marL="0" indent="0">
              <a:lnSpc>
                <a:spcPct val="107000"/>
              </a:lnSpc>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a) Full-psychosis</a:t>
            </a:r>
          </a:p>
          <a:p>
            <a:pPr marL="0" indent="0">
              <a:lnSpc>
                <a:spcPct val="107000"/>
              </a:lnSpc>
              <a:spcBef>
                <a:spcPts val="0"/>
              </a:spcBef>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b) </a:t>
            </a:r>
            <a:r>
              <a:rPr 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Attenuated-psychosis</a:t>
            </a:r>
          </a:p>
          <a:p>
            <a:pPr marL="0" indent="0">
              <a:lnSpc>
                <a:spcPct val="107000"/>
              </a:lnSpc>
              <a:spcBef>
                <a:spcPts val="0"/>
              </a:spcBef>
              <a:spcAft>
                <a:spcPts val="600"/>
              </a:spcAft>
              <a:buNone/>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c) No psychosis</a:t>
            </a:r>
          </a:p>
          <a:p>
            <a:pPr marL="0" indent="0">
              <a:lnSpc>
                <a:spcPct val="107000"/>
              </a:lnSpc>
              <a:spcBef>
                <a:spcPts val="0"/>
              </a:spcBef>
              <a:spcAft>
                <a:spcPts val="600"/>
              </a:spcAft>
              <a:buNone/>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p:cNvGrpSpPr>
            <a:grpSpLocks noChangeAspect="1"/>
          </p:cNvGrpSpPr>
          <p:nvPr/>
        </p:nvGrpSpPr>
        <p:grpSpPr>
          <a:xfrm>
            <a:off x="5839239" y="2351358"/>
            <a:ext cx="3284834" cy="4506641"/>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96329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D8E6-F0C5-40A1-B81C-E2EFB6275D7F}"/>
              </a:ext>
            </a:extLst>
          </p:cNvPr>
          <p:cNvSpPr>
            <a:spLocks noGrp="1"/>
          </p:cNvSpPr>
          <p:nvPr>
            <p:ph type="title"/>
          </p:nvPr>
        </p:nvSpPr>
        <p:spPr/>
        <p:txBody>
          <a:bodyPr/>
          <a:lstStyle/>
          <a:p>
            <a:pPr algn="ctr"/>
            <a:r>
              <a:rPr lang="en-US" dirty="0"/>
              <a:t>Disclosures</a:t>
            </a:r>
          </a:p>
        </p:txBody>
      </p:sp>
      <p:sp>
        <p:nvSpPr>
          <p:cNvPr id="3" name="Content Placeholder 2">
            <a:extLst>
              <a:ext uri="{FF2B5EF4-FFF2-40B4-BE49-F238E27FC236}">
                <a16:creationId xmlns:a16="http://schemas.microsoft.com/office/drawing/2014/main" id="{3C8599AF-F99C-4553-8FF4-B147A19A5326}"/>
              </a:ext>
            </a:extLst>
          </p:cNvPr>
          <p:cNvSpPr>
            <a:spLocks noGrp="1"/>
          </p:cNvSpPr>
          <p:nvPr>
            <p:ph idx="1"/>
          </p:nvPr>
        </p:nvSpPr>
        <p:spPr>
          <a:xfrm>
            <a:off x="515744" y="1520825"/>
            <a:ext cx="7675350" cy="4351338"/>
          </a:xfrm>
        </p:spPr>
        <p:txBody>
          <a:bodyPr/>
          <a:lstStyle/>
          <a:p>
            <a:pPr marL="0" indent="0">
              <a:buNone/>
            </a:pPr>
            <a:r>
              <a:rPr lang="en-US" sz="3200" dirty="0"/>
              <a:t>In the past two years Dr. Perkins received </a:t>
            </a:r>
          </a:p>
          <a:p>
            <a:pPr lvl="1"/>
            <a:r>
              <a:rPr lang="en-US" sz="2800" dirty="0"/>
              <a:t> funding from Boehringer-</a:t>
            </a:r>
            <a:r>
              <a:rPr lang="en-US" sz="2800" dirty="0" err="1"/>
              <a:t>Ingleheim</a:t>
            </a:r>
            <a:r>
              <a:rPr lang="en-US" sz="2800" dirty="0"/>
              <a:t> to conduct a clinical trial at UNC,</a:t>
            </a:r>
          </a:p>
          <a:p>
            <a:pPr lvl="1"/>
            <a:r>
              <a:rPr lang="en-US" sz="2800" dirty="0"/>
              <a:t> consulting fees from Alkermes,</a:t>
            </a:r>
          </a:p>
          <a:p>
            <a:pPr lvl="1"/>
            <a:r>
              <a:rPr lang="en-US" sz="2800" dirty="0"/>
              <a:t> royalties from APA publishing.</a:t>
            </a:r>
          </a:p>
          <a:p>
            <a:endParaRPr lang="en-US" dirty="0"/>
          </a:p>
        </p:txBody>
      </p:sp>
    </p:spTree>
    <p:custDataLst>
      <p:tags r:id="rId1"/>
    </p:custDataLst>
    <p:extLst>
      <p:ext uri="{BB962C8B-B14F-4D97-AF65-F5344CB8AC3E}">
        <p14:creationId xmlns:p14="http://schemas.microsoft.com/office/powerpoint/2010/main" val="34351985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spTree>
    <p:custDataLst>
      <p:tags r:id="rId1"/>
    </p:custDataLst>
    <p:extLst>
      <p:ext uri="{BB962C8B-B14F-4D97-AF65-F5344CB8AC3E}">
        <p14:creationId xmlns:p14="http://schemas.microsoft.com/office/powerpoint/2010/main" val="38745240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5326279" y="2264444"/>
            <a:ext cx="2279563" cy="616859"/>
            <a:chOff x="5662863" y="3368843"/>
            <a:chExt cx="2279563" cy="616859"/>
          </a:xfrm>
          <a:solidFill>
            <a:schemeClr val="accent1">
              <a:lumMod val="50000"/>
            </a:schemeClr>
          </a:solidFill>
        </p:grpSpPr>
        <p:sp>
          <p:nvSpPr>
            <p:cNvPr id="15" name="Oval Callout 14"/>
            <p:cNvSpPr/>
            <p:nvPr/>
          </p:nvSpPr>
          <p:spPr>
            <a:xfrm>
              <a:off x="5662863" y="3368843"/>
              <a:ext cx="2279563" cy="586308"/>
            </a:xfrm>
            <a:prstGeom prst="wedgeEllipseCallout">
              <a:avLst>
                <a:gd name="adj1" fmla="val 32629"/>
                <a:gd name="adj2" fmla="val 11119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5759115" y="3400927"/>
              <a:ext cx="2088434" cy="584775"/>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How often has this happened?</a:t>
              </a:r>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spTree>
    <p:custDataLst>
      <p:tags r:id="rId1"/>
    </p:custDataLst>
    <p:extLst>
      <p:ext uri="{BB962C8B-B14F-4D97-AF65-F5344CB8AC3E}">
        <p14:creationId xmlns:p14="http://schemas.microsoft.com/office/powerpoint/2010/main" val="2693011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2625980" y="2625387"/>
            <a:ext cx="2610095" cy="1602926"/>
            <a:chOff x="1508533" y="3400928"/>
            <a:chExt cx="2357614" cy="1422305"/>
          </a:xfrm>
          <a:solidFill>
            <a:schemeClr val="accent1">
              <a:lumMod val="50000"/>
            </a:schemeClr>
          </a:solidFill>
        </p:grpSpPr>
        <p:sp>
          <p:nvSpPr>
            <p:cNvPr id="8" name="Oval Callout 6"/>
            <p:cNvSpPr/>
            <p:nvPr/>
          </p:nvSpPr>
          <p:spPr>
            <a:xfrm>
              <a:off x="1508533" y="3400928"/>
              <a:ext cx="2357614" cy="1277898"/>
            </a:xfrm>
            <a:prstGeom prst="wedgeEllipseCallout">
              <a:avLst>
                <a:gd name="adj1" fmla="val -57743"/>
                <a:gd name="adj2" fmla="val 3156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829050" y="3499794"/>
              <a:ext cx="1828251" cy="1323439"/>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Over the past couple of months something like that has happened almost every day.</a:t>
              </a:r>
              <a:endParaRPr lang="en-US" sz="1600" dirty="0"/>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136" y="3246120"/>
            <a:ext cx="3858726" cy="3264408"/>
          </a:xfrm>
          <a:prstGeom prst="rect">
            <a:avLst/>
          </a:prstGeom>
        </p:spPr>
      </p:pic>
      <p:grpSp>
        <p:nvGrpSpPr>
          <p:cNvPr id="13" name="Group 12"/>
          <p:cNvGrpSpPr/>
          <p:nvPr/>
        </p:nvGrpSpPr>
        <p:grpSpPr>
          <a:xfrm>
            <a:off x="5330952" y="2267712"/>
            <a:ext cx="2279563" cy="616859"/>
            <a:chOff x="5662863" y="3368843"/>
            <a:chExt cx="2279563" cy="616859"/>
          </a:xfrm>
          <a:solidFill>
            <a:schemeClr val="accent1">
              <a:lumMod val="50000"/>
            </a:schemeClr>
          </a:solidFill>
        </p:grpSpPr>
        <p:sp>
          <p:nvSpPr>
            <p:cNvPr id="14" name="Oval Callout 14"/>
            <p:cNvSpPr/>
            <p:nvPr/>
          </p:nvSpPr>
          <p:spPr>
            <a:xfrm>
              <a:off x="5662863" y="3368843"/>
              <a:ext cx="2279563" cy="586308"/>
            </a:xfrm>
            <a:prstGeom prst="wedgeEllipseCallout">
              <a:avLst>
                <a:gd name="adj1" fmla="val 32629"/>
                <a:gd name="adj2" fmla="val 11119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5759115" y="3400927"/>
              <a:ext cx="2088434" cy="584775"/>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How often has this happened?</a:t>
              </a:r>
            </a:p>
          </p:txBody>
        </p:sp>
      </p:grpSp>
    </p:spTree>
    <p:custDataLst>
      <p:tags r:id="rId1"/>
    </p:custDataLst>
    <p:extLst>
      <p:ext uri="{BB962C8B-B14F-4D97-AF65-F5344CB8AC3E}">
        <p14:creationId xmlns:p14="http://schemas.microsoft.com/office/powerpoint/2010/main" val="2352961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46269" b="30356"/>
          <a:stretch/>
        </p:blipFill>
        <p:spPr>
          <a:xfrm>
            <a:off x="370198" y="2732948"/>
            <a:ext cx="4053386" cy="197605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3324" b="30026"/>
          <a:stretch/>
        </p:blipFill>
        <p:spPr>
          <a:xfrm>
            <a:off x="5351626" y="2732948"/>
            <a:ext cx="3521123" cy="198545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28082"/>
          <a:stretch/>
        </p:blipFill>
        <p:spPr>
          <a:xfrm>
            <a:off x="4423586" y="2361989"/>
            <a:ext cx="928040" cy="2403385"/>
          </a:xfrm>
          <a:prstGeom prst="rect">
            <a:avLst/>
          </a:prstGeom>
        </p:spPr>
      </p:pic>
    </p:spTree>
    <p:custDataLst>
      <p:tags r:id="rId1"/>
    </p:custDataLst>
    <p:extLst>
      <p:ext uri="{BB962C8B-B14F-4D97-AF65-F5344CB8AC3E}">
        <p14:creationId xmlns:p14="http://schemas.microsoft.com/office/powerpoint/2010/main" val="5838572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46269" b="30356"/>
          <a:stretch/>
        </p:blipFill>
        <p:spPr>
          <a:xfrm>
            <a:off x="370198" y="2732948"/>
            <a:ext cx="4053386" cy="197605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3324" b="30026"/>
          <a:stretch/>
        </p:blipFill>
        <p:spPr>
          <a:xfrm>
            <a:off x="5351626" y="2732948"/>
            <a:ext cx="3521123" cy="198545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28082"/>
          <a:stretch/>
        </p:blipFill>
        <p:spPr>
          <a:xfrm>
            <a:off x="4423586" y="2361989"/>
            <a:ext cx="928040" cy="2403385"/>
          </a:xfrm>
          <a:prstGeom prst="rect">
            <a:avLst/>
          </a:prstGeom>
        </p:spPr>
      </p:pic>
      <p:grpSp>
        <p:nvGrpSpPr>
          <p:cNvPr id="20" name="Group 19"/>
          <p:cNvGrpSpPr/>
          <p:nvPr/>
        </p:nvGrpSpPr>
        <p:grpSpPr>
          <a:xfrm>
            <a:off x="1167848" y="1147971"/>
            <a:ext cx="2732005" cy="1853154"/>
            <a:chOff x="1566082" y="1482941"/>
            <a:chExt cx="2333771" cy="1518183"/>
          </a:xfrm>
        </p:grpSpPr>
        <p:sp>
          <p:nvSpPr>
            <p:cNvPr id="21" name="Cloud Callout 11"/>
            <p:cNvSpPr/>
            <p:nvPr/>
          </p:nvSpPr>
          <p:spPr>
            <a:xfrm>
              <a:off x="1566082" y="1482941"/>
              <a:ext cx="2333771" cy="1220604"/>
            </a:xfrm>
            <a:prstGeom prst="cloudCallout">
              <a:avLst>
                <a:gd name="adj1" fmla="val 80084"/>
                <a:gd name="adj2" fmla="val 49193"/>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1696708" y="1662296"/>
              <a:ext cx="2178749" cy="1338828"/>
            </a:xfrm>
            <a:prstGeom prst="rect">
              <a:avLst/>
            </a:prstGeom>
            <a:noFill/>
          </p:spPr>
          <p:txBody>
            <a:bodyPr wrap="square" rtlCol="0">
              <a:spAutoFit/>
            </a:bodyPr>
            <a:lstStyle/>
            <a:p>
              <a:pPr algn="ctr"/>
              <a:r>
                <a:rPr lang="en-US" sz="1350" dirty="0"/>
                <a:t>It seems like the government is tracking me, because </a:t>
              </a:r>
              <a:r>
                <a:rPr lang="en-US" sz="1350" dirty="0" err="1"/>
                <a:t>facebook</a:t>
              </a:r>
              <a:r>
                <a:rPr lang="en-US" sz="1350" dirty="0"/>
                <a:t> ads keeping popping up about what I just ate</a:t>
              </a:r>
            </a:p>
            <a:p>
              <a:pPr algn="ctr"/>
              <a:endParaRPr lang="en-US" sz="1350" dirty="0"/>
            </a:p>
          </p:txBody>
        </p:sp>
      </p:grpSp>
    </p:spTree>
    <p:custDataLst>
      <p:tags r:id="rId1"/>
    </p:custDataLst>
    <p:extLst>
      <p:ext uri="{BB962C8B-B14F-4D97-AF65-F5344CB8AC3E}">
        <p14:creationId xmlns:p14="http://schemas.microsoft.com/office/powerpoint/2010/main" val="23155141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3909822" y="887660"/>
            <a:ext cx="1900260" cy="1232907"/>
          </a:xfrm>
          <a:prstGeom prst="cloudCallout">
            <a:avLst>
              <a:gd name="adj1" fmla="val -3495"/>
              <a:gd name="adj2" fmla="val 85428"/>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4044906" y="1041973"/>
            <a:ext cx="1701427" cy="1131079"/>
          </a:xfrm>
          <a:prstGeom prst="rect">
            <a:avLst/>
          </a:prstGeom>
          <a:noFill/>
        </p:spPr>
        <p:txBody>
          <a:bodyPr wrap="square" rtlCol="0">
            <a:spAutoFit/>
          </a:bodyPr>
          <a:lstStyle/>
          <a:p>
            <a:pPr algn="ctr"/>
            <a:r>
              <a:rPr lang="en-US" sz="1350" dirty="0">
                <a:latin typeface="Calibri" panose="020F0502020204030204" pitchFamily="34" charset="0"/>
                <a:ea typeface="Calibri" panose="020F0502020204030204" pitchFamily="34" charset="0"/>
                <a:cs typeface="Times New Roman" panose="02020603050405020304" pitchFamily="18" charset="0"/>
              </a:rPr>
              <a:t>It seems like more than a coincidence, but how could that be possible.</a:t>
            </a:r>
          </a:p>
          <a:p>
            <a:pPr algn="ctr"/>
            <a:endParaRPr lang="en-US" sz="1350"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46269" b="30356"/>
          <a:stretch/>
        </p:blipFill>
        <p:spPr>
          <a:xfrm>
            <a:off x="370198" y="2732948"/>
            <a:ext cx="4053386" cy="197605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3324" b="30026"/>
          <a:stretch/>
        </p:blipFill>
        <p:spPr>
          <a:xfrm>
            <a:off x="5351626" y="2732948"/>
            <a:ext cx="3521123" cy="198545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28082"/>
          <a:stretch/>
        </p:blipFill>
        <p:spPr>
          <a:xfrm>
            <a:off x="4423586" y="2361989"/>
            <a:ext cx="928040" cy="2403385"/>
          </a:xfrm>
          <a:prstGeom prst="rect">
            <a:avLst/>
          </a:prstGeom>
        </p:spPr>
      </p:pic>
      <p:grpSp>
        <p:nvGrpSpPr>
          <p:cNvPr id="20" name="Group 19"/>
          <p:cNvGrpSpPr/>
          <p:nvPr/>
        </p:nvGrpSpPr>
        <p:grpSpPr>
          <a:xfrm>
            <a:off x="1381540" y="1162878"/>
            <a:ext cx="2518314" cy="2045995"/>
            <a:chOff x="1566082" y="1482941"/>
            <a:chExt cx="2333771" cy="1725932"/>
          </a:xfrm>
        </p:grpSpPr>
        <p:sp>
          <p:nvSpPr>
            <p:cNvPr id="21" name="Cloud Callout 11"/>
            <p:cNvSpPr/>
            <p:nvPr/>
          </p:nvSpPr>
          <p:spPr>
            <a:xfrm>
              <a:off x="1566082" y="1482941"/>
              <a:ext cx="2333771" cy="1220604"/>
            </a:xfrm>
            <a:prstGeom prst="cloudCallout">
              <a:avLst>
                <a:gd name="adj1" fmla="val 80084"/>
                <a:gd name="adj2" fmla="val 49193"/>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1696708" y="1662296"/>
              <a:ext cx="2178749" cy="1546577"/>
            </a:xfrm>
            <a:prstGeom prst="rect">
              <a:avLst/>
            </a:prstGeom>
            <a:noFill/>
          </p:spPr>
          <p:txBody>
            <a:bodyPr wrap="square" rtlCol="0">
              <a:spAutoFit/>
            </a:bodyPr>
            <a:lstStyle/>
            <a:p>
              <a:pPr algn="ctr"/>
              <a:r>
                <a:rPr lang="en-US" sz="1350" dirty="0"/>
                <a:t>It seems like the government is tracking me, because </a:t>
              </a:r>
              <a:r>
                <a:rPr lang="en-US" sz="1350" dirty="0" err="1"/>
                <a:t>facebook</a:t>
              </a:r>
              <a:r>
                <a:rPr lang="en-US" sz="1350" dirty="0"/>
                <a:t> ads keeping popping up about what I just ate</a:t>
              </a:r>
            </a:p>
            <a:p>
              <a:pPr algn="ctr"/>
              <a:r>
                <a:rPr lang="en-US" sz="1350" dirty="0"/>
                <a:t>.</a:t>
              </a:r>
            </a:p>
            <a:p>
              <a:pPr algn="ctr"/>
              <a:endParaRPr lang="en-US" sz="1350" dirty="0"/>
            </a:p>
          </p:txBody>
        </p:sp>
      </p:grpSp>
    </p:spTree>
    <p:custDataLst>
      <p:tags r:id="rId1"/>
    </p:custDataLst>
    <p:extLst>
      <p:ext uri="{BB962C8B-B14F-4D97-AF65-F5344CB8AC3E}">
        <p14:creationId xmlns:p14="http://schemas.microsoft.com/office/powerpoint/2010/main" val="8882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6100188" y="965536"/>
            <a:ext cx="2309888" cy="1280823"/>
          </a:xfrm>
          <a:prstGeom prst="cloudCallout">
            <a:avLst>
              <a:gd name="adj1" fmla="val -94739"/>
              <a:gd name="adj2" fmla="val 85277"/>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Cloud Callout 9"/>
          <p:cNvSpPr/>
          <p:nvPr/>
        </p:nvSpPr>
        <p:spPr>
          <a:xfrm>
            <a:off x="3909822" y="887660"/>
            <a:ext cx="1900260" cy="1232907"/>
          </a:xfrm>
          <a:prstGeom prst="cloudCallout">
            <a:avLst>
              <a:gd name="adj1" fmla="val -3495"/>
              <a:gd name="adj2" fmla="val 85428"/>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4044906" y="1041973"/>
            <a:ext cx="1701427" cy="1131079"/>
          </a:xfrm>
          <a:prstGeom prst="rect">
            <a:avLst/>
          </a:prstGeom>
          <a:noFill/>
        </p:spPr>
        <p:txBody>
          <a:bodyPr wrap="square" rtlCol="0">
            <a:spAutoFit/>
          </a:bodyPr>
          <a:lstStyle/>
          <a:p>
            <a:pPr algn="ctr"/>
            <a:r>
              <a:rPr lang="en-US" sz="1350" dirty="0">
                <a:latin typeface="Calibri" panose="020F0502020204030204" pitchFamily="34" charset="0"/>
                <a:ea typeface="Calibri" panose="020F0502020204030204" pitchFamily="34" charset="0"/>
                <a:cs typeface="Times New Roman" panose="02020603050405020304" pitchFamily="18" charset="0"/>
              </a:rPr>
              <a:t>It seems like more than a coincidence, but how could that be possible.</a:t>
            </a:r>
          </a:p>
          <a:p>
            <a:pPr algn="ctr"/>
            <a:endParaRPr lang="en-US" sz="1350" dirty="0"/>
          </a:p>
        </p:txBody>
      </p:sp>
      <p:sp>
        <p:nvSpPr>
          <p:cNvPr id="13" name="TextBox 12"/>
          <p:cNvSpPr txBox="1"/>
          <p:nvPr/>
        </p:nvSpPr>
        <p:spPr>
          <a:xfrm>
            <a:off x="6211792" y="1138363"/>
            <a:ext cx="2086679" cy="923330"/>
          </a:xfrm>
          <a:prstGeom prst="rect">
            <a:avLst/>
          </a:prstGeom>
          <a:noFill/>
        </p:spPr>
        <p:txBody>
          <a:bodyPr wrap="square" rtlCol="0">
            <a:spAutoFit/>
          </a:bodyPr>
          <a:lstStyle/>
          <a:p>
            <a:pPr algn="ctr"/>
            <a:r>
              <a:rPr lang="en-US" sz="1350" dirty="0">
                <a:latin typeface="Calibri" panose="020F0502020204030204" pitchFamily="34" charset="0"/>
                <a:ea typeface="Calibri" panose="020F0502020204030204" pitchFamily="34" charset="0"/>
                <a:cs typeface="Times New Roman" panose="02020603050405020304" pitchFamily="18" charset="0"/>
              </a:rPr>
              <a:t>It happens most times I go </a:t>
            </a:r>
            <a:r>
              <a:rPr lang="en-US" sz="1350" dirty="0" err="1">
                <a:latin typeface="Calibri" panose="020F0502020204030204" pitchFamily="34" charset="0"/>
                <a:ea typeface="Calibri" panose="020F0502020204030204" pitchFamily="34" charset="0"/>
                <a:cs typeface="Times New Roman" panose="02020603050405020304" pitchFamily="18" charset="0"/>
              </a:rPr>
              <a:t>facebook</a:t>
            </a:r>
            <a:r>
              <a:rPr lang="en-US" sz="1350" dirty="0">
                <a:latin typeface="Calibri" panose="020F0502020204030204" pitchFamily="34" charset="0"/>
                <a:ea typeface="Calibri" panose="020F0502020204030204" pitchFamily="34" charset="0"/>
                <a:cs typeface="Times New Roman" panose="02020603050405020304" pitchFamily="18" charset="0"/>
              </a:rPr>
              <a:t>, so nearly every day.</a:t>
            </a:r>
          </a:p>
          <a:p>
            <a:pPr algn="ctr"/>
            <a:endParaRPr lang="en-US" sz="1350"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46269" b="30356"/>
          <a:stretch/>
        </p:blipFill>
        <p:spPr>
          <a:xfrm>
            <a:off x="370198" y="2732948"/>
            <a:ext cx="4053386" cy="197605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3324" b="30026"/>
          <a:stretch/>
        </p:blipFill>
        <p:spPr>
          <a:xfrm>
            <a:off x="5351626" y="2732948"/>
            <a:ext cx="3521123" cy="198545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28082"/>
          <a:stretch/>
        </p:blipFill>
        <p:spPr>
          <a:xfrm>
            <a:off x="4423586" y="2361989"/>
            <a:ext cx="928040" cy="2403385"/>
          </a:xfrm>
          <a:prstGeom prst="rect">
            <a:avLst/>
          </a:prstGeom>
        </p:spPr>
      </p:pic>
      <p:grpSp>
        <p:nvGrpSpPr>
          <p:cNvPr id="20" name="Group 19"/>
          <p:cNvGrpSpPr/>
          <p:nvPr/>
        </p:nvGrpSpPr>
        <p:grpSpPr>
          <a:xfrm>
            <a:off x="1446144" y="1262271"/>
            <a:ext cx="2453710" cy="1738854"/>
            <a:chOff x="1566082" y="1482941"/>
            <a:chExt cx="2333771" cy="1518183"/>
          </a:xfrm>
        </p:grpSpPr>
        <p:sp>
          <p:nvSpPr>
            <p:cNvPr id="21" name="Cloud Callout 11"/>
            <p:cNvSpPr/>
            <p:nvPr/>
          </p:nvSpPr>
          <p:spPr>
            <a:xfrm>
              <a:off x="1566082" y="1482941"/>
              <a:ext cx="2333771" cy="1220604"/>
            </a:xfrm>
            <a:prstGeom prst="cloudCallout">
              <a:avLst>
                <a:gd name="adj1" fmla="val 80084"/>
                <a:gd name="adj2" fmla="val 49193"/>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1696708" y="1662296"/>
              <a:ext cx="2178749" cy="1338828"/>
            </a:xfrm>
            <a:prstGeom prst="rect">
              <a:avLst/>
            </a:prstGeom>
            <a:noFill/>
          </p:spPr>
          <p:txBody>
            <a:bodyPr wrap="square" rtlCol="0">
              <a:spAutoFit/>
            </a:bodyPr>
            <a:lstStyle/>
            <a:p>
              <a:pPr algn="ctr"/>
              <a:r>
                <a:rPr lang="en-US" sz="1350" dirty="0"/>
                <a:t>It seems like the government is tracking me, because </a:t>
              </a:r>
              <a:r>
                <a:rPr lang="en-US" sz="1350" dirty="0" err="1"/>
                <a:t>facebook</a:t>
              </a:r>
              <a:r>
                <a:rPr lang="en-US" sz="1350" dirty="0"/>
                <a:t> ads keeping popping up about what I just ate</a:t>
              </a:r>
            </a:p>
            <a:p>
              <a:pPr algn="ctr"/>
              <a:endParaRPr lang="en-US" sz="1350" dirty="0"/>
            </a:p>
          </p:txBody>
        </p:sp>
      </p:grpSp>
    </p:spTree>
    <p:custDataLst>
      <p:tags r:id="rId1"/>
    </p:custDataLst>
    <p:extLst>
      <p:ext uri="{BB962C8B-B14F-4D97-AF65-F5344CB8AC3E}">
        <p14:creationId xmlns:p14="http://schemas.microsoft.com/office/powerpoint/2010/main" val="13895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5290010"/>
            <a:ext cx="7886700" cy="994172"/>
          </a:xfrm>
        </p:spPr>
        <p:txBody>
          <a:bodyPr>
            <a:normAutofit/>
          </a:bodyPr>
          <a:lstStyle/>
          <a:p>
            <a:r>
              <a:rPr lang="en-US" sz="5400" b="1" dirty="0">
                <a:effectLst>
                  <a:outerShdw blurRad="38100" dist="38100" dir="2700000" algn="tl">
                    <a:srgbClr val="000000">
                      <a:alpha val="43137"/>
                    </a:srgbClr>
                  </a:outerShdw>
                </a:effectLst>
              </a:rPr>
              <a:t>Vignette</a:t>
            </a:r>
          </a:p>
        </p:txBody>
      </p:sp>
      <p:grpSp>
        <p:nvGrpSpPr>
          <p:cNvPr id="3" name="Group 2"/>
          <p:cNvGrpSpPr>
            <a:grpSpLocks noChangeAspect="1"/>
          </p:cNvGrpSpPr>
          <p:nvPr/>
        </p:nvGrpSpPr>
        <p:grpSpPr>
          <a:xfrm>
            <a:off x="5759726" y="2242270"/>
            <a:ext cx="3364347" cy="4615729"/>
            <a:chOff x="2214770" y="354647"/>
            <a:chExt cx="4740212" cy="6503352"/>
          </a:xfrm>
        </p:grpSpPr>
        <p:grpSp>
          <p:nvGrpSpPr>
            <p:cNvPr id="4" name="Group 3"/>
            <p:cNvGrpSpPr/>
            <p:nvPr/>
          </p:nvGrpSpPr>
          <p:grpSpPr>
            <a:xfrm>
              <a:off x="2214770" y="354647"/>
              <a:ext cx="4740212" cy="6503352"/>
              <a:chOff x="2214770" y="354647"/>
              <a:chExt cx="4740212" cy="6503352"/>
            </a:xfrm>
          </p:grpSpPr>
          <p:pic>
            <p:nvPicPr>
              <p:cNvPr id="7" name="Picture 6"/>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8" name="Picture 7"/>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5" name="Picture 4"/>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6"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02363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9896" y="1186618"/>
            <a:ext cx="2144208" cy="4484771"/>
          </a:xfrm>
          <a:prstGeom prst="rect">
            <a:avLst/>
          </a:prstGeom>
        </p:spPr>
      </p:pic>
      <p:sp>
        <p:nvSpPr>
          <p:cNvPr id="5" name="TextBox 4"/>
          <p:cNvSpPr txBox="1"/>
          <p:nvPr/>
        </p:nvSpPr>
        <p:spPr>
          <a:xfrm>
            <a:off x="3949365" y="932702"/>
            <a:ext cx="1245269" cy="577081"/>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Meet Sean.</a:t>
            </a:r>
          </a:p>
          <a:p>
            <a:endParaRPr lang="en-US" sz="1350" dirty="0"/>
          </a:p>
        </p:txBody>
      </p:sp>
    </p:spTree>
    <p:custDataLst>
      <p:tags r:id="rId1"/>
    </p:custDataLst>
    <p:extLst>
      <p:ext uri="{BB962C8B-B14F-4D97-AF65-F5344CB8AC3E}">
        <p14:creationId xmlns:p14="http://schemas.microsoft.com/office/powerpoint/2010/main" val="39425989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grpSp>
        <p:nvGrpSpPr>
          <p:cNvPr id="4" name="Group 3"/>
          <p:cNvGrpSpPr/>
          <p:nvPr/>
        </p:nvGrpSpPr>
        <p:grpSpPr>
          <a:xfrm>
            <a:off x="4806912" y="2716529"/>
            <a:ext cx="2519245" cy="1683633"/>
            <a:chOff x="5518489" y="3368961"/>
            <a:chExt cx="2084472" cy="1406215"/>
          </a:xfrm>
          <a:solidFill>
            <a:schemeClr val="accent1">
              <a:lumMod val="50000"/>
            </a:schemeClr>
          </a:solidFill>
        </p:grpSpPr>
        <p:sp>
          <p:nvSpPr>
            <p:cNvPr id="5" name="Oval Callout 7"/>
            <p:cNvSpPr/>
            <p:nvPr/>
          </p:nvSpPr>
          <p:spPr>
            <a:xfrm rot="16200000">
              <a:off x="6016284" y="2871166"/>
              <a:ext cx="1088881" cy="2084472"/>
            </a:xfrm>
            <a:prstGeom prst="wedgeEllipseCallout">
              <a:avLst>
                <a:gd name="adj1" fmla="val -21239"/>
                <a:gd name="adj2" fmla="val 551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5566614" y="3451737"/>
              <a:ext cx="1999122" cy="1323439"/>
            </a:xfrm>
            <a:prstGeom prst="rect">
              <a:avLst/>
            </a:prstGeom>
            <a:noFill/>
          </p:spPr>
          <p:txBody>
            <a:bodyPr wrap="square" rtlCol="0">
              <a:spAutoFit/>
            </a:bodyPr>
            <a:lstStyle/>
            <a:p>
              <a:pPr algn="ctr"/>
              <a:r>
                <a:rPr lang="en-US" sz="1600" dirty="0"/>
                <a:t>What did your school counselor tell you about why she referred you to our program?</a:t>
              </a: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spTree>
    <p:custDataLst>
      <p:tags r:id="rId1"/>
    </p:custDataLst>
    <p:extLst>
      <p:ext uri="{BB962C8B-B14F-4D97-AF65-F5344CB8AC3E}">
        <p14:creationId xmlns:p14="http://schemas.microsoft.com/office/powerpoint/2010/main" val="116131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85240192"/>
              </p:ext>
            </p:extLst>
          </p:nvPr>
        </p:nvGraphicFramePr>
        <p:xfrm>
          <a:off x="353291" y="1046017"/>
          <a:ext cx="8437418" cy="5818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p:cNvSpPr txBox="1">
            <a:spLocks/>
          </p:cNvSpPr>
          <p:nvPr/>
        </p:nvSpPr>
        <p:spPr>
          <a:xfrm>
            <a:off x="628650" y="309706"/>
            <a:ext cx="7886700" cy="1325563"/>
          </a:xfrm>
          <a:prstGeom prst="rect">
            <a:avLst/>
          </a:prstGeom>
        </p:spPr>
        <p:txBody>
          <a:bodyPr vert="horz" wrap="none" lIns="91440" tIns="45720" rIns="91440" bIns="45720" rtlCol="0" anchor="t">
            <a:normAutofit/>
          </a:bodyPr>
          <a:lstStyle>
            <a:lvl1pPr algn="l" defTabSz="685800" rtl="0" eaLnBrk="1" latinLnBrk="0" hangingPunct="1">
              <a:lnSpc>
                <a:spcPct val="90000"/>
              </a:lnSpc>
              <a:spcBef>
                <a:spcPct val="0"/>
              </a:spcBef>
              <a:buNone/>
              <a:defRPr sz="7200" b="0" kern="120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5400" b="1" dirty="0"/>
              <a:t>Psychosis: Can You Spot It?</a:t>
            </a:r>
          </a:p>
        </p:txBody>
      </p:sp>
    </p:spTree>
    <p:custDataLst>
      <p:tags r:id="rId1"/>
    </p:custDataLst>
    <p:extLst>
      <p:ext uri="{BB962C8B-B14F-4D97-AF65-F5344CB8AC3E}">
        <p14:creationId xmlns:p14="http://schemas.microsoft.com/office/powerpoint/2010/main" val="17954929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grpSp>
        <p:nvGrpSpPr>
          <p:cNvPr id="4" name="Group 3"/>
          <p:cNvGrpSpPr/>
          <p:nvPr/>
        </p:nvGrpSpPr>
        <p:grpSpPr>
          <a:xfrm>
            <a:off x="4806912" y="2716529"/>
            <a:ext cx="2519245" cy="1683633"/>
            <a:chOff x="5518489" y="3368961"/>
            <a:chExt cx="2084472" cy="1406215"/>
          </a:xfrm>
          <a:solidFill>
            <a:schemeClr val="accent1">
              <a:lumMod val="50000"/>
            </a:schemeClr>
          </a:solidFill>
        </p:grpSpPr>
        <p:sp>
          <p:nvSpPr>
            <p:cNvPr id="5" name="Oval Callout 7"/>
            <p:cNvSpPr/>
            <p:nvPr/>
          </p:nvSpPr>
          <p:spPr>
            <a:xfrm rot="16200000">
              <a:off x="6016284" y="2871166"/>
              <a:ext cx="1088881" cy="2084472"/>
            </a:xfrm>
            <a:prstGeom prst="wedgeEllipseCallout">
              <a:avLst>
                <a:gd name="adj1" fmla="val -21239"/>
                <a:gd name="adj2" fmla="val 5510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5566614" y="3451737"/>
              <a:ext cx="1999122" cy="1323439"/>
            </a:xfrm>
            <a:prstGeom prst="rect">
              <a:avLst/>
            </a:prstGeom>
            <a:noFill/>
          </p:spPr>
          <p:txBody>
            <a:bodyPr wrap="square" rtlCol="0">
              <a:spAutoFit/>
            </a:bodyPr>
            <a:lstStyle/>
            <a:p>
              <a:pPr algn="ctr"/>
              <a:r>
                <a:rPr lang="en-US" sz="1600" dirty="0"/>
                <a:t>What did your school counselor tell you about why she referred you to our program?</a:t>
              </a: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8" name="Group 7"/>
          <p:cNvGrpSpPr/>
          <p:nvPr/>
        </p:nvGrpSpPr>
        <p:grpSpPr>
          <a:xfrm>
            <a:off x="2725472" y="3518438"/>
            <a:ext cx="1563815" cy="1003573"/>
            <a:chOff x="1859758" y="3659486"/>
            <a:chExt cx="993170" cy="798357"/>
          </a:xfrm>
          <a:solidFill>
            <a:schemeClr val="accent1">
              <a:lumMod val="50000"/>
            </a:schemeClr>
          </a:solidFill>
        </p:grpSpPr>
        <p:sp>
          <p:nvSpPr>
            <p:cNvPr id="9" name="Oval Callout 6"/>
            <p:cNvSpPr/>
            <p:nvPr/>
          </p:nvSpPr>
          <p:spPr>
            <a:xfrm>
              <a:off x="1859758" y="3676323"/>
              <a:ext cx="974558" cy="781520"/>
            </a:xfrm>
            <a:prstGeom prst="wedgeEllipseCallout">
              <a:avLst>
                <a:gd name="adj1" fmla="val -72696"/>
                <a:gd name="adj2" fmla="val -386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863549" y="3659486"/>
              <a:ext cx="989379" cy="661070"/>
            </a:xfrm>
            <a:prstGeom prst="rect">
              <a:avLst/>
            </a:prstGeom>
            <a:noFill/>
          </p:spPr>
          <p:txBody>
            <a:bodyPr wrap="square" rtlCol="0">
              <a:spAutoFit/>
            </a:bodyPr>
            <a:lstStyle/>
            <a:p>
              <a:pPr algn="ctr"/>
              <a:endParaRPr lang="en-US" sz="1600" dirty="0"/>
            </a:p>
            <a:p>
              <a:pPr algn="ctr"/>
              <a:r>
                <a:rPr lang="en-US" sz="1600" dirty="0"/>
                <a:t>She thought I was nuts…</a:t>
              </a:r>
            </a:p>
          </p:txBody>
        </p:sp>
      </p:grpSp>
    </p:spTree>
    <p:custDataLst>
      <p:tags r:id="rId1"/>
    </p:custDataLst>
    <p:extLst>
      <p:ext uri="{BB962C8B-B14F-4D97-AF65-F5344CB8AC3E}">
        <p14:creationId xmlns:p14="http://schemas.microsoft.com/office/powerpoint/2010/main" val="26491997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2" name="Group 11"/>
          <p:cNvGrpSpPr/>
          <p:nvPr/>
        </p:nvGrpSpPr>
        <p:grpSpPr>
          <a:xfrm>
            <a:off x="5592970" y="2782882"/>
            <a:ext cx="1735473" cy="1273947"/>
            <a:chOff x="6288438" y="3366912"/>
            <a:chExt cx="1466170" cy="1157427"/>
          </a:xfrm>
          <a:solidFill>
            <a:schemeClr val="accent1">
              <a:lumMod val="50000"/>
            </a:schemeClr>
          </a:solidFill>
        </p:grpSpPr>
        <p:sp>
          <p:nvSpPr>
            <p:cNvPr id="13" name="Oval Callout 7"/>
            <p:cNvSpPr/>
            <p:nvPr/>
          </p:nvSpPr>
          <p:spPr>
            <a:xfrm rot="16200000">
              <a:off x="6475033" y="3180317"/>
              <a:ext cx="1092980" cy="1466170"/>
            </a:xfrm>
            <a:prstGeom prst="wedgeEllipseCallout">
              <a:avLst>
                <a:gd name="adj1" fmla="val -25382"/>
                <a:gd name="adj2" fmla="val 564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331113" y="3447121"/>
              <a:ext cx="1380820" cy="1077218"/>
            </a:xfrm>
            <a:prstGeom prst="rect">
              <a:avLst/>
            </a:prstGeom>
            <a:noFill/>
          </p:spPr>
          <p:txBody>
            <a:bodyPr wrap="square" rtlCol="0">
              <a:spAutoFit/>
            </a:bodyPr>
            <a:lstStyle/>
            <a:p>
              <a:pPr algn="ctr"/>
              <a:r>
                <a:rPr lang="en-US" sz="1600" dirty="0"/>
                <a:t>Why do you think she thought you were nuts?</a:t>
              </a:r>
            </a:p>
          </p:txBody>
        </p:sp>
      </p:grpSp>
    </p:spTree>
    <p:custDataLst>
      <p:tags r:id="rId1"/>
    </p:custDataLst>
    <p:extLst>
      <p:ext uri="{BB962C8B-B14F-4D97-AF65-F5344CB8AC3E}">
        <p14:creationId xmlns:p14="http://schemas.microsoft.com/office/powerpoint/2010/main" val="20890200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2" name="Group 11"/>
          <p:cNvGrpSpPr/>
          <p:nvPr/>
        </p:nvGrpSpPr>
        <p:grpSpPr>
          <a:xfrm>
            <a:off x="5592970" y="2782882"/>
            <a:ext cx="1735473" cy="1273947"/>
            <a:chOff x="6288438" y="3366912"/>
            <a:chExt cx="1466170" cy="1157427"/>
          </a:xfrm>
          <a:solidFill>
            <a:schemeClr val="accent1">
              <a:lumMod val="50000"/>
            </a:schemeClr>
          </a:solidFill>
        </p:grpSpPr>
        <p:sp>
          <p:nvSpPr>
            <p:cNvPr id="13" name="Oval Callout 7"/>
            <p:cNvSpPr/>
            <p:nvPr/>
          </p:nvSpPr>
          <p:spPr>
            <a:xfrm rot="16200000">
              <a:off x="6475033" y="3180317"/>
              <a:ext cx="1092980" cy="1466170"/>
            </a:xfrm>
            <a:prstGeom prst="wedgeEllipseCallout">
              <a:avLst>
                <a:gd name="adj1" fmla="val -25382"/>
                <a:gd name="adj2" fmla="val 564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331113" y="3447121"/>
              <a:ext cx="1380820" cy="1077218"/>
            </a:xfrm>
            <a:prstGeom prst="rect">
              <a:avLst/>
            </a:prstGeom>
            <a:noFill/>
          </p:spPr>
          <p:txBody>
            <a:bodyPr wrap="square" rtlCol="0">
              <a:spAutoFit/>
            </a:bodyPr>
            <a:lstStyle/>
            <a:p>
              <a:pPr algn="ctr"/>
              <a:r>
                <a:rPr lang="en-US" sz="1600" dirty="0"/>
                <a:t>Why do you think she thought you were nuts?</a:t>
              </a:r>
            </a:p>
          </p:txBody>
        </p:sp>
      </p:grpSp>
      <p:grpSp>
        <p:nvGrpSpPr>
          <p:cNvPr id="8" name="Group 7"/>
          <p:cNvGrpSpPr/>
          <p:nvPr/>
        </p:nvGrpSpPr>
        <p:grpSpPr>
          <a:xfrm>
            <a:off x="2766870" y="3292718"/>
            <a:ext cx="2014683" cy="1475485"/>
            <a:chOff x="1911672" y="3398948"/>
            <a:chExt cx="1443789" cy="1475485"/>
          </a:xfrm>
          <a:solidFill>
            <a:schemeClr val="accent1">
              <a:lumMod val="50000"/>
            </a:schemeClr>
          </a:solidFill>
        </p:grpSpPr>
        <p:sp>
          <p:nvSpPr>
            <p:cNvPr id="9" name="Oval Callout 6"/>
            <p:cNvSpPr/>
            <p:nvPr/>
          </p:nvSpPr>
          <p:spPr>
            <a:xfrm>
              <a:off x="1911672" y="3398948"/>
              <a:ext cx="1443789" cy="1019675"/>
            </a:xfrm>
            <a:prstGeom prst="wedgeEllipseCallout">
              <a:avLst>
                <a:gd name="adj1" fmla="val -66627"/>
                <a:gd name="adj2" fmla="val 747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965493" y="3550994"/>
              <a:ext cx="1336146" cy="1323439"/>
            </a:xfrm>
            <a:prstGeom prst="rect">
              <a:avLst/>
            </a:prstGeom>
            <a:noFill/>
          </p:spPr>
          <p:txBody>
            <a:bodyPr wrap="square" rtlCol="0">
              <a:spAutoFit/>
            </a:bodyPr>
            <a:lstStyle/>
            <a:p>
              <a:pPr algn="ctr"/>
              <a:r>
                <a:rPr lang="en-US" sz="1600" dirty="0"/>
                <a:t>Well, so … I told her about these weird dreams…</a:t>
              </a:r>
            </a:p>
          </p:txBody>
        </p:sp>
      </p:grpSp>
    </p:spTree>
    <p:custDataLst>
      <p:tags r:id="rId1"/>
    </p:custDataLst>
    <p:extLst>
      <p:ext uri="{BB962C8B-B14F-4D97-AF65-F5344CB8AC3E}">
        <p14:creationId xmlns:p14="http://schemas.microsoft.com/office/powerpoint/2010/main" val="11506304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344" y="1248110"/>
            <a:ext cx="4729414" cy="4351338"/>
          </a:xfrm>
        </p:spPr>
        <p:txBody>
          <a:bodyPr/>
          <a:lstStyle/>
          <a:p>
            <a:pPr marL="0" indent="0">
              <a:lnSpc>
                <a:spcPct val="107000"/>
              </a:lnSpc>
              <a:spcBef>
                <a:spcPts val="0"/>
              </a:spcBef>
              <a:spcAft>
                <a:spcPts val="600"/>
              </a:spcAft>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What should Tyler consider in determining whether the </a:t>
            </a:r>
            <a:r>
              <a:rPr lang="en-US" u="sng" dirty="0">
                <a:latin typeface="Calibri" panose="020F0502020204030204" pitchFamily="34" charset="0"/>
                <a:ea typeface="Calibri" panose="020F0502020204030204" pitchFamily="34" charset="0"/>
                <a:cs typeface="Times New Roman" panose="02020603050405020304" pitchFamily="18" charset="0"/>
              </a:rPr>
              <a:t>quality </a:t>
            </a:r>
            <a:r>
              <a:rPr lang="en-US" dirty="0">
                <a:latin typeface="Calibri" panose="020F0502020204030204" pitchFamily="34" charset="0"/>
                <a:ea typeface="Calibri" panose="020F0502020204030204" pitchFamily="34" charset="0"/>
                <a:cs typeface="Times New Roman" panose="02020603050405020304" pitchFamily="18" charset="0"/>
              </a:rPr>
              <a:t>is consistent with attenuated- or full-psychosis?</a:t>
            </a:r>
          </a:p>
          <a:p>
            <a:pPr marL="0" indent="0">
              <a:lnSpc>
                <a:spcPct val="107000"/>
              </a:lnSpc>
              <a:spcBef>
                <a:spcPts val="0"/>
              </a:spcBef>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a) Is the belief consistent with his family/cultural beliefs?</a:t>
            </a:r>
          </a:p>
          <a:p>
            <a:pPr marL="0" indent="0">
              <a:lnSpc>
                <a:spcPct val="107000"/>
              </a:lnSpc>
              <a:spcBef>
                <a:spcPts val="0"/>
              </a:spcBef>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b) Sean’s conviction level?</a:t>
            </a:r>
          </a:p>
          <a:p>
            <a:pPr marL="0" indent="0">
              <a:lnSpc>
                <a:spcPct val="107000"/>
              </a:lnSpc>
              <a:spcBef>
                <a:spcPts val="0"/>
              </a:spcBef>
              <a:spcAft>
                <a:spcPts val="600"/>
              </a:spcAft>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c) If the experiences are impacting his function?</a:t>
            </a:r>
          </a:p>
          <a:p>
            <a:pPr marL="0" indent="0">
              <a:lnSpc>
                <a:spcPct val="107000"/>
              </a:lnSpc>
              <a:spcBef>
                <a:spcPts val="0"/>
              </a:spcBef>
              <a:spcAft>
                <a:spcPts val="600"/>
              </a:spcAft>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d) All of the above.</a:t>
            </a:r>
            <a:endParaRPr lang="en-US" dirty="0"/>
          </a:p>
        </p:txBody>
      </p:sp>
      <p:grpSp>
        <p:nvGrpSpPr>
          <p:cNvPr id="4" name="Group 3"/>
          <p:cNvGrpSpPr>
            <a:grpSpLocks noChangeAspect="1"/>
          </p:cNvGrpSpPr>
          <p:nvPr/>
        </p:nvGrpSpPr>
        <p:grpSpPr>
          <a:xfrm>
            <a:off x="4640382" y="706582"/>
            <a:ext cx="4483691" cy="615141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50163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344" y="1248110"/>
            <a:ext cx="4729414" cy="4351338"/>
          </a:xfrm>
        </p:spPr>
        <p:txBody>
          <a:bodyPr/>
          <a:lstStyle/>
          <a:p>
            <a:pPr marL="0" indent="0">
              <a:lnSpc>
                <a:spcPct val="107000"/>
              </a:lnSpc>
              <a:spcBef>
                <a:spcPts val="0"/>
              </a:spcBef>
              <a:spcAft>
                <a:spcPts val="600"/>
              </a:spcAft>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What should Tyler consider in determining whether the </a:t>
            </a:r>
            <a:r>
              <a:rPr lang="en-US" u="sng" dirty="0">
                <a:latin typeface="Calibri" panose="020F0502020204030204" pitchFamily="34" charset="0"/>
                <a:ea typeface="Calibri" panose="020F0502020204030204" pitchFamily="34" charset="0"/>
                <a:cs typeface="Times New Roman" panose="02020603050405020304" pitchFamily="18" charset="0"/>
              </a:rPr>
              <a:t>quality </a:t>
            </a:r>
            <a:r>
              <a:rPr lang="en-US" dirty="0">
                <a:latin typeface="Calibri" panose="020F0502020204030204" pitchFamily="34" charset="0"/>
                <a:ea typeface="Calibri" panose="020F0502020204030204" pitchFamily="34" charset="0"/>
                <a:cs typeface="Times New Roman" panose="02020603050405020304" pitchFamily="18" charset="0"/>
              </a:rPr>
              <a:t>is consistent with attenuated- or full-psychosis?</a:t>
            </a:r>
          </a:p>
          <a:p>
            <a:pPr marL="0" indent="0">
              <a:lnSpc>
                <a:spcPct val="107000"/>
              </a:lnSpc>
              <a:spcBef>
                <a:spcPts val="0"/>
              </a:spcBef>
              <a:buNone/>
              <a:tabLst>
                <a:tab pos="1271556" algn="l"/>
              </a:tabLst>
            </a:pPr>
            <a:r>
              <a:rPr lang="en-US" b="1" u="sng" dirty="0">
                <a:latin typeface="Calibri" panose="020F0502020204030204" pitchFamily="34" charset="0"/>
                <a:ea typeface="Calibri" panose="020F0502020204030204" pitchFamily="34" charset="0"/>
                <a:cs typeface="Times New Roman" panose="02020603050405020304" pitchFamily="18" charset="0"/>
              </a:rPr>
              <a:t>a) Is the belief consistent with his family/cultural beliefs?</a:t>
            </a:r>
          </a:p>
          <a:p>
            <a:pPr marL="0" indent="0">
              <a:lnSpc>
                <a:spcPct val="107000"/>
              </a:lnSpc>
              <a:spcBef>
                <a:spcPts val="0"/>
              </a:spcBef>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b) Sean’s conviction level?</a:t>
            </a:r>
          </a:p>
          <a:p>
            <a:pPr marL="0" indent="0">
              <a:lnSpc>
                <a:spcPct val="107000"/>
              </a:lnSpc>
              <a:spcBef>
                <a:spcPts val="0"/>
              </a:spcBef>
              <a:spcAft>
                <a:spcPts val="600"/>
              </a:spcAft>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c) If the experiences are impacting his function?</a:t>
            </a:r>
          </a:p>
          <a:p>
            <a:pPr marL="0" indent="0">
              <a:lnSpc>
                <a:spcPct val="107000"/>
              </a:lnSpc>
              <a:spcBef>
                <a:spcPts val="0"/>
              </a:spcBef>
              <a:spcAft>
                <a:spcPts val="600"/>
              </a:spcAft>
              <a:buNone/>
              <a:tabLst>
                <a:tab pos="1271556" algn="l"/>
              </a:tabLst>
            </a:pPr>
            <a:r>
              <a:rPr lang="en-US" dirty="0">
                <a:latin typeface="Calibri" panose="020F0502020204030204" pitchFamily="34" charset="0"/>
                <a:ea typeface="Calibri" panose="020F0502020204030204" pitchFamily="34" charset="0"/>
                <a:cs typeface="Times New Roman" panose="02020603050405020304" pitchFamily="18" charset="0"/>
              </a:rPr>
              <a:t>d) All of the above.</a:t>
            </a:r>
            <a:endParaRPr lang="en-US" dirty="0"/>
          </a:p>
        </p:txBody>
      </p:sp>
      <p:grpSp>
        <p:nvGrpSpPr>
          <p:cNvPr id="4" name="Group 3"/>
          <p:cNvGrpSpPr>
            <a:grpSpLocks noChangeAspect="1"/>
          </p:cNvGrpSpPr>
          <p:nvPr/>
        </p:nvGrpSpPr>
        <p:grpSpPr>
          <a:xfrm>
            <a:off x="4640382" y="706582"/>
            <a:ext cx="4483691" cy="615141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cstate="print">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10">
            <a:extLst>
              <a:ext uri="{FF2B5EF4-FFF2-40B4-BE49-F238E27FC236}">
                <a16:creationId xmlns:a16="http://schemas.microsoft.com/office/drawing/2014/main" id="{E489EBF1-5E2D-417C-BB92-AE86924958BA}"/>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3051958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5" name="Group 14"/>
          <p:cNvGrpSpPr/>
          <p:nvPr/>
        </p:nvGrpSpPr>
        <p:grpSpPr>
          <a:xfrm>
            <a:off x="5859987" y="2950223"/>
            <a:ext cx="1466170" cy="684989"/>
            <a:chOff x="6288438" y="3360002"/>
            <a:chExt cx="1466170" cy="684989"/>
          </a:xfrm>
          <a:solidFill>
            <a:schemeClr val="accent1">
              <a:lumMod val="50000"/>
            </a:schemeClr>
          </a:solidFill>
        </p:grpSpPr>
        <p:sp>
          <p:nvSpPr>
            <p:cNvPr id="16" name="Oval Callout 7"/>
            <p:cNvSpPr/>
            <p:nvPr/>
          </p:nvSpPr>
          <p:spPr>
            <a:xfrm rot="16200000">
              <a:off x="6679028" y="2969412"/>
              <a:ext cx="684989" cy="1466170"/>
            </a:xfrm>
            <a:prstGeom prst="wedgeEllipseCallout">
              <a:avLst>
                <a:gd name="adj1" fmla="val -67537"/>
                <a:gd name="adj2" fmla="val 564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6365591" y="3395142"/>
              <a:ext cx="1380820" cy="584775"/>
            </a:xfrm>
            <a:prstGeom prst="rect">
              <a:avLst/>
            </a:prstGeom>
            <a:noFill/>
          </p:spPr>
          <p:txBody>
            <a:bodyPr wrap="square" rtlCol="0">
              <a:spAutoFit/>
            </a:bodyPr>
            <a:lstStyle/>
            <a:p>
              <a:pPr algn="ctr"/>
              <a:r>
                <a:rPr lang="en-US" sz="1600" dirty="0"/>
                <a:t>When did the dreams start?</a:t>
              </a:r>
            </a:p>
          </p:txBody>
        </p:sp>
      </p:grpSp>
    </p:spTree>
    <p:custDataLst>
      <p:tags r:id="rId1"/>
    </p:custDataLst>
    <p:extLst>
      <p:ext uri="{BB962C8B-B14F-4D97-AF65-F5344CB8AC3E}">
        <p14:creationId xmlns:p14="http://schemas.microsoft.com/office/powerpoint/2010/main" val="10997370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5" name="Group 14"/>
          <p:cNvGrpSpPr/>
          <p:nvPr/>
        </p:nvGrpSpPr>
        <p:grpSpPr>
          <a:xfrm>
            <a:off x="5859987" y="2950223"/>
            <a:ext cx="1466170" cy="684989"/>
            <a:chOff x="6288438" y="3360002"/>
            <a:chExt cx="1466170" cy="684989"/>
          </a:xfrm>
          <a:solidFill>
            <a:schemeClr val="accent1">
              <a:lumMod val="50000"/>
            </a:schemeClr>
          </a:solidFill>
        </p:grpSpPr>
        <p:sp>
          <p:nvSpPr>
            <p:cNvPr id="16" name="Oval Callout 7"/>
            <p:cNvSpPr/>
            <p:nvPr/>
          </p:nvSpPr>
          <p:spPr>
            <a:xfrm rot="16200000">
              <a:off x="6679028" y="2969412"/>
              <a:ext cx="684989" cy="1466170"/>
            </a:xfrm>
            <a:prstGeom prst="wedgeEllipseCallout">
              <a:avLst>
                <a:gd name="adj1" fmla="val -67537"/>
                <a:gd name="adj2" fmla="val 564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6365591" y="3395142"/>
              <a:ext cx="1380820" cy="584775"/>
            </a:xfrm>
            <a:prstGeom prst="rect">
              <a:avLst/>
            </a:prstGeom>
            <a:noFill/>
          </p:spPr>
          <p:txBody>
            <a:bodyPr wrap="square" rtlCol="0">
              <a:spAutoFit/>
            </a:bodyPr>
            <a:lstStyle/>
            <a:p>
              <a:pPr algn="ctr"/>
              <a:r>
                <a:rPr lang="en-US" sz="1600" dirty="0"/>
                <a:t>When did the dreams start?</a:t>
              </a:r>
            </a:p>
          </p:txBody>
        </p:sp>
      </p:grpSp>
      <p:grpSp>
        <p:nvGrpSpPr>
          <p:cNvPr id="8" name="Group 7"/>
          <p:cNvGrpSpPr/>
          <p:nvPr/>
        </p:nvGrpSpPr>
        <p:grpSpPr>
          <a:xfrm>
            <a:off x="2598516" y="3277750"/>
            <a:ext cx="1799704" cy="636701"/>
            <a:chOff x="1868996" y="3739150"/>
            <a:chExt cx="1443789" cy="636701"/>
          </a:xfrm>
          <a:solidFill>
            <a:schemeClr val="accent1">
              <a:lumMod val="50000"/>
            </a:schemeClr>
          </a:solidFill>
        </p:grpSpPr>
        <p:sp>
          <p:nvSpPr>
            <p:cNvPr id="9" name="Oval Callout 6"/>
            <p:cNvSpPr/>
            <p:nvPr/>
          </p:nvSpPr>
          <p:spPr>
            <a:xfrm>
              <a:off x="1868996" y="3739150"/>
              <a:ext cx="1443789" cy="611684"/>
            </a:xfrm>
            <a:prstGeom prst="wedgeEllipseCallout">
              <a:avLst>
                <a:gd name="adj1" fmla="val -57548"/>
                <a:gd name="adj2" fmla="val 4779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922817" y="3791076"/>
              <a:ext cx="1336146" cy="584775"/>
            </a:xfrm>
            <a:prstGeom prst="rect">
              <a:avLst/>
            </a:prstGeom>
            <a:noFill/>
          </p:spPr>
          <p:txBody>
            <a:bodyPr wrap="square" rtlCol="0">
              <a:spAutoFit/>
            </a:bodyPr>
            <a:lstStyle/>
            <a:p>
              <a:pPr algn="ctr"/>
              <a:r>
                <a:rPr lang="en-US" sz="1600" dirty="0"/>
                <a:t>… two months ago</a:t>
              </a:r>
            </a:p>
          </p:txBody>
        </p:sp>
      </p:grpSp>
    </p:spTree>
    <p:custDataLst>
      <p:tags r:id="rId1"/>
    </p:custDataLst>
    <p:extLst>
      <p:ext uri="{BB962C8B-B14F-4D97-AF65-F5344CB8AC3E}">
        <p14:creationId xmlns:p14="http://schemas.microsoft.com/office/powerpoint/2010/main" val="1978612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2" name="Group 11"/>
          <p:cNvGrpSpPr/>
          <p:nvPr/>
        </p:nvGrpSpPr>
        <p:grpSpPr>
          <a:xfrm>
            <a:off x="5557263" y="2957548"/>
            <a:ext cx="1748320" cy="924616"/>
            <a:chOff x="6044321" y="3502327"/>
            <a:chExt cx="1466170" cy="684989"/>
          </a:xfrm>
          <a:solidFill>
            <a:schemeClr val="accent1">
              <a:lumMod val="50000"/>
            </a:schemeClr>
          </a:solidFill>
        </p:grpSpPr>
        <p:sp>
          <p:nvSpPr>
            <p:cNvPr id="13" name="Oval Callout 7"/>
            <p:cNvSpPr/>
            <p:nvPr/>
          </p:nvSpPr>
          <p:spPr>
            <a:xfrm rot="16200000">
              <a:off x="6434911" y="3111737"/>
              <a:ext cx="684989" cy="1466170"/>
            </a:xfrm>
            <a:prstGeom prst="wedgeEllipseCallout">
              <a:avLst>
                <a:gd name="adj1" fmla="val -46459"/>
                <a:gd name="adj2" fmla="val 5763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086994" y="3545338"/>
              <a:ext cx="1423496" cy="615633"/>
            </a:xfrm>
            <a:prstGeom prst="rect">
              <a:avLst/>
            </a:prstGeom>
            <a:noFill/>
          </p:spPr>
          <p:txBody>
            <a:bodyPr wrap="square" rtlCol="0">
              <a:spAutoFit/>
            </a:bodyPr>
            <a:lstStyle/>
            <a:p>
              <a:pPr algn="ctr"/>
              <a:r>
                <a:rPr lang="en-US" sz="1600" dirty="0"/>
                <a:t>What do your family and friends think?</a:t>
              </a:r>
            </a:p>
          </p:txBody>
        </p:sp>
      </p:grpSp>
    </p:spTree>
    <p:custDataLst>
      <p:tags r:id="rId1"/>
    </p:custDataLst>
    <p:extLst>
      <p:ext uri="{BB962C8B-B14F-4D97-AF65-F5344CB8AC3E}">
        <p14:creationId xmlns:p14="http://schemas.microsoft.com/office/powerpoint/2010/main" val="11680456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2" name="Group 11"/>
          <p:cNvGrpSpPr/>
          <p:nvPr/>
        </p:nvGrpSpPr>
        <p:grpSpPr>
          <a:xfrm>
            <a:off x="5557263" y="2957548"/>
            <a:ext cx="1748320" cy="924616"/>
            <a:chOff x="6044321" y="3502327"/>
            <a:chExt cx="1466170" cy="684989"/>
          </a:xfrm>
          <a:solidFill>
            <a:schemeClr val="accent1">
              <a:lumMod val="50000"/>
            </a:schemeClr>
          </a:solidFill>
        </p:grpSpPr>
        <p:sp>
          <p:nvSpPr>
            <p:cNvPr id="13" name="Oval Callout 7"/>
            <p:cNvSpPr/>
            <p:nvPr/>
          </p:nvSpPr>
          <p:spPr>
            <a:xfrm rot="16200000">
              <a:off x="6434911" y="3111737"/>
              <a:ext cx="684989" cy="1466170"/>
            </a:xfrm>
            <a:prstGeom prst="wedgeEllipseCallout">
              <a:avLst>
                <a:gd name="adj1" fmla="val -46459"/>
                <a:gd name="adj2" fmla="val 5763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6086994" y="3545338"/>
              <a:ext cx="1423496" cy="615633"/>
            </a:xfrm>
            <a:prstGeom prst="rect">
              <a:avLst/>
            </a:prstGeom>
            <a:noFill/>
          </p:spPr>
          <p:txBody>
            <a:bodyPr wrap="square" rtlCol="0">
              <a:spAutoFit/>
            </a:bodyPr>
            <a:lstStyle/>
            <a:p>
              <a:pPr algn="ctr"/>
              <a:r>
                <a:rPr lang="en-US" sz="1600" dirty="0"/>
                <a:t>What do your family and friends think?</a:t>
              </a:r>
            </a:p>
          </p:txBody>
        </p:sp>
      </p:grpSp>
      <p:grpSp>
        <p:nvGrpSpPr>
          <p:cNvPr id="8" name="Group 7"/>
          <p:cNvGrpSpPr/>
          <p:nvPr/>
        </p:nvGrpSpPr>
        <p:grpSpPr>
          <a:xfrm>
            <a:off x="2808162" y="3133097"/>
            <a:ext cx="2147946" cy="1827523"/>
            <a:chOff x="1877224" y="3502327"/>
            <a:chExt cx="1704398" cy="1236927"/>
          </a:xfrm>
          <a:solidFill>
            <a:schemeClr val="accent1">
              <a:lumMod val="50000"/>
            </a:schemeClr>
          </a:solidFill>
        </p:grpSpPr>
        <p:sp>
          <p:nvSpPr>
            <p:cNvPr id="9" name="Oval Callout 6"/>
            <p:cNvSpPr/>
            <p:nvPr/>
          </p:nvSpPr>
          <p:spPr>
            <a:xfrm>
              <a:off x="1877224" y="3502327"/>
              <a:ext cx="1667053" cy="865519"/>
            </a:xfrm>
            <a:prstGeom prst="wedgeEllipseCallout">
              <a:avLst>
                <a:gd name="adj1" fmla="val -68303"/>
                <a:gd name="adj2" fmla="val 94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1957243" y="3662036"/>
              <a:ext cx="1624379" cy="1077218"/>
            </a:xfrm>
            <a:prstGeom prst="rect">
              <a:avLst/>
            </a:prstGeom>
            <a:noFill/>
          </p:spPr>
          <p:txBody>
            <a:bodyPr wrap="square" rtlCol="0">
              <a:spAutoFit/>
            </a:bodyPr>
            <a:lstStyle/>
            <a:p>
              <a:pPr algn="ctr"/>
              <a:r>
                <a:rPr lang="en-US" sz="1600" dirty="0"/>
                <a:t>I haven’t told them, they would think it was weird.</a:t>
              </a:r>
            </a:p>
          </p:txBody>
        </p:sp>
      </p:grpSp>
    </p:spTree>
    <p:custDataLst>
      <p:tags r:id="rId1"/>
    </p:custDataLst>
    <p:extLst>
      <p:ext uri="{BB962C8B-B14F-4D97-AF65-F5344CB8AC3E}">
        <p14:creationId xmlns:p14="http://schemas.microsoft.com/office/powerpoint/2010/main" val="7142352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68" y="3292718"/>
            <a:ext cx="2111115" cy="32086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16" y="3419856"/>
            <a:ext cx="2509083" cy="3081528"/>
          </a:xfrm>
          <a:prstGeom prst="rect">
            <a:avLst/>
          </a:prstGeom>
        </p:spPr>
      </p:pic>
      <p:grpSp>
        <p:nvGrpSpPr>
          <p:cNvPr id="15" name="Group 14"/>
          <p:cNvGrpSpPr/>
          <p:nvPr/>
        </p:nvGrpSpPr>
        <p:grpSpPr>
          <a:xfrm>
            <a:off x="5377771" y="2938483"/>
            <a:ext cx="1948386" cy="1171145"/>
            <a:chOff x="5971011" y="3470651"/>
            <a:chExt cx="1660425" cy="924977"/>
          </a:xfrm>
          <a:solidFill>
            <a:schemeClr val="accent1">
              <a:lumMod val="50000"/>
            </a:schemeClr>
          </a:solidFill>
        </p:grpSpPr>
        <p:sp>
          <p:nvSpPr>
            <p:cNvPr id="16" name="Oval Callout 7"/>
            <p:cNvSpPr/>
            <p:nvPr/>
          </p:nvSpPr>
          <p:spPr>
            <a:xfrm rot="16200000">
              <a:off x="6403235" y="3075534"/>
              <a:ext cx="748341" cy="1538575"/>
            </a:xfrm>
            <a:prstGeom prst="wedgeEllipseCallout">
              <a:avLst>
                <a:gd name="adj1" fmla="val -38555"/>
                <a:gd name="adj2" fmla="val 582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5971011" y="3564631"/>
              <a:ext cx="1660425" cy="830997"/>
            </a:xfrm>
            <a:prstGeom prst="rect">
              <a:avLst/>
            </a:prstGeom>
            <a:noFill/>
          </p:spPr>
          <p:txBody>
            <a:bodyPr wrap="square" rtlCol="0">
              <a:spAutoFit/>
            </a:bodyPr>
            <a:lstStyle/>
            <a:p>
              <a:pPr algn="ctr"/>
              <a:r>
                <a:rPr lang="en-US" sz="1600" dirty="0"/>
                <a:t>Do these weird dreams bother you?</a:t>
              </a:r>
            </a:p>
          </p:txBody>
        </p:sp>
      </p:grpSp>
    </p:spTree>
    <p:custDataLst>
      <p:tags r:id="rId1"/>
    </p:custDataLst>
    <p:extLst>
      <p:ext uri="{BB962C8B-B14F-4D97-AF65-F5344CB8AC3E}">
        <p14:creationId xmlns:p14="http://schemas.microsoft.com/office/powerpoint/2010/main" val="4210669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6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7870</TotalTime>
  <Words>9391</Words>
  <Application>Microsoft Office PowerPoint</Application>
  <PresentationFormat>On-screen Show (4:3)</PresentationFormat>
  <Paragraphs>864</Paragraphs>
  <Slides>166</Slides>
  <Notes>162</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166</vt:i4>
      </vt:variant>
    </vt:vector>
  </HeadingPairs>
  <TitlesOfParts>
    <vt:vector size="173" baseType="lpstr">
      <vt:lpstr>Arial</vt:lpstr>
      <vt:lpstr>Calibri</vt:lpstr>
      <vt:lpstr>Corbel</vt:lpstr>
      <vt:lpstr>Times New Roman</vt:lpstr>
      <vt:lpstr>Wingdings</vt:lpstr>
      <vt:lpstr>Depth</vt:lpstr>
      <vt:lpstr>Bitmap Image</vt:lpstr>
      <vt:lpstr>Psychosis: Can You Spot It?</vt:lpstr>
      <vt:lpstr>To connect your audio:</vt:lpstr>
      <vt:lpstr>To connect your audio:</vt:lpstr>
      <vt:lpstr>To ask a question:</vt:lpstr>
      <vt:lpstr>To ask a question:</vt:lpstr>
      <vt:lpstr>Instructions</vt:lpstr>
      <vt:lpstr>Psychosis: Can You Spot It?</vt:lpstr>
      <vt:lpstr>Disclosures</vt:lpstr>
      <vt:lpstr>PowerPoint Presentation</vt:lpstr>
      <vt:lpstr>Module 2:  Mind Tricks, Attenuated-Psychosis,  and Full-Psychosis: What’s the Difference and Why You Should  Care</vt:lpstr>
      <vt:lpstr>Learning Objectives</vt:lpstr>
      <vt:lpstr>PowerPoint Presentation</vt:lpstr>
      <vt:lpstr>PowerPoint Presentation</vt:lpstr>
      <vt:lpstr>PowerPoint Presentation</vt:lpstr>
      <vt:lpstr>PowerPoint Presentation</vt:lpstr>
      <vt:lpstr>PowerPoint Presentation</vt:lpstr>
      <vt:lpstr>Psychosis</vt:lpstr>
      <vt:lpstr>PowerPoint Presentation</vt:lpstr>
      <vt:lpstr>PowerPoint Presentation</vt:lpstr>
      <vt:lpstr>Vignette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Vignette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Fully- and attenuated-psychotic quality:</vt:lpstr>
      <vt:lpstr>Fully- and attenuated-psychotic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Vignette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Vignette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a clinician determine level  of conviction?</vt:lpstr>
      <vt:lpstr>How does a clinician determine level of conviction?</vt:lpstr>
      <vt:lpstr>How does a clinician determine level of conviction?</vt:lpstr>
      <vt:lpstr>How does a clinician determine level of conviction?</vt:lpstr>
      <vt:lpstr>How does a clinician determine level of conviction?</vt:lpstr>
      <vt:lpstr>PowerPoint Presentation</vt:lpstr>
      <vt:lpstr>PowerPoint Presentation</vt:lpstr>
      <vt:lpstr>PowerPoint Presentation</vt:lpstr>
      <vt:lpstr>PowerPoint Presentation</vt:lpstr>
      <vt:lpstr>Vignette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Evidence-based Treatment for Psychotic Disorders</vt:lpstr>
      <vt:lpstr>Why does early intervention improve outcomes?</vt:lpstr>
      <vt:lpstr>Why does early intervention improve outcomes?</vt:lpstr>
      <vt:lpstr>Why does early intervention improve outcomes?</vt:lpstr>
      <vt:lpstr>Evidence-based Treatment for Psychotic Disorders</vt:lpstr>
      <vt:lpstr>Mild attenuated psychosis symptoms are not that unusual, especially in persons seeking mental health treatment.</vt:lpstr>
      <vt:lpstr>Prodromal Questionnaire Brief</vt:lpstr>
      <vt:lpstr>PowerPoint Presentation</vt:lpstr>
      <vt:lpstr>Most people experience “mind tricks” and their thinking becomes disorganized when............. sleep deprived.</vt:lpstr>
      <vt:lpstr>PowerPoint Presentation</vt:lpstr>
      <vt:lpstr>Two-Year Follow-up Diagnoses in Persons with Attenuated Psychosis (n=311) who Did Not Progress to Psychosis (n=226) </vt:lpstr>
      <vt:lpstr>P.2 Description: Suspiciousness/Persecutory Ideas</vt:lpstr>
      <vt:lpstr>PowerPoint Presentation</vt:lpstr>
      <vt:lpstr>PowerPoint Presentation</vt:lpstr>
      <vt:lpstr>PowerPoint Presentation</vt:lpstr>
      <vt:lpstr>Attenuated-Psychosis  Clinical Trials</vt:lpstr>
      <vt:lpstr>Attenuated-Psychosis Clinical Trials </vt:lpstr>
      <vt:lpstr>PowerPoint Presentation</vt:lpstr>
      <vt:lpstr>PowerPoint Presentation</vt:lpstr>
      <vt:lpstr>PowerPoint Presentation</vt:lpstr>
      <vt:lpstr>PowerPoint Presentation</vt:lpstr>
      <vt:lpstr>PowerPoint Presentation</vt:lpstr>
      <vt:lpstr>Treatment Guidelines</vt:lpstr>
      <vt:lpstr>Treatment Guidelines</vt:lpstr>
      <vt:lpstr>Treatment Guidelines</vt:lpstr>
      <vt:lpstr>Treatment Guidelines</vt:lpstr>
      <vt:lpstr>Credits</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“Mind-tricks”, Attenuated-Psychosis and Full-Psychosis:</dc:title>
  <dc:creator>Jenna Roller</dc:creator>
  <cp:lastModifiedBy>Jones, Chad Michael</cp:lastModifiedBy>
  <cp:revision>402</cp:revision>
  <cp:lastPrinted>2018-03-26T19:11:36Z</cp:lastPrinted>
  <dcterms:created xsi:type="dcterms:W3CDTF">2017-02-21T20:25:36Z</dcterms:created>
  <dcterms:modified xsi:type="dcterms:W3CDTF">2019-05-14T15:43:06Z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2A9766BF-1037-4D22-B2AF-85F168709ADD</vt:lpwstr>
  </property>
  <property fmtid="{D5CDD505-2E9C-101B-9397-08002B2CF9AE}" pid="3" name="ArticulatePath">
    <vt:lpwstr>Module 2 3.26.18</vt:lpwstr>
  </property>
</Properties>
</file>