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xml" ContentType="application/vnd.openxmlformats-officedocument.presentationml.tag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0.xml" ContentType="application/vnd.openxmlformats-officedocument.presentationml.tags+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1.xml" ContentType="application/vnd.openxmlformats-officedocument.presentationml.tags+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2.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8.xml" ContentType="application/vnd.openxmlformats-officedocument.presentationml.tags+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9.xml" ContentType="application/vnd.openxmlformats-officedocument.presentationml.tags+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0.xml" ContentType="application/vnd.openxmlformats-officedocument.presentationml.tags+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1.xml" ContentType="application/vnd.openxmlformats-officedocument.presentationml.tags+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2.xml" ContentType="application/vnd.openxmlformats-officedocument.presentationml.tags+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3.xml" ContentType="application/vnd.openxmlformats-officedocument.presentationml.tags+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4.xml" ContentType="application/vnd.openxmlformats-officedocument.presentationml.tags+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Lst>
  <p:notesMasterIdLst>
    <p:notesMasterId r:id="rId114"/>
  </p:notesMasterIdLst>
  <p:handoutMasterIdLst>
    <p:handoutMasterId r:id="rId115"/>
  </p:handoutMasterIdLst>
  <p:sldIdLst>
    <p:sldId id="361" r:id="rId2"/>
    <p:sldId id="362" r:id="rId3"/>
    <p:sldId id="391" r:id="rId4"/>
    <p:sldId id="392" r:id="rId5"/>
    <p:sldId id="371" r:id="rId6"/>
    <p:sldId id="372" r:id="rId7"/>
    <p:sldId id="393" r:id="rId8"/>
    <p:sldId id="394" r:id="rId9"/>
    <p:sldId id="398" r:id="rId10"/>
    <p:sldId id="399" r:id="rId11"/>
    <p:sldId id="257" r:id="rId12"/>
    <p:sldId id="397" r:id="rId13"/>
    <p:sldId id="400" r:id="rId14"/>
    <p:sldId id="401" r:id="rId15"/>
    <p:sldId id="374" r:id="rId16"/>
    <p:sldId id="296" r:id="rId17"/>
    <p:sldId id="367" r:id="rId18"/>
    <p:sldId id="366" r:id="rId19"/>
    <p:sldId id="365" r:id="rId20"/>
    <p:sldId id="328" r:id="rId21"/>
    <p:sldId id="402" r:id="rId22"/>
    <p:sldId id="403" r:id="rId23"/>
    <p:sldId id="404" r:id="rId24"/>
    <p:sldId id="406" r:id="rId25"/>
    <p:sldId id="480" r:id="rId26"/>
    <p:sldId id="482" r:id="rId27"/>
    <p:sldId id="304" r:id="rId28"/>
    <p:sldId id="407" r:id="rId29"/>
    <p:sldId id="348" r:id="rId30"/>
    <p:sldId id="264" r:id="rId31"/>
    <p:sldId id="408" r:id="rId32"/>
    <p:sldId id="410" r:id="rId33"/>
    <p:sldId id="411" r:id="rId34"/>
    <p:sldId id="413" r:id="rId35"/>
    <p:sldId id="414" r:id="rId36"/>
    <p:sldId id="416" r:id="rId37"/>
    <p:sldId id="417" r:id="rId38"/>
    <p:sldId id="418" r:id="rId39"/>
    <p:sldId id="419" r:id="rId40"/>
    <p:sldId id="420" r:id="rId41"/>
    <p:sldId id="421" r:id="rId42"/>
    <p:sldId id="422" r:id="rId43"/>
    <p:sldId id="423" r:id="rId44"/>
    <p:sldId id="329" r:id="rId45"/>
    <p:sldId id="483" r:id="rId46"/>
    <p:sldId id="266" r:id="rId47"/>
    <p:sldId id="349" r:id="rId48"/>
    <p:sldId id="424" r:id="rId49"/>
    <p:sldId id="425" r:id="rId50"/>
    <p:sldId id="427" r:id="rId51"/>
    <p:sldId id="428" r:id="rId52"/>
    <p:sldId id="429" r:id="rId53"/>
    <p:sldId id="430" r:id="rId54"/>
    <p:sldId id="431" r:id="rId55"/>
    <p:sldId id="432" r:id="rId56"/>
    <p:sldId id="433" r:id="rId57"/>
    <p:sldId id="434" r:id="rId58"/>
    <p:sldId id="321" r:id="rId59"/>
    <p:sldId id="435" r:id="rId60"/>
    <p:sldId id="437" r:id="rId61"/>
    <p:sldId id="438" r:id="rId62"/>
    <p:sldId id="320" r:id="rId63"/>
    <p:sldId id="484" r:id="rId64"/>
    <p:sldId id="268" r:id="rId65"/>
    <p:sldId id="350" r:id="rId66"/>
    <p:sldId id="440" r:id="rId67"/>
    <p:sldId id="441" r:id="rId68"/>
    <p:sldId id="442" r:id="rId69"/>
    <p:sldId id="443" r:id="rId70"/>
    <p:sldId id="444" r:id="rId71"/>
    <p:sldId id="445" r:id="rId72"/>
    <p:sldId id="446" r:id="rId73"/>
    <p:sldId id="447" r:id="rId74"/>
    <p:sldId id="270" r:id="rId75"/>
    <p:sldId id="335" r:id="rId76"/>
    <p:sldId id="273" r:id="rId77"/>
    <p:sldId id="337" r:id="rId78"/>
    <p:sldId id="449" r:id="rId79"/>
    <p:sldId id="450" r:id="rId80"/>
    <p:sldId id="452" r:id="rId81"/>
    <p:sldId id="453" r:id="rId82"/>
    <p:sldId id="454" r:id="rId83"/>
    <p:sldId id="485" r:id="rId84"/>
    <p:sldId id="455" r:id="rId85"/>
    <p:sldId id="456" r:id="rId86"/>
    <p:sldId id="457" r:id="rId87"/>
    <p:sldId id="458" r:id="rId88"/>
    <p:sldId id="459" r:id="rId89"/>
    <p:sldId id="343" r:id="rId90"/>
    <p:sldId id="278" r:id="rId91"/>
    <p:sldId id="460" r:id="rId92"/>
    <p:sldId id="461" r:id="rId93"/>
    <p:sldId id="463" r:id="rId94"/>
    <p:sldId id="464" r:id="rId95"/>
    <p:sldId id="465" r:id="rId96"/>
    <p:sldId id="466" r:id="rId97"/>
    <p:sldId id="467" r:id="rId98"/>
    <p:sldId id="468" r:id="rId99"/>
    <p:sldId id="469" r:id="rId100"/>
    <p:sldId id="470" r:id="rId101"/>
    <p:sldId id="471" r:id="rId102"/>
    <p:sldId id="301" r:id="rId103"/>
    <p:sldId id="351" r:id="rId104"/>
    <p:sldId id="472" r:id="rId105"/>
    <p:sldId id="473" r:id="rId106"/>
    <p:sldId id="474" r:id="rId107"/>
    <p:sldId id="475" r:id="rId108"/>
    <p:sldId id="476" r:id="rId109"/>
    <p:sldId id="477" r:id="rId110"/>
    <p:sldId id="369" r:id="rId111"/>
    <p:sldId id="478" r:id="rId112"/>
    <p:sldId id="479" r:id="rId113"/>
  </p:sldIdLst>
  <p:sldSz cx="9144000" cy="6858000" type="screen4x3"/>
  <p:notesSz cx="7023100" cy="9309100"/>
  <p:custDataLst>
    <p:tags r:id="rId11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2057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0" autoAdjust="0"/>
    <p:restoredTop sz="66903" autoAdjust="0"/>
  </p:normalViewPr>
  <p:slideViewPr>
    <p:cSldViewPr snapToGrid="0">
      <p:cViewPr varScale="1">
        <p:scale>
          <a:sx n="61" d="100"/>
          <a:sy n="61" d="100"/>
        </p:scale>
        <p:origin x="1746" y="6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55608730802527"/>
          <c:y val="4.2051514798986049E-2"/>
          <c:w val="0.81476403348472948"/>
          <c:h val="0.82447020373150026"/>
        </c:manualLayout>
      </c:layout>
      <c:barChart>
        <c:barDir val="col"/>
        <c:grouping val="stacked"/>
        <c:varyColors val="0"/>
        <c:ser>
          <c:idx val="0"/>
          <c:order val="0"/>
          <c:tx>
            <c:strRef>
              <c:f>Sheet1!$B$1</c:f>
              <c:strCache>
                <c:ptCount val="1"/>
                <c:pt idx="0">
                  <c:v>Lower Limit</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delete val="1"/>
          </c:dLbls>
          <c:cat>
            <c:strRef>
              <c:f>Sheet1!$A$2:$A$4</c:f>
              <c:strCache>
                <c:ptCount val="3"/>
                <c:pt idx="0">
                  <c:v>Hospitalized Patients</c:v>
                </c:pt>
                <c:pt idx="1">
                  <c:v>ER Patients</c:v>
                </c:pt>
                <c:pt idx="2">
                  <c:v>Primary Care Patients</c:v>
                </c:pt>
              </c:strCache>
            </c:strRef>
          </c:cat>
          <c:val>
            <c:numRef>
              <c:f>Sheet1!$B$2:$B$4</c:f>
              <c:numCache>
                <c:formatCode>General</c:formatCode>
                <c:ptCount val="3"/>
                <c:pt idx="0">
                  <c:v>2</c:v>
                </c:pt>
                <c:pt idx="1">
                  <c:v>5</c:v>
                </c:pt>
                <c:pt idx="2">
                  <c:v>0.2</c:v>
                </c:pt>
              </c:numCache>
            </c:numRef>
          </c:val>
          <c:extLst>
            <c:ext xmlns:c16="http://schemas.microsoft.com/office/drawing/2014/chart" uri="{C3380CC4-5D6E-409C-BE32-E72D297353CC}">
              <c16:uniqueId val="{00000000-7373-4F67-AD6F-1C6AF9D26FA3}"/>
            </c:ext>
          </c:extLst>
        </c:ser>
        <c:ser>
          <c:idx val="1"/>
          <c:order val="1"/>
          <c:tx>
            <c:strRef>
              <c:f>Sheet1!$C$1</c:f>
              <c:strCache>
                <c:ptCount val="1"/>
                <c:pt idx="0">
                  <c:v>Upper Limit</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delete val="1"/>
          </c:dLbls>
          <c:cat>
            <c:strRef>
              <c:f>Sheet1!$A$2:$A$4</c:f>
              <c:strCache>
                <c:ptCount val="3"/>
                <c:pt idx="0">
                  <c:v>Hospitalized Patients</c:v>
                </c:pt>
                <c:pt idx="1">
                  <c:v>ER Patients</c:v>
                </c:pt>
                <c:pt idx="2">
                  <c:v>Primary Care Patients</c:v>
                </c:pt>
              </c:strCache>
            </c:strRef>
          </c:cat>
          <c:val>
            <c:numRef>
              <c:f>Sheet1!$C$2:$C$4</c:f>
              <c:numCache>
                <c:formatCode>General</c:formatCode>
                <c:ptCount val="3"/>
                <c:pt idx="0">
                  <c:v>5</c:v>
                </c:pt>
                <c:pt idx="1">
                  <c:v>5</c:v>
                </c:pt>
                <c:pt idx="2">
                  <c:v>0</c:v>
                </c:pt>
              </c:numCache>
            </c:numRef>
          </c:val>
          <c:extLst>
            <c:ext xmlns:c16="http://schemas.microsoft.com/office/drawing/2014/chart" uri="{C3380CC4-5D6E-409C-BE32-E72D297353CC}">
              <c16:uniqueId val="{00000001-7373-4F67-AD6F-1C6AF9D26FA3}"/>
            </c:ext>
          </c:extLst>
        </c:ser>
        <c:dLbls>
          <c:dLblPos val="ctr"/>
          <c:showLegendKey val="0"/>
          <c:showVal val="1"/>
          <c:showCatName val="0"/>
          <c:showSerName val="0"/>
          <c:showPercent val="0"/>
          <c:showBubbleSize val="0"/>
        </c:dLbls>
        <c:gapWidth val="150"/>
        <c:overlap val="100"/>
        <c:axId val="339028656"/>
        <c:axId val="339032576"/>
      </c:barChart>
      <c:catAx>
        <c:axId val="33902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lumOff val="50000"/>
                  </a:schemeClr>
                </a:solidFill>
                <a:latin typeface="+mn-lt"/>
                <a:ea typeface="+mn-ea"/>
                <a:cs typeface="+mn-cs"/>
              </a:defRPr>
            </a:pPr>
            <a:endParaRPr lang="en-US"/>
          </a:p>
        </c:txPr>
        <c:crossAx val="339032576"/>
        <c:crosses val="autoZero"/>
        <c:auto val="1"/>
        <c:lblAlgn val="ctr"/>
        <c:lblOffset val="100"/>
        <c:noMultiLvlLbl val="0"/>
      </c:catAx>
      <c:valAx>
        <c:axId val="339032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r>
                  <a:rPr lang="en-US" sz="2000" dirty="0"/>
                  <a:t>% of patients with misdiagnosis</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50000"/>
                    <a:lumOff val="50000"/>
                  </a:schemeClr>
                </a:solidFill>
                <a:latin typeface="+mn-lt"/>
                <a:ea typeface="+mn-ea"/>
                <a:cs typeface="+mn-cs"/>
              </a:defRPr>
            </a:pPr>
            <a:endParaRPr lang="en-US"/>
          </a:p>
        </c:txPr>
        <c:crossAx val="339028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7567DD-38DD-4949-BFCD-88A4C9CE74B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F5A5B1B-7F42-466C-AA00-564EDA99C9C1}">
      <dgm:prSet phldrT="[Text]" custT="1"/>
      <dgm:spPr>
        <a:ln w="12700">
          <a:solidFill>
            <a:srgbClr val="FFFFFF"/>
          </a:solidFill>
        </a:ln>
      </dgm:spPr>
      <dgm:t>
        <a:bodyPr/>
        <a:lstStyle/>
        <a:p>
          <a:r>
            <a:rPr lang="en-US" sz="1800" b="0" u="none" dirty="0">
              <a:solidFill>
                <a:schemeClr val="tx1"/>
              </a:solidFill>
            </a:rPr>
            <a:t>Module 1 –  An Introduction to Psychosis</a:t>
          </a:r>
        </a:p>
      </dgm:t>
    </dgm:pt>
    <dgm:pt modelId="{FD44A596-6192-4350-A55D-8C75B135D9F1}" type="parTrans" cxnId="{34F05292-8812-49F7-99E4-2A77F66D6C93}">
      <dgm:prSet/>
      <dgm:spPr/>
      <dgm:t>
        <a:bodyPr/>
        <a:lstStyle/>
        <a:p>
          <a:endParaRPr lang="en-US"/>
        </a:p>
      </dgm:t>
    </dgm:pt>
    <dgm:pt modelId="{E15BBDF8-FC95-4A69-8F94-1546B07D6D30}" type="sibTrans" cxnId="{34F05292-8812-49F7-99E4-2A77F66D6C93}">
      <dgm:prSet/>
      <dgm:spPr/>
      <dgm:t>
        <a:bodyPr/>
        <a:lstStyle/>
        <a:p>
          <a:endParaRPr lang="en-US"/>
        </a:p>
      </dgm:t>
    </dgm:pt>
    <dgm:pt modelId="{A9A3F579-8648-414F-9C2A-C5DE5F0E35A5}">
      <dgm:prSet phldrT="[Text]" custT="1"/>
      <dgm:spPr>
        <a:ln w="12700">
          <a:solidFill>
            <a:srgbClr val="FFFFFF"/>
          </a:solidFill>
        </a:ln>
      </dgm:spPr>
      <dgm:t>
        <a:bodyPr/>
        <a:lstStyle/>
        <a:p>
          <a:r>
            <a:rPr lang="en-US" sz="1800" b="0" u="none" dirty="0">
              <a:solidFill>
                <a:schemeClr val="tx1"/>
              </a:solidFill>
            </a:rPr>
            <a:t>Module 2 – Differentiating Between Types of Symptoms</a:t>
          </a:r>
        </a:p>
      </dgm:t>
    </dgm:pt>
    <dgm:pt modelId="{C6BA9D49-952C-4299-A9C6-414D2AB35A1E}" type="parTrans" cxnId="{A483540B-DF2B-4ECB-9206-8083C803460B}">
      <dgm:prSet/>
      <dgm:spPr/>
      <dgm:t>
        <a:bodyPr/>
        <a:lstStyle/>
        <a:p>
          <a:endParaRPr lang="en-US"/>
        </a:p>
      </dgm:t>
    </dgm:pt>
    <dgm:pt modelId="{0ADD2FA2-961B-47E6-B586-1D92378F18EC}" type="sibTrans" cxnId="{A483540B-DF2B-4ECB-9206-8083C803460B}">
      <dgm:prSet/>
      <dgm:spPr/>
      <dgm:t>
        <a:bodyPr/>
        <a:lstStyle/>
        <a:p>
          <a:endParaRPr lang="en-US"/>
        </a:p>
      </dgm:t>
    </dgm:pt>
    <dgm:pt modelId="{E92922E9-43BE-41EB-B08D-57F04504F6BA}">
      <dgm:prSet phldrT="[Text]" custT="1"/>
      <dgm:spPr>
        <a:ln w="38100">
          <a:solidFill>
            <a:schemeClr val="bg1"/>
          </a:solidFill>
        </a:ln>
      </dgm:spPr>
      <dgm:t>
        <a:bodyPr/>
        <a:lstStyle/>
        <a:p>
          <a:r>
            <a:rPr lang="en-US" sz="1800" b="1" u="sng" dirty="0">
              <a:solidFill>
                <a:schemeClr val="bg1"/>
              </a:solidFill>
            </a:rPr>
            <a:t>Module 3 – Oversight and Misdiagnosis of Psychosis</a:t>
          </a:r>
        </a:p>
      </dgm:t>
    </dgm:pt>
    <dgm:pt modelId="{4787E0AB-D0FA-46E1-8E84-DDD2668DABE4}" type="parTrans" cxnId="{14AC233C-061E-464E-ABAE-CFCD262B2BBB}">
      <dgm:prSet/>
      <dgm:spPr/>
      <dgm:t>
        <a:bodyPr/>
        <a:lstStyle/>
        <a:p>
          <a:endParaRPr lang="en-US"/>
        </a:p>
      </dgm:t>
    </dgm:pt>
    <dgm:pt modelId="{144213D7-1BFA-4ECE-A6B4-3226CF00D2E4}" type="sibTrans" cxnId="{14AC233C-061E-464E-ABAE-CFCD262B2BBB}">
      <dgm:prSet/>
      <dgm:spPr/>
      <dgm:t>
        <a:bodyPr/>
        <a:lstStyle/>
        <a:p>
          <a:endParaRPr lang="en-US"/>
        </a:p>
      </dgm:t>
    </dgm:pt>
    <dgm:pt modelId="{B17BC92C-E7DE-486B-A481-8A13F961203D}">
      <dgm:prSet phldrT="[Text]" custT="1"/>
      <dgm:spPr/>
      <dgm:t>
        <a:bodyPr/>
        <a:lstStyle/>
        <a:p>
          <a:r>
            <a:rPr lang="en-US" sz="1800" b="0" dirty="0"/>
            <a:t>Module 4 – Confounds and Overlaps in Clinical Features</a:t>
          </a:r>
        </a:p>
      </dgm:t>
    </dgm:pt>
    <dgm:pt modelId="{6AD81761-3210-4728-AF9C-FDDDADA8054A}" type="parTrans" cxnId="{C24D0D74-43B6-433E-9255-EF7A310A3321}">
      <dgm:prSet/>
      <dgm:spPr/>
      <dgm:t>
        <a:bodyPr/>
        <a:lstStyle/>
        <a:p>
          <a:endParaRPr lang="en-US"/>
        </a:p>
      </dgm:t>
    </dgm:pt>
    <dgm:pt modelId="{AC2CCE7A-2A5F-4F92-9D3C-5BB8C4174BEB}" type="sibTrans" cxnId="{C24D0D74-43B6-433E-9255-EF7A310A3321}">
      <dgm:prSet/>
      <dgm:spPr/>
      <dgm:t>
        <a:bodyPr/>
        <a:lstStyle/>
        <a:p>
          <a:endParaRPr lang="en-US"/>
        </a:p>
      </dgm:t>
    </dgm:pt>
    <dgm:pt modelId="{05A2CCBF-07BA-465F-A9AE-0EF63B778271}">
      <dgm:prSet/>
      <dgm:spPr>
        <a:ln w="12700">
          <a:solidFill>
            <a:schemeClr val="accent1"/>
          </a:solidFill>
        </a:ln>
      </dgm:spPr>
      <dgm:t>
        <a:bodyPr/>
        <a:lstStyle/>
        <a:p>
          <a:r>
            <a:rPr lang="en-US" dirty="0"/>
            <a:t>A look at the national prevalence of psychotic disorders, common signs and symptoms, and barriers to diagnosis and treatment.</a:t>
          </a:r>
        </a:p>
      </dgm:t>
    </dgm:pt>
    <dgm:pt modelId="{10431E43-D6AA-4FD5-851E-ABB4E6E6D161}" type="parTrans" cxnId="{261BEF2C-62D1-4BAF-82F5-AD5573AF36BD}">
      <dgm:prSet/>
      <dgm:spPr/>
      <dgm:t>
        <a:bodyPr/>
        <a:lstStyle/>
        <a:p>
          <a:endParaRPr lang="en-US"/>
        </a:p>
      </dgm:t>
    </dgm:pt>
    <dgm:pt modelId="{20EDAE96-153F-490C-B61C-7B2055081618}" type="sibTrans" cxnId="{261BEF2C-62D1-4BAF-82F5-AD5573AF36BD}">
      <dgm:prSet/>
      <dgm:spPr/>
      <dgm:t>
        <a:bodyPr/>
        <a:lstStyle/>
        <a:p>
          <a:endParaRPr lang="en-US"/>
        </a:p>
      </dgm:t>
    </dgm:pt>
    <dgm:pt modelId="{91AF4B27-C1D0-4281-B6A1-92F6531078BA}">
      <dgm:prSet/>
      <dgm:spPr>
        <a:ln w="12700">
          <a:solidFill>
            <a:schemeClr val="accent1"/>
          </a:solidFill>
        </a:ln>
      </dgm:spPr>
      <dgm:t>
        <a:bodyPr/>
        <a:lstStyle/>
        <a:p>
          <a:r>
            <a:rPr lang="en-US" b="0" dirty="0"/>
            <a:t>Distinguishing key features of fully psychotic, attenuated psychotic, and non-psychotic symptoms and the differences therein.</a:t>
          </a:r>
        </a:p>
      </dgm:t>
    </dgm:pt>
    <dgm:pt modelId="{BC968EC5-01D4-4537-BC34-EBC4AEE7F086}" type="parTrans" cxnId="{A8731203-5310-4CF9-BBBD-9ACAED8F02B6}">
      <dgm:prSet/>
      <dgm:spPr/>
      <dgm:t>
        <a:bodyPr/>
        <a:lstStyle/>
        <a:p>
          <a:endParaRPr lang="en-US"/>
        </a:p>
      </dgm:t>
    </dgm:pt>
    <dgm:pt modelId="{A9FF534B-9D6F-452B-B6F0-3753FEF53229}" type="sibTrans" cxnId="{A8731203-5310-4CF9-BBBD-9ACAED8F02B6}">
      <dgm:prSet/>
      <dgm:spPr/>
      <dgm:t>
        <a:bodyPr/>
        <a:lstStyle/>
        <a:p>
          <a:endParaRPr lang="en-US"/>
        </a:p>
      </dgm:t>
    </dgm:pt>
    <dgm:pt modelId="{B92045E4-1C8E-4182-8240-5CC0B2B90CC3}">
      <dgm:prSet/>
      <dgm:spPr>
        <a:ln w="38100">
          <a:solidFill>
            <a:schemeClr val="bg1"/>
          </a:solidFill>
        </a:ln>
      </dgm:spPr>
      <dgm:t>
        <a:bodyPr/>
        <a:lstStyle/>
        <a:p>
          <a:r>
            <a:rPr lang="en-US" dirty="0"/>
            <a:t>How cognitive heuristics influence clinical decision-making and strategies for decreasing biases and improving the likelihood of a correct diagnosis.</a:t>
          </a:r>
        </a:p>
      </dgm:t>
    </dgm:pt>
    <dgm:pt modelId="{58079DBD-503B-417B-A2D4-E0314D54ABD1}" type="parTrans" cxnId="{BA50AA0C-3366-4CD4-B42A-404847A3DBC7}">
      <dgm:prSet/>
      <dgm:spPr/>
      <dgm:t>
        <a:bodyPr/>
        <a:lstStyle/>
        <a:p>
          <a:endParaRPr lang="en-US"/>
        </a:p>
      </dgm:t>
    </dgm:pt>
    <dgm:pt modelId="{C3185D24-22EE-4E82-A372-1DC4EFB916C9}" type="sibTrans" cxnId="{BA50AA0C-3366-4CD4-B42A-404847A3DBC7}">
      <dgm:prSet/>
      <dgm:spPr/>
      <dgm:t>
        <a:bodyPr/>
        <a:lstStyle/>
        <a:p>
          <a:endParaRPr lang="en-US"/>
        </a:p>
      </dgm:t>
    </dgm:pt>
    <dgm:pt modelId="{B2146E54-B849-4939-A166-61C8C0437B2B}">
      <dgm:prSet/>
      <dgm:spPr>
        <a:ln>
          <a:solidFill>
            <a:schemeClr val="accent1"/>
          </a:solidFill>
        </a:ln>
      </dgm:spPr>
      <dgm:t>
        <a:bodyPr/>
        <a:lstStyle/>
        <a:p>
          <a:r>
            <a:rPr lang="en-US" dirty="0"/>
            <a:t>Identifying the range of disorders that feature psychosis as a symptom and factors like trauma and substance use that increase clinical risk.</a:t>
          </a:r>
        </a:p>
      </dgm:t>
    </dgm:pt>
    <dgm:pt modelId="{A89DB353-3743-40BF-96FE-9AD695C02EC9}" type="parTrans" cxnId="{B4DEF2E7-E83C-4298-8366-9CD46A1C82DA}">
      <dgm:prSet/>
      <dgm:spPr/>
      <dgm:t>
        <a:bodyPr/>
        <a:lstStyle/>
        <a:p>
          <a:endParaRPr lang="en-US"/>
        </a:p>
      </dgm:t>
    </dgm:pt>
    <dgm:pt modelId="{EF8195B9-9973-45D5-B4D0-3FE94ABB3348}" type="sibTrans" cxnId="{B4DEF2E7-E83C-4298-8366-9CD46A1C82DA}">
      <dgm:prSet/>
      <dgm:spPr/>
      <dgm:t>
        <a:bodyPr/>
        <a:lstStyle/>
        <a:p>
          <a:endParaRPr lang="en-US"/>
        </a:p>
      </dgm:t>
    </dgm:pt>
    <dgm:pt modelId="{5E34992C-A767-42DC-92ED-9CB2DF8FA6D5}" type="pres">
      <dgm:prSet presAssocID="{767567DD-38DD-4949-BFCD-88A4C9CE74BF}" presName="linear" presStyleCnt="0">
        <dgm:presLayoutVars>
          <dgm:dir/>
          <dgm:animLvl val="lvl"/>
          <dgm:resizeHandles val="exact"/>
        </dgm:presLayoutVars>
      </dgm:prSet>
      <dgm:spPr/>
      <dgm:t>
        <a:bodyPr/>
        <a:lstStyle/>
        <a:p>
          <a:endParaRPr lang="en-US"/>
        </a:p>
      </dgm:t>
    </dgm:pt>
    <dgm:pt modelId="{3792AB78-EBE0-436B-9009-207564D93554}" type="pres">
      <dgm:prSet presAssocID="{5F5A5B1B-7F42-466C-AA00-564EDA99C9C1}" presName="parentLin" presStyleCnt="0"/>
      <dgm:spPr/>
    </dgm:pt>
    <dgm:pt modelId="{ABD7BB5A-9FFF-4E25-B6D8-88DFE74E3782}" type="pres">
      <dgm:prSet presAssocID="{5F5A5B1B-7F42-466C-AA00-564EDA99C9C1}" presName="parentLeftMargin" presStyleLbl="node1" presStyleIdx="0" presStyleCnt="4"/>
      <dgm:spPr/>
      <dgm:t>
        <a:bodyPr/>
        <a:lstStyle/>
        <a:p>
          <a:endParaRPr lang="en-US"/>
        </a:p>
      </dgm:t>
    </dgm:pt>
    <dgm:pt modelId="{3930FDEE-A19F-475B-A20E-ECE7A5F4E89A}" type="pres">
      <dgm:prSet presAssocID="{5F5A5B1B-7F42-466C-AA00-564EDA99C9C1}" presName="parentText" presStyleLbl="node1" presStyleIdx="0" presStyleCnt="4" custScaleX="132255" custLinFactNeighborX="-19704">
        <dgm:presLayoutVars>
          <dgm:chMax val="0"/>
          <dgm:bulletEnabled val="1"/>
        </dgm:presLayoutVars>
      </dgm:prSet>
      <dgm:spPr/>
      <dgm:t>
        <a:bodyPr/>
        <a:lstStyle/>
        <a:p>
          <a:endParaRPr lang="en-US"/>
        </a:p>
      </dgm:t>
    </dgm:pt>
    <dgm:pt modelId="{AB53A45F-7EC3-405E-9542-7190F75E1E95}" type="pres">
      <dgm:prSet presAssocID="{5F5A5B1B-7F42-466C-AA00-564EDA99C9C1}" presName="negativeSpace" presStyleCnt="0"/>
      <dgm:spPr/>
    </dgm:pt>
    <dgm:pt modelId="{F3567935-DC47-496F-86EC-C3B78A37ECFA}" type="pres">
      <dgm:prSet presAssocID="{5F5A5B1B-7F42-466C-AA00-564EDA99C9C1}" presName="childText" presStyleLbl="conFgAcc1" presStyleIdx="0" presStyleCnt="4" custLinFactNeighborY="-57016">
        <dgm:presLayoutVars>
          <dgm:bulletEnabled val="1"/>
        </dgm:presLayoutVars>
      </dgm:prSet>
      <dgm:spPr/>
      <dgm:t>
        <a:bodyPr/>
        <a:lstStyle/>
        <a:p>
          <a:endParaRPr lang="en-US"/>
        </a:p>
      </dgm:t>
    </dgm:pt>
    <dgm:pt modelId="{FA1FD252-F8E5-4FC4-AE55-A28B3527E592}" type="pres">
      <dgm:prSet presAssocID="{E15BBDF8-FC95-4A69-8F94-1546B07D6D30}" presName="spaceBetweenRectangles" presStyleCnt="0"/>
      <dgm:spPr/>
    </dgm:pt>
    <dgm:pt modelId="{2C9BF31F-4675-4F4B-9D1C-77819E9A2B8C}" type="pres">
      <dgm:prSet presAssocID="{A9A3F579-8648-414F-9C2A-C5DE5F0E35A5}" presName="parentLin" presStyleCnt="0"/>
      <dgm:spPr/>
    </dgm:pt>
    <dgm:pt modelId="{847F2FD7-5CC4-4E84-9C81-BDD29022D7E6}" type="pres">
      <dgm:prSet presAssocID="{A9A3F579-8648-414F-9C2A-C5DE5F0E35A5}" presName="parentLeftMargin" presStyleLbl="node1" presStyleIdx="0" presStyleCnt="4"/>
      <dgm:spPr/>
      <dgm:t>
        <a:bodyPr/>
        <a:lstStyle/>
        <a:p>
          <a:endParaRPr lang="en-US"/>
        </a:p>
      </dgm:t>
    </dgm:pt>
    <dgm:pt modelId="{28CD006E-9605-4ED3-B4A8-A72C510B66B0}" type="pres">
      <dgm:prSet presAssocID="{A9A3F579-8648-414F-9C2A-C5DE5F0E35A5}" presName="parentText" presStyleLbl="node1" presStyleIdx="1" presStyleCnt="4" custScaleX="132255" custLinFactNeighborX="-19704">
        <dgm:presLayoutVars>
          <dgm:chMax val="0"/>
          <dgm:bulletEnabled val="1"/>
        </dgm:presLayoutVars>
      </dgm:prSet>
      <dgm:spPr/>
      <dgm:t>
        <a:bodyPr/>
        <a:lstStyle/>
        <a:p>
          <a:endParaRPr lang="en-US"/>
        </a:p>
      </dgm:t>
    </dgm:pt>
    <dgm:pt modelId="{220C8BD9-00BB-458A-A79B-2D01FA076A65}" type="pres">
      <dgm:prSet presAssocID="{A9A3F579-8648-414F-9C2A-C5DE5F0E35A5}" presName="negativeSpace" presStyleCnt="0"/>
      <dgm:spPr/>
    </dgm:pt>
    <dgm:pt modelId="{EAA15FE4-EA04-4A3C-82C7-73A7CF6B91F5}" type="pres">
      <dgm:prSet presAssocID="{A9A3F579-8648-414F-9C2A-C5DE5F0E35A5}" presName="childText" presStyleLbl="conFgAcc1" presStyleIdx="1" presStyleCnt="4" custLinFactNeighborY="-45861">
        <dgm:presLayoutVars>
          <dgm:bulletEnabled val="1"/>
        </dgm:presLayoutVars>
      </dgm:prSet>
      <dgm:spPr/>
      <dgm:t>
        <a:bodyPr/>
        <a:lstStyle/>
        <a:p>
          <a:endParaRPr lang="en-US"/>
        </a:p>
      </dgm:t>
    </dgm:pt>
    <dgm:pt modelId="{6E3CD807-9DD6-4414-9420-08E093244E62}" type="pres">
      <dgm:prSet presAssocID="{0ADD2FA2-961B-47E6-B586-1D92378F18EC}" presName="spaceBetweenRectangles" presStyleCnt="0"/>
      <dgm:spPr/>
    </dgm:pt>
    <dgm:pt modelId="{65EC3FF3-3D56-4330-A7BA-E49725553462}" type="pres">
      <dgm:prSet presAssocID="{E92922E9-43BE-41EB-B08D-57F04504F6BA}" presName="parentLin" presStyleCnt="0"/>
      <dgm:spPr/>
    </dgm:pt>
    <dgm:pt modelId="{CA8D95E9-B282-49C2-A894-B1E16367E392}" type="pres">
      <dgm:prSet presAssocID="{E92922E9-43BE-41EB-B08D-57F04504F6BA}" presName="parentLeftMargin" presStyleLbl="node1" presStyleIdx="1" presStyleCnt="4"/>
      <dgm:spPr/>
      <dgm:t>
        <a:bodyPr/>
        <a:lstStyle/>
        <a:p>
          <a:endParaRPr lang="en-US"/>
        </a:p>
      </dgm:t>
    </dgm:pt>
    <dgm:pt modelId="{8760420B-73A0-4676-9935-26B619C19386}" type="pres">
      <dgm:prSet presAssocID="{E92922E9-43BE-41EB-B08D-57F04504F6BA}" presName="parentText" presStyleLbl="node1" presStyleIdx="2" presStyleCnt="4" custScaleX="132255" custLinFactNeighborX="-19704">
        <dgm:presLayoutVars>
          <dgm:chMax val="0"/>
          <dgm:bulletEnabled val="1"/>
        </dgm:presLayoutVars>
      </dgm:prSet>
      <dgm:spPr/>
      <dgm:t>
        <a:bodyPr/>
        <a:lstStyle/>
        <a:p>
          <a:endParaRPr lang="en-US"/>
        </a:p>
      </dgm:t>
    </dgm:pt>
    <dgm:pt modelId="{C732400C-2687-4C25-8A55-7E1C307B734F}" type="pres">
      <dgm:prSet presAssocID="{E92922E9-43BE-41EB-B08D-57F04504F6BA}" presName="negativeSpace" presStyleCnt="0"/>
      <dgm:spPr/>
    </dgm:pt>
    <dgm:pt modelId="{45E78342-9E14-4B98-9197-D19BF55DD046}" type="pres">
      <dgm:prSet presAssocID="{E92922E9-43BE-41EB-B08D-57F04504F6BA}" presName="childText" presStyleLbl="conFgAcc1" presStyleIdx="2" presStyleCnt="4" custLinFactNeighborY="-57016">
        <dgm:presLayoutVars>
          <dgm:bulletEnabled val="1"/>
        </dgm:presLayoutVars>
      </dgm:prSet>
      <dgm:spPr/>
      <dgm:t>
        <a:bodyPr/>
        <a:lstStyle/>
        <a:p>
          <a:endParaRPr lang="en-US"/>
        </a:p>
      </dgm:t>
    </dgm:pt>
    <dgm:pt modelId="{F3ECDA65-EAC9-415D-A38B-955C622E5543}" type="pres">
      <dgm:prSet presAssocID="{144213D7-1BFA-4ECE-A6B4-3226CF00D2E4}" presName="spaceBetweenRectangles" presStyleCnt="0"/>
      <dgm:spPr/>
    </dgm:pt>
    <dgm:pt modelId="{935AF21F-2ECD-48A1-8F18-B75FE26D9315}" type="pres">
      <dgm:prSet presAssocID="{B17BC92C-E7DE-486B-A481-8A13F961203D}" presName="parentLin" presStyleCnt="0"/>
      <dgm:spPr/>
    </dgm:pt>
    <dgm:pt modelId="{1F54D407-977D-454E-B839-63DBDAFC0E16}" type="pres">
      <dgm:prSet presAssocID="{B17BC92C-E7DE-486B-A481-8A13F961203D}" presName="parentLeftMargin" presStyleLbl="node1" presStyleIdx="2" presStyleCnt="4"/>
      <dgm:spPr/>
      <dgm:t>
        <a:bodyPr/>
        <a:lstStyle/>
        <a:p>
          <a:endParaRPr lang="en-US"/>
        </a:p>
      </dgm:t>
    </dgm:pt>
    <dgm:pt modelId="{2A43AD73-AD76-4C11-9547-424E0FCBC681}" type="pres">
      <dgm:prSet presAssocID="{B17BC92C-E7DE-486B-A481-8A13F961203D}" presName="parentText" presStyleLbl="node1" presStyleIdx="3" presStyleCnt="4" custScaleX="132255" custLinFactNeighborX="-19704">
        <dgm:presLayoutVars>
          <dgm:chMax val="0"/>
          <dgm:bulletEnabled val="1"/>
        </dgm:presLayoutVars>
      </dgm:prSet>
      <dgm:spPr/>
      <dgm:t>
        <a:bodyPr/>
        <a:lstStyle/>
        <a:p>
          <a:endParaRPr lang="en-US"/>
        </a:p>
      </dgm:t>
    </dgm:pt>
    <dgm:pt modelId="{4610A62F-A71C-474D-A0E3-640EF9AA67E4}" type="pres">
      <dgm:prSet presAssocID="{B17BC92C-E7DE-486B-A481-8A13F961203D}" presName="negativeSpace" presStyleCnt="0"/>
      <dgm:spPr/>
    </dgm:pt>
    <dgm:pt modelId="{0507844C-22DA-4215-B555-3F11E0D26483}" type="pres">
      <dgm:prSet presAssocID="{B17BC92C-E7DE-486B-A481-8A13F961203D}" presName="childText" presStyleLbl="conFgAcc1" presStyleIdx="3" presStyleCnt="4" custLinFactNeighborY="-20860">
        <dgm:presLayoutVars>
          <dgm:bulletEnabled val="1"/>
        </dgm:presLayoutVars>
      </dgm:prSet>
      <dgm:spPr/>
      <dgm:t>
        <a:bodyPr/>
        <a:lstStyle/>
        <a:p>
          <a:endParaRPr lang="en-US"/>
        </a:p>
      </dgm:t>
    </dgm:pt>
  </dgm:ptLst>
  <dgm:cxnLst>
    <dgm:cxn modelId="{A8731203-5310-4CF9-BBBD-9ACAED8F02B6}" srcId="{A9A3F579-8648-414F-9C2A-C5DE5F0E35A5}" destId="{91AF4B27-C1D0-4281-B6A1-92F6531078BA}" srcOrd="0" destOrd="0" parTransId="{BC968EC5-01D4-4537-BC34-EBC4AEE7F086}" sibTransId="{A9FF534B-9D6F-452B-B6F0-3753FEF53229}"/>
    <dgm:cxn modelId="{74AC7F4F-AEE7-4921-BFEE-B3EB3AE12016}" type="presOf" srcId="{5F5A5B1B-7F42-466C-AA00-564EDA99C9C1}" destId="{ABD7BB5A-9FFF-4E25-B6D8-88DFE74E3782}" srcOrd="0" destOrd="0" presId="urn:microsoft.com/office/officeart/2005/8/layout/list1"/>
    <dgm:cxn modelId="{2EB4D7BD-81A5-43F6-B753-84CAB2C74BD6}" type="presOf" srcId="{B2146E54-B849-4939-A166-61C8C0437B2B}" destId="{0507844C-22DA-4215-B555-3F11E0D26483}" srcOrd="0" destOrd="0" presId="urn:microsoft.com/office/officeart/2005/8/layout/list1"/>
    <dgm:cxn modelId="{70B36392-F690-4F25-9CE1-851257EED844}" type="presOf" srcId="{E92922E9-43BE-41EB-B08D-57F04504F6BA}" destId="{8760420B-73A0-4676-9935-26B619C19386}" srcOrd="1" destOrd="0" presId="urn:microsoft.com/office/officeart/2005/8/layout/list1"/>
    <dgm:cxn modelId="{89F8E23A-1A19-4EAE-A25A-4993390E7F85}" type="presOf" srcId="{5F5A5B1B-7F42-466C-AA00-564EDA99C9C1}" destId="{3930FDEE-A19F-475B-A20E-ECE7A5F4E89A}" srcOrd="1" destOrd="0" presId="urn:microsoft.com/office/officeart/2005/8/layout/list1"/>
    <dgm:cxn modelId="{969EBB30-92F7-461E-843F-159543FD4E60}" type="presOf" srcId="{B17BC92C-E7DE-486B-A481-8A13F961203D}" destId="{2A43AD73-AD76-4C11-9547-424E0FCBC681}" srcOrd="1" destOrd="0" presId="urn:microsoft.com/office/officeart/2005/8/layout/list1"/>
    <dgm:cxn modelId="{C24D0D74-43B6-433E-9255-EF7A310A3321}" srcId="{767567DD-38DD-4949-BFCD-88A4C9CE74BF}" destId="{B17BC92C-E7DE-486B-A481-8A13F961203D}" srcOrd="3" destOrd="0" parTransId="{6AD81761-3210-4728-AF9C-FDDDADA8054A}" sibTransId="{AC2CCE7A-2A5F-4F92-9D3C-5BB8C4174BEB}"/>
    <dgm:cxn modelId="{B4DEF2E7-E83C-4298-8366-9CD46A1C82DA}" srcId="{B17BC92C-E7DE-486B-A481-8A13F961203D}" destId="{B2146E54-B849-4939-A166-61C8C0437B2B}" srcOrd="0" destOrd="0" parTransId="{A89DB353-3743-40BF-96FE-9AD695C02EC9}" sibTransId="{EF8195B9-9973-45D5-B4D0-3FE94ABB3348}"/>
    <dgm:cxn modelId="{34F05292-8812-49F7-99E4-2A77F66D6C93}" srcId="{767567DD-38DD-4949-BFCD-88A4C9CE74BF}" destId="{5F5A5B1B-7F42-466C-AA00-564EDA99C9C1}" srcOrd="0" destOrd="0" parTransId="{FD44A596-6192-4350-A55D-8C75B135D9F1}" sibTransId="{E15BBDF8-FC95-4A69-8F94-1546B07D6D30}"/>
    <dgm:cxn modelId="{EAEB4338-65D6-4CCC-9B1E-48D35ED7C5E3}" type="presOf" srcId="{05A2CCBF-07BA-465F-A9AE-0EF63B778271}" destId="{F3567935-DC47-496F-86EC-C3B78A37ECFA}" srcOrd="0" destOrd="0" presId="urn:microsoft.com/office/officeart/2005/8/layout/list1"/>
    <dgm:cxn modelId="{26C9C6D5-9452-40E6-AFDA-C08E136756C8}" type="presOf" srcId="{91AF4B27-C1D0-4281-B6A1-92F6531078BA}" destId="{EAA15FE4-EA04-4A3C-82C7-73A7CF6B91F5}" srcOrd="0" destOrd="0" presId="urn:microsoft.com/office/officeart/2005/8/layout/list1"/>
    <dgm:cxn modelId="{BA50AA0C-3366-4CD4-B42A-404847A3DBC7}" srcId="{E92922E9-43BE-41EB-B08D-57F04504F6BA}" destId="{B92045E4-1C8E-4182-8240-5CC0B2B90CC3}" srcOrd="0" destOrd="0" parTransId="{58079DBD-503B-417B-A2D4-E0314D54ABD1}" sibTransId="{C3185D24-22EE-4E82-A372-1DC4EFB916C9}"/>
    <dgm:cxn modelId="{1EE63F96-482B-45BD-A0C5-E88AB3F8DDAD}" type="presOf" srcId="{A9A3F579-8648-414F-9C2A-C5DE5F0E35A5}" destId="{28CD006E-9605-4ED3-B4A8-A72C510B66B0}" srcOrd="1" destOrd="0" presId="urn:microsoft.com/office/officeart/2005/8/layout/list1"/>
    <dgm:cxn modelId="{A483540B-DF2B-4ECB-9206-8083C803460B}" srcId="{767567DD-38DD-4949-BFCD-88A4C9CE74BF}" destId="{A9A3F579-8648-414F-9C2A-C5DE5F0E35A5}" srcOrd="1" destOrd="0" parTransId="{C6BA9D49-952C-4299-A9C6-414D2AB35A1E}" sibTransId="{0ADD2FA2-961B-47E6-B586-1D92378F18EC}"/>
    <dgm:cxn modelId="{261BEF2C-62D1-4BAF-82F5-AD5573AF36BD}" srcId="{5F5A5B1B-7F42-466C-AA00-564EDA99C9C1}" destId="{05A2CCBF-07BA-465F-A9AE-0EF63B778271}" srcOrd="0" destOrd="0" parTransId="{10431E43-D6AA-4FD5-851E-ABB4E6E6D161}" sibTransId="{20EDAE96-153F-490C-B61C-7B2055081618}"/>
    <dgm:cxn modelId="{35C3EAA6-2EB4-4C98-96D0-C2B7B8AAF777}" type="presOf" srcId="{767567DD-38DD-4949-BFCD-88A4C9CE74BF}" destId="{5E34992C-A767-42DC-92ED-9CB2DF8FA6D5}" srcOrd="0" destOrd="0" presId="urn:microsoft.com/office/officeart/2005/8/layout/list1"/>
    <dgm:cxn modelId="{14AC233C-061E-464E-ABAE-CFCD262B2BBB}" srcId="{767567DD-38DD-4949-BFCD-88A4C9CE74BF}" destId="{E92922E9-43BE-41EB-B08D-57F04504F6BA}" srcOrd="2" destOrd="0" parTransId="{4787E0AB-D0FA-46E1-8E84-DDD2668DABE4}" sibTransId="{144213D7-1BFA-4ECE-A6B4-3226CF00D2E4}"/>
    <dgm:cxn modelId="{AB0356C4-054A-4F9C-97B4-2CCF1822A202}" type="presOf" srcId="{A9A3F579-8648-414F-9C2A-C5DE5F0E35A5}" destId="{847F2FD7-5CC4-4E84-9C81-BDD29022D7E6}" srcOrd="0" destOrd="0" presId="urn:microsoft.com/office/officeart/2005/8/layout/list1"/>
    <dgm:cxn modelId="{15438362-20EB-4F8C-A0E2-92266F7CE636}" type="presOf" srcId="{B17BC92C-E7DE-486B-A481-8A13F961203D}" destId="{1F54D407-977D-454E-B839-63DBDAFC0E16}" srcOrd="0" destOrd="0" presId="urn:microsoft.com/office/officeart/2005/8/layout/list1"/>
    <dgm:cxn modelId="{3549AF1E-384B-4A98-808C-AFB7026630A6}" type="presOf" srcId="{B92045E4-1C8E-4182-8240-5CC0B2B90CC3}" destId="{45E78342-9E14-4B98-9197-D19BF55DD046}" srcOrd="0" destOrd="0" presId="urn:microsoft.com/office/officeart/2005/8/layout/list1"/>
    <dgm:cxn modelId="{5F153752-2D6B-46CA-BCAD-E1982B7C595E}" type="presOf" srcId="{E92922E9-43BE-41EB-B08D-57F04504F6BA}" destId="{CA8D95E9-B282-49C2-A894-B1E16367E392}" srcOrd="0" destOrd="0" presId="urn:microsoft.com/office/officeart/2005/8/layout/list1"/>
    <dgm:cxn modelId="{618D2206-632A-49C5-AD03-FD2A37F13814}" type="presParOf" srcId="{5E34992C-A767-42DC-92ED-9CB2DF8FA6D5}" destId="{3792AB78-EBE0-436B-9009-207564D93554}" srcOrd="0" destOrd="0" presId="urn:microsoft.com/office/officeart/2005/8/layout/list1"/>
    <dgm:cxn modelId="{540A9093-25B2-4AFF-8F57-4F380386CEF7}" type="presParOf" srcId="{3792AB78-EBE0-436B-9009-207564D93554}" destId="{ABD7BB5A-9FFF-4E25-B6D8-88DFE74E3782}" srcOrd="0" destOrd="0" presId="urn:microsoft.com/office/officeart/2005/8/layout/list1"/>
    <dgm:cxn modelId="{A31157DD-07C5-4BBC-A216-C50119725340}" type="presParOf" srcId="{3792AB78-EBE0-436B-9009-207564D93554}" destId="{3930FDEE-A19F-475B-A20E-ECE7A5F4E89A}" srcOrd="1" destOrd="0" presId="urn:microsoft.com/office/officeart/2005/8/layout/list1"/>
    <dgm:cxn modelId="{904F4002-E65F-41DE-8478-C5274117868A}" type="presParOf" srcId="{5E34992C-A767-42DC-92ED-9CB2DF8FA6D5}" destId="{AB53A45F-7EC3-405E-9542-7190F75E1E95}" srcOrd="1" destOrd="0" presId="urn:microsoft.com/office/officeart/2005/8/layout/list1"/>
    <dgm:cxn modelId="{2103FE33-C4D6-4257-8B6E-D89C59599DF3}" type="presParOf" srcId="{5E34992C-A767-42DC-92ED-9CB2DF8FA6D5}" destId="{F3567935-DC47-496F-86EC-C3B78A37ECFA}" srcOrd="2" destOrd="0" presId="urn:microsoft.com/office/officeart/2005/8/layout/list1"/>
    <dgm:cxn modelId="{6CA458FD-502E-4004-A42F-9F1B79560004}" type="presParOf" srcId="{5E34992C-A767-42DC-92ED-9CB2DF8FA6D5}" destId="{FA1FD252-F8E5-4FC4-AE55-A28B3527E592}" srcOrd="3" destOrd="0" presId="urn:microsoft.com/office/officeart/2005/8/layout/list1"/>
    <dgm:cxn modelId="{6B1512C9-D8A4-4112-94EA-2E0329EA9689}" type="presParOf" srcId="{5E34992C-A767-42DC-92ED-9CB2DF8FA6D5}" destId="{2C9BF31F-4675-4F4B-9D1C-77819E9A2B8C}" srcOrd="4" destOrd="0" presId="urn:microsoft.com/office/officeart/2005/8/layout/list1"/>
    <dgm:cxn modelId="{06AECBB2-6049-4DDB-8D79-B8C66A2DEB50}" type="presParOf" srcId="{2C9BF31F-4675-4F4B-9D1C-77819E9A2B8C}" destId="{847F2FD7-5CC4-4E84-9C81-BDD29022D7E6}" srcOrd="0" destOrd="0" presId="urn:microsoft.com/office/officeart/2005/8/layout/list1"/>
    <dgm:cxn modelId="{6E2041F9-2C5F-4A64-9E2A-4899F8C1D808}" type="presParOf" srcId="{2C9BF31F-4675-4F4B-9D1C-77819E9A2B8C}" destId="{28CD006E-9605-4ED3-B4A8-A72C510B66B0}" srcOrd="1" destOrd="0" presId="urn:microsoft.com/office/officeart/2005/8/layout/list1"/>
    <dgm:cxn modelId="{79750E8F-88AD-44AE-8BAD-910AB5CBB322}" type="presParOf" srcId="{5E34992C-A767-42DC-92ED-9CB2DF8FA6D5}" destId="{220C8BD9-00BB-458A-A79B-2D01FA076A65}" srcOrd="5" destOrd="0" presId="urn:microsoft.com/office/officeart/2005/8/layout/list1"/>
    <dgm:cxn modelId="{852A4C45-E166-411E-9917-108FFEAF1E53}" type="presParOf" srcId="{5E34992C-A767-42DC-92ED-9CB2DF8FA6D5}" destId="{EAA15FE4-EA04-4A3C-82C7-73A7CF6B91F5}" srcOrd="6" destOrd="0" presId="urn:microsoft.com/office/officeart/2005/8/layout/list1"/>
    <dgm:cxn modelId="{A9C45C12-A933-4F5F-BFB5-4FDA0A356E01}" type="presParOf" srcId="{5E34992C-A767-42DC-92ED-9CB2DF8FA6D5}" destId="{6E3CD807-9DD6-4414-9420-08E093244E62}" srcOrd="7" destOrd="0" presId="urn:microsoft.com/office/officeart/2005/8/layout/list1"/>
    <dgm:cxn modelId="{4A0FCD0B-DF11-4763-AFC6-24B1F45B1862}" type="presParOf" srcId="{5E34992C-A767-42DC-92ED-9CB2DF8FA6D5}" destId="{65EC3FF3-3D56-4330-A7BA-E49725553462}" srcOrd="8" destOrd="0" presId="urn:microsoft.com/office/officeart/2005/8/layout/list1"/>
    <dgm:cxn modelId="{9AF7F65C-376A-413C-BA87-7B862FEA22BF}" type="presParOf" srcId="{65EC3FF3-3D56-4330-A7BA-E49725553462}" destId="{CA8D95E9-B282-49C2-A894-B1E16367E392}" srcOrd="0" destOrd="0" presId="urn:microsoft.com/office/officeart/2005/8/layout/list1"/>
    <dgm:cxn modelId="{4B89F091-DB7C-4DC1-BB17-DD66AAEC586F}" type="presParOf" srcId="{65EC3FF3-3D56-4330-A7BA-E49725553462}" destId="{8760420B-73A0-4676-9935-26B619C19386}" srcOrd="1" destOrd="0" presId="urn:microsoft.com/office/officeart/2005/8/layout/list1"/>
    <dgm:cxn modelId="{EAC44F30-2103-4084-934D-6E7D10896AC4}" type="presParOf" srcId="{5E34992C-A767-42DC-92ED-9CB2DF8FA6D5}" destId="{C732400C-2687-4C25-8A55-7E1C307B734F}" srcOrd="9" destOrd="0" presId="urn:microsoft.com/office/officeart/2005/8/layout/list1"/>
    <dgm:cxn modelId="{14D35EB4-0030-449C-AABD-432209F3E2C2}" type="presParOf" srcId="{5E34992C-A767-42DC-92ED-9CB2DF8FA6D5}" destId="{45E78342-9E14-4B98-9197-D19BF55DD046}" srcOrd="10" destOrd="0" presId="urn:microsoft.com/office/officeart/2005/8/layout/list1"/>
    <dgm:cxn modelId="{00548662-72E4-47F2-AB9F-CD6FC522B2EB}" type="presParOf" srcId="{5E34992C-A767-42DC-92ED-9CB2DF8FA6D5}" destId="{F3ECDA65-EAC9-415D-A38B-955C622E5543}" srcOrd="11" destOrd="0" presId="urn:microsoft.com/office/officeart/2005/8/layout/list1"/>
    <dgm:cxn modelId="{DC3037CC-6A0A-4BED-863C-24E8E5E0E30D}" type="presParOf" srcId="{5E34992C-A767-42DC-92ED-9CB2DF8FA6D5}" destId="{935AF21F-2ECD-48A1-8F18-B75FE26D9315}" srcOrd="12" destOrd="0" presId="urn:microsoft.com/office/officeart/2005/8/layout/list1"/>
    <dgm:cxn modelId="{185E71AC-6325-4CC9-A230-E2B420FA5A8D}" type="presParOf" srcId="{935AF21F-2ECD-48A1-8F18-B75FE26D9315}" destId="{1F54D407-977D-454E-B839-63DBDAFC0E16}" srcOrd="0" destOrd="0" presId="urn:microsoft.com/office/officeart/2005/8/layout/list1"/>
    <dgm:cxn modelId="{93DFAD3B-98F3-43FA-B51A-BDDA04FE44B0}" type="presParOf" srcId="{935AF21F-2ECD-48A1-8F18-B75FE26D9315}" destId="{2A43AD73-AD76-4C11-9547-424E0FCBC681}" srcOrd="1" destOrd="0" presId="urn:microsoft.com/office/officeart/2005/8/layout/list1"/>
    <dgm:cxn modelId="{B268E7F7-E3B8-490D-AA02-F2B70DBDA3FF}" type="presParOf" srcId="{5E34992C-A767-42DC-92ED-9CB2DF8FA6D5}" destId="{4610A62F-A71C-474D-A0E3-640EF9AA67E4}" srcOrd="13" destOrd="0" presId="urn:microsoft.com/office/officeart/2005/8/layout/list1"/>
    <dgm:cxn modelId="{0862718A-983B-42B1-9D50-2C051ABFD623}" type="presParOf" srcId="{5E34992C-A767-42DC-92ED-9CB2DF8FA6D5}" destId="{0507844C-22DA-4215-B555-3F11E0D26483}"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82B103B-69A0-450C-9DFC-C137A0FDAD6B}"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US"/>
        </a:p>
      </dgm:t>
    </dgm:pt>
    <dgm:pt modelId="{7381CEC4-5170-49CB-9D0C-DC178C768DDE}">
      <dgm:prSet phldrT="[Text]"/>
      <dgm:spPr/>
      <dgm:t>
        <a:bodyPr/>
        <a:lstStyle/>
        <a:p>
          <a:endParaRPr lang="en-US" i="1" dirty="0"/>
        </a:p>
      </dgm:t>
    </dgm:pt>
    <dgm:pt modelId="{97195A96-EC34-4F99-9136-3C37FD31438A}" type="parTrans" cxnId="{6A9F4641-5A87-40FA-BF4D-C66B01219765}">
      <dgm:prSet/>
      <dgm:spPr/>
      <dgm:t>
        <a:bodyPr/>
        <a:lstStyle/>
        <a:p>
          <a:endParaRPr lang="en-US"/>
        </a:p>
      </dgm:t>
    </dgm:pt>
    <dgm:pt modelId="{78B9E5DC-1CB8-4E08-A3E3-2937891A7875}" type="sibTrans" cxnId="{6A9F4641-5A87-40FA-BF4D-C66B01219765}">
      <dgm:prSet/>
      <dgm:spPr/>
      <dgm:t>
        <a:bodyPr/>
        <a:lstStyle/>
        <a:p>
          <a:endParaRPr lang="en-US"/>
        </a:p>
      </dgm:t>
    </dgm:pt>
    <dgm:pt modelId="{581245CD-F1E2-44A6-8E9C-9FBD9660C640}">
      <dgm:prSet phldrT="[Text]"/>
      <dgm:spPr/>
      <dgm:t>
        <a:bodyPr/>
        <a:lstStyle/>
        <a:p>
          <a:endParaRPr lang="en-US" i="1" dirty="0"/>
        </a:p>
      </dgm:t>
    </dgm:pt>
    <dgm:pt modelId="{F3D9C57D-2BF5-4716-8D51-BD553638D48A}" type="parTrans" cxnId="{7A18DFE0-CD70-436E-BA7D-299134BB80ED}">
      <dgm:prSet/>
      <dgm:spPr/>
      <dgm:t>
        <a:bodyPr/>
        <a:lstStyle/>
        <a:p>
          <a:endParaRPr lang="en-US"/>
        </a:p>
      </dgm:t>
    </dgm:pt>
    <dgm:pt modelId="{5C01685C-1F1B-4334-AD0D-965ECC6CE248}" type="sibTrans" cxnId="{7A18DFE0-CD70-436E-BA7D-299134BB80ED}">
      <dgm:prSet/>
      <dgm:spPr/>
      <dgm:t>
        <a:bodyPr/>
        <a:lstStyle/>
        <a:p>
          <a:endParaRPr lang="en-US"/>
        </a:p>
      </dgm:t>
    </dgm:pt>
    <dgm:pt modelId="{590AF5D5-40EE-4668-BE38-7EB0209C41B4}">
      <dgm:prSet phldrT="[Text]"/>
      <dgm:spPr/>
      <dgm:t>
        <a:bodyPr/>
        <a:lstStyle/>
        <a:p>
          <a:endParaRPr lang="en-US" dirty="0"/>
        </a:p>
      </dgm:t>
    </dgm:pt>
    <dgm:pt modelId="{AC95ECF7-875F-494D-B1D5-78B21DBD0D98}" type="sibTrans" cxnId="{6CC43549-CFEC-4A22-9289-6DCE7B1D6845}">
      <dgm:prSet/>
      <dgm:spPr/>
      <dgm:t>
        <a:bodyPr/>
        <a:lstStyle/>
        <a:p>
          <a:endParaRPr lang="en-US"/>
        </a:p>
      </dgm:t>
    </dgm:pt>
    <dgm:pt modelId="{1D87EFB5-86B3-4D3E-9ECF-9D28687F2AD6}" type="parTrans" cxnId="{6CC43549-CFEC-4A22-9289-6DCE7B1D6845}">
      <dgm:prSet/>
      <dgm:spPr/>
      <dgm:t>
        <a:bodyPr/>
        <a:lstStyle/>
        <a:p>
          <a:endParaRPr lang="en-US"/>
        </a:p>
      </dgm:t>
    </dgm:pt>
    <dgm:pt modelId="{2206C099-6B04-425E-835D-37212DD445B3}" type="pres">
      <dgm:prSet presAssocID="{782B103B-69A0-450C-9DFC-C137A0FDAD6B}" presName="Name0" presStyleCnt="0">
        <dgm:presLayoutVars>
          <dgm:chMax val="7"/>
          <dgm:chPref val="7"/>
          <dgm:dir/>
        </dgm:presLayoutVars>
      </dgm:prSet>
      <dgm:spPr/>
      <dgm:t>
        <a:bodyPr/>
        <a:lstStyle/>
        <a:p>
          <a:endParaRPr lang="en-US"/>
        </a:p>
      </dgm:t>
    </dgm:pt>
    <dgm:pt modelId="{51378484-84C4-491D-8FC3-1E1F00354879}" type="pres">
      <dgm:prSet presAssocID="{782B103B-69A0-450C-9DFC-C137A0FDAD6B}" presName="Name1" presStyleCnt="0"/>
      <dgm:spPr/>
    </dgm:pt>
    <dgm:pt modelId="{0E6171E4-32EA-4169-A097-4D1F92A1FDC0}" type="pres">
      <dgm:prSet presAssocID="{782B103B-69A0-450C-9DFC-C137A0FDAD6B}" presName="cycle" presStyleCnt="0"/>
      <dgm:spPr/>
    </dgm:pt>
    <dgm:pt modelId="{6006A4FD-F0BA-40FC-B968-B03E1216D584}" type="pres">
      <dgm:prSet presAssocID="{782B103B-69A0-450C-9DFC-C137A0FDAD6B}" presName="srcNode" presStyleLbl="node1" presStyleIdx="0" presStyleCnt="3"/>
      <dgm:spPr/>
    </dgm:pt>
    <dgm:pt modelId="{57E2C432-9905-413A-A63A-A1BDB7B4799C}" type="pres">
      <dgm:prSet presAssocID="{782B103B-69A0-450C-9DFC-C137A0FDAD6B}" presName="conn" presStyleLbl="parChTrans1D2" presStyleIdx="0" presStyleCnt="1"/>
      <dgm:spPr/>
      <dgm:t>
        <a:bodyPr/>
        <a:lstStyle/>
        <a:p>
          <a:endParaRPr lang="en-US"/>
        </a:p>
      </dgm:t>
    </dgm:pt>
    <dgm:pt modelId="{C22E742E-C057-4809-8A3D-C6115225F9E0}" type="pres">
      <dgm:prSet presAssocID="{782B103B-69A0-450C-9DFC-C137A0FDAD6B}" presName="extraNode" presStyleLbl="node1" presStyleIdx="0" presStyleCnt="3"/>
      <dgm:spPr/>
    </dgm:pt>
    <dgm:pt modelId="{4DD78149-9D01-4728-81FD-9FF161EC69DB}" type="pres">
      <dgm:prSet presAssocID="{782B103B-69A0-450C-9DFC-C137A0FDAD6B}" presName="dstNode" presStyleLbl="node1" presStyleIdx="0" presStyleCnt="3"/>
      <dgm:spPr/>
    </dgm:pt>
    <dgm:pt modelId="{8C91FDBC-7236-4083-ACE9-D6796025D65F}" type="pres">
      <dgm:prSet presAssocID="{7381CEC4-5170-49CB-9D0C-DC178C768DDE}" presName="text_1" presStyleLbl="node1" presStyleIdx="0" presStyleCnt="3">
        <dgm:presLayoutVars>
          <dgm:bulletEnabled val="1"/>
        </dgm:presLayoutVars>
      </dgm:prSet>
      <dgm:spPr/>
      <dgm:t>
        <a:bodyPr/>
        <a:lstStyle/>
        <a:p>
          <a:endParaRPr lang="en-US"/>
        </a:p>
      </dgm:t>
    </dgm:pt>
    <dgm:pt modelId="{A54D04B9-E8FF-445B-9832-FC56CEE01828}" type="pres">
      <dgm:prSet presAssocID="{7381CEC4-5170-49CB-9D0C-DC178C768DDE}" presName="accent_1" presStyleCnt="0"/>
      <dgm:spPr/>
    </dgm:pt>
    <dgm:pt modelId="{D1C99474-1B5C-4954-8A87-E824717E31B0}" type="pres">
      <dgm:prSet presAssocID="{7381CEC4-5170-49CB-9D0C-DC178C768DDE}" presName="accentRepeatNode" presStyleLbl="solidFgAcc1" presStyleIdx="0" presStyleCnt="3"/>
      <dgm:spPr/>
    </dgm:pt>
    <dgm:pt modelId="{E54A29C9-6121-468C-8DB1-B123019B6F68}" type="pres">
      <dgm:prSet presAssocID="{590AF5D5-40EE-4668-BE38-7EB0209C41B4}" presName="text_2" presStyleLbl="node1" presStyleIdx="1" presStyleCnt="3">
        <dgm:presLayoutVars>
          <dgm:bulletEnabled val="1"/>
        </dgm:presLayoutVars>
      </dgm:prSet>
      <dgm:spPr/>
      <dgm:t>
        <a:bodyPr/>
        <a:lstStyle/>
        <a:p>
          <a:endParaRPr lang="en-US"/>
        </a:p>
      </dgm:t>
    </dgm:pt>
    <dgm:pt modelId="{D3A779BB-FE1C-4F95-9904-A07D2A936477}" type="pres">
      <dgm:prSet presAssocID="{590AF5D5-40EE-4668-BE38-7EB0209C41B4}" presName="accent_2" presStyleCnt="0"/>
      <dgm:spPr/>
    </dgm:pt>
    <dgm:pt modelId="{8DF63702-C8F3-44D5-8511-A5D5C521E424}" type="pres">
      <dgm:prSet presAssocID="{590AF5D5-40EE-4668-BE38-7EB0209C41B4}" presName="accentRepeatNode" presStyleLbl="solidFgAcc1" presStyleIdx="1" presStyleCnt="3"/>
      <dgm:spPr/>
    </dgm:pt>
    <dgm:pt modelId="{527EBBC9-7305-4BA9-B3E3-46F1110B362E}" type="pres">
      <dgm:prSet presAssocID="{581245CD-F1E2-44A6-8E9C-9FBD9660C640}" presName="text_3" presStyleLbl="node1" presStyleIdx="2" presStyleCnt="3">
        <dgm:presLayoutVars>
          <dgm:bulletEnabled val="1"/>
        </dgm:presLayoutVars>
      </dgm:prSet>
      <dgm:spPr/>
      <dgm:t>
        <a:bodyPr/>
        <a:lstStyle/>
        <a:p>
          <a:endParaRPr lang="en-US"/>
        </a:p>
      </dgm:t>
    </dgm:pt>
    <dgm:pt modelId="{B60C0D02-E09D-4FE6-8640-850020EFF00C}" type="pres">
      <dgm:prSet presAssocID="{581245CD-F1E2-44A6-8E9C-9FBD9660C640}" presName="accent_3" presStyleCnt="0"/>
      <dgm:spPr/>
    </dgm:pt>
    <dgm:pt modelId="{1273FE01-ACC2-4C59-A9D4-385395A4D040}" type="pres">
      <dgm:prSet presAssocID="{581245CD-F1E2-44A6-8E9C-9FBD9660C640}" presName="accentRepeatNode" presStyleLbl="solidFgAcc1" presStyleIdx="2" presStyleCnt="3"/>
      <dgm:spPr/>
    </dgm:pt>
  </dgm:ptLst>
  <dgm:cxnLst>
    <dgm:cxn modelId="{127C4860-7831-4C3D-BECB-8FE75D45BB6A}" type="presOf" srcId="{78B9E5DC-1CB8-4E08-A3E3-2937891A7875}" destId="{57E2C432-9905-413A-A63A-A1BDB7B4799C}" srcOrd="0" destOrd="0" presId="urn:microsoft.com/office/officeart/2008/layout/VerticalCurvedList"/>
    <dgm:cxn modelId="{6A9F4641-5A87-40FA-BF4D-C66B01219765}" srcId="{782B103B-69A0-450C-9DFC-C137A0FDAD6B}" destId="{7381CEC4-5170-49CB-9D0C-DC178C768DDE}" srcOrd="0" destOrd="0" parTransId="{97195A96-EC34-4F99-9136-3C37FD31438A}" sibTransId="{78B9E5DC-1CB8-4E08-A3E3-2937891A7875}"/>
    <dgm:cxn modelId="{7A18DFE0-CD70-436E-BA7D-299134BB80ED}" srcId="{782B103B-69A0-450C-9DFC-C137A0FDAD6B}" destId="{581245CD-F1E2-44A6-8E9C-9FBD9660C640}" srcOrd="2" destOrd="0" parTransId="{F3D9C57D-2BF5-4716-8D51-BD553638D48A}" sibTransId="{5C01685C-1F1B-4334-AD0D-965ECC6CE248}"/>
    <dgm:cxn modelId="{6CC43549-CFEC-4A22-9289-6DCE7B1D6845}" srcId="{782B103B-69A0-450C-9DFC-C137A0FDAD6B}" destId="{590AF5D5-40EE-4668-BE38-7EB0209C41B4}" srcOrd="1" destOrd="0" parTransId="{1D87EFB5-86B3-4D3E-9ECF-9D28687F2AD6}" sibTransId="{AC95ECF7-875F-494D-B1D5-78B21DBD0D98}"/>
    <dgm:cxn modelId="{91C031D1-90DD-49A4-BE4D-76664CE906CF}" type="presOf" srcId="{782B103B-69A0-450C-9DFC-C137A0FDAD6B}" destId="{2206C099-6B04-425E-835D-37212DD445B3}" srcOrd="0" destOrd="0" presId="urn:microsoft.com/office/officeart/2008/layout/VerticalCurvedList"/>
    <dgm:cxn modelId="{51EC2998-8E84-4A37-ADFF-0D2CA23C7A46}" type="presOf" srcId="{7381CEC4-5170-49CB-9D0C-DC178C768DDE}" destId="{8C91FDBC-7236-4083-ACE9-D6796025D65F}" srcOrd="0" destOrd="0" presId="urn:microsoft.com/office/officeart/2008/layout/VerticalCurvedList"/>
    <dgm:cxn modelId="{7A52BBBA-2CC9-4455-A5D6-E958C6ED7B38}" type="presOf" srcId="{581245CD-F1E2-44A6-8E9C-9FBD9660C640}" destId="{527EBBC9-7305-4BA9-B3E3-46F1110B362E}" srcOrd="0" destOrd="0" presId="urn:microsoft.com/office/officeart/2008/layout/VerticalCurvedList"/>
    <dgm:cxn modelId="{5990DCB6-73E0-4BFF-BE39-1E4F7E13A848}" type="presOf" srcId="{590AF5D5-40EE-4668-BE38-7EB0209C41B4}" destId="{E54A29C9-6121-468C-8DB1-B123019B6F68}" srcOrd="0" destOrd="0" presId="urn:microsoft.com/office/officeart/2008/layout/VerticalCurvedList"/>
    <dgm:cxn modelId="{550F8852-5FBC-47D7-9E25-ECAFFF9B811E}" type="presParOf" srcId="{2206C099-6B04-425E-835D-37212DD445B3}" destId="{51378484-84C4-491D-8FC3-1E1F00354879}" srcOrd="0" destOrd="0" presId="urn:microsoft.com/office/officeart/2008/layout/VerticalCurvedList"/>
    <dgm:cxn modelId="{C749F29E-3CE3-46F2-B637-10279398757A}" type="presParOf" srcId="{51378484-84C4-491D-8FC3-1E1F00354879}" destId="{0E6171E4-32EA-4169-A097-4D1F92A1FDC0}" srcOrd="0" destOrd="0" presId="urn:microsoft.com/office/officeart/2008/layout/VerticalCurvedList"/>
    <dgm:cxn modelId="{D9F133B7-FF90-4B53-8B36-C8F7805B50D6}" type="presParOf" srcId="{0E6171E4-32EA-4169-A097-4D1F92A1FDC0}" destId="{6006A4FD-F0BA-40FC-B968-B03E1216D584}" srcOrd="0" destOrd="0" presId="urn:microsoft.com/office/officeart/2008/layout/VerticalCurvedList"/>
    <dgm:cxn modelId="{F77D3C11-604B-4DA6-9EA9-03DF23D62E34}" type="presParOf" srcId="{0E6171E4-32EA-4169-A097-4D1F92A1FDC0}" destId="{57E2C432-9905-413A-A63A-A1BDB7B4799C}" srcOrd="1" destOrd="0" presId="urn:microsoft.com/office/officeart/2008/layout/VerticalCurvedList"/>
    <dgm:cxn modelId="{E6B00926-A3A5-47EF-BE1F-AAAD8030A48F}" type="presParOf" srcId="{0E6171E4-32EA-4169-A097-4D1F92A1FDC0}" destId="{C22E742E-C057-4809-8A3D-C6115225F9E0}" srcOrd="2" destOrd="0" presId="urn:microsoft.com/office/officeart/2008/layout/VerticalCurvedList"/>
    <dgm:cxn modelId="{7DB6F3D6-8689-4DFA-98FC-A0D4616B5687}" type="presParOf" srcId="{0E6171E4-32EA-4169-A097-4D1F92A1FDC0}" destId="{4DD78149-9D01-4728-81FD-9FF161EC69DB}" srcOrd="3" destOrd="0" presId="urn:microsoft.com/office/officeart/2008/layout/VerticalCurvedList"/>
    <dgm:cxn modelId="{AC703963-FB5E-408C-8EB8-950951C05FA3}" type="presParOf" srcId="{51378484-84C4-491D-8FC3-1E1F00354879}" destId="{8C91FDBC-7236-4083-ACE9-D6796025D65F}" srcOrd="1" destOrd="0" presId="urn:microsoft.com/office/officeart/2008/layout/VerticalCurvedList"/>
    <dgm:cxn modelId="{55D9E450-2B8C-491C-8E3D-050D4A8314A6}" type="presParOf" srcId="{51378484-84C4-491D-8FC3-1E1F00354879}" destId="{A54D04B9-E8FF-445B-9832-FC56CEE01828}" srcOrd="2" destOrd="0" presId="urn:microsoft.com/office/officeart/2008/layout/VerticalCurvedList"/>
    <dgm:cxn modelId="{F16BACEA-30E5-41E4-A17B-4CE8508F7022}" type="presParOf" srcId="{A54D04B9-E8FF-445B-9832-FC56CEE01828}" destId="{D1C99474-1B5C-4954-8A87-E824717E31B0}" srcOrd="0" destOrd="0" presId="urn:microsoft.com/office/officeart/2008/layout/VerticalCurvedList"/>
    <dgm:cxn modelId="{F25381E3-7497-436F-B457-75081EC4AFA7}" type="presParOf" srcId="{51378484-84C4-491D-8FC3-1E1F00354879}" destId="{E54A29C9-6121-468C-8DB1-B123019B6F68}" srcOrd="3" destOrd="0" presId="urn:microsoft.com/office/officeart/2008/layout/VerticalCurvedList"/>
    <dgm:cxn modelId="{866925DA-8288-4220-816E-AF975804EF77}" type="presParOf" srcId="{51378484-84C4-491D-8FC3-1E1F00354879}" destId="{D3A779BB-FE1C-4F95-9904-A07D2A936477}" srcOrd="4" destOrd="0" presId="urn:microsoft.com/office/officeart/2008/layout/VerticalCurvedList"/>
    <dgm:cxn modelId="{09DB42D1-E457-4E7B-9613-450EF6079C4D}" type="presParOf" srcId="{D3A779BB-FE1C-4F95-9904-A07D2A936477}" destId="{8DF63702-C8F3-44D5-8511-A5D5C521E424}" srcOrd="0" destOrd="0" presId="urn:microsoft.com/office/officeart/2008/layout/VerticalCurvedList"/>
    <dgm:cxn modelId="{86B1ACCA-235D-4CEE-A773-5E1A3FC9F107}" type="presParOf" srcId="{51378484-84C4-491D-8FC3-1E1F00354879}" destId="{527EBBC9-7305-4BA9-B3E3-46F1110B362E}" srcOrd="5" destOrd="0" presId="urn:microsoft.com/office/officeart/2008/layout/VerticalCurvedList"/>
    <dgm:cxn modelId="{44161AF9-BFB5-4A87-B683-E786F17F7AC5}" type="presParOf" srcId="{51378484-84C4-491D-8FC3-1E1F00354879}" destId="{B60C0D02-E09D-4FE6-8640-850020EFF00C}" srcOrd="6" destOrd="0" presId="urn:microsoft.com/office/officeart/2008/layout/VerticalCurvedList"/>
    <dgm:cxn modelId="{C890DAA2-F3DE-45C0-AAD4-2766D76A7D9E}" type="presParOf" srcId="{B60C0D02-E09D-4FE6-8640-850020EFF00C}" destId="{1273FE01-ACC2-4C59-A9D4-385395A4D04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82B103B-69A0-450C-9DFC-C137A0FDAD6B}"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US"/>
        </a:p>
      </dgm:t>
    </dgm:pt>
    <dgm:pt modelId="{7381CEC4-5170-49CB-9D0C-DC178C768DDE}">
      <dgm:prSet phldrT="[Text]"/>
      <dgm:spPr/>
      <dgm:t>
        <a:bodyPr/>
        <a:lstStyle/>
        <a:p>
          <a:endParaRPr lang="en-US" i="1" dirty="0"/>
        </a:p>
      </dgm:t>
    </dgm:pt>
    <dgm:pt modelId="{97195A96-EC34-4F99-9136-3C37FD31438A}" type="parTrans" cxnId="{6A9F4641-5A87-40FA-BF4D-C66B01219765}">
      <dgm:prSet/>
      <dgm:spPr/>
      <dgm:t>
        <a:bodyPr/>
        <a:lstStyle/>
        <a:p>
          <a:endParaRPr lang="en-US"/>
        </a:p>
      </dgm:t>
    </dgm:pt>
    <dgm:pt modelId="{78B9E5DC-1CB8-4E08-A3E3-2937891A7875}" type="sibTrans" cxnId="{6A9F4641-5A87-40FA-BF4D-C66B01219765}">
      <dgm:prSet/>
      <dgm:spPr/>
      <dgm:t>
        <a:bodyPr/>
        <a:lstStyle/>
        <a:p>
          <a:endParaRPr lang="en-US"/>
        </a:p>
      </dgm:t>
    </dgm:pt>
    <dgm:pt modelId="{581245CD-F1E2-44A6-8E9C-9FBD9660C640}">
      <dgm:prSet phldrT="[Text]"/>
      <dgm:spPr/>
      <dgm:t>
        <a:bodyPr/>
        <a:lstStyle/>
        <a:p>
          <a:endParaRPr lang="en-US" i="1" dirty="0"/>
        </a:p>
      </dgm:t>
    </dgm:pt>
    <dgm:pt modelId="{F3D9C57D-2BF5-4716-8D51-BD553638D48A}" type="parTrans" cxnId="{7A18DFE0-CD70-436E-BA7D-299134BB80ED}">
      <dgm:prSet/>
      <dgm:spPr/>
      <dgm:t>
        <a:bodyPr/>
        <a:lstStyle/>
        <a:p>
          <a:endParaRPr lang="en-US"/>
        </a:p>
      </dgm:t>
    </dgm:pt>
    <dgm:pt modelId="{5C01685C-1F1B-4334-AD0D-965ECC6CE248}" type="sibTrans" cxnId="{7A18DFE0-CD70-436E-BA7D-299134BB80ED}">
      <dgm:prSet/>
      <dgm:spPr/>
      <dgm:t>
        <a:bodyPr/>
        <a:lstStyle/>
        <a:p>
          <a:endParaRPr lang="en-US"/>
        </a:p>
      </dgm:t>
    </dgm:pt>
    <dgm:pt modelId="{590AF5D5-40EE-4668-BE38-7EB0209C41B4}">
      <dgm:prSet phldrT="[Text]"/>
      <dgm:spPr/>
      <dgm:t>
        <a:bodyPr/>
        <a:lstStyle/>
        <a:p>
          <a:endParaRPr lang="en-US" dirty="0"/>
        </a:p>
      </dgm:t>
    </dgm:pt>
    <dgm:pt modelId="{AC95ECF7-875F-494D-B1D5-78B21DBD0D98}" type="sibTrans" cxnId="{6CC43549-CFEC-4A22-9289-6DCE7B1D6845}">
      <dgm:prSet/>
      <dgm:spPr/>
      <dgm:t>
        <a:bodyPr/>
        <a:lstStyle/>
        <a:p>
          <a:endParaRPr lang="en-US"/>
        </a:p>
      </dgm:t>
    </dgm:pt>
    <dgm:pt modelId="{1D87EFB5-86B3-4D3E-9ECF-9D28687F2AD6}" type="parTrans" cxnId="{6CC43549-CFEC-4A22-9289-6DCE7B1D6845}">
      <dgm:prSet/>
      <dgm:spPr/>
      <dgm:t>
        <a:bodyPr/>
        <a:lstStyle/>
        <a:p>
          <a:endParaRPr lang="en-US"/>
        </a:p>
      </dgm:t>
    </dgm:pt>
    <dgm:pt modelId="{2206C099-6B04-425E-835D-37212DD445B3}" type="pres">
      <dgm:prSet presAssocID="{782B103B-69A0-450C-9DFC-C137A0FDAD6B}" presName="Name0" presStyleCnt="0">
        <dgm:presLayoutVars>
          <dgm:chMax val="7"/>
          <dgm:chPref val="7"/>
          <dgm:dir/>
        </dgm:presLayoutVars>
      </dgm:prSet>
      <dgm:spPr/>
      <dgm:t>
        <a:bodyPr/>
        <a:lstStyle/>
        <a:p>
          <a:endParaRPr lang="en-US"/>
        </a:p>
      </dgm:t>
    </dgm:pt>
    <dgm:pt modelId="{51378484-84C4-491D-8FC3-1E1F00354879}" type="pres">
      <dgm:prSet presAssocID="{782B103B-69A0-450C-9DFC-C137A0FDAD6B}" presName="Name1" presStyleCnt="0"/>
      <dgm:spPr/>
    </dgm:pt>
    <dgm:pt modelId="{0E6171E4-32EA-4169-A097-4D1F92A1FDC0}" type="pres">
      <dgm:prSet presAssocID="{782B103B-69A0-450C-9DFC-C137A0FDAD6B}" presName="cycle" presStyleCnt="0"/>
      <dgm:spPr/>
    </dgm:pt>
    <dgm:pt modelId="{6006A4FD-F0BA-40FC-B968-B03E1216D584}" type="pres">
      <dgm:prSet presAssocID="{782B103B-69A0-450C-9DFC-C137A0FDAD6B}" presName="srcNode" presStyleLbl="node1" presStyleIdx="0" presStyleCnt="3"/>
      <dgm:spPr/>
    </dgm:pt>
    <dgm:pt modelId="{57E2C432-9905-413A-A63A-A1BDB7B4799C}" type="pres">
      <dgm:prSet presAssocID="{782B103B-69A0-450C-9DFC-C137A0FDAD6B}" presName="conn" presStyleLbl="parChTrans1D2" presStyleIdx="0" presStyleCnt="1"/>
      <dgm:spPr/>
      <dgm:t>
        <a:bodyPr/>
        <a:lstStyle/>
        <a:p>
          <a:endParaRPr lang="en-US"/>
        </a:p>
      </dgm:t>
    </dgm:pt>
    <dgm:pt modelId="{C22E742E-C057-4809-8A3D-C6115225F9E0}" type="pres">
      <dgm:prSet presAssocID="{782B103B-69A0-450C-9DFC-C137A0FDAD6B}" presName="extraNode" presStyleLbl="node1" presStyleIdx="0" presStyleCnt="3"/>
      <dgm:spPr/>
    </dgm:pt>
    <dgm:pt modelId="{4DD78149-9D01-4728-81FD-9FF161EC69DB}" type="pres">
      <dgm:prSet presAssocID="{782B103B-69A0-450C-9DFC-C137A0FDAD6B}" presName="dstNode" presStyleLbl="node1" presStyleIdx="0" presStyleCnt="3"/>
      <dgm:spPr/>
    </dgm:pt>
    <dgm:pt modelId="{8C91FDBC-7236-4083-ACE9-D6796025D65F}" type="pres">
      <dgm:prSet presAssocID="{7381CEC4-5170-49CB-9D0C-DC178C768DDE}" presName="text_1" presStyleLbl="node1" presStyleIdx="0" presStyleCnt="3">
        <dgm:presLayoutVars>
          <dgm:bulletEnabled val="1"/>
        </dgm:presLayoutVars>
      </dgm:prSet>
      <dgm:spPr/>
      <dgm:t>
        <a:bodyPr/>
        <a:lstStyle/>
        <a:p>
          <a:endParaRPr lang="en-US"/>
        </a:p>
      </dgm:t>
    </dgm:pt>
    <dgm:pt modelId="{A54D04B9-E8FF-445B-9832-FC56CEE01828}" type="pres">
      <dgm:prSet presAssocID="{7381CEC4-5170-49CB-9D0C-DC178C768DDE}" presName="accent_1" presStyleCnt="0"/>
      <dgm:spPr/>
    </dgm:pt>
    <dgm:pt modelId="{D1C99474-1B5C-4954-8A87-E824717E31B0}" type="pres">
      <dgm:prSet presAssocID="{7381CEC4-5170-49CB-9D0C-DC178C768DDE}" presName="accentRepeatNode" presStyleLbl="solidFgAcc1" presStyleIdx="0" presStyleCnt="3"/>
      <dgm:spPr/>
    </dgm:pt>
    <dgm:pt modelId="{E54A29C9-6121-468C-8DB1-B123019B6F68}" type="pres">
      <dgm:prSet presAssocID="{590AF5D5-40EE-4668-BE38-7EB0209C41B4}" presName="text_2" presStyleLbl="node1" presStyleIdx="1" presStyleCnt="3">
        <dgm:presLayoutVars>
          <dgm:bulletEnabled val="1"/>
        </dgm:presLayoutVars>
      </dgm:prSet>
      <dgm:spPr/>
      <dgm:t>
        <a:bodyPr/>
        <a:lstStyle/>
        <a:p>
          <a:endParaRPr lang="en-US"/>
        </a:p>
      </dgm:t>
    </dgm:pt>
    <dgm:pt modelId="{D3A779BB-FE1C-4F95-9904-A07D2A936477}" type="pres">
      <dgm:prSet presAssocID="{590AF5D5-40EE-4668-BE38-7EB0209C41B4}" presName="accent_2" presStyleCnt="0"/>
      <dgm:spPr/>
    </dgm:pt>
    <dgm:pt modelId="{8DF63702-C8F3-44D5-8511-A5D5C521E424}" type="pres">
      <dgm:prSet presAssocID="{590AF5D5-40EE-4668-BE38-7EB0209C41B4}" presName="accentRepeatNode" presStyleLbl="solidFgAcc1" presStyleIdx="1" presStyleCnt="3"/>
      <dgm:spPr/>
    </dgm:pt>
    <dgm:pt modelId="{527EBBC9-7305-4BA9-B3E3-46F1110B362E}" type="pres">
      <dgm:prSet presAssocID="{581245CD-F1E2-44A6-8E9C-9FBD9660C640}" presName="text_3" presStyleLbl="node1" presStyleIdx="2" presStyleCnt="3">
        <dgm:presLayoutVars>
          <dgm:bulletEnabled val="1"/>
        </dgm:presLayoutVars>
      </dgm:prSet>
      <dgm:spPr/>
      <dgm:t>
        <a:bodyPr/>
        <a:lstStyle/>
        <a:p>
          <a:endParaRPr lang="en-US"/>
        </a:p>
      </dgm:t>
    </dgm:pt>
    <dgm:pt modelId="{B60C0D02-E09D-4FE6-8640-850020EFF00C}" type="pres">
      <dgm:prSet presAssocID="{581245CD-F1E2-44A6-8E9C-9FBD9660C640}" presName="accent_3" presStyleCnt="0"/>
      <dgm:spPr/>
    </dgm:pt>
    <dgm:pt modelId="{1273FE01-ACC2-4C59-A9D4-385395A4D040}" type="pres">
      <dgm:prSet presAssocID="{581245CD-F1E2-44A6-8E9C-9FBD9660C640}" presName="accentRepeatNode" presStyleLbl="solidFgAcc1" presStyleIdx="2" presStyleCnt="3"/>
      <dgm:spPr/>
    </dgm:pt>
  </dgm:ptLst>
  <dgm:cxnLst>
    <dgm:cxn modelId="{127C4860-7831-4C3D-BECB-8FE75D45BB6A}" type="presOf" srcId="{78B9E5DC-1CB8-4E08-A3E3-2937891A7875}" destId="{57E2C432-9905-413A-A63A-A1BDB7B4799C}" srcOrd="0" destOrd="0" presId="urn:microsoft.com/office/officeart/2008/layout/VerticalCurvedList"/>
    <dgm:cxn modelId="{6A9F4641-5A87-40FA-BF4D-C66B01219765}" srcId="{782B103B-69A0-450C-9DFC-C137A0FDAD6B}" destId="{7381CEC4-5170-49CB-9D0C-DC178C768DDE}" srcOrd="0" destOrd="0" parTransId="{97195A96-EC34-4F99-9136-3C37FD31438A}" sibTransId="{78B9E5DC-1CB8-4E08-A3E3-2937891A7875}"/>
    <dgm:cxn modelId="{7A18DFE0-CD70-436E-BA7D-299134BB80ED}" srcId="{782B103B-69A0-450C-9DFC-C137A0FDAD6B}" destId="{581245CD-F1E2-44A6-8E9C-9FBD9660C640}" srcOrd="2" destOrd="0" parTransId="{F3D9C57D-2BF5-4716-8D51-BD553638D48A}" sibTransId="{5C01685C-1F1B-4334-AD0D-965ECC6CE248}"/>
    <dgm:cxn modelId="{6CC43549-CFEC-4A22-9289-6DCE7B1D6845}" srcId="{782B103B-69A0-450C-9DFC-C137A0FDAD6B}" destId="{590AF5D5-40EE-4668-BE38-7EB0209C41B4}" srcOrd="1" destOrd="0" parTransId="{1D87EFB5-86B3-4D3E-9ECF-9D28687F2AD6}" sibTransId="{AC95ECF7-875F-494D-B1D5-78B21DBD0D98}"/>
    <dgm:cxn modelId="{91C031D1-90DD-49A4-BE4D-76664CE906CF}" type="presOf" srcId="{782B103B-69A0-450C-9DFC-C137A0FDAD6B}" destId="{2206C099-6B04-425E-835D-37212DD445B3}" srcOrd="0" destOrd="0" presId="urn:microsoft.com/office/officeart/2008/layout/VerticalCurvedList"/>
    <dgm:cxn modelId="{51EC2998-8E84-4A37-ADFF-0D2CA23C7A46}" type="presOf" srcId="{7381CEC4-5170-49CB-9D0C-DC178C768DDE}" destId="{8C91FDBC-7236-4083-ACE9-D6796025D65F}" srcOrd="0" destOrd="0" presId="urn:microsoft.com/office/officeart/2008/layout/VerticalCurvedList"/>
    <dgm:cxn modelId="{7A52BBBA-2CC9-4455-A5D6-E958C6ED7B38}" type="presOf" srcId="{581245CD-F1E2-44A6-8E9C-9FBD9660C640}" destId="{527EBBC9-7305-4BA9-B3E3-46F1110B362E}" srcOrd="0" destOrd="0" presId="urn:microsoft.com/office/officeart/2008/layout/VerticalCurvedList"/>
    <dgm:cxn modelId="{5990DCB6-73E0-4BFF-BE39-1E4F7E13A848}" type="presOf" srcId="{590AF5D5-40EE-4668-BE38-7EB0209C41B4}" destId="{E54A29C9-6121-468C-8DB1-B123019B6F68}" srcOrd="0" destOrd="0" presId="urn:microsoft.com/office/officeart/2008/layout/VerticalCurvedList"/>
    <dgm:cxn modelId="{550F8852-5FBC-47D7-9E25-ECAFFF9B811E}" type="presParOf" srcId="{2206C099-6B04-425E-835D-37212DD445B3}" destId="{51378484-84C4-491D-8FC3-1E1F00354879}" srcOrd="0" destOrd="0" presId="urn:microsoft.com/office/officeart/2008/layout/VerticalCurvedList"/>
    <dgm:cxn modelId="{C749F29E-3CE3-46F2-B637-10279398757A}" type="presParOf" srcId="{51378484-84C4-491D-8FC3-1E1F00354879}" destId="{0E6171E4-32EA-4169-A097-4D1F92A1FDC0}" srcOrd="0" destOrd="0" presId="urn:microsoft.com/office/officeart/2008/layout/VerticalCurvedList"/>
    <dgm:cxn modelId="{D9F133B7-FF90-4B53-8B36-C8F7805B50D6}" type="presParOf" srcId="{0E6171E4-32EA-4169-A097-4D1F92A1FDC0}" destId="{6006A4FD-F0BA-40FC-B968-B03E1216D584}" srcOrd="0" destOrd="0" presId="urn:microsoft.com/office/officeart/2008/layout/VerticalCurvedList"/>
    <dgm:cxn modelId="{F77D3C11-604B-4DA6-9EA9-03DF23D62E34}" type="presParOf" srcId="{0E6171E4-32EA-4169-A097-4D1F92A1FDC0}" destId="{57E2C432-9905-413A-A63A-A1BDB7B4799C}" srcOrd="1" destOrd="0" presId="urn:microsoft.com/office/officeart/2008/layout/VerticalCurvedList"/>
    <dgm:cxn modelId="{E6B00926-A3A5-47EF-BE1F-AAAD8030A48F}" type="presParOf" srcId="{0E6171E4-32EA-4169-A097-4D1F92A1FDC0}" destId="{C22E742E-C057-4809-8A3D-C6115225F9E0}" srcOrd="2" destOrd="0" presId="urn:microsoft.com/office/officeart/2008/layout/VerticalCurvedList"/>
    <dgm:cxn modelId="{7DB6F3D6-8689-4DFA-98FC-A0D4616B5687}" type="presParOf" srcId="{0E6171E4-32EA-4169-A097-4D1F92A1FDC0}" destId="{4DD78149-9D01-4728-81FD-9FF161EC69DB}" srcOrd="3" destOrd="0" presId="urn:microsoft.com/office/officeart/2008/layout/VerticalCurvedList"/>
    <dgm:cxn modelId="{AC703963-FB5E-408C-8EB8-950951C05FA3}" type="presParOf" srcId="{51378484-84C4-491D-8FC3-1E1F00354879}" destId="{8C91FDBC-7236-4083-ACE9-D6796025D65F}" srcOrd="1" destOrd="0" presId="urn:microsoft.com/office/officeart/2008/layout/VerticalCurvedList"/>
    <dgm:cxn modelId="{55D9E450-2B8C-491C-8E3D-050D4A8314A6}" type="presParOf" srcId="{51378484-84C4-491D-8FC3-1E1F00354879}" destId="{A54D04B9-E8FF-445B-9832-FC56CEE01828}" srcOrd="2" destOrd="0" presId="urn:microsoft.com/office/officeart/2008/layout/VerticalCurvedList"/>
    <dgm:cxn modelId="{F16BACEA-30E5-41E4-A17B-4CE8508F7022}" type="presParOf" srcId="{A54D04B9-E8FF-445B-9832-FC56CEE01828}" destId="{D1C99474-1B5C-4954-8A87-E824717E31B0}" srcOrd="0" destOrd="0" presId="urn:microsoft.com/office/officeart/2008/layout/VerticalCurvedList"/>
    <dgm:cxn modelId="{F25381E3-7497-436F-B457-75081EC4AFA7}" type="presParOf" srcId="{51378484-84C4-491D-8FC3-1E1F00354879}" destId="{E54A29C9-6121-468C-8DB1-B123019B6F68}" srcOrd="3" destOrd="0" presId="urn:microsoft.com/office/officeart/2008/layout/VerticalCurvedList"/>
    <dgm:cxn modelId="{866925DA-8288-4220-816E-AF975804EF77}" type="presParOf" srcId="{51378484-84C4-491D-8FC3-1E1F00354879}" destId="{D3A779BB-FE1C-4F95-9904-A07D2A936477}" srcOrd="4" destOrd="0" presId="urn:microsoft.com/office/officeart/2008/layout/VerticalCurvedList"/>
    <dgm:cxn modelId="{09DB42D1-E457-4E7B-9613-450EF6079C4D}" type="presParOf" srcId="{D3A779BB-FE1C-4F95-9904-A07D2A936477}" destId="{8DF63702-C8F3-44D5-8511-A5D5C521E424}" srcOrd="0" destOrd="0" presId="urn:microsoft.com/office/officeart/2008/layout/VerticalCurvedList"/>
    <dgm:cxn modelId="{86B1ACCA-235D-4CEE-A773-5E1A3FC9F107}" type="presParOf" srcId="{51378484-84C4-491D-8FC3-1E1F00354879}" destId="{527EBBC9-7305-4BA9-B3E3-46F1110B362E}" srcOrd="5" destOrd="0" presId="urn:microsoft.com/office/officeart/2008/layout/VerticalCurvedList"/>
    <dgm:cxn modelId="{44161AF9-BFB5-4A87-B683-E786F17F7AC5}" type="presParOf" srcId="{51378484-84C4-491D-8FC3-1E1F00354879}" destId="{B60C0D02-E09D-4FE6-8640-850020EFF00C}" srcOrd="6" destOrd="0" presId="urn:microsoft.com/office/officeart/2008/layout/VerticalCurvedList"/>
    <dgm:cxn modelId="{C890DAA2-F3DE-45C0-AAD4-2766D76A7D9E}" type="presParOf" srcId="{B60C0D02-E09D-4FE6-8640-850020EFF00C}" destId="{1273FE01-ACC2-4C59-A9D4-385395A4D04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82B103B-69A0-450C-9DFC-C137A0FDAD6B}"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US"/>
        </a:p>
      </dgm:t>
    </dgm:pt>
    <dgm:pt modelId="{7381CEC4-5170-49CB-9D0C-DC178C768DDE}">
      <dgm:prSet phldrT="[Text]"/>
      <dgm:spPr/>
      <dgm:t>
        <a:bodyPr/>
        <a:lstStyle/>
        <a:p>
          <a:endParaRPr lang="en-US" i="1" dirty="0"/>
        </a:p>
      </dgm:t>
    </dgm:pt>
    <dgm:pt modelId="{97195A96-EC34-4F99-9136-3C37FD31438A}" type="parTrans" cxnId="{6A9F4641-5A87-40FA-BF4D-C66B01219765}">
      <dgm:prSet/>
      <dgm:spPr/>
      <dgm:t>
        <a:bodyPr/>
        <a:lstStyle/>
        <a:p>
          <a:endParaRPr lang="en-US"/>
        </a:p>
      </dgm:t>
    </dgm:pt>
    <dgm:pt modelId="{78B9E5DC-1CB8-4E08-A3E3-2937891A7875}" type="sibTrans" cxnId="{6A9F4641-5A87-40FA-BF4D-C66B01219765}">
      <dgm:prSet/>
      <dgm:spPr/>
      <dgm:t>
        <a:bodyPr/>
        <a:lstStyle/>
        <a:p>
          <a:endParaRPr lang="en-US"/>
        </a:p>
      </dgm:t>
    </dgm:pt>
    <dgm:pt modelId="{581245CD-F1E2-44A6-8E9C-9FBD9660C640}">
      <dgm:prSet phldrT="[Text]"/>
      <dgm:spPr/>
      <dgm:t>
        <a:bodyPr/>
        <a:lstStyle/>
        <a:p>
          <a:endParaRPr lang="en-US" i="1" dirty="0"/>
        </a:p>
      </dgm:t>
    </dgm:pt>
    <dgm:pt modelId="{F3D9C57D-2BF5-4716-8D51-BD553638D48A}" type="parTrans" cxnId="{7A18DFE0-CD70-436E-BA7D-299134BB80ED}">
      <dgm:prSet/>
      <dgm:spPr/>
      <dgm:t>
        <a:bodyPr/>
        <a:lstStyle/>
        <a:p>
          <a:endParaRPr lang="en-US"/>
        </a:p>
      </dgm:t>
    </dgm:pt>
    <dgm:pt modelId="{5C01685C-1F1B-4334-AD0D-965ECC6CE248}" type="sibTrans" cxnId="{7A18DFE0-CD70-436E-BA7D-299134BB80ED}">
      <dgm:prSet/>
      <dgm:spPr/>
      <dgm:t>
        <a:bodyPr/>
        <a:lstStyle/>
        <a:p>
          <a:endParaRPr lang="en-US"/>
        </a:p>
      </dgm:t>
    </dgm:pt>
    <dgm:pt modelId="{590AF5D5-40EE-4668-BE38-7EB0209C41B4}">
      <dgm:prSet phldrT="[Text]"/>
      <dgm:spPr/>
      <dgm:t>
        <a:bodyPr/>
        <a:lstStyle/>
        <a:p>
          <a:endParaRPr lang="en-US" dirty="0"/>
        </a:p>
      </dgm:t>
    </dgm:pt>
    <dgm:pt modelId="{AC95ECF7-875F-494D-B1D5-78B21DBD0D98}" type="sibTrans" cxnId="{6CC43549-CFEC-4A22-9289-6DCE7B1D6845}">
      <dgm:prSet/>
      <dgm:spPr/>
      <dgm:t>
        <a:bodyPr/>
        <a:lstStyle/>
        <a:p>
          <a:endParaRPr lang="en-US"/>
        </a:p>
      </dgm:t>
    </dgm:pt>
    <dgm:pt modelId="{1D87EFB5-86B3-4D3E-9ECF-9D28687F2AD6}" type="parTrans" cxnId="{6CC43549-CFEC-4A22-9289-6DCE7B1D6845}">
      <dgm:prSet/>
      <dgm:spPr/>
      <dgm:t>
        <a:bodyPr/>
        <a:lstStyle/>
        <a:p>
          <a:endParaRPr lang="en-US"/>
        </a:p>
      </dgm:t>
    </dgm:pt>
    <dgm:pt modelId="{2206C099-6B04-425E-835D-37212DD445B3}" type="pres">
      <dgm:prSet presAssocID="{782B103B-69A0-450C-9DFC-C137A0FDAD6B}" presName="Name0" presStyleCnt="0">
        <dgm:presLayoutVars>
          <dgm:chMax val="7"/>
          <dgm:chPref val="7"/>
          <dgm:dir/>
        </dgm:presLayoutVars>
      </dgm:prSet>
      <dgm:spPr/>
      <dgm:t>
        <a:bodyPr/>
        <a:lstStyle/>
        <a:p>
          <a:endParaRPr lang="en-US"/>
        </a:p>
      </dgm:t>
    </dgm:pt>
    <dgm:pt modelId="{51378484-84C4-491D-8FC3-1E1F00354879}" type="pres">
      <dgm:prSet presAssocID="{782B103B-69A0-450C-9DFC-C137A0FDAD6B}" presName="Name1" presStyleCnt="0"/>
      <dgm:spPr/>
    </dgm:pt>
    <dgm:pt modelId="{0E6171E4-32EA-4169-A097-4D1F92A1FDC0}" type="pres">
      <dgm:prSet presAssocID="{782B103B-69A0-450C-9DFC-C137A0FDAD6B}" presName="cycle" presStyleCnt="0"/>
      <dgm:spPr/>
    </dgm:pt>
    <dgm:pt modelId="{6006A4FD-F0BA-40FC-B968-B03E1216D584}" type="pres">
      <dgm:prSet presAssocID="{782B103B-69A0-450C-9DFC-C137A0FDAD6B}" presName="srcNode" presStyleLbl="node1" presStyleIdx="0" presStyleCnt="3"/>
      <dgm:spPr/>
    </dgm:pt>
    <dgm:pt modelId="{57E2C432-9905-413A-A63A-A1BDB7B4799C}" type="pres">
      <dgm:prSet presAssocID="{782B103B-69A0-450C-9DFC-C137A0FDAD6B}" presName="conn" presStyleLbl="parChTrans1D2" presStyleIdx="0" presStyleCnt="1"/>
      <dgm:spPr/>
      <dgm:t>
        <a:bodyPr/>
        <a:lstStyle/>
        <a:p>
          <a:endParaRPr lang="en-US"/>
        </a:p>
      </dgm:t>
    </dgm:pt>
    <dgm:pt modelId="{C22E742E-C057-4809-8A3D-C6115225F9E0}" type="pres">
      <dgm:prSet presAssocID="{782B103B-69A0-450C-9DFC-C137A0FDAD6B}" presName="extraNode" presStyleLbl="node1" presStyleIdx="0" presStyleCnt="3"/>
      <dgm:spPr/>
    </dgm:pt>
    <dgm:pt modelId="{4DD78149-9D01-4728-81FD-9FF161EC69DB}" type="pres">
      <dgm:prSet presAssocID="{782B103B-69A0-450C-9DFC-C137A0FDAD6B}" presName="dstNode" presStyleLbl="node1" presStyleIdx="0" presStyleCnt="3"/>
      <dgm:spPr/>
    </dgm:pt>
    <dgm:pt modelId="{8C91FDBC-7236-4083-ACE9-D6796025D65F}" type="pres">
      <dgm:prSet presAssocID="{7381CEC4-5170-49CB-9D0C-DC178C768DDE}" presName="text_1" presStyleLbl="node1" presStyleIdx="0" presStyleCnt="3">
        <dgm:presLayoutVars>
          <dgm:bulletEnabled val="1"/>
        </dgm:presLayoutVars>
      </dgm:prSet>
      <dgm:spPr/>
      <dgm:t>
        <a:bodyPr/>
        <a:lstStyle/>
        <a:p>
          <a:endParaRPr lang="en-US"/>
        </a:p>
      </dgm:t>
    </dgm:pt>
    <dgm:pt modelId="{A54D04B9-E8FF-445B-9832-FC56CEE01828}" type="pres">
      <dgm:prSet presAssocID="{7381CEC4-5170-49CB-9D0C-DC178C768DDE}" presName="accent_1" presStyleCnt="0"/>
      <dgm:spPr/>
    </dgm:pt>
    <dgm:pt modelId="{D1C99474-1B5C-4954-8A87-E824717E31B0}" type="pres">
      <dgm:prSet presAssocID="{7381CEC4-5170-49CB-9D0C-DC178C768DDE}" presName="accentRepeatNode" presStyleLbl="solidFgAcc1" presStyleIdx="0" presStyleCnt="3"/>
      <dgm:spPr/>
    </dgm:pt>
    <dgm:pt modelId="{E54A29C9-6121-468C-8DB1-B123019B6F68}" type="pres">
      <dgm:prSet presAssocID="{590AF5D5-40EE-4668-BE38-7EB0209C41B4}" presName="text_2" presStyleLbl="node1" presStyleIdx="1" presStyleCnt="3">
        <dgm:presLayoutVars>
          <dgm:bulletEnabled val="1"/>
        </dgm:presLayoutVars>
      </dgm:prSet>
      <dgm:spPr/>
      <dgm:t>
        <a:bodyPr/>
        <a:lstStyle/>
        <a:p>
          <a:endParaRPr lang="en-US"/>
        </a:p>
      </dgm:t>
    </dgm:pt>
    <dgm:pt modelId="{D3A779BB-FE1C-4F95-9904-A07D2A936477}" type="pres">
      <dgm:prSet presAssocID="{590AF5D5-40EE-4668-BE38-7EB0209C41B4}" presName="accent_2" presStyleCnt="0"/>
      <dgm:spPr/>
    </dgm:pt>
    <dgm:pt modelId="{8DF63702-C8F3-44D5-8511-A5D5C521E424}" type="pres">
      <dgm:prSet presAssocID="{590AF5D5-40EE-4668-BE38-7EB0209C41B4}" presName="accentRepeatNode" presStyleLbl="solidFgAcc1" presStyleIdx="1" presStyleCnt="3"/>
      <dgm:spPr/>
    </dgm:pt>
    <dgm:pt modelId="{527EBBC9-7305-4BA9-B3E3-46F1110B362E}" type="pres">
      <dgm:prSet presAssocID="{581245CD-F1E2-44A6-8E9C-9FBD9660C640}" presName="text_3" presStyleLbl="node1" presStyleIdx="2" presStyleCnt="3">
        <dgm:presLayoutVars>
          <dgm:bulletEnabled val="1"/>
        </dgm:presLayoutVars>
      </dgm:prSet>
      <dgm:spPr/>
      <dgm:t>
        <a:bodyPr/>
        <a:lstStyle/>
        <a:p>
          <a:endParaRPr lang="en-US"/>
        </a:p>
      </dgm:t>
    </dgm:pt>
    <dgm:pt modelId="{B60C0D02-E09D-4FE6-8640-850020EFF00C}" type="pres">
      <dgm:prSet presAssocID="{581245CD-F1E2-44A6-8E9C-9FBD9660C640}" presName="accent_3" presStyleCnt="0"/>
      <dgm:spPr/>
    </dgm:pt>
    <dgm:pt modelId="{1273FE01-ACC2-4C59-A9D4-385395A4D040}" type="pres">
      <dgm:prSet presAssocID="{581245CD-F1E2-44A6-8E9C-9FBD9660C640}" presName="accentRepeatNode" presStyleLbl="solidFgAcc1" presStyleIdx="2" presStyleCnt="3"/>
      <dgm:spPr/>
    </dgm:pt>
  </dgm:ptLst>
  <dgm:cxnLst>
    <dgm:cxn modelId="{127C4860-7831-4C3D-BECB-8FE75D45BB6A}" type="presOf" srcId="{78B9E5DC-1CB8-4E08-A3E3-2937891A7875}" destId="{57E2C432-9905-413A-A63A-A1BDB7B4799C}" srcOrd="0" destOrd="0" presId="urn:microsoft.com/office/officeart/2008/layout/VerticalCurvedList"/>
    <dgm:cxn modelId="{6A9F4641-5A87-40FA-BF4D-C66B01219765}" srcId="{782B103B-69A0-450C-9DFC-C137A0FDAD6B}" destId="{7381CEC4-5170-49CB-9D0C-DC178C768DDE}" srcOrd="0" destOrd="0" parTransId="{97195A96-EC34-4F99-9136-3C37FD31438A}" sibTransId="{78B9E5DC-1CB8-4E08-A3E3-2937891A7875}"/>
    <dgm:cxn modelId="{7A18DFE0-CD70-436E-BA7D-299134BB80ED}" srcId="{782B103B-69A0-450C-9DFC-C137A0FDAD6B}" destId="{581245CD-F1E2-44A6-8E9C-9FBD9660C640}" srcOrd="2" destOrd="0" parTransId="{F3D9C57D-2BF5-4716-8D51-BD553638D48A}" sibTransId="{5C01685C-1F1B-4334-AD0D-965ECC6CE248}"/>
    <dgm:cxn modelId="{6CC43549-CFEC-4A22-9289-6DCE7B1D6845}" srcId="{782B103B-69A0-450C-9DFC-C137A0FDAD6B}" destId="{590AF5D5-40EE-4668-BE38-7EB0209C41B4}" srcOrd="1" destOrd="0" parTransId="{1D87EFB5-86B3-4D3E-9ECF-9D28687F2AD6}" sibTransId="{AC95ECF7-875F-494D-B1D5-78B21DBD0D98}"/>
    <dgm:cxn modelId="{91C031D1-90DD-49A4-BE4D-76664CE906CF}" type="presOf" srcId="{782B103B-69A0-450C-9DFC-C137A0FDAD6B}" destId="{2206C099-6B04-425E-835D-37212DD445B3}" srcOrd="0" destOrd="0" presId="urn:microsoft.com/office/officeart/2008/layout/VerticalCurvedList"/>
    <dgm:cxn modelId="{51EC2998-8E84-4A37-ADFF-0D2CA23C7A46}" type="presOf" srcId="{7381CEC4-5170-49CB-9D0C-DC178C768DDE}" destId="{8C91FDBC-7236-4083-ACE9-D6796025D65F}" srcOrd="0" destOrd="0" presId="urn:microsoft.com/office/officeart/2008/layout/VerticalCurvedList"/>
    <dgm:cxn modelId="{7A52BBBA-2CC9-4455-A5D6-E958C6ED7B38}" type="presOf" srcId="{581245CD-F1E2-44A6-8E9C-9FBD9660C640}" destId="{527EBBC9-7305-4BA9-B3E3-46F1110B362E}" srcOrd="0" destOrd="0" presId="urn:microsoft.com/office/officeart/2008/layout/VerticalCurvedList"/>
    <dgm:cxn modelId="{5990DCB6-73E0-4BFF-BE39-1E4F7E13A848}" type="presOf" srcId="{590AF5D5-40EE-4668-BE38-7EB0209C41B4}" destId="{E54A29C9-6121-468C-8DB1-B123019B6F68}" srcOrd="0" destOrd="0" presId="urn:microsoft.com/office/officeart/2008/layout/VerticalCurvedList"/>
    <dgm:cxn modelId="{550F8852-5FBC-47D7-9E25-ECAFFF9B811E}" type="presParOf" srcId="{2206C099-6B04-425E-835D-37212DD445B3}" destId="{51378484-84C4-491D-8FC3-1E1F00354879}" srcOrd="0" destOrd="0" presId="urn:microsoft.com/office/officeart/2008/layout/VerticalCurvedList"/>
    <dgm:cxn modelId="{C749F29E-3CE3-46F2-B637-10279398757A}" type="presParOf" srcId="{51378484-84C4-491D-8FC3-1E1F00354879}" destId="{0E6171E4-32EA-4169-A097-4D1F92A1FDC0}" srcOrd="0" destOrd="0" presId="urn:microsoft.com/office/officeart/2008/layout/VerticalCurvedList"/>
    <dgm:cxn modelId="{D9F133B7-FF90-4B53-8B36-C8F7805B50D6}" type="presParOf" srcId="{0E6171E4-32EA-4169-A097-4D1F92A1FDC0}" destId="{6006A4FD-F0BA-40FC-B968-B03E1216D584}" srcOrd="0" destOrd="0" presId="urn:microsoft.com/office/officeart/2008/layout/VerticalCurvedList"/>
    <dgm:cxn modelId="{F77D3C11-604B-4DA6-9EA9-03DF23D62E34}" type="presParOf" srcId="{0E6171E4-32EA-4169-A097-4D1F92A1FDC0}" destId="{57E2C432-9905-413A-A63A-A1BDB7B4799C}" srcOrd="1" destOrd="0" presId="urn:microsoft.com/office/officeart/2008/layout/VerticalCurvedList"/>
    <dgm:cxn modelId="{E6B00926-A3A5-47EF-BE1F-AAAD8030A48F}" type="presParOf" srcId="{0E6171E4-32EA-4169-A097-4D1F92A1FDC0}" destId="{C22E742E-C057-4809-8A3D-C6115225F9E0}" srcOrd="2" destOrd="0" presId="urn:microsoft.com/office/officeart/2008/layout/VerticalCurvedList"/>
    <dgm:cxn modelId="{7DB6F3D6-8689-4DFA-98FC-A0D4616B5687}" type="presParOf" srcId="{0E6171E4-32EA-4169-A097-4D1F92A1FDC0}" destId="{4DD78149-9D01-4728-81FD-9FF161EC69DB}" srcOrd="3" destOrd="0" presId="urn:microsoft.com/office/officeart/2008/layout/VerticalCurvedList"/>
    <dgm:cxn modelId="{AC703963-FB5E-408C-8EB8-950951C05FA3}" type="presParOf" srcId="{51378484-84C4-491D-8FC3-1E1F00354879}" destId="{8C91FDBC-7236-4083-ACE9-D6796025D65F}" srcOrd="1" destOrd="0" presId="urn:microsoft.com/office/officeart/2008/layout/VerticalCurvedList"/>
    <dgm:cxn modelId="{55D9E450-2B8C-491C-8E3D-050D4A8314A6}" type="presParOf" srcId="{51378484-84C4-491D-8FC3-1E1F00354879}" destId="{A54D04B9-E8FF-445B-9832-FC56CEE01828}" srcOrd="2" destOrd="0" presId="urn:microsoft.com/office/officeart/2008/layout/VerticalCurvedList"/>
    <dgm:cxn modelId="{F16BACEA-30E5-41E4-A17B-4CE8508F7022}" type="presParOf" srcId="{A54D04B9-E8FF-445B-9832-FC56CEE01828}" destId="{D1C99474-1B5C-4954-8A87-E824717E31B0}" srcOrd="0" destOrd="0" presId="urn:microsoft.com/office/officeart/2008/layout/VerticalCurvedList"/>
    <dgm:cxn modelId="{F25381E3-7497-436F-B457-75081EC4AFA7}" type="presParOf" srcId="{51378484-84C4-491D-8FC3-1E1F00354879}" destId="{E54A29C9-6121-468C-8DB1-B123019B6F68}" srcOrd="3" destOrd="0" presId="urn:microsoft.com/office/officeart/2008/layout/VerticalCurvedList"/>
    <dgm:cxn modelId="{866925DA-8288-4220-816E-AF975804EF77}" type="presParOf" srcId="{51378484-84C4-491D-8FC3-1E1F00354879}" destId="{D3A779BB-FE1C-4F95-9904-A07D2A936477}" srcOrd="4" destOrd="0" presId="urn:microsoft.com/office/officeart/2008/layout/VerticalCurvedList"/>
    <dgm:cxn modelId="{09DB42D1-E457-4E7B-9613-450EF6079C4D}" type="presParOf" srcId="{D3A779BB-FE1C-4F95-9904-A07D2A936477}" destId="{8DF63702-C8F3-44D5-8511-A5D5C521E424}" srcOrd="0" destOrd="0" presId="urn:microsoft.com/office/officeart/2008/layout/VerticalCurvedList"/>
    <dgm:cxn modelId="{86B1ACCA-235D-4CEE-A773-5E1A3FC9F107}" type="presParOf" srcId="{51378484-84C4-491D-8FC3-1E1F00354879}" destId="{527EBBC9-7305-4BA9-B3E3-46F1110B362E}" srcOrd="5" destOrd="0" presId="urn:microsoft.com/office/officeart/2008/layout/VerticalCurvedList"/>
    <dgm:cxn modelId="{44161AF9-BFB5-4A87-B683-E786F17F7AC5}" type="presParOf" srcId="{51378484-84C4-491D-8FC3-1E1F00354879}" destId="{B60C0D02-E09D-4FE6-8640-850020EFF00C}" srcOrd="6" destOrd="0" presId="urn:microsoft.com/office/officeart/2008/layout/VerticalCurvedList"/>
    <dgm:cxn modelId="{C890DAA2-F3DE-45C0-AAD4-2766D76A7D9E}" type="presParOf" srcId="{B60C0D02-E09D-4FE6-8640-850020EFF00C}" destId="{1273FE01-ACC2-4C59-A9D4-385395A4D04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82B103B-69A0-450C-9DFC-C137A0FDAD6B}"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US"/>
        </a:p>
      </dgm:t>
    </dgm:pt>
    <dgm:pt modelId="{7381CEC4-5170-49CB-9D0C-DC178C768DDE}">
      <dgm:prSet phldrT="[Text]"/>
      <dgm:spPr/>
      <dgm:t>
        <a:bodyPr/>
        <a:lstStyle/>
        <a:p>
          <a:endParaRPr lang="en-US" i="1" dirty="0"/>
        </a:p>
      </dgm:t>
    </dgm:pt>
    <dgm:pt modelId="{97195A96-EC34-4F99-9136-3C37FD31438A}" type="parTrans" cxnId="{6A9F4641-5A87-40FA-BF4D-C66B01219765}">
      <dgm:prSet/>
      <dgm:spPr/>
      <dgm:t>
        <a:bodyPr/>
        <a:lstStyle/>
        <a:p>
          <a:endParaRPr lang="en-US"/>
        </a:p>
      </dgm:t>
    </dgm:pt>
    <dgm:pt modelId="{78B9E5DC-1CB8-4E08-A3E3-2937891A7875}" type="sibTrans" cxnId="{6A9F4641-5A87-40FA-BF4D-C66B01219765}">
      <dgm:prSet/>
      <dgm:spPr/>
      <dgm:t>
        <a:bodyPr/>
        <a:lstStyle/>
        <a:p>
          <a:endParaRPr lang="en-US"/>
        </a:p>
      </dgm:t>
    </dgm:pt>
    <dgm:pt modelId="{581245CD-F1E2-44A6-8E9C-9FBD9660C640}">
      <dgm:prSet phldrT="[Text]"/>
      <dgm:spPr/>
      <dgm:t>
        <a:bodyPr/>
        <a:lstStyle/>
        <a:p>
          <a:endParaRPr lang="en-US" i="1" dirty="0"/>
        </a:p>
      </dgm:t>
    </dgm:pt>
    <dgm:pt modelId="{F3D9C57D-2BF5-4716-8D51-BD553638D48A}" type="parTrans" cxnId="{7A18DFE0-CD70-436E-BA7D-299134BB80ED}">
      <dgm:prSet/>
      <dgm:spPr/>
      <dgm:t>
        <a:bodyPr/>
        <a:lstStyle/>
        <a:p>
          <a:endParaRPr lang="en-US"/>
        </a:p>
      </dgm:t>
    </dgm:pt>
    <dgm:pt modelId="{5C01685C-1F1B-4334-AD0D-965ECC6CE248}" type="sibTrans" cxnId="{7A18DFE0-CD70-436E-BA7D-299134BB80ED}">
      <dgm:prSet/>
      <dgm:spPr/>
      <dgm:t>
        <a:bodyPr/>
        <a:lstStyle/>
        <a:p>
          <a:endParaRPr lang="en-US"/>
        </a:p>
      </dgm:t>
    </dgm:pt>
    <dgm:pt modelId="{590AF5D5-40EE-4668-BE38-7EB0209C41B4}">
      <dgm:prSet phldrT="[Text]"/>
      <dgm:spPr/>
      <dgm:t>
        <a:bodyPr/>
        <a:lstStyle/>
        <a:p>
          <a:endParaRPr lang="en-US" dirty="0"/>
        </a:p>
      </dgm:t>
    </dgm:pt>
    <dgm:pt modelId="{AC95ECF7-875F-494D-B1D5-78B21DBD0D98}" type="sibTrans" cxnId="{6CC43549-CFEC-4A22-9289-6DCE7B1D6845}">
      <dgm:prSet/>
      <dgm:spPr/>
      <dgm:t>
        <a:bodyPr/>
        <a:lstStyle/>
        <a:p>
          <a:endParaRPr lang="en-US"/>
        </a:p>
      </dgm:t>
    </dgm:pt>
    <dgm:pt modelId="{1D87EFB5-86B3-4D3E-9ECF-9D28687F2AD6}" type="parTrans" cxnId="{6CC43549-CFEC-4A22-9289-6DCE7B1D6845}">
      <dgm:prSet/>
      <dgm:spPr/>
      <dgm:t>
        <a:bodyPr/>
        <a:lstStyle/>
        <a:p>
          <a:endParaRPr lang="en-US"/>
        </a:p>
      </dgm:t>
    </dgm:pt>
    <dgm:pt modelId="{2206C099-6B04-425E-835D-37212DD445B3}" type="pres">
      <dgm:prSet presAssocID="{782B103B-69A0-450C-9DFC-C137A0FDAD6B}" presName="Name0" presStyleCnt="0">
        <dgm:presLayoutVars>
          <dgm:chMax val="7"/>
          <dgm:chPref val="7"/>
          <dgm:dir/>
        </dgm:presLayoutVars>
      </dgm:prSet>
      <dgm:spPr/>
      <dgm:t>
        <a:bodyPr/>
        <a:lstStyle/>
        <a:p>
          <a:endParaRPr lang="en-US"/>
        </a:p>
      </dgm:t>
    </dgm:pt>
    <dgm:pt modelId="{51378484-84C4-491D-8FC3-1E1F00354879}" type="pres">
      <dgm:prSet presAssocID="{782B103B-69A0-450C-9DFC-C137A0FDAD6B}" presName="Name1" presStyleCnt="0"/>
      <dgm:spPr/>
    </dgm:pt>
    <dgm:pt modelId="{0E6171E4-32EA-4169-A097-4D1F92A1FDC0}" type="pres">
      <dgm:prSet presAssocID="{782B103B-69A0-450C-9DFC-C137A0FDAD6B}" presName="cycle" presStyleCnt="0"/>
      <dgm:spPr/>
    </dgm:pt>
    <dgm:pt modelId="{6006A4FD-F0BA-40FC-B968-B03E1216D584}" type="pres">
      <dgm:prSet presAssocID="{782B103B-69A0-450C-9DFC-C137A0FDAD6B}" presName="srcNode" presStyleLbl="node1" presStyleIdx="0" presStyleCnt="3"/>
      <dgm:spPr/>
    </dgm:pt>
    <dgm:pt modelId="{57E2C432-9905-413A-A63A-A1BDB7B4799C}" type="pres">
      <dgm:prSet presAssocID="{782B103B-69A0-450C-9DFC-C137A0FDAD6B}" presName="conn" presStyleLbl="parChTrans1D2" presStyleIdx="0" presStyleCnt="1"/>
      <dgm:spPr/>
      <dgm:t>
        <a:bodyPr/>
        <a:lstStyle/>
        <a:p>
          <a:endParaRPr lang="en-US"/>
        </a:p>
      </dgm:t>
    </dgm:pt>
    <dgm:pt modelId="{C22E742E-C057-4809-8A3D-C6115225F9E0}" type="pres">
      <dgm:prSet presAssocID="{782B103B-69A0-450C-9DFC-C137A0FDAD6B}" presName="extraNode" presStyleLbl="node1" presStyleIdx="0" presStyleCnt="3"/>
      <dgm:spPr/>
    </dgm:pt>
    <dgm:pt modelId="{4DD78149-9D01-4728-81FD-9FF161EC69DB}" type="pres">
      <dgm:prSet presAssocID="{782B103B-69A0-450C-9DFC-C137A0FDAD6B}" presName="dstNode" presStyleLbl="node1" presStyleIdx="0" presStyleCnt="3"/>
      <dgm:spPr/>
    </dgm:pt>
    <dgm:pt modelId="{8C91FDBC-7236-4083-ACE9-D6796025D65F}" type="pres">
      <dgm:prSet presAssocID="{7381CEC4-5170-49CB-9D0C-DC178C768DDE}" presName="text_1" presStyleLbl="node1" presStyleIdx="0" presStyleCnt="3">
        <dgm:presLayoutVars>
          <dgm:bulletEnabled val="1"/>
        </dgm:presLayoutVars>
      </dgm:prSet>
      <dgm:spPr/>
      <dgm:t>
        <a:bodyPr/>
        <a:lstStyle/>
        <a:p>
          <a:endParaRPr lang="en-US"/>
        </a:p>
      </dgm:t>
    </dgm:pt>
    <dgm:pt modelId="{A54D04B9-E8FF-445B-9832-FC56CEE01828}" type="pres">
      <dgm:prSet presAssocID="{7381CEC4-5170-49CB-9D0C-DC178C768DDE}" presName="accent_1" presStyleCnt="0"/>
      <dgm:spPr/>
    </dgm:pt>
    <dgm:pt modelId="{D1C99474-1B5C-4954-8A87-E824717E31B0}" type="pres">
      <dgm:prSet presAssocID="{7381CEC4-5170-49CB-9D0C-DC178C768DDE}" presName="accentRepeatNode" presStyleLbl="solidFgAcc1" presStyleIdx="0" presStyleCnt="3"/>
      <dgm:spPr/>
    </dgm:pt>
    <dgm:pt modelId="{E54A29C9-6121-468C-8DB1-B123019B6F68}" type="pres">
      <dgm:prSet presAssocID="{590AF5D5-40EE-4668-BE38-7EB0209C41B4}" presName="text_2" presStyleLbl="node1" presStyleIdx="1" presStyleCnt="3">
        <dgm:presLayoutVars>
          <dgm:bulletEnabled val="1"/>
        </dgm:presLayoutVars>
      </dgm:prSet>
      <dgm:spPr/>
      <dgm:t>
        <a:bodyPr/>
        <a:lstStyle/>
        <a:p>
          <a:endParaRPr lang="en-US"/>
        </a:p>
      </dgm:t>
    </dgm:pt>
    <dgm:pt modelId="{D3A779BB-FE1C-4F95-9904-A07D2A936477}" type="pres">
      <dgm:prSet presAssocID="{590AF5D5-40EE-4668-BE38-7EB0209C41B4}" presName="accent_2" presStyleCnt="0"/>
      <dgm:spPr/>
    </dgm:pt>
    <dgm:pt modelId="{8DF63702-C8F3-44D5-8511-A5D5C521E424}" type="pres">
      <dgm:prSet presAssocID="{590AF5D5-40EE-4668-BE38-7EB0209C41B4}" presName="accentRepeatNode" presStyleLbl="solidFgAcc1" presStyleIdx="1" presStyleCnt="3"/>
      <dgm:spPr/>
    </dgm:pt>
    <dgm:pt modelId="{527EBBC9-7305-4BA9-B3E3-46F1110B362E}" type="pres">
      <dgm:prSet presAssocID="{581245CD-F1E2-44A6-8E9C-9FBD9660C640}" presName="text_3" presStyleLbl="node1" presStyleIdx="2" presStyleCnt="3">
        <dgm:presLayoutVars>
          <dgm:bulletEnabled val="1"/>
        </dgm:presLayoutVars>
      </dgm:prSet>
      <dgm:spPr/>
      <dgm:t>
        <a:bodyPr/>
        <a:lstStyle/>
        <a:p>
          <a:endParaRPr lang="en-US"/>
        </a:p>
      </dgm:t>
    </dgm:pt>
    <dgm:pt modelId="{B60C0D02-E09D-4FE6-8640-850020EFF00C}" type="pres">
      <dgm:prSet presAssocID="{581245CD-F1E2-44A6-8E9C-9FBD9660C640}" presName="accent_3" presStyleCnt="0"/>
      <dgm:spPr/>
    </dgm:pt>
    <dgm:pt modelId="{1273FE01-ACC2-4C59-A9D4-385395A4D040}" type="pres">
      <dgm:prSet presAssocID="{581245CD-F1E2-44A6-8E9C-9FBD9660C640}" presName="accentRepeatNode" presStyleLbl="solidFgAcc1" presStyleIdx="2" presStyleCnt="3"/>
      <dgm:spPr/>
    </dgm:pt>
  </dgm:ptLst>
  <dgm:cxnLst>
    <dgm:cxn modelId="{127C4860-7831-4C3D-BECB-8FE75D45BB6A}" type="presOf" srcId="{78B9E5DC-1CB8-4E08-A3E3-2937891A7875}" destId="{57E2C432-9905-413A-A63A-A1BDB7B4799C}" srcOrd="0" destOrd="0" presId="urn:microsoft.com/office/officeart/2008/layout/VerticalCurvedList"/>
    <dgm:cxn modelId="{6A9F4641-5A87-40FA-BF4D-C66B01219765}" srcId="{782B103B-69A0-450C-9DFC-C137A0FDAD6B}" destId="{7381CEC4-5170-49CB-9D0C-DC178C768DDE}" srcOrd="0" destOrd="0" parTransId="{97195A96-EC34-4F99-9136-3C37FD31438A}" sibTransId="{78B9E5DC-1CB8-4E08-A3E3-2937891A7875}"/>
    <dgm:cxn modelId="{7A18DFE0-CD70-436E-BA7D-299134BB80ED}" srcId="{782B103B-69A0-450C-9DFC-C137A0FDAD6B}" destId="{581245CD-F1E2-44A6-8E9C-9FBD9660C640}" srcOrd="2" destOrd="0" parTransId="{F3D9C57D-2BF5-4716-8D51-BD553638D48A}" sibTransId="{5C01685C-1F1B-4334-AD0D-965ECC6CE248}"/>
    <dgm:cxn modelId="{6CC43549-CFEC-4A22-9289-6DCE7B1D6845}" srcId="{782B103B-69A0-450C-9DFC-C137A0FDAD6B}" destId="{590AF5D5-40EE-4668-BE38-7EB0209C41B4}" srcOrd="1" destOrd="0" parTransId="{1D87EFB5-86B3-4D3E-9ECF-9D28687F2AD6}" sibTransId="{AC95ECF7-875F-494D-B1D5-78B21DBD0D98}"/>
    <dgm:cxn modelId="{91C031D1-90DD-49A4-BE4D-76664CE906CF}" type="presOf" srcId="{782B103B-69A0-450C-9DFC-C137A0FDAD6B}" destId="{2206C099-6B04-425E-835D-37212DD445B3}" srcOrd="0" destOrd="0" presId="urn:microsoft.com/office/officeart/2008/layout/VerticalCurvedList"/>
    <dgm:cxn modelId="{51EC2998-8E84-4A37-ADFF-0D2CA23C7A46}" type="presOf" srcId="{7381CEC4-5170-49CB-9D0C-DC178C768DDE}" destId="{8C91FDBC-7236-4083-ACE9-D6796025D65F}" srcOrd="0" destOrd="0" presId="urn:microsoft.com/office/officeart/2008/layout/VerticalCurvedList"/>
    <dgm:cxn modelId="{7A52BBBA-2CC9-4455-A5D6-E958C6ED7B38}" type="presOf" srcId="{581245CD-F1E2-44A6-8E9C-9FBD9660C640}" destId="{527EBBC9-7305-4BA9-B3E3-46F1110B362E}" srcOrd="0" destOrd="0" presId="urn:microsoft.com/office/officeart/2008/layout/VerticalCurvedList"/>
    <dgm:cxn modelId="{5990DCB6-73E0-4BFF-BE39-1E4F7E13A848}" type="presOf" srcId="{590AF5D5-40EE-4668-BE38-7EB0209C41B4}" destId="{E54A29C9-6121-468C-8DB1-B123019B6F68}" srcOrd="0" destOrd="0" presId="urn:microsoft.com/office/officeart/2008/layout/VerticalCurvedList"/>
    <dgm:cxn modelId="{550F8852-5FBC-47D7-9E25-ECAFFF9B811E}" type="presParOf" srcId="{2206C099-6B04-425E-835D-37212DD445B3}" destId="{51378484-84C4-491D-8FC3-1E1F00354879}" srcOrd="0" destOrd="0" presId="urn:microsoft.com/office/officeart/2008/layout/VerticalCurvedList"/>
    <dgm:cxn modelId="{C749F29E-3CE3-46F2-B637-10279398757A}" type="presParOf" srcId="{51378484-84C4-491D-8FC3-1E1F00354879}" destId="{0E6171E4-32EA-4169-A097-4D1F92A1FDC0}" srcOrd="0" destOrd="0" presId="urn:microsoft.com/office/officeart/2008/layout/VerticalCurvedList"/>
    <dgm:cxn modelId="{D9F133B7-FF90-4B53-8B36-C8F7805B50D6}" type="presParOf" srcId="{0E6171E4-32EA-4169-A097-4D1F92A1FDC0}" destId="{6006A4FD-F0BA-40FC-B968-B03E1216D584}" srcOrd="0" destOrd="0" presId="urn:microsoft.com/office/officeart/2008/layout/VerticalCurvedList"/>
    <dgm:cxn modelId="{F77D3C11-604B-4DA6-9EA9-03DF23D62E34}" type="presParOf" srcId="{0E6171E4-32EA-4169-A097-4D1F92A1FDC0}" destId="{57E2C432-9905-413A-A63A-A1BDB7B4799C}" srcOrd="1" destOrd="0" presId="urn:microsoft.com/office/officeart/2008/layout/VerticalCurvedList"/>
    <dgm:cxn modelId="{E6B00926-A3A5-47EF-BE1F-AAAD8030A48F}" type="presParOf" srcId="{0E6171E4-32EA-4169-A097-4D1F92A1FDC0}" destId="{C22E742E-C057-4809-8A3D-C6115225F9E0}" srcOrd="2" destOrd="0" presId="urn:microsoft.com/office/officeart/2008/layout/VerticalCurvedList"/>
    <dgm:cxn modelId="{7DB6F3D6-8689-4DFA-98FC-A0D4616B5687}" type="presParOf" srcId="{0E6171E4-32EA-4169-A097-4D1F92A1FDC0}" destId="{4DD78149-9D01-4728-81FD-9FF161EC69DB}" srcOrd="3" destOrd="0" presId="urn:microsoft.com/office/officeart/2008/layout/VerticalCurvedList"/>
    <dgm:cxn modelId="{AC703963-FB5E-408C-8EB8-950951C05FA3}" type="presParOf" srcId="{51378484-84C4-491D-8FC3-1E1F00354879}" destId="{8C91FDBC-7236-4083-ACE9-D6796025D65F}" srcOrd="1" destOrd="0" presId="urn:microsoft.com/office/officeart/2008/layout/VerticalCurvedList"/>
    <dgm:cxn modelId="{55D9E450-2B8C-491C-8E3D-050D4A8314A6}" type="presParOf" srcId="{51378484-84C4-491D-8FC3-1E1F00354879}" destId="{A54D04B9-E8FF-445B-9832-FC56CEE01828}" srcOrd="2" destOrd="0" presId="urn:microsoft.com/office/officeart/2008/layout/VerticalCurvedList"/>
    <dgm:cxn modelId="{F16BACEA-30E5-41E4-A17B-4CE8508F7022}" type="presParOf" srcId="{A54D04B9-E8FF-445B-9832-FC56CEE01828}" destId="{D1C99474-1B5C-4954-8A87-E824717E31B0}" srcOrd="0" destOrd="0" presId="urn:microsoft.com/office/officeart/2008/layout/VerticalCurvedList"/>
    <dgm:cxn modelId="{F25381E3-7497-436F-B457-75081EC4AFA7}" type="presParOf" srcId="{51378484-84C4-491D-8FC3-1E1F00354879}" destId="{E54A29C9-6121-468C-8DB1-B123019B6F68}" srcOrd="3" destOrd="0" presId="urn:microsoft.com/office/officeart/2008/layout/VerticalCurvedList"/>
    <dgm:cxn modelId="{866925DA-8288-4220-816E-AF975804EF77}" type="presParOf" srcId="{51378484-84C4-491D-8FC3-1E1F00354879}" destId="{D3A779BB-FE1C-4F95-9904-A07D2A936477}" srcOrd="4" destOrd="0" presId="urn:microsoft.com/office/officeart/2008/layout/VerticalCurvedList"/>
    <dgm:cxn modelId="{09DB42D1-E457-4E7B-9613-450EF6079C4D}" type="presParOf" srcId="{D3A779BB-FE1C-4F95-9904-A07D2A936477}" destId="{8DF63702-C8F3-44D5-8511-A5D5C521E424}" srcOrd="0" destOrd="0" presId="urn:microsoft.com/office/officeart/2008/layout/VerticalCurvedList"/>
    <dgm:cxn modelId="{86B1ACCA-235D-4CEE-A773-5E1A3FC9F107}" type="presParOf" srcId="{51378484-84C4-491D-8FC3-1E1F00354879}" destId="{527EBBC9-7305-4BA9-B3E3-46F1110B362E}" srcOrd="5" destOrd="0" presId="urn:microsoft.com/office/officeart/2008/layout/VerticalCurvedList"/>
    <dgm:cxn modelId="{44161AF9-BFB5-4A87-B683-E786F17F7AC5}" type="presParOf" srcId="{51378484-84C4-491D-8FC3-1E1F00354879}" destId="{B60C0D02-E09D-4FE6-8640-850020EFF00C}" srcOrd="6" destOrd="0" presId="urn:microsoft.com/office/officeart/2008/layout/VerticalCurvedList"/>
    <dgm:cxn modelId="{C890DAA2-F3DE-45C0-AAD4-2766D76A7D9E}" type="presParOf" srcId="{B60C0D02-E09D-4FE6-8640-850020EFF00C}" destId="{1273FE01-ACC2-4C59-A9D4-385395A4D04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30FEE73-0AE7-41E1-A9C6-BF5905BCCCFF}"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30883BFD-C87B-4E2B-AFC7-2570FD8E661B}">
      <dgm:prSet phldrT="[Text]" custT="1"/>
      <dgm:spPr>
        <a:solidFill>
          <a:srgbClr val="69A9FF"/>
        </a:solidFill>
      </dgm:spPr>
      <dgm:t>
        <a:bodyPr/>
        <a:lstStyle/>
        <a:p>
          <a:r>
            <a:rPr lang="en-US" sz="1800" b="1" u="sng" dirty="0">
              <a:effectLst>
                <a:outerShdw blurRad="38100" dist="38100" dir="2700000" algn="tl">
                  <a:srgbClr val="000000">
                    <a:alpha val="43137"/>
                  </a:srgbClr>
                </a:outerShdw>
              </a:effectLst>
            </a:rPr>
            <a:t>Psychosis</a:t>
          </a:r>
        </a:p>
      </dgm:t>
    </dgm:pt>
    <dgm:pt modelId="{E691554A-C5A1-4CA7-8C02-198D505F970B}" type="parTrans" cxnId="{F6F4F7B5-629F-4982-A626-F3BD82AB4EE9}">
      <dgm:prSet/>
      <dgm:spPr/>
      <dgm:t>
        <a:bodyPr/>
        <a:lstStyle/>
        <a:p>
          <a:endParaRPr lang="en-US"/>
        </a:p>
      </dgm:t>
    </dgm:pt>
    <dgm:pt modelId="{402D6ED7-3B5C-4159-84E3-C4741F06862D}" type="sibTrans" cxnId="{F6F4F7B5-629F-4982-A626-F3BD82AB4EE9}">
      <dgm:prSet/>
      <dgm:spPr/>
      <dgm:t>
        <a:bodyPr/>
        <a:lstStyle/>
        <a:p>
          <a:endParaRPr lang="en-US"/>
        </a:p>
      </dgm:t>
    </dgm:pt>
    <dgm:pt modelId="{810B70E3-3875-4443-8068-AC8888FB8D51}">
      <dgm:prSet phldrT="[Text]" custT="1"/>
      <dgm:spPr>
        <a:solidFill>
          <a:srgbClr val="3DB7CF"/>
        </a:solidFill>
      </dgm:spPr>
      <dgm:t>
        <a:bodyPr/>
        <a:lstStyle/>
        <a:p>
          <a:r>
            <a:rPr lang="en-US" sz="1600" b="1" dirty="0">
              <a:effectLst>
                <a:outerShdw blurRad="38100" dist="38100" dir="2700000" algn="tl">
                  <a:srgbClr val="000000">
                    <a:alpha val="43137"/>
                  </a:srgbClr>
                </a:outerShdw>
              </a:effectLst>
            </a:rPr>
            <a:t>Depressed Mood</a:t>
          </a:r>
        </a:p>
      </dgm:t>
    </dgm:pt>
    <dgm:pt modelId="{C29BA5D4-BE24-4D59-98A5-62EC9614D111}" type="parTrans" cxnId="{D9E576A7-50B8-4F2D-8392-72BE3BB6EE4F}">
      <dgm:prSet/>
      <dgm:spPr>
        <a:solidFill>
          <a:srgbClr val="69A9FF"/>
        </a:solidFill>
        <a:ln>
          <a:solidFill>
            <a:schemeClr val="tx1"/>
          </a:solidFill>
        </a:ln>
      </dgm:spPr>
      <dgm:t>
        <a:bodyPr/>
        <a:lstStyle/>
        <a:p>
          <a:endParaRPr lang="en-US"/>
        </a:p>
      </dgm:t>
    </dgm:pt>
    <dgm:pt modelId="{39B41020-9ECD-4589-986D-8623911C150E}" type="sibTrans" cxnId="{D9E576A7-50B8-4F2D-8392-72BE3BB6EE4F}">
      <dgm:prSet/>
      <dgm:spPr/>
      <dgm:t>
        <a:bodyPr/>
        <a:lstStyle/>
        <a:p>
          <a:endParaRPr lang="en-US"/>
        </a:p>
      </dgm:t>
    </dgm:pt>
    <dgm:pt modelId="{0B7AEF34-7EAF-4558-A08B-723203CA34B3}">
      <dgm:prSet phldrT="[Text]" custT="1"/>
      <dgm:spPr>
        <a:solidFill>
          <a:srgbClr val="2CCABE"/>
        </a:solidFill>
      </dgm:spPr>
      <dgm:t>
        <a:bodyPr/>
        <a:lstStyle/>
        <a:p>
          <a:r>
            <a:rPr lang="en-US" sz="1600" b="1" dirty="0">
              <a:effectLst>
                <a:outerShdw blurRad="38100" dist="38100" dir="2700000" algn="tl">
                  <a:srgbClr val="000000">
                    <a:alpha val="43137"/>
                  </a:srgbClr>
                </a:outerShdw>
              </a:effectLst>
            </a:rPr>
            <a:t>Behavioral Change</a:t>
          </a:r>
        </a:p>
      </dgm:t>
    </dgm:pt>
    <dgm:pt modelId="{EA91F798-2BFB-4851-A71B-2CEBB3E8CE14}" type="parTrans" cxnId="{FBE01746-A1B8-4051-BB2C-709105D2A02D}">
      <dgm:prSet/>
      <dgm:spPr>
        <a:solidFill>
          <a:srgbClr val="69A9FF"/>
        </a:solidFill>
        <a:ln>
          <a:solidFill>
            <a:schemeClr val="tx1"/>
          </a:solidFill>
        </a:ln>
      </dgm:spPr>
      <dgm:t>
        <a:bodyPr/>
        <a:lstStyle/>
        <a:p>
          <a:endParaRPr lang="en-US"/>
        </a:p>
      </dgm:t>
    </dgm:pt>
    <dgm:pt modelId="{D053DC5D-1CB6-437D-845C-F37E91D14A73}" type="sibTrans" cxnId="{FBE01746-A1B8-4051-BB2C-709105D2A02D}">
      <dgm:prSet/>
      <dgm:spPr/>
      <dgm:t>
        <a:bodyPr/>
        <a:lstStyle/>
        <a:p>
          <a:endParaRPr lang="en-US"/>
        </a:p>
      </dgm:t>
    </dgm:pt>
    <dgm:pt modelId="{C0C96D77-EDC5-4618-BA61-141A4782E792}">
      <dgm:prSet phldrT="[Text]" custT="1"/>
      <dgm:spPr>
        <a:solidFill>
          <a:srgbClr val="2CCABE"/>
        </a:solidFill>
      </dgm:spPr>
      <dgm:t>
        <a:bodyPr/>
        <a:lstStyle/>
        <a:p>
          <a:r>
            <a:rPr lang="en-US" sz="1600" b="1" dirty="0">
              <a:effectLst>
                <a:outerShdw blurRad="38100" dist="38100" dir="2700000" algn="tl">
                  <a:srgbClr val="000000">
                    <a:alpha val="43137"/>
                  </a:srgbClr>
                </a:outerShdw>
              </a:effectLst>
            </a:rPr>
            <a:t>Drug Use</a:t>
          </a:r>
        </a:p>
      </dgm:t>
    </dgm:pt>
    <dgm:pt modelId="{4588A3A7-388E-4403-9466-6A57A51B31E1}" type="parTrans" cxnId="{38060AC7-D379-47A4-92DC-2BA48CDF8FA8}">
      <dgm:prSet/>
      <dgm:spPr>
        <a:solidFill>
          <a:srgbClr val="69A9FF"/>
        </a:solidFill>
        <a:ln>
          <a:solidFill>
            <a:schemeClr val="tx1"/>
          </a:solidFill>
        </a:ln>
      </dgm:spPr>
      <dgm:t>
        <a:bodyPr/>
        <a:lstStyle/>
        <a:p>
          <a:endParaRPr lang="en-US"/>
        </a:p>
      </dgm:t>
    </dgm:pt>
    <dgm:pt modelId="{ECC63AB4-45CB-487D-BC76-2051CEBE511F}" type="sibTrans" cxnId="{38060AC7-D379-47A4-92DC-2BA48CDF8FA8}">
      <dgm:prSet/>
      <dgm:spPr/>
      <dgm:t>
        <a:bodyPr/>
        <a:lstStyle/>
        <a:p>
          <a:endParaRPr lang="en-US"/>
        </a:p>
      </dgm:t>
    </dgm:pt>
    <dgm:pt modelId="{BC66CD9B-AF2B-4FA8-B284-47388C193698}">
      <dgm:prSet phldrT="[Text]" custT="1"/>
      <dgm:spPr>
        <a:solidFill>
          <a:srgbClr val="3BA6AB"/>
        </a:solidFill>
      </dgm:spPr>
      <dgm:t>
        <a:bodyPr/>
        <a:lstStyle/>
        <a:p>
          <a:r>
            <a:rPr lang="en-US" sz="1600" b="1" dirty="0">
              <a:effectLst>
                <a:outerShdw blurRad="38100" dist="38100" dir="2700000" algn="tl">
                  <a:srgbClr val="000000">
                    <a:alpha val="43137"/>
                  </a:srgbClr>
                </a:outerShdw>
              </a:effectLst>
            </a:rPr>
            <a:t>Social Withdrawal</a:t>
          </a:r>
        </a:p>
      </dgm:t>
    </dgm:pt>
    <dgm:pt modelId="{53207743-7EC4-4FED-AA26-6E210383C4B4}" type="parTrans" cxnId="{9A1D1739-B9AC-4FE2-B319-DCD6EDCC60AA}">
      <dgm:prSet/>
      <dgm:spPr>
        <a:solidFill>
          <a:srgbClr val="69A9FF"/>
        </a:solidFill>
        <a:ln>
          <a:solidFill>
            <a:schemeClr val="tx1"/>
          </a:solidFill>
        </a:ln>
      </dgm:spPr>
      <dgm:t>
        <a:bodyPr/>
        <a:lstStyle/>
        <a:p>
          <a:endParaRPr lang="en-US"/>
        </a:p>
      </dgm:t>
    </dgm:pt>
    <dgm:pt modelId="{F5AA89B3-008A-4E31-8D6A-AED1375F50C4}" type="sibTrans" cxnId="{9A1D1739-B9AC-4FE2-B319-DCD6EDCC60AA}">
      <dgm:prSet/>
      <dgm:spPr/>
      <dgm:t>
        <a:bodyPr/>
        <a:lstStyle/>
        <a:p>
          <a:endParaRPr lang="en-US"/>
        </a:p>
      </dgm:t>
    </dgm:pt>
    <dgm:pt modelId="{F2ED4AAC-234D-41FC-B45E-E476A272B024}">
      <dgm:prSet phldrT="[Text]" custT="1"/>
      <dgm:spPr>
        <a:solidFill>
          <a:srgbClr val="3BA6AB"/>
        </a:solidFill>
      </dgm:spPr>
      <dgm:t>
        <a:bodyPr/>
        <a:lstStyle/>
        <a:p>
          <a:r>
            <a:rPr lang="en-US" sz="1600" b="1" dirty="0">
              <a:effectLst>
                <a:outerShdw blurRad="38100" dist="38100" dir="2700000" algn="tl">
                  <a:srgbClr val="000000">
                    <a:alpha val="43137"/>
                  </a:srgbClr>
                </a:outerShdw>
              </a:effectLst>
            </a:rPr>
            <a:t>Suicidality</a:t>
          </a:r>
        </a:p>
      </dgm:t>
    </dgm:pt>
    <dgm:pt modelId="{0ECC2E12-A193-481B-8EEC-57F387374184}" type="parTrans" cxnId="{3B639256-C94E-4355-AD2B-A6D830F7BADD}">
      <dgm:prSet/>
      <dgm:spPr>
        <a:solidFill>
          <a:srgbClr val="69A9FF"/>
        </a:solidFill>
        <a:ln>
          <a:solidFill>
            <a:schemeClr val="tx1"/>
          </a:solidFill>
        </a:ln>
      </dgm:spPr>
      <dgm:t>
        <a:bodyPr/>
        <a:lstStyle/>
        <a:p>
          <a:endParaRPr lang="en-US"/>
        </a:p>
      </dgm:t>
    </dgm:pt>
    <dgm:pt modelId="{DDCF1D16-A4FC-4BB7-AFA0-C18C0E554628}" type="sibTrans" cxnId="{3B639256-C94E-4355-AD2B-A6D830F7BADD}">
      <dgm:prSet/>
      <dgm:spPr/>
      <dgm:t>
        <a:bodyPr/>
        <a:lstStyle/>
        <a:p>
          <a:endParaRPr lang="en-US"/>
        </a:p>
      </dgm:t>
    </dgm:pt>
    <dgm:pt modelId="{0982CE2C-AC75-4ABD-81D4-18EF1D85CF36}">
      <dgm:prSet phldrT="[Text]" custT="1"/>
      <dgm:spPr>
        <a:solidFill>
          <a:srgbClr val="3DB7CF"/>
        </a:solidFill>
      </dgm:spPr>
      <dgm:t>
        <a:bodyPr/>
        <a:lstStyle/>
        <a:p>
          <a:r>
            <a:rPr lang="en-US" sz="1600" b="1" dirty="0">
              <a:effectLst>
                <a:outerShdw blurRad="38100" dist="38100" dir="2700000" algn="tl">
                  <a:srgbClr val="000000">
                    <a:alpha val="43137"/>
                  </a:srgbClr>
                </a:outerShdw>
              </a:effectLst>
            </a:rPr>
            <a:t>Anxiety</a:t>
          </a:r>
        </a:p>
      </dgm:t>
    </dgm:pt>
    <dgm:pt modelId="{84D3DB2F-CCC0-4274-ACC5-7E0A58AA5A6A}" type="parTrans" cxnId="{3C4BF5BA-0876-47B1-BE11-2DE55CDA9C1B}">
      <dgm:prSet/>
      <dgm:spPr>
        <a:solidFill>
          <a:srgbClr val="69A9FF"/>
        </a:solidFill>
        <a:ln>
          <a:solidFill>
            <a:schemeClr val="tx1"/>
          </a:solidFill>
        </a:ln>
      </dgm:spPr>
      <dgm:t>
        <a:bodyPr/>
        <a:lstStyle/>
        <a:p>
          <a:endParaRPr lang="en-US"/>
        </a:p>
      </dgm:t>
    </dgm:pt>
    <dgm:pt modelId="{98F7FDB9-DA5C-41D7-A3BB-79830D33653B}" type="sibTrans" cxnId="{3C4BF5BA-0876-47B1-BE11-2DE55CDA9C1B}">
      <dgm:prSet/>
      <dgm:spPr/>
      <dgm:t>
        <a:bodyPr/>
        <a:lstStyle/>
        <a:p>
          <a:endParaRPr lang="en-US"/>
        </a:p>
      </dgm:t>
    </dgm:pt>
    <dgm:pt modelId="{143E23AA-8D50-4AF4-9C14-5C7E26897382}" type="pres">
      <dgm:prSet presAssocID="{030FEE73-0AE7-41E1-A9C6-BF5905BCCCFF}" presName="Name0" presStyleCnt="0">
        <dgm:presLayoutVars>
          <dgm:chMax val="1"/>
          <dgm:dir/>
          <dgm:animLvl val="ctr"/>
          <dgm:resizeHandles val="exact"/>
        </dgm:presLayoutVars>
      </dgm:prSet>
      <dgm:spPr/>
      <dgm:t>
        <a:bodyPr/>
        <a:lstStyle/>
        <a:p>
          <a:endParaRPr lang="en-US"/>
        </a:p>
      </dgm:t>
    </dgm:pt>
    <dgm:pt modelId="{9E0CA00C-B2DC-4853-92F9-13E0AE04C6B9}" type="pres">
      <dgm:prSet presAssocID="{30883BFD-C87B-4E2B-AFC7-2570FD8E661B}" presName="centerShape" presStyleLbl="node0" presStyleIdx="0" presStyleCnt="1" custScaleX="119178" custScaleY="117011"/>
      <dgm:spPr/>
      <dgm:t>
        <a:bodyPr/>
        <a:lstStyle/>
        <a:p>
          <a:endParaRPr lang="en-US"/>
        </a:p>
      </dgm:t>
    </dgm:pt>
    <dgm:pt modelId="{7381A83F-24DB-4730-B27B-D566EF54F00B}" type="pres">
      <dgm:prSet presAssocID="{C29BA5D4-BE24-4D59-98A5-62EC9614D111}" presName="parTrans" presStyleLbl="sibTrans2D1" presStyleIdx="0" presStyleCnt="6"/>
      <dgm:spPr/>
      <dgm:t>
        <a:bodyPr/>
        <a:lstStyle/>
        <a:p>
          <a:endParaRPr lang="en-US"/>
        </a:p>
      </dgm:t>
    </dgm:pt>
    <dgm:pt modelId="{1220CA3E-C4CF-4881-80E1-740BC4135437}" type="pres">
      <dgm:prSet presAssocID="{C29BA5D4-BE24-4D59-98A5-62EC9614D111}" presName="connectorText" presStyleLbl="sibTrans2D1" presStyleIdx="0" presStyleCnt="6"/>
      <dgm:spPr/>
      <dgm:t>
        <a:bodyPr/>
        <a:lstStyle/>
        <a:p>
          <a:endParaRPr lang="en-US"/>
        </a:p>
      </dgm:t>
    </dgm:pt>
    <dgm:pt modelId="{4DCF6A9B-E353-4119-B965-312D49688BFC}" type="pres">
      <dgm:prSet presAssocID="{810B70E3-3875-4443-8068-AC8888FB8D51}" presName="node" presStyleLbl="node1" presStyleIdx="0" presStyleCnt="6" custScaleX="107011" custScaleY="103043">
        <dgm:presLayoutVars>
          <dgm:bulletEnabled val="1"/>
        </dgm:presLayoutVars>
      </dgm:prSet>
      <dgm:spPr/>
      <dgm:t>
        <a:bodyPr/>
        <a:lstStyle/>
        <a:p>
          <a:endParaRPr lang="en-US"/>
        </a:p>
      </dgm:t>
    </dgm:pt>
    <dgm:pt modelId="{AD39976B-8342-45FF-8D66-C4AED25C7603}" type="pres">
      <dgm:prSet presAssocID="{EA91F798-2BFB-4851-A71B-2CEBB3E8CE14}" presName="parTrans" presStyleLbl="sibTrans2D1" presStyleIdx="1" presStyleCnt="6"/>
      <dgm:spPr/>
      <dgm:t>
        <a:bodyPr/>
        <a:lstStyle/>
        <a:p>
          <a:endParaRPr lang="en-US"/>
        </a:p>
      </dgm:t>
    </dgm:pt>
    <dgm:pt modelId="{51E11E45-1587-4D55-A202-81E41AB922C1}" type="pres">
      <dgm:prSet presAssocID="{EA91F798-2BFB-4851-A71B-2CEBB3E8CE14}" presName="connectorText" presStyleLbl="sibTrans2D1" presStyleIdx="1" presStyleCnt="6"/>
      <dgm:spPr/>
      <dgm:t>
        <a:bodyPr/>
        <a:lstStyle/>
        <a:p>
          <a:endParaRPr lang="en-US"/>
        </a:p>
      </dgm:t>
    </dgm:pt>
    <dgm:pt modelId="{9D210E24-53ED-4B81-B0D6-4BEC18B06200}" type="pres">
      <dgm:prSet presAssocID="{0B7AEF34-7EAF-4558-A08B-723203CA34B3}" presName="node" presStyleLbl="node1" presStyleIdx="1" presStyleCnt="6" custScaleX="107011" custScaleY="103043">
        <dgm:presLayoutVars>
          <dgm:bulletEnabled val="1"/>
        </dgm:presLayoutVars>
      </dgm:prSet>
      <dgm:spPr/>
      <dgm:t>
        <a:bodyPr/>
        <a:lstStyle/>
        <a:p>
          <a:endParaRPr lang="en-US"/>
        </a:p>
      </dgm:t>
    </dgm:pt>
    <dgm:pt modelId="{3D26F698-36BC-4629-B8A2-3DBE126A3B89}" type="pres">
      <dgm:prSet presAssocID="{0ECC2E12-A193-481B-8EEC-57F387374184}" presName="parTrans" presStyleLbl="sibTrans2D1" presStyleIdx="2" presStyleCnt="6"/>
      <dgm:spPr/>
      <dgm:t>
        <a:bodyPr/>
        <a:lstStyle/>
        <a:p>
          <a:endParaRPr lang="en-US"/>
        </a:p>
      </dgm:t>
    </dgm:pt>
    <dgm:pt modelId="{B938B539-9E9D-48F0-AD4F-336E9D386625}" type="pres">
      <dgm:prSet presAssocID="{0ECC2E12-A193-481B-8EEC-57F387374184}" presName="connectorText" presStyleLbl="sibTrans2D1" presStyleIdx="2" presStyleCnt="6"/>
      <dgm:spPr/>
      <dgm:t>
        <a:bodyPr/>
        <a:lstStyle/>
        <a:p>
          <a:endParaRPr lang="en-US"/>
        </a:p>
      </dgm:t>
    </dgm:pt>
    <dgm:pt modelId="{F5A8D3B2-0AE0-4BE3-9DE1-FF86CBE0F199}" type="pres">
      <dgm:prSet presAssocID="{F2ED4AAC-234D-41FC-B45E-E476A272B024}" presName="node" presStyleLbl="node1" presStyleIdx="2" presStyleCnt="6" custScaleX="107011" custScaleY="103043">
        <dgm:presLayoutVars>
          <dgm:bulletEnabled val="1"/>
        </dgm:presLayoutVars>
      </dgm:prSet>
      <dgm:spPr/>
      <dgm:t>
        <a:bodyPr/>
        <a:lstStyle/>
        <a:p>
          <a:endParaRPr lang="en-US"/>
        </a:p>
      </dgm:t>
    </dgm:pt>
    <dgm:pt modelId="{EF207510-E630-4908-B66D-4D65A9F03BD8}" type="pres">
      <dgm:prSet presAssocID="{84D3DB2F-CCC0-4274-ACC5-7E0A58AA5A6A}" presName="parTrans" presStyleLbl="sibTrans2D1" presStyleIdx="3" presStyleCnt="6"/>
      <dgm:spPr/>
      <dgm:t>
        <a:bodyPr/>
        <a:lstStyle/>
        <a:p>
          <a:endParaRPr lang="en-US"/>
        </a:p>
      </dgm:t>
    </dgm:pt>
    <dgm:pt modelId="{88C74CDB-6B20-49C0-B521-55B4DFF47DF7}" type="pres">
      <dgm:prSet presAssocID="{84D3DB2F-CCC0-4274-ACC5-7E0A58AA5A6A}" presName="connectorText" presStyleLbl="sibTrans2D1" presStyleIdx="3" presStyleCnt="6"/>
      <dgm:spPr/>
      <dgm:t>
        <a:bodyPr/>
        <a:lstStyle/>
        <a:p>
          <a:endParaRPr lang="en-US"/>
        </a:p>
      </dgm:t>
    </dgm:pt>
    <dgm:pt modelId="{60512AB2-DDCD-4036-906F-B83B60E49725}" type="pres">
      <dgm:prSet presAssocID="{0982CE2C-AC75-4ABD-81D4-18EF1D85CF36}" presName="node" presStyleLbl="node1" presStyleIdx="3" presStyleCnt="6" custScaleX="107011" custScaleY="103043">
        <dgm:presLayoutVars>
          <dgm:bulletEnabled val="1"/>
        </dgm:presLayoutVars>
      </dgm:prSet>
      <dgm:spPr/>
      <dgm:t>
        <a:bodyPr/>
        <a:lstStyle/>
        <a:p>
          <a:endParaRPr lang="en-US"/>
        </a:p>
      </dgm:t>
    </dgm:pt>
    <dgm:pt modelId="{9084ACA3-CA58-478A-9EE2-AF63AB87C91F}" type="pres">
      <dgm:prSet presAssocID="{4588A3A7-388E-4403-9466-6A57A51B31E1}" presName="parTrans" presStyleLbl="sibTrans2D1" presStyleIdx="4" presStyleCnt="6"/>
      <dgm:spPr/>
      <dgm:t>
        <a:bodyPr/>
        <a:lstStyle/>
        <a:p>
          <a:endParaRPr lang="en-US"/>
        </a:p>
      </dgm:t>
    </dgm:pt>
    <dgm:pt modelId="{142B7F21-CE5F-45F6-8ED9-A0DAFD8F0D6B}" type="pres">
      <dgm:prSet presAssocID="{4588A3A7-388E-4403-9466-6A57A51B31E1}" presName="connectorText" presStyleLbl="sibTrans2D1" presStyleIdx="4" presStyleCnt="6"/>
      <dgm:spPr/>
      <dgm:t>
        <a:bodyPr/>
        <a:lstStyle/>
        <a:p>
          <a:endParaRPr lang="en-US"/>
        </a:p>
      </dgm:t>
    </dgm:pt>
    <dgm:pt modelId="{6AF786E4-3550-4E00-A4F3-84A15AD6F9B5}" type="pres">
      <dgm:prSet presAssocID="{C0C96D77-EDC5-4618-BA61-141A4782E792}" presName="node" presStyleLbl="node1" presStyleIdx="4" presStyleCnt="6" custScaleX="107011" custScaleY="103043">
        <dgm:presLayoutVars>
          <dgm:bulletEnabled val="1"/>
        </dgm:presLayoutVars>
      </dgm:prSet>
      <dgm:spPr/>
      <dgm:t>
        <a:bodyPr/>
        <a:lstStyle/>
        <a:p>
          <a:endParaRPr lang="en-US"/>
        </a:p>
      </dgm:t>
    </dgm:pt>
    <dgm:pt modelId="{0552957D-FEEC-4213-AD06-37F1CC143A47}" type="pres">
      <dgm:prSet presAssocID="{53207743-7EC4-4FED-AA26-6E210383C4B4}" presName="parTrans" presStyleLbl="sibTrans2D1" presStyleIdx="5" presStyleCnt="6"/>
      <dgm:spPr/>
      <dgm:t>
        <a:bodyPr/>
        <a:lstStyle/>
        <a:p>
          <a:endParaRPr lang="en-US"/>
        </a:p>
      </dgm:t>
    </dgm:pt>
    <dgm:pt modelId="{0A9FEF65-068D-4147-82B4-C40C8E95CBD4}" type="pres">
      <dgm:prSet presAssocID="{53207743-7EC4-4FED-AA26-6E210383C4B4}" presName="connectorText" presStyleLbl="sibTrans2D1" presStyleIdx="5" presStyleCnt="6"/>
      <dgm:spPr/>
      <dgm:t>
        <a:bodyPr/>
        <a:lstStyle/>
        <a:p>
          <a:endParaRPr lang="en-US"/>
        </a:p>
      </dgm:t>
    </dgm:pt>
    <dgm:pt modelId="{FEF4EEB8-0289-4F5F-8F24-33DAD5968CA3}" type="pres">
      <dgm:prSet presAssocID="{BC66CD9B-AF2B-4FA8-B284-47388C193698}" presName="node" presStyleLbl="node1" presStyleIdx="5" presStyleCnt="6" custScaleX="107011" custScaleY="103043">
        <dgm:presLayoutVars>
          <dgm:bulletEnabled val="1"/>
        </dgm:presLayoutVars>
      </dgm:prSet>
      <dgm:spPr/>
      <dgm:t>
        <a:bodyPr/>
        <a:lstStyle/>
        <a:p>
          <a:endParaRPr lang="en-US"/>
        </a:p>
      </dgm:t>
    </dgm:pt>
  </dgm:ptLst>
  <dgm:cxnLst>
    <dgm:cxn modelId="{3B639256-C94E-4355-AD2B-A6D830F7BADD}" srcId="{30883BFD-C87B-4E2B-AFC7-2570FD8E661B}" destId="{F2ED4AAC-234D-41FC-B45E-E476A272B024}" srcOrd="2" destOrd="0" parTransId="{0ECC2E12-A193-481B-8EEC-57F387374184}" sibTransId="{DDCF1D16-A4FC-4BB7-AFA0-C18C0E554628}"/>
    <dgm:cxn modelId="{04B19D5D-63A8-46B8-9676-E27F3C4D94E4}" type="presOf" srcId="{53207743-7EC4-4FED-AA26-6E210383C4B4}" destId="{0552957D-FEEC-4213-AD06-37F1CC143A47}" srcOrd="0" destOrd="0" presId="urn:microsoft.com/office/officeart/2005/8/layout/radial5"/>
    <dgm:cxn modelId="{33471F7B-CE5B-44C6-B03F-D9DD5B7E2D48}" type="presOf" srcId="{0982CE2C-AC75-4ABD-81D4-18EF1D85CF36}" destId="{60512AB2-DDCD-4036-906F-B83B60E49725}" srcOrd="0" destOrd="0" presId="urn:microsoft.com/office/officeart/2005/8/layout/radial5"/>
    <dgm:cxn modelId="{3C4BF5BA-0876-47B1-BE11-2DE55CDA9C1B}" srcId="{30883BFD-C87B-4E2B-AFC7-2570FD8E661B}" destId="{0982CE2C-AC75-4ABD-81D4-18EF1D85CF36}" srcOrd="3" destOrd="0" parTransId="{84D3DB2F-CCC0-4274-ACC5-7E0A58AA5A6A}" sibTransId="{98F7FDB9-DA5C-41D7-A3BB-79830D33653B}"/>
    <dgm:cxn modelId="{1BBB4F22-3F99-4575-AEE1-0BA120D0D014}" type="presOf" srcId="{BC66CD9B-AF2B-4FA8-B284-47388C193698}" destId="{FEF4EEB8-0289-4F5F-8F24-33DAD5968CA3}" srcOrd="0" destOrd="0" presId="urn:microsoft.com/office/officeart/2005/8/layout/radial5"/>
    <dgm:cxn modelId="{2B574B4C-E243-4DDC-B106-6A9AD358D234}" type="presOf" srcId="{C29BA5D4-BE24-4D59-98A5-62EC9614D111}" destId="{7381A83F-24DB-4730-B27B-D566EF54F00B}" srcOrd="0" destOrd="0" presId="urn:microsoft.com/office/officeart/2005/8/layout/radial5"/>
    <dgm:cxn modelId="{430CEA1C-A0EC-4957-B7C6-C23B9EEF4163}" type="presOf" srcId="{EA91F798-2BFB-4851-A71B-2CEBB3E8CE14}" destId="{AD39976B-8342-45FF-8D66-C4AED25C7603}" srcOrd="0" destOrd="0" presId="urn:microsoft.com/office/officeart/2005/8/layout/radial5"/>
    <dgm:cxn modelId="{F6F4F7B5-629F-4982-A626-F3BD82AB4EE9}" srcId="{030FEE73-0AE7-41E1-A9C6-BF5905BCCCFF}" destId="{30883BFD-C87B-4E2B-AFC7-2570FD8E661B}" srcOrd="0" destOrd="0" parTransId="{E691554A-C5A1-4CA7-8C02-198D505F970B}" sibTransId="{402D6ED7-3B5C-4159-84E3-C4741F06862D}"/>
    <dgm:cxn modelId="{FBE01746-A1B8-4051-BB2C-709105D2A02D}" srcId="{30883BFD-C87B-4E2B-AFC7-2570FD8E661B}" destId="{0B7AEF34-7EAF-4558-A08B-723203CA34B3}" srcOrd="1" destOrd="0" parTransId="{EA91F798-2BFB-4851-A71B-2CEBB3E8CE14}" sibTransId="{D053DC5D-1CB6-437D-845C-F37E91D14A73}"/>
    <dgm:cxn modelId="{8E140760-58F4-49A5-A88B-7DA789485DF7}" type="presOf" srcId="{C29BA5D4-BE24-4D59-98A5-62EC9614D111}" destId="{1220CA3E-C4CF-4881-80E1-740BC4135437}" srcOrd="1" destOrd="0" presId="urn:microsoft.com/office/officeart/2005/8/layout/radial5"/>
    <dgm:cxn modelId="{0312E87B-4CF8-47F5-9061-4A17FFB454DD}" type="presOf" srcId="{30883BFD-C87B-4E2B-AFC7-2570FD8E661B}" destId="{9E0CA00C-B2DC-4853-92F9-13E0AE04C6B9}" srcOrd="0" destOrd="0" presId="urn:microsoft.com/office/officeart/2005/8/layout/radial5"/>
    <dgm:cxn modelId="{255BE913-5E02-448C-8FB7-33A9B26D2DEB}" type="presOf" srcId="{C0C96D77-EDC5-4618-BA61-141A4782E792}" destId="{6AF786E4-3550-4E00-A4F3-84A15AD6F9B5}" srcOrd="0" destOrd="0" presId="urn:microsoft.com/office/officeart/2005/8/layout/radial5"/>
    <dgm:cxn modelId="{9C237E9F-6762-4BAA-BEAA-F8266E9BCE17}" type="presOf" srcId="{4588A3A7-388E-4403-9466-6A57A51B31E1}" destId="{9084ACA3-CA58-478A-9EE2-AF63AB87C91F}" srcOrd="0" destOrd="0" presId="urn:microsoft.com/office/officeart/2005/8/layout/radial5"/>
    <dgm:cxn modelId="{BBAA3023-4650-4C75-AE84-0B3B1E9B317C}" type="presOf" srcId="{0ECC2E12-A193-481B-8EEC-57F387374184}" destId="{B938B539-9E9D-48F0-AD4F-336E9D386625}" srcOrd="1" destOrd="0" presId="urn:microsoft.com/office/officeart/2005/8/layout/radial5"/>
    <dgm:cxn modelId="{4BAA24EA-BA1D-4CE7-B548-B1914C5CAB9A}" type="presOf" srcId="{F2ED4AAC-234D-41FC-B45E-E476A272B024}" destId="{F5A8D3B2-0AE0-4BE3-9DE1-FF86CBE0F199}" srcOrd="0" destOrd="0" presId="urn:microsoft.com/office/officeart/2005/8/layout/radial5"/>
    <dgm:cxn modelId="{EA496599-2CA7-4D1F-8578-C3CFC4CC830B}" type="presOf" srcId="{4588A3A7-388E-4403-9466-6A57A51B31E1}" destId="{142B7F21-CE5F-45F6-8ED9-A0DAFD8F0D6B}" srcOrd="1" destOrd="0" presId="urn:microsoft.com/office/officeart/2005/8/layout/radial5"/>
    <dgm:cxn modelId="{3B80DE6C-3176-4442-890D-806FF98E48BF}" type="presOf" srcId="{0B7AEF34-7EAF-4558-A08B-723203CA34B3}" destId="{9D210E24-53ED-4B81-B0D6-4BEC18B06200}" srcOrd="0" destOrd="0" presId="urn:microsoft.com/office/officeart/2005/8/layout/radial5"/>
    <dgm:cxn modelId="{4C274F47-48AF-4005-BEB6-4FA8E6E1F4B9}" type="presOf" srcId="{030FEE73-0AE7-41E1-A9C6-BF5905BCCCFF}" destId="{143E23AA-8D50-4AF4-9C14-5C7E26897382}" srcOrd="0" destOrd="0" presId="urn:microsoft.com/office/officeart/2005/8/layout/radial5"/>
    <dgm:cxn modelId="{85803872-ABC1-4ADB-AC73-8151C75A22D0}" type="presOf" srcId="{EA91F798-2BFB-4851-A71B-2CEBB3E8CE14}" destId="{51E11E45-1587-4D55-A202-81E41AB922C1}" srcOrd="1" destOrd="0" presId="urn:microsoft.com/office/officeart/2005/8/layout/radial5"/>
    <dgm:cxn modelId="{6111349E-24C4-4A8A-8980-E59908DACD54}" type="presOf" srcId="{84D3DB2F-CCC0-4274-ACC5-7E0A58AA5A6A}" destId="{EF207510-E630-4908-B66D-4D65A9F03BD8}" srcOrd="0" destOrd="0" presId="urn:microsoft.com/office/officeart/2005/8/layout/radial5"/>
    <dgm:cxn modelId="{9A1D1739-B9AC-4FE2-B319-DCD6EDCC60AA}" srcId="{30883BFD-C87B-4E2B-AFC7-2570FD8E661B}" destId="{BC66CD9B-AF2B-4FA8-B284-47388C193698}" srcOrd="5" destOrd="0" parTransId="{53207743-7EC4-4FED-AA26-6E210383C4B4}" sibTransId="{F5AA89B3-008A-4E31-8D6A-AED1375F50C4}"/>
    <dgm:cxn modelId="{D9E576A7-50B8-4F2D-8392-72BE3BB6EE4F}" srcId="{30883BFD-C87B-4E2B-AFC7-2570FD8E661B}" destId="{810B70E3-3875-4443-8068-AC8888FB8D51}" srcOrd="0" destOrd="0" parTransId="{C29BA5D4-BE24-4D59-98A5-62EC9614D111}" sibTransId="{39B41020-9ECD-4589-986D-8623911C150E}"/>
    <dgm:cxn modelId="{38060AC7-D379-47A4-92DC-2BA48CDF8FA8}" srcId="{30883BFD-C87B-4E2B-AFC7-2570FD8E661B}" destId="{C0C96D77-EDC5-4618-BA61-141A4782E792}" srcOrd="4" destOrd="0" parTransId="{4588A3A7-388E-4403-9466-6A57A51B31E1}" sibTransId="{ECC63AB4-45CB-487D-BC76-2051CEBE511F}"/>
    <dgm:cxn modelId="{21D84EB4-086E-4F21-AC4C-C8D7547632D6}" type="presOf" srcId="{810B70E3-3875-4443-8068-AC8888FB8D51}" destId="{4DCF6A9B-E353-4119-B965-312D49688BFC}" srcOrd="0" destOrd="0" presId="urn:microsoft.com/office/officeart/2005/8/layout/radial5"/>
    <dgm:cxn modelId="{E4FF77C4-4D1C-45AF-A403-892254263AA6}" type="presOf" srcId="{0ECC2E12-A193-481B-8EEC-57F387374184}" destId="{3D26F698-36BC-4629-B8A2-3DBE126A3B89}" srcOrd="0" destOrd="0" presId="urn:microsoft.com/office/officeart/2005/8/layout/radial5"/>
    <dgm:cxn modelId="{53FBCF09-15BB-4F57-B970-E2E8558F29DD}" type="presOf" srcId="{53207743-7EC4-4FED-AA26-6E210383C4B4}" destId="{0A9FEF65-068D-4147-82B4-C40C8E95CBD4}" srcOrd="1" destOrd="0" presId="urn:microsoft.com/office/officeart/2005/8/layout/radial5"/>
    <dgm:cxn modelId="{1D261D95-8C65-40F0-A07E-477148ED92C4}" type="presOf" srcId="{84D3DB2F-CCC0-4274-ACC5-7E0A58AA5A6A}" destId="{88C74CDB-6B20-49C0-B521-55B4DFF47DF7}" srcOrd="1" destOrd="0" presId="urn:microsoft.com/office/officeart/2005/8/layout/radial5"/>
    <dgm:cxn modelId="{C1BD4B55-8E70-4EA9-A47C-F1041E8B8D94}" type="presParOf" srcId="{143E23AA-8D50-4AF4-9C14-5C7E26897382}" destId="{9E0CA00C-B2DC-4853-92F9-13E0AE04C6B9}" srcOrd="0" destOrd="0" presId="urn:microsoft.com/office/officeart/2005/8/layout/radial5"/>
    <dgm:cxn modelId="{EA544D27-8944-4C21-AF5A-3DE896249799}" type="presParOf" srcId="{143E23AA-8D50-4AF4-9C14-5C7E26897382}" destId="{7381A83F-24DB-4730-B27B-D566EF54F00B}" srcOrd="1" destOrd="0" presId="urn:microsoft.com/office/officeart/2005/8/layout/radial5"/>
    <dgm:cxn modelId="{57E0BD75-FA59-4D18-ABF5-05173701CDE0}" type="presParOf" srcId="{7381A83F-24DB-4730-B27B-D566EF54F00B}" destId="{1220CA3E-C4CF-4881-80E1-740BC4135437}" srcOrd="0" destOrd="0" presId="urn:microsoft.com/office/officeart/2005/8/layout/radial5"/>
    <dgm:cxn modelId="{4E741BBD-0D0E-4010-B0C7-4DA91FCEAD5C}" type="presParOf" srcId="{143E23AA-8D50-4AF4-9C14-5C7E26897382}" destId="{4DCF6A9B-E353-4119-B965-312D49688BFC}" srcOrd="2" destOrd="0" presId="urn:microsoft.com/office/officeart/2005/8/layout/radial5"/>
    <dgm:cxn modelId="{C0E56033-5C55-4C61-8341-E3DF6E369BD4}" type="presParOf" srcId="{143E23AA-8D50-4AF4-9C14-5C7E26897382}" destId="{AD39976B-8342-45FF-8D66-C4AED25C7603}" srcOrd="3" destOrd="0" presId="urn:microsoft.com/office/officeart/2005/8/layout/radial5"/>
    <dgm:cxn modelId="{332A0988-3548-4B98-8127-98880181C58B}" type="presParOf" srcId="{AD39976B-8342-45FF-8D66-C4AED25C7603}" destId="{51E11E45-1587-4D55-A202-81E41AB922C1}" srcOrd="0" destOrd="0" presId="urn:microsoft.com/office/officeart/2005/8/layout/radial5"/>
    <dgm:cxn modelId="{8556AB84-5FB2-42E6-9F0F-28B91EE3FF6E}" type="presParOf" srcId="{143E23AA-8D50-4AF4-9C14-5C7E26897382}" destId="{9D210E24-53ED-4B81-B0D6-4BEC18B06200}" srcOrd="4" destOrd="0" presId="urn:microsoft.com/office/officeart/2005/8/layout/radial5"/>
    <dgm:cxn modelId="{C9B18F63-6099-4DA2-A764-A5A8AA5CE396}" type="presParOf" srcId="{143E23AA-8D50-4AF4-9C14-5C7E26897382}" destId="{3D26F698-36BC-4629-B8A2-3DBE126A3B89}" srcOrd="5" destOrd="0" presId="urn:microsoft.com/office/officeart/2005/8/layout/radial5"/>
    <dgm:cxn modelId="{C68B83EE-72AE-46C4-B011-26ECD1F7B137}" type="presParOf" srcId="{3D26F698-36BC-4629-B8A2-3DBE126A3B89}" destId="{B938B539-9E9D-48F0-AD4F-336E9D386625}" srcOrd="0" destOrd="0" presId="urn:microsoft.com/office/officeart/2005/8/layout/radial5"/>
    <dgm:cxn modelId="{99A55F73-6A38-4FC4-98F2-770C59D0E28F}" type="presParOf" srcId="{143E23AA-8D50-4AF4-9C14-5C7E26897382}" destId="{F5A8D3B2-0AE0-4BE3-9DE1-FF86CBE0F199}" srcOrd="6" destOrd="0" presId="urn:microsoft.com/office/officeart/2005/8/layout/radial5"/>
    <dgm:cxn modelId="{07F7C73C-B553-432F-965E-77505E8A7347}" type="presParOf" srcId="{143E23AA-8D50-4AF4-9C14-5C7E26897382}" destId="{EF207510-E630-4908-B66D-4D65A9F03BD8}" srcOrd="7" destOrd="0" presId="urn:microsoft.com/office/officeart/2005/8/layout/radial5"/>
    <dgm:cxn modelId="{7DD61233-57D6-44EA-AF6A-7423AFD26122}" type="presParOf" srcId="{EF207510-E630-4908-B66D-4D65A9F03BD8}" destId="{88C74CDB-6B20-49C0-B521-55B4DFF47DF7}" srcOrd="0" destOrd="0" presId="urn:microsoft.com/office/officeart/2005/8/layout/radial5"/>
    <dgm:cxn modelId="{B928E407-826D-4512-8676-ADE80EF96270}" type="presParOf" srcId="{143E23AA-8D50-4AF4-9C14-5C7E26897382}" destId="{60512AB2-DDCD-4036-906F-B83B60E49725}" srcOrd="8" destOrd="0" presId="urn:microsoft.com/office/officeart/2005/8/layout/radial5"/>
    <dgm:cxn modelId="{F3A0A658-9675-4A00-AB5E-56C108ED0319}" type="presParOf" srcId="{143E23AA-8D50-4AF4-9C14-5C7E26897382}" destId="{9084ACA3-CA58-478A-9EE2-AF63AB87C91F}" srcOrd="9" destOrd="0" presId="urn:microsoft.com/office/officeart/2005/8/layout/radial5"/>
    <dgm:cxn modelId="{84B39741-9430-4A77-891B-F4E7CAFFBE2C}" type="presParOf" srcId="{9084ACA3-CA58-478A-9EE2-AF63AB87C91F}" destId="{142B7F21-CE5F-45F6-8ED9-A0DAFD8F0D6B}" srcOrd="0" destOrd="0" presId="urn:microsoft.com/office/officeart/2005/8/layout/radial5"/>
    <dgm:cxn modelId="{597760DE-60A9-4E6A-B158-70D90176BCC0}" type="presParOf" srcId="{143E23AA-8D50-4AF4-9C14-5C7E26897382}" destId="{6AF786E4-3550-4E00-A4F3-84A15AD6F9B5}" srcOrd="10" destOrd="0" presId="urn:microsoft.com/office/officeart/2005/8/layout/radial5"/>
    <dgm:cxn modelId="{2A1A730A-DFA9-4F2C-8553-560F7DFE3E79}" type="presParOf" srcId="{143E23AA-8D50-4AF4-9C14-5C7E26897382}" destId="{0552957D-FEEC-4213-AD06-37F1CC143A47}" srcOrd="11" destOrd="0" presId="urn:microsoft.com/office/officeart/2005/8/layout/radial5"/>
    <dgm:cxn modelId="{5C307BD3-EF71-4E02-8C4D-02B9D17EDDD5}" type="presParOf" srcId="{0552957D-FEEC-4213-AD06-37F1CC143A47}" destId="{0A9FEF65-068D-4147-82B4-C40C8E95CBD4}" srcOrd="0" destOrd="0" presId="urn:microsoft.com/office/officeart/2005/8/layout/radial5"/>
    <dgm:cxn modelId="{850E54F5-0A8D-4D4D-B91F-9ABD34320909}" type="presParOf" srcId="{143E23AA-8D50-4AF4-9C14-5C7E26897382}" destId="{FEF4EEB8-0289-4F5F-8F24-33DAD5968CA3}" srcOrd="12"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6C9C45-7FA6-428D-AA58-8B6D4714C568}" type="doc">
      <dgm:prSet loTypeId="urn:microsoft.com/office/officeart/2009/3/layout/RandomtoResultProcess" loCatId="process" qsTypeId="urn:microsoft.com/office/officeart/2005/8/quickstyle/simple4" qsCatId="simple" csTypeId="urn:microsoft.com/office/officeart/2005/8/colors/accent2_5" csCatId="accent2" phldr="1"/>
      <dgm:spPr/>
      <dgm:t>
        <a:bodyPr/>
        <a:lstStyle/>
        <a:p>
          <a:endParaRPr lang="en-US"/>
        </a:p>
      </dgm:t>
    </dgm:pt>
    <dgm:pt modelId="{FECF429A-D0D1-4E8F-8C30-3150FE915BB6}">
      <dgm:prSet phldrT="[Text]" custT="1"/>
      <dgm:spPr/>
      <dgm:t>
        <a:bodyPr/>
        <a:lstStyle/>
        <a:p>
          <a:r>
            <a:rPr lang="en-US" sz="3600" dirty="0"/>
            <a:t>Cognitive Heuristics</a:t>
          </a:r>
        </a:p>
      </dgm:t>
    </dgm:pt>
    <dgm:pt modelId="{212A597F-E617-4BD2-98BF-8F548354F59F}" type="parTrans" cxnId="{D5B640E4-0A7D-4A92-88DC-4983B4358291}">
      <dgm:prSet/>
      <dgm:spPr/>
      <dgm:t>
        <a:bodyPr/>
        <a:lstStyle/>
        <a:p>
          <a:endParaRPr lang="en-US"/>
        </a:p>
      </dgm:t>
    </dgm:pt>
    <dgm:pt modelId="{4A1EAD75-AA00-4775-A190-227655EB6ECD}" type="sibTrans" cxnId="{D5B640E4-0A7D-4A92-88DC-4983B4358291}">
      <dgm:prSet/>
      <dgm:spPr/>
      <dgm:t>
        <a:bodyPr/>
        <a:lstStyle/>
        <a:p>
          <a:endParaRPr lang="en-US"/>
        </a:p>
      </dgm:t>
    </dgm:pt>
    <dgm:pt modelId="{98C4B843-324A-4B2B-A5EA-9BEA816CD8FC}">
      <dgm:prSet phldrT="[Text]" custT="1"/>
      <dgm:spPr/>
      <dgm:t>
        <a:bodyPr/>
        <a:lstStyle/>
        <a:p>
          <a:r>
            <a:rPr lang="en-US" sz="2800" dirty="0"/>
            <a:t>The short-cuts</a:t>
          </a:r>
        </a:p>
      </dgm:t>
    </dgm:pt>
    <dgm:pt modelId="{7C1D902B-B097-49E9-A547-E9B2DF0557C9}" type="parTrans" cxnId="{19107F5F-C4C2-496D-9C6D-179AA1523ABF}">
      <dgm:prSet/>
      <dgm:spPr/>
      <dgm:t>
        <a:bodyPr/>
        <a:lstStyle/>
        <a:p>
          <a:endParaRPr lang="en-US"/>
        </a:p>
      </dgm:t>
    </dgm:pt>
    <dgm:pt modelId="{91998EDA-02AB-41EC-BCED-F3BCEF5A03B8}" type="sibTrans" cxnId="{19107F5F-C4C2-496D-9C6D-179AA1523ABF}">
      <dgm:prSet/>
      <dgm:spPr/>
      <dgm:t>
        <a:bodyPr/>
        <a:lstStyle/>
        <a:p>
          <a:endParaRPr lang="en-US"/>
        </a:p>
      </dgm:t>
    </dgm:pt>
    <dgm:pt modelId="{E55002FE-B8DC-4E70-87A4-C62FEB92375E}" type="pres">
      <dgm:prSet presAssocID="{D66C9C45-7FA6-428D-AA58-8B6D4714C568}" presName="Name0" presStyleCnt="0">
        <dgm:presLayoutVars>
          <dgm:dir/>
          <dgm:animOne val="branch"/>
          <dgm:animLvl val="lvl"/>
        </dgm:presLayoutVars>
      </dgm:prSet>
      <dgm:spPr/>
      <dgm:t>
        <a:bodyPr/>
        <a:lstStyle/>
        <a:p>
          <a:endParaRPr lang="en-US"/>
        </a:p>
      </dgm:t>
    </dgm:pt>
    <dgm:pt modelId="{029F844F-08A2-43BD-BF2F-B6A35518F2DE}" type="pres">
      <dgm:prSet presAssocID="{FECF429A-D0D1-4E8F-8C30-3150FE915BB6}" presName="chaos" presStyleCnt="0"/>
      <dgm:spPr/>
    </dgm:pt>
    <dgm:pt modelId="{8F463D3E-A83A-47DC-AD2E-CFBD7138838F}" type="pres">
      <dgm:prSet presAssocID="{FECF429A-D0D1-4E8F-8C30-3150FE915BB6}" presName="parTx1" presStyleLbl="revTx" presStyleIdx="0" presStyleCnt="2"/>
      <dgm:spPr/>
      <dgm:t>
        <a:bodyPr/>
        <a:lstStyle/>
        <a:p>
          <a:endParaRPr lang="en-US"/>
        </a:p>
      </dgm:t>
    </dgm:pt>
    <dgm:pt modelId="{9A5EA028-750F-4000-B2A0-4C42C37382ED}" type="pres">
      <dgm:prSet presAssocID="{FECF429A-D0D1-4E8F-8C30-3150FE915BB6}" presName="desTx1" presStyleLbl="revTx" presStyleIdx="1" presStyleCnt="2" custScaleY="22427" custLinFactX="1601" custLinFactNeighborX="100000" custLinFactNeighborY="-74790">
        <dgm:presLayoutVars>
          <dgm:bulletEnabled val="1"/>
        </dgm:presLayoutVars>
      </dgm:prSet>
      <dgm:spPr/>
      <dgm:t>
        <a:bodyPr/>
        <a:lstStyle/>
        <a:p>
          <a:endParaRPr lang="en-US"/>
        </a:p>
      </dgm:t>
    </dgm:pt>
    <dgm:pt modelId="{3D61E498-82C8-4911-92DD-4155B73965A3}" type="pres">
      <dgm:prSet presAssocID="{FECF429A-D0D1-4E8F-8C30-3150FE915BB6}" presName="c1" presStyleLbl="node1" presStyleIdx="0" presStyleCnt="18"/>
      <dgm:spPr/>
    </dgm:pt>
    <dgm:pt modelId="{CE9FB158-F0B5-42FD-B616-781AF3108426}" type="pres">
      <dgm:prSet presAssocID="{FECF429A-D0D1-4E8F-8C30-3150FE915BB6}" presName="c2" presStyleLbl="node1" presStyleIdx="1" presStyleCnt="18"/>
      <dgm:spPr/>
    </dgm:pt>
    <dgm:pt modelId="{47F66DC6-0D45-44A9-B7F8-1394783AD512}" type="pres">
      <dgm:prSet presAssocID="{FECF429A-D0D1-4E8F-8C30-3150FE915BB6}" presName="c3" presStyleLbl="node1" presStyleIdx="2" presStyleCnt="18"/>
      <dgm:spPr/>
    </dgm:pt>
    <dgm:pt modelId="{78383BA1-7935-4DBF-96AC-CACC51B2196D}" type="pres">
      <dgm:prSet presAssocID="{FECF429A-D0D1-4E8F-8C30-3150FE915BB6}" presName="c4" presStyleLbl="node1" presStyleIdx="3" presStyleCnt="18"/>
      <dgm:spPr/>
    </dgm:pt>
    <dgm:pt modelId="{F0F86E3F-8022-4AD6-8225-B9B8DEDFCFE6}" type="pres">
      <dgm:prSet presAssocID="{FECF429A-D0D1-4E8F-8C30-3150FE915BB6}" presName="c5" presStyleLbl="node1" presStyleIdx="4" presStyleCnt="18"/>
      <dgm:spPr/>
    </dgm:pt>
    <dgm:pt modelId="{6ABECBE2-82BA-4584-85D6-A87506FC651E}" type="pres">
      <dgm:prSet presAssocID="{FECF429A-D0D1-4E8F-8C30-3150FE915BB6}" presName="c6" presStyleLbl="node1" presStyleIdx="5" presStyleCnt="18"/>
      <dgm:spPr/>
    </dgm:pt>
    <dgm:pt modelId="{F8570D1E-1EFE-4A60-A9D5-F62048DBD311}" type="pres">
      <dgm:prSet presAssocID="{FECF429A-D0D1-4E8F-8C30-3150FE915BB6}" presName="c7" presStyleLbl="node1" presStyleIdx="6" presStyleCnt="18"/>
      <dgm:spPr/>
    </dgm:pt>
    <dgm:pt modelId="{1A618217-2C51-4620-A47F-AEB34DB66076}" type="pres">
      <dgm:prSet presAssocID="{FECF429A-D0D1-4E8F-8C30-3150FE915BB6}" presName="c8" presStyleLbl="node1" presStyleIdx="7" presStyleCnt="18"/>
      <dgm:spPr/>
    </dgm:pt>
    <dgm:pt modelId="{7EB4FC65-3561-45F4-A9D6-A86C34F61409}" type="pres">
      <dgm:prSet presAssocID="{FECF429A-D0D1-4E8F-8C30-3150FE915BB6}" presName="c9" presStyleLbl="node1" presStyleIdx="8" presStyleCnt="18"/>
      <dgm:spPr/>
    </dgm:pt>
    <dgm:pt modelId="{4CB53679-D042-4AAF-883E-A2DA8AB1336B}" type="pres">
      <dgm:prSet presAssocID="{FECF429A-D0D1-4E8F-8C30-3150FE915BB6}" presName="c10" presStyleLbl="node1" presStyleIdx="9" presStyleCnt="18"/>
      <dgm:spPr/>
    </dgm:pt>
    <dgm:pt modelId="{4986589C-6C9F-4292-AA3A-3FFBE8A3EBC5}" type="pres">
      <dgm:prSet presAssocID="{FECF429A-D0D1-4E8F-8C30-3150FE915BB6}" presName="c11" presStyleLbl="node1" presStyleIdx="10" presStyleCnt="18"/>
      <dgm:spPr/>
    </dgm:pt>
    <dgm:pt modelId="{F38B347D-08B3-4092-8803-37A93A8B3D94}" type="pres">
      <dgm:prSet presAssocID="{FECF429A-D0D1-4E8F-8C30-3150FE915BB6}" presName="c12" presStyleLbl="node1" presStyleIdx="11" presStyleCnt="18" custLinFactNeighborX="9521" custLinFactNeighborY="99968"/>
      <dgm:spPr/>
    </dgm:pt>
    <dgm:pt modelId="{FAC7ADF4-10B2-4149-95FD-3FEE399CBC8C}" type="pres">
      <dgm:prSet presAssocID="{FECF429A-D0D1-4E8F-8C30-3150FE915BB6}" presName="c13" presStyleLbl="node1" presStyleIdx="12" presStyleCnt="18"/>
      <dgm:spPr/>
    </dgm:pt>
    <dgm:pt modelId="{58740E65-042E-4859-87B6-ACEA2261A4B2}" type="pres">
      <dgm:prSet presAssocID="{FECF429A-D0D1-4E8F-8C30-3150FE915BB6}" presName="c14" presStyleLbl="node1" presStyleIdx="13" presStyleCnt="18"/>
      <dgm:spPr/>
    </dgm:pt>
    <dgm:pt modelId="{8579C8AE-A450-499B-997A-2928DE0114DE}" type="pres">
      <dgm:prSet presAssocID="{FECF429A-D0D1-4E8F-8C30-3150FE915BB6}" presName="c15" presStyleLbl="node1" presStyleIdx="14" presStyleCnt="18"/>
      <dgm:spPr/>
    </dgm:pt>
    <dgm:pt modelId="{708DBA6C-FC96-44C1-9690-06A29696C9EC}" type="pres">
      <dgm:prSet presAssocID="{FECF429A-D0D1-4E8F-8C30-3150FE915BB6}" presName="c16" presStyleLbl="node1" presStyleIdx="15" presStyleCnt="18"/>
      <dgm:spPr/>
    </dgm:pt>
    <dgm:pt modelId="{93CF2F4C-78A9-41AC-BBA5-C56E01C3EF05}" type="pres">
      <dgm:prSet presAssocID="{FECF429A-D0D1-4E8F-8C30-3150FE915BB6}" presName="c17" presStyleLbl="node1" presStyleIdx="16" presStyleCnt="18"/>
      <dgm:spPr/>
    </dgm:pt>
    <dgm:pt modelId="{4FFD0738-AEEA-4655-BAC4-11311D8F72C1}" type="pres">
      <dgm:prSet presAssocID="{FECF429A-D0D1-4E8F-8C30-3150FE915BB6}" presName="c18" presStyleLbl="node1" presStyleIdx="17" presStyleCnt="18"/>
      <dgm:spPr/>
    </dgm:pt>
  </dgm:ptLst>
  <dgm:cxnLst>
    <dgm:cxn modelId="{AB054807-DDD8-4C3E-AAB8-6A495C8A5215}" type="presOf" srcId="{98C4B843-324A-4B2B-A5EA-9BEA816CD8FC}" destId="{9A5EA028-750F-4000-B2A0-4C42C37382ED}" srcOrd="0" destOrd="0" presId="urn:microsoft.com/office/officeart/2009/3/layout/RandomtoResultProcess"/>
    <dgm:cxn modelId="{478B4491-4DF1-41B7-AB45-7BBEB17F35C7}" type="presOf" srcId="{D66C9C45-7FA6-428D-AA58-8B6D4714C568}" destId="{E55002FE-B8DC-4E70-87A4-C62FEB92375E}" srcOrd="0" destOrd="0" presId="urn:microsoft.com/office/officeart/2009/3/layout/RandomtoResultProcess"/>
    <dgm:cxn modelId="{A497FBEE-4767-4BA4-8F02-AFFD8C4DA882}" type="presOf" srcId="{FECF429A-D0D1-4E8F-8C30-3150FE915BB6}" destId="{8F463D3E-A83A-47DC-AD2E-CFBD7138838F}" srcOrd="0" destOrd="0" presId="urn:microsoft.com/office/officeart/2009/3/layout/RandomtoResultProcess"/>
    <dgm:cxn modelId="{19107F5F-C4C2-496D-9C6D-179AA1523ABF}" srcId="{FECF429A-D0D1-4E8F-8C30-3150FE915BB6}" destId="{98C4B843-324A-4B2B-A5EA-9BEA816CD8FC}" srcOrd="0" destOrd="0" parTransId="{7C1D902B-B097-49E9-A547-E9B2DF0557C9}" sibTransId="{91998EDA-02AB-41EC-BCED-F3BCEF5A03B8}"/>
    <dgm:cxn modelId="{D5B640E4-0A7D-4A92-88DC-4983B4358291}" srcId="{D66C9C45-7FA6-428D-AA58-8B6D4714C568}" destId="{FECF429A-D0D1-4E8F-8C30-3150FE915BB6}" srcOrd="0" destOrd="0" parTransId="{212A597F-E617-4BD2-98BF-8F548354F59F}" sibTransId="{4A1EAD75-AA00-4775-A190-227655EB6ECD}"/>
    <dgm:cxn modelId="{EBE6BBF2-8968-4AFB-83E9-B14A56BA8DF6}" type="presParOf" srcId="{E55002FE-B8DC-4E70-87A4-C62FEB92375E}" destId="{029F844F-08A2-43BD-BF2F-B6A35518F2DE}" srcOrd="0" destOrd="0" presId="urn:microsoft.com/office/officeart/2009/3/layout/RandomtoResultProcess"/>
    <dgm:cxn modelId="{637B8B05-606A-4847-A376-355994D2BB09}" type="presParOf" srcId="{029F844F-08A2-43BD-BF2F-B6A35518F2DE}" destId="{8F463D3E-A83A-47DC-AD2E-CFBD7138838F}" srcOrd="0" destOrd="0" presId="urn:microsoft.com/office/officeart/2009/3/layout/RandomtoResultProcess"/>
    <dgm:cxn modelId="{5DF4C01E-5CFD-4851-8AD2-619CF7E4A194}" type="presParOf" srcId="{029F844F-08A2-43BD-BF2F-B6A35518F2DE}" destId="{9A5EA028-750F-4000-B2A0-4C42C37382ED}" srcOrd="1" destOrd="0" presId="urn:microsoft.com/office/officeart/2009/3/layout/RandomtoResultProcess"/>
    <dgm:cxn modelId="{D668934A-1488-4BB6-B4B3-B1A163E7AC19}" type="presParOf" srcId="{029F844F-08A2-43BD-BF2F-B6A35518F2DE}" destId="{3D61E498-82C8-4911-92DD-4155B73965A3}" srcOrd="2" destOrd="0" presId="urn:microsoft.com/office/officeart/2009/3/layout/RandomtoResultProcess"/>
    <dgm:cxn modelId="{5E63F999-F8E1-4618-AB37-2F9898C3C738}" type="presParOf" srcId="{029F844F-08A2-43BD-BF2F-B6A35518F2DE}" destId="{CE9FB158-F0B5-42FD-B616-781AF3108426}" srcOrd="3" destOrd="0" presId="urn:microsoft.com/office/officeart/2009/3/layout/RandomtoResultProcess"/>
    <dgm:cxn modelId="{289A0928-9830-4BEE-8CBE-54169F63EDB6}" type="presParOf" srcId="{029F844F-08A2-43BD-BF2F-B6A35518F2DE}" destId="{47F66DC6-0D45-44A9-B7F8-1394783AD512}" srcOrd="4" destOrd="0" presId="urn:microsoft.com/office/officeart/2009/3/layout/RandomtoResultProcess"/>
    <dgm:cxn modelId="{12B74770-0330-4215-94AC-3F8374708329}" type="presParOf" srcId="{029F844F-08A2-43BD-BF2F-B6A35518F2DE}" destId="{78383BA1-7935-4DBF-96AC-CACC51B2196D}" srcOrd="5" destOrd="0" presId="urn:microsoft.com/office/officeart/2009/3/layout/RandomtoResultProcess"/>
    <dgm:cxn modelId="{946616D7-4DC8-4316-BC59-467AAC725540}" type="presParOf" srcId="{029F844F-08A2-43BD-BF2F-B6A35518F2DE}" destId="{F0F86E3F-8022-4AD6-8225-B9B8DEDFCFE6}" srcOrd="6" destOrd="0" presId="urn:microsoft.com/office/officeart/2009/3/layout/RandomtoResultProcess"/>
    <dgm:cxn modelId="{7220043A-992D-406C-8B8D-36B8473385C2}" type="presParOf" srcId="{029F844F-08A2-43BD-BF2F-B6A35518F2DE}" destId="{6ABECBE2-82BA-4584-85D6-A87506FC651E}" srcOrd="7" destOrd="0" presId="urn:microsoft.com/office/officeart/2009/3/layout/RandomtoResultProcess"/>
    <dgm:cxn modelId="{67B1017E-9B43-4047-A581-1415781E45BB}" type="presParOf" srcId="{029F844F-08A2-43BD-BF2F-B6A35518F2DE}" destId="{F8570D1E-1EFE-4A60-A9D5-F62048DBD311}" srcOrd="8" destOrd="0" presId="urn:microsoft.com/office/officeart/2009/3/layout/RandomtoResultProcess"/>
    <dgm:cxn modelId="{EC23B204-37A5-4030-A1FF-2E96496B2690}" type="presParOf" srcId="{029F844F-08A2-43BD-BF2F-B6A35518F2DE}" destId="{1A618217-2C51-4620-A47F-AEB34DB66076}" srcOrd="9" destOrd="0" presId="urn:microsoft.com/office/officeart/2009/3/layout/RandomtoResultProcess"/>
    <dgm:cxn modelId="{60B55C73-DD90-440C-B117-407F8EC1BF05}" type="presParOf" srcId="{029F844F-08A2-43BD-BF2F-B6A35518F2DE}" destId="{7EB4FC65-3561-45F4-A9D6-A86C34F61409}" srcOrd="10" destOrd="0" presId="urn:microsoft.com/office/officeart/2009/3/layout/RandomtoResultProcess"/>
    <dgm:cxn modelId="{E7B576C3-0B55-4BEB-B98A-CBFDEA78C94F}" type="presParOf" srcId="{029F844F-08A2-43BD-BF2F-B6A35518F2DE}" destId="{4CB53679-D042-4AAF-883E-A2DA8AB1336B}" srcOrd="11" destOrd="0" presId="urn:microsoft.com/office/officeart/2009/3/layout/RandomtoResultProcess"/>
    <dgm:cxn modelId="{0FFEFF4E-F85D-46BD-B758-048243CBD849}" type="presParOf" srcId="{029F844F-08A2-43BD-BF2F-B6A35518F2DE}" destId="{4986589C-6C9F-4292-AA3A-3FFBE8A3EBC5}" srcOrd="12" destOrd="0" presId="urn:microsoft.com/office/officeart/2009/3/layout/RandomtoResultProcess"/>
    <dgm:cxn modelId="{03491F0D-D4F9-4474-B7B6-130649BF172A}" type="presParOf" srcId="{029F844F-08A2-43BD-BF2F-B6A35518F2DE}" destId="{F38B347D-08B3-4092-8803-37A93A8B3D94}" srcOrd="13" destOrd="0" presId="urn:microsoft.com/office/officeart/2009/3/layout/RandomtoResultProcess"/>
    <dgm:cxn modelId="{19E2F256-E506-4BB5-8B2E-6499F7F897D4}" type="presParOf" srcId="{029F844F-08A2-43BD-BF2F-B6A35518F2DE}" destId="{FAC7ADF4-10B2-4149-95FD-3FEE399CBC8C}" srcOrd="14" destOrd="0" presId="urn:microsoft.com/office/officeart/2009/3/layout/RandomtoResultProcess"/>
    <dgm:cxn modelId="{475F5B6B-042C-4F77-9104-CBEF74509C07}" type="presParOf" srcId="{029F844F-08A2-43BD-BF2F-B6A35518F2DE}" destId="{58740E65-042E-4859-87B6-ACEA2261A4B2}" srcOrd="15" destOrd="0" presId="urn:microsoft.com/office/officeart/2009/3/layout/RandomtoResultProcess"/>
    <dgm:cxn modelId="{93EB5871-99B2-4440-96A3-421F5B53A4A3}" type="presParOf" srcId="{029F844F-08A2-43BD-BF2F-B6A35518F2DE}" destId="{8579C8AE-A450-499B-997A-2928DE0114DE}" srcOrd="16" destOrd="0" presId="urn:microsoft.com/office/officeart/2009/3/layout/RandomtoResultProcess"/>
    <dgm:cxn modelId="{D2978012-2045-4375-9558-122EE92A50EE}" type="presParOf" srcId="{029F844F-08A2-43BD-BF2F-B6A35518F2DE}" destId="{708DBA6C-FC96-44C1-9690-06A29696C9EC}" srcOrd="17" destOrd="0" presId="urn:microsoft.com/office/officeart/2009/3/layout/RandomtoResultProcess"/>
    <dgm:cxn modelId="{2F5F640F-8FCA-4577-8900-3B8A64E3BC8F}" type="presParOf" srcId="{029F844F-08A2-43BD-BF2F-B6A35518F2DE}" destId="{93CF2F4C-78A9-41AC-BBA5-C56E01C3EF05}" srcOrd="18" destOrd="0" presId="urn:microsoft.com/office/officeart/2009/3/layout/RandomtoResultProcess"/>
    <dgm:cxn modelId="{CF7733DF-95E2-4087-9E8D-D987918C4EC2}" type="presParOf" srcId="{029F844F-08A2-43BD-BF2F-B6A35518F2DE}" destId="{4FFD0738-AEEA-4655-BAC4-11311D8F72C1}" srcOrd="19"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6C9C45-7FA6-428D-AA58-8B6D4714C568}" type="doc">
      <dgm:prSet loTypeId="urn:microsoft.com/office/officeart/2009/3/layout/RandomtoResultProcess" loCatId="process" qsTypeId="urn:microsoft.com/office/officeart/2005/8/quickstyle/simple4" qsCatId="simple" csTypeId="urn:microsoft.com/office/officeart/2005/8/colors/accent2_5" csCatId="accent2" phldr="1"/>
      <dgm:spPr/>
      <dgm:t>
        <a:bodyPr/>
        <a:lstStyle/>
        <a:p>
          <a:endParaRPr lang="en-US"/>
        </a:p>
      </dgm:t>
    </dgm:pt>
    <dgm:pt modelId="{FECF429A-D0D1-4E8F-8C30-3150FE915BB6}">
      <dgm:prSet phldrT="[Text]" custT="1"/>
      <dgm:spPr/>
      <dgm:t>
        <a:bodyPr/>
        <a:lstStyle/>
        <a:p>
          <a:r>
            <a:rPr lang="en-US" sz="3600" dirty="0"/>
            <a:t>Cognitive Heuristics</a:t>
          </a:r>
        </a:p>
      </dgm:t>
    </dgm:pt>
    <dgm:pt modelId="{212A597F-E617-4BD2-98BF-8F548354F59F}" type="parTrans" cxnId="{D5B640E4-0A7D-4A92-88DC-4983B4358291}">
      <dgm:prSet/>
      <dgm:spPr/>
      <dgm:t>
        <a:bodyPr/>
        <a:lstStyle/>
        <a:p>
          <a:endParaRPr lang="en-US"/>
        </a:p>
      </dgm:t>
    </dgm:pt>
    <dgm:pt modelId="{4A1EAD75-AA00-4775-A190-227655EB6ECD}" type="sibTrans" cxnId="{D5B640E4-0A7D-4A92-88DC-4983B4358291}">
      <dgm:prSet/>
      <dgm:spPr/>
      <dgm:t>
        <a:bodyPr/>
        <a:lstStyle/>
        <a:p>
          <a:endParaRPr lang="en-US"/>
        </a:p>
      </dgm:t>
    </dgm:pt>
    <dgm:pt modelId="{98C4B843-324A-4B2B-A5EA-9BEA816CD8FC}">
      <dgm:prSet phldrT="[Text]" custT="1"/>
      <dgm:spPr/>
      <dgm:t>
        <a:bodyPr/>
        <a:lstStyle/>
        <a:p>
          <a:r>
            <a:rPr lang="en-US" sz="2800" dirty="0"/>
            <a:t>The short-cuts</a:t>
          </a:r>
        </a:p>
      </dgm:t>
    </dgm:pt>
    <dgm:pt modelId="{7C1D902B-B097-49E9-A547-E9B2DF0557C9}" type="parTrans" cxnId="{19107F5F-C4C2-496D-9C6D-179AA1523ABF}">
      <dgm:prSet/>
      <dgm:spPr/>
      <dgm:t>
        <a:bodyPr/>
        <a:lstStyle/>
        <a:p>
          <a:endParaRPr lang="en-US"/>
        </a:p>
      </dgm:t>
    </dgm:pt>
    <dgm:pt modelId="{91998EDA-02AB-41EC-BCED-F3BCEF5A03B8}" type="sibTrans" cxnId="{19107F5F-C4C2-496D-9C6D-179AA1523ABF}">
      <dgm:prSet/>
      <dgm:spPr/>
      <dgm:t>
        <a:bodyPr/>
        <a:lstStyle/>
        <a:p>
          <a:endParaRPr lang="en-US"/>
        </a:p>
      </dgm:t>
    </dgm:pt>
    <dgm:pt modelId="{E55002FE-B8DC-4E70-87A4-C62FEB92375E}" type="pres">
      <dgm:prSet presAssocID="{D66C9C45-7FA6-428D-AA58-8B6D4714C568}" presName="Name0" presStyleCnt="0">
        <dgm:presLayoutVars>
          <dgm:dir/>
          <dgm:animOne val="branch"/>
          <dgm:animLvl val="lvl"/>
        </dgm:presLayoutVars>
      </dgm:prSet>
      <dgm:spPr/>
      <dgm:t>
        <a:bodyPr/>
        <a:lstStyle/>
        <a:p>
          <a:endParaRPr lang="en-US"/>
        </a:p>
      </dgm:t>
    </dgm:pt>
    <dgm:pt modelId="{029F844F-08A2-43BD-BF2F-B6A35518F2DE}" type="pres">
      <dgm:prSet presAssocID="{FECF429A-D0D1-4E8F-8C30-3150FE915BB6}" presName="chaos" presStyleCnt="0"/>
      <dgm:spPr/>
    </dgm:pt>
    <dgm:pt modelId="{8F463D3E-A83A-47DC-AD2E-CFBD7138838F}" type="pres">
      <dgm:prSet presAssocID="{FECF429A-D0D1-4E8F-8C30-3150FE915BB6}" presName="parTx1" presStyleLbl="revTx" presStyleIdx="0" presStyleCnt="2"/>
      <dgm:spPr/>
      <dgm:t>
        <a:bodyPr/>
        <a:lstStyle/>
        <a:p>
          <a:endParaRPr lang="en-US"/>
        </a:p>
      </dgm:t>
    </dgm:pt>
    <dgm:pt modelId="{9A5EA028-750F-4000-B2A0-4C42C37382ED}" type="pres">
      <dgm:prSet presAssocID="{FECF429A-D0D1-4E8F-8C30-3150FE915BB6}" presName="desTx1" presStyleLbl="revTx" presStyleIdx="1" presStyleCnt="2" custScaleY="22427" custLinFactX="1601" custLinFactNeighborX="100000" custLinFactNeighborY="-74790">
        <dgm:presLayoutVars>
          <dgm:bulletEnabled val="1"/>
        </dgm:presLayoutVars>
      </dgm:prSet>
      <dgm:spPr/>
      <dgm:t>
        <a:bodyPr/>
        <a:lstStyle/>
        <a:p>
          <a:endParaRPr lang="en-US"/>
        </a:p>
      </dgm:t>
    </dgm:pt>
    <dgm:pt modelId="{3D61E498-82C8-4911-92DD-4155B73965A3}" type="pres">
      <dgm:prSet presAssocID="{FECF429A-D0D1-4E8F-8C30-3150FE915BB6}" presName="c1" presStyleLbl="node1" presStyleIdx="0" presStyleCnt="18"/>
      <dgm:spPr/>
    </dgm:pt>
    <dgm:pt modelId="{CE9FB158-F0B5-42FD-B616-781AF3108426}" type="pres">
      <dgm:prSet presAssocID="{FECF429A-D0D1-4E8F-8C30-3150FE915BB6}" presName="c2" presStyleLbl="node1" presStyleIdx="1" presStyleCnt="18"/>
      <dgm:spPr/>
    </dgm:pt>
    <dgm:pt modelId="{47F66DC6-0D45-44A9-B7F8-1394783AD512}" type="pres">
      <dgm:prSet presAssocID="{FECF429A-D0D1-4E8F-8C30-3150FE915BB6}" presName="c3" presStyleLbl="node1" presStyleIdx="2" presStyleCnt="18"/>
      <dgm:spPr/>
    </dgm:pt>
    <dgm:pt modelId="{78383BA1-7935-4DBF-96AC-CACC51B2196D}" type="pres">
      <dgm:prSet presAssocID="{FECF429A-D0D1-4E8F-8C30-3150FE915BB6}" presName="c4" presStyleLbl="node1" presStyleIdx="3" presStyleCnt="18"/>
      <dgm:spPr/>
    </dgm:pt>
    <dgm:pt modelId="{F0F86E3F-8022-4AD6-8225-B9B8DEDFCFE6}" type="pres">
      <dgm:prSet presAssocID="{FECF429A-D0D1-4E8F-8C30-3150FE915BB6}" presName="c5" presStyleLbl="node1" presStyleIdx="4" presStyleCnt="18"/>
      <dgm:spPr/>
    </dgm:pt>
    <dgm:pt modelId="{6ABECBE2-82BA-4584-85D6-A87506FC651E}" type="pres">
      <dgm:prSet presAssocID="{FECF429A-D0D1-4E8F-8C30-3150FE915BB6}" presName="c6" presStyleLbl="node1" presStyleIdx="5" presStyleCnt="18"/>
      <dgm:spPr/>
    </dgm:pt>
    <dgm:pt modelId="{F8570D1E-1EFE-4A60-A9D5-F62048DBD311}" type="pres">
      <dgm:prSet presAssocID="{FECF429A-D0D1-4E8F-8C30-3150FE915BB6}" presName="c7" presStyleLbl="node1" presStyleIdx="6" presStyleCnt="18"/>
      <dgm:spPr/>
    </dgm:pt>
    <dgm:pt modelId="{1A618217-2C51-4620-A47F-AEB34DB66076}" type="pres">
      <dgm:prSet presAssocID="{FECF429A-D0D1-4E8F-8C30-3150FE915BB6}" presName="c8" presStyleLbl="node1" presStyleIdx="7" presStyleCnt="18"/>
      <dgm:spPr/>
    </dgm:pt>
    <dgm:pt modelId="{7EB4FC65-3561-45F4-A9D6-A86C34F61409}" type="pres">
      <dgm:prSet presAssocID="{FECF429A-D0D1-4E8F-8C30-3150FE915BB6}" presName="c9" presStyleLbl="node1" presStyleIdx="8" presStyleCnt="18"/>
      <dgm:spPr/>
    </dgm:pt>
    <dgm:pt modelId="{4CB53679-D042-4AAF-883E-A2DA8AB1336B}" type="pres">
      <dgm:prSet presAssocID="{FECF429A-D0D1-4E8F-8C30-3150FE915BB6}" presName="c10" presStyleLbl="node1" presStyleIdx="9" presStyleCnt="18"/>
      <dgm:spPr/>
    </dgm:pt>
    <dgm:pt modelId="{4986589C-6C9F-4292-AA3A-3FFBE8A3EBC5}" type="pres">
      <dgm:prSet presAssocID="{FECF429A-D0D1-4E8F-8C30-3150FE915BB6}" presName="c11" presStyleLbl="node1" presStyleIdx="10" presStyleCnt="18"/>
      <dgm:spPr/>
    </dgm:pt>
    <dgm:pt modelId="{F38B347D-08B3-4092-8803-37A93A8B3D94}" type="pres">
      <dgm:prSet presAssocID="{FECF429A-D0D1-4E8F-8C30-3150FE915BB6}" presName="c12" presStyleLbl="node1" presStyleIdx="11" presStyleCnt="18" custLinFactNeighborX="9521" custLinFactNeighborY="99968"/>
      <dgm:spPr/>
    </dgm:pt>
    <dgm:pt modelId="{FAC7ADF4-10B2-4149-95FD-3FEE399CBC8C}" type="pres">
      <dgm:prSet presAssocID="{FECF429A-D0D1-4E8F-8C30-3150FE915BB6}" presName="c13" presStyleLbl="node1" presStyleIdx="12" presStyleCnt="18"/>
      <dgm:spPr/>
    </dgm:pt>
    <dgm:pt modelId="{58740E65-042E-4859-87B6-ACEA2261A4B2}" type="pres">
      <dgm:prSet presAssocID="{FECF429A-D0D1-4E8F-8C30-3150FE915BB6}" presName="c14" presStyleLbl="node1" presStyleIdx="13" presStyleCnt="18"/>
      <dgm:spPr/>
    </dgm:pt>
    <dgm:pt modelId="{8579C8AE-A450-499B-997A-2928DE0114DE}" type="pres">
      <dgm:prSet presAssocID="{FECF429A-D0D1-4E8F-8C30-3150FE915BB6}" presName="c15" presStyleLbl="node1" presStyleIdx="14" presStyleCnt="18"/>
      <dgm:spPr/>
    </dgm:pt>
    <dgm:pt modelId="{708DBA6C-FC96-44C1-9690-06A29696C9EC}" type="pres">
      <dgm:prSet presAssocID="{FECF429A-D0D1-4E8F-8C30-3150FE915BB6}" presName="c16" presStyleLbl="node1" presStyleIdx="15" presStyleCnt="18"/>
      <dgm:spPr/>
    </dgm:pt>
    <dgm:pt modelId="{93CF2F4C-78A9-41AC-BBA5-C56E01C3EF05}" type="pres">
      <dgm:prSet presAssocID="{FECF429A-D0D1-4E8F-8C30-3150FE915BB6}" presName="c17" presStyleLbl="node1" presStyleIdx="16" presStyleCnt="18"/>
      <dgm:spPr/>
    </dgm:pt>
    <dgm:pt modelId="{4FFD0738-AEEA-4655-BAC4-11311D8F72C1}" type="pres">
      <dgm:prSet presAssocID="{FECF429A-D0D1-4E8F-8C30-3150FE915BB6}" presName="c18" presStyleLbl="node1" presStyleIdx="17" presStyleCnt="18"/>
      <dgm:spPr/>
    </dgm:pt>
  </dgm:ptLst>
  <dgm:cxnLst>
    <dgm:cxn modelId="{AB054807-DDD8-4C3E-AAB8-6A495C8A5215}" type="presOf" srcId="{98C4B843-324A-4B2B-A5EA-9BEA816CD8FC}" destId="{9A5EA028-750F-4000-B2A0-4C42C37382ED}" srcOrd="0" destOrd="0" presId="urn:microsoft.com/office/officeart/2009/3/layout/RandomtoResultProcess"/>
    <dgm:cxn modelId="{478B4491-4DF1-41B7-AB45-7BBEB17F35C7}" type="presOf" srcId="{D66C9C45-7FA6-428D-AA58-8B6D4714C568}" destId="{E55002FE-B8DC-4E70-87A4-C62FEB92375E}" srcOrd="0" destOrd="0" presId="urn:microsoft.com/office/officeart/2009/3/layout/RandomtoResultProcess"/>
    <dgm:cxn modelId="{A497FBEE-4767-4BA4-8F02-AFFD8C4DA882}" type="presOf" srcId="{FECF429A-D0D1-4E8F-8C30-3150FE915BB6}" destId="{8F463D3E-A83A-47DC-AD2E-CFBD7138838F}" srcOrd="0" destOrd="0" presId="urn:microsoft.com/office/officeart/2009/3/layout/RandomtoResultProcess"/>
    <dgm:cxn modelId="{19107F5F-C4C2-496D-9C6D-179AA1523ABF}" srcId="{FECF429A-D0D1-4E8F-8C30-3150FE915BB6}" destId="{98C4B843-324A-4B2B-A5EA-9BEA816CD8FC}" srcOrd="0" destOrd="0" parTransId="{7C1D902B-B097-49E9-A547-E9B2DF0557C9}" sibTransId="{91998EDA-02AB-41EC-BCED-F3BCEF5A03B8}"/>
    <dgm:cxn modelId="{D5B640E4-0A7D-4A92-88DC-4983B4358291}" srcId="{D66C9C45-7FA6-428D-AA58-8B6D4714C568}" destId="{FECF429A-D0D1-4E8F-8C30-3150FE915BB6}" srcOrd="0" destOrd="0" parTransId="{212A597F-E617-4BD2-98BF-8F548354F59F}" sibTransId="{4A1EAD75-AA00-4775-A190-227655EB6ECD}"/>
    <dgm:cxn modelId="{EBE6BBF2-8968-4AFB-83E9-B14A56BA8DF6}" type="presParOf" srcId="{E55002FE-B8DC-4E70-87A4-C62FEB92375E}" destId="{029F844F-08A2-43BD-BF2F-B6A35518F2DE}" srcOrd="0" destOrd="0" presId="urn:microsoft.com/office/officeart/2009/3/layout/RandomtoResultProcess"/>
    <dgm:cxn modelId="{637B8B05-606A-4847-A376-355994D2BB09}" type="presParOf" srcId="{029F844F-08A2-43BD-BF2F-B6A35518F2DE}" destId="{8F463D3E-A83A-47DC-AD2E-CFBD7138838F}" srcOrd="0" destOrd="0" presId="urn:microsoft.com/office/officeart/2009/3/layout/RandomtoResultProcess"/>
    <dgm:cxn modelId="{5DF4C01E-5CFD-4851-8AD2-619CF7E4A194}" type="presParOf" srcId="{029F844F-08A2-43BD-BF2F-B6A35518F2DE}" destId="{9A5EA028-750F-4000-B2A0-4C42C37382ED}" srcOrd="1" destOrd="0" presId="urn:microsoft.com/office/officeart/2009/3/layout/RandomtoResultProcess"/>
    <dgm:cxn modelId="{D668934A-1488-4BB6-B4B3-B1A163E7AC19}" type="presParOf" srcId="{029F844F-08A2-43BD-BF2F-B6A35518F2DE}" destId="{3D61E498-82C8-4911-92DD-4155B73965A3}" srcOrd="2" destOrd="0" presId="urn:microsoft.com/office/officeart/2009/3/layout/RandomtoResultProcess"/>
    <dgm:cxn modelId="{5E63F999-F8E1-4618-AB37-2F9898C3C738}" type="presParOf" srcId="{029F844F-08A2-43BD-BF2F-B6A35518F2DE}" destId="{CE9FB158-F0B5-42FD-B616-781AF3108426}" srcOrd="3" destOrd="0" presId="urn:microsoft.com/office/officeart/2009/3/layout/RandomtoResultProcess"/>
    <dgm:cxn modelId="{289A0928-9830-4BEE-8CBE-54169F63EDB6}" type="presParOf" srcId="{029F844F-08A2-43BD-BF2F-B6A35518F2DE}" destId="{47F66DC6-0D45-44A9-B7F8-1394783AD512}" srcOrd="4" destOrd="0" presId="urn:microsoft.com/office/officeart/2009/3/layout/RandomtoResultProcess"/>
    <dgm:cxn modelId="{12B74770-0330-4215-94AC-3F8374708329}" type="presParOf" srcId="{029F844F-08A2-43BD-BF2F-B6A35518F2DE}" destId="{78383BA1-7935-4DBF-96AC-CACC51B2196D}" srcOrd="5" destOrd="0" presId="urn:microsoft.com/office/officeart/2009/3/layout/RandomtoResultProcess"/>
    <dgm:cxn modelId="{946616D7-4DC8-4316-BC59-467AAC725540}" type="presParOf" srcId="{029F844F-08A2-43BD-BF2F-B6A35518F2DE}" destId="{F0F86E3F-8022-4AD6-8225-B9B8DEDFCFE6}" srcOrd="6" destOrd="0" presId="urn:microsoft.com/office/officeart/2009/3/layout/RandomtoResultProcess"/>
    <dgm:cxn modelId="{7220043A-992D-406C-8B8D-36B8473385C2}" type="presParOf" srcId="{029F844F-08A2-43BD-BF2F-B6A35518F2DE}" destId="{6ABECBE2-82BA-4584-85D6-A87506FC651E}" srcOrd="7" destOrd="0" presId="urn:microsoft.com/office/officeart/2009/3/layout/RandomtoResultProcess"/>
    <dgm:cxn modelId="{67B1017E-9B43-4047-A581-1415781E45BB}" type="presParOf" srcId="{029F844F-08A2-43BD-BF2F-B6A35518F2DE}" destId="{F8570D1E-1EFE-4A60-A9D5-F62048DBD311}" srcOrd="8" destOrd="0" presId="urn:microsoft.com/office/officeart/2009/3/layout/RandomtoResultProcess"/>
    <dgm:cxn modelId="{EC23B204-37A5-4030-A1FF-2E96496B2690}" type="presParOf" srcId="{029F844F-08A2-43BD-BF2F-B6A35518F2DE}" destId="{1A618217-2C51-4620-A47F-AEB34DB66076}" srcOrd="9" destOrd="0" presId="urn:microsoft.com/office/officeart/2009/3/layout/RandomtoResultProcess"/>
    <dgm:cxn modelId="{60B55C73-DD90-440C-B117-407F8EC1BF05}" type="presParOf" srcId="{029F844F-08A2-43BD-BF2F-B6A35518F2DE}" destId="{7EB4FC65-3561-45F4-A9D6-A86C34F61409}" srcOrd="10" destOrd="0" presId="urn:microsoft.com/office/officeart/2009/3/layout/RandomtoResultProcess"/>
    <dgm:cxn modelId="{E7B576C3-0B55-4BEB-B98A-CBFDEA78C94F}" type="presParOf" srcId="{029F844F-08A2-43BD-BF2F-B6A35518F2DE}" destId="{4CB53679-D042-4AAF-883E-A2DA8AB1336B}" srcOrd="11" destOrd="0" presId="urn:microsoft.com/office/officeart/2009/3/layout/RandomtoResultProcess"/>
    <dgm:cxn modelId="{0FFEFF4E-F85D-46BD-B758-048243CBD849}" type="presParOf" srcId="{029F844F-08A2-43BD-BF2F-B6A35518F2DE}" destId="{4986589C-6C9F-4292-AA3A-3FFBE8A3EBC5}" srcOrd="12" destOrd="0" presId="urn:microsoft.com/office/officeart/2009/3/layout/RandomtoResultProcess"/>
    <dgm:cxn modelId="{03491F0D-D4F9-4474-B7B6-130649BF172A}" type="presParOf" srcId="{029F844F-08A2-43BD-BF2F-B6A35518F2DE}" destId="{F38B347D-08B3-4092-8803-37A93A8B3D94}" srcOrd="13" destOrd="0" presId="urn:microsoft.com/office/officeart/2009/3/layout/RandomtoResultProcess"/>
    <dgm:cxn modelId="{19E2F256-E506-4BB5-8B2E-6499F7F897D4}" type="presParOf" srcId="{029F844F-08A2-43BD-BF2F-B6A35518F2DE}" destId="{FAC7ADF4-10B2-4149-95FD-3FEE399CBC8C}" srcOrd="14" destOrd="0" presId="urn:microsoft.com/office/officeart/2009/3/layout/RandomtoResultProcess"/>
    <dgm:cxn modelId="{475F5B6B-042C-4F77-9104-CBEF74509C07}" type="presParOf" srcId="{029F844F-08A2-43BD-BF2F-B6A35518F2DE}" destId="{58740E65-042E-4859-87B6-ACEA2261A4B2}" srcOrd="15" destOrd="0" presId="urn:microsoft.com/office/officeart/2009/3/layout/RandomtoResultProcess"/>
    <dgm:cxn modelId="{93EB5871-99B2-4440-96A3-421F5B53A4A3}" type="presParOf" srcId="{029F844F-08A2-43BD-BF2F-B6A35518F2DE}" destId="{8579C8AE-A450-499B-997A-2928DE0114DE}" srcOrd="16" destOrd="0" presId="urn:microsoft.com/office/officeart/2009/3/layout/RandomtoResultProcess"/>
    <dgm:cxn modelId="{D2978012-2045-4375-9558-122EE92A50EE}" type="presParOf" srcId="{029F844F-08A2-43BD-BF2F-B6A35518F2DE}" destId="{708DBA6C-FC96-44C1-9690-06A29696C9EC}" srcOrd="17" destOrd="0" presId="urn:microsoft.com/office/officeart/2009/3/layout/RandomtoResultProcess"/>
    <dgm:cxn modelId="{2F5F640F-8FCA-4577-8900-3B8A64E3BC8F}" type="presParOf" srcId="{029F844F-08A2-43BD-BF2F-B6A35518F2DE}" destId="{93CF2F4C-78A9-41AC-BBA5-C56E01C3EF05}" srcOrd="18" destOrd="0" presId="urn:microsoft.com/office/officeart/2009/3/layout/RandomtoResultProcess"/>
    <dgm:cxn modelId="{CF7733DF-95E2-4087-9E8D-D987918C4EC2}" type="presParOf" srcId="{029F844F-08A2-43BD-BF2F-B6A35518F2DE}" destId="{4FFD0738-AEEA-4655-BAC4-11311D8F72C1}" srcOrd="19" destOrd="0" presId="urn:microsoft.com/office/officeart/2009/3/layout/RandomtoResultProces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6C9C45-7FA6-428D-AA58-8B6D4714C568}" type="doc">
      <dgm:prSet loTypeId="urn:microsoft.com/office/officeart/2009/3/layout/RandomtoResultProcess" loCatId="process" qsTypeId="urn:microsoft.com/office/officeart/2005/8/quickstyle/simple4" qsCatId="simple" csTypeId="urn:microsoft.com/office/officeart/2005/8/colors/accent2_5" csCatId="accent2" phldr="1"/>
      <dgm:spPr/>
      <dgm:t>
        <a:bodyPr/>
        <a:lstStyle/>
        <a:p>
          <a:endParaRPr lang="en-US"/>
        </a:p>
      </dgm:t>
    </dgm:pt>
    <dgm:pt modelId="{FECF429A-D0D1-4E8F-8C30-3150FE915BB6}">
      <dgm:prSet phldrT="[Text]" custT="1"/>
      <dgm:spPr/>
      <dgm:t>
        <a:bodyPr/>
        <a:lstStyle/>
        <a:p>
          <a:r>
            <a:rPr lang="en-US" sz="3600" dirty="0"/>
            <a:t>Cognitive Heuristics</a:t>
          </a:r>
        </a:p>
      </dgm:t>
    </dgm:pt>
    <dgm:pt modelId="{212A597F-E617-4BD2-98BF-8F548354F59F}" type="parTrans" cxnId="{D5B640E4-0A7D-4A92-88DC-4983B4358291}">
      <dgm:prSet/>
      <dgm:spPr/>
      <dgm:t>
        <a:bodyPr/>
        <a:lstStyle/>
        <a:p>
          <a:endParaRPr lang="en-US"/>
        </a:p>
      </dgm:t>
    </dgm:pt>
    <dgm:pt modelId="{4A1EAD75-AA00-4775-A190-227655EB6ECD}" type="sibTrans" cxnId="{D5B640E4-0A7D-4A92-88DC-4983B4358291}">
      <dgm:prSet/>
      <dgm:spPr/>
      <dgm:t>
        <a:bodyPr/>
        <a:lstStyle/>
        <a:p>
          <a:endParaRPr lang="en-US"/>
        </a:p>
      </dgm:t>
    </dgm:pt>
    <dgm:pt modelId="{98C4B843-324A-4B2B-A5EA-9BEA816CD8FC}">
      <dgm:prSet phldrT="[Text]" custT="1"/>
      <dgm:spPr/>
      <dgm:t>
        <a:bodyPr/>
        <a:lstStyle/>
        <a:p>
          <a:r>
            <a:rPr lang="en-US" sz="2800" dirty="0"/>
            <a:t>The short-cuts</a:t>
          </a:r>
        </a:p>
      </dgm:t>
    </dgm:pt>
    <dgm:pt modelId="{7C1D902B-B097-49E9-A547-E9B2DF0557C9}" type="parTrans" cxnId="{19107F5F-C4C2-496D-9C6D-179AA1523ABF}">
      <dgm:prSet/>
      <dgm:spPr/>
      <dgm:t>
        <a:bodyPr/>
        <a:lstStyle/>
        <a:p>
          <a:endParaRPr lang="en-US"/>
        </a:p>
      </dgm:t>
    </dgm:pt>
    <dgm:pt modelId="{91998EDA-02AB-41EC-BCED-F3BCEF5A03B8}" type="sibTrans" cxnId="{19107F5F-C4C2-496D-9C6D-179AA1523ABF}">
      <dgm:prSet/>
      <dgm:spPr/>
      <dgm:t>
        <a:bodyPr/>
        <a:lstStyle/>
        <a:p>
          <a:endParaRPr lang="en-US"/>
        </a:p>
      </dgm:t>
    </dgm:pt>
    <dgm:pt modelId="{E55002FE-B8DC-4E70-87A4-C62FEB92375E}" type="pres">
      <dgm:prSet presAssocID="{D66C9C45-7FA6-428D-AA58-8B6D4714C568}" presName="Name0" presStyleCnt="0">
        <dgm:presLayoutVars>
          <dgm:dir/>
          <dgm:animOne val="branch"/>
          <dgm:animLvl val="lvl"/>
        </dgm:presLayoutVars>
      </dgm:prSet>
      <dgm:spPr/>
      <dgm:t>
        <a:bodyPr/>
        <a:lstStyle/>
        <a:p>
          <a:endParaRPr lang="en-US"/>
        </a:p>
      </dgm:t>
    </dgm:pt>
    <dgm:pt modelId="{029F844F-08A2-43BD-BF2F-B6A35518F2DE}" type="pres">
      <dgm:prSet presAssocID="{FECF429A-D0D1-4E8F-8C30-3150FE915BB6}" presName="chaos" presStyleCnt="0"/>
      <dgm:spPr/>
    </dgm:pt>
    <dgm:pt modelId="{8F463D3E-A83A-47DC-AD2E-CFBD7138838F}" type="pres">
      <dgm:prSet presAssocID="{FECF429A-D0D1-4E8F-8C30-3150FE915BB6}" presName="parTx1" presStyleLbl="revTx" presStyleIdx="0" presStyleCnt="2"/>
      <dgm:spPr/>
      <dgm:t>
        <a:bodyPr/>
        <a:lstStyle/>
        <a:p>
          <a:endParaRPr lang="en-US"/>
        </a:p>
      </dgm:t>
    </dgm:pt>
    <dgm:pt modelId="{9A5EA028-750F-4000-B2A0-4C42C37382ED}" type="pres">
      <dgm:prSet presAssocID="{FECF429A-D0D1-4E8F-8C30-3150FE915BB6}" presName="desTx1" presStyleLbl="revTx" presStyleIdx="1" presStyleCnt="2" custScaleY="22427" custLinFactX="1601" custLinFactNeighborX="100000" custLinFactNeighborY="-74790">
        <dgm:presLayoutVars>
          <dgm:bulletEnabled val="1"/>
        </dgm:presLayoutVars>
      </dgm:prSet>
      <dgm:spPr/>
      <dgm:t>
        <a:bodyPr/>
        <a:lstStyle/>
        <a:p>
          <a:endParaRPr lang="en-US"/>
        </a:p>
      </dgm:t>
    </dgm:pt>
    <dgm:pt modelId="{3D61E498-82C8-4911-92DD-4155B73965A3}" type="pres">
      <dgm:prSet presAssocID="{FECF429A-D0D1-4E8F-8C30-3150FE915BB6}" presName="c1" presStyleLbl="node1" presStyleIdx="0" presStyleCnt="18"/>
      <dgm:spPr/>
    </dgm:pt>
    <dgm:pt modelId="{CE9FB158-F0B5-42FD-B616-781AF3108426}" type="pres">
      <dgm:prSet presAssocID="{FECF429A-D0D1-4E8F-8C30-3150FE915BB6}" presName="c2" presStyleLbl="node1" presStyleIdx="1" presStyleCnt="18"/>
      <dgm:spPr/>
    </dgm:pt>
    <dgm:pt modelId="{47F66DC6-0D45-44A9-B7F8-1394783AD512}" type="pres">
      <dgm:prSet presAssocID="{FECF429A-D0D1-4E8F-8C30-3150FE915BB6}" presName="c3" presStyleLbl="node1" presStyleIdx="2" presStyleCnt="18"/>
      <dgm:spPr/>
    </dgm:pt>
    <dgm:pt modelId="{78383BA1-7935-4DBF-96AC-CACC51B2196D}" type="pres">
      <dgm:prSet presAssocID="{FECF429A-D0D1-4E8F-8C30-3150FE915BB6}" presName="c4" presStyleLbl="node1" presStyleIdx="3" presStyleCnt="18"/>
      <dgm:spPr/>
    </dgm:pt>
    <dgm:pt modelId="{F0F86E3F-8022-4AD6-8225-B9B8DEDFCFE6}" type="pres">
      <dgm:prSet presAssocID="{FECF429A-D0D1-4E8F-8C30-3150FE915BB6}" presName="c5" presStyleLbl="node1" presStyleIdx="4" presStyleCnt="18"/>
      <dgm:spPr/>
    </dgm:pt>
    <dgm:pt modelId="{6ABECBE2-82BA-4584-85D6-A87506FC651E}" type="pres">
      <dgm:prSet presAssocID="{FECF429A-D0D1-4E8F-8C30-3150FE915BB6}" presName="c6" presStyleLbl="node1" presStyleIdx="5" presStyleCnt="18"/>
      <dgm:spPr/>
    </dgm:pt>
    <dgm:pt modelId="{F8570D1E-1EFE-4A60-A9D5-F62048DBD311}" type="pres">
      <dgm:prSet presAssocID="{FECF429A-D0D1-4E8F-8C30-3150FE915BB6}" presName="c7" presStyleLbl="node1" presStyleIdx="6" presStyleCnt="18"/>
      <dgm:spPr/>
    </dgm:pt>
    <dgm:pt modelId="{1A618217-2C51-4620-A47F-AEB34DB66076}" type="pres">
      <dgm:prSet presAssocID="{FECF429A-D0D1-4E8F-8C30-3150FE915BB6}" presName="c8" presStyleLbl="node1" presStyleIdx="7" presStyleCnt="18"/>
      <dgm:spPr/>
    </dgm:pt>
    <dgm:pt modelId="{7EB4FC65-3561-45F4-A9D6-A86C34F61409}" type="pres">
      <dgm:prSet presAssocID="{FECF429A-D0D1-4E8F-8C30-3150FE915BB6}" presName="c9" presStyleLbl="node1" presStyleIdx="8" presStyleCnt="18"/>
      <dgm:spPr/>
    </dgm:pt>
    <dgm:pt modelId="{4CB53679-D042-4AAF-883E-A2DA8AB1336B}" type="pres">
      <dgm:prSet presAssocID="{FECF429A-D0D1-4E8F-8C30-3150FE915BB6}" presName="c10" presStyleLbl="node1" presStyleIdx="9" presStyleCnt="18"/>
      <dgm:spPr/>
    </dgm:pt>
    <dgm:pt modelId="{4986589C-6C9F-4292-AA3A-3FFBE8A3EBC5}" type="pres">
      <dgm:prSet presAssocID="{FECF429A-D0D1-4E8F-8C30-3150FE915BB6}" presName="c11" presStyleLbl="node1" presStyleIdx="10" presStyleCnt="18"/>
      <dgm:spPr/>
    </dgm:pt>
    <dgm:pt modelId="{F38B347D-08B3-4092-8803-37A93A8B3D94}" type="pres">
      <dgm:prSet presAssocID="{FECF429A-D0D1-4E8F-8C30-3150FE915BB6}" presName="c12" presStyleLbl="node1" presStyleIdx="11" presStyleCnt="18" custLinFactNeighborX="9521" custLinFactNeighborY="99968"/>
      <dgm:spPr/>
    </dgm:pt>
    <dgm:pt modelId="{FAC7ADF4-10B2-4149-95FD-3FEE399CBC8C}" type="pres">
      <dgm:prSet presAssocID="{FECF429A-D0D1-4E8F-8C30-3150FE915BB6}" presName="c13" presStyleLbl="node1" presStyleIdx="12" presStyleCnt="18"/>
      <dgm:spPr/>
    </dgm:pt>
    <dgm:pt modelId="{58740E65-042E-4859-87B6-ACEA2261A4B2}" type="pres">
      <dgm:prSet presAssocID="{FECF429A-D0D1-4E8F-8C30-3150FE915BB6}" presName="c14" presStyleLbl="node1" presStyleIdx="13" presStyleCnt="18"/>
      <dgm:spPr/>
    </dgm:pt>
    <dgm:pt modelId="{8579C8AE-A450-499B-997A-2928DE0114DE}" type="pres">
      <dgm:prSet presAssocID="{FECF429A-D0D1-4E8F-8C30-3150FE915BB6}" presName="c15" presStyleLbl="node1" presStyleIdx="14" presStyleCnt="18"/>
      <dgm:spPr/>
    </dgm:pt>
    <dgm:pt modelId="{708DBA6C-FC96-44C1-9690-06A29696C9EC}" type="pres">
      <dgm:prSet presAssocID="{FECF429A-D0D1-4E8F-8C30-3150FE915BB6}" presName="c16" presStyleLbl="node1" presStyleIdx="15" presStyleCnt="18"/>
      <dgm:spPr/>
    </dgm:pt>
    <dgm:pt modelId="{93CF2F4C-78A9-41AC-BBA5-C56E01C3EF05}" type="pres">
      <dgm:prSet presAssocID="{FECF429A-D0D1-4E8F-8C30-3150FE915BB6}" presName="c17" presStyleLbl="node1" presStyleIdx="16" presStyleCnt="18"/>
      <dgm:spPr/>
    </dgm:pt>
    <dgm:pt modelId="{4FFD0738-AEEA-4655-BAC4-11311D8F72C1}" type="pres">
      <dgm:prSet presAssocID="{FECF429A-D0D1-4E8F-8C30-3150FE915BB6}" presName="c18" presStyleLbl="node1" presStyleIdx="17" presStyleCnt="18"/>
      <dgm:spPr/>
    </dgm:pt>
  </dgm:ptLst>
  <dgm:cxnLst>
    <dgm:cxn modelId="{AB054807-DDD8-4C3E-AAB8-6A495C8A5215}" type="presOf" srcId="{98C4B843-324A-4B2B-A5EA-9BEA816CD8FC}" destId="{9A5EA028-750F-4000-B2A0-4C42C37382ED}" srcOrd="0" destOrd="0" presId="urn:microsoft.com/office/officeart/2009/3/layout/RandomtoResultProcess"/>
    <dgm:cxn modelId="{478B4491-4DF1-41B7-AB45-7BBEB17F35C7}" type="presOf" srcId="{D66C9C45-7FA6-428D-AA58-8B6D4714C568}" destId="{E55002FE-B8DC-4E70-87A4-C62FEB92375E}" srcOrd="0" destOrd="0" presId="urn:microsoft.com/office/officeart/2009/3/layout/RandomtoResultProcess"/>
    <dgm:cxn modelId="{A497FBEE-4767-4BA4-8F02-AFFD8C4DA882}" type="presOf" srcId="{FECF429A-D0D1-4E8F-8C30-3150FE915BB6}" destId="{8F463D3E-A83A-47DC-AD2E-CFBD7138838F}" srcOrd="0" destOrd="0" presId="urn:microsoft.com/office/officeart/2009/3/layout/RandomtoResultProcess"/>
    <dgm:cxn modelId="{19107F5F-C4C2-496D-9C6D-179AA1523ABF}" srcId="{FECF429A-D0D1-4E8F-8C30-3150FE915BB6}" destId="{98C4B843-324A-4B2B-A5EA-9BEA816CD8FC}" srcOrd="0" destOrd="0" parTransId="{7C1D902B-B097-49E9-A547-E9B2DF0557C9}" sibTransId="{91998EDA-02AB-41EC-BCED-F3BCEF5A03B8}"/>
    <dgm:cxn modelId="{D5B640E4-0A7D-4A92-88DC-4983B4358291}" srcId="{D66C9C45-7FA6-428D-AA58-8B6D4714C568}" destId="{FECF429A-D0D1-4E8F-8C30-3150FE915BB6}" srcOrd="0" destOrd="0" parTransId="{212A597F-E617-4BD2-98BF-8F548354F59F}" sibTransId="{4A1EAD75-AA00-4775-A190-227655EB6ECD}"/>
    <dgm:cxn modelId="{EBE6BBF2-8968-4AFB-83E9-B14A56BA8DF6}" type="presParOf" srcId="{E55002FE-B8DC-4E70-87A4-C62FEB92375E}" destId="{029F844F-08A2-43BD-BF2F-B6A35518F2DE}" srcOrd="0" destOrd="0" presId="urn:microsoft.com/office/officeart/2009/3/layout/RandomtoResultProcess"/>
    <dgm:cxn modelId="{637B8B05-606A-4847-A376-355994D2BB09}" type="presParOf" srcId="{029F844F-08A2-43BD-BF2F-B6A35518F2DE}" destId="{8F463D3E-A83A-47DC-AD2E-CFBD7138838F}" srcOrd="0" destOrd="0" presId="urn:microsoft.com/office/officeart/2009/3/layout/RandomtoResultProcess"/>
    <dgm:cxn modelId="{5DF4C01E-5CFD-4851-8AD2-619CF7E4A194}" type="presParOf" srcId="{029F844F-08A2-43BD-BF2F-B6A35518F2DE}" destId="{9A5EA028-750F-4000-B2A0-4C42C37382ED}" srcOrd="1" destOrd="0" presId="urn:microsoft.com/office/officeart/2009/3/layout/RandomtoResultProcess"/>
    <dgm:cxn modelId="{D668934A-1488-4BB6-B4B3-B1A163E7AC19}" type="presParOf" srcId="{029F844F-08A2-43BD-BF2F-B6A35518F2DE}" destId="{3D61E498-82C8-4911-92DD-4155B73965A3}" srcOrd="2" destOrd="0" presId="urn:microsoft.com/office/officeart/2009/3/layout/RandomtoResultProcess"/>
    <dgm:cxn modelId="{5E63F999-F8E1-4618-AB37-2F9898C3C738}" type="presParOf" srcId="{029F844F-08A2-43BD-BF2F-B6A35518F2DE}" destId="{CE9FB158-F0B5-42FD-B616-781AF3108426}" srcOrd="3" destOrd="0" presId="urn:microsoft.com/office/officeart/2009/3/layout/RandomtoResultProcess"/>
    <dgm:cxn modelId="{289A0928-9830-4BEE-8CBE-54169F63EDB6}" type="presParOf" srcId="{029F844F-08A2-43BD-BF2F-B6A35518F2DE}" destId="{47F66DC6-0D45-44A9-B7F8-1394783AD512}" srcOrd="4" destOrd="0" presId="urn:microsoft.com/office/officeart/2009/3/layout/RandomtoResultProcess"/>
    <dgm:cxn modelId="{12B74770-0330-4215-94AC-3F8374708329}" type="presParOf" srcId="{029F844F-08A2-43BD-BF2F-B6A35518F2DE}" destId="{78383BA1-7935-4DBF-96AC-CACC51B2196D}" srcOrd="5" destOrd="0" presId="urn:microsoft.com/office/officeart/2009/3/layout/RandomtoResultProcess"/>
    <dgm:cxn modelId="{946616D7-4DC8-4316-BC59-467AAC725540}" type="presParOf" srcId="{029F844F-08A2-43BD-BF2F-B6A35518F2DE}" destId="{F0F86E3F-8022-4AD6-8225-B9B8DEDFCFE6}" srcOrd="6" destOrd="0" presId="urn:microsoft.com/office/officeart/2009/3/layout/RandomtoResultProcess"/>
    <dgm:cxn modelId="{7220043A-992D-406C-8B8D-36B8473385C2}" type="presParOf" srcId="{029F844F-08A2-43BD-BF2F-B6A35518F2DE}" destId="{6ABECBE2-82BA-4584-85D6-A87506FC651E}" srcOrd="7" destOrd="0" presId="urn:microsoft.com/office/officeart/2009/3/layout/RandomtoResultProcess"/>
    <dgm:cxn modelId="{67B1017E-9B43-4047-A581-1415781E45BB}" type="presParOf" srcId="{029F844F-08A2-43BD-BF2F-B6A35518F2DE}" destId="{F8570D1E-1EFE-4A60-A9D5-F62048DBD311}" srcOrd="8" destOrd="0" presId="urn:microsoft.com/office/officeart/2009/3/layout/RandomtoResultProcess"/>
    <dgm:cxn modelId="{EC23B204-37A5-4030-A1FF-2E96496B2690}" type="presParOf" srcId="{029F844F-08A2-43BD-BF2F-B6A35518F2DE}" destId="{1A618217-2C51-4620-A47F-AEB34DB66076}" srcOrd="9" destOrd="0" presId="urn:microsoft.com/office/officeart/2009/3/layout/RandomtoResultProcess"/>
    <dgm:cxn modelId="{60B55C73-DD90-440C-B117-407F8EC1BF05}" type="presParOf" srcId="{029F844F-08A2-43BD-BF2F-B6A35518F2DE}" destId="{7EB4FC65-3561-45F4-A9D6-A86C34F61409}" srcOrd="10" destOrd="0" presId="urn:microsoft.com/office/officeart/2009/3/layout/RandomtoResultProcess"/>
    <dgm:cxn modelId="{E7B576C3-0B55-4BEB-B98A-CBFDEA78C94F}" type="presParOf" srcId="{029F844F-08A2-43BD-BF2F-B6A35518F2DE}" destId="{4CB53679-D042-4AAF-883E-A2DA8AB1336B}" srcOrd="11" destOrd="0" presId="urn:microsoft.com/office/officeart/2009/3/layout/RandomtoResultProcess"/>
    <dgm:cxn modelId="{0FFEFF4E-F85D-46BD-B758-048243CBD849}" type="presParOf" srcId="{029F844F-08A2-43BD-BF2F-B6A35518F2DE}" destId="{4986589C-6C9F-4292-AA3A-3FFBE8A3EBC5}" srcOrd="12" destOrd="0" presId="urn:microsoft.com/office/officeart/2009/3/layout/RandomtoResultProcess"/>
    <dgm:cxn modelId="{03491F0D-D4F9-4474-B7B6-130649BF172A}" type="presParOf" srcId="{029F844F-08A2-43BD-BF2F-B6A35518F2DE}" destId="{F38B347D-08B3-4092-8803-37A93A8B3D94}" srcOrd="13" destOrd="0" presId="urn:microsoft.com/office/officeart/2009/3/layout/RandomtoResultProcess"/>
    <dgm:cxn modelId="{19E2F256-E506-4BB5-8B2E-6499F7F897D4}" type="presParOf" srcId="{029F844F-08A2-43BD-BF2F-B6A35518F2DE}" destId="{FAC7ADF4-10B2-4149-95FD-3FEE399CBC8C}" srcOrd="14" destOrd="0" presId="urn:microsoft.com/office/officeart/2009/3/layout/RandomtoResultProcess"/>
    <dgm:cxn modelId="{475F5B6B-042C-4F77-9104-CBEF74509C07}" type="presParOf" srcId="{029F844F-08A2-43BD-BF2F-B6A35518F2DE}" destId="{58740E65-042E-4859-87B6-ACEA2261A4B2}" srcOrd="15" destOrd="0" presId="urn:microsoft.com/office/officeart/2009/3/layout/RandomtoResultProcess"/>
    <dgm:cxn modelId="{93EB5871-99B2-4440-96A3-421F5B53A4A3}" type="presParOf" srcId="{029F844F-08A2-43BD-BF2F-B6A35518F2DE}" destId="{8579C8AE-A450-499B-997A-2928DE0114DE}" srcOrd="16" destOrd="0" presId="urn:microsoft.com/office/officeart/2009/3/layout/RandomtoResultProcess"/>
    <dgm:cxn modelId="{D2978012-2045-4375-9558-122EE92A50EE}" type="presParOf" srcId="{029F844F-08A2-43BD-BF2F-B6A35518F2DE}" destId="{708DBA6C-FC96-44C1-9690-06A29696C9EC}" srcOrd="17" destOrd="0" presId="urn:microsoft.com/office/officeart/2009/3/layout/RandomtoResultProcess"/>
    <dgm:cxn modelId="{2F5F640F-8FCA-4577-8900-3B8A64E3BC8F}" type="presParOf" srcId="{029F844F-08A2-43BD-BF2F-B6A35518F2DE}" destId="{93CF2F4C-78A9-41AC-BBA5-C56E01C3EF05}" srcOrd="18" destOrd="0" presId="urn:microsoft.com/office/officeart/2009/3/layout/RandomtoResultProcess"/>
    <dgm:cxn modelId="{CF7733DF-95E2-4087-9E8D-D987918C4EC2}" type="presParOf" srcId="{029F844F-08A2-43BD-BF2F-B6A35518F2DE}" destId="{4FFD0738-AEEA-4655-BAC4-11311D8F72C1}" srcOrd="19" destOrd="0" presId="urn:microsoft.com/office/officeart/2009/3/layout/RandomtoResultProces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6C9C45-7FA6-428D-AA58-8B6D4714C568}" type="doc">
      <dgm:prSet loTypeId="urn:microsoft.com/office/officeart/2009/3/layout/RandomtoResultProcess" loCatId="process" qsTypeId="urn:microsoft.com/office/officeart/2005/8/quickstyle/simple4" qsCatId="simple" csTypeId="urn:microsoft.com/office/officeart/2005/8/colors/accent2_5" csCatId="accent2" phldr="1"/>
      <dgm:spPr/>
      <dgm:t>
        <a:bodyPr/>
        <a:lstStyle/>
        <a:p>
          <a:endParaRPr lang="en-US"/>
        </a:p>
      </dgm:t>
    </dgm:pt>
    <dgm:pt modelId="{FECF429A-D0D1-4E8F-8C30-3150FE915BB6}">
      <dgm:prSet phldrT="[Text]" custT="1"/>
      <dgm:spPr/>
      <dgm:t>
        <a:bodyPr/>
        <a:lstStyle/>
        <a:p>
          <a:r>
            <a:rPr lang="en-US" sz="3600" dirty="0"/>
            <a:t>Cognitive Heuristics</a:t>
          </a:r>
        </a:p>
      </dgm:t>
    </dgm:pt>
    <dgm:pt modelId="{212A597F-E617-4BD2-98BF-8F548354F59F}" type="parTrans" cxnId="{D5B640E4-0A7D-4A92-88DC-4983B4358291}">
      <dgm:prSet/>
      <dgm:spPr/>
      <dgm:t>
        <a:bodyPr/>
        <a:lstStyle/>
        <a:p>
          <a:endParaRPr lang="en-US"/>
        </a:p>
      </dgm:t>
    </dgm:pt>
    <dgm:pt modelId="{4A1EAD75-AA00-4775-A190-227655EB6ECD}" type="sibTrans" cxnId="{D5B640E4-0A7D-4A92-88DC-4983B4358291}">
      <dgm:prSet/>
      <dgm:spPr/>
      <dgm:t>
        <a:bodyPr/>
        <a:lstStyle/>
        <a:p>
          <a:endParaRPr lang="en-US"/>
        </a:p>
      </dgm:t>
    </dgm:pt>
    <dgm:pt modelId="{98C4B843-324A-4B2B-A5EA-9BEA816CD8FC}">
      <dgm:prSet phldrT="[Text]" custT="1"/>
      <dgm:spPr/>
      <dgm:t>
        <a:bodyPr/>
        <a:lstStyle/>
        <a:p>
          <a:r>
            <a:rPr lang="en-US" sz="2800" dirty="0"/>
            <a:t>The short-cuts</a:t>
          </a:r>
        </a:p>
      </dgm:t>
    </dgm:pt>
    <dgm:pt modelId="{7C1D902B-B097-49E9-A547-E9B2DF0557C9}" type="parTrans" cxnId="{19107F5F-C4C2-496D-9C6D-179AA1523ABF}">
      <dgm:prSet/>
      <dgm:spPr/>
      <dgm:t>
        <a:bodyPr/>
        <a:lstStyle/>
        <a:p>
          <a:endParaRPr lang="en-US"/>
        </a:p>
      </dgm:t>
    </dgm:pt>
    <dgm:pt modelId="{91998EDA-02AB-41EC-BCED-F3BCEF5A03B8}" type="sibTrans" cxnId="{19107F5F-C4C2-496D-9C6D-179AA1523ABF}">
      <dgm:prSet/>
      <dgm:spPr/>
      <dgm:t>
        <a:bodyPr/>
        <a:lstStyle/>
        <a:p>
          <a:endParaRPr lang="en-US"/>
        </a:p>
      </dgm:t>
    </dgm:pt>
    <dgm:pt modelId="{E55002FE-B8DC-4E70-87A4-C62FEB92375E}" type="pres">
      <dgm:prSet presAssocID="{D66C9C45-7FA6-428D-AA58-8B6D4714C568}" presName="Name0" presStyleCnt="0">
        <dgm:presLayoutVars>
          <dgm:dir/>
          <dgm:animOne val="branch"/>
          <dgm:animLvl val="lvl"/>
        </dgm:presLayoutVars>
      </dgm:prSet>
      <dgm:spPr/>
      <dgm:t>
        <a:bodyPr/>
        <a:lstStyle/>
        <a:p>
          <a:endParaRPr lang="en-US"/>
        </a:p>
      </dgm:t>
    </dgm:pt>
    <dgm:pt modelId="{029F844F-08A2-43BD-BF2F-B6A35518F2DE}" type="pres">
      <dgm:prSet presAssocID="{FECF429A-D0D1-4E8F-8C30-3150FE915BB6}" presName="chaos" presStyleCnt="0"/>
      <dgm:spPr/>
    </dgm:pt>
    <dgm:pt modelId="{8F463D3E-A83A-47DC-AD2E-CFBD7138838F}" type="pres">
      <dgm:prSet presAssocID="{FECF429A-D0D1-4E8F-8C30-3150FE915BB6}" presName="parTx1" presStyleLbl="revTx" presStyleIdx="0" presStyleCnt="2"/>
      <dgm:spPr/>
      <dgm:t>
        <a:bodyPr/>
        <a:lstStyle/>
        <a:p>
          <a:endParaRPr lang="en-US"/>
        </a:p>
      </dgm:t>
    </dgm:pt>
    <dgm:pt modelId="{9A5EA028-750F-4000-B2A0-4C42C37382ED}" type="pres">
      <dgm:prSet presAssocID="{FECF429A-D0D1-4E8F-8C30-3150FE915BB6}" presName="desTx1" presStyleLbl="revTx" presStyleIdx="1" presStyleCnt="2" custScaleY="22427" custLinFactX="1601" custLinFactNeighborX="100000" custLinFactNeighborY="-74790">
        <dgm:presLayoutVars>
          <dgm:bulletEnabled val="1"/>
        </dgm:presLayoutVars>
      </dgm:prSet>
      <dgm:spPr/>
      <dgm:t>
        <a:bodyPr/>
        <a:lstStyle/>
        <a:p>
          <a:endParaRPr lang="en-US"/>
        </a:p>
      </dgm:t>
    </dgm:pt>
    <dgm:pt modelId="{3D61E498-82C8-4911-92DD-4155B73965A3}" type="pres">
      <dgm:prSet presAssocID="{FECF429A-D0D1-4E8F-8C30-3150FE915BB6}" presName="c1" presStyleLbl="node1" presStyleIdx="0" presStyleCnt="18"/>
      <dgm:spPr/>
    </dgm:pt>
    <dgm:pt modelId="{CE9FB158-F0B5-42FD-B616-781AF3108426}" type="pres">
      <dgm:prSet presAssocID="{FECF429A-D0D1-4E8F-8C30-3150FE915BB6}" presName="c2" presStyleLbl="node1" presStyleIdx="1" presStyleCnt="18"/>
      <dgm:spPr/>
    </dgm:pt>
    <dgm:pt modelId="{47F66DC6-0D45-44A9-B7F8-1394783AD512}" type="pres">
      <dgm:prSet presAssocID="{FECF429A-D0D1-4E8F-8C30-3150FE915BB6}" presName="c3" presStyleLbl="node1" presStyleIdx="2" presStyleCnt="18"/>
      <dgm:spPr/>
    </dgm:pt>
    <dgm:pt modelId="{78383BA1-7935-4DBF-96AC-CACC51B2196D}" type="pres">
      <dgm:prSet presAssocID="{FECF429A-D0D1-4E8F-8C30-3150FE915BB6}" presName="c4" presStyleLbl="node1" presStyleIdx="3" presStyleCnt="18"/>
      <dgm:spPr/>
    </dgm:pt>
    <dgm:pt modelId="{F0F86E3F-8022-4AD6-8225-B9B8DEDFCFE6}" type="pres">
      <dgm:prSet presAssocID="{FECF429A-D0D1-4E8F-8C30-3150FE915BB6}" presName="c5" presStyleLbl="node1" presStyleIdx="4" presStyleCnt="18"/>
      <dgm:spPr/>
    </dgm:pt>
    <dgm:pt modelId="{6ABECBE2-82BA-4584-85D6-A87506FC651E}" type="pres">
      <dgm:prSet presAssocID="{FECF429A-D0D1-4E8F-8C30-3150FE915BB6}" presName="c6" presStyleLbl="node1" presStyleIdx="5" presStyleCnt="18"/>
      <dgm:spPr/>
    </dgm:pt>
    <dgm:pt modelId="{F8570D1E-1EFE-4A60-A9D5-F62048DBD311}" type="pres">
      <dgm:prSet presAssocID="{FECF429A-D0D1-4E8F-8C30-3150FE915BB6}" presName="c7" presStyleLbl="node1" presStyleIdx="6" presStyleCnt="18"/>
      <dgm:spPr/>
    </dgm:pt>
    <dgm:pt modelId="{1A618217-2C51-4620-A47F-AEB34DB66076}" type="pres">
      <dgm:prSet presAssocID="{FECF429A-D0D1-4E8F-8C30-3150FE915BB6}" presName="c8" presStyleLbl="node1" presStyleIdx="7" presStyleCnt="18"/>
      <dgm:spPr/>
    </dgm:pt>
    <dgm:pt modelId="{7EB4FC65-3561-45F4-A9D6-A86C34F61409}" type="pres">
      <dgm:prSet presAssocID="{FECF429A-D0D1-4E8F-8C30-3150FE915BB6}" presName="c9" presStyleLbl="node1" presStyleIdx="8" presStyleCnt="18"/>
      <dgm:spPr/>
    </dgm:pt>
    <dgm:pt modelId="{4CB53679-D042-4AAF-883E-A2DA8AB1336B}" type="pres">
      <dgm:prSet presAssocID="{FECF429A-D0D1-4E8F-8C30-3150FE915BB6}" presName="c10" presStyleLbl="node1" presStyleIdx="9" presStyleCnt="18"/>
      <dgm:spPr/>
    </dgm:pt>
    <dgm:pt modelId="{4986589C-6C9F-4292-AA3A-3FFBE8A3EBC5}" type="pres">
      <dgm:prSet presAssocID="{FECF429A-D0D1-4E8F-8C30-3150FE915BB6}" presName="c11" presStyleLbl="node1" presStyleIdx="10" presStyleCnt="18"/>
      <dgm:spPr/>
    </dgm:pt>
    <dgm:pt modelId="{F38B347D-08B3-4092-8803-37A93A8B3D94}" type="pres">
      <dgm:prSet presAssocID="{FECF429A-D0D1-4E8F-8C30-3150FE915BB6}" presName="c12" presStyleLbl="node1" presStyleIdx="11" presStyleCnt="18" custLinFactNeighborX="9521" custLinFactNeighborY="99968"/>
      <dgm:spPr/>
    </dgm:pt>
    <dgm:pt modelId="{FAC7ADF4-10B2-4149-95FD-3FEE399CBC8C}" type="pres">
      <dgm:prSet presAssocID="{FECF429A-D0D1-4E8F-8C30-3150FE915BB6}" presName="c13" presStyleLbl="node1" presStyleIdx="12" presStyleCnt="18"/>
      <dgm:spPr/>
    </dgm:pt>
    <dgm:pt modelId="{58740E65-042E-4859-87B6-ACEA2261A4B2}" type="pres">
      <dgm:prSet presAssocID="{FECF429A-D0D1-4E8F-8C30-3150FE915BB6}" presName="c14" presStyleLbl="node1" presStyleIdx="13" presStyleCnt="18"/>
      <dgm:spPr/>
    </dgm:pt>
    <dgm:pt modelId="{8579C8AE-A450-499B-997A-2928DE0114DE}" type="pres">
      <dgm:prSet presAssocID="{FECF429A-D0D1-4E8F-8C30-3150FE915BB6}" presName="c15" presStyleLbl="node1" presStyleIdx="14" presStyleCnt="18"/>
      <dgm:spPr/>
    </dgm:pt>
    <dgm:pt modelId="{708DBA6C-FC96-44C1-9690-06A29696C9EC}" type="pres">
      <dgm:prSet presAssocID="{FECF429A-D0D1-4E8F-8C30-3150FE915BB6}" presName="c16" presStyleLbl="node1" presStyleIdx="15" presStyleCnt="18"/>
      <dgm:spPr/>
    </dgm:pt>
    <dgm:pt modelId="{93CF2F4C-78A9-41AC-BBA5-C56E01C3EF05}" type="pres">
      <dgm:prSet presAssocID="{FECF429A-D0D1-4E8F-8C30-3150FE915BB6}" presName="c17" presStyleLbl="node1" presStyleIdx="16" presStyleCnt="18"/>
      <dgm:spPr/>
    </dgm:pt>
    <dgm:pt modelId="{4FFD0738-AEEA-4655-BAC4-11311D8F72C1}" type="pres">
      <dgm:prSet presAssocID="{FECF429A-D0D1-4E8F-8C30-3150FE915BB6}" presName="c18" presStyleLbl="node1" presStyleIdx="17" presStyleCnt="18"/>
      <dgm:spPr/>
    </dgm:pt>
  </dgm:ptLst>
  <dgm:cxnLst>
    <dgm:cxn modelId="{AB054807-DDD8-4C3E-AAB8-6A495C8A5215}" type="presOf" srcId="{98C4B843-324A-4B2B-A5EA-9BEA816CD8FC}" destId="{9A5EA028-750F-4000-B2A0-4C42C37382ED}" srcOrd="0" destOrd="0" presId="urn:microsoft.com/office/officeart/2009/3/layout/RandomtoResultProcess"/>
    <dgm:cxn modelId="{478B4491-4DF1-41B7-AB45-7BBEB17F35C7}" type="presOf" srcId="{D66C9C45-7FA6-428D-AA58-8B6D4714C568}" destId="{E55002FE-B8DC-4E70-87A4-C62FEB92375E}" srcOrd="0" destOrd="0" presId="urn:microsoft.com/office/officeart/2009/3/layout/RandomtoResultProcess"/>
    <dgm:cxn modelId="{A497FBEE-4767-4BA4-8F02-AFFD8C4DA882}" type="presOf" srcId="{FECF429A-D0D1-4E8F-8C30-3150FE915BB6}" destId="{8F463D3E-A83A-47DC-AD2E-CFBD7138838F}" srcOrd="0" destOrd="0" presId="urn:microsoft.com/office/officeart/2009/3/layout/RandomtoResultProcess"/>
    <dgm:cxn modelId="{19107F5F-C4C2-496D-9C6D-179AA1523ABF}" srcId="{FECF429A-D0D1-4E8F-8C30-3150FE915BB6}" destId="{98C4B843-324A-4B2B-A5EA-9BEA816CD8FC}" srcOrd="0" destOrd="0" parTransId="{7C1D902B-B097-49E9-A547-E9B2DF0557C9}" sibTransId="{91998EDA-02AB-41EC-BCED-F3BCEF5A03B8}"/>
    <dgm:cxn modelId="{D5B640E4-0A7D-4A92-88DC-4983B4358291}" srcId="{D66C9C45-7FA6-428D-AA58-8B6D4714C568}" destId="{FECF429A-D0D1-4E8F-8C30-3150FE915BB6}" srcOrd="0" destOrd="0" parTransId="{212A597F-E617-4BD2-98BF-8F548354F59F}" sibTransId="{4A1EAD75-AA00-4775-A190-227655EB6ECD}"/>
    <dgm:cxn modelId="{EBE6BBF2-8968-4AFB-83E9-B14A56BA8DF6}" type="presParOf" srcId="{E55002FE-B8DC-4E70-87A4-C62FEB92375E}" destId="{029F844F-08A2-43BD-BF2F-B6A35518F2DE}" srcOrd="0" destOrd="0" presId="urn:microsoft.com/office/officeart/2009/3/layout/RandomtoResultProcess"/>
    <dgm:cxn modelId="{637B8B05-606A-4847-A376-355994D2BB09}" type="presParOf" srcId="{029F844F-08A2-43BD-BF2F-B6A35518F2DE}" destId="{8F463D3E-A83A-47DC-AD2E-CFBD7138838F}" srcOrd="0" destOrd="0" presId="urn:microsoft.com/office/officeart/2009/3/layout/RandomtoResultProcess"/>
    <dgm:cxn modelId="{5DF4C01E-5CFD-4851-8AD2-619CF7E4A194}" type="presParOf" srcId="{029F844F-08A2-43BD-BF2F-B6A35518F2DE}" destId="{9A5EA028-750F-4000-B2A0-4C42C37382ED}" srcOrd="1" destOrd="0" presId="urn:microsoft.com/office/officeart/2009/3/layout/RandomtoResultProcess"/>
    <dgm:cxn modelId="{D668934A-1488-4BB6-B4B3-B1A163E7AC19}" type="presParOf" srcId="{029F844F-08A2-43BD-BF2F-B6A35518F2DE}" destId="{3D61E498-82C8-4911-92DD-4155B73965A3}" srcOrd="2" destOrd="0" presId="urn:microsoft.com/office/officeart/2009/3/layout/RandomtoResultProcess"/>
    <dgm:cxn modelId="{5E63F999-F8E1-4618-AB37-2F9898C3C738}" type="presParOf" srcId="{029F844F-08A2-43BD-BF2F-B6A35518F2DE}" destId="{CE9FB158-F0B5-42FD-B616-781AF3108426}" srcOrd="3" destOrd="0" presId="urn:microsoft.com/office/officeart/2009/3/layout/RandomtoResultProcess"/>
    <dgm:cxn modelId="{289A0928-9830-4BEE-8CBE-54169F63EDB6}" type="presParOf" srcId="{029F844F-08A2-43BD-BF2F-B6A35518F2DE}" destId="{47F66DC6-0D45-44A9-B7F8-1394783AD512}" srcOrd="4" destOrd="0" presId="urn:microsoft.com/office/officeart/2009/3/layout/RandomtoResultProcess"/>
    <dgm:cxn modelId="{12B74770-0330-4215-94AC-3F8374708329}" type="presParOf" srcId="{029F844F-08A2-43BD-BF2F-B6A35518F2DE}" destId="{78383BA1-7935-4DBF-96AC-CACC51B2196D}" srcOrd="5" destOrd="0" presId="urn:microsoft.com/office/officeart/2009/3/layout/RandomtoResultProcess"/>
    <dgm:cxn modelId="{946616D7-4DC8-4316-BC59-467AAC725540}" type="presParOf" srcId="{029F844F-08A2-43BD-BF2F-B6A35518F2DE}" destId="{F0F86E3F-8022-4AD6-8225-B9B8DEDFCFE6}" srcOrd="6" destOrd="0" presId="urn:microsoft.com/office/officeart/2009/3/layout/RandomtoResultProcess"/>
    <dgm:cxn modelId="{7220043A-992D-406C-8B8D-36B8473385C2}" type="presParOf" srcId="{029F844F-08A2-43BD-BF2F-B6A35518F2DE}" destId="{6ABECBE2-82BA-4584-85D6-A87506FC651E}" srcOrd="7" destOrd="0" presId="urn:microsoft.com/office/officeart/2009/3/layout/RandomtoResultProcess"/>
    <dgm:cxn modelId="{67B1017E-9B43-4047-A581-1415781E45BB}" type="presParOf" srcId="{029F844F-08A2-43BD-BF2F-B6A35518F2DE}" destId="{F8570D1E-1EFE-4A60-A9D5-F62048DBD311}" srcOrd="8" destOrd="0" presId="urn:microsoft.com/office/officeart/2009/3/layout/RandomtoResultProcess"/>
    <dgm:cxn modelId="{EC23B204-37A5-4030-A1FF-2E96496B2690}" type="presParOf" srcId="{029F844F-08A2-43BD-BF2F-B6A35518F2DE}" destId="{1A618217-2C51-4620-A47F-AEB34DB66076}" srcOrd="9" destOrd="0" presId="urn:microsoft.com/office/officeart/2009/3/layout/RandomtoResultProcess"/>
    <dgm:cxn modelId="{60B55C73-DD90-440C-B117-407F8EC1BF05}" type="presParOf" srcId="{029F844F-08A2-43BD-BF2F-B6A35518F2DE}" destId="{7EB4FC65-3561-45F4-A9D6-A86C34F61409}" srcOrd="10" destOrd="0" presId="urn:microsoft.com/office/officeart/2009/3/layout/RandomtoResultProcess"/>
    <dgm:cxn modelId="{E7B576C3-0B55-4BEB-B98A-CBFDEA78C94F}" type="presParOf" srcId="{029F844F-08A2-43BD-BF2F-B6A35518F2DE}" destId="{4CB53679-D042-4AAF-883E-A2DA8AB1336B}" srcOrd="11" destOrd="0" presId="urn:microsoft.com/office/officeart/2009/3/layout/RandomtoResultProcess"/>
    <dgm:cxn modelId="{0FFEFF4E-F85D-46BD-B758-048243CBD849}" type="presParOf" srcId="{029F844F-08A2-43BD-BF2F-B6A35518F2DE}" destId="{4986589C-6C9F-4292-AA3A-3FFBE8A3EBC5}" srcOrd="12" destOrd="0" presId="urn:microsoft.com/office/officeart/2009/3/layout/RandomtoResultProcess"/>
    <dgm:cxn modelId="{03491F0D-D4F9-4474-B7B6-130649BF172A}" type="presParOf" srcId="{029F844F-08A2-43BD-BF2F-B6A35518F2DE}" destId="{F38B347D-08B3-4092-8803-37A93A8B3D94}" srcOrd="13" destOrd="0" presId="urn:microsoft.com/office/officeart/2009/3/layout/RandomtoResultProcess"/>
    <dgm:cxn modelId="{19E2F256-E506-4BB5-8B2E-6499F7F897D4}" type="presParOf" srcId="{029F844F-08A2-43BD-BF2F-B6A35518F2DE}" destId="{FAC7ADF4-10B2-4149-95FD-3FEE399CBC8C}" srcOrd="14" destOrd="0" presId="urn:microsoft.com/office/officeart/2009/3/layout/RandomtoResultProcess"/>
    <dgm:cxn modelId="{475F5B6B-042C-4F77-9104-CBEF74509C07}" type="presParOf" srcId="{029F844F-08A2-43BD-BF2F-B6A35518F2DE}" destId="{58740E65-042E-4859-87B6-ACEA2261A4B2}" srcOrd="15" destOrd="0" presId="urn:microsoft.com/office/officeart/2009/3/layout/RandomtoResultProcess"/>
    <dgm:cxn modelId="{93EB5871-99B2-4440-96A3-421F5B53A4A3}" type="presParOf" srcId="{029F844F-08A2-43BD-BF2F-B6A35518F2DE}" destId="{8579C8AE-A450-499B-997A-2928DE0114DE}" srcOrd="16" destOrd="0" presId="urn:microsoft.com/office/officeart/2009/3/layout/RandomtoResultProcess"/>
    <dgm:cxn modelId="{D2978012-2045-4375-9558-122EE92A50EE}" type="presParOf" srcId="{029F844F-08A2-43BD-BF2F-B6A35518F2DE}" destId="{708DBA6C-FC96-44C1-9690-06A29696C9EC}" srcOrd="17" destOrd="0" presId="urn:microsoft.com/office/officeart/2009/3/layout/RandomtoResultProcess"/>
    <dgm:cxn modelId="{2F5F640F-8FCA-4577-8900-3B8A64E3BC8F}" type="presParOf" srcId="{029F844F-08A2-43BD-BF2F-B6A35518F2DE}" destId="{93CF2F4C-78A9-41AC-BBA5-C56E01C3EF05}" srcOrd="18" destOrd="0" presId="urn:microsoft.com/office/officeart/2009/3/layout/RandomtoResultProcess"/>
    <dgm:cxn modelId="{CF7733DF-95E2-4087-9E8D-D987918C4EC2}" type="presParOf" srcId="{029F844F-08A2-43BD-BF2F-B6A35518F2DE}" destId="{4FFD0738-AEEA-4655-BAC4-11311D8F72C1}" srcOrd="19" destOrd="0" presId="urn:microsoft.com/office/officeart/2009/3/layout/RandomtoResultProces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2B103B-69A0-450C-9DFC-C137A0FDAD6B}"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US"/>
        </a:p>
      </dgm:t>
    </dgm:pt>
    <dgm:pt modelId="{7381CEC4-5170-49CB-9D0C-DC178C768DDE}">
      <dgm:prSet phldrT="[Text]"/>
      <dgm:spPr/>
      <dgm:t>
        <a:bodyPr/>
        <a:lstStyle/>
        <a:p>
          <a:endParaRPr lang="en-US" i="1" dirty="0"/>
        </a:p>
      </dgm:t>
    </dgm:pt>
    <dgm:pt modelId="{97195A96-EC34-4F99-9136-3C37FD31438A}" type="parTrans" cxnId="{6A9F4641-5A87-40FA-BF4D-C66B01219765}">
      <dgm:prSet/>
      <dgm:spPr/>
      <dgm:t>
        <a:bodyPr/>
        <a:lstStyle/>
        <a:p>
          <a:endParaRPr lang="en-US"/>
        </a:p>
      </dgm:t>
    </dgm:pt>
    <dgm:pt modelId="{78B9E5DC-1CB8-4E08-A3E3-2937891A7875}" type="sibTrans" cxnId="{6A9F4641-5A87-40FA-BF4D-C66B01219765}">
      <dgm:prSet/>
      <dgm:spPr/>
      <dgm:t>
        <a:bodyPr/>
        <a:lstStyle/>
        <a:p>
          <a:endParaRPr lang="en-US"/>
        </a:p>
      </dgm:t>
    </dgm:pt>
    <dgm:pt modelId="{581245CD-F1E2-44A6-8E9C-9FBD9660C640}">
      <dgm:prSet phldrT="[Text]"/>
      <dgm:spPr/>
      <dgm:t>
        <a:bodyPr/>
        <a:lstStyle/>
        <a:p>
          <a:endParaRPr lang="en-US" i="1" dirty="0"/>
        </a:p>
      </dgm:t>
    </dgm:pt>
    <dgm:pt modelId="{F3D9C57D-2BF5-4716-8D51-BD553638D48A}" type="parTrans" cxnId="{7A18DFE0-CD70-436E-BA7D-299134BB80ED}">
      <dgm:prSet/>
      <dgm:spPr/>
      <dgm:t>
        <a:bodyPr/>
        <a:lstStyle/>
        <a:p>
          <a:endParaRPr lang="en-US"/>
        </a:p>
      </dgm:t>
    </dgm:pt>
    <dgm:pt modelId="{5C01685C-1F1B-4334-AD0D-965ECC6CE248}" type="sibTrans" cxnId="{7A18DFE0-CD70-436E-BA7D-299134BB80ED}">
      <dgm:prSet/>
      <dgm:spPr/>
      <dgm:t>
        <a:bodyPr/>
        <a:lstStyle/>
        <a:p>
          <a:endParaRPr lang="en-US"/>
        </a:p>
      </dgm:t>
    </dgm:pt>
    <dgm:pt modelId="{590AF5D5-40EE-4668-BE38-7EB0209C41B4}">
      <dgm:prSet phldrT="[Text]"/>
      <dgm:spPr/>
      <dgm:t>
        <a:bodyPr/>
        <a:lstStyle/>
        <a:p>
          <a:endParaRPr lang="en-US" dirty="0"/>
        </a:p>
      </dgm:t>
    </dgm:pt>
    <dgm:pt modelId="{AC95ECF7-875F-494D-B1D5-78B21DBD0D98}" type="sibTrans" cxnId="{6CC43549-CFEC-4A22-9289-6DCE7B1D6845}">
      <dgm:prSet/>
      <dgm:spPr/>
      <dgm:t>
        <a:bodyPr/>
        <a:lstStyle/>
        <a:p>
          <a:endParaRPr lang="en-US"/>
        </a:p>
      </dgm:t>
    </dgm:pt>
    <dgm:pt modelId="{1D87EFB5-86B3-4D3E-9ECF-9D28687F2AD6}" type="parTrans" cxnId="{6CC43549-CFEC-4A22-9289-6DCE7B1D6845}">
      <dgm:prSet/>
      <dgm:spPr/>
      <dgm:t>
        <a:bodyPr/>
        <a:lstStyle/>
        <a:p>
          <a:endParaRPr lang="en-US"/>
        </a:p>
      </dgm:t>
    </dgm:pt>
    <dgm:pt modelId="{2206C099-6B04-425E-835D-37212DD445B3}" type="pres">
      <dgm:prSet presAssocID="{782B103B-69A0-450C-9DFC-C137A0FDAD6B}" presName="Name0" presStyleCnt="0">
        <dgm:presLayoutVars>
          <dgm:chMax val="7"/>
          <dgm:chPref val="7"/>
          <dgm:dir/>
        </dgm:presLayoutVars>
      </dgm:prSet>
      <dgm:spPr/>
      <dgm:t>
        <a:bodyPr/>
        <a:lstStyle/>
        <a:p>
          <a:endParaRPr lang="en-US"/>
        </a:p>
      </dgm:t>
    </dgm:pt>
    <dgm:pt modelId="{51378484-84C4-491D-8FC3-1E1F00354879}" type="pres">
      <dgm:prSet presAssocID="{782B103B-69A0-450C-9DFC-C137A0FDAD6B}" presName="Name1" presStyleCnt="0"/>
      <dgm:spPr/>
    </dgm:pt>
    <dgm:pt modelId="{0E6171E4-32EA-4169-A097-4D1F92A1FDC0}" type="pres">
      <dgm:prSet presAssocID="{782B103B-69A0-450C-9DFC-C137A0FDAD6B}" presName="cycle" presStyleCnt="0"/>
      <dgm:spPr/>
    </dgm:pt>
    <dgm:pt modelId="{6006A4FD-F0BA-40FC-B968-B03E1216D584}" type="pres">
      <dgm:prSet presAssocID="{782B103B-69A0-450C-9DFC-C137A0FDAD6B}" presName="srcNode" presStyleLbl="node1" presStyleIdx="0" presStyleCnt="3"/>
      <dgm:spPr/>
    </dgm:pt>
    <dgm:pt modelId="{57E2C432-9905-413A-A63A-A1BDB7B4799C}" type="pres">
      <dgm:prSet presAssocID="{782B103B-69A0-450C-9DFC-C137A0FDAD6B}" presName="conn" presStyleLbl="parChTrans1D2" presStyleIdx="0" presStyleCnt="1"/>
      <dgm:spPr/>
      <dgm:t>
        <a:bodyPr/>
        <a:lstStyle/>
        <a:p>
          <a:endParaRPr lang="en-US"/>
        </a:p>
      </dgm:t>
    </dgm:pt>
    <dgm:pt modelId="{C22E742E-C057-4809-8A3D-C6115225F9E0}" type="pres">
      <dgm:prSet presAssocID="{782B103B-69A0-450C-9DFC-C137A0FDAD6B}" presName="extraNode" presStyleLbl="node1" presStyleIdx="0" presStyleCnt="3"/>
      <dgm:spPr/>
    </dgm:pt>
    <dgm:pt modelId="{4DD78149-9D01-4728-81FD-9FF161EC69DB}" type="pres">
      <dgm:prSet presAssocID="{782B103B-69A0-450C-9DFC-C137A0FDAD6B}" presName="dstNode" presStyleLbl="node1" presStyleIdx="0" presStyleCnt="3"/>
      <dgm:spPr/>
    </dgm:pt>
    <dgm:pt modelId="{8C91FDBC-7236-4083-ACE9-D6796025D65F}" type="pres">
      <dgm:prSet presAssocID="{7381CEC4-5170-49CB-9D0C-DC178C768DDE}" presName="text_1" presStyleLbl="node1" presStyleIdx="0" presStyleCnt="3">
        <dgm:presLayoutVars>
          <dgm:bulletEnabled val="1"/>
        </dgm:presLayoutVars>
      </dgm:prSet>
      <dgm:spPr/>
      <dgm:t>
        <a:bodyPr/>
        <a:lstStyle/>
        <a:p>
          <a:endParaRPr lang="en-US"/>
        </a:p>
      </dgm:t>
    </dgm:pt>
    <dgm:pt modelId="{A54D04B9-E8FF-445B-9832-FC56CEE01828}" type="pres">
      <dgm:prSet presAssocID="{7381CEC4-5170-49CB-9D0C-DC178C768DDE}" presName="accent_1" presStyleCnt="0"/>
      <dgm:spPr/>
    </dgm:pt>
    <dgm:pt modelId="{D1C99474-1B5C-4954-8A87-E824717E31B0}" type="pres">
      <dgm:prSet presAssocID="{7381CEC4-5170-49CB-9D0C-DC178C768DDE}" presName="accentRepeatNode" presStyleLbl="solidFgAcc1" presStyleIdx="0" presStyleCnt="3"/>
      <dgm:spPr/>
    </dgm:pt>
    <dgm:pt modelId="{E54A29C9-6121-468C-8DB1-B123019B6F68}" type="pres">
      <dgm:prSet presAssocID="{590AF5D5-40EE-4668-BE38-7EB0209C41B4}" presName="text_2" presStyleLbl="node1" presStyleIdx="1" presStyleCnt="3">
        <dgm:presLayoutVars>
          <dgm:bulletEnabled val="1"/>
        </dgm:presLayoutVars>
      </dgm:prSet>
      <dgm:spPr/>
      <dgm:t>
        <a:bodyPr/>
        <a:lstStyle/>
        <a:p>
          <a:endParaRPr lang="en-US"/>
        </a:p>
      </dgm:t>
    </dgm:pt>
    <dgm:pt modelId="{D3A779BB-FE1C-4F95-9904-A07D2A936477}" type="pres">
      <dgm:prSet presAssocID="{590AF5D5-40EE-4668-BE38-7EB0209C41B4}" presName="accent_2" presStyleCnt="0"/>
      <dgm:spPr/>
    </dgm:pt>
    <dgm:pt modelId="{8DF63702-C8F3-44D5-8511-A5D5C521E424}" type="pres">
      <dgm:prSet presAssocID="{590AF5D5-40EE-4668-BE38-7EB0209C41B4}" presName="accentRepeatNode" presStyleLbl="solidFgAcc1" presStyleIdx="1" presStyleCnt="3"/>
      <dgm:spPr/>
    </dgm:pt>
    <dgm:pt modelId="{527EBBC9-7305-4BA9-B3E3-46F1110B362E}" type="pres">
      <dgm:prSet presAssocID="{581245CD-F1E2-44A6-8E9C-9FBD9660C640}" presName="text_3" presStyleLbl="node1" presStyleIdx="2" presStyleCnt="3">
        <dgm:presLayoutVars>
          <dgm:bulletEnabled val="1"/>
        </dgm:presLayoutVars>
      </dgm:prSet>
      <dgm:spPr/>
      <dgm:t>
        <a:bodyPr/>
        <a:lstStyle/>
        <a:p>
          <a:endParaRPr lang="en-US"/>
        </a:p>
      </dgm:t>
    </dgm:pt>
    <dgm:pt modelId="{B60C0D02-E09D-4FE6-8640-850020EFF00C}" type="pres">
      <dgm:prSet presAssocID="{581245CD-F1E2-44A6-8E9C-9FBD9660C640}" presName="accent_3" presStyleCnt="0"/>
      <dgm:spPr/>
    </dgm:pt>
    <dgm:pt modelId="{1273FE01-ACC2-4C59-A9D4-385395A4D040}" type="pres">
      <dgm:prSet presAssocID="{581245CD-F1E2-44A6-8E9C-9FBD9660C640}" presName="accentRepeatNode" presStyleLbl="solidFgAcc1" presStyleIdx="2" presStyleCnt="3"/>
      <dgm:spPr/>
    </dgm:pt>
  </dgm:ptLst>
  <dgm:cxnLst>
    <dgm:cxn modelId="{127C4860-7831-4C3D-BECB-8FE75D45BB6A}" type="presOf" srcId="{78B9E5DC-1CB8-4E08-A3E3-2937891A7875}" destId="{57E2C432-9905-413A-A63A-A1BDB7B4799C}" srcOrd="0" destOrd="0" presId="urn:microsoft.com/office/officeart/2008/layout/VerticalCurvedList"/>
    <dgm:cxn modelId="{6A9F4641-5A87-40FA-BF4D-C66B01219765}" srcId="{782B103B-69A0-450C-9DFC-C137A0FDAD6B}" destId="{7381CEC4-5170-49CB-9D0C-DC178C768DDE}" srcOrd="0" destOrd="0" parTransId="{97195A96-EC34-4F99-9136-3C37FD31438A}" sibTransId="{78B9E5DC-1CB8-4E08-A3E3-2937891A7875}"/>
    <dgm:cxn modelId="{7A18DFE0-CD70-436E-BA7D-299134BB80ED}" srcId="{782B103B-69A0-450C-9DFC-C137A0FDAD6B}" destId="{581245CD-F1E2-44A6-8E9C-9FBD9660C640}" srcOrd="2" destOrd="0" parTransId="{F3D9C57D-2BF5-4716-8D51-BD553638D48A}" sibTransId="{5C01685C-1F1B-4334-AD0D-965ECC6CE248}"/>
    <dgm:cxn modelId="{6CC43549-CFEC-4A22-9289-6DCE7B1D6845}" srcId="{782B103B-69A0-450C-9DFC-C137A0FDAD6B}" destId="{590AF5D5-40EE-4668-BE38-7EB0209C41B4}" srcOrd="1" destOrd="0" parTransId="{1D87EFB5-86B3-4D3E-9ECF-9D28687F2AD6}" sibTransId="{AC95ECF7-875F-494D-B1D5-78B21DBD0D98}"/>
    <dgm:cxn modelId="{91C031D1-90DD-49A4-BE4D-76664CE906CF}" type="presOf" srcId="{782B103B-69A0-450C-9DFC-C137A0FDAD6B}" destId="{2206C099-6B04-425E-835D-37212DD445B3}" srcOrd="0" destOrd="0" presId="urn:microsoft.com/office/officeart/2008/layout/VerticalCurvedList"/>
    <dgm:cxn modelId="{51EC2998-8E84-4A37-ADFF-0D2CA23C7A46}" type="presOf" srcId="{7381CEC4-5170-49CB-9D0C-DC178C768DDE}" destId="{8C91FDBC-7236-4083-ACE9-D6796025D65F}" srcOrd="0" destOrd="0" presId="urn:microsoft.com/office/officeart/2008/layout/VerticalCurvedList"/>
    <dgm:cxn modelId="{7A52BBBA-2CC9-4455-A5D6-E958C6ED7B38}" type="presOf" srcId="{581245CD-F1E2-44A6-8E9C-9FBD9660C640}" destId="{527EBBC9-7305-4BA9-B3E3-46F1110B362E}" srcOrd="0" destOrd="0" presId="urn:microsoft.com/office/officeart/2008/layout/VerticalCurvedList"/>
    <dgm:cxn modelId="{5990DCB6-73E0-4BFF-BE39-1E4F7E13A848}" type="presOf" srcId="{590AF5D5-40EE-4668-BE38-7EB0209C41B4}" destId="{E54A29C9-6121-468C-8DB1-B123019B6F68}" srcOrd="0" destOrd="0" presId="urn:microsoft.com/office/officeart/2008/layout/VerticalCurvedList"/>
    <dgm:cxn modelId="{550F8852-5FBC-47D7-9E25-ECAFFF9B811E}" type="presParOf" srcId="{2206C099-6B04-425E-835D-37212DD445B3}" destId="{51378484-84C4-491D-8FC3-1E1F00354879}" srcOrd="0" destOrd="0" presId="urn:microsoft.com/office/officeart/2008/layout/VerticalCurvedList"/>
    <dgm:cxn modelId="{C749F29E-3CE3-46F2-B637-10279398757A}" type="presParOf" srcId="{51378484-84C4-491D-8FC3-1E1F00354879}" destId="{0E6171E4-32EA-4169-A097-4D1F92A1FDC0}" srcOrd="0" destOrd="0" presId="urn:microsoft.com/office/officeart/2008/layout/VerticalCurvedList"/>
    <dgm:cxn modelId="{D9F133B7-FF90-4B53-8B36-C8F7805B50D6}" type="presParOf" srcId="{0E6171E4-32EA-4169-A097-4D1F92A1FDC0}" destId="{6006A4FD-F0BA-40FC-B968-B03E1216D584}" srcOrd="0" destOrd="0" presId="urn:microsoft.com/office/officeart/2008/layout/VerticalCurvedList"/>
    <dgm:cxn modelId="{F77D3C11-604B-4DA6-9EA9-03DF23D62E34}" type="presParOf" srcId="{0E6171E4-32EA-4169-A097-4D1F92A1FDC0}" destId="{57E2C432-9905-413A-A63A-A1BDB7B4799C}" srcOrd="1" destOrd="0" presId="urn:microsoft.com/office/officeart/2008/layout/VerticalCurvedList"/>
    <dgm:cxn modelId="{E6B00926-A3A5-47EF-BE1F-AAAD8030A48F}" type="presParOf" srcId="{0E6171E4-32EA-4169-A097-4D1F92A1FDC0}" destId="{C22E742E-C057-4809-8A3D-C6115225F9E0}" srcOrd="2" destOrd="0" presId="urn:microsoft.com/office/officeart/2008/layout/VerticalCurvedList"/>
    <dgm:cxn modelId="{7DB6F3D6-8689-4DFA-98FC-A0D4616B5687}" type="presParOf" srcId="{0E6171E4-32EA-4169-A097-4D1F92A1FDC0}" destId="{4DD78149-9D01-4728-81FD-9FF161EC69DB}" srcOrd="3" destOrd="0" presId="urn:microsoft.com/office/officeart/2008/layout/VerticalCurvedList"/>
    <dgm:cxn modelId="{AC703963-FB5E-408C-8EB8-950951C05FA3}" type="presParOf" srcId="{51378484-84C4-491D-8FC3-1E1F00354879}" destId="{8C91FDBC-7236-4083-ACE9-D6796025D65F}" srcOrd="1" destOrd="0" presId="urn:microsoft.com/office/officeart/2008/layout/VerticalCurvedList"/>
    <dgm:cxn modelId="{55D9E450-2B8C-491C-8E3D-050D4A8314A6}" type="presParOf" srcId="{51378484-84C4-491D-8FC3-1E1F00354879}" destId="{A54D04B9-E8FF-445B-9832-FC56CEE01828}" srcOrd="2" destOrd="0" presId="urn:microsoft.com/office/officeart/2008/layout/VerticalCurvedList"/>
    <dgm:cxn modelId="{F16BACEA-30E5-41E4-A17B-4CE8508F7022}" type="presParOf" srcId="{A54D04B9-E8FF-445B-9832-FC56CEE01828}" destId="{D1C99474-1B5C-4954-8A87-E824717E31B0}" srcOrd="0" destOrd="0" presId="urn:microsoft.com/office/officeart/2008/layout/VerticalCurvedList"/>
    <dgm:cxn modelId="{F25381E3-7497-436F-B457-75081EC4AFA7}" type="presParOf" srcId="{51378484-84C4-491D-8FC3-1E1F00354879}" destId="{E54A29C9-6121-468C-8DB1-B123019B6F68}" srcOrd="3" destOrd="0" presId="urn:microsoft.com/office/officeart/2008/layout/VerticalCurvedList"/>
    <dgm:cxn modelId="{866925DA-8288-4220-816E-AF975804EF77}" type="presParOf" srcId="{51378484-84C4-491D-8FC3-1E1F00354879}" destId="{D3A779BB-FE1C-4F95-9904-A07D2A936477}" srcOrd="4" destOrd="0" presId="urn:microsoft.com/office/officeart/2008/layout/VerticalCurvedList"/>
    <dgm:cxn modelId="{09DB42D1-E457-4E7B-9613-450EF6079C4D}" type="presParOf" srcId="{D3A779BB-FE1C-4F95-9904-A07D2A936477}" destId="{8DF63702-C8F3-44D5-8511-A5D5C521E424}" srcOrd="0" destOrd="0" presId="urn:microsoft.com/office/officeart/2008/layout/VerticalCurvedList"/>
    <dgm:cxn modelId="{86B1ACCA-235D-4CEE-A773-5E1A3FC9F107}" type="presParOf" srcId="{51378484-84C4-491D-8FC3-1E1F00354879}" destId="{527EBBC9-7305-4BA9-B3E3-46F1110B362E}" srcOrd="5" destOrd="0" presId="urn:microsoft.com/office/officeart/2008/layout/VerticalCurvedList"/>
    <dgm:cxn modelId="{44161AF9-BFB5-4A87-B683-E786F17F7AC5}" type="presParOf" srcId="{51378484-84C4-491D-8FC3-1E1F00354879}" destId="{B60C0D02-E09D-4FE6-8640-850020EFF00C}" srcOrd="6" destOrd="0" presId="urn:microsoft.com/office/officeart/2008/layout/VerticalCurvedList"/>
    <dgm:cxn modelId="{C890DAA2-F3DE-45C0-AAD4-2766D76A7D9E}" type="presParOf" srcId="{B60C0D02-E09D-4FE6-8640-850020EFF00C}" destId="{1273FE01-ACC2-4C59-A9D4-385395A4D04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2B103B-69A0-450C-9DFC-C137A0FDAD6B}"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US"/>
        </a:p>
      </dgm:t>
    </dgm:pt>
    <dgm:pt modelId="{7381CEC4-5170-49CB-9D0C-DC178C768DDE}">
      <dgm:prSet phldrT="[Text]"/>
      <dgm:spPr/>
      <dgm:t>
        <a:bodyPr/>
        <a:lstStyle/>
        <a:p>
          <a:endParaRPr lang="en-US" i="1" dirty="0"/>
        </a:p>
      </dgm:t>
    </dgm:pt>
    <dgm:pt modelId="{97195A96-EC34-4F99-9136-3C37FD31438A}" type="parTrans" cxnId="{6A9F4641-5A87-40FA-BF4D-C66B01219765}">
      <dgm:prSet/>
      <dgm:spPr/>
      <dgm:t>
        <a:bodyPr/>
        <a:lstStyle/>
        <a:p>
          <a:endParaRPr lang="en-US"/>
        </a:p>
      </dgm:t>
    </dgm:pt>
    <dgm:pt modelId="{78B9E5DC-1CB8-4E08-A3E3-2937891A7875}" type="sibTrans" cxnId="{6A9F4641-5A87-40FA-BF4D-C66B01219765}">
      <dgm:prSet/>
      <dgm:spPr/>
      <dgm:t>
        <a:bodyPr/>
        <a:lstStyle/>
        <a:p>
          <a:endParaRPr lang="en-US"/>
        </a:p>
      </dgm:t>
    </dgm:pt>
    <dgm:pt modelId="{581245CD-F1E2-44A6-8E9C-9FBD9660C640}">
      <dgm:prSet phldrT="[Text]"/>
      <dgm:spPr/>
      <dgm:t>
        <a:bodyPr/>
        <a:lstStyle/>
        <a:p>
          <a:endParaRPr lang="en-US" i="1" dirty="0"/>
        </a:p>
      </dgm:t>
    </dgm:pt>
    <dgm:pt modelId="{F3D9C57D-2BF5-4716-8D51-BD553638D48A}" type="parTrans" cxnId="{7A18DFE0-CD70-436E-BA7D-299134BB80ED}">
      <dgm:prSet/>
      <dgm:spPr/>
      <dgm:t>
        <a:bodyPr/>
        <a:lstStyle/>
        <a:p>
          <a:endParaRPr lang="en-US"/>
        </a:p>
      </dgm:t>
    </dgm:pt>
    <dgm:pt modelId="{5C01685C-1F1B-4334-AD0D-965ECC6CE248}" type="sibTrans" cxnId="{7A18DFE0-CD70-436E-BA7D-299134BB80ED}">
      <dgm:prSet/>
      <dgm:spPr/>
      <dgm:t>
        <a:bodyPr/>
        <a:lstStyle/>
        <a:p>
          <a:endParaRPr lang="en-US"/>
        </a:p>
      </dgm:t>
    </dgm:pt>
    <dgm:pt modelId="{590AF5D5-40EE-4668-BE38-7EB0209C41B4}">
      <dgm:prSet phldrT="[Text]"/>
      <dgm:spPr/>
      <dgm:t>
        <a:bodyPr/>
        <a:lstStyle/>
        <a:p>
          <a:endParaRPr lang="en-US" dirty="0"/>
        </a:p>
      </dgm:t>
    </dgm:pt>
    <dgm:pt modelId="{AC95ECF7-875F-494D-B1D5-78B21DBD0D98}" type="sibTrans" cxnId="{6CC43549-CFEC-4A22-9289-6DCE7B1D6845}">
      <dgm:prSet/>
      <dgm:spPr/>
      <dgm:t>
        <a:bodyPr/>
        <a:lstStyle/>
        <a:p>
          <a:endParaRPr lang="en-US"/>
        </a:p>
      </dgm:t>
    </dgm:pt>
    <dgm:pt modelId="{1D87EFB5-86B3-4D3E-9ECF-9D28687F2AD6}" type="parTrans" cxnId="{6CC43549-CFEC-4A22-9289-6DCE7B1D6845}">
      <dgm:prSet/>
      <dgm:spPr/>
      <dgm:t>
        <a:bodyPr/>
        <a:lstStyle/>
        <a:p>
          <a:endParaRPr lang="en-US"/>
        </a:p>
      </dgm:t>
    </dgm:pt>
    <dgm:pt modelId="{2206C099-6B04-425E-835D-37212DD445B3}" type="pres">
      <dgm:prSet presAssocID="{782B103B-69A0-450C-9DFC-C137A0FDAD6B}" presName="Name0" presStyleCnt="0">
        <dgm:presLayoutVars>
          <dgm:chMax val="7"/>
          <dgm:chPref val="7"/>
          <dgm:dir/>
        </dgm:presLayoutVars>
      </dgm:prSet>
      <dgm:spPr/>
      <dgm:t>
        <a:bodyPr/>
        <a:lstStyle/>
        <a:p>
          <a:endParaRPr lang="en-US"/>
        </a:p>
      </dgm:t>
    </dgm:pt>
    <dgm:pt modelId="{51378484-84C4-491D-8FC3-1E1F00354879}" type="pres">
      <dgm:prSet presAssocID="{782B103B-69A0-450C-9DFC-C137A0FDAD6B}" presName="Name1" presStyleCnt="0"/>
      <dgm:spPr/>
    </dgm:pt>
    <dgm:pt modelId="{0E6171E4-32EA-4169-A097-4D1F92A1FDC0}" type="pres">
      <dgm:prSet presAssocID="{782B103B-69A0-450C-9DFC-C137A0FDAD6B}" presName="cycle" presStyleCnt="0"/>
      <dgm:spPr/>
    </dgm:pt>
    <dgm:pt modelId="{6006A4FD-F0BA-40FC-B968-B03E1216D584}" type="pres">
      <dgm:prSet presAssocID="{782B103B-69A0-450C-9DFC-C137A0FDAD6B}" presName="srcNode" presStyleLbl="node1" presStyleIdx="0" presStyleCnt="3"/>
      <dgm:spPr/>
    </dgm:pt>
    <dgm:pt modelId="{57E2C432-9905-413A-A63A-A1BDB7B4799C}" type="pres">
      <dgm:prSet presAssocID="{782B103B-69A0-450C-9DFC-C137A0FDAD6B}" presName="conn" presStyleLbl="parChTrans1D2" presStyleIdx="0" presStyleCnt="1"/>
      <dgm:spPr/>
      <dgm:t>
        <a:bodyPr/>
        <a:lstStyle/>
        <a:p>
          <a:endParaRPr lang="en-US"/>
        </a:p>
      </dgm:t>
    </dgm:pt>
    <dgm:pt modelId="{C22E742E-C057-4809-8A3D-C6115225F9E0}" type="pres">
      <dgm:prSet presAssocID="{782B103B-69A0-450C-9DFC-C137A0FDAD6B}" presName="extraNode" presStyleLbl="node1" presStyleIdx="0" presStyleCnt="3"/>
      <dgm:spPr/>
    </dgm:pt>
    <dgm:pt modelId="{4DD78149-9D01-4728-81FD-9FF161EC69DB}" type="pres">
      <dgm:prSet presAssocID="{782B103B-69A0-450C-9DFC-C137A0FDAD6B}" presName="dstNode" presStyleLbl="node1" presStyleIdx="0" presStyleCnt="3"/>
      <dgm:spPr/>
    </dgm:pt>
    <dgm:pt modelId="{8C91FDBC-7236-4083-ACE9-D6796025D65F}" type="pres">
      <dgm:prSet presAssocID="{7381CEC4-5170-49CB-9D0C-DC178C768DDE}" presName="text_1" presStyleLbl="node1" presStyleIdx="0" presStyleCnt="3">
        <dgm:presLayoutVars>
          <dgm:bulletEnabled val="1"/>
        </dgm:presLayoutVars>
      </dgm:prSet>
      <dgm:spPr/>
      <dgm:t>
        <a:bodyPr/>
        <a:lstStyle/>
        <a:p>
          <a:endParaRPr lang="en-US"/>
        </a:p>
      </dgm:t>
    </dgm:pt>
    <dgm:pt modelId="{A54D04B9-E8FF-445B-9832-FC56CEE01828}" type="pres">
      <dgm:prSet presAssocID="{7381CEC4-5170-49CB-9D0C-DC178C768DDE}" presName="accent_1" presStyleCnt="0"/>
      <dgm:spPr/>
    </dgm:pt>
    <dgm:pt modelId="{D1C99474-1B5C-4954-8A87-E824717E31B0}" type="pres">
      <dgm:prSet presAssocID="{7381CEC4-5170-49CB-9D0C-DC178C768DDE}" presName="accentRepeatNode" presStyleLbl="solidFgAcc1" presStyleIdx="0" presStyleCnt="3"/>
      <dgm:spPr/>
    </dgm:pt>
    <dgm:pt modelId="{E54A29C9-6121-468C-8DB1-B123019B6F68}" type="pres">
      <dgm:prSet presAssocID="{590AF5D5-40EE-4668-BE38-7EB0209C41B4}" presName="text_2" presStyleLbl="node1" presStyleIdx="1" presStyleCnt="3">
        <dgm:presLayoutVars>
          <dgm:bulletEnabled val="1"/>
        </dgm:presLayoutVars>
      </dgm:prSet>
      <dgm:spPr/>
      <dgm:t>
        <a:bodyPr/>
        <a:lstStyle/>
        <a:p>
          <a:endParaRPr lang="en-US"/>
        </a:p>
      </dgm:t>
    </dgm:pt>
    <dgm:pt modelId="{D3A779BB-FE1C-4F95-9904-A07D2A936477}" type="pres">
      <dgm:prSet presAssocID="{590AF5D5-40EE-4668-BE38-7EB0209C41B4}" presName="accent_2" presStyleCnt="0"/>
      <dgm:spPr/>
    </dgm:pt>
    <dgm:pt modelId="{8DF63702-C8F3-44D5-8511-A5D5C521E424}" type="pres">
      <dgm:prSet presAssocID="{590AF5D5-40EE-4668-BE38-7EB0209C41B4}" presName="accentRepeatNode" presStyleLbl="solidFgAcc1" presStyleIdx="1" presStyleCnt="3"/>
      <dgm:spPr/>
    </dgm:pt>
    <dgm:pt modelId="{527EBBC9-7305-4BA9-B3E3-46F1110B362E}" type="pres">
      <dgm:prSet presAssocID="{581245CD-F1E2-44A6-8E9C-9FBD9660C640}" presName="text_3" presStyleLbl="node1" presStyleIdx="2" presStyleCnt="3">
        <dgm:presLayoutVars>
          <dgm:bulletEnabled val="1"/>
        </dgm:presLayoutVars>
      </dgm:prSet>
      <dgm:spPr/>
      <dgm:t>
        <a:bodyPr/>
        <a:lstStyle/>
        <a:p>
          <a:endParaRPr lang="en-US"/>
        </a:p>
      </dgm:t>
    </dgm:pt>
    <dgm:pt modelId="{B60C0D02-E09D-4FE6-8640-850020EFF00C}" type="pres">
      <dgm:prSet presAssocID="{581245CD-F1E2-44A6-8E9C-9FBD9660C640}" presName="accent_3" presStyleCnt="0"/>
      <dgm:spPr/>
    </dgm:pt>
    <dgm:pt modelId="{1273FE01-ACC2-4C59-A9D4-385395A4D040}" type="pres">
      <dgm:prSet presAssocID="{581245CD-F1E2-44A6-8E9C-9FBD9660C640}" presName="accentRepeatNode" presStyleLbl="solidFgAcc1" presStyleIdx="2" presStyleCnt="3"/>
      <dgm:spPr/>
    </dgm:pt>
  </dgm:ptLst>
  <dgm:cxnLst>
    <dgm:cxn modelId="{127C4860-7831-4C3D-BECB-8FE75D45BB6A}" type="presOf" srcId="{78B9E5DC-1CB8-4E08-A3E3-2937891A7875}" destId="{57E2C432-9905-413A-A63A-A1BDB7B4799C}" srcOrd="0" destOrd="0" presId="urn:microsoft.com/office/officeart/2008/layout/VerticalCurvedList"/>
    <dgm:cxn modelId="{6A9F4641-5A87-40FA-BF4D-C66B01219765}" srcId="{782B103B-69A0-450C-9DFC-C137A0FDAD6B}" destId="{7381CEC4-5170-49CB-9D0C-DC178C768DDE}" srcOrd="0" destOrd="0" parTransId="{97195A96-EC34-4F99-9136-3C37FD31438A}" sibTransId="{78B9E5DC-1CB8-4E08-A3E3-2937891A7875}"/>
    <dgm:cxn modelId="{7A18DFE0-CD70-436E-BA7D-299134BB80ED}" srcId="{782B103B-69A0-450C-9DFC-C137A0FDAD6B}" destId="{581245CD-F1E2-44A6-8E9C-9FBD9660C640}" srcOrd="2" destOrd="0" parTransId="{F3D9C57D-2BF5-4716-8D51-BD553638D48A}" sibTransId="{5C01685C-1F1B-4334-AD0D-965ECC6CE248}"/>
    <dgm:cxn modelId="{6CC43549-CFEC-4A22-9289-6DCE7B1D6845}" srcId="{782B103B-69A0-450C-9DFC-C137A0FDAD6B}" destId="{590AF5D5-40EE-4668-BE38-7EB0209C41B4}" srcOrd="1" destOrd="0" parTransId="{1D87EFB5-86B3-4D3E-9ECF-9D28687F2AD6}" sibTransId="{AC95ECF7-875F-494D-B1D5-78B21DBD0D98}"/>
    <dgm:cxn modelId="{91C031D1-90DD-49A4-BE4D-76664CE906CF}" type="presOf" srcId="{782B103B-69A0-450C-9DFC-C137A0FDAD6B}" destId="{2206C099-6B04-425E-835D-37212DD445B3}" srcOrd="0" destOrd="0" presId="urn:microsoft.com/office/officeart/2008/layout/VerticalCurvedList"/>
    <dgm:cxn modelId="{51EC2998-8E84-4A37-ADFF-0D2CA23C7A46}" type="presOf" srcId="{7381CEC4-5170-49CB-9D0C-DC178C768DDE}" destId="{8C91FDBC-7236-4083-ACE9-D6796025D65F}" srcOrd="0" destOrd="0" presId="urn:microsoft.com/office/officeart/2008/layout/VerticalCurvedList"/>
    <dgm:cxn modelId="{7A52BBBA-2CC9-4455-A5D6-E958C6ED7B38}" type="presOf" srcId="{581245CD-F1E2-44A6-8E9C-9FBD9660C640}" destId="{527EBBC9-7305-4BA9-B3E3-46F1110B362E}" srcOrd="0" destOrd="0" presId="urn:microsoft.com/office/officeart/2008/layout/VerticalCurvedList"/>
    <dgm:cxn modelId="{5990DCB6-73E0-4BFF-BE39-1E4F7E13A848}" type="presOf" srcId="{590AF5D5-40EE-4668-BE38-7EB0209C41B4}" destId="{E54A29C9-6121-468C-8DB1-B123019B6F68}" srcOrd="0" destOrd="0" presId="urn:microsoft.com/office/officeart/2008/layout/VerticalCurvedList"/>
    <dgm:cxn modelId="{550F8852-5FBC-47D7-9E25-ECAFFF9B811E}" type="presParOf" srcId="{2206C099-6B04-425E-835D-37212DD445B3}" destId="{51378484-84C4-491D-8FC3-1E1F00354879}" srcOrd="0" destOrd="0" presId="urn:microsoft.com/office/officeart/2008/layout/VerticalCurvedList"/>
    <dgm:cxn modelId="{C749F29E-3CE3-46F2-B637-10279398757A}" type="presParOf" srcId="{51378484-84C4-491D-8FC3-1E1F00354879}" destId="{0E6171E4-32EA-4169-A097-4D1F92A1FDC0}" srcOrd="0" destOrd="0" presId="urn:microsoft.com/office/officeart/2008/layout/VerticalCurvedList"/>
    <dgm:cxn modelId="{D9F133B7-FF90-4B53-8B36-C8F7805B50D6}" type="presParOf" srcId="{0E6171E4-32EA-4169-A097-4D1F92A1FDC0}" destId="{6006A4FD-F0BA-40FC-B968-B03E1216D584}" srcOrd="0" destOrd="0" presId="urn:microsoft.com/office/officeart/2008/layout/VerticalCurvedList"/>
    <dgm:cxn modelId="{F77D3C11-604B-4DA6-9EA9-03DF23D62E34}" type="presParOf" srcId="{0E6171E4-32EA-4169-A097-4D1F92A1FDC0}" destId="{57E2C432-9905-413A-A63A-A1BDB7B4799C}" srcOrd="1" destOrd="0" presId="urn:microsoft.com/office/officeart/2008/layout/VerticalCurvedList"/>
    <dgm:cxn modelId="{E6B00926-A3A5-47EF-BE1F-AAAD8030A48F}" type="presParOf" srcId="{0E6171E4-32EA-4169-A097-4D1F92A1FDC0}" destId="{C22E742E-C057-4809-8A3D-C6115225F9E0}" srcOrd="2" destOrd="0" presId="urn:microsoft.com/office/officeart/2008/layout/VerticalCurvedList"/>
    <dgm:cxn modelId="{7DB6F3D6-8689-4DFA-98FC-A0D4616B5687}" type="presParOf" srcId="{0E6171E4-32EA-4169-A097-4D1F92A1FDC0}" destId="{4DD78149-9D01-4728-81FD-9FF161EC69DB}" srcOrd="3" destOrd="0" presId="urn:microsoft.com/office/officeart/2008/layout/VerticalCurvedList"/>
    <dgm:cxn modelId="{AC703963-FB5E-408C-8EB8-950951C05FA3}" type="presParOf" srcId="{51378484-84C4-491D-8FC3-1E1F00354879}" destId="{8C91FDBC-7236-4083-ACE9-D6796025D65F}" srcOrd="1" destOrd="0" presId="urn:microsoft.com/office/officeart/2008/layout/VerticalCurvedList"/>
    <dgm:cxn modelId="{55D9E450-2B8C-491C-8E3D-050D4A8314A6}" type="presParOf" srcId="{51378484-84C4-491D-8FC3-1E1F00354879}" destId="{A54D04B9-E8FF-445B-9832-FC56CEE01828}" srcOrd="2" destOrd="0" presId="urn:microsoft.com/office/officeart/2008/layout/VerticalCurvedList"/>
    <dgm:cxn modelId="{F16BACEA-30E5-41E4-A17B-4CE8508F7022}" type="presParOf" srcId="{A54D04B9-E8FF-445B-9832-FC56CEE01828}" destId="{D1C99474-1B5C-4954-8A87-E824717E31B0}" srcOrd="0" destOrd="0" presId="urn:microsoft.com/office/officeart/2008/layout/VerticalCurvedList"/>
    <dgm:cxn modelId="{F25381E3-7497-436F-B457-75081EC4AFA7}" type="presParOf" srcId="{51378484-84C4-491D-8FC3-1E1F00354879}" destId="{E54A29C9-6121-468C-8DB1-B123019B6F68}" srcOrd="3" destOrd="0" presId="urn:microsoft.com/office/officeart/2008/layout/VerticalCurvedList"/>
    <dgm:cxn modelId="{866925DA-8288-4220-816E-AF975804EF77}" type="presParOf" srcId="{51378484-84C4-491D-8FC3-1E1F00354879}" destId="{D3A779BB-FE1C-4F95-9904-A07D2A936477}" srcOrd="4" destOrd="0" presId="urn:microsoft.com/office/officeart/2008/layout/VerticalCurvedList"/>
    <dgm:cxn modelId="{09DB42D1-E457-4E7B-9613-450EF6079C4D}" type="presParOf" srcId="{D3A779BB-FE1C-4F95-9904-A07D2A936477}" destId="{8DF63702-C8F3-44D5-8511-A5D5C521E424}" srcOrd="0" destOrd="0" presId="urn:microsoft.com/office/officeart/2008/layout/VerticalCurvedList"/>
    <dgm:cxn modelId="{86B1ACCA-235D-4CEE-A773-5E1A3FC9F107}" type="presParOf" srcId="{51378484-84C4-491D-8FC3-1E1F00354879}" destId="{527EBBC9-7305-4BA9-B3E3-46F1110B362E}" srcOrd="5" destOrd="0" presId="urn:microsoft.com/office/officeart/2008/layout/VerticalCurvedList"/>
    <dgm:cxn modelId="{44161AF9-BFB5-4A87-B683-E786F17F7AC5}" type="presParOf" srcId="{51378484-84C4-491D-8FC3-1E1F00354879}" destId="{B60C0D02-E09D-4FE6-8640-850020EFF00C}" srcOrd="6" destOrd="0" presId="urn:microsoft.com/office/officeart/2008/layout/VerticalCurvedList"/>
    <dgm:cxn modelId="{C890DAA2-F3DE-45C0-AAD4-2766D76A7D9E}" type="presParOf" srcId="{B60C0D02-E09D-4FE6-8640-850020EFF00C}" destId="{1273FE01-ACC2-4C59-A9D4-385395A4D04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2B103B-69A0-450C-9DFC-C137A0FDAD6B}"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US"/>
        </a:p>
      </dgm:t>
    </dgm:pt>
    <dgm:pt modelId="{7381CEC4-5170-49CB-9D0C-DC178C768DDE}">
      <dgm:prSet phldrT="[Text]"/>
      <dgm:spPr/>
      <dgm:t>
        <a:bodyPr/>
        <a:lstStyle/>
        <a:p>
          <a:endParaRPr lang="en-US" i="1" dirty="0"/>
        </a:p>
      </dgm:t>
    </dgm:pt>
    <dgm:pt modelId="{97195A96-EC34-4F99-9136-3C37FD31438A}" type="parTrans" cxnId="{6A9F4641-5A87-40FA-BF4D-C66B01219765}">
      <dgm:prSet/>
      <dgm:spPr/>
      <dgm:t>
        <a:bodyPr/>
        <a:lstStyle/>
        <a:p>
          <a:endParaRPr lang="en-US"/>
        </a:p>
      </dgm:t>
    </dgm:pt>
    <dgm:pt modelId="{78B9E5DC-1CB8-4E08-A3E3-2937891A7875}" type="sibTrans" cxnId="{6A9F4641-5A87-40FA-BF4D-C66B01219765}">
      <dgm:prSet/>
      <dgm:spPr/>
      <dgm:t>
        <a:bodyPr/>
        <a:lstStyle/>
        <a:p>
          <a:endParaRPr lang="en-US"/>
        </a:p>
      </dgm:t>
    </dgm:pt>
    <dgm:pt modelId="{581245CD-F1E2-44A6-8E9C-9FBD9660C640}">
      <dgm:prSet phldrT="[Text]"/>
      <dgm:spPr/>
      <dgm:t>
        <a:bodyPr/>
        <a:lstStyle/>
        <a:p>
          <a:endParaRPr lang="en-US" i="1" dirty="0"/>
        </a:p>
      </dgm:t>
    </dgm:pt>
    <dgm:pt modelId="{F3D9C57D-2BF5-4716-8D51-BD553638D48A}" type="parTrans" cxnId="{7A18DFE0-CD70-436E-BA7D-299134BB80ED}">
      <dgm:prSet/>
      <dgm:spPr/>
      <dgm:t>
        <a:bodyPr/>
        <a:lstStyle/>
        <a:p>
          <a:endParaRPr lang="en-US"/>
        </a:p>
      </dgm:t>
    </dgm:pt>
    <dgm:pt modelId="{5C01685C-1F1B-4334-AD0D-965ECC6CE248}" type="sibTrans" cxnId="{7A18DFE0-CD70-436E-BA7D-299134BB80ED}">
      <dgm:prSet/>
      <dgm:spPr/>
      <dgm:t>
        <a:bodyPr/>
        <a:lstStyle/>
        <a:p>
          <a:endParaRPr lang="en-US"/>
        </a:p>
      </dgm:t>
    </dgm:pt>
    <dgm:pt modelId="{590AF5D5-40EE-4668-BE38-7EB0209C41B4}">
      <dgm:prSet phldrT="[Text]"/>
      <dgm:spPr/>
      <dgm:t>
        <a:bodyPr/>
        <a:lstStyle/>
        <a:p>
          <a:endParaRPr lang="en-US" dirty="0"/>
        </a:p>
      </dgm:t>
    </dgm:pt>
    <dgm:pt modelId="{AC95ECF7-875F-494D-B1D5-78B21DBD0D98}" type="sibTrans" cxnId="{6CC43549-CFEC-4A22-9289-6DCE7B1D6845}">
      <dgm:prSet/>
      <dgm:spPr/>
      <dgm:t>
        <a:bodyPr/>
        <a:lstStyle/>
        <a:p>
          <a:endParaRPr lang="en-US"/>
        </a:p>
      </dgm:t>
    </dgm:pt>
    <dgm:pt modelId="{1D87EFB5-86B3-4D3E-9ECF-9D28687F2AD6}" type="parTrans" cxnId="{6CC43549-CFEC-4A22-9289-6DCE7B1D6845}">
      <dgm:prSet/>
      <dgm:spPr/>
      <dgm:t>
        <a:bodyPr/>
        <a:lstStyle/>
        <a:p>
          <a:endParaRPr lang="en-US"/>
        </a:p>
      </dgm:t>
    </dgm:pt>
    <dgm:pt modelId="{2206C099-6B04-425E-835D-37212DD445B3}" type="pres">
      <dgm:prSet presAssocID="{782B103B-69A0-450C-9DFC-C137A0FDAD6B}" presName="Name0" presStyleCnt="0">
        <dgm:presLayoutVars>
          <dgm:chMax val="7"/>
          <dgm:chPref val="7"/>
          <dgm:dir/>
        </dgm:presLayoutVars>
      </dgm:prSet>
      <dgm:spPr/>
      <dgm:t>
        <a:bodyPr/>
        <a:lstStyle/>
        <a:p>
          <a:endParaRPr lang="en-US"/>
        </a:p>
      </dgm:t>
    </dgm:pt>
    <dgm:pt modelId="{51378484-84C4-491D-8FC3-1E1F00354879}" type="pres">
      <dgm:prSet presAssocID="{782B103B-69A0-450C-9DFC-C137A0FDAD6B}" presName="Name1" presStyleCnt="0"/>
      <dgm:spPr/>
    </dgm:pt>
    <dgm:pt modelId="{0E6171E4-32EA-4169-A097-4D1F92A1FDC0}" type="pres">
      <dgm:prSet presAssocID="{782B103B-69A0-450C-9DFC-C137A0FDAD6B}" presName="cycle" presStyleCnt="0"/>
      <dgm:spPr/>
    </dgm:pt>
    <dgm:pt modelId="{6006A4FD-F0BA-40FC-B968-B03E1216D584}" type="pres">
      <dgm:prSet presAssocID="{782B103B-69A0-450C-9DFC-C137A0FDAD6B}" presName="srcNode" presStyleLbl="node1" presStyleIdx="0" presStyleCnt="3"/>
      <dgm:spPr/>
    </dgm:pt>
    <dgm:pt modelId="{57E2C432-9905-413A-A63A-A1BDB7B4799C}" type="pres">
      <dgm:prSet presAssocID="{782B103B-69A0-450C-9DFC-C137A0FDAD6B}" presName="conn" presStyleLbl="parChTrans1D2" presStyleIdx="0" presStyleCnt="1"/>
      <dgm:spPr/>
      <dgm:t>
        <a:bodyPr/>
        <a:lstStyle/>
        <a:p>
          <a:endParaRPr lang="en-US"/>
        </a:p>
      </dgm:t>
    </dgm:pt>
    <dgm:pt modelId="{C22E742E-C057-4809-8A3D-C6115225F9E0}" type="pres">
      <dgm:prSet presAssocID="{782B103B-69A0-450C-9DFC-C137A0FDAD6B}" presName="extraNode" presStyleLbl="node1" presStyleIdx="0" presStyleCnt="3"/>
      <dgm:spPr/>
    </dgm:pt>
    <dgm:pt modelId="{4DD78149-9D01-4728-81FD-9FF161EC69DB}" type="pres">
      <dgm:prSet presAssocID="{782B103B-69A0-450C-9DFC-C137A0FDAD6B}" presName="dstNode" presStyleLbl="node1" presStyleIdx="0" presStyleCnt="3"/>
      <dgm:spPr/>
    </dgm:pt>
    <dgm:pt modelId="{8C91FDBC-7236-4083-ACE9-D6796025D65F}" type="pres">
      <dgm:prSet presAssocID="{7381CEC4-5170-49CB-9D0C-DC178C768DDE}" presName="text_1" presStyleLbl="node1" presStyleIdx="0" presStyleCnt="3">
        <dgm:presLayoutVars>
          <dgm:bulletEnabled val="1"/>
        </dgm:presLayoutVars>
      </dgm:prSet>
      <dgm:spPr/>
      <dgm:t>
        <a:bodyPr/>
        <a:lstStyle/>
        <a:p>
          <a:endParaRPr lang="en-US"/>
        </a:p>
      </dgm:t>
    </dgm:pt>
    <dgm:pt modelId="{A54D04B9-E8FF-445B-9832-FC56CEE01828}" type="pres">
      <dgm:prSet presAssocID="{7381CEC4-5170-49CB-9D0C-DC178C768DDE}" presName="accent_1" presStyleCnt="0"/>
      <dgm:spPr/>
    </dgm:pt>
    <dgm:pt modelId="{D1C99474-1B5C-4954-8A87-E824717E31B0}" type="pres">
      <dgm:prSet presAssocID="{7381CEC4-5170-49CB-9D0C-DC178C768DDE}" presName="accentRepeatNode" presStyleLbl="solidFgAcc1" presStyleIdx="0" presStyleCnt="3"/>
      <dgm:spPr/>
    </dgm:pt>
    <dgm:pt modelId="{E54A29C9-6121-468C-8DB1-B123019B6F68}" type="pres">
      <dgm:prSet presAssocID="{590AF5D5-40EE-4668-BE38-7EB0209C41B4}" presName="text_2" presStyleLbl="node1" presStyleIdx="1" presStyleCnt="3">
        <dgm:presLayoutVars>
          <dgm:bulletEnabled val="1"/>
        </dgm:presLayoutVars>
      </dgm:prSet>
      <dgm:spPr/>
      <dgm:t>
        <a:bodyPr/>
        <a:lstStyle/>
        <a:p>
          <a:endParaRPr lang="en-US"/>
        </a:p>
      </dgm:t>
    </dgm:pt>
    <dgm:pt modelId="{D3A779BB-FE1C-4F95-9904-A07D2A936477}" type="pres">
      <dgm:prSet presAssocID="{590AF5D5-40EE-4668-BE38-7EB0209C41B4}" presName="accent_2" presStyleCnt="0"/>
      <dgm:spPr/>
    </dgm:pt>
    <dgm:pt modelId="{8DF63702-C8F3-44D5-8511-A5D5C521E424}" type="pres">
      <dgm:prSet presAssocID="{590AF5D5-40EE-4668-BE38-7EB0209C41B4}" presName="accentRepeatNode" presStyleLbl="solidFgAcc1" presStyleIdx="1" presStyleCnt="3"/>
      <dgm:spPr/>
    </dgm:pt>
    <dgm:pt modelId="{527EBBC9-7305-4BA9-B3E3-46F1110B362E}" type="pres">
      <dgm:prSet presAssocID="{581245CD-F1E2-44A6-8E9C-9FBD9660C640}" presName="text_3" presStyleLbl="node1" presStyleIdx="2" presStyleCnt="3">
        <dgm:presLayoutVars>
          <dgm:bulletEnabled val="1"/>
        </dgm:presLayoutVars>
      </dgm:prSet>
      <dgm:spPr/>
      <dgm:t>
        <a:bodyPr/>
        <a:lstStyle/>
        <a:p>
          <a:endParaRPr lang="en-US"/>
        </a:p>
      </dgm:t>
    </dgm:pt>
    <dgm:pt modelId="{B60C0D02-E09D-4FE6-8640-850020EFF00C}" type="pres">
      <dgm:prSet presAssocID="{581245CD-F1E2-44A6-8E9C-9FBD9660C640}" presName="accent_3" presStyleCnt="0"/>
      <dgm:spPr/>
    </dgm:pt>
    <dgm:pt modelId="{1273FE01-ACC2-4C59-A9D4-385395A4D040}" type="pres">
      <dgm:prSet presAssocID="{581245CD-F1E2-44A6-8E9C-9FBD9660C640}" presName="accentRepeatNode" presStyleLbl="solidFgAcc1" presStyleIdx="2" presStyleCnt="3"/>
      <dgm:spPr/>
    </dgm:pt>
  </dgm:ptLst>
  <dgm:cxnLst>
    <dgm:cxn modelId="{127C4860-7831-4C3D-BECB-8FE75D45BB6A}" type="presOf" srcId="{78B9E5DC-1CB8-4E08-A3E3-2937891A7875}" destId="{57E2C432-9905-413A-A63A-A1BDB7B4799C}" srcOrd="0" destOrd="0" presId="urn:microsoft.com/office/officeart/2008/layout/VerticalCurvedList"/>
    <dgm:cxn modelId="{6A9F4641-5A87-40FA-BF4D-C66B01219765}" srcId="{782B103B-69A0-450C-9DFC-C137A0FDAD6B}" destId="{7381CEC4-5170-49CB-9D0C-DC178C768DDE}" srcOrd="0" destOrd="0" parTransId="{97195A96-EC34-4F99-9136-3C37FD31438A}" sibTransId="{78B9E5DC-1CB8-4E08-A3E3-2937891A7875}"/>
    <dgm:cxn modelId="{7A18DFE0-CD70-436E-BA7D-299134BB80ED}" srcId="{782B103B-69A0-450C-9DFC-C137A0FDAD6B}" destId="{581245CD-F1E2-44A6-8E9C-9FBD9660C640}" srcOrd="2" destOrd="0" parTransId="{F3D9C57D-2BF5-4716-8D51-BD553638D48A}" sibTransId="{5C01685C-1F1B-4334-AD0D-965ECC6CE248}"/>
    <dgm:cxn modelId="{6CC43549-CFEC-4A22-9289-6DCE7B1D6845}" srcId="{782B103B-69A0-450C-9DFC-C137A0FDAD6B}" destId="{590AF5D5-40EE-4668-BE38-7EB0209C41B4}" srcOrd="1" destOrd="0" parTransId="{1D87EFB5-86B3-4D3E-9ECF-9D28687F2AD6}" sibTransId="{AC95ECF7-875F-494D-B1D5-78B21DBD0D98}"/>
    <dgm:cxn modelId="{91C031D1-90DD-49A4-BE4D-76664CE906CF}" type="presOf" srcId="{782B103B-69A0-450C-9DFC-C137A0FDAD6B}" destId="{2206C099-6B04-425E-835D-37212DD445B3}" srcOrd="0" destOrd="0" presId="urn:microsoft.com/office/officeart/2008/layout/VerticalCurvedList"/>
    <dgm:cxn modelId="{51EC2998-8E84-4A37-ADFF-0D2CA23C7A46}" type="presOf" srcId="{7381CEC4-5170-49CB-9D0C-DC178C768DDE}" destId="{8C91FDBC-7236-4083-ACE9-D6796025D65F}" srcOrd="0" destOrd="0" presId="urn:microsoft.com/office/officeart/2008/layout/VerticalCurvedList"/>
    <dgm:cxn modelId="{7A52BBBA-2CC9-4455-A5D6-E958C6ED7B38}" type="presOf" srcId="{581245CD-F1E2-44A6-8E9C-9FBD9660C640}" destId="{527EBBC9-7305-4BA9-B3E3-46F1110B362E}" srcOrd="0" destOrd="0" presId="urn:microsoft.com/office/officeart/2008/layout/VerticalCurvedList"/>
    <dgm:cxn modelId="{5990DCB6-73E0-4BFF-BE39-1E4F7E13A848}" type="presOf" srcId="{590AF5D5-40EE-4668-BE38-7EB0209C41B4}" destId="{E54A29C9-6121-468C-8DB1-B123019B6F68}" srcOrd="0" destOrd="0" presId="urn:microsoft.com/office/officeart/2008/layout/VerticalCurvedList"/>
    <dgm:cxn modelId="{550F8852-5FBC-47D7-9E25-ECAFFF9B811E}" type="presParOf" srcId="{2206C099-6B04-425E-835D-37212DD445B3}" destId="{51378484-84C4-491D-8FC3-1E1F00354879}" srcOrd="0" destOrd="0" presId="urn:microsoft.com/office/officeart/2008/layout/VerticalCurvedList"/>
    <dgm:cxn modelId="{C749F29E-3CE3-46F2-B637-10279398757A}" type="presParOf" srcId="{51378484-84C4-491D-8FC3-1E1F00354879}" destId="{0E6171E4-32EA-4169-A097-4D1F92A1FDC0}" srcOrd="0" destOrd="0" presId="urn:microsoft.com/office/officeart/2008/layout/VerticalCurvedList"/>
    <dgm:cxn modelId="{D9F133B7-FF90-4B53-8B36-C8F7805B50D6}" type="presParOf" srcId="{0E6171E4-32EA-4169-A097-4D1F92A1FDC0}" destId="{6006A4FD-F0BA-40FC-B968-B03E1216D584}" srcOrd="0" destOrd="0" presId="urn:microsoft.com/office/officeart/2008/layout/VerticalCurvedList"/>
    <dgm:cxn modelId="{F77D3C11-604B-4DA6-9EA9-03DF23D62E34}" type="presParOf" srcId="{0E6171E4-32EA-4169-A097-4D1F92A1FDC0}" destId="{57E2C432-9905-413A-A63A-A1BDB7B4799C}" srcOrd="1" destOrd="0" presId="urn:microsoft.com/office/officeart/2008/layout/VerticalCurvedList"/>
    <dgm:cxn modelId="{E6B00926-A3A5-47EF-BE1F-AAAD8030A48F}" type="presParOf" srcId="{0E6171E4-32EA-4169-A097-4D1F92A1FDC0}" destId="{C22E742E-C057-4809-8A3D-C6115225F9E0}" srcOrd="2" destOrd="0" presId="urn:microsoft.com/office/officeart/2008/layout/VerticalCurvedList"/>
    <dgm:cxn modelId="{7DB6F3D6-8689-4DFA-98FC-A0D4616B5687}" type="presParOf" srcId="{0E6171E4-32EA-4169-A097-4D1F92A1FDC0}" destId="{4DD78149-9D01-4728-81FD-9FF161EC69DB}" srcOrd="3" destOrd="0" presId="urn:microsoft.com/office/officeart/2008/layout/VerticalCurvedList"/>
    <dgm:cxn modelId="{AC703963-FB5E-408C-8EB8-950951C05FA3}" type="presParOf" srcId="{51378484-84C4-491D-8FC3-1E1F00354879}" destId="{8C91FDBC-7236-4083-ACE9-D6796025D65F}" srcOrd="1" destOrd="0" presId="urn:microsoft.com/office/officeart/2008/layout/VerticalCurvedList"/>
    <dgm:cxn modelId="{55D9E450-2B8C-491C-8E3D-050D4A8314A6}" type="presParOf" srcId="{51378484-84C4-491D-8FC3-1E1F00354879}" destId="{A54D04B9-E8FF-445B-9832-FC56CEE01828}" srcOrd="2" destOrd="0" presId="urn:microsoft.com/office/officeart/2008/layout/VerticalCurvedList"/>
    <dgm:cxn modelId="{F16BACEA-30E5-41E4-A17B-4CE8508F7022}" type="presParOf" srcId="{A54D04B9-E8FF-445B-9832-FC56CEE01828}" destId="{D1C99474-1B5C-4954-8A87-E824717E31B0}" srcOrd="0" destOrd="0" presId="urn:microsoft.com/office/officeart/2008/layout/VerticalCurvedList"/>
    <dgm:cxn modelId="{F25381E3-7497-436F-B457-75081EC4AFA7}" type="presParOf" srcId="{51378484-84C4-491D-8FC3-1E1F00354879}" destId="{E54A29C9-6121-468C-8DB1-B123019B6F68}" srcOrd="3" destOrd="0" presId="urn:microsoft.com/office/officeart/2008/layout/VerticalCurvedList"/>
    <dgm:cxn modelId="{866925DA-8288-4220-816E-AF975804EF77}" type="presParOf" srcId="{51378484-84C4-491D-8FC3-1E1F00354879}" destId="{D3A779BB-FE1C-4F95-9904-A07D2A936477}" srcOrd="4" destOrd="0" presId="urn:microsoft.com/office/officeart/2008/layout/VerticalCurvedList"/>
    <dgm:cxn modelId="{09DB42D1-E457-4E7B-9613-450EF6079C4D}" type="presParOf" srcId="{D3A779BB-FE1C-4F95-9904-A07D2A936477}" destId="{8DF63702-C8F3-44D5-8511-A5D5C521E424}" srcOrd="0" destOrd="0" presId="urn:microsoft.com/office/officeart/2008/layout/VerticalCurvedList"/>
    <dgm:cxn modelId="{86B1ACCA-235D-4CEE-A773-5E1A3FC9F107}" type="presParOf" srcId="{51378484-84C4-491D-8FC3-1E1F00354879}" destId="{527EBBC9-7305-4BA9-B3E3-46F1110B362E}" srcOrd="5" destOrd="0" presId="urn:microsoft.com/office/officeart/2008/layout/VerticalCurvedList"/>
    <dgm:cxn modelId="{44161AF9-BFB5-4A87-B683-E786F17F7AC5}" type="presParOf" srcId="{51378484-84C4-491D-8FC3-1E1F00354879}" destId="{B60C0D02-E09D-4FE6-8640-850020EFF00C}" srcOrd="6" destOrd="0" presId="urn:microsoft.com/office/officeart/2008/layout/VerticalCurvedList"/>
    <dgm:cxn modelId="{C890DAA2-F3DE-45C0-AAD4-2766D76A7D9E}" type="presParOf" srcId="{B60C0D02-E09D-4FE6-8640-850020EFF00C}" destId="{1273FE01-ACC2-4C59-A9D4-385395A4D04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2B103B-69A0-450C-9DFC-C137A0FDAD6B}"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US"/>
        </a:p>
      </dgm:t>
    </dgm:pt>
    <dgm:pt modelId="{7381CEC4-5170-49CB-9D0C-DC178C768DDE}">
      <dgm:prSet phldrT="[Text]"/>
      <dgm:spPr/>
      <dgm:t>
        <a:bodyPr/>
        <a:lstStyle/>
        <a:p>
          <a:endParaRPr lang="en-US" i="1" dirty="0"/>
        </a:p>
      </dgm:t>
    </dgm:pt>
    <dgm:pt modelId="{97195A96-EC34-4F99-9136-3C37FD31438A}" type="parTrans" cxnId="{6A9F4641-5A87-40FA-BF4D-C66B01219765}">
      <dgm:prSet/>
      <dgm:spPr/>
      <dgm:t>
        <a:bodyPr/>
        <a:lstStyle/>
        <a:p>
          <a:endParaRPr lang="en-US"/>
        </a:p>
      </dgm:t>
    </dgm:pt>
    <dgm:pt modelId="{78B9E5DC-1CB8-4E08-A3E3-2937891A7875}" type="sibTrans" cxnId="{6A9F4641-5A87-40FA-BF4D-C66B01219765}">
      <dgm:prSet/>
      <dgm:spPr/>
      <dgm:t>
        <a:bodyPr/>
        <a:lstStyle/>
        <a:p>
          <a:endParaRPr lang="en-US"/>
        </a:p>
      </dgm:t>
    </dgm:pt>
    <dgm:pt modelId="{581245CD-F1E2-44A6-8E9C-9FBD9660C640}">
      <dgm:prSet phldrT="[Text]"/>
      <dgm:spPr/>
      <dgm:t>
        <a:bodyPr/>
        <a:lstStyle/>
        <a:p>
          <a:endParaRPr lang="en-US" i="1" dirty="0"/>
        </a:p>
      </dgm:t>
    </dgm:pt>
    <dgm:pt modelId="{F3D9C57D-2BF5-4716-8D51-BD553638D48A}" type="parTrans" cxnId="{7A18DFE0-CD70-436E-BA7D-299134BB80ED}">
      <dgm:prSet/>
      <dgm:spPr/>
      <dgm:t>
        <a:bodyPr/>
        <a:lstStyle/>
        <a:p>
          <a:endParaRPr lang="en-US"/>
        </a:p>
      </dgm:t>
    </dgm:pt>
    <dgm:pt modelId="{5C01685C-1F1B-4334-AD0D-965ECC6CE248}" type="sibTrans" cxnId="{7A18DFE0-CD70-436E-BA7D-299134BB80ED}">
      <dgm:prSet/>
      <dgm:spPr/>
      <dgm:t>
        <a:bodyPr/>
        <a:lstStyle/>
        <a:p>
          <a:endParaRPr lang="en-US"/>
        </a:p>
      </dgm:t>
    </dgm:pt>
    <dgm:pt modelId="{590AF5D5-40EE-4668-BE38-7EB0209C41B4}">
      <dgm:prSet phldrT="[Text]"/>
      <dgm:spPr/>
      <dgm:t>
        <a:bodyPr/>
        <a:lstStyle/>
        <a:p>
          <a:endParaRPr lang="en-US" dirty="0"/>
        </a:p>
      </dgm:t>
    </dgm:pt>
    <dgm:pt modelId="{AC95ECF7-875F-494D-B1D5-78B21DBD0D98}" type="sibTrans" cxnId="{6CC43549-CFEC-4A22-9289-6DCE7B1D6845}">
      <dgm:prSet/>
      <dgm:spPr/>
      <dgm:t>
        <a:bodyPr/>
        <a:lstStyle/>
        <a:p>
          <a:endParaRPr lang="en-US"/>
        </a:p>
      </dgm:t>
    </dgm:pt>
    <dgm:pt modelId="{1D87EFB5-86B3-4D3E-9ECF-9D28687F2AD6}" type="parTrans" cxnId="{6CC43549-CFEC-4A22-9289-6DCE7B1D6845}">
      <dgm:prSet/>
      <dgm:spPr/>
      <dgm:t>
        <a:bodyPr/>
        <a:lstStyle/>
        <a:p>
          <a:endParaRPr lang="en-US"/>
        </a:p>
      </dgm:t>
    </dgm:pt>
    <dgm:pt modelId="{2206C099-6B04-425E-835D-37212DD445B3}" type="pres">
      <dgm:prSet presAssocID="{782B103B-69A0-450C-9DFC-C137A0FDAD6B}" presName="Name0" presStyleCnt="0">
        <dgm:presLayoutVars>
          <dgm:chMax val="7"/>
          <dgm:chPref val="7"/>
          <dgm:dir/>
        </dgm:presLayoutVars>
      </dgm:prSet>
      <dgm:spPr/>
      <dgm:t>
        <a:bodyPr/>
        <a:lstStyle/>
        <a:p>
          <a:endParaRPr lang="en-US"/>
        </a:p>
      </dgm:t>
    </dgm:pt>
    <dgm:pt modelId="{51378484-84C4-491D-8FC3-1E1F00354879}" type="pres">
      <dgm:prSet presAssocID="{782B103B-69A0-450C-9DFC-C137A0FDAD6B}" presName="Name1" presStyleCnt="0"/>
      <dgm:spPr/>
    </dgm:pt>
    <dgm:pt modelId="{0E6171E4-32EA-4169-A097-4D1F92A1FDC0}" type="pres">
      <dgm:prSet presAssocID="{782B103B-69A0-450C-9DFC-C137A0FDAD6B}" presName="cycle" presStyleCnt="0"/>
      <dgm:spPr/>
    </dgm:pt>
    <dgm:pt modelId="{6006A4FD-F0BA-40FC-B968-B03E1216D584}" type="pres">
      <dgm:prSet presAssocID="{782B103B-69A0-450C-9DFC-C137A0FDAD6B}" presName="srcNode" presStyleLbl="node1" presStyleIdx="0" presStyleCnt="3"/>
      <dgm:spPr/>
    </dgm:pt>
    <dgm:pt modelId="{57E2C432-9905-413A-A63A-A1BDB7B4799C}" type="pres">
      <dgm:prSet presAssocID="{782B103B-69A0-450C-9DFC-C137A0FDAD6B}" presName="conn" presStyleLbl="parChTrans1D2" presStyleIdx="0" presStyleCnt="1"/>
      <dgm:spPr/>
      <dgm:t>
        <a:bodyPr/>
        <a:lstStyle/>
        <a:p>
          <a:endParaRPr lang="en-US"/>
        </a:p>
      </dgm:t>
    </dgm:pt>
    <dgm:pt modelId="{C22E742E-C057-4809-8A3D-C6115225F9E0}" type="pres">
      <dgm:prSet presAssocID="{782B103B-69A0-450C-9DFC-C137A0FDAD6B}" presName="extraNode" presStyleLbl="node1" presStyleIdx="0" presStyleCnt="3"/>
      <dgm:spPr/>
    </dgm:pt>
    <dgm:pt modelId="{4DD78149-9D01-4728-81FD-9FF161EC69DB}" type="pres">
      <dgm:prSet presAssocID="{782B103B-69A0-450C-9DFC-C137A0FDAD6B}" presName="dstNode" presStyleLbl="node1" presStyleIdx="0" presStyleCnt="3"/>
      <dgm:spPr/>
    </dgm:pt>
    <dgm:pt modelId="{8C91FDBC-7236-4083-ACE9-D6796025D65F}" type="pres">
      <dgm:prSet presAssocID="{7381CEC4-5170-49CB-9D0C-DC178C768DDE}" presName="text_1" presStyleLbl="node1" presStyleIdx="0" presStyleCnt="3">
        <dgm:presLayoutVars>
          <dgm:bulletEnabled val="1"/>
        </dgm:presLayoutVars>
      </dgm:prSet>
      <dgm:spPr/>
      <dgm:t>
        <a:bodyPr/>
        <a:lstStyle/>
        <a:p>
          <a:endParaRPr lang="en-US"/>
        </a:p>
      </dgm:t>
    </dgm:pt>
    <dgm:pt modelId="{A54D04B9-E8FF-445B-9832-FC56CEE01828}" type="pres">
      <dgm:prSet presAssocID="{7381CEC4-5170-49CB-9D0C-DC178C768DDE}" presName="accent_1" presStyleCnt="0"/>
      <dgm:spPr/>
    </dgm:pt>
    <dgm:pt modelId="{D1C99474-1B5C-4954-8A87-E824717E31B0}" type="pres">
      <dgm:prSet presAssocID="{7381CEC4-5170-49CB-9D0C-DC178C768DDE}" presName="accentRepeatNode" presStyleLbl="solidFgAcc1" presStyleIdx="0" presStyleCnt="3"/>
      <dgm:spPr/>
    </dgm:pt>
    <dgm:pt modelId="{E54A29C9-6121-468C-8DB1-B123019B6F68}" type="pres">
      <dgm:prSet presAssocID="{590AF5D5-40EE-4668-BE38-7EB0209C41B4}" presName="text_2" presStyleLbl="node1" presStyleIdx="1" presStyleCnt="3">
        <dgm:presLayoutVars>
          <dgm:bulletEnabled val="1"/>
        </dgm:presLayoutVars>
      </dgm:prSet>
      <dgm:spPr/>
      <dgm:t>
        <a:bodyPr/>
        <a:lstStyle/>
        <a:p>
          <a:endParaRPr lang="en-US"/>
        </a:p>
      </dgm:t>
    </dgm:pt>
    <dgm:pt modelId="{D3A779BB-FE1C-4F95-9904-A07D2A936477}" type="pres">
      <dgm:prSet presAssocID="{590AF5D5-40EE-4668-BE38-7EB0209C41B4}" presName="accent_2" presStyleCnt="0"/>
      <dgm:spPr/>
    </dgm:pt>
    <dgm:pt modelId="{8DF63702-C8F3-44D5-8511-A5D5C521E424}" type="pres">
      <dgm:prSet presAssocID="{590AF5D5-40EE-4668-BE38-7EB0209C41B4}" presName="accentRepeatNode" presStyleLbl="solidFgAcc1" presStyleIdx="1" presStyleCnt="3"/>
      <dgm:spPr/>
    </dgm:pt>
    <dgm:pt modelId="{527EBBC9-7305-4BA9-B3E3-46F1110B362E}" type="pres">
      <dgm:prSet presAssocID="{581245CD-F1E2-44A6-8E9C-9FBD9660C640}" presName="text_3" presStyleLbl="node1" presStyleIdx="2" presStyleCnt="3">
        <dgm:presLayoutVars>
          <dgm:bulletEnabled val="1"/>
        </dgm:presLayoutVars>
      </dgm:prSet>
      <dgm:spPr/>
      <dgm:t>
        <a:bodyPr/>
        <a:lstStyle/>
        <a:p>
          <a:endParaRPr lang="en-US"/>
        </a:p>
      </dgm:t>
    </dgm:pt>
    <dgm:pt modelId="{B60C0D02-E09D-4FE6-8640-850020EFF00C}" type="pres">
      <dgm:prSet presAssocID="{581245CD-F1E2-44A6-8E9C-9FBD9660C640}" presName="accent_3" presStyleCnt="0"/>
      <dgm:spPr/>
    </dgm:pt>
    <dgm:pt modelId="{1273FE01-ACC2-4C59-A9D4-385395A4D040}" type="pres">
      <dgm:prSet presAssocID="{581245CD-F1E2-44A6-8E9C-9FBD9660C640}" presName="accentRepeatNode" presStyleLbl="solidFgAcc1" presStyleIdx="2" presStyleCnt="3"/>
      <dgm:spPr/>
    </dgm:pt>
  </dgm:ptLst>
  <dgm:cxnLst>
    <dgm:cxn modelId="{127C4860-7831-4C3D-BECB-8FE75D45BB6A}" type="presOf" srcId="{78B9E5DC-1CB8-4E08-A3E3-2937891A7875}" destId="{57E2C432-9905-413A-A63A-A1BDB7B4799C}" srcOrd="0" destOrd="0" presId="urn:microsoft.com/office/officeart/2008/layout/VerticalCurvedList"/>
    <dgm:cxn modelId="{6A9F4641-5A87-40FA-BF4D-C66B01219765}" srcId="{782B103B-69A0-450C-9DFC-C137A0FDAD6B}" destId="{7381CEC4-5170-49CB-9D0C-DC178C768DDE}" srcOrd="0" destOrd="0" parTransId="{97195A96-EC34-4F99-9136-3C37FD31438A}" sibTransId="{78B9E5DC-1CB8-4E08-A3E3-2937891A7875}"/>
    <dgm:cxn modelId="{7A18DFE0-CD70-436E-BA7D-299134BB80ED}" srcId="{782B103B-69A0-450C-9DFC-C137A0FDAD6B}" destId="{581245CD-F1E2-44A6-8E9C-9FBD9660C640}" srcOrd="2" destOrd="0" parTransId="{F3D9C57D-2BF5-4716-8D51-BD553638D48A}" sibTransId="{5C01685C-1F1B-4334-AD0D-965ECC6CE248}"/>
    <dgm:cxn modelId="{6CC43549-CFEC-4A22-9289-6DCE7B1D6845}" srcId="{782B103B-69A0-450C-9DFC-C137A0FDAD6B}" destId="{590AF5D5-40EE-4668-BE38-7EB0209C41B4}" srcOrd="1" destOrd="0" parTransId="{1D87EFB5-86B3-4D3E-9ECF-9D28687F2AD6}" sibTransId="{AC95ECF7-875F-494D-B1D5-78B21DBD0D98}"/>
    <dgm:cxn modelId="{91C031D1-90DD-49A4-BE4D-76664CE906CF}" type="presOf" srcId="{782B103B-69A0-450C-9DFC-C137A0FDAD6B}" destId="{2206C099-6B04-425E-835D-37212DD445B3}" srcOrd="0" destOrd="0" presId="urn:microsoft.com/office/officeart/2008/layout/VerticalCurvedList"/>
    <dgm:cxn modelId="{51EC2998-8E84-4A37-ADFF-0D2CA23C7A46}" type="presOf" srcId="{7381CEC4-5170-49CB-9D0C-DC178C768DDE}" destId="{8C91FDBC-7236-4083-ACE9-D6796025D65F}" srcOrd="0" destOrd="0" presId="urn:microsoft.com/office/officeart/2008/layout/VerticalCurvedList"/>
    <dgm:cxn modelId="{7A52BBBA-2CC9-4455-A5D6-E958C6ED7B38}" type="presOf" srcId="{581245CD-F1E2-44A6-8E9C-9FBD9660C640}" destId="{527EBBC9-7305-4BA9-B3E3-46F1110B362E}" srcOrd="0" destOrd="0" presId="urn:microsoft.com/office/officeart/2008/layout/VerticalCurvedList"/>
    <dgm:cxn modelId="{5990DCB6-73E0-4BFF-BE39-1E4F7E13A848}" type="presOf" srcId="{590AF5D5-40EE-4668-BE38-7EB0209C41B4}" destId="{E54A29C9-6121-468C-8DB1-B123019B6F68}" srcOrd="0" destOrd="0" presId="urn:microsoft.com/office/officeart/2008/layout/VerticalCurvedList"/>
    <dgm:cxn modelId="{550F8852-5FBC-47D7-9E25-ECAFFF9B811E}" type="presParOf" srcId="{2206C099-6B04-425E-835D-37212DD445B3}" destId="{51378484-84C4-491D-8FC3-1E1F00354879}" srcOrd="0" destOrd="0" presId="urn:microsoft.com/office/officeart/2008/layout/VerticalCurvedList"/>
    <dgm:cxn modelId="{C749F29E-3CE3-46F2-B637-10279398757A}" type="presParOf" srcId="{51378484-84C4-491D-8FC3-1E1F00354879}" destId="{0E6171E4-32EA-4169-A097-4D1F92A1FDC0}" srcOrd="0" destOrd="0" presId="urn:microsoft.com/office/officeart/2008/layout/VerticalCurvedList"/>
    <dgm:cxn modelId="{D9F133B7-FF90-4B53-8B36-C8F7805B50D6}" type="presParOf" srcId="{0E6171E4-32EA-4169-A097-4D1F92A1FDC0}" destId="{6006A4FD-F0BA-40FC-B968-B03E1216D584}" srcOrd="0" destOrd="0" presId="urn:microsoft.com/office/officeart/2008/layout/VerticalCurvedList"/>
    <dgm:cxn modelId="{F77D3C11-604B-4DA6-9EA9-03DF23D62E34}" type="presParOf" srcId="{0E6171E4-32EA-4169-A097-4D1F92A1FDC0}" destId="{57E2C432-9905-413A-A63A-A1BDB7B4799C}" srcOrd="1" destOrd="0" presId="urn:microsoft.com/office/officeart/2008/layout/VerticalCurvedList"/>
    <dgm:cxn modelId="{E6B00926-A3A5-47EF-BE1F-AAAD8030A48F}" type="presParOf" srcId="{0E6171E4-32EA-4169-A097-4D1F92A1FDC0}" destId="{C22E742E-C057-4809-8A3D-C6115225F9E0}" srcOrd="2" destOrd="0" presId="urn:microsoft.com/office/officeart/2008/layout/VerticalCurvedList"/>
    <dgm:cxn modelId="{7DB6F3D6-8689-4DFA-98FC-A0D4616B5687}" type="presParOf" srcId="{0E6171E4-32EA-4169-A097-4D1F92A1FDC0}" destId="{4DD78149-9D01-4728-81FD-9FF161EC69DB}" srcOrd="3" destOrd="0" presId="urn:microsoft.com/office/officeart/2008/layout/VerticalCurvedList"/>
    <dgm:cxn modelId="{AC703963-FB5E-408C-8EB8-950951C05FA3}" type="presParOf" srcId="{51378484-84C4-491D-8FC3-1E1F00354879}" destId="{8C91FDBC-7236-4083-ACE9-D6796025D65F}" srcOrd="1" destOrd="0" presId="urn:microsoft.com/office/officeart/2008/layout/VerticalCurvedList"/>
    <dgm:cxn modelId="{55D9E450-2B8C-491C-8E3D-050D4A8314A6}" type="presParOf" srcId="{51378484-84C4-491D-8FC3-1E1F00354879}" destId="{A54D04B9-E8FF-445B-9832-FC56CEE01828}" srcOrd="2" destOrd="0" presId="urn:microsoft.com/office/officeart/2008/layout/VerticalCurvedList"/>
    <dgm:cxn modelId="{F16BACEA-30E5-41E4-A17B-4CE8508F7022}" type="presParOf" srcId="{A54D04B9-E8FF-445B-9832-FC56CEE01828}" destId="{D1C99474-1B5C-4954-8A87-E824717E31B0}" srcOrd="0" destOrd="0" presId="urn:microsoft.com/office/officeart/2008/layout/VerticalCurvedList"/>
    <dgm:cxn modelId="{F25381E3-7497-436F-B457-75081EC4AFA7}" type="presParOf" srcId="{51378484-84C4-491D-8FC3-1E1F00354879}" destId="{E54A29C9-6121-468C-8DB1-B123019B6F68}" srcOrd="3" destOrd="0" presId="urn:microsoft.com/office/officeart/2008/layout/VerticalCurvedList"/>
    <dgm:cxn modelId="{866925DA-8288-4220-816E-AF975804EF77}" type="presParOf" srcId="{51378484-84C4-491D-8FC3-1E1F00354879}" destId="{D3A779BB-FE1C-4F95-9904-A07D2A936477}" srcOrd="4" destOrd="0" presId="urn:microsoft.com/office/officeart/2008/layout/VerticalCurvedList"/>
    <dgm:cxn modelId="{09DB42D1-E457-4E7B-9613-450EF6079C4D}" type="presParOf" srcId="{D3A779BB-FE1C-4F95-9904-A07D2A936477}" destId="{8DF63702-C8F3-44D5-8511-A5D5C521E424}" srcOrd="0" destOrd="0" presId="urn:microsoft.com/office/officeart/2008/layout/VerticalCurvedList"/>
    <dgm:cxn modelId="{86B1ACCA-235D-4CEE-A773-5E1A3FC9F107}" type="presParOf" srcId="{51378484-84C4-491D-8FC3-1E1F00354879}" destId="{527EBBC9-7305-4BA9-B3E3-46F1110B362E}" srcOrd="5" destOrd="0" presId="urn:microsoft.com/office/officeart/2008/layout/VerticalCurvedList"/>
    <dgm:cxn modelId="{44161AF9-BFB5-4A87-B683-E786F17F7AC5}" type="presParOf" srcId="{51378484-84C4-491D-8FC3-1E1F00354879}" destId="{B60C0D02-E09D-4FE6-8640-850020EFF00C}" srcOrd="6" destOrd="0" presId="urn:microsoft.com/office/officeart/2008/layout/VerticalCurvedList"/>
    <dgm:cxn modelId="{C890DAA2-F3DE-45C0-AAD4-2766D76A7D9E}" type="presParOf" srcId="{B60C0D02-E09D-4FE6-8640-850020EFF00C}" destId="{1273FE01-ACC2-4C59-A9D4-385395A4D04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67935-DC47-496F-86EC-C3B78A37ECFA}">
      <dsp:nvSpPr>
        <dsp:cNvPr id="0" name=""/>
        <dsp:cNvSpPr/>
      </dsp:nvSpPr>
      <dsp:spPr>
        <a:xfrm>
          <a:off x="0" y="401354"/>
          <a:ext cx="8437418" cy="1020600"/>
        </a:xfrm>
        <a:prstGeom prst="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 look at the national prevalence of psychotic disorders, common signs and symptoms, and barriers to diagnosis and treatment.</a:t>
          </a:r>
        </a:p>
      </dsp:txBody>
      <dsp:txXfrm>
        <a:off x="0" y="401354"/>
        <a:ext cx="8437418" cy="1020600"/>
      </dsp:txXfrm>
    </dsp:sp>
    <dsp:sp modelId="{3930FDEE-A19F-475B-A20E-ECE7A5F4E89A}">
      <dsp:nvSpPr>
        <dsp:cNvPr id="0" name=""/>
        <dsp:cNvSpPr/>
      </dsp:nvSpPr>
      <dsp:spPr>
        <a:xfrm>
          <a:off x="338745" y="191094"/>
          <a:ext cx="7811235" cy="531360"/>
        </a:xfrm>
        <a:prstGeom prst="roundRect">
          <a:avLst/>
        </a:prstGeom>
        <a:solidFill>
          <a:schemeClr val="accent1">
            <a:hueOff val="0"/>
            <a:satOff val="0"/>
            <a:lumOff val="0"/>
            <a:alphaOff val="0"/>
          </a:schemeClr>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b="0" u="none" kern="1200" dirty="0">
              <a:solidFill>
                <a:schemeClr val="tx1"/>
              </a:solidFill>
            </a:rPr>
            <a:t>Module 1 –  An Introduction to Psychosis</a:t>
          </a:r>
        </a:p>
      </dsp:txBody>
      <dsp:txXfrm>
        <a:off x="364684" y="217033"/>
        <a:ext cx="7759357" cy="479482"/>
      </dsp:txXfrm>
    </dsp:sp>
    <dsp:sp modelId="{EAA15FE4-EA04-4A3C-82C7-73A7CF6B91F5}">
      <dsp:nvSpPr>
        <dsp:cNvPr id="0" name=""/>
        <dsp:cNvSpPr/>
      </dsp:nvSpPr>
      <dsp:spPr>
        <a:xfrm>
          <a:off x="0" y="1795677"/>
          <a:ext cx="8437418" cy="1020600"/>
        </a:xfrm>
        <a:prstGeom prst="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Distinguishing key features of fully psychotic, attenuated psychotic, and non-psychotic symptoms and the differences therein.</a:t>
          </a:r>
        </a:p>
      </dsp:txBody>
      <dsp:txXfrm>
        <a:off x="0" y="1795677"/>
        <a:ext cx="8437418" cy="1020600"/>
      </dsp:txXfrm>
    </dsp:sp>
    <dsp:sp modelId="{28CD006E-9605-4ED3-B4A8-A72C510B66B0}">
      <dsp:nvSpPr>
        <dsp:cNvPr id="0" name=""/>
        <dsp:cNvSpPr/>
      </dsp:nvSpPr>
      <dsp:spPr>
        <a:xfrm>
          <a:off x="338745" y="1574574"/>
          <a:ext cx="7811235" cy="531360"/>
        </a:xfrm>
        <a:prstGeom prst="roundRect">
          <a:avLst/>
        </a:prstGeom>
        <a:solidFill>
          <a:schemeClr val="accent1">
            <a:hueOff val="0"/>
            <a:satOff val="0"/>
            <a:lumOff val="0"/>
            <a:alphaOff val="0"/>
          </a:schemeClr>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b="0" u="none" kern="1200" dirty="0">
              <a:solidFill>
                <a:schemeClr val="tx1"/>
              </a:solidFill>
            </a:rPr>
            <a:t>Module 2 – Differentiating Between Types of Symptoms</a:t>
          </a:r>
        </a:p>
      </dsp:txBody>
      <dsp:txXfrm>
        <a:off x="364684" y="1600513"/>
        <a:ext cx="7759357" cy="479482"/>
      </dsp:txXfrm>
    </dsp:sp>
    <dsp:sp modelId="{45E78342-9E14-4B98-9197-D19BF55DD046}">
      <dsp:nvSpPr>
        <dsp:cNvPr id="0" name=""/>
        <dsp:cNvSpPr/>
      </dsp:nvSpPr>
      <dsp:spPr>
        <a:xfrm>
          <a:off x="0" y="3168314"/>
          <a:ext cx="8437418" cy="1020600"/>
        </a:xfrm>
        <a:prstGeom prst="rect">
          <a:avLst/>
        </a:prstGeom>
        <a:solidFill>
          <a:schemeClr val="lt1">
            <a:alpha val="90000"/>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How cognitive heuristics influence clinical decision-making and strategies for decreasing biases and improving the likelihood of a correct diagnosis.</a:t>
          </a:r>
        </a:p>
      </dsp:txBody>
      <dsp:txXfrm>
        <a:off x="0" y="3168314"/>
        <a:ext cx="8437418" cy="1020600"/>
      </dsp:txXfrm>
    </dsp:sp>
    <dsp:sp modelId="{8760420B-73A0-4676-9935-26B619C19386}">
      <dsp:nvSpPr>
        <dsp:cNvPr id="0" name=""/>
        <dsp:cNvSpPr/>
      </dsp:nvSpPr>
      <dsp:spPr>
        <a:xfrm>
          <a:off x="338745" y="2958054"/>
          <a:ext cx="7811235" cy="531360"/>
        </a:xfrm>
        <a:prstGeom prst="roundRect">
          <a:avLst/>
        </a:prstGeom>
        <a:solidFill>
          <a:schemeClr val="accent1">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b="1" u="sng" kern="1200" dirty="0">
              <a:solidFill>
                <a:schemeClr val="bg1"/>
              </a:solidFill>
            </a:rPr>
            <a:t>Module 3 – Oversight and Misdiagnosis of Psychosis</a:t>
          </a:r>
        </a:p>
      </dsp:txBody>
      <dsp:txXfrm>
        <a:off x="364684" y="2983993"/>
        <a:ext cx="7759357" cy="479482"/>
      </dsp:txXfrm>
    </dsp:sp>
    <dsp:sp modelId="{0507844C-22DA-4215-B555-3F11E0D26483}">
      <dsp:nvSpPr>
        <dsp:cNvPr id="0" name=""/>
        <dsp:cNvSpPr/>
      </dsp:nvSpPr>
      <dsp:spPr>
        <a:xfrm>
          <a:off x="0" y="4551793"/>
          <a:ext cx="8437418" cy="1020600"/>
        </a:xfrm>
        <a:prstGeom prst="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Identifying the range of disorders that feature psychosis as a symptom and factors like trauma and substance use that increase clinical risk.</a:t>
          </a:r>
        </a:p>
      </dsp:txBody>
      <dsp:txXfrm>
        <a:off x="0" y="4551793"/>
        <a:ext cx="8437418" cy="1020600"/>
      </dsp:txXfrm>
    </dsp:sp>
    <dsp:sp modelId="{2A43AD73-AD76-4C11-9547-424E0FCBC681}">
      <dsp:nvSpPr>
        <dsp:cNvPr id="0" name=""/>
        <dsp:cNvSpPr/>
      </dsp:nvSpPr>
      <dsp:spPr>
        <a:xfrm>
          <a:off x="338745" y="4341534"/>
          <a:ext cx="7811235"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b="0" kern="1200" dirty="0"/>
            <a:t>Module 4 – Confounds and Overlaps in Clinical Features</a:t>
          </a:r>
        </a:p>
      </dsp:txBody>
      <dsp:txXfrm>
        <a:off x="364684" y="4367473"/>
        <a:ext cx="7759357" cy="4794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2C432-9905-413A-A63A-A1BDB7B4799C}">
      <dsp:nvSpPr>
        <dsp:cNvPr id="0" name=""/>
        <dsp:cNvSpPr/>
      </dsp:nvSpPr>
      <dsp:spPr>
        <a:xfrm>
          <a:off x="-6981526" y="-1067828"/>
          <a:ext cx="8312565" cy="8312565"/>
        </a:xfrm>
        <a:prstGeom prst="blockArc">
          <a:avLst>
            <a:gd name="adj1" fmla="val 18900000"/>
            <a:gd name="adj2" fmla="val 2700000"/>
            <a:gd name="adj3" fmla="val 260"/>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91FDBC-7236-4083-ACE9-D6796025D65F}">
      <dsp:nvSpPr>
        <dsp:cNvPr id="0" name=""/>
        <dsp:cNvSpPr/>
      </dsp:nvSpPr>
      <dsp:spPr>
        <a:xfrm>
          <a:off x="857354" y="617690"/>
          <a:ext cx="7049259" cy="1235381"/>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584" tIns="162560" rIns="162560" bIns="162560" numCol="1" spcCol="1270" anchor="ctr" anchorCtr="0">
          <a:noAutofit/>
        </a:bodyPr>
        <a:lstStyle/>
        <a:p>
          <a:pPr lvl="0" algn="l" defTabSz="2844800">
            <a:lnSpc>
              <a:spcPct val="90000"/>
            </a:lnSpc>
            <a:spcBef>
              <a:spcPct val="0"/>
            </a:spcBef>
            <a:spcAft>
              <a:spcPct val="35000"/>
            </a:spcAft>
          </a:pPr>
          <a:endParaRPr lang="en-US" sz="6400" i="1" kern="1200" dirty="0"/>
        </a:p>
      </dsp:txBody>
      <dsp:txXfrm>
        <a:off x="857354" y="617690"/>
        <a:ext cx="7049259" cy="1235381"/>
      </dsp:txXfrm>
    </dsp:sp>
    <dsp:sp modelId="{D1C99474-1B5C-4954-8A87-E824717E31B0}">
      <dsp:nvSpPr>
        <dsp:cNvPr id="0" name=""/>
        <dsp:cNvSpPr/>
      </dsp:nvSpPr>
      <dsp:spPr>
        <a:xfrm>
          <a:off x="85241" y="463268"/>
          <a:ext cx="1544227" cy="154422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4A29C9-6121-468C-8DB1-B123019B6F68}">
      <dsp:nvSpPr>
        <dsp:cNvPr id="0" name=""/>
        <dsp:cNvSpPr/>
      </dsp:nvSpPr>
      <dsp:spPr>
        <a:xfrm>
          <a:off x="1306416" y="2470763"/>
          <a:ext cx="6600198" cy="1235381"/>
        </a:xfrm>
        <a:prstGeom prst="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584" tIns="162560" rIns="162560" bIns="162560" numCol="1" spcCol="1270" anchor="ctr" anchorCtr="0">
          <a:noAutofit/>
        </a:bodyPr>
        <a:lstStyle/>
        <a:p>
          <a:pPr lvl="0" algn="l" defTabSz="2844800">
            <a:lnSpc>
              <a:spcPct val="90000"/>
            </a:lnSpc>
            <a:spcBef>
              <a:spcPct val="0"/>
            </a:spcBef>
            <a:spcAft>
              <a:spcPct val="35000"/>
            </a:spcAft>
          </a:pPr>
          <a:endParaRPr lang="en-US" sz="6400" kern="1200" dirty="0"/>
        </a:p>
      </dsp:txBody>
      <dsp:txXfrm>
        <a:off x="1306416" y="2470763"/>
        <a:ext cx="6600198" cy="1235381"/>
      </dsp:txXfrm>
    </dsp:sp>
    <dsp:sp modelId="{8DF63702-C8F3-44D5-8511-A5D5C521E424}">
      <dsp:nvSpPr>
        <dsp:cNvPr id="0" name=""/>
        <dsp:cNvSpPr/>
      </dsp:nvSpPr>
      <dsp:spPr>
        <a:xfrm>
          <a:off x="534302" y="2316340"/>
          <a:ext cx="1544227" cy="154422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527EBBC9-7305-4BA9-B3E3-46F1110B362E}">
      <dsp:nvSpPr>
        <dsp:cNvPr id="0" name=""/>
        <dsp:cNvSpPr/>
      </dsp:nvSpPr>
      <dsp:spPr>
        <a:xfrm>
          <a:off x="857354" y="4323836"/>
          <a:ext cx="7049259" cy="1235381"/>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584" tIns="162560" rIns="162560" bIns="162560" numCol="1" spcCol="1270" anchor="ctr" anchorCtr="0">
          <a:noAutofit/>
        </a:bodyPr>
        <a:lstStyle/>
        <a:p>
          <a:pPr lvl="0" algn="l" defTabSz="2844800">
            <a:lnSpc>
              <a:spcPct val="90000"/>
            </a:lnSpc>
            <a:spcBef>
              <a:spcPct val="0"/>
            </a:spcBef>
            <a:spcAft>
              <a:spcPct val="35000"/>
            </a:spcAft>
          </a:pPr>
          <a:endParaRPr lang="en-US" sz="6400" i="1" kern="1200" dirty="0"/>
        </a:p>
      </dsp:txBody>
      <dsp:txXfrm>
        <a:off x="857354" y="4323836"/>
        <a:ext cx="7049259" cy="1235381"/>
      </dsp:txXfrm>
    </dsp:sp>
    <dsp:sp modelId="{1273FE01-ACC2-4C59-A9D4-385395A4D040}">
      <dsp:nvSpPr>
        <dsp:cNvPr id="0" name=""/>
        <dsp:cNvSpPr/>
      </dsp:nvSpPr>
      <dsp:spPr>
        <a:xfrm>
          <a:off x="85241" y="4169413"/>
          <a:ext cx="1544227" cy="154422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2C432-9905-413A-A63A-A1BDB7B4799C}">
      <dsp:nvSpPr>
        <dsp:cNvPr id="0" name=""/>
        <dsp:cNvSpPr/>
      </dsp:nvSpPr>
      <dsp:spPr>
        <a:xfrm>
          <a:off x="-6981526" y="-1067828"/>
          <a:ext cx="8312565" cy="8312565"/>
        </a:xfrm>
        <a:prstGeom prst="blockArc">
          <a:avLst>
            <a:gd name="adj1" fmla="val 18900000"/>
            <a:gd name="adj2" fmla="val 2700000"/>
            <a:gd name="adj3" fmla="val 260"/>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91FDBC-7236-4083-ACE9-D6796025D65F}">
      <dsp:nvSpPr>
        <dsp:cNvPr id="0" name=""/>
        <dsp:cNvSpPr/>
      </dsp:nvSpPr>
      <dsp:spPr>
        <a:xfrm>
          <a:off x="857354" y="617690"/>
          <a:ext cx="7049259" cy="1235381"/>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584" tIns="162560" rIns="162560" bIns="162560" numCol="1" spcCol="1270" anchor="ctr" anchorCtr="0">
          <a:noAutofit/>
        </a:bodyPr>
        <a:lstStyle/>
        <a:p>
          <a:pPr lvl="0" algn="l" defTabSz="2844800">
            <a:lnSpc>
              <a:spcPct val="90000"/>
            </a:lnSpc>
            <a:spcBef>
              <a:spcPct val="0"/>
            </a:spcBef>
            <a:spcAft>
              <a:spcPct val="35000"/>
            </a:spcAft>
          </a:pPr>
          <a:endParaRPr lang="en-US" sz="6400" i="1" kern="1200" dirty="0"/>
        </a:p>
      </dsp:txBody>
      <dsp:txXfrm>
        <a:off x="857354" y="617690"/>
        <a:ext cx="7049259" cy="1235381"/>
      </dsp:txXfrm>
    </dsp:sp>
    <dsp:sp modelId="{D1C99474-1B5C-4954-8A87-E824717E31B0}">
      <dsp:nvSpPr>
        <dsp:cNvPr id="0" name=""/>
        <dsp:cNvSpPr/>
      </dsp:nvSpPr>
      <dsp:spPr>
        <a:xfrm>
          <a:off x="85241" y="463268"/>
          <a:ext cx="1544227" cy="154422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4A29C9-6121-468C-8DB1-B123019B6F68}">
      <dsp:nvSpPr>
        <dsp:cNvPr id="0" name=""/>
        <dsp:cNvSpPr/>
      </dsp:nvSpPr>
      <dsp:spPr>
        <a:xfrm>
          <a:off x="1306416" y="2470763"/>
          <a:ext cx="6600198" cy="1235381"/>
        </a:xfrm>
        <a:prstGeom prst="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584" tIns="162560" rIns="162560" bIns="162560" numCol="1" spcCol="1270" anchor="ctr" anchorCtr="0">
          <a:noAutofit/>
        </a:bodyPr>
        <a:lstStyle/>
        <a:p>
          <a:pPr lvl="0" algn="l" defTabSz="2844800">
            <a:lnSpc>
              <a:spcPct val="90000"/>
            </a:lnSpc>
            <a:spcBef>
              <a:spcPct val="0"/>
            </a:spcBef>
            <a:spcAft>
              <a:spcPct val="35000"/>
            </a:spcAft>
          </a:pPr>
          <a:endParaRPr lang="en-US" sz="6400" kern="1200" dirty="0"/>
        </a:p>
      </dsp:txBody>
      <dsp:txXfrm>
        <a:off x="1306416" y="2470763"/>
        <a:ext cx="6600198" cy="1235381"/>
      </dsp:txXfrm>
    </dsp:sp>
    <dsp:sp modelId="{8DF63702-C8F3-44D5-8511-A5D5C521E424}">
      <dsp:nvSpPr>
        <dsp:cNvPr id="0" name=""/>
        <dsp:cNvSpPr/>
      </dsp:nvSpPr>
      <dsp:spPr>
        <a:xfrm>
          <a:off x="534302" y="2316340"/>
          <a:ext cx="1544227" cy="154422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527EBBC9-7305-4BA9-B3E3-46F1110B362E}">
      <dsp:nvSpPr>
        <dsp:cNvPr id="0" name=""/>
        <dsp:cNvSpPr/>
      </dsp:nvSpPr>
      <dsp:spPr>
        <a:xfrm>
          <a:off x="857354" y="4323836"/>
          <a:ext cx="7049259" cy="1235381"/>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584" tIns="162560" rIns="162560" bIns="162560" numCol="1" spcCol="1270" anchor="ctr" anchorCtr="0">
          <a:noAutofit/>
        </a:bodyPr>
        <a:lstStyle/>
        <a:p>
          <a:pPr lvl="0" algn="l" defTabSz="2844800">
            <a:lnSpc>
              <a:spcPct val="90000"/>
            </a:lnSpc>
            <a:spcBef>
              <a:spcPct val="0"/>
            </a:spcBef>
            <a:spcAft>
              <a:spcPct val="35000"/>
            </a:spcAft>
          </a:pPr>
          <a:endParaRPr lang="en-US" sz="6400" i="1" kern="1200" dirty="0"/>
        </a:p>
      </dsp:txBody>
      <dsp:txXfrm>
        <a:off x="857354" y="4323836"/>
        <a:ext cx="7049259" cy="1235381"/>
      </dsp:txXfrm>
    </dsp:sp>
    <dsp:sp modelId="{1273FE01-ACC2-4C59-A9D4-385395A4D040}">
      <dsp:nvSpPr>
        <dsp:cNvPr id="0" name=""/>
        <dsp:cNvSpPr/>
      </dsp:nvSpPr>
      <dsp:spPr>
        <a:xfrm>
          <a:off x="85241" y="4169413"/>
          <a:ext cx="1544227" cy="154422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2C432-9905-413A-A63A-A1BDB7B4799C}">
      <dsp:nvSpPr>
        <dsp:cNvPr id="0" name=""/>
        <dsp:cNvSpPr/>
      </dsp:nvSpPr>
      <dsp:spPr>
        <a:xfrm>
          <a:off x="-6981526" y="-1067828"/>
          <a:ext cx="8312565" cy="8312565"/>
        </a:xfrm>
        <a:prstGeom prst="blockArc">
          <a:avLst>
            <a:gd name="adj1" fmla="val 18900000"/>
            <a:gd name="adj2" fmla="val 2700000"/>
            <a:gd name="adj3" fmla="val 260"/>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91FDBC-7236-4083-ACE9-D6796025D65F}">
      <dsp:nvSpPr>
        <dsp:cNvPr id="0" name=""/>
        <dsp:cNvSpPr/>
      </dsp:nvSpPr>
      <dsp:spPr>
        <a:xfrm>
          <a:off x="857354" y="617690"/>
          <a:ext cx="7049259" cy="1235381"/>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584" tIns="162560" rIns="162560" bIns="162560" numCol="1" spcCol="1270" anchor="ctr" anchorCtr="0">
          <a:noAutofit/>
        </a:bodyPr>
        <a:lstStyle/>
        <a:p>
          <a:pPr lvl="0" algn="l" defTabSz="2844800">
            <a:lnSpc>
              <a:spcPct val="90000"/>
            </a:lnSpc>
            <a:spcBef>
              <a:spcPct val="0"/>
            </a:spcBef>
            <a:spcAft>
              <a:spcPct val="35000"/>
            </a:spcAft>
          </a:pPr>
          <a:endParaRPr lang="en-US" sz="6400" i="1" kern="1200" dirty="0"/>
        </a:p>
      </dsp:txBody>
      <dsp:txXfrm>
        <a:off x="857354" y="617690"/>
        <a:ext cx="7049259" cy="1235381"/>
      </dsp:txXfrm>
    </dsp:sp>
    <dsp:sp modelId="{D1C99474-1B5C-4954-8A87-E824717E31B0}">
      <dsp:nvSpPr>
        <dsp:cNvPr id="0" name=""/>
        <dsp:cNvSpPr/>
      </dsp:nvSpPr>
      <dsp:spPr>
        <a:xfrm>
          <a:off x="85241" y="463268"/>
          <a:ext cx="1544227" cy="154422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4A29C9-6121-468C-8DB1-B123019B6F68}">
      <dsp:nvSpPr>
        <dsp:cNvPr id="0" name=""/>
        <dsp:cNvSpPr/>
      </dsp:nvSpPr>
      <dsp:spPr>
        <a:xfrm>
          <a:off x="1306416" y="2470763"/>
          <a:ext cx="6600198" cy="1235381"/>
        </a:xfrm>
        <a:prstGeom prst="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584" tIns="162560" rIns="162560" bIns="162560" numCol="1" spcCol="1270" anchor="ctr" anchorCtr="0">
          <a:noAutofit/>
        </a:bodyPr>
        <a:lstStyle/>
        <a:p>
          <a:pPr lvl="0" algn="l" defTabSz="2844800">
            <a:lnSpc>
              <a:spcPct val="90000"/>
            </a:lnSpc>
            <a:spcBef>
              <a:spcPct val="0"/>
            </a:spcBef>
            <a:spcAft>
              <a:spcPct val="35000"/>
            </a:spcAft>
          </a:pPr>
          <a:endParaRPr lang="en-US" sz="6400" kern="1200" dirty="0"/>
        </a:p>
      </dsp:txBody>
      <dsp:txXfrm>
        <a:off x="1306416" y="2470763"/>
        <a:ext cx="6600198" cy="1235381"/>
      </dsp:txXfrm>
    </dsp:sp>
    <dsp:sp modelId="{8DF63702-C8F3-44D5-8511-A5D5C521E424}">
      <dsp:nvSpPr>
        <dsp:cNvPr id="0" name=""/>
        <dsp:cNvSpPr/>
      </dsp:nvSpPr>
      <dsp:spPr>
        <a:xfrm>
          <a:off x="534302" y="2316340"/>
          <a:ext cx="1544227" cy="154422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527EBBC9-7305-4BA9-B3E3-46F1110B362E}">
      <dsp:nvSpPr>
        <dsp:cNvPr id="0" name=""/>
        <dsp:cNvSpPr/>
      </dsp:nvSpPr>
      <dsp:spPr>
        <a:xfrm>
          <a:off x="857354" y="4323836"/>
          <a:ext cx="7049259" cy="1235381"/>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584" tIns="162560" rIns="162560" bIns="162560" numCol="1" spcCol="1270" anchor="ctr" anchorCtr="0">
          <a:noAutofit/>
        </a:bodyPr>
        <a:lstStyle/>
        <a:p>
          <a:pPr lvl="0" algn="l" defTabSz="2844800">
            <a:lnSpc>
              <a:spcPct val="90000"/>
            </a:lnSpc>
            <a:spcBef>
              <a:spcPct val="0"/>
            </a:spcBef>
            <a:spcAft>
              <a:spcPct val="35000"/>
            </a:spcAft>
          </a:pPr>
          <a:endParaRPr lang="en-US" sz="6400" i="1" kern="1200" dirty="0"/>
        </a:p>
      </dsp:txBody>
      <dsp:txXfrm>
        <a:off x="857354" y="4323836"/>
        <a:ext cx="7049259" cy="1235381"/>
      </dsp:txXfrm>
    </dsp:sp>
    <dsp:sp modelId="{1273FE01-ACC2-4C59-A9D4-385395A4D040}">
      <dsp:nvSpPr>
        <dsp:cNvPr id="0" name=""/>
        <dsp:cNvSpPr/>
      </dsp:nvSpPr>
      <dsp:spPr>
        <a:xfrm>
          <a:off x="85241" y="4169413"/>
          <a:ext cx="1544227" cy="154422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2C432-9905-413A-A63A-A1BDB7B4799C}">
      <dsp:nvSpPr>
        <dsp:cNvPr id="0" name=""/>
        <dsp:cNvSpPr/>
      </dsp:nvSpPr>
      <dsp:spPr>
        <a:xfrm>
          <a:off x="-6981526" y="-1067828"/>
          <a:ext cx="8312565" cy="8312565"/>
        </a:xfrm>
        <a:prstGeom prst="blockArc">
          <a:avLst>
            <a:gd name="adj1" fmla="val 18900000"/>
            <a:gd name="adj2" fmla="val 2700000"/>
            <a:gd name="adj3" fmla="val 260"/>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91FDBC-7236-4083-ACE9-D6796025D65F}">
      <dsp:nvSpPr>
        <dsp:cNvPr id="0" name=""/>
        <dsp:cNvSpPr/>
      </dsp:nvSpPr>
      <dsp:spPr>
        <a:xfrm>
          <a:off x="857354" y="617690"/>
          <a:ext cx="7049259" cy="1235381"/>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584" tIns="162560" rIns="162560" bIns="162560" numCol="1" spcCol="1270" anchor="ctr" anchorCtr="0">
          <a:noAutofit/>
        </a:bodyPr>
        <a:lstStyle/>
        <a:p>
          <a:pPr lvl="0" algn="l" defTabSz="2844800">
            <a:lnSpc>
              <a:spcPct val="90000"/>
            </a:lnSpc>
            <a:spcBef>
              <a:spcPct val="0"/>
            </a:spcBef>
            <a:spcAft>
              <a:spcPct val="35000"/>
            </a:spcAft>
          </a:pPr>
          <a:endParaRPr lang="en-US" sz="6400" i="1" kern="1200" dirty="0"/>
        </a:p>
      </dsp:txBody>
      <dsp:txXfrm>
        <a:off x="857354" y="617690"/>
        <a:ext cx="7049259" cy="1235381"/>
      </dsp:txXfrm>
    </dsp:sp>
    <dsp:sp modelId="{D1C99474-1B5C-4954-8A87-E824717E31B0}">
      <dsp:nvSpPr>
        <dsp:cNvPr id="0" name=""/>
        <dsp:cNvSpPr/>
      </dsp:nvSpPr>
      <dsp:spPr>
        <a:xfrm>
          <a:off x="85241" y="463268"/>
          <a:ext cx="1544227" cy="154422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4A29C9-6121-468C-8DB1-B123019B6F68}">
      <dsp:nvSpPr>
        <dsp:cNvPr id="0" name=""/>
        <dsp:cNvSpPr/>
      </dsp:nvSpPr>
      <dsp:spPr>
        <a:xfrm>
          <a:off x="1306416" y="2470763"/>
          <a:ext cx="6600198" cy="1235381"/>
        </a:xfrm>
        <a:prstGeom prst="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584" tIns="162560" rIns="162560" bIns="162560" numCol="1" spcCol="1270" anchor="ctr" anchorCtr="0">
          <a:noAutofit/>
        </a:bodyPr>
        <a:lstStyle/>
        <a:p>
          <a:pPr lvl="0" algn="l" defTabSz="2844800">
            <a:lnSpc>
              <a:spcPct val="90000"/>
            </a:lnSpc>
            <a:spcBef>
              <a:spcPct val="0"/>
            </a:spcBef>
            <a:spcAft>
              <a:spcPct val="35000"/>
            </a:spcAft>
          </a:pPr>
          <a:endParaRPr lang="en-US" sz="6400" kern="1200" dirty="0"/>
        </a:p>
      </dsp:txBody>
      <dsp:txXfrm>
        <a:off x="1306416" y="2470763"/>
        <a:ext cx="6600198" cy="1235381"/>
      </dsp:txXfrm>
    </dsp:sp>
    <dsp:sp modelId="{8DF63702-C8F3-44D5-8511-A5D5C521E424}">
      <dsp:nvSpPr>
        <dsp:cNvPr id="0" name=""/>
        <dsp:cNvSpPr/>
      </dsp:nvSpPr>
      <dsp:spPr>
        <a:xfrm>
          <a:off x="534302" y="2316340"/>
          <a:ext cx="1544227" cy="154422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527EBBC9-7305-4BA9-B3E3-46F1110B362E}">
      <dsp:nvSpPr>
        <dsp:cNvPr id="0" name=""/>
        <dsp:cNvSpPr/>
      </dsp:nvSpPr>
      <dsp:spPr>
        <a:xfrm>
          <a:off x="857354" y="4323836"/>
          <a:ext cx="7049259" cy="1235381"/>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584" tIns="162560" rIns="162560" bIns="162560" numCol="1" spcCol="1270" anchor="ctr" anchorCtr="0">
          <a:noAutofit/>
        </a:bodyPr>
        <a:lstStyle/>
        <a:p>
          <a:pPr lvl="0" algn="l" defTabSz="2844800">
            <a:lnSpc>
              <a:spcPct val="90000"/>
            </a:lnSpc>
            <a:spcBef>
              <a:spcPct val="0"/>
            </a:spcBef>
            <a:spcAft>
              <a:spcPct val="35000"/>
            </a:spcAft>
          </a:pPr>
          <a:endParaRPr lang="en-US" sz="6400" i="1" kern="1200" dirty="0"/>
        </a:p>
      </dsp:txBody>
      <dsp:txXfrm>
        <a:off x="857354" y="4323836"/>
        <a:ext cx="7049259" cy="1235381"/>
      </dsp:txXfrm>
    </dsp:sp>
    <dsp:sp modelId="{1273FE01-ACC2-4C59-A9D4-385395A4D040}">
      <dsp:nvSpPr>
        <dsp:cNvPr id="0" name=""/>
        <dsp:cNvSpPr/>
      </dsp:nvSpPr>
      <dsp:spPr>
        <a:xfrm>
          <a:off x="85241" y="4169413"/>
          <a:ext cx="1544227" cy="154422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CA00C-B2DC-4853-92F9-13E0AE04C6B9}">
      <dsp:nvSpPr>
        <dsp:cNvPr id="0" name=""/>
        <dsp:cNvSpPr/>
      </dsp:nvSpPr>
      <dsp:spPr>
        <a:xfrm>
          <a:off x="2932610" y="1972490"/>
          <a:ext cx="1436916" cy="1410789"/>
        </a:xfrm>
        <a:prstGeom prst="ellipse">
          <a:avLst/>
        </a:prstGeom>
        <a:solidFill>
          <a:srgbClr val="69A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u="sng" kern="1200" dirty="0">
              <a:effectLst>
                <a:outerShdw blurRad="38100" dist="38100" dir="2700000" algn="tl">
                  <a:srgbClr val="000000">
                    <a:alpha val="43137"/>
                  </a:srgbClr>
                </a:outerShdw>
              </a:effectLst>
            </a:rPr>
            <a:t>Psychosis</a:t>
          </a:r>
        </a:p>
      </dsp:txBody>
      <dsp:txXfrm>
        <a:off x="3143041" y="2179095"/>
        <a:ext cx="1016054" cy="997579"/>
      </dsp:txXfrm>
    </dsp:sp>
    <dsp:sp modelId="{7381A83F-24DB-4730-B27B-D566EF54F00B}">
      <dsp:nvSpPr>
        <dsp:cNvPr id="0" name=""/>
        <dsp:cNvSpPr/>
      </dsp:nvSpPr>
      <dsp:spPr>
        <a:xfrm rot="16200000">
          <a:off x="3507908" y="1471057"/>
          <a:ext cx="286320" cy="478846"/>
        </a:xfrm>
        <a:prstGeom prst="rightArrow">
          <a:avLst>
            <a:gd name="adj1" fmla="val 60000"/>
            <a:gd name="adj2" fmla="val 50000"/>
          </a:avLst>
        </a:prstGeom>
        <a:solidFill>
          <a:srgbClr val="69A9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3550856" y="1609774"/>
        <a:ext cx="200424" cy="287308"/>
      </dsp:txXfrm>
    </dsp:sp>
    <dsp:sp modelId="{4DCF6A9B-E353-4119-B965-312D49688BFC}">
      <dsp:nvSpPr>
        <dsp:cNvPr id="0" name=""/>
        <dsp:cNvSpPr/>
      </dsp:nvSpPr>
      <dsp:spPr>
        <a:xfrm>
          <a:off x="2897512" y="-18964"/>
          <a:ext cx="1507112" cy="1451227"/>
        </a:xfrm>
        <a:prstGeom prst="ellipse">
          <a:avLst/>
        </a:prstGeom>
        <a:solidFill>
          <a:srgbClr val="3DB7C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Depressed Mood</a:t>
          </a:r>
        </a:p>
      </dsp:txBody>
      <dsp:txXfrm>
        <a:off x="3118223" y="193563"/>
        <a:ext cx="1065690" cy="1026173"/>
      </dsp:txXfrm>
    </dsp:sp>
    <dsp:sp modelId="{AD39976B-8342-45FF-8D66-C4AED25C7603}">
      <dsp:nvSpPr>
        <dsp:cNvPr id="0" name=""/>
        <dsp:cNvSpPr/>
      </dsp:nvSpPr>
      <dsp:spPr>
        <a:xfrm rot="19800000">
          <a:off x="4349421" y="1957263"/>
          <a:ext cx="270216" cy="478846"/>
        </a:xfrm>
        <a:prstGeom prst="rightArrow">
          <a:avLst>
            <a:gd name="adj1" fmla="val 60000"/>
            <a:gd name="adj2" fmla="val 50000"/>
          </a:avLst>
        </a:prstGeom>
        <a:solidFill>
          <a:srgbClr val="69A9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354851" y="2073298"/>
        <a:ext cx="189151" cy="287308"/>
      </dsp:txXfrm>
    </dsp:sp>
    <dsp:sp modelId="{9D210E24-53ED-4B81-B0D6-4BEC18B06200}">
      <dsp:nvSpPr>
        <dsp:cNvPr id="0" name=""/>
        <dsp:cNvSpPr/>
      </dsp:nvSpPr>
      <dsp:spPr>
        <a:xfrm>
          <a:off x="4604652" y="966653"/>
          <a:ext cx="1507112" cy="1451227"/>
        </a:xfrm>
        <a:prstGeom prst="ellipse">
          <a:avLst/>
        </a:prstGeom>
        <a:solidFill>
          <a:srgbClr val="2CCA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Behavioral Change</a:t>
          </a:r>
        </a:p>
      </dsp:txBody>
      <dsp:txXfrm>
        <a:off x="4825363" y="1179180"/>
        <a:ext cx="1065690" cy="1026173"/>
      </dsp:txXfrm>
    </dsp:sp>
    <dsp:sp modelId="{3D26F698-36BC-4629-B8A2-3DBE126A3B89}">
      <dsp:nvSpPr>
        <dsp:cNvPr id="0" name=""/>
        <dsp:cNvSpPr/>
      </dsp:nvSpPr>
      <dsp:spPr>
        <a:xfrm rot="1800000">
          <a:off x="4349421" y="2919661"/>
          <a:ext cx="270216" cy="478846"/>
        </a:xfrm>
        <a:prstGeom prst="rightArrow">
          <a:avLst>
            <a:gd name="adj1" fmla="val 60000"/>
            <a:gd name="adj2" fmla="val 50000"/>
          </a:avLst>
        </a:prstGeom>
        <a:solidFill>
          <a:srgbClr val="69A9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354851" y="2995164"/>
        <a:ext cx="189151" cy="287308"/>
      </dsp:txXfrm>
    </dsp:sp>
    <dsp:sp modelId="{F5A8D3B2-0AE0-4BE3-9DE1-FF86CBE0F199}">
      <dsp:nvSpPr>
        <dsp:cNvPr id="0" name=""/>
        <dsp:cNvSpPr/>
      </dsp:nvSpPr>
      <dsp:spPr>
        <a:xfrm>
          <a:off x="4604652" y="2937889"/>
          <a:ext cx="1507112" cy="1451227"/>
        </a:xfrm>
        <a:prstGeom prst="ellipse">
          <a:avLst/>
        </a:prstGeom>
        <a:solidFill>
          <a:srgbClr val="3BA6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Suicidality</a:t>
          </a:r>
        </a:p>
      </dsp:txBody>
      <dsp:txXfrm>
        <a:off x="4825363" y="3150416"/>
        <a:ext cx="1065690" cy="1026173"/>
      </dsp:txXfrm>
    </dsp:sp>
    <dsp:sp modelId="{EF207510-E630-4908-B66D-4D65A9F03BD8}">
      <dsp:nvSpPr>
        <dsp:cNvPr id="0" name=""/>
        <dsp:cNvSpPr/>
      </dsp:nvSpPr>
      <dsp:spPr>
        <a:xfrm rot="5400000">
          <a:off x="3507908" y="3405867"/>
          <a:ext cx="286320" cy="478846"/>
        </a:xfrm>
        <a:prstGeom prst="rightArrow">
          <a:avLst>
            <a:gd name="adj1" fmla="val 60000"/>
            <a:gd name="adj2" fmla="val 50000"/>
          </a:avLst>
        </a:prstGeom>
        <a:solidFill>
          <a:srgbClr val="69A9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3550856" y="3458688"/>
        <a:ext cx="200424" cy="287308"/>
      </dsp:txXfrm>
    </dsp:sp>
    <dsp:sp modelId="{60512AB2-DDCD-4036-906F-B83B60E49725}">
      <dsp:nvSpPr>
        <dsp:cNvPr id="0" name=""/>
        <dsp:cNvSpPr/>
      </dsp:nvSpPr>
      <dsp:spPr>
        <a:xfrm>
          <a:off x="2897512" y="3923507"/>
          <a:ext cx="1507112" cy="1451227"/>
        </a:xfrm>
        <a:prstGeom prst="ellipse">
          <a:avLst/>
        </a:prstGeom>
        <a:solidFill>
          <a:srgbClr val="3DB7C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Anxiety</a:t>
          </a:r>
        </a:p>
      </dsp:txBody>
      <dsp:txXfrm>
        <a:off x="3118223" y="4136034"/>
        <a:ext cx="1065690" cy="1026173"/>
      </dsp:txXfrm>
    </dsp:sp>
    <dsp:sp modelId="{9084ACA3-CA58-478A-9EE2-AF63AB87C91F}">
      <dsp:nvSpPr>
        <dsp:cNvPr id="0" name=""/>
        <dsp:cNvSpPr/>
      </dsp:nvSpPr>
      <dsp:spPr>
        <a:xfrm rot="9000000">
          <a:off x="2682499" y="2919661"/>
          <a:ext cx="270216" cy="478846"/>
        </a:xfrm>
        <a:prstGeom prst="rightArrow">
          <a:avLst>
            <a:gd name="adj1" fmla="val 60000"/>
            <a:gd name="adj2" fmla="val 50000"/>
          </a:avLst>
        </a:prstGeom>
        <a:solidFill>
          <a:srgbClr val="69A9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2758134" y="2995164"/>
        <a:ext cx="189151" cy="287308"/>
      </dsp:txXfrm>
    </dsp:sp>
    <dsp:sp modelId="{6AF786E4-3550-4E00-A4F3-84A15AD6F9B5}">
      <dsp:nvSpPr>
        <dsp:cNvPr id="0" name=""/>
        <dsp:cNvSpPr/>
      </dsp:nvSpPr>
      <dsp:spPr>
        <a:xfrm>
          <a:off x="1190372" y="2937889"/>
          <a:ext cx="1507112" cy="1451227"/>
        </a:xfrm>
        <a:prstGeom prst="ellipse">
          <a:avLst/>
        </a:prstGeom>
        <a:solidFill>
          <a:srgbClr val="2CCA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Drug Use</a:t>
          </a:r>
        </a:p>
      </dsp:txBody>
      <dsp:txXfrm>
        <a:off x="1411083" y="3150416"/>
        <a:ext cx="1065690" cy="1026173"/>
      </dsp:txXfrm>
    </dsp:sp>
    <dsp:sp modelId="{0552957D-FEEC-4213-AD06-37F1CC143A47}">
      <dsp:nvSpPr>
        <dsp:cNvPr id="0" name=""/>
        <dsp:cNvSpPr/>
      </dsp:nvSpPr>
      <dsp:spPr>
        <a:xfrm rot="12600000">
          <a:off x="2682499" y="1957263"/>
          <a:ext cx="270216" cy="478846"/>
        </a:xfrm>
        <a:prstGeom prst="rightArrow">
          <a:avLst>
            <a:gd name="adj1" fmla="val 60000"/>
            <a:gd name="adj2" fmla="val 50000"/>
          </a:avLst>
        </a:prstGeom>
        <a:solidFill>
          <a:srgbClr val="69A9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2758134" y="2073298"/>
        <a:ext cx="189151" cy="287308"/>
      </dsp:txXfrm>
    </dsp:sp>
    <dsp:sp modelId="{FEF4EEB8-0289-4F5F-8F24-33DAD5968CA3}">
      <dsp:nvSpPr>
        <dsp:cNvPr id="0" name=""/>
        <dsp:cNvSpPr/>
      </dsp:nvSpPr>
      <dsp:spPr>
        <a:xfrm>
          <a:off x="1190372" y="966653"/>
          <a:ext cx="1507112" cy="1451227"/>
        </a:xfrm>
        <a:prstGeom prst="ellipse">
          <a:avLst/>
        </a:prstGeom>
        <a:solidFill>
          <a:srgbClr val="3BA6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Social Withdrawal</a:t>
          </a:r>
        </a:p>
      </dsp:txBody>
      <dsp:txXfrm>
        <a:off x="1411083" y="1179180"/>
        <a:ext cx="1065690" cy="10261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63D3E-A83A-47DC-AD2E-CFBD7138838F}">
      <dsp:nvSpPr>
        <dsp:cNvPr id="0" name=""/>
        <dsp:cNvSpPr/>
      </dsp:nvSpPr>
      <dsp:spPr>
        <a:xfrm>
          <a:off x="2956077" y="831924"/>
          <a:ext cx="2328312" cy="767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a:t>Cognitive Heuristics</a:t>
          </a:r>
        </a:p>
      </dsp:txBody>
      <dsp:txXfrm>
        <a:off x="2956077" y="831924"/>
        <a:ext cx="2328312" cy="767284"/>
      </dsp:txXfrm>
    </dsp:sp>
    <dsp:sp modelId="{9A5EA028-750F-4000-B2A0-4C42C37382ED}">
      <dsp:nvSpPr>
        <dsp:cNvPr id="0" name=""/>
        <dsp:cNvSpPr/>
      </dsp:nvSpPr>
      <dsp:spPr>
        <a:xfrm>
          <a:off x="5321666" y="1932307"/>
          <a:ext cx="2328312" cy="322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The short-cuts</a:t>
          </a:r>
        </a:p>
      </dsp:txBody>
      <dsp:txXfrm>
        <a:off x="5321666" y="1932307"/>
        <a:ext cx="2328312" cy="322392"/>
      </dsp:txXfrm>
    </dsp:sp>
    <dsp:sp modelId="{3D61E498-82C8-4911-92DD-4155B73965A3}">
      <dsp:nvSpPr>
        <dsp:cNvPr id="0" name=""/>
        <dsp:cNvSpPr/>
      </dsp:nvSpPr>
      <dsp:spPr>
        <a:xfrm>
          <a:off x="2953431" y="598563"/>
          <a:ext cx="185206" cy="185206"/>
        </a:xfrm>
        <a:prstGeom prst="ellipse">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9FB158-F0B5-42FD-B616-781AF3108426}">
      <dsp:nvSpPr>
        <dsp:cNvPr id="0" name=""/>
        <dsp:cNvSpPr/>
      </dsp:nvSpPr>
      <dsp:spPr>
        <a:xfrm>
          <a:off x="3083076" y="339274"/>
          <a:ext cx="185206" cy="185206"/>
        </a:xfrm>
        <a:prstGeom prst="ellipse">
          <a:avLst/>
        </a:prstGeom>
        <a:gradFill rotWithShape="0">
          <a:gsLst>
            <a:gs pos="0">
              <a:schemeClr val="accent2">
                <a:alpha val="90000"/>
                <a:hueOff val="0"/>
                <a:satOff val="0"/>
                <a:lumOff val="0"/>
                <a:alphaOff val="-2353"/>
                <a:satMod val="103000"/>
                <a:lumMod val="102000"/>
                <a:tint val="94000"/>
              </a:schemeClr>
            </a:gs>
            <a:gs pos="50000">
              <a:schemeClr val="accent2">
                <a:alpha val="90000"/>
                <a:hueOff val="0"/>
                <a:satOff val="0"/>
                <a:lumOff val="0"/>
                <a:alphaOff val="-2353"/>
                <a:satMod val="110000"/>
                <a:lumMod val="100000"/>
                <a:shade val="100000"/>
              </a:schemeClr>
            </a:gs>
            <a:gs pos="100000">
              <a:schemeClr val="accent2">
                <a:alpha val="90000"/>
                <a:hueOff val="0"/>
                <a:satOff val="0"/>
                <a:lumOff val="0"/>
                <a:alphaOff val="-2353"/>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7F66DC6-0D45-44A9-B7F8-1394783AD512}">
      <dsp:nvSpPr>
        <dsp:cNvPr id="0" name=""/>
        <dsp:cNvSpPr/>
      </dsp:nvSpPr>
      <dsp:spPr>
        <a:xfrm>
          <a:off x="3394223" y="391132"/>
          <a:ext cx="291039" cy="291039"/>
        </a:xfrm>
        <a:prstGeom prst="ellipse">
          <a:avLst/>
        </a:prstGeom>
        <a:gradFill rotWithShape="0">
          <a:gsLst>
            <a:gs pos="0">
              <a:schemeClr val="accent2">
                <a:alpha val="90000"/>
                <a:hueOff val="0"/>
                <a:satOff val="0"/>
                <a:lumOff val="0"/>
                <a:alphaOff val="-4706"/>
                <a:satMod val="103000"/>
                <a:lumMod val="102000"/>
                <a:tint val="94000"/>
              </a:schemeClr>
            </a:gs>
            <a:gs pos="50000">
              <a:schemeClr val="accent2">
                <a:alpha val="90000"/>
                <a:hueOff val="0"/>
                <a:satOff val="0"/>
                <a:lumOff val="0"/>
                <a:alphaOff val="-4706"/>
                <a:satMod val="110000"/>
                <a:lumMod val="100000"/>
                <a:shade val="100000"/>
              </a:schemeClr>
            </a:gs>
            <a:gs pos="100000">
              <a:schemeClr val="accent2">
                <a:alpha val="90000"/>
                <a:hueOff val="0"/>
                <a:satOff val="0"/>
                <a:lumOff val="0"/>
                <a:alphaOff val="-4706"/>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8383BA1-7935-4DBF-96AC-CACC51B2196D}">
      <dsp:nvSpPr>
        <dsp:cNvPr id="0" name=""/>
        <dsp:cNvSpPr/>
      </dsp:nvSpPr>
      <dsp:spPr>
        <a:xfrm>
          <a:off x="3653513" y="105913"/>
          <a:ext cx="185206" cy="185206"/>
        </a:xfrm>
        <a:prstGeom prst="ellipse">
          <a:avLst/>
        </a:prstGeom>
        <a:gradFill rotWithShape="0">
          <a:gsLst>
            <a:gs pos="0">
              <a:schemeClr val="accent2">
                <a:alpha val="90000"/>
                <a:hueOff val="0"/>
                <a:satOff val="0"/>
                <a:lumOff val="0"/>
                <a:alphaOff val="-7059"/>
                <a:satMod val="103000"/>
                <a:lumMod val="102000"/>
                <a:tint val="94000"/>
              </a:schemeClr>
            </a:gs>
            <a:gs pos="50000">
              <a:schemeClr val="accent2">
                <a:alpha val="90000"/>
                <a:hueOff val="0"/>
                <a:satOff val="0"/>
                <a:lumOff val="0"/>
                <a:alphaOff val="-7059"/>
                <a:satMod val="110000"/>
                <a:lumMod val="100000"/>
                <a:shade val="100000"/>
              </a:schemeClr>
            </a:gs>
            <a:gs pos="100000">
              <a:schemeClr val="accent2">
                <a:alpha val="90000"/>
                <a:hueOff val="0"/>
                <a:satOff val="0"/>
                <a:lumOff val="0"/>
                <a:alphaOff val="-7059"/>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0F86E3F-8022-4AD6-8225-B9B8DEDFCFE6}">
      <dsp:nvSpPr>
        <dsp:cNvPr id="0" name=""/>
        <dsp:cNvSpPr/>
      </dsp:nvSpPr>
      <dsp:spPr>
        <a:xfrm>
          <a:off x="3990589" y="2198"/>
          <a:ext cx="185206" cy="185206"/>
        </a:xfrm>
        <a:prstGeom prst="ellipse">
          <a:avLst/>
        </a:prstGeom>
        <a:gradFill rotWithShape="0">
          <a:gsLst>
            <a:gs pos="0">
              <a:schemeClr val="accent2">
                <a:alpha val="90000"/>
                <a:hueOff val="0"/>
                <a:satOff val="0"/>
                <a:lumOff val="0"/>
                <a:alphaOff val="-9412"/>
                <a:satMod val="103000"/>
                <a:lumMod val="102000"/>
                <a:tint val="94000"/>
              </a:schemeClr>
            </a:gs>
            <a:gs pos="50000">
              <a:schemeClr val="accent2">
                <a:alpha val="90000"/>
                <a:hueOff val="0"/>
                <a:satOff val="0"/>
                <a:lumOff val="0"/>
                <a:alphaOff val="-9412"/>
                <a:satMod val="110000"/>
                <a:lumMod val="100000"/>
                <a:shade val="100000"/>
              </a:schemeClr>
            </a:gs>
            <a:gs pos="100000">
              <a:schemeClr val="accent2">
                <a:alpha val="90000"/>
                <a:hueOff val="0"/>
                <a:satOff val="0"/>
                <a:lumOff val="0"/>
                <a:alphaOff val="-9412"/>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ABECBE2-82BA-4584-85D6-A87506FC651E}">
      <dsp:nvSpPr>
        <dsp:cNvPr id="0" name=""/>
        <dsp:cNvSpPr/>
      </dsp:nvSpPr>
      <dsp:spPr>
        <a:xfrm>
          <a:off x="4405452" y="183700"/>
          <a:ext cx="185206" cy="185206"/>
        </a:xfrm>
        <a:prstGeom prst="ellipse">
          <a:avLst/>
        </a:prstGeom>
        <a:gradFill rotWithShape="0">
          <a:gsLst>
            <a:gs pos="0">
              <a:schemeClr val="accent2">
                <a:alpha val="90000"/>
                <a:hueOff val="0"/>
                <a:satOff val="0"/>
                <a:lumOff val="0"/>
                <a:alphaOff val="-11765"/>
                <a:satMod val="103000"/>
                <a:lumMod val="102000"/>
                <a:tint val="94000"/>
              </a:schemeClr>
            </a:gs>
            <a:gs pos="50000">
              <a:schemeClr val="accent2">
                <a:alpha val="90000"/>
                <a:hueOff val="0"/>
                <a:satOff val="0"/>
                <a:lumOff val="0"/>
                <a:alphaOff val="-11765"/>
                <a:satMod val="110000"/>
                <a:lumMod val="100000"/>
                <a:shade val="100000"/>
              </a:schemeClr>
            </a:gs>
            <a:gs pos="100000">
              <a:schemeClr val="accent2">
                <a:alpha val="90000"/>
                <a:hueOff val="0"/>
                <a:satOff val="0"/>
                <a:lumOff val="0"/>
                <a:alphaOff val="-11765"/>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8570D1E-1EFE-4A60-A9D5-F62048DBD311}">
      <dsp:nvSpPr>
        <dsp:cNvPr id="0" name=""/>
        <dsp:cNvSpPr/>
      </dsp:nvSpPr>
      <dsp:spPr>
        <a:xfrm>
          <a:off x="4664741" y="313345"/>
          <a:ext cx="291039" cy="291039"/>
        </a:xfrm>
        <a:prstGeom prst="ellipse">
          <a:avLst/>
        </a:prstGeom>
        <a:gradFill rotWithShape="0">
          <a:gsLst>
            <a:gs pos="0">
              <a:schemeClr val="accent2">
                <a:alpha val="90000"/>
                <a:hueOff val="0"/>
                <a:satOff val="0"/>
                <a:lumOff val="0"/>
                <a:alphaOff val="-14118"/>
                <a:satMod val="103000"/>
                <a:lumMod val="102000"/>
                <a:tint val="94000"/>
              </a:schemeClr>
            </a:gs>
            <a:gs pos="50000">
              <a:schemeClr val="accent2">
                <a:alpha val="90000"/>
                <a:hueOff val="0"/>
                <a:satOff val="0"/>
                <a:lumOff val="0"/>
                <a:alphaOff val="-14118"/>
                <a:satMod val="110000"/>
                <a:lumMod val="100000"/>
                <a:shade val="100000"/>
              </a:schemeClr>
            </a:gs>
            <a:gs pos="100000">
              <a:schemeClr val="accent2">
                <a:alpha val="90000"/>
                <a:hueOff val="0"/>
                <a:satOff val="0"/>
                <a:lumOff val="0"/>
                <a:alphaOff val="-14118"/>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A618217-2C51-4620-A47F-AEB34DB66076}">
      <dsp:nvSpPr>
        <dsp:cNvPr id="0" name=""/>
        <dsp:cNvSpPr/>
      </dsp:nvSpPr>
      <dsp:spPr>
        <a:xfrm>
          <a:off x="5027746" y="598563"/>
          <a:ext cx="185206" cy="185206"/>
        </a:xfrm>
        <a:prstGeom prst="ellipse">
          <a:avLst/>
        </a:prstGeom>
        <a:gradFill rotWithShape="0">
          <a:gsLst>
            <a:gs pos="0">
              <a:schemeClr val="accent2">
                <a:alpha val="90000"/>
                <a:hueOff val="0"/>
                <a:satOff val="0"/>
                <a:lumOff val="0"/>
                <a:alphaOff val="-16471"/>
                <a:satMod val="103000"/>
                <a:lumMod val="102000"/>
                <a:tint val="94000"/>
              </a:schemeClr>
            </a:gs>
            <a:gs pos="50000">
              <a:schemeClr val="accent2">
                <a:alpha val="90000"/>
                <a:hueOff val="0"/>
                <a:satOff val="0"/>
                <a:lumOff val="0"/>
                <a:alphaOff val="-16471"/>
                <a:satMod val="110000"/>
                <a:lumMod val="100000"/>
                <a:shade val="100000"/>
              </a:schemeClr>
            </a:gs>
            <a:gs pos="100000">
              <a:schemeClr val="accent2">
                <a:alpha val="90000"/>
                <a:hueOff val="0"/>
                <a:satOff val="0"/>
                <a:lumOff val="0"/>
                <a:alphaOff val="-16471"/>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EB4FC65-3561-45F4-A9D6-A86C34F61409}">
      <dsp:nvSpPr>
        <dsp:cNvPr id="0" name=""/>
        <dsp:cNvSpPr/>
      </dsp:nvSpPr>
      <dsp:spPr>
        <a:xfrm>
          <a:off x="5183320" y="883781"/>
          <a:ext cx="185206" cy="185206"/>
        </a:xfrm>
        <a:prstGeom prst="ellipse">
          <a:avLst/>
        </a:prstGeom>
        <a:gradFill rotWithShape="0">
          <a:gsLst>
            <a:gs pos="0">
              <a:schemeClr val="accent2">
                <a:alpha val="90000"/>
                <a:hueOff val="0"/>
                <a:satOff val="0"/>
                <a:lumOff val="0"/>
                <a:alphaOff val="-18824"/>
                <a:satMod val="103000"/>
                <a:lumMod val="102000"/>
                <a:tint val="94000"/>
              </a:schemeClr>
            </a:gs>
            <a:gs pos="50000">
              <a:schemeClr val="accent2">
                <a:alpha val="90000"/>
                <a:hueOff val="0"/>
                <a:satOff val="0"/>
                <a:lumOff val="0"/>
                <a:alphaOff val="-18824"/>
                <a:satMod val="110000"/>
                <a:lumMod val="100000"/>
                <a:shade val="100000"/>
              </a:schemeClr>
            </a:gs>
            <a:gs pos="100000">
              <a:schemeClr val="accent2">
                <a:alpha val="90000"/>
                <a:hueOff val="0"/>
                <a:satOff val="0"/>
                <a:lumOff val="0"/>
                <a:alphaOff val="-18824"/>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CB53679-D042-4AAF-883E-A2DA8AB1336B}">
      <dsp:nvSpPr>
        <dsp:cNvPr id="0" name=""/>
        <dsp:cNvSpPr/>
      </dsp:nvSpPr>
      <dsp:spPr>
        <a:xfrm>
          <a:off x="3835015" y="339274"/>
          <a:ext cx="476245" cy="476245"/>
        </a:xfrm>
        <a:prstGeom prst="ellipse">
          <a:avLst/>
        </a:prstGeom>
        <a:gradFill rotWithShape="0">
          <a:gsLst>
            <a:gs pos="0">
              <a:schemeClr val="accent2">
                <a:alpha val="90000"/>
                <a:hueOff val="0"/>
                <a:satOff val="0"/>
                <a:lumOff val="0"/>
                <a:alphaOff val="-21176"/>
                <a:satMod val="103000"/>
                <a:lumMod val="102000"/>
                <a:tint val="94000"/>
              </a:schemeClr>
            </a:gs>
            <a:gs pos="50000">
              <a:schemeClr val="accent2">
                <a:alpha val="90000"/>
                <a:hueOff val="0"/>
                <a:satOff val="0"/>
                <a:lumOff val="0"/>
                <a:alphaOff val="-21176"/>
                <a:satMod val="110000"/>
                <a:lumMod val="100000"/>
                <a:shade val="100000"/>
              </a:schemeClr>
            </a:gs>
            <a:gs pos="100000">
              <a:schemeClr val="accent2">
                <a:alpha val="90000"/>
                <a:hueOff val="0"/>
                <a:satOff val="0"/>
                <a:lumOff val="0"/>
                <a:alphaOff val="-21176"/>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986589C-6C9F-4292-AA3A-3FFBE8A3EBC5}">
      <dsp:nvSpPr>
        <dsp:cNvPr id="0" name=""/>
        <dsp:cNvSpPr/>
      </dsp:nvSpPr>
      <dsp:spPr>
        <a:xfrm>
          <a:off x="2823787" y="1324573"/>
          <a:ext cx="185206" cy="185206"/>
        </a:xfrm>
        <a:prstGeom prst="ellipse">
          <a:avLst/>
        </a:prstGeom>
        <a:gradFill rotWithShape="0">
          <a:gsLst>
            <a:gs pos="0">
              <a:schemeClr val="accent2">
                <a:alpha val="90000"/>
                <a:hueOff val="0"/>
                <a:satOff val="0"/>
                <a:lumOff val="0"/>
                <a:alphaOff val="-23529"/>
                <a:satMod val="103000"/>
                <a:lumMod val="102000"/>
                <a:tint val="94000"/>
              </a:schemeClr>
            </a:gs>
            <a:gs pos="50000">
              <a:schemeClr val="accent2">
                <a:alpha val="90000"/>
                <a:hueOff val="0"/>
                <a:satOff val="0"/>
                <a:lumOff val="0"/>
                <a:alphaOff val="-23529"/>
                <a:satMod val="110000"/>
                <a:lumMod val="100000"/>
                <a:shade val="100000"/>
              </a:schemeClr>
            </a:gs>
            <a:gs pos="100000">
              <a:schemeClr val="accent2">
                <a:alpha val="90000"/>
                <a:hueOff val="0"/>
                <a:satOff val="0"/>
                <a:lumOff val="0"/>
                <a:alphaOff val="-23529"/>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38B347D-08B3-4092-8803-37A93A8B3D94}">
      <dsp:nvSpPr>
        <dsp:cNvPr id="0" name=""/>
        <dsp:cNvSpPr/>
      </dsp:nvSpPr>
      <dsp:spPr>
        <a:xfrm>
          <a:off x="3007070" y="1848880"/>
          <a:ext cx="291039" cy="291039"/>
        </a:xfrm>
        <a:prstGeom prst="ellipse">
          <a:avLst/>
        </a:prstGeom>
        <a:gradFill rotWithShape="0">
          <a:gsLst>
            <a:gs pos="0">
              <a:schemeClr val="accent2">
                <a:alpha val="90000"/>
                <a:hueOff val="0"/>
                <a:satOff val="0"/>
                <a:lumOff val="0"/>
                <a:alphaOff val="-25882"/>
                <a:satMod val="103000"/>
                <a:lumMod val="102000"/>
                <a:tint val="94000"/>
              </a:schemeClr>
            </a:gs>
            <a:gs pos="50000">
              <a:schemeClr val="accent2">
                <a:alpha val="90000"/>
                <a:hueOff val="0"/>
                <a:satOff val="0"/>
                <a:lumOff val="0"/>
                <a:alphaOff val="-25882"/>
                <a:satMod val="110000"/>
                <a:lumMod val="100000"/>
                <a:shade val="100000"/>
              </a:schemeClr>
            </a:gs>
            <a:gs pos="100000">
              <a:schemeClr val="accent2">
                <a:alpha val="90000"/>
                <a:hueOff val="0"/>
                <a:satOff val="0"/>
                <a:lumOff val="0"/>
                <a:alphaOff val="-25882"/>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C7ADF4-10B2-4149-95FD-3FEE399CBC8C}">
      <dsp:nvSpPr>
        <dsp:cNvPr id="0" name=""/>
        <dsp:cNvSpPr/>
      </dsp:nvSpPr>
      <dsp:spPr>
        <a:xfrm>
          <a:off x="3368294" y="1765365"/>
          <a:ext cx="423329" cy="423329"/>
        </a:xfrm>
        <a:prstGeom prst="ellipse">
          <a:avLst/>
        </a:prstGeom>
        <a:gradFill rotWithShape="0">
          <a:gsLst>
            <a:gs pos="0">
              <a:schemeClr val="accent2">
                <a:alpha val="90000"/>
                <a:hueOff val="0"/>
                <a:satOff val="0"/>
                <a:lumOff val="0"/>
                <a:alphaOff val="-28235"/>
                <a:satMod val="103000"/>
                <a:lumMod val="102000"/>
                <a:tint val="94000"/>
              </a:schemeClr>
            </a:gs>
            <a:gs pos="50000">
              <a:schemeClr val="accent2">
                <a:alpha val="90000"/>
                <a:hueOff val="0"/>
                <a:satOff val="0"/>
                <a:lumOff val="0"/>
                <a:alphaOff val="-28235"/>
                <a:satMod val="110000"/>
                <a:lumMod val="100000"/>
                <a:shade val="100000"/>
              </a:schemeClr>
            </a:gs>
            <a:gs pos="100000">
              <a:schemeClr val="accent2">
                <a:alpha val="90000"/>
                <a:hueOff val="0"/>
                <a:satOff val="0"/>
                <a:lumOff val="0"/>
                <a:alphaOff val="-28235"/>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8740E65-042E-4859-87B6-ACEA2261A4B2}">
      <dsp:nvSpPr>
        <dsp:cNvPr id="0" name=""/>
        <dsp:cNvSpPr/>
      </dsp:nvSpPr>
      <dsp:spPr>
        <a:xfrm>
          <a:off x="3912802" y="2102442"/>
          <a:ext cx="185206" cy="185206"/>
        </a:xfrm>
        <a:prstGeom prst="ellipse">
          <a:avLst/>
        </a:prstGeom>
        <a:gradFill rotWithShape="0">
          <a:gsLst>
            <a:gs pos="0">
              <a:schemeClr val="accent2">
                <a:alpha val="90000"/>
                <a:hueOff val="0"/>
                <a:satOff val="0"/>
                <a:lumOff val="0"/>
                <a:alphaOff val="-30588"/>
                <a:satMod val="103000"/>
                <a:lumMod val="102000"/>
                <a:tint val="94000"/>
              </a:schemeClr>
            </a:gs>
            <a:gs pos="50000">
              <a:schemeClr val="accent2">
                <a:alpha val="90000"/>
                <a:hueOff val="0"/>
                <a:satOff val="0"/>
                <a:lumOff val="0"/>
                <a:alphaOff val="-30588"/>
                <a:satMod val="110000"/>
                <a:lumMod val="100000"/>
                <a:shade val="100000"/>
              </a:schemeClr>
            </a:gs>
            <a:gs pos="100000">
              <a:schemeClr val="accent2">
                <a:alpha val="90000"/>
                <a:hueOff val="0"/>
                <a:satOff val="0"/>
                <a:lumOff val="0"/>
                <a:alphaOff val="-30588"/>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579C8AE-A450-499B-997A-2928DE0114DE}">
      <dsp:nvSpPr>
        <dsp:cNvPr id="0" name=""/>
        <dsp:cNvSpPr/>
      </dsp:nvSpPr>
      <dsp:spPr>
        <a:xfrm>
          <a:off x="4016518" y="1765365"/>
          <a:ext cx="291039" cy="291039"/>
        </a:xfrm>
        <a:prstGeom prst="ellipse">
          <a:avLst/>
        </a:prstGeom>
        <a:gradFill rotWithShape="0">
          <a:gsLst>
            <a:gs pos="0">
              <a:schemeClr val="accent2">
                <a:alpha val="90000"/>
                <a:hueOff val="0"/>
                <a:satOff val="0"/>
                <a:lumOff val="0"/>
                <a:alphaOff val="-32941"/>
                <a:satMod val="103000"/>
                <a:lumMod val="102000"/>
                <a:tint val="94000"/>
              </a:schemeClr>
            </a:gs>
            <a:gs pos="50000">
              <a:schemeClr val="accent2">
                <a:alpha val="90000"/>
                <a:hueOff val="0"/>
                <a:satOff val="0"/>
                <a:lumOff val="0"/>
                <a:alphaOff val="-32941"/>
                <a:satMod val="110000"/>
                <a:lumMod val="100000"/>
                <a:shade val="100000"/>
              </a:schemeClr>
            </a:gs>
            <a:gs pos="100000">
              <a:schemeClr val="accent2">
                <a:alpha val="90000"/>
                <a:hueOff val="0"/>
                <a:satOff val="0"/>
                <a:lumOff val="0"/>
                <a:alphaOff val="-32941"/>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08DBA6C-FC96-44C1-9690-06A29696C9EC}">
      <dsp:nvSpPr>
        <dsp:cNvPr id="0" name=""/>
        <dsp:cNvSpPr/>
      </dsp:nvSpPr>
      <dsp:spPr>
        <a:xfrm>
          <a:off x="4275807" y="2128371"/>
          <a:ext cx="185206" cy="185206"/>
        </a:xfrm>
        <a:prstGeom prst="ellipse">
          <a:avLst/>
        </a:prstGeom>
        <a:gradFill rotWithShape="0">
          <a:gsLst>
            <a:gs pos="0">
              <a:schemeClr val="accent2">
                <a:alpha val="90000"/>
                <a:hueOff val="0"/>
                <a:satOff val="0"/>
                <a:lumOff val="0"/>
                <a:alphaOff val="-35294"/>
                <a:satMod val="103000"/>
                <a:lumMod val="102000"/>
                <a:tint val="94000"/>
              </a:schemeClr>
            </a:gs>
            <a:gs pos="50000">
              <a:schemeClr val="accent2">
                <a:alpha val="90000"/>
                <a:hueOff val="0"/>
                <a:satOff val="0"/>
                <a:lumOff val="0"/>
                <a:alphaOff val="-35294"/>
                <a:satMod val="110000"/>
                <a:lumMod val="100000"/>
                <a:shade val="100000"/>
              </a:schemeClr>
            </a:gs>
            <a:gs pos="100000">
              <a:schemeClr val="accent2">
                <a:alpha val="90000"/>
                <a:hueOff val="0"/>
                <a:satOff val="0"/>
                <a:lumOff val="0"/>
                <a:alphaOff val="-35294"/>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3CF2F4C-78A9-41AC-BBA5-C56E01C3EF05}">
      <dsp:nvSpPr>
        <dsp:cNvPr id="0" name=""/>
        <dsp:cNvSpPr/>
      </dsp:nvSpPr>
      <dsp:spPr>
        <a:xfrm>
          <a:off x="4509168" y="1713508"/>
          <a:ext cx="423329" cy="423329"/>
        </a:xfrm>
        <a:prstGeom prst="ellipse">
          <a:avLst/>
        </a:prstGeom>
        <a:gradFill rotWithShape="0">
          <a:gsLst>
            <a:gs pos="0">
              <a:schemeClr val="accent2">
                <a:alpha val="90000"/>
                <a:hueOff val="0"/>
                <a:satOff val="0"/>
                <a:lumOff val="0"/>
                <a:alphaOff val="-37647"/>
                <a:satMod val="103000"/>
                <a:lumMod val="102000"/>
                <a:tint val="94000"/>
              </a:schemeClr>
            </a:gs>
            <a:gs pos="50000">
              <a:schemeClr val="accent2">
                <a:alpha val="90000"/>
                <a:hueOff val="0"/>
                <a:satOff val="0"/>
                <a:lumOff val="0"/>
                <a:alphaOff val="-37647"/>
                <a:satMod val="110000"/>
                <a:lumMod val="100000"/>
                <a:shade val="100000"/>
              </a:schemeClr>
            </a:gs>
            <a:gs pos="100000">
              <a:schemeClr val="accent2">
                <a:alpha val="90000"/>
                <a:hueOff val="0"/>
                <a:satOff val="0"/>
                <a:lumOff val="0"/>
                <a:alphaOff val="-37647"/>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FD0738-AEEA-4655-BAC4-11311D8F72C1}">
      <dsp:nvSpPr>
        <dsp:cNvPr id="0" name=""/>
        <dsp:cNvSpPr/>
      </dsp:nvSpPr>
      <dsp:spPr>
        <a:xfrm>
          <a:off x="5079604" y="1609792"/>
          <a:ext cx="291039" cy="291039"/>
        </a:xfrm>
        <a:prstGeom prst="ellipse">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63D3E-A83A-47DC-AD2E-CFBD7138838F}">
      <dsp:nvSpPr>
        <dsp:cNvPr id="0" name=""/>
        <dsp:cNvSpPr/>
      </dsp:nvSpPr>
      <dsp:spPr>
        <a:xfrm>
          <a:off x="2956077" y="831924"/>
          <a:ext cx="2328312" cy="767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a:t>Cognitive Heuristics</a:t>
          </a:r>
        </a:p>
      </dsp:txBody>
      <dsp:txXfrm>
        <a:off x="2956077" y="831924"/>
        <a:ext cx="2328312" cy="767284"/>
      </dsp:txXfrm>
    </dsp:sp>
    <dsp:sp modelId="{9A5EA028-750F-4000-B2A0-4C42C37382ED}">
      <dsp:nvSpPr>
        <dsp:cNvPr id="0" name=""/>
        <dsp:cNvSpPr/>
      </dsp:nvSpPr>
      <dsp:spPr>
        <a:xfrm>
          <a:off x="5321666" y="1932307"/>
          <a:ext cx="2328312" cy="322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The short-cuts</a:t>
          </a:r>
        </a:p>
      </dsp:txBody>
      <dsp:txXfrm>
        <a:off x="5321666" y="1932307"/>
        <a:ext cx="2328312" cy="322392"/>
      </dsp:txXfrm>
    </dsp:sp>
    <dsp:sp modelId="{3D61E498-82C8-4911-92DD-4155B73965A3}">
      <dsp:nvSpPr>
        <dsp:cNvPr id="0" name=""/>
        <dsp:cNvSpPr/>
      </dsp:nvSpPr>
      <dsp:spPr>
        <a:xfrm>
          <a:off x="2953431" y="598563"/>
          <a:ext cx="185206" cy="185206"/>
        </a:xfrm>
        <a:prstGeom prst="ellipse">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9FB158-F0B5-42FD-B616-781AF3108426}">
      <dsp:nvSpPr>
        <dsp:cNvPr id="0" name=""/>
        <dsp:cNvSpPr/>
      </dsp:nvSpPr>
      <dsp:spPr>
        <a:xfrm>
          <a:off x="3083076" y="339274"/>
          <a:ext cx="185206" cy="185206"/>
        </a:xfrm>
        <a:prstGeom prst="ellipse">
          <a:avLst/>
        </a:prstGeom>
        <a:gradFill rotWithShape="0">
          <a:gsLst>
            <a:gs pos="0">
              <a:schemeClr val="accent2">
                <a:alpha val="90000"/>
                <a:hueOff val="0"/>
                <a:satOff val="0"/>
                <a:lumOff val="0"/>
                <a:alphaOff val="-2353"/>
                <a:satMod val="103000"/>
                <a:lumMod val="102000"/>
                <a:tint val="94000"/>
              </a:schemeClr>
            </a:gs>
            <a:gs pos="50000">
              <a:schemeClr val="accent2">
                <a:alpha val="90000"/>
                <a:hueOff val="0"/>
                <a:satOff val="0"/>
                <a:lumOff val="0"/>
                <a:alphaOff val="-2353"/>
                <a:satMod val="110000"/>
                <a:lumMod val="100000"/>
                <a:shade val="100000"/>
              </a:schemeClr>
            </a:gs>
            <a:gs pos="100000">
              <a:schemeClr val="accent2">
                <a:alpha val="90000"/>
                <a:hueOff val="0"/>
                <a:satOff val="0"/>
                <a:lumOff val="0"/>
                <a:alphaOff val="-2353"/>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7F66DC6-0D45-44A9-B7F8-1394783AD512}">
      <dsp:nvSpPr>
        <dsp:cNvPr id="0" name=""/>
        <dsp:cNvSpPr/>
      </dsp:nvSpPr>
      <dsp:spPr>
        <a:xfrm>
          <a:off x="3394223" y="391132"/>
          <a:ext cx="291039" cy="291039"/>
        </a:xfrm>
        <a:prstGeom prst="ellipse">
          <a:avLst/>
        </a:prstGeom>
        <a:gradFill rotWithShape="0">
          <a:gsLst>
            <a:gs pos="0">
              <a:schemeClr val="accent2">
                <a:alpha val="90000"/>
                <a:hueOff val="0"/>
                <a:satOff val="0"/>
                <a:lumOff val="0"/>
                <a:alphaOff val="-4706"/>
                <a:satMod val="103000"/>
                <a:lumMod val="102000"/>
                <a:tint val="94000"/>
              </a:schemeClr>
            </a:gs>
            <a:gs pos="50000">
              <a:schemeClr val="accent2">
                <a:alpha val="90000"/>
                <a:hueOff val="0"/>
                <a:satOff val="0"/>
                <a:lumOff val="0"/>
                <a:alphaOff val="-4706"/>
                <a:satMod val="110000"/>
                <a:lumMod val="100000"/>
                <a:shade val="100000"/>
              </a:schemeClr>
            </a:gs>
            <a:gs pos="100000">
              <a:schemeClr val="accent2">
                <a:alpha val="90000"/>
                <a:hueOff val="0"/>
                <a:satOff val="0"/>
                <a:lumOff val="0"/>
                <a:alphaOff val="-4706"/>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8383BA1-7935-4DBF-96AC-CACC51B2196D}">
      <dsp:nvSpPr>
        <dsp:cNvPr id="0" name=""/>
        <dsp:cNvSpPr/>
      </dsp:nvSpPr>
      <dsp:spPr>
        <a:xfrm>
          <a:off x="3653513" y="105913"/>
          <a:ext cx="185206" cy="185206"/>
        </a:xfrm>
        <a:prstGeom prst="ellipse">
          <a:avLst/>
        </a:prstGeom>
        <a:gradFill rotWithShape="0">
          <a:gsLst>
            <a:gs pos="0">
              <a:schemeClr val="accent2">
                <a:alpha val="90000"/>
                <a:hueOff val="0"/>
                <a:satOff val="0"/>
                <a:lumOff val="0"/>
                <a:alphaOff val="-7059"/>
                <a:satMod val="103000"/>
                <a:lumMod val="102000"/>
                <a:tint val="94000"/>
              </a:schemeClr>
            </a:gs>
            <a:gs pos="50000">
              <a:schemeClr val="accent2">
                <a:alpha val="90000"/>
                <a:hueOff val="0"/>
                <a:satOff val="0"/>
                <a:lumOff val="0"/>
                <a:alphaOff val="-7059"/>
                <a:satMod val="110000"/>
                <a:lumMod val="100000"/>
                <a:shade val="100000"/>
              </a:schemeClr>
            </a:gs>
            <a:gs pos="100000">
              <a:schemeClr val="accent2">
                <a:alpha val="90000"/>
                <a:hueOff val="0"/>
                <a:satOff val="0"/>
                <a:lumOff val="0"/>
                <a:alphaOff val="-7059"/>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0F86E3F-8022-4AD6-8225-B9B8DEDFCFE6}">
      <dsp:nvSpPr>
        <dsp:cNvPr id="0" name=""/>
        <dsp:cNvSpPr/>
      </dsp:nvSpPr>
      <dsp:spPr>
        <a:xfrm>
          <a:off x="3990589" y="2198"/>
          <a:ext cx="185206" cy="185206"/>
        </a:xfrm>
        <a:prstGeom prst="ellipse">
          <a:avLst/>
        </a:prstGeom>
        <a:gradFill rotWithShape="0">
          <a:gsLst>
            <a:gs pos="0">
              <a:schemeClr val="accent2">
                <a:alpha val="90000"/>
                <a:hueOff val="0"/>
                <a:satOff val="0"/>
                <a:lumOff val="0"/>
                <a:alphaOff val="-9412"/>
                <a:satMod val="103000"/>
                <a:lumMod val="102000"/>
                <a:tint val="94000"/>
              </a:schemeClr>
            </a:gs>
            <a:gs pos="50000">
              <a:schemeClr val="accent2">
                <a:alpha val="90000"/>
                <a:hueOff val="0"/>
                <a:satOff val="0"/>
                <a:lumOff val="0"/>
                <a:alphaOff val="-9412"/>
                <a:satMod val="110000"/>
                <a:lumMod val="100000"/>
                <a:shade val="100000"/>
              </a:schemeClr>
            </a:gs>
            <a:gs pos="100000">
              <a:schemeClr val="accent2">
                <a:alpha val="90000"/>
                <a:hueOff val="0"/>
                <a:satOff val="0"/>
                <a:lumOff val="0"/>
                <a:alphaOff val="-9412"/>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ABECBE2-82BA-4584-85D6-A87506FC651E}">
      <dsp:nvSpPr>
        <dsp:cNvPr id="0" name=""/>
        <dsp:cNvSpPr/>
      </dsp:nvSpPr>
      <dsp:spPr>
        <a:xfrm>
          <a:off x="4405452" y="183700"/>
          <a:ext cx="185206" cy="185206"/>
        </a:xfrm>
        <a:prstGeom prst="ellipse">
          <a:avLst/>
        </a:prstGeom>
        <a:gradFill rotWithShape="0">
          <a:gsLst>
            <a:gs pos="0">
              <a:schemeClr val="accent2">
                <a:alpha val="90000"/>
                <a:hueOff val="0"/>
                <a:satOff val="0"/>
                <a:lumOff val="0"/>
                <a:alphaOff val="-11765"/>
                <a:satMod val="103000"/>
                <a:lumMod val="102000"/>
                <a:tint val="94000"/>
              </a:schemeClr>
            </a:gs>
            <a:gs pos="50000">
              <a:schemeClr val="accent2">
                <a:alpha val="90000"/>
                <a:hueOff val="0"/>
                <a:satOff val="0"/>
                <a:lumOff val="0"/>
                <a:alphaOff val="-11765"/>
                <a:satMod val="110000"/>
                <a:lumMod val="100000"/>
                <a:shade val="100000"/>
              </a:schemeClr>
            </a:gs>
            <a:gs pos="100000">
              <a:schemeClr val="accent2">
                <a:alpha val="90000"/>
                <a:hueOff val="0"/>
                <a:satOff val="0"/>
                <a:lumOff val="0"/>
                <a:alphaOff val="-11765"/>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8570D1E-1EFE-4A60-A9D5-F62048DBD311}">
      <dsp:nvSpPr>
        <dsp:cNvPr id="0" name=""/>
        <dsp:cNvSpPr/>
      </dsp:nvSpPr>
      <dsp:spPr>
        <a:xfrm>
          <a:off x="4664741" y="313345"/>
          <a:ext cx="291039" cy="291039"/>
        </a:xfrm>
        <a:prstGeom prst="ellipse">
          <a:avLst/>
        </a:prstGeom>
        <a:gradFill rotWithShape="0">
          <a:gsLst>
            <a:gs pos="0">
              <a:schemeClr val="accent2">
                <a:alpha val="90000"/>
                <a:hueOff val="0"/>
                <a:satOff val="0"/>
                <a:lumOff val="0"/>
                <a:alphaOff val="-14118"/>
                <a:satMod val="103000"/>
                <a:lumMod val="102000"/>
                <a:tint val="94000"/>
              </a:schemeClr>
            </a:gs>
            <a:gs pos="50000">
              <a:schemeClr val="accent2">
                <a:alpha val="90000"/>
                <a:hueOff val="0"/>
                <a:satOff val="0"/>
                <a:lumOff val="0"/>
                <a:alphaOff val="-14118"/>
                <a:satMod val="110000"/>
                <a:lumMod val="100000"/>
                <a:shade val="100000"/>
              </a:schemeClr>
            </a:gs>
            <a:gs pos="100000">
              <a:schemeClr val="accent2">
                <a:alpha val="90000"/>
                <a:hueOff val="0"/>
                <a:satOff val="0"/>
                <a:lumOff val="0"/>
                <a:alphaOff val="-14118"/>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A618217-2C51-4620-A47F-AEB34DB66076}">
      <dsp:nvSpPr>
        <dsp:cNvPr id="0" name=""/>
        <dsp:cNvSpPr/>
      </dsp:nvSpPr>
      <dsp:spPr>
        <a:xfrm>
          <a:off x="5027746" y="598563"/>
          <a:ext cx="185206" cy="185206"/>
        </a:xfrm>
        <a:prstGeom prst="ellipse">
          <a:avLst/>
        </a:prstGeom>
        <a:gradFill rotWithShape="0">
          <a:gsLst>
            <a:gs pos="0">
              <a:schemeClr val="accent2">
                <a:alpha val="90000"/>
                <a:hueOff val="0"/>
                <a:satOff val="0"/>
                <a:lumOff val="0"/>
                <a:alphaOff val="-16471"/>
                <a:satMod val="103000"/>
                <a:lumMod val="102000"/>
                <a:tint val="94000"/>
              </a:schemeClr>
            </a:gs>
            <a:gs pos="50000">
              <a:schemeClr val="accent2">
                <a:alpha val="90000"/>
                <a:hueOff val="0"/>
                <a:satOff val="0"/>
                <a:lumOff val="0"/>
                <a:alphaOff val="-16471"/>
                <a:satMod val="110000"/>
                <a:lumMod val="100000"/>
                <a:shade val="100000"/>
              </a:schemeClr>
            </a:gs>
            <a:gs pos="100000">
              <a:schemeClr val="accent2">
                <a:alpha val="90000"/>
                <a:hueOff val="0"/>
                <a:satOff val="0"/>
                <a:lumOff val="0"/>
                <a:alphaOff val="-16471"/>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EB4FC65-3561-45F4-A9D6-A86C34F61409}">
      <dsp:nvSpPr>
        <dsp:cNvPr id="0" name=""/>
        <dsp:cNvSpPr/>
      </dsp:nvSpPr>
      <dsp:spPr>
        <a:xfrm>
          <a:off x="5183320" y="883781"/>
          <a:ext cx="185206" cy="185206"/>
        </a:xfrm>
        <a:prstGeom prst="ellipse">
          <a:avLst/>
        </a:prstGeom>
        <a:gradFill rotWithShape="0">
          <a:gsLst>
            <a:gs pos="0">
              <a:schemeClr val="accent2">
                <a:alpha val="90000"/>
                <a:hueOff val="0"/>
                <a:satOff val="0"/>
                <a:lumOff val="0"/>
                <a:alphaOff val="-18824"/>
                <a:satMod val="103000"/>
                <a:lumMod val="102000"/>
                <a:tint val="94000"/>
              </a:schemeClr>
            </a:gs>
            <a:gs pos="50000">
              <a:schemeClr val="accent2">
                <a:alpha val="90000"/>
                <a:hueOff val="0"/>
                <a:satOff val="0"/>
                <a:lumOff val="0"/>
                <a:alphaOff val="-18824"/>
                <a:satMod val="110000"/>
                <a:lumMod val="100000"/>
                <a:shade val="100000"/>
              </a:schemeClr>
            </a:gs>
            <a:gs pos="100000">
              <a:schemeClr val="accent2">
                <a:alpha val="90000"/>
                <a:hueOff val="0"/>
                <a:satOff val="0"/>
                <a:lumOff val="0"/>
                <a:alphaOff val="-18824"/>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CB53679-D042-4AAF-883E-A2DA8AB1336B}">
      <dsp:nvSpPr>
        <dsp:cNvPr id="0" name=""/>
        <dsp:cNvSpPr/>
      </dsp:nvSpPr>
      <dsp:spPr>
        <a:xfrm>
          <a:off x="3835015" y="339274"/>
          <a:ext cx="476245" cy="476245"/>
        </a:xfrm>
        <a:prstGeom prst="ellipse">
          <a:avLst/>
        </a:prstGeom>
        <a:gradFill rotWithShape="0">
          <a:gsLst>
            <a:gs pos="0">
              <a:schemeClr val="accent2">
                <a:alpha val="90000"/>
                <a:hueOff val="0"/>
                <a:satOff val="0"/>
                <a:lumOff val="0"/>
                <a:alphaOff val="-21176"/>
                <a:satMod val="103000"/>
                <a:lumMod val="102000"/>
                <a:tint val="94000"/>
              </a:schemeClr>
            </a:gs>
            <a:gs pos="50000">
              <a:schemeClr val="accent2">
                <a:alpha val="90000"/>
                <a:hueOff val="0"/>
                <a:satOff val="0"/>
                <a:lumOff val="0"/>
                <a:alphaOff val="-21176"/>
                <a:satMod val="110000"/>
                <a:lumMod val="100000"/>
                <a:shade val="100000"/>
              </a:schemeClr>
            </a:gs>
            <a:gs pos="100000">
              <a:schemeClr val="accent2">
                <a:alpha val="90000"/>
                <a:hueOff val="0"/>
                <a:satOff val="0"/>
                <a:lumOff val="0"/>
                <a:alphaOff val="-21176"/>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986589C-6C9F-4292-AA3A-3FFBE8A3EBC5}">
      <dsp:nvSpPr>
        <dsp:cNvPr id="0" name=""/>
        <dsp:cNvSpPr/>
      </dsp:nvSpPr>
      <dsp:spPr>
        <a:xfrm>
          <a:off x="2823787" y="1324573"/>
          <a:ext cx="185206" cy="185206"/>
        </a:xfrm>
        <a:prstGeom prst="ellipse">
          <a:avLst/>
        </a:prstGeom>
        <a:gradFill rotWithShape="0">
          <a:gsLst>
            <a:gs pos="0">
              <a:schemeClr val="accent2">
                <a:alpha val="90000"/>
                <a:hueOff val="0"/>
                <a:satOff val="0"/>
                <a:lumOff val="0"/>
                <a:alphaOff val="-23529"/>
                <a:satMod val="103000"/>
                <a:lumMod val="102000"/>
                <a:tint val="94000"/>
              </a:schemeClr>
            </a:gs>
            <a:gs pos="50000">
              <a:schemeClr val="accent2">
                <a:alpha val="90000"/>
                <a:hueOff val="0"/>
                <a:satOff val="0"/>
                <a:lumOff val="0"/>
                <a:alphaOff val="-23529"/>
                <a:satMod val="110000"/>
                <a:lumMod val="100000"/>
                <a:shade val="100000"/>
              </a:schemeClr>
            </a:gs>
            <a:gs pos="100000">
              <a:schemeClr val="accent2">
                <a:alpha val="90000"/>
                <a:hueOff val="0"/>
                <a:satOff val="0"/>
                <a:lumOff val="0"/>
                <a:alphaOff val="-23529"/>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38B347D-08B3-4092-8803-37A93A8B3D94}">
      <dsp:nvSpPr>
        <dsp:cNvPr id="0" name=""/>
        <dsp:cNvSpPr/>
      </dsp:nvSpPr>
      <dsp:spPr>
        <a:xfrm>
          <a:off x="3007070" y="1848880"/>
          <a:ext cx="291039" cy="291039"/>
        </a:xfrm>
        <a:prstGeom prst="ellipse">
          <a:avLst/>
        </a:prstGeom>
        <a:gradFill rotWithShape="0">
          <a:gsLst>
            <a:gs pos="0">
              <a:schemeClr val="accent2">
                <a:alpha val="90000"/>
                <a:hueOff val="0"/>
                <a:satOff val="0"/>
                <a:lumOff val="0"/>
                <a:alphaOff val="-25882"/>
                <a:satMod val="103000"/>
                <a:lumMod val="102000"/>
                <a:tint val="94000"/>
              </a:schemeClr>
            </a:gs>
            <a:gs pos="50000">
              <a:schemeClr val="accent2">
                <a:alpha val="90000"/>
                <a:hueOff val="0"/>
                <a:satOff val="0"/>
                <a:lumOff val="0"/>
                <a:alphaOff val="-25882"/>
                <a:satMod val="110000"/>
                <a:lumMod val="100000"/>
                <a:shade val="100000"/>
              </a:schemeClr>
            </a:gs>
            <a:gs pos="100000">
              <a:schemeClr val="accent2">
                <a:alpha val="90000"/>
                <a:hueOff val="0"/>
                <a:satOff val="0"/>
                <a:lumOff val="0"/>
                <a:alphaOff val="-25882"/>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C7ADF4-10B2-4149-95FD-3FEE399CBC8C}">
      <dsp:nvSpPr>
        <dsp:cNvPr id="0" name=""/>
        <dsp:cNvSpPr/>
      </dsp:nvSpPr>
      <dsp:spPr>
        <a:xfrm>
          <a:off x="3368294" y="1765365"/>
          <a:ext cx="423329" cy="423329"/>
        </a:xfrm>
        <a:prstGeom prst="ellipse">
          <a:avLst/>
        </a:prstGeom>
        <a:gradFill rotWithShape="0">
          <a:gsLst>
            <a:gs pos="0">
              <a:schemeClr val="accent2">
                <a:alpha val="90000"/>
                <a:hueOff val="0"/>
                <a:satOff val="0"/>
                <a:lumOff val="0"/>
                <a:alphaOff val="-28235"/>
                <a:satMod val="103000"/>
                <a:lumMod val="102000"/>
                <a:tint val="94000"/>
              </a:schemeClr>
            </a:gs>
            <a:gs pos="50000">
              <a:schemeClr val="accent2">
                <a:alpha val="90000"/>
                <a:hueOff val="0"/>
                <a:satOff val="0"/>
                <a:lumOff val="0"/>
                <a:alphaOff val="-28235"/>
                <a:satMod val="110000"/>
                <a:lumMod val="100000"/>
                <a:shade val="100000"/>
              </a:schemeClr>
            </a:gs>
            <a:gs pos="100000">
              <a:schemeClr val="accent2">
                <a:alpha val="90000"/>
                <a:hueOff val="0"/>
                <a:satOff val="0"/>
                <a:lumOff val="0"/>
                <a:alphaOff val="-28235"/>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8740E65-042E-4859-87B6-ACEA2261A4B2}">
      <dsp:nvSpPr>
        <dsp:cNvPr id="0" name=""/>
        <dsp:cNvSpPr/>
      </dsp:nvSpPr>
      <dsp:spPr>
        <a:xfrm>
          <a:off x="3912802" y="2102442"/>
          <a:ext cx="185206" cy="185206"/>
        </a:xfrm>
        <a:prstGeom prst="ellipse">
          <a:avLst/>
        </a:prstGeom>
        <a:gradFill rotWithShape="0">
          <a:gsLst>
            <a:gs pos="0">
              <a:schemeClr val="accent2">
                <a:alpha val="90000"/>
                <a:hueOff val="0"/>
                <a:satOff val="0"/>
                <a:lumOff val="0"/>
                <a:alphaOff val="-30588"/>
                <a:satMod val="103000"/>
                <a:lumMod val="102000"/>
                <a:tint val="94000"/>
              </a:schemeClr>
            </a:gs>
            <a:gs pos="50000">
              <a:schemeClr val="accent2">
                <a:alpha val="90000"/>
                <a:hueOff val="0"/>
                <a:satOff val="0"/>
                <a:lumOff val="0"/>
                <a:alphaOff val="-30588"/>
                <a:satMod val="110000"/>
                <a:lumMod val="100000"/>
                <a:shade val="100000"/>
              </a:schemeClr>
            </a:gs>
            <a:gs pos="100000">
              <a:schemeClr val="accent2">
                <a:alpha val="90000"/>
                <a:hueOff val="0"/>
                <a:satOff val="0"/>
                <a:lumOff val="0"/>
                <a:alphaOff val="-30588"/>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579C8AE-A450-499B-997A-2928DE0114DE}">
      <dsp:nvSpPr>
        <dsp:cNvPr id="0" name=""/>
        <dsp:cNvSpPr/>
      </dsp:nvSpPr>
      <dsp:spPr>
        <a:xfrm>
          <a:off x="4016518" y="1765365"/>
          <a:ext cx="291039" cy="291039"/>
        </a:xfrm>
        <a:prstGeom prst="ellipse">
          <a:avLst/>
        </a:prstGeom>
        <a:gradFill rotWithShape="0">
          <a:gsLst>
            <a:gs pos="0">
              <a:schemeClr val="accent2">
                <a:alpha val="90000"/>
                <a:hueOff val="0"/>
                <a:satOff val="0"/>
                <a:lumOff val="0"/>
                <a:alphaOff val="-32941"/>
                <a:satMod val="103000"/>
                <a:lumMod val="102000"/>
                <a:tint val="94000"/>
              </a:schemeClr>
            </a:gs>
            <a:gs pos="50000">
              <a:schemeClr val="accent2">
                <a:alpha val="90000"/>
                <a:hueOff val="0"/>
                <a:satOff val="0"/>
                <a:lumOff val="0"/>
                <a:alphaOff val="-32941"/>
                <a:satMod val="110000"/>
                <a:lumMod val="100000"/>
                <a:shade val="100000"/>
              </a:schemeClr>
            </a:gs>
            <a:gs pos="100000">
              <a:schemeClr val="accent2">
                <a:alpha val="90000"/>
                <a:hueOff val="0"/>
                <a:satOff val="0"/>
                <a:lumOff val="0"/>
                <a:alphaOff val="-32941"/>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08DBA6C-FC96-44C1-9690-06A29696C9EC}">
      <dsp:nvSpPr>
        <dsp:cNvPr id="0" name=""/>
        <dsp:cNvSpPr/>
      </dsp:nvSpPr>
      <dsp:spPr>
        <a:xfrm>
          <a:off x="4275807" y="2128371"/>
          <a:ext cx="185206" cy="185206"/>
        </a:xfrm>
        <a:prstGeom prst="ellipse">
          <a:avLst/>
        </a:prstGeom>
        <a:gradFill rotWithShape="0">
          <a:gsLst>
            <a:gs pos="0">
              <a:schemeClr val="accent2">
                <a:alpha val="90000"/>
                <a:hueOff val="0"/>
                <a:satOff val="0"/>
                <a:lumOff val="0"/>
                <a:alphaOff val="-35294"/>
                <a:satMod val="103000"/>
                <a:lumMod val="102000"/>
                <a:tint val="94000"/>
              </a:schemeClr>
            </a:gs>
            <a:gs pos="50000">
              <a:schemeClr val="accent2">
                <a:alpha val="90000"/>
                <a:hueOff val="0"/>
                <a:satOff val="0"/>
                <a:lumOff val="0"/>
                <a:alphaOff val="-35294"/>
                <a:satMod val="110000"/>
                <a:lumMod val="100000"/>
                <a:shade val="100000"/>
              </a:schemeClr>
            </a:gs>
            <a:gs pos="100000">
              <a:schemeClr val="accent2">
                <a:alpha val="90000"/>
                <a:hueOff val="0"/>
                <a:satOff val="0"/>
                <a:lumOff val="0"/>
                <a:alphaOff val="-35294"/>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3CF2F4C-78A9-41AC-BBA5-C56E01C3EF05}">
      <dsp:nvSpPr>
        <dsp:cNvPr id="0" name=""/>
        <dsp:cNvSpPr/>
      </dsp:nvSpPr>
      <dsp:spPr>
        <a:xfrm>
          <a:off x="4509168" y="1713508"/>
          <a:ext cx="423329" cy="423329"/>
        </a:xfrm>
        <a:prstGeom prst="ellipse">
          <a:avLst/>
        </a:prstGeom>
        <a:gradFill rotWithShape="0">
          <a:gsLst>
            <a:gs pos="0">
              <a:schemeClr val="accent2">
                <a:alpha val="90000"/>
                <a:hueOff val="0"/>
                <a:satOff val="0"/>
                <a:lumOff val="0"/>
                <a:alphaOff val="-37647"/>
                <a:satMod val="103000"/>
                <a:lumMod val="102000"/>
                <a:tint val="94000"/>
              </a:schemeClr>
            </a:gs>
            <a:gs pos="50000">
              <a:schemeClr val="accent2">
                <a:alpha val="90000"/>
                <a:hueOff val="0"/>
                <a:satOff val="0"/>
                <a:lumOff val="0"/>
                <a:alphaOff val="-37647"/>
                <a:satMod val="110000"/>
                <a:lumMod val="100000"/>
                <a:shade val="100000"/>
              </a:schemeClr>
            </a:gs>
            <a:gs pos="100000">
              <a:schemeClr val="accent2">
                <a:alpha val="90000"/>
                <a:hueOff val="0"/>
                <a:satOff val="0"/>
                <a:lumOff val="0"/>
                <a:alphaOff val="-37647"/>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FD0738-AEEA-4655-BAC4-11311D8F72C1}">
      <dsp:nvSpPr>
        <dsp:cNvPr id="0" name=""/>
        <dsp:cNvSpPr/>
      </dsp:nvSpPr>
      <dsp:spPr>
        <a:xfrm>
          <a:off x="5079604" y="1609792"/>
          <a:ext cx="291039" cy="291039"/>
        </a:xfrm>
        <a:prstGeom prst="ellipse">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63D3E-A83A-47DC-AD2E-CFBD7138838F}">
      <dsp:nvSpPr>
        <dsp:cNvPr id="0" name=""/>
        <dsp:cNvSpPr/>
      </dsp:nvSpPr>
      <dsp:spPr>
        <a:xfrm>
          <a:off x="2956077" y="831924"/>
          <a:ext cx="2328312" cy="767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a:t>Cognitive Heuristics</a:t>
          </a:r>
        </a:p>
      </dsp:txBody>
      <dsp:txXfrm>
        <a:off x="2956077" y="831924"/>
        <a:ext cx="2328312" cy="767284"/>
      </dsp:txXfrm>
    </dsp:sp>
    <dsp:sp modelId="{9A5EA028-750F-4000-B2A0-4C42C37382ED}">
      <dsp:nvSpPr>
        <dsp:cNvPr id="0" name=""/>
        <dsp:cNvSpPr/>
      </dsp:nvSpPr>
      <dsp:spPr>
        <a:xfrm>
          <a:off x="5321666" y="1932307"/>
          <a:ext cx="2328312" cy="322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The short-cuts</a:t>
          </a:r>
        </a:p>
      </dsp:txBody>
      <dsp:txXfrm>
        <a:off x="5321666" y="1932307"/>
        <a:ext cx="2328312" cy="322392"/>
      </dsp:txXfrm>
    </dsp:sp>
    <dsp:sp modelId="{3D61E498-82C8-4911-92DD-4155B73965A3}">
      <dsp:nvSpPr>
        <dsp:cNvPr id="0" name=""/>
        <dsp:cNvSpPr/>
      </dsp:nvSpPr>
      <dsp:spPr>
        <a:xfrm>
          <a:off x="2953431" y="598563"/>
          <a:ext cx="185206" cy="185206"/>
        </a:xfrm>
        <a:prstGeom prst="ellipse">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9FB158-F0B5-42FD-B616-781AF3108426}">
      <dsp:nvSpPr>
        <dsp:cNvPr id="0" name=""/>
        <dsp:cNvSpPr/>
      </dsp:nvSpPr>
      <dsp:spPr>
        <a:xfrm>
          <a:off x="3083076" y="339274"/>
          <a:ext cx="185206" cy="185206"/>
        </a:xfrm>
        <a:prstGeom prst="ellipse">
          <a:avLst/>
        </a:prstGeom>
        <a:gradFill rotWithShape="0">
          <a:gsLst>
            <a:gs pos="0">
              <a:schemeClr val="accent2">
                <a:alpha val="90000"/>
                <a:hueOff val="0"/>
                <a:satOff val="0"/>
                <a:lumOff val="0"/>
                <a:alphaOff val="-2353"/>
                <a:satMod val="103000"/>
                <a:lumMod val="102000"/>
                <a:tint val="94000"/>
              </a:schemeClr>
            </a:gs>
            <a:gs pos="50000">
              <a:schemeClr val="accent2">
                <a:alpha val="90000"/>
                <a:hueOff val="0"/>
                <a:satOff val="0"/>
                <a:lumOff val="0"/>
                <a:alphaOff val="-2353"/>
                <a:satMod val="110000"/>
                <a:lumMod val="100000"/>
                <a:shade val="100000"/>
              </a:schemeClr>
            </a:gs>
            <a:gs pos="100000">
              <a:schemeClr val="accent2">
                <a:alpha val="90000"/>
                <a:hueOff val="0"/>
                <a:satOff val="0"/>
                <a:lumOff val="0"/>
                <a:alphaOff val="-2353"/>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7F66DC6-0D45-44A9-B7F8-1394783AD512}">
      <dsp:nvSpPr>
        <dsp:cNvPr id="0" name=""/>
        <dsp:cNvSpPr/>
      </dsp:nvSpPr>
      <dsp:spPr>
        <a:xfrm>
          <a:off x="3394223" y="391132"/>
          <a:ext cx="291039" cy="291039"/>
        </a:xfrm>
        <a:prstGeom prst="ellipse">
          <a:avLst/>
        </a:prstGeom>
        <a:gradFill rotWithShape="0">
          <a:gsLst>
            <a:gs pos="0">
              <a:schemeClr val="accent2">
                <a:alpha val="90000"/>
                <a:hueOff val="0"/>
                <a:satOff val="0"/>
                <a:lumOff val="0"/>
                <a:alphaOff val="-4706"/>
                <a:satMod val="103000"/>
                <a:lumMod val="102000"/>
                <a:tint val="94000"/>
              </a:schemeClr>
            </a:gs>
            <a:gs pos="50000">
              <a:schemeClr val="accent2">
                <a:alpha val="90000"/>
                <a:hueOff val="0"/>
                <a:satOff val="0"/>
                <a:lumOff val="0"/>
                <a:alphaOff val="-4706"/>
                <a:satMod val="110000"/>
                <a:lumMod val="100000"/>
                <a:shade val="100000"/>
              </a:schemeClr>
            </a:gs>
            <a:gs pos="100000">
              <a:schemeClr val="accent2">
                <a:alpha val="90000"/>
                <a:hueOff val="0"/>
                <a:satOff val="0"/>
                <a:lumOff val="0"/>
                <a:alphaOff val="-4706"/>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8383BA1-7935-4DBF-96AC-CACC51B2196D}">
      <dsp:nvSpPr>
        <dsp:cNvPr id="0" name=""/>
        <dsp:cNvSpPr/>
      </dsp:nvSpPr>
      <dsp:spPr>
        <a:xfrm>
          <a:off x="3653513" y="105913"/>
          <a:ext cx="185206" cy="185206"/>
        </a:xfrm>
        <a:prstGeom prst="ellipse">
          <a:avLst/>
        </a:prstGeom>
        <a:gradFill rotWithShape="0">
          <a:gsLst>
            <a:gs pos="0">
              <a:schemeClr val="accent2">
                <a:alpha val="90000"/>
                <a:hueOff val="0"/>
                <a:satOff val="0"/>
                <a:lumOff val="0"/>
                <a:alphaOff val="-7059"/>
                <a:satMod val="103000"/>
                <a:lumMod val="102000"/>
                <a:tint val="94000"/>
              </a:schemeClr>
            </a:gs>
            <a:gs pos="50000">
              <a:schemeClr val="accent2">
                <a:alpha val="90000"/>
                <a:hueOff val="0"/>
                <a:satOff val="0"/>
                <a:lumOff val="0"/>
                <a:alphaOff val="-7059"/>
                <a:satMod val="110000"/>
                <a:lumMod val="100000"/>
                <a:shade val="100000"/>
              </a:schemeClr>
            </a:gs>
            <a:gs pos="100000">
              <a:schemeClr val="accent2">
                <a:alpha val="90000"/>
                <a:hueOff val="0"/>
                <a:satOff val="0"/>
                <a:lumOff val="0"/>
                <a:alphaOff val="-7059"/>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0F86E3F-8022-4AD6-8225-B9B8DEDFCFE6}">
      <dsp:nvSpPr>
        <dsp:cNvPr id="0" name=""/>
        <dsp:cNvSpPr/>
      </dsp:nvSpPr>
      <dsp:spPr>
        <a:xfrm>
          <a:off x="3990589" y="2198"/>
          <a:ext cx="185206" cy="185206"/>
        </a:xfrm>
        <a:prstGeom prst="ellipse">
          <a:avLst/>
        </a:prstGeom>
        <a:gradFill rotWithShape="0">
          <a:gsLst>
            <a:gs pos="0">
              <a:schemeClr val="accent2">
                <a:alpha val="90000"/>
                <a:hueOff val="0"/>
                <a:satOff val="0"/>
                <a:lumOff val="0"/>
                <a:alphaOff val="-9412"/>
                <a:satMod val="103000"/>
                <a:lumMod val="102000"/>
                <a:tint val="94000"/>
              </a:schemeClr>
            </a:gs>
            <a:gs pos="50000">
              <a:schemeClr val="accent2">
                <a:alpha val="90000"/>
                <a:hueOff val="0"/>
                <a:satOff val="0"/>
                <a:lumOff val="0"/>
                <a:alphaOff val="-9412"/>
                <a:satMod val="110000"/>
                <a:lumMod val="100000"/>
                <a:shade val="100000"/>
              </a:schemeClr>
            </a:gs>
            <a:gs pos="100000">
              <a:schemeClr val="accent2">
                <a:alpha val="90000"/>
                <a:hueOff val="0"/>
                <a:satOff val="0"/>
                <a:lumOff val="0"/>
                <a:alphaOff val="-9412"/>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ABECBE2-82BA-4584-85D6-A87506FC651E}">
      <dsp:nvSpPr>
        <dsp:cNvPr id="0" name=""/>
        <dsp:cNvSpPr/>
      </dsp:nvSpPr>
      <dsp:spPr>
        <a:xfrm>
          <a:off x="4405452" y="183700"/>
          <a:ext cx="185206" cy="185206"/>
        </a:xfrm>
        <a:prstGeom prst="ellipse">
          <a:avLst/>
        </a:prstGeom>
        <a:gradFill rotWithShape="0">
          <a:gsLst>
            <a:gs pos="0">
              <a:schemeClr val="accent2">
                <a:alpha val="90000"/>
                <a:hueOff val="0"/>
                <a:satOff val="0"/>
                <a:lumOff val="0"/>
                <a:alphaOff val="-11765"/>
                <a:satMod val="103000"/>
                <a:lumMod val="102000"/>
                <a:tint val="94000"/>
              </a:schemeClr>
            </a:gs>
            <a:gs pos="50000">
              <a:schemeClr val="accent2">
                <a:alpha val="90000"/>
                <a:hueOff val="0"/>
                <a:satOff val="0"/>
                <a:lumOff val="0"/>
                <a:alphaOff val="-11765"/>
                <a:satMod val="110000"/>
                <a:lumMod val="100000"/>
                <a:shade val="100000"/>
              </a:schemeClr>
            </a:gs>
            <a:gs pos="100000">
              <a:schemeClr val="accent2">
                <a:alpha val="90000"/>
                <a:hueOff val="0"/>
                <a:satOff val="0"/>
                <a:lumOff val="0"/>
                <a:alphaOff val="-11765"/>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8570D1E-1EFE-4A60-A9D5-F62048DBD311}">
      <dsp:nvSpPr>
        <dsp:cNvPr id="0" name=""/>
        <dsp:cNvSpPr/>
      </dsp:nvSpPr>
      <dsp:spPr>
        <a:xfrm>
          <a:off x="4664741" y="313345"/>
          <a:ext cx="291039" cy="291039"/>
        </a:xfrm>
        <a:prstGeom prst="ellipse">
          <a:avLst/>
        </a:prstGeom>
        <a:gradFill rotWithShape="0">
          <a:gsLst>
            <a:gs pos="0">
              <a:schemeClr val="accent2">
                <a:alpha val="90000"/>
                <a:hueOff val="0"/>
                <a:satOff val="0"/>
                <a:lumOff val="0"/>
                <a:alphaOff val="-14118"/>
                <a:satMod val="103000"/>
                <a:lumMod val="102000"/>
                <a:tint val="94000"/>
              </a:schemeClr>
            </a:gs>
            <a:gs pos="50000">
              <a:schemeClr val="accent2">
                <a:alpha val="90000"/>
                <a:hueOff val="0"/>
                <a:satOff val="0"/>
                <a:lumOff val="0"/>
                <a:alphaOff val="-14118"/>
                <a:satMod val="110000"/>
                <a:lumMod val="100000"/>
                <a:shade val="100000"/>
              </a:schemeClr>
            </a:gs>
            <a:gs pos="100000">
              <a:schemeClr val="accent2">
                <a:alpha val="90000"/>
                <a:hueOff val="0"/>
                <a:satOff val="0"/>
                <a:lumOff val="0"/>
                <a:alphaOff val="-14118"/>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A618217-2C51-4620-A47F-AEB34DB66076}">
      <dsp:nvSpPr>
        <dsp:cNvPr id="0" name=""/>
        <dsp:cNvSpPr/>
      </dsp:nvSpPr>
      <dsp:spPr>
        <a:xfrm>
          <a:off x="5027746" y="598563"/>
          <a:ext cx="185206" cy="185206"/>
        </a:xfrm>
        <a:prstGeom prst="ellipse">
          <a:avLst/>
        </a:prstGeom>
        <a:gradFill rotWithShape="0">
          <a:gsLst>
            <a:gs pos="0">
              <a:schemeClr val="accent2">
                <a:alpha val="90000"/>
                <a:hueOff val="0"/>
                <a:satOff val="0"/>
                <a:lumOff val="0"/>
                <a:alphaOff val="-16471"/>
                <a:satMod val="103000"/>
                <a:lumMod val="102000"/>
                <a:tint val="94000"/>
              </a:schemeClr>
            </a:gs>
            <a:gs pos="50000">
              <a:schemeClr val="accent2">
                <a:alpha val="90000"/>
                <a:hueOff val="0"/>
                <a:satOff val="0"/>
                <a:lumOff val="0"/>
                <a:alphaOff val="-16471"/>
                <a:satMod val="110000"/>
                <a:lumMod val="100000"/>
                <a:shade val="100000"/>
              </a:schemeClr>
            </a:gs>
            <a:gs pos="100000">
              <a:schemeClr val="accent2">
                <a:alpha val="90000"/>
                <a:hueOff val="0"/>
                <a:satOff val="0"/>
                <a:lumOff val="0"/>
                <a:alphaOff val="-16471"/>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EB4FC65-3561-45F4-A9D6-A86C34F61409}">
      <dsp:nvSpPr>
        <dsp:cNvPr id="0" name=""/>
        <dsp:cNvSpPr/>
      </dsp:nvSpPr>
      <dsp:spPr>
        <a:xfrm>
          <a:off x="5183320" y="883781"/>
          <a:ext cx="185206" cy="185206"/>
        </a:xfrm>
        <a:prstGeom prst="ellipse">
          <a:avLst/>
        </a:prstGeom>
        <a:gradFill rotWithShape="0">
          <a:gsLst>
            <a:gs pos="0">
              <a:schemeClr val="accent2">
                <a:alpha val="90000"/>
                <a:hueOff val="0"/>
                <a:satOff val="0"/>
                <a:lumOff val="0"/>
                <a:alphaOff val="-18824"/>
                <a:satMod val="103000"/>
                <a:lumMod val="102000"/>
                <a:tint val="94000"/>
              </a:schemeClr>
            </a:gs>
            <a:gs pos="50000">
              <a:schemeClr val="accent2">
                <a:alpha val="90000"/>
                <a:hueOff val="0"/>
                <a:satOff val="0"/>
                <a:lumOff val="0"/>
                <a:alphaOff val="-18824"/>
                <a:satMod val="110000"/>
                <a:lumMod val="100000"/>
                <a:shade val="100000"/>
              </a:schemeClr>
            </a:gs>
            <a:gs pos="100000">
              <a:schemeClr val="accent2">
                <a:alpha val="90000"/>
                <a:hueOff val="0"/>
                <a:satOff val="0"/>
                <a:lumOff val="0"/>
                <a:alphaOff val="-18824"/>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CB53679-D042-4AAF-883E-A2DA8AB1336B}">
      <dsp:nvSpPr>
        <dsp:cNvPr id="0" name=""/>
        <dsp:cNvSpPr/>
      </dsp:nvSpPr>
      <dsp:spPr>
        <a:xfrm>
          <a:off x="3835015" y="339274"/>
          <a:ext cx="476245" cy="476245"/>
        </a:xfrm>
        <a:prstGeom prst="ellipse">
          <a:avLst/>
        </a:prstGeom>
        <a:gradFill rotWithShape="0">
          <a:gsLst>
            <a:gs pos="0">
              <a:schemeClr val="accent2">
                <a:alpha val="90000"/>
                <a:hueOff val="0"/>
                <a:satOff val="0"/>
                <a:lumOff val="0"/>
                <a:alphaOff val="-21176"/>
                <a:satMod val="103000"/>
                <a:lumMod val="102000"/>
                <a:tint val="94000"/>
              </a:schemeClr>
            </a:gs>
            <a:gs pos="50000">
              <a:schemeClr val="accent2">
                <a:alpha val="90000"/>
                <a:hueOff val="0"/>
                <a:satOff val="0"/>
                <a:lumOff val="0"/>
                <a:alphaOff val="-21176"/>
                <a:satMod val="110000"/>
                <a:lumMod val="100000"/>
                <a:shade val="100000"/>
              </a:schemeClr>
            </a:gs>
            <a:gs pos="100000">
              <a:schemeClr val="accent2">
                <a:alpha val="90000"/>
                <a:hueOff val="0"/>
                <a:satOff val="0"/>
                <a:lumOff val="0"/>
                <a:alphaOff val="-21176"/>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986589C-6C9F-4292-AA3A-3FFBE8A3EBC5}">
      <dsp:nvSpPr>
        <dsp:cNvPr id="0" name=""/>
        <dsp:cNvSpPr/>
      </dsp:nvSpPr>
      <dsp:spPr>
        <a:xfrm>
          <a:off x="2823787" y="1324573"/>
          <a:ext cx="185206" cy="185206"/>
        </a:xfrm>
        <a:prstGeom prst="ellipse">
          <a:avLst/>
        </a:prstGeom>
        <a:gradFill rotWithShape="0">
          <a:gsLst>
            <a:gs pos="0">
              <a:schemeClr val="accent2">
                <a:alpha val="90000"/>
                <a:hueOff val="0"/>
                <a:satOff val="0"/>
                <a:lumOff val="0"/>
                <a:alphaOff val="-23529"/>
                <a:satMod val="103000"/>
                <a:lumMod val="102000"/>
                <a:tint val="94000"/>
              </a:schemeClr>
            </a:gs>
            <a:gs pos="50000">
              <a:schemeClr val="accent2">
                <a:alpha val="90000"/>
                <a:hueOff val="0"/>
                <a:satOff val="0"/>
                <a:lumOff val="0"/>
                <a:alphaOff val="-23529"/>
                <a:satMod val="110000"/>
                <a:lumMod val="100000"/>
                <a:shade val="100000"/>
              </a:schemeClr>
            </a:gs>
            <a:gs pos="100000">
              <a:schemeClr val="accent2">
                <a:alpha val="90000"/>
                <a:hueOff val="0"/>
                <a:satOff val="0"/>
                <a:lumOff val="0"/>
                <a:alphaOff val="-23529"/>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38B347D-08B3-4092-8803-37A93A8B3D94}">
      <dsp:nvSpPr>
        <dsp:cNvPr id="0" name=""/>
        <dsp:cNvSpPr/>
      </dsp:nvSpPr>
      <dsp:spPr>
        <a:xfrm>
          <a:off x="3007070" y="1848880"/>
          <a:ext cx="291039" cy="291039"/>
        </a:xfrm>
        <a:prstGeom prst="ellipse">
          <a:avLst/>
        </a:prstGeom>
        <a:gradFill rotWithShape="0">
          <a:gsLst>
            <a:gs pos="0">
              <a:schemeClr val="accent2">
                <a:alpha val="90000"/>
                <a:hueOff val="0"/>
                <a:satOff val="0"/>
                <a:lumOff val="0"/>
                <a:alphaOff val="-25882"/>
                <a:satMod val="103000"/>
                <a:lumMod val="102000"/>
                <a:tint val="94000"/>
              </a:schemeClr>
            </a:gs>
            <a:gs pos="50000">
              <a:schemeClr val="accent2">
                <a:alpha val="90000"/>
                <a:hueOff val="0"/>
                <a:satOff val="0"/>
                <a:lumOff val="0"/>
                <a:alphaOff val="-25882"/>
                <a:satMod val="110000"/>
                <a:lumMod val="100000"/>
                <a:shade val="100000"/>
              </a:schemeClr>
            </a:gs>
            <a:gs pos="100000">
              <a:schemeClr val="accent2">
                <a:alpha val="90000"/>
                <a:hueOff val="0"/>
                <a:satOff val="0"/>
                <a:lumOff val="0"/>
                <a:alphaOff val="-25882"/>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C7ADF4-10B2-4149-95FD-3FEE399CBC8C}">
      <dsp:nvSpPr>
        <dsp:cNvPr id="0" name=""/>
        <dsp:cNvSpPr/>
      </dsp:nvSpPr>
      <dsp:spPr>
        <a:xfrm>
          <a:off x="3368294" y="1765365"/>
          <a:ext cx="423329" cy="423329"/>
        </a:xfrm>
        <a:prstGeom prst="ellipse">
          <a:avLst/>
        </a:prstGeom>
        <a:gradFill rotWithShape="0">
          <a:gsLst>
            <a:gs pos="0">
              <a:schemeClr val="accent2">
                <a:alpha val="90000"/>
                <a:hueOff val="0"/>
                <a:satOff val="0"/>
                <a:lumOff val="0"/>
                <a:alphaOff val="-28235"/>
                <a:satMod val="103000"/>
                <a:lumMod val="102000"/>
                <a:tint val="94000"/>
              </a:schemeClr>
            </a:gs>
            <a:gs pos="50000">
              <a:schemeClr val="accent2">
                <a:alpha val="90000"/>
                <a:hueOff val="0"/>
                <a:satOff val="0"/>
                <a:lumOff val="0"/>
                <a:alphaOff val="-28235"/>
                <a:satMod val="110000"/>
                <a:lumMod val="100000"/>
                <a:shade val="100000"/>
              </a:schemeClr>
            </a:gs>
            <a:gs pos="100000">
              <a:schemeClr val="accent2">
                <a:alpha val="90000"/>
                <a:hueOff val="0"/>
                <a:satOff val="0"/>
                <a:lumOff val="0"/>
                <a:alphaOff val="-28235"/>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8740E65-042E-4859-87B6-ACEA2261A4B2}">
      <dsp:nvSpPr>
        <dsp:cNvPr id="0" name=""/>
        <dsp:cNvSpPr/>
      </dsp:nvSpPr>
      <dsp:spPr>
        <a:xfrm>
          <a:off x="3912802" y="2102442"/>
          <a:ext cx="185206" cy="185206"/>
        </a:xfrm>
        <a:prstGeom prst="ellipse">
          <a:avLst/>
        </a:prstGeom>
        <a:gradFill rotWithShape="0">
          <a:gsLst>
            <a:gs pos="0">
              <a:schemeClr val="accent2">
                <a:alpha val="90000"/>
                <a:hueOff val="0"/>
                <a:satOff val="0"/>
                <a:lumOff val="0"/>
                <a:alphaOff val="-30588"/>
                <a:satMod val="103000"/>
                <a:lumMod val="102000"/>
                <a:tint val="94000"/>
              </a:schemeClr>
            </a:gs>
            <a:gs pos="50000">
              <a:schemeClr val="accent2">
                <a:alpha val="90000"/>
                <a:hueOff val="0"/>
                <a:satOff val="0"/>
                <a:lumOff val="0"/>
                <a:alphaOff val="-30588"/>
                <a:satMod val="110000"/>
                <a:lumMod val="100000"/>
                <a:shade val="100000"/>
              </a:schemeClr>
            </a:gs>
            <a:gs pos="100000">
              <a:schemeClr val="accent2">
                <a:alpha val="90000"/>
                <a:hueOff val="0"/>
                <a:satOff val="0"/>
                <a:lumOff val="0"/>
                <a:alphaOff val="-30588"/>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579C8AE-A450-499B-997A-2928DE0114DE}">
      <dsp:nvSpPr>
        <dsp:cNvPr id="0" name=""/>
        <dsp:cNvSpPr/>
      </dsp:nvSpPr>
      <dsp:spPr>
        <a:xfrm>
          <a:off x="4016518" y="1765365"/>
          <a:ext cx="291039" cy="291039"/>
        </a:xfrm>
        <a:prstGeom prst="ellipse">
          <a:avLst/>
        </a:prstGeom>
        <a:gradFill rotWithShape="0">
          <a:gsLst>
            <a:gs pos="0">
              <a:schemeClr val="accent2">
                <a:alpha val="90000"/>
                <a:hueOff val="0"/>
                <a:satOff val="0"/>
                <a:lumOff val="0"/>
                <a:alphaOff val="-32941"/>
                <a:satMod val="103000"/>
                <a:lumMod val="102000"/>
                <a:tint val="94000"/>
              </a:schemeClr>
            </a:gs>
            <a:gs pos="50000">
              <a:schemeClr val="accent2">
                <a:alpha val="90000"/>
                <a:hueOff val="0"/>
                <a:satOff val="0"/>
                <a:lumOff val="0"/>
                <a:alphaOff val="-32941"/>
                <a:satMod val="110000"/>
                <a:lumMod val="100000"/>
                <a:shade val="100000"/>
              </a:schemeClr>
            </a:gs>
            <a:gs pos="100000">
              <a:schemeClr val="accent2">
                <a:alpha val="90000"/>
                <a:hueOff val="0"/>
                <a:satOff val="0"/>
                <a:lumOff val="0"/>
                <a:alphaOff val="-32941"/>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08DBA6C-FC96-44C1-9690-06A29696C9EC}">
      <dsp:nvSpPr>
        <dsp:cNvPr id="0" name=""/>
        <dsp:cNvSpPr/>
      </dsp:nvSpPr>
      <dsp:spPr>
        <a:xfrm>
          <a:off x="4275807" y="2128371"/>
          <a:ext cx="185206" cy="185206"/>
        </a:xfrm>
        <a:prstGeom prst="ellipse">
          <a:avLst/>
        </a:prstGeom>
        <a:gradFill rotWithShape="0">
          <a:gsLst>
            <a:gs pos="0">
              <a:schemeClr val="accent2">
                <a:alpha val="90000"/>
                <a:hueOff val="0"/>
                <a:satOff val="0"/>
                <a:lumOff val="0"/>
                <a:alphaOff val="-35294"/>
                <a:satMod val="103000"/>
                <a:lumMod val="102000"/>
                <a:tint val="94000"/>
              </a:schemeClr>
            </a:gs>
            <a:gs pos="50000">
              <a:schemeClr val="accent2">
                <a:alpha val="90000"/>
                <a:hueOff val="0"/>
                <a:satOff val="0"/>
                <a:lumOff val="0"/>
                <a:alphaOff val="-35294"/>
                <a:satMod val="110000"/>
                <a:lumMod val="100000"/>
                <a:shade val="100000"/>
              </a:schemeClr>
            </a:gs>
            <a:gs pos="100000">
              <a:schemeClr val="accent2">
                <a:alpha val="90000"/>
                <a:hueOff val="0"/>
                <a:satOff val="0"/>
                <a:lumOff val="0"/>
                <a:alphaOff val="-35294"/>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3CF2F4C-78A9-41AC-BBA5-C56E01C3EF05}">
      <dsp:nvSpPr>
        <dsp:cNvPr id="0" name=""/>
        <dsp:cNvSpPr/>
      </dsp:nvSpPr>
      <dsp:spPr>
        <a:xfrm>
          <a:off x="4509168" y="1713508"/>
          <a:ext cx="423329" cy="423329"/>
        </a:xfrm>
        <a:prstGeom prst="ellipse">
          <a:avLst/>
        </a:prstGeom>
        <a:gradFill rotWithShape="0">
          <a:gsLst>
            <a:gs pos="0">
              <a:schemeClr val="accent2">
                <a:alpha val="90000"/>
                <a:hueOff val="0"/>
                <a:satOff val="0"/>
                <a:lumOff val="0"/>
                <a:alphaOff val="-37647"/>
                <a:satMod val="103000"/>
                <a:lumMod val="102000"/>
                <a:tint val="94000"/>
              </a:schemeClr>
            </a:gs>
            <a:gs pos="50000">
              <a:schemeClr val="accent2">
                <a:alpha val="90000"/>
                <a:hueOff val="0"/>
                <a:satOff val="0"/>
                <a:lumOff val="0"/>
                <a:alphaOff val="-37647"/>
                <a:satMod val="110000"/>
                <a:lumMod val="100000"/>
                <a:shade val="100000"/>
              </a:schemeClr>
            </a:gs>
            <a:gs pos="100000">
              <a:schemeClr val="accent2">
                <a:alpha val="90000"/>
                <a:hueOff val="0"/>
                <a:satOff val="0"/>
                <a:lumOff val="0"/>
                <a:alphaOff val="-37647"/>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FD0738-AEEA-4655-BAC4-11311D8F72C1}">
      <dsp:nvSpPr>
        <dsp:cNvPr id="0" name=""/>
        <dsp:cNvSpPr/>
      </dsp:nvSpPr>
      <dsp:spPr>
        <a:xfrm>
          <a:off x="5079604" y="1609792"/>
          <a:ext cx="291039" cy="291039"/>
        </a:xfrm>
        <a:prstGeom prst="ellipse">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63D3E-A83A-47DC-AD2E-CFBD7138838F}">
      <dsp:nvSpPr>
        <dsp:cNvPr id="0" name=""/>
        <dsp:cNvSpPr/>
      </dsp:nvSpPr>
      <dsp:spPr>
        <a:xfrm>
          <a:off x="2956077" y="831924"/>
          <a:ext cx="2328312" cy="767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a:t>Cognitive Heuristics</a:t>
          </a:r>
        </a:p>
      </dsp:txBody>
      <dsp:txXfrm>
        <a:off x="2956077" y="831924"/>
        <a:ext cx="2328312" cy="767284"/>
      </dsp:txXfrm>
    </dsp:sp>
    <dsp:sp modelId="{9A5EA028-750F-4000-B2A0-4C42C37382ED}">
      <dsp:nvSpPr>
        <dsp:cNvPr id="0" name=""/>
        <dsp:cNvSpPr/>
      </dsp:nvSpPr>
      <dsp:spPr>
        <a:xfrm>
          <a:off x="5321666" y="1932307"/>
          <a:ext cx="2328312" cy="322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The short-cuts</a:t>
          </a:r>
        </a:p>
      </dsp:txBody>
      <dsp:txXfrm>
        <a:off x="5321666" y="1932307"/>
        <a:ext cx="2328312" cy="322392"/>
      </dsp:txXfrm>
    </dsp:sp>
    <dsp:sp modelId="{3D61E498-82C8-4911-92DD-4155B73965A3}">
      <dsp:nvSpPr>
        <dsp:cNvPr id="0" name=""/>
        <dsp:cNvSpPr/>
      </dsp:nvSpPr>
      <dsp:spPr>
        <a:xfrm>
          <a:off x="2953431" y="598563"/>
          <a:ext cx="185206" cy="185206"/>
        </a:xfrm>
        <a:prstGeom prst="ellipse">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9FB158-F0B5-42FD-B616-781AF3108426}">
      <dsp:nvSpPr>
        <dsp:cNvPr id="0" name=""/>
        <dsp:cNvSpPr/>
      </dsp:nvSpPr>
      <dsp:spPr>
        <a:xfrm>
          <a:off x="3083076" y="339274"/>
          <a:ext cx="185206" cy="185206"/>
        </a:xfrm>
        <a:prstGeom prst="ellipse">
          <a:avLst/>
        </a:prstGeom>
        <a:gradFill rotWithShape="0">
          <a:gsLst>
            <a:gs pos="0">
              <a:schemeClr val="accent2">
                <a:alpha val="90000"/>
                <a:hueOff val="0"/>
                <a:satOff val="0"/>
                <a:lumOff val="0"/>
                <a:alphaOff val="-2353"/>
                <a:satMod val="103000"/>
                <a:lumMod val="102000"/>
                <a:tint val="94000"/>
              </a:schemeClr>
            </a:gs>
            <a:gs pos="50000">
              <a:schemeClr val="accent2">
                <a:alpha val="90000"/>
                <a:hueOff val="0"/>
                <a:satOff val="0"/>
                <a:lumOff val="0"/>
                <a:alphaOff val="-2353"/>
                <a:satMod val="110000"/>
                <a:lumMod val="100000"/>
                <a:shade val="100000"/>
              </a:schemeClr>
            </a:gs>
            <a:gs pos="100000">
              <a:schemeClr val="accent2">
                <a:alpha val="90000"/>
                <a:hueOff val="0"/>
                <a:satOff val="0"/>
                <a:lumOff val="0"/>
                <a:alphaOff val="-2353"/>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7F66DC6-0D45-44A9-B7F8-1394783AD512}">
      <dsp:nvSpPr>
        <dsp:cNvPr id="0" name=""/>
        <dsp:cNvSpPr/>
      </dsp:nvSpPr>
      <dsp:spPr>
        <a:xfrm>
          <a:off x="3394223" y="391132"/>
          <a:ext cx="291039" cy="291039"/>
        </a:xfrm>
        <a:prstGeom prst="ellipse">
          <a:avLst/>
        </a:prstGeom>
        <a:gradFill rotWithShape="0">
          <a:gsLst>
            <a:gs pos="0">
              <a:schemeClr val="accent2">
                <a:alpha val="90000"/>
                <a:hueOff val="0"/>
                <a:satOff val="0"/>
                <a:lumOff val="0"/>
                <a:alphaOff val="-4706"/>
                <a:satMod val="103000"/>
                <a:lumMod val="102000"/>
                <a:tint val="94000"/>
              </a:schemeClr>
            </a:gs>
            <a:gs pos="50000">
              <a:schemeClr val="accent2">
                <a:alpha val="90000"/>
                <a:hueOff val="0"/>
                <a:satOff val="0"/>
                <a:lumOff val="0"/>
                <a:alphaOff val="-4706"/>
                <a:satMod val="110000"/>
                <a:lumMod val="100000"/>
                <a:shade val="100000"/>
              </a:schemeClr>
            </a:gs>
            <a:gs pos="100000">
              <a:schemeClr val="accent2">
                <a:alpha val="90000"/>
                <a:hueOff val="0"/>
                <a:satOff val="0"/>
                <a:lumOff val="0"/>
                <a:alphaOff val="-4706"/>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8383BA1-7935-4DBF-96AC-CACC51B2196D}">
      <dsp:nvSpPr>
        <dsp:cNvPr id="0" name=""/>
        <dsp:cNvSpPr/>
      </dsp:nvSpPr>
      <dsp:spPr>
        <a:xfrm>
          <a:off x="3653513" y="105913"/>
          <a:ext cx="185206" cy="185206"/>
        </a:xfrm>
        <a:prstGeom prst="ellipse">
          <a:avLst/>
        </a:prstGeom>
        <a:gradFill rotWithShape="0">
          <a:gsLst>
            <a:gs pos="0">
              <a:schemeClr val="accent2">
                <a:alpha val="90000"/>
                <a:hueOff val="0"/>
                <a:satOff val="0"/>
                <a:lumOff val="0"/>
                <a:alphaOff val="-7059"/>
                <a:satMod val="103000"/>
                <a:lumMod val="102000"/>
                <a:tint val="94000"/>
              </a:schemeClr>
            </a:gs>
            <a:gs pos="50000">
              <a:schemeClr val="accent2">
                <a:alpha val="90000"/>
                <a:hueOff val="0"/>
                <a:satOff val="0"/>
                <a:lumOff val="0"/>
                <a:alphaOff val="-7059"/>
                <a:satMod val="110000"/>
                <a:lumMod val="100000"/>
                <a:shade val="100000"/>
              </a:schemeClr>
            </a:gs>
            <a:gs pos="100000">
              <a:schemeClr val="accent2">
                <a:alpha val="90000"/>
                <a:hueOff val="0"/>
                <a:satOff val="0"/>
                <a:lumOff val="0"/>
                <a:alphaOff val="-7059"/>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0F86E3F-8022-4AD6-8225-B9B8DEDFCFE6}">
      <dsp:nvSpPr>
        <dsp:cNvPr id="0" name=""/>
        <dsp:cNvSpPr/>
      </dsp:nvSpPr>
      <dsp:spPr>
        <a:xfrm>
          <a:off x="3990589" y="2198"/>
          <a:ext cx="185206" cy="185206"/>
        </a:xfrm>
        <a:prstGeom prst="ellipse">
          <a:avLst/>
        </a:prstGeom>
        <a:gradFill rotWithShape="0">
          <a:gsLst>
            <a:gs pos="0">
              <a:schemeClr val="accent2">
                <a:alpha val="90000"/>
                <a:hueOff val="0"/>
                <a:satOff val="0"/>
                <a:lumOff val="0"/>
                <a:alphaOff val="-9412"/>
                <a:satMod val="103000"/>
                <a:lumMod val="102000"/>
                <a:tint val="94000"/>
              </a:schemeClr>
            </a:gs>
            <a:gs pos="50000">
              <a:schemeClr val="accent2">
                <a:alpha val="90000"/>
                <a:hueOff val="0"/>
                <a:satOff val="0"/>
                <a:lumOff val="0"/>
                <a:alphaOff val="-9412"/>
                <a:satMod val="110000"/>
                <a:lumMod val="100000"/>
                <a:shade val="100000"/>
              </a:schemeClr>
            </a:gs>
            <a:gs pos="100000">
              <a:schemeClr val="accent2">
                <a:alpha val="90000"/>
                <a:hueOff val="0"/>
                <a:satOff val="0"/>
                <a:lumOff val="0"/>
                <a:alphaOff val="-9412"/>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ABECBE2-82BA-4584-85D6-A87506FC651E}">
      <dsp:nvSpPr>
        <dsp:cNvPr id="0" name=""/>
        <dsp:cNvSpPr/>
      </dsp:nvSpPr>
      <dsp:spPr>
        <a:xfrm>
          <a:off x="4405452" y="183700"/>
          <a:ext cx="185206" cy="185206"/>
        </a:xfrm>
        <a:prstGeom prst="ellipse">
          <a:avLst/>
        </a:prstGeom>
        <a:gradFill rotWithShape="0">
          <a:gsLst>
            <a:gs pos="0">
              <a:schemeClr val="accent2">
                <a:alpha val="90000"/>
                <a:hueOff val="0"/>
                <a:satOff val="0"/>
                <a:lumOff val="0"/>
                <a:alphaOff val="-11765"/>
                <a:satMod val="103000"/>
                <a:lumMod val="102000"/>
                <a:tint val="94000"/>
              </a:schemeClr>
            </a:gs>
            <a:gs pos="50000">
              <a:schemeClr val="accent2">
                <a:alpha val="90000"/>
                <a:hueOff val="0"/>
                <a:satOff val="0"/>
                <a:lumOff val="0"/>
                <a:alphaOff val="-11765"/>
                <a:satMod val="110000"/>
                <a:lumMod val="100000"/>
                <a:shade val="100000"/>
              </a:schemeClr>
            </a:gs>
            <a:gs pos="100000">
              <a:schemeClr val="accent2">
                <a:alpha val="90000"/>
                <a:hueOff val="0"/>
                <a:satOff val="0"/>
                <a:lumOff val="0"/>
                <a:alphaOff val="-11765"/>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8570D1E-1EFE-4A60-A9D5-F62048DBD311}">
      <dsp:nvSpPr>
        <dsp:cNvPr id="0" name=""/>
        <dsp:cNvSpPr/>
      </dsp:nvSpPr>
      <dsp:spPr>
        <a:xfrm>
          <a:off x="4664741" y="313345"/>
          <a:ext cx="291039" cy="291039"/>
        </a:xfrm>
        <a:prstGeom prst="ellipse">
          <a:avLst/>
        </a:prstGeom>
        <a:gradFill rotWithShape="0">
          <a:gsLst>
            <a:gs pos="0">
              <a:schemeClr val="accent2">
                <a:alpha val="90000"/>
                <a:hueOff val="0"/>
                <a:satOff val="0"/>
                <a:lumOff val="0"/>
                <a:alphaOff val="-14118"/>
                <a:satMod val="103000"/>
                <a:lumMod val="102000"/>
                <a:tint val="94000"/>
              </a:schemeClr>
            </a:gs>
            <a:gs pos="50000">
              <a:schemeClr val="accent2">
                <a:alpha val="90000"/>
                <a:hueOff val="0"/>
                <a:satOff val="0"/>
                <a:lumOff val="0"/>
                <a:alphaOff val="-14118"/>
                <a:satMod val="110000"/>
                <a:lumMod val="100000"/>
                <a:shade val="100000"/>
              </a:schemeClr>
            </a:gs>
            <a:gs pos="100000">
              <a:schemeClr val="accent2">
                <a:alpha val="90000"/>
                <a:hueOff val="0"/>
                <a:satOff val="0"/>
                <a:lumOff val="0"/>
                <a:alphaOff val="-14118"/>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A618217-2C51-4620-A47F-AEB34DB66076}">
      <dsp:nvSpPr>
        <dsp:cNvPr id="0" name=""/>
        <dsp:cNvSpPr/>
      </dsp:nvSpPr>
      <dsp:spPr>
        <a:xfrm>
          <a:off x="5027746" y="598563"/>
          <a:ext cx="185206" cy="185206"/>
        </a:xfrm>
        <a:prstGeom prst="ellipse">
          <a:avLst/>
        </a:prstGeom>
        <a:gradFill rotWithShape="0">
          <a:gsLst>
            <a:gs pos="0">
              <a:schemeClr val="accent2">
                <a:alpha val="90000"/>
                <a:hueOff val="0"/>
                <a:satOff val="0"/>
                <a:lumOff val="0"/>
                <a:alphaOff val="-16471"/>
                <a:satMod val="103000"/>
                <a:lumMod val="102000"/>
                <a:tint val="94000"/>
              </a:schemeClr>
            </a:gs>
            <a:gs pos="50000">
              <a:schemeClr val="accent2">
                <a:alpha val="90000"/>
                <a:hueOff val="0"/>
                <a:satOff val="0"/>
                <a:lumOff val="0"/>
                <a:alphaOff val="-16471"/>
                <a:satMod val="110000"/>
                <a:lumMod val="100000"/>
                <a:shade val="100000"/>
              </a:schemeClr>
            </a:gs>
            <a:gs pos="100000">
              <a:schemeClr val="accent2">
                <a:alpha val="90000"/>
                <a:hueOff val="0"/>
                <a:satOff val="0"/>
                <a:lumOff val="0"/>
                <a:alphaOff val="-16471"/>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EB4FC65-3561-45F4-A9D6-A86C34F61409}">
      <dsp:nvSpPr>
        <dsp:cNvPr id="0" name=""/>
        <dsp:cNvSpPr/>
      </dsp:nvSpPr>
      <dsp:spPr>
        <a:xfrm>
          <a:off x="5183320" y="883781"/>
          <a:ext cx="185206" cy="185206"/>
        </a:xfrm>
        <a:prstGeom prst="ellipse">
          <a:avLst/>
        </a:prstGeom>
        <a:gradFill rotWithShape="0">
          <a:gsLst>
            <a:gs pos="0">
              <a:schemeClr val="accent2">
                <a:alpha val="90000"/>
                <a:hueOff val="0"/>
                <a:satOff val="0"/>
                <a:lumOff val="0"/>
                <a:alphaOff val="-18824"/>
                <a:satMod val="103000"/>
                <a:lumMod val="102000"/>
                <a:tint val="94000"/>
              </a:schemeClr>
            </a:gs>
            <a:gs pos="50000">
              <a:schemeClr val="accent2">
                <a:alpha val="90000"/>
                <a:hueOff val="0"/>
                <a:satOff val="0"/>
                <a:lumOff val="0"/>
                <a:alphaOff val="-18824"/>
                <a:satMod val="110000"/>
                <a:lumMod val="100000"/>
                <a:shade val="100000"/>
              </a:schemeClr>
            </a:gs>
            <a:gs pos="100000">
              <a:schemeClr val="accent2">
                <a:alpha val="90000"/>
                <a:hueOff val="0"/>
                <a:satOff val="0"/>
                <a:lumOff val="0"/>
                <a:alphaOff val="-18824"/>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CB53679-D042-4AAF-883E-A2DA8AB1336B}">
      <dsp:nvSpPr>
        <dsp:cNvPr id="0" name=""/>
        <dsp:cNvSpPr/>
      </dsp:nvSpPr>
      <dsp:spPr>
        <a:xfrm>
          <a:off x="3835015" y="339274"/>
          <a:ext cx="476245" cy="476245"/>
        </a:xfrm>
        <a:prstGeom prst="ellipse">
          <a:avLst/>
        </a:prstGeom>
        <a:gradFill rotWithShape="0">
          <a:gsLst>
            <a:gs pos="0">
              <a:schemeClr val="accent2">
                <a:alpha val="90000"/>
                <a:hueOff val="0"/>
                <a:satOff val="0"/>
                <a:lumOff val="0"/>
                <a:alphaOff val="-21176"/>
                <a:satMod val="103000"/>
                <a:lumMod val="102000"/>
                <a:tint val="94000"/>
              </a:schemeClr>
            </a:gs>
            <a:gs pos="50000">
              <a:schemeClr val="accent2">
                <a:alpha val="90000"/>
                <a:hueOff val="0"/>
                <a:satOff val="0"/>
                <a:lumOff val="0"/>
                <a:alphaOff val="-21176"/>
                <a:satMod val="110000"/>
                <a:lumMod val="100000"/>
                <a:shade val="100000"/>
              </a:schemeClr>
            </a:gs>
            <a:gs pos="100000">
              <a:schemeClr val="accent2">
                <a:alpha val="90000"/>
                <a:hueOff val="0"/>
                <a:satOff val="0"/>
                <a:lumOff val="0"/>
                <a:alphaOff val="-21176"/>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986589C-6C9F-4292-AA3A-3FFBE8A3EBC5}">
      <dsp:nvSpPr>
        <dsp:cNvPr id="0" name=""/>
        <dsp:cNvSpPr/>
      </dsp:nvSpPr>
      <dsp:spPr>
        <a:xfrm>
          <a:off x="2823787" y="1324573"/>
          <a:ext cx="185206" cy="185206"/>
        </a:xfrm>
        <a:prstGeom prst="ellipse">
          <a:avLst/>
        </a:prstGeom>
        <a:gradFill rotWithShape="0">
          <a:gsLst>
            <a:gs pos="0">
              <a:schemeClr val="accent2">
                <a:alpha val="90000"/>
                <a:hueOff val="0"/>
                <a:satOff val="0"/>
                <a:lumOff val="0"/>
                <a:alphaOff val="-23529"/>
                <a:satMod val="103000"/>
                <a:lumMod val="102000"/>
                <a:tint val="94000"/>
              </a:schemeClr>
            </a:gs>
            <a:gs pos="50000">
              <a:schemeClr val="accent2">
                <a:alpha val="90000"/>
                <a:hueOff val="0"/>
                <a:satOff val="0"/>
                <a:lumOff val="0"/>
                <a:alphaOff val="-23529"/>
                <a:satMod val="110000"/>
                <a:lumMod val="100000"/>
                <a:shade val="100000"/>
              </a:schemeClr>
            </a:gs>
            <a:gs pos="100000">
              <a:schemeClr val="accent2">
                <a:alpha val="90000"/>
                <a:hueOff val="0"/>
                <a:satOff val="0"/>
                <a:lumOff val="0"/>
                <a:alphaOff val="-23529"/>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38B347D-08B3-4092-8803-37A93A8B3D94}">
      <dsp:nvSpPr>
        <dsp:cNvPr id="0" name=""/>
        <dsp:cNvSpPr/>
      </dsp:nvSpPr>
      <dsp:spPr>
        <a:xfrm>
          <a:off x="3007070" y="1848880"/>
          <a:ext cx="291039" cy="291039"/>
        </a:xfrm>
        <a:prstGeom prst="ellipse">
          <a:avLst/>
        </a:prstGeom>
        <a:gradFill rotWithShape="0">
          <a:gsLst>
            <a:gs pos="0">
              <a:schemeClr val="accent2">
                <a:alpha val="90000"/>
                <a:hueOff val="0"/>
                <a:satOff val="0"/>
                <a:lumOff val="0"/>
                <a:alphaOff val="-25882"/>
                <a:satMod val="103000"/>
                <a:lumMod val="102000"/>
                <a:tint val="94000"/>
              </a:schemeClr>
            </a:gs>
            <a:gs pos="50000">
              <a:schemeClr val="accent2">
                <a:alpha val="90000"/>
                <a:hueOff val="0"/>
                <a:satOff val="0"/>
                <a:lumOff val="0"/>
                <a:alphaOff val="-25882"/>
                <a:satMod val="110000"/>
                <a:lumMod val="100000"/>
                <a:shade val="100000"/>
              </a:schemeClr>
            </a:gs>
            <a:gs pos="100000">
              <a:schemeClr val="accent2">
                <a:alpha val="90000"/>
                <a:hueOff val="0"/>
                <a:satOff val="0"/>
                <a:lumOff val="0"/>
                <a:alphaOff val="-25882"/>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C7ADF4-10B2-4149-95FD-3FEE399CBC8C}">
      <dsp:nvSpPr>
        <dsp:cNvPr id="0" name=""/>
        <dsp:cNvSpPr/>
      </dsp:nvSpPr>
      <dsp:spPr>
        <a:xfrm>
          <a:off x="3368294" y="1765365"/>
          <a:ext cx="423329" cy="423329"/>
        </a:xfrm>
        <a:prstGeom prst="ellipse">
          <a:avLst/>
        </a:prstGeom>
        <a:gradFill rotWithShape="0">
          <a:gsLst>
            <a:gs pos="0">
              <a:schemeClr val="accent2">
                <a:alpha val="90000"/>
                <a:hueOff val="0"/>
                <a:satOff val="0"/>
                <a:lumOff val="0"/>
                <a:alphaOff val="-28235"/>
                <a:satMod val="103000"/>
                <a:lumMod val="102000"/>
                <a:tint val="94000"/>
              </a:schemeClr>
            </a:gs>
            <a:gs pos="50000">
              <a:schemeClr val="accent2">
                <a:alpha val="90000"/>
                <a:hueOff val="0"/>
                <a:satOff val="0"/>
                <a:lumOff val="0"/>
                <a:alphaOff val="-28235"/>
                <a:satMod val="110000"/>
                <a:lumMod val="100000"/>
                <a:shade val="100000"/>
              </a:schemeClr>
            </a:gs>
            <a:gs pos="100000">
              <a:schemeClr val="accent2">
                <a:alpha val="90000"/>
                <a:hueOff val="0"/>
                <a:satOff val="0"/>
                <a:lumOff val="0"/>
                <a:alphaOff val="-28235"/>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8740E65-042E-4859-87B6-ACEA2261A4B2}">
      <dsp:nvSpPr>
        <dsp:cNvPr id="0" name=""/>
        <dsp:cNvSpPr/>
      </dsp:nvSpPr>
      <dsp:spPr>
        <a:xfrm>
          <a:off x="3912802" y="2102442"/>
          <a:ext cx="185206" cy="185206"/>
        </a:xfrm>
        <a:prstGeom prst="ellipse">
          <a:avLst/>
        </a:prstGeom>
        <a:gradFill rotWithShape="0">
          <a:gsLst>
            <a:gs pos="0">
              <a:schemeClr val="accent2">
                <a:alpha val="90000"/>
                <a:hueOff val="0"/>
                <a:satOff val="0"/>
                <a:lumOff val="0"/>
                <a:alphaOff val="-30588"/>
                <a:satMod val="103000"/>
                <a:lumMod val="102000"/>
                <a:tint val="94000"/>
              </a:schemeClr>
            </a:gs>
            <a:gs pos="50000">
              <a:schemeClr val="accent2">
                <a:alpha val="90000"/>
                <a:hueOff val="0"/>
                <a:satOff val="0"/>
                <a:lumOff val="0"/>
                <a:alphaOff val="-30588"/>
                <a:satMod val="110000"/>
                <a:lumMod val="100000"/>
                <a:shade val="100000"/>
              </a:schemeClr>
            </a:gs>
            <a:gs pos="100000">
              <a:schemeClr val="accent2">
                <a:alpha val="90000"/>
                <a:hueOff val="0"/>
                <a:satOff val="0"/>
                <a:lumOff val="0"/>
                <a:alphaOff val="-30588"/>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579C8AE-A450-499B-997A-2928DE0114DE}">
      <dsp:nvSpPr>
        <dsp:cNvPr id="0" name=""/>
        <dsp:cNvSpPr/>
      </dsp:nvSpPr>
      <dsp:spPr>
        <a:xfrm>
          <a:off x="4016518" y="1765365"/>
          <a:ext cx="291039" cy="291039"/>
        </a:xfrm>
        <a:prstGeom prst="ellipse">
          <a:avLst/>
        </a:prstGeom>
        <a:gradFill rotWithShape="0">
          <a:gsLst>
            <a:gs pos="0">
              <a:schemeClr val="accent2">
                <a:alpha val="90000"/>
                <a:hueOff val="0"/>
                <a:satOff val="0"/>
                <a:lumOff val="0"/>
                <a:alphaOff val="-32941"/>
                <a:satMod val="103000"/>
                <a:lumMod val="102000"/>
                <a:tint val="94000"/>
              </a:schemeClr>
            </a:gs>
            <a:gs pos="50000">
              <a:schemeClr val="accent2">
                <a:alpha val="90000"/>
                <a:hueOff val="0"/>
                <a:satOff val="0"/>
                <a:lumOff val="0"/>
                <a:alphaOff val="-32941"/>
                <a:satMod val="110000"/>
                <a:lumMod val="100000"/>
                <a:shade val="100000"/>
              </a:schemeClr>
            </a:gs>
            <a:gs pos="100000">
              <a:schemeClr val="accent2">
                <a:alpha val="90000"/>
                <a:hueOff val="0"/>
                <a:satOff val="0"/>
                <a:lumOff val="0"/>
                <a:alphaOff val="-32941"/>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08DBA6C-FC96-44C1-9690-06A29696C9EC}">
      <dsp:nvSpPr>
        <dsp:cNvPr id="0" name=""/>
        <dsp:cNvSpPr/>
      </dsp:nvSpPr>
      <dsp:spPr>
        <a:xfrm>
          <a:off x="4275807" y="2128371"/>
          <a:ext cx="185206" cy="185206"/>
        </a:xfrm>
        <a:prstGeom prst="ellipse">
          <a:avLst/>
        </a:prstGeom>
        <a:gradFill rotWithShape="0">
          <a:gsLst>
            <a:gs pos="0">
              <a:schemeClr val="accent2">
                <a:alpha val="90000"/>
                <a:hueOff val="0"/>
                <a:satOff val="0"/>
                <a:lumOff val="0"/>
                <a:alphaOff val="-35294"/>
                <a:satMod val="103000"/>
                <a:lumMod val="102000"/>
                <a:tint val="94000"/>
              </a:schemeClr>
            </a:gs>
            <a:gs pos="50000">
              <a:schemeClr val="accent2">
                <a:alpha val="90000"/>
                <a:hueOff val="0"/>
                <a:satOff val="0"/>
                <a:lumOff val="0"/>
                <a:alphaOff val="-35294"/>
                <a:satMod val="110000"/>
                <a:lumMod val="100000"/>
                <a:shade val="100000"/>
              </a:schemeClr>
            </a:gs>
            <a:gs pos="100000">
              <a:schemeClr val="accent2">
                <a:alpha val="90000"/>
                <a:hueOff val="0"/>
                <a:satOff val="0"/>
                <a:lumOff val="0"/>
                <a:alphaOff val="-35294"/>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3CF2F4C-78A9-41AC-BBA5-C56E01C3EF05}">
      <dsp:nvSpPr>
        <dsp:cNvPr id="0" name=""/>
        <dsp:cNvSpPr/>
      </dsp:nvSpPr>
      <dsp:spPr>
        <a:xfrm>
          <a:off x="4509168" y="1713508"/>
          <a:ext cx="423329" cy="423329"/>
        </a:xfrm>
        <a:prstGeom prst="ellipse">
          <a:avLst/>
        </a:prstGeom>
        <a:gradFill rotWithShape="0">
          <a:gsLst>
            <a:gs pos="0">
              <a:schemeClr val="accent2">
                <a:alpha val="90000"/>
                <a:hueOff val="0"/>
                <a:satOff val="0"/>
                <a:lumOff val="0"/>
                <a:alphaOff val="-37647"/>
                <a:satMod val="103000"/>
                <a:lumMod val="102000"/>
                <a:tint val="94000"/>
              </a:schemeClr>
            </a:gs>
            <a:gs pos="50000">
              <a:schemeClr val="accent2">
                <a:alpha val="90000"/>
                <a:hueOff val="0"/>
                <a:satOff val="0"/>
                <a:lumOff val="0"/>
                <a:alphaOff val="-37647"/>
                <a:satMod val="110000"/>
                <a:lumMod val="100000"/>
                <a:shade val="100000"/>
              </a:schemeClr>
            </a:gs>
            <a:gs pos="100000">
              <a:schemeClr val="accent2">
                <a:alpha val="90000"/>
                <a:hueOff val="0"/>
                <a:satOff val="0"/>
                <a:lumOff val="0"/>
                <a:alphaOff val="-37647"/>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FD0738-AEEA-4655-BAC4-11311D8F72C1}">
      <dsp:nvSpPr>
        <dsp:cNvPr id="0" name=""/>
        <dsp:cNvSpPr/>
      </dsp:nvSpPr>
      <dsp:spPr>
        <a:xfrm>
          <a:off x="5079604" y="1609792"/>
          <a:ext cx="291039" cy="291039"/>
        </a:xfrm>
        <a:prstGeom prst="ellipse">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2C432-9905-413A-A63A-A1BDB7B4799C}">
      <dsp:nvSpPr>
        <dsp:cNvPr id="0" name=""/>
        <dsp:cNvSpPr/>
      </dsp:nvSpPr>
      <dsp:spPr>
        <a:xfrm>
          <a:off x="-7055241" y="-1079054"/>
          <a:ext cx="8400288" cy="8400288"/>
        </a:xfrm>
        <a:prstGeom prst="blockArc">
          <a:avLst>
            <a:gd name="adj1" fmla="val 18900000"/>
            <a:gd name="adj2" fmla="val 2700000"/>
            <a:gd name="adj3" fmla="val 257"/>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91FDBC-7236-4083-ACE9-D6796025D65F}">
      <dsp:nvSpPr>
        <dsp:cNvPr id="0" name=""/>
        <dsp:cNvSpPr/>
      </dsp:nvSpPr>
      <dsp:spPr>
        <a:xfrm>
          <a:off x="866414" y="624217"/>
          <a:ext cx="7423347" cy="1248435"/>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946" tIns="165100" rIns="165100" bIns="165100" numCol="1" spcCol="1270" anchor="ctr" anchorCtr="0">
          <a:noAutofit/>
        </a:bodyPr>
        <a:lstStyle/>
        <a:p>
          <a:pPr lvl="0" algn="l" defTabSz="2889250">
            <a:lnSpc>
              <a:spcPct val="90000"/>
            </a:lnSpc>
            <a:spcBef>
              <a:spcPct val="0"/>
            </a:spcBef>
            <a:spcAft>
              <a:spcPct val="35000"/>
            </a:spcAft>
          </a:pPr>
          <a:endParaRPr lang="en-US" sz="6500" i="1" kern="1200" dirty="0"/>
        </a:p>
      </dsp:txBody>
      <dsp:txXfrm>
        <a:off x="866414" y="624217"/>
        <a:ext cx="7423347" cy="1248435"/>
      </dsp:txXfrm>
    </dsp:sp>
    <dsp:sp modelId="{D1C99474-1B5C-4954-8A87-E824717E31B0}">
      <dsp:nvSpPr>
        <dsp:cNvPr id="0" name=""/>
        <dsp:cNvSpPr/>
      </dsp:nvSpPr>
      <dsp:spPr>
        <a:xfrm>
          <a:off x="86142" y="468163"/>
          <a:ext cx="1560544" cy="156054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4A29C9-6121-468C-8DB1-B123019B6F68}">
      <dsp:nvSpPr>
        <dsp:cNvPr id="0" name=""/>
        <dsp:cNvSpPr/>
      </dsp:nvSpPr>
      <dsp:spPr>
        <a:xfrm>
          <a:off x="1320220" y="2496871"/>
          <a:ext cx="6969541" cy="1248435"/>
        </a:xfrm>
        <a:prstGeom prst="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946" tIns="165100" rIns="165100" bIns="165100" numCol="1" spcCol="1270" anchor="ctr" anchorCtr="0">
          <a:noAutofit/>
        </a:bodyPr>
        <a:lstStyle/>
        <a:p>
          <a:pPr lvl="0" algn="l" defTabSz="2889250">
            <a:lnSpc>
              <a:spcPct val="90000"/>
            </a:lnSpc>
            <a:spcBef>
              <a:spcPct val="0"/>
            </a:spcBef>
            <a:spcAft>
              <a:spcPct val="35000"/>
            </a:spcAft>
          </a:pPr>
          <a:endParaRPr lang="en-US" sz="6500" kern="1200" dirty="0"/>
        </a:p>
      </dsp:txBody>
      <dsp:txXfrm>
        <a:off x="1320220" y="2496871"/>
        <a:ext cx="6969541" cy="1248435"/>
      </dsp:txXfrm>
    </dsp:sp>
    <dsp:sp modelId="{8DF63702-C8F3-44D5-8511-A5D5C521E424}">
      <dsp:nvSpPr>
        <dsp:cNvPr id="0" name=""/>
        <dsp:cNvSpPr/>
      </dsp:nvSpPr>
      <dsp:spPr>
        <a:xfrm>
          <a:off x="539948" y="2340817"/>
          <a:ext cx="1560544" cy="156054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527EBBC9-7305-4BA9-B3E3-46F1110B362E}">
      <dsp:nvSpPr>
        <dsp:cNvPr id="0" name=""/>
        <dsp:cNvSpPr/>
      </dsp:nvSpPr>
      <dsp:spPr>
        <a:xfrm>
          <a:off x="866414" y="4369525"/>
          <a:ext cx="7423347" cy="1248435"/>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946" tIns="165100" rIns="165100" bIns="165100" numCol="1" spcCol="1270" anchor="ctr" anchorCtr="0">
          <a:noAutofit/>
        </a:bodyPr>
        <a:lstStyle/>
        <a:p>
          <a:pPr lvl="0" algn="l" defTabSz="2889250">
            <a:lnSpc>
              <a:spcPct val="90000"/>
            </a:lnSpc>
            <a:spcBef>
              <a:spcPct val="0"/>
            </a:spcBef>
            <a:spcAft>
              <a:spcPct val="35000"/>
            </a:spcAft>
          </a:pPr>
          <a:endParaRPr lang="en-US" sz="6500" i="1" kern="1200" dirty="0"/>
        </a:p>
      </dsp:txBody>
      <dsp:txXfrm>
        <a:off x="866414" y="4369525"/>
        <a:ext cx="7423347" cy="1248435"/>
      </dsp:txXfrm>
    </dsp:sp>
    <dsp:sp modelId="{1273FE01-ACC2-4C59-A9D4-385395A4D040}">
      <dsp:nvSpPr>
        <dsp:cNvPr id="0" name=""/>
        <dsp:cNvSpPr/>
      </dsp:nvSpPr>
      <dsp:spPr>
        <a:xfrm>
          <a:off x="86142" y="4213470"/>
          <a:ext cx="1560544" cy="156054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2C432-9905-413A-A63A-A1BDB7B4799C}">
      <dsp:nvSpPr>
        <dsp:cNvPr id="0" name=""/>
        <dsp:cNvSpPr/>
      </dsp:nvSpPr>
      <dsp:spPr>
        <a:xfrm>
          <a:off x="-7055241" y="-1079054"/>
          <a:ext cx="8400288" cy="8400288"/>
        </a:xfrm>
        <a:prstGeom prst="blockArc">
          <a:avLst>
            <a:gd name="adj1" fmla="val 18900000"/>
            <a:gd name="adj2" fmla="val 2700000"/>
            <a:gd name="adj3" fmla="val 257"/>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91FDBC-7236-4083-ACE9-D6796025D65F}">
      <dsp:nvSpPr>
        <dsp:cNvPr id="0" name=""/>
        <dsp:cNvSpPr/>
      </dsp:nvSpPr>
      <dsp:spPr>
        <a:xfrm>
          <a:off x="866414" y="624217"/>
          <a:ext cx="7423347" cy="1248435"/>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946" tIns="165100" rIns="165100" bIns="165100" numCol="1" spcCol="1270" anchor="ctr" anchorCtr="0">
          <a:noAutofit/>
        </a:bodyPr>
        <a:lstStyle/>
        <a:p>
          <a:pPr lvl="0" algn="l" defTabSz="2889250">
            <a:lnSpc>
              <a:spcPct val="90000"/>
            </a:lnSpc>
            <a:spcBef>
              <a:spcPct val="0"/>
            </a:spcBef>
            <a:spcAft>
              <a:spcPct val="35000"/>
            </a:spcAft>
          </a:pPr>
          <a:endParaRPr lang="en-US" sz="6500" i="1" kern="1200" dirty="0"/>
        </a:p>
      </dsp:txBody>
      <dsp:txXfrm>
        <a:off x="866414" y="624217"/>
        <a:ext cx="7423347" cy="1248435"/>
      </dsp:txXfrm>
    </dsp:sp>
    <dsp:sp modelId="{D1C99474-1B5C-4954-8A87-E824717E31B0}">
      <dsp:nvSpPr>
        <dsp:cNvPr id="0" name=""/>
        <dsp:cNvSpPr/>
      </dsp:nvSpPr>
      <dsp:spPr>
        <a:xfrm>
          <a:off x="86142" y="468163"/>
          <a:ext cx="1560544" cy="156054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4A29C9-6121-468C-8DB1-B123019B6F68}">
      <dsp:nvSpPr>
        <dsp:cNvPr id="0" name=""/>
        <dsp:cNvSpPr/>
      </dsp:nvSpPr>
      <dsp:spPr>
        <a:xfrm>
          <a:off x="1320220" y="2496871"/>
          <a:ext cx="6969541" cy="1248435"/>
        </a:xfrm>
        <a:prstGeom prst="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946" tIns="165100" rIns="165100" bIns="165100" numCol="1" spcCol="1270" anchor="ctr" anchorCtr="0">
          <a:noAutofit/>
        </a:bodyPr>
        <a:lstStyle/>
        <a:p>
          <a:pPr lvl="0" algn="l" defTabSz="2889250">
            <a:lnSpc>
              <a:spcPct val="90000"/>
            </a:lnSpc>
            <a:spcBef>
              <a:spcPct val="0"/>
            </a:spcBef>
            <a:spcAft>
              <a:spcPct val="35000"/>
            </a:spcAft>
          </a:pPr>
          <a:endParaRPr lang="en-US" sz="6500" kern="1200" dirty="0"/>
        </a:p>
      </dsp:txBody>
      <dsp:txXfrm>
        <a:off x="1320220" y="2496871"/>
        <a:ext cx="6969541" cy="1248435"/>
      </dsp:txXfrm>
    </dsp:sp>
    <dsp:sp modelId="{8DF63702-C8F3-44D5-8511-A5D5C521E424}">
      <dsp:nvSpPr>
        <dsp:cNvPr id="0" name=""/>
        <dsp:cNvSpPr/>
      </dsp:nvSpPr>
      <dsp:spPr>
        <a:xfrm>
          <a:off x="539948" y="2340817"/>
          <a:ext cx="1560544" cy="156054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527EBBC9-7305-4BA9-B3E3-46F1110B362E}">
      <dsp:nvSpPr>
        <dsp:cNvPr id="0" name=""/>
        <dsp:cNvSpPr/>
      </dsp:nvSpPr>
      <dsp:spPr>
        <a:xfrm>
          <a:off x="866414" y="4369525"/>
          <a:ext cx="7423347" cy="1248435"/>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946" tIns="165100" rIns="165100" bIns="165100" numCol="1" spcCol="1270" anchor="ctr" anchorCtr="0">
          <a:noAutofit/>
        </a:bodyPr>
        <a:lstStyle/>
        <a:p>
          <a:pPr lvl="0" algn="l" defTabSz="2889250">
            <a:lnSpc>
              <a:spcPct val="90000"/>
            </a:lnSpc>
            <a:spcBef>
              <a:spcPct val="0"/>
            </a:spcBef>
            <a:spcAft>
              <a:spcPct val="35000"/>
            </a:spcAft>
          </a:pPr>
          <a:endParaRPr lang="en-US" sz="6500" i="1" kern="1200" dirty="0"/>
        </a:p>
      </dsp:txBody>
      <dsp:txXfrm>
        <a:off x="866414" y="4369525"/>
        <a:ext cx="7423347" cy="1248435"/>
      </dsp:txXfrm>
    </dsp:sp>
    <dsp:sp modelId="{1273FE01-ACC2-4C59-A9D4-385395A4D040}">
      <dsp:nvSpPr>
        <dsp:cNvPr id="0" name=""/>
        <dsp:cNvSpPr/>
      </dsp:nvSpPr>
      <dsp:spPr>
        <a:xfrm>
          <a:off x="86142" y="4213470"/>
          <a:ext cx="1560544" cy="156054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2C432-9905-413A-A63A-A1BDB7B4799C}">
      <dsp:nvSpPr>
        <dsp:cNvPr id="0" name=""/>
        <dsp:cNvSpPr/>
      </dsp:nvSpPr>
      <dsp:spPr>
        <a:xfrm>
          <a:off x="-7055241" y="-1079054"/>
          <a:ext cx="8400288" cy="8400288"/>
        </a:xfrm>
        <a:prstGeom prst="blockArc">
          <a:avLst>
            <a:gd name="adj1" fmla="val 18900000"/>
            <a:gd name="adj2" fmla="val 2700000"/>
            <a:gd name="adj3" fmla="val 257"/>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91FDBC-7236-4083-ACE9-D6796025D65F}">
      <dsp:nvSpPr>
        <dsp:cNvPr id="0" name=""/>
        <dsp:cNvSpPr/>
      </dsp:nvSpPr>
      <dsp:spPr>
        <a:xfrm>
          <a:off x="866414" y="624217"/>
          <a:ext cx="7423347" cy="1248435"/>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946" tIns="165100" rIns="165100" bIns="165100" numCol="1" spcCol="1270" anchor="ctr" anchorCtr="0">
          <a:noAutofit/>
        </a:bodyPr>
        <a:lstStyle/>
        <a:p>
          <a:pPr lvl="0" algn="l" defTabSz="2889250">
            <a:lnSpc>
              <a:spcPct val="90000"/>
            </a:lnSpc>
            <a:spcBef>
              <a:spcPct val="0"/>
            </a:spcBef>
            <a:spcAft>
              <a:spcPct val="35000"/>
            </a:spcAft>
          </a:pPr>
          <a:endParaRPr lang="en-US" sz="6500" i="1" kern="1200" dirty="0"/>
        </a:p>
      </dsp:txBody>
      <dsp:txXfrm>
        <a:off x="866414" y="624217"/>
        <a:ext cx="7423347" cy="1248435"/>
      </dsp:txXfrm>
    </dsp:sp>
    <dsp:sp modelId="{D1C99474-1B5C-4954-8A87-E824717E31B0}">
      <dsp:nvSpPr>
        <dsp:cNvPr id="0" name=""/>
        <dsp:cNvSpPr/>
      </dsp:nvSpPr>
      <dsp:spPr>
        <a:xfrm>
          <a:off x="86142" y="468163"/>
          <a:ext cx="1560544" cy="156054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4A29C9-6121-468C-8DB1-B123019B6F68}">
      <dsp:nvSpPr>
        <dsp:cNvPr id="0" name=""/>
        <dsp:cNvSpPr/>
      </dsp:nvSpPr>
      <dsp:spPr>
        <a:xfrm>
          <a:off x="1320220" y="2496871"/>
          <a:ext cx="6969541" cy="1248435"/>
        </a:xfrm>
        <a:prstGeom prst="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946" tIns="165100" rIns="165100" bIns="165100" numCol="1" spcCol="1270" anchor="ctr" anchorCtr="0">
          <a:noAutofit/>
        </a:bodyPr>
        <a:lstStyle/>
        <a:p>
          <a:pPr lvl="0" algn="l" defTabSz="2889250">
            <a:lnSpc>
              <a:spcPct val="90000"/>
            </a:lnSpc>
            <a:spcBef>
              <a:spcPct val="0"/>
            </a:spcBef>
            <a:spcAft>
              <a:spcPct val="35000"/>
            </a:spcAft>
          </a:pPr>
          <a:endParaRPr lang="en-US" sz="6500" kern="1200" dirty="0"/>
        </a:p>
      </dsp:txBody>
      <dsp:txXfrm>
        <a:off x="1320220" y="2496871"/>
        <a:ext cx="6969541" cy="1248435"/>
      </dsp:txXfrm>
    </dsp:sp>
    <dsp:sp modelId="{8DF63702-C8F3-44D5-8511-A5D5C521E424}">
      <dsp:nvSpPr>
        <dsp:cNvPr id="0" name=""/>
        <dsp:cNvSpPr/>
      </dsp:nvSpPr>
      <dsp:spPr>
        <a:xfrm>
          <a:off x="539948" y="2340817"/>
          <a:ext cx="1560544" cy="156054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527EBBC9-7305-4BA9-B3E3-46F1110B362E}">
      <dsp:nvSpPr>
        <dsp:cNvPr id="0" name=""/>
        <dsp:cNvSpPr/>
      </dsp:nvSpPr>
      <dsp:spPr>
        <a:xfrm>
          <a:off x="866414" y="4369525"/>
          <a:ext cx="7423347" cy="1248435"/>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946" tIns="165100" rIns="165100" bIns="165100" numCol="1" spcCol="1270" anchor="ctr" anchorCtr="0">
          <a:noAutofit/>
        </a:bodyPr>
        <a:lstStyle/>
        <a:p>
          <a:pPr lvl="0" algn="l" defTabSz="2889250">
            <a:lnSpc>
              <a:spcPct val="90000"/>
            </a:lnSpc>
            <a:spcBef>
              <a:spcPct val="0"/>
            </a:spcBef>
            <a:spcAft>
              <a:spcPct val="35000"/>
            </a:spcAft>
          </a:pPr>
          <a:endParaRPr lang="en-US" sz="6500" i="1" kern="1200" dirty="0"/>
        </a:p>
      </dsp:txBody>
      <dsp:txXfrm>
        <a:off x="866414" y="4369525"/>
        <a:ext cx="7423347" cy="1248435"/>
      </dsp:txXfrm>
    </dsp:sp>
    <dsp:sp modelId="{1273FE01-ACC2-4C59-A9D4-385395A4D040}">
      <dsp:nvSpPr>
        <dsp:cNvPr id="0" name=""/>
        <dsp:cNvSpPr/>
      </dsp:nvSpPr>
      <dsp:spPr>
        <a:xfrm>
          <a:off x="86142" y="4213470"/>
          <a:ext cx="1560544" cy="156054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2C432-9905-413A-A63A-A1BDB7B4799C}">
      <dsp:nvSpPr>
        <dsp:cNvPr id="0" name=""/>
        <dsp:cNvSpPr/>
      </dsp:nvSpPr>
      <dsp:spPr>
        <a:xfrm>
          <a:off x="-7055241" y="-1079054"/>
          <a:ext cx="8400288" cy="8400288"/>
        </a:xfrm>
        <a:prstGeom prst="blockArc">
          <a:avLst>
            <a:gd name="adj1" fmla="val 18900000"/>
            <a:gd name="adj2" fmla="val 2700000"/>
            <a:gd name="adj3" fmla="val 257"/>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91FDBC-7236-4083-ACE9-D6796025D65F}">
      <dsp:nvSpPr>
        <dsp:cNvPr id="0" name=""/>
        <dsp:cNvSpPr/>
      </dsp:nvSpPr>
      <dsp:spPr>
        <a:xfrm>
          <a:off x="866414" y="624217"/>
          <a:ext cx="7423347" cy="1248435"/>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946" tIns="165100" rIns="165100" bIns="165100" numCol="1" spcCol="1270" anchor="ctr" anchorCtr="0">
          <a:noAutofit/>
        </a:bodyPr>
        <a:lstStyle/>
        <a:p>
          <a:pPr lvl="0" algn="l" defTabSz="2889250">
            <a:lnSpc>
              <a:spcPct val="90000"/>
            </a:lnSpc>
            <a:spcBef>
              <a:spcPct val="0"/>
            </a:spcBef>
            <a:spcAft>
              <a:spcPct val="35000"/>
            </a:spcAft>
          </a:pPr>
          <a:endParaRPr lang="en-US" sz="6500" i="1" kern="1200" dirty="0"/>
        </a:p>
      </dsp:txBody>
      <dsp:txXfrm>
        <a:off x="866414" y="624217"/>
        <a:ext cx="7423347" cy="1248435"/>
      </dsp:txXfrm>
    </dsp:sp>
    <dsp:sp modelId="{D1C99474-1B5C-4954-8A87-E824717E31B0}">
      <dsp:nvSpPr>
        <dsp:cNvPr id="0" name=""/>
        <dsp:cNvSpPr/>
      </dsp:nvSpPr>
      <dsp:spPr>
        <a:xfrm>
          <a:off x="86142" y="468163"/>
          <a:ext cx="1560544" cy="156054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4A29C9-6121-468C-8DB1-B123019B6F68}">
      <dsp:nvSpPr>
        <dsp:cNvPr id="0" name=""/>
        <dsp:cNvSpPr/>
      </dsp:nvSpPr>
      <dsp:spPr>
        <a:xfrm>
          <a:off x="1320220" y="2496871"/>
          <a:ext cx="6969541" cy="1248435"/>
        </a:xfrm>
        <a:prstGeom prst="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946" tIns="165100" rIns="165100" bIns="165100" numCol="1" spcCol="1270" anchor="ctr" anchorCtr="0">
          <a:noAutofit/>
        </a:bodyPr>
        <a:lstStyle/>
        <a:p>
          <a:pPr lvl="0" algn="l" defTabSz="2889250">
            <a:lnSpc>
              <a:spcPct val="90000"/>
            </a:lnSpc>
            <a:spcBef>
              <a:spcPct val="0"/>
            </a:spcBef>
            <a:spcAft>
              <a:spcPct val="35000"/>
            </a:spcAft>
          </a:pPr>
          <a:endParaRPr lang="en-US" sz="6500" kern="1200" dirty="0"/>
        </a:p>
      </dsp:txBody>
      <dsp:txXfrm>
        <a:off x="1320220" y="2496871"/>
        <a:ext cx="6969541" cy="1248435"/>
      </dsp:txXfrm>
    </dsp:sp>
    <dsp:sp modelId="{8DF63702-C8F3-44D5-8511-A5D5C521E424}">
      <dsp:nvSpPr>
        <dsp:cNvPr id="0" name=""/>
        <dsp:cNvSpPr/>
      </dsp:nvSpPr>
      <dsp:spPr>
        <a:xfrm>
          <a:off x="539948" y="2340817"/>
          <a:ext cx="1560544" cy="156054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527EBBC9-7305-4BA9-B3E3-46F1110B362E}">
      <dsp:nvSpPr>
        <dsp:cNvPr id="0" name=""/>
        <dsp:cNvSpPr/>
      </dsp:nvSpPr>
      <dsp:spPr>
        <a:xfrm>
          <a:off x="866414" y="4369525"/>
          <a:ext cx="7423347" cy="1248435"/>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946" tIns="165100" rIns="165100" bIns="165100" numCol="1" spcCol="1270" anchor="ctr" anchorCtr="0">
          <a:noAutofit/>
        </a:bodyPr>
        <a:lstStyle/>
        <a:p>
          <a:pPr lvl="0" algn="l" defTabSz="2889250">
            <a:lnSpc>
              <a:spcPct val="90000"/>
            </a:lnSpc>
            <a:spcBef>
              <a:spcPct val="0"/>
            </a:spcBef>
            <a:spcAft>
              <a:spcPct val="35000"/>
            </a:spcAft>
          </a:pPr>
          <a:endParaRPr lang="en-US" sz="6500" i="1" kern="1200" dirty="0"/>
        </a:p>
      </dsp:txBody>
      <dsp:txXfrm>
        <a:off x="866414" y="4369525"/>
        <a:ext cx="7423347" cy="1248435"/>
      </dsp:txXfrm>
    </dsp:sp>
    <dsp:sp modelId="{1273FE01-ACC2-4C59-A9D4-385395A4D040}">
      <dsp:nvSpPr>
        <dsp:cNvPr id="0" name=""/>
        <dsp:cNvSpPr/>
      </dsp:nvSpPr>
      <dsp:spPr>
        <a:xfrm>
          <a:off x="86142" y="4213470"/>
          <a:ext cx="1560544" cy="156054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0F31F5-C2FB-4C29-9830-30DA85527174}"/>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E9BBDFEF-5B54-437C-B83C-3CBADB7728CE}"/>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70D1F515-6D61-49A9-AA73-B84EEE26F332}" type="datetimeFigureOut">
              <a:rPr lang="en-US" smtClean="0"/>
              <a:t>5/14/2019</a:t>
            </a:fld>
            <a:endParaRPr lang="en-US"/>
          </a:p>
        </p:txBody>
      </p:sp>
      <p:sp>
        <p:nvSpPr>
          <p:cNvPr id="4" name="Footer Placeholder 3">
            <a:extLst>
              <a:ext uri="{FF2B5EF4-FFF2-40B4-BE49-F238E27FC236}">
                <a16:creationId xmlns:a16="http://schemas.microsoft.com/office/drawing/2014/main" id="{E2343983-EBCA-419B-861A-7697F3C54EBF}"/>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A3F0B7-9B99-44B8-A175-57CC2513D034}"/>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6FE69001-AE4F-4471-BFB6-2A75700D8E7E}" type="slidenum">
              <a:rPr lang="en-US" smtClean="0"/>
              <a:t>‹#›</a:t>
            </a:fld>
            <a:endParaRPr lang="en-US"/>
          </a:p>
        </p:txBody>
      </p:sp>
    </p:spTree>
    <p:extLst>
      <p:ext uri="{BB962C8B-B14F-4D97-AF65-F5344CB8AC3E}">
        <p14:creationId xmlns:p14="http://schemas.microsoft.com/office/powerpoint/2010/main" val="1734482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59B7971-679E-4903-9EAA-CFF78C8DD75F}" type="datetimeFigureOut">
              <a:rPr lang="en-US" smtClean="0"/>
              <a:t>5/14/2019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BAB4F1B-DBB9-4939-A073-70D951DA0C31}" type="slidenum">
              <a:rPr lang="en-US" smtClean="0"/>
              <a:t>‹#›</a:t>
            </a:fld>
            <a:endParaRPr lang="en-US"/>
          </a:p>
        </p:txBody>
      </p:sp>
    </p:spTree>
    <p:extLst>
      <p:ext uri="{BB962C8B-B14F-4D97-AF65-F5344CB8AC3E}">
        <p14:creationId xmlns:p14="http://schemas.microsoft.com/office/powerpoint/2010/main" val="640311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Welcome. I am Chad Jones, your host for today’s webinar. The webinar series “Psychosis, Can You Spot It?” was developed by Dr. Diana Perkins and her team. </a:t>
            </a:r>
            <a:endParaRPr lang="en-US" dirty="0"/>
          </a:p>
        </p:txBody>
      </p:sp>
      <p:sp>
        <p:nvSpPr>
          <p:cNvPr id="4" name="Slide Number Placeholder 3"/>
          <p:cNvSpPr>
            <a:spLocks noGrp="1"/>
          </p:cNvSpPr>
          <p:nvPr>
            <p:ph type="sldNum" sz="quarter" idx="10"/>
          </p:nvPr>
        </p:nvSpPr>
        <p:spPr/>
        <p:txBody>
          <a:bodyPr/>
          <a:lstStyle/>
          <a:p>
            <a:pPr defTabSz="466618">
              <a:defRPr/>
            </a:pPr>
            <a:fld id="{05A5C259-D97B-476B-BCA9-F9DDC2F548E8}" type="slidenum">
              <a:rPr lang="en-US">
                <a:solidFill>
                  <a:prstClr val="black"/>
                </a:solidFill>
                <a:latin typeface="Calibri" panose="020F0502020204030204"/>
              </a:rPr>
              <a:pPr defTabSz="466618">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472279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will review strategies to avoid missed diagnosis and misdiagnosis, in general and with a special focus with less common disorders, especially psychotic disorders.</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05A5C259-D97B-476B-BCA9-F9DDC2F548E8}" type="slidenum">
              <a:rPr lang="en-US">
                <a:solidFill>
                  <a:prstClr val="black"/>
                </a:solidFill>
                <a:latin typeface="Calibri" panose="020F0502020204030204"/>
              </a:rPr>
              <a:pPr defTabSz="466618">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6623767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Joe reveals that his</a:t>
            </a:r>
            <a:r>
              <a:rPr lang="en-US" sz="1200" kern="1200" baseline="0" dirty="0">
                <a:solidFill>
                  <a:schemeClr val="tx1"/>
                </a:solidFill>
                <a:latin typeface="+mn-lt"/>
                <a:ea typeface="+mn-ea"/>
                <a:cs typeface="+mn-cs"/>
              </a:rPr>
              <a:t> mood changed when demons started taunting him and telling him to do bad things.</a:t>
            </a:r>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100</a:t>
            </a:fld>
            <a:endParaRPr lang="en-US">
              <a:solidFill>
                <a:prstClr val="black"/>
              </a:solidFill>
              <a:latin typeface="Calibri" panose="020F0502020204030204"/>
            </a:endParaRPr>
          </a:p>
        </p:txBody>
      </p:sp>
    </p:spTree>
    <p:extLst>
      <p:ext uri="{BB962C8B-B14F-4D97-AF65-F5344CB8AC3E}">
        <p14:creationId xmlns:p14="http://schemas.microsoft.com/office/powerpoint/2010/main" val="11082763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Even though Gloria was initially thinking that Joe’s problems were likely related to a depressive disorder, Gloria pays attention to the </a:t>
            </a:r>
            <a:r>
              <a:rPr lang="en-US" sz="1200" kern="1200" dirty="0" err="1">
                <a:solidFill>
                  <a:schemeClr val="tx1"/>
                </a:solidFill>
                <a:latin typeface="+mn-lt"/>
                <a:ea typeface="+mn-ea"/>
                <a:cs typeface="+mn-cs"/>
              </a:rPr>
              <a:t>disconfirmatory</a:t>
            </a:r>
            <a:r>
              <a:rPr lang="en-US" sz="1200" kern="1200" dirty="0">
                <a:solidFill>
                  <a:schemeClr val="tx1"/>
                </a:solidFill>
                <a:latin typeface="+mn-lt"/>
                <a:ea typeface="+mn-ea"/>
                <a:cs typeface="+mn-cs"/>
              </a:rPr>
              <a:t> evidence that Joe provides. She adds psychosis to her list of possible diagnoses.   </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101</a:t>
            </a:fld>
            <a:endParaRPr lang="en-US">
              <a:solidFill>
                <a:prstClr val="black"/>
              </a:solidFill>
              <a:latin typeface="Calibri" panose="020F0502020204030204"/>
            </a:endParaRPr>
          </a:p>
        </p:txBody>
      </p:sp>
    </p:spTree>
    <p:extLst>
      <p:ext uri="{BB962C8B-B14F-4D97-AF65-F5344CB8AC3E}">
        <p14:creationId xmlns:p14="http://schemas.microsoft.com/office/powerpoint/2010/main" val="25787979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The best clinicians understand their vulnerability to cognitive heuristics such as anchoring, availability, and confirmatory biases. Patients experiencing a first episode psychotic disorder often present to clinicians with depressed mood, anxiety, and suicidal thoughts. Behavioral changes such as a drop in school performance and frequent school absences and social withdrawal are common. Drug use, especially marijuana use, is common in persons with a first psychotic episode, and marijuana is also an environmental trigger for development of schizophrenia in some persons.  Actively engaging an analytic thinking approach, especially seeking </a:t>
            </a:r>
            <a:r>
              <a:rPr lang="en-US" dirty="0" err="1"/>
              <a:t>discomfirmatory</a:t>
            </a:r>
            <a:r>
              <a:rPr lang="en-US" dirty="0"/>
              <a:t> evidence, is critical to getting the diagnosis right. </a:t>
            </a:r>
          </a:p>
        </p:txBody>
      </p:sp>
      <p:sp>
        <p:nvSpPr>
          <p:cNvPr id="4" name="Slide Number Placeholder 3"/>
          <p:cNvSpPr>
            <a:spLocks noGrp="1"/>
          </p:cNvSpPr>
          <p:nvPr>
            <p:ph type="sldNum" sz="quarter" idx="10"/>
          </p:nvPr>
        </p:nvSpPr>
        <p:spPr/>
        <p:txBody>
          <a:bodyPr/>
          <a:lstStyle/>
          <a:p>
            <a:fld id="{1BAB4F1B-DBB9-4939-A073-70D951DA0C31}" type="slidenum">
              <a:rPr lang="en-US" smtClean="0"/>
              <a:t>102</a:t>
            </a:fld>
            <a:endParaRPr lang="en-US"/>
          </a:p>
        </p:txBody>
      </p:sp>
    </p:spTree>
    <p:extLst>
      <p:ext uri="{BB962C8B-B14F-4D97-AF65-F5344CB8AC3E}">
        <p14:creationId xmlns:p14="http://schemas.microsoft.com/office/powerpoint/2010/main" val="37706684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As a summary let’s consider how cognitive heuristics may have impacted my evaluation of an admission to psychiatry inpatient service that occurred on a weekend that I was covering. He was admitted Friday night because he shot off his rifle in the woods after a fight with his wife. His admission diagnosis was depression, with dangerousness due to suicidal risk. He is from rural North Carolina (where, as I recently have learned from multiple different sources, the opioid epidemic is rampant). He revealed depressed mood, irritability, poor sleep, that he wasn’t having fun anymore, and hopelessness, but denied low energy, weight loss, or change in appetite and suicidal thoughts. He said he shot off the gun because he was angry at his wife, that losing his temper was his biggest problem, and that he had been depressed for the past 7 or 8 years, but that antidepressants hadn’t been much help. He admitted to a history of opioid use but said that he had been clean for 5 years. He also admitted to </a:t>
            </a:r>
            <a:r>
              <a:rPr lang="en-US" sz="1200" kern="1200" dirty="0" err="1">
                <a:solidFill>
                  <a:schemeClr val="tx1"/>
                </a:solidFill>
                <a:latin typeface="+mn-lt"/>
                <a:ea typeface="+mn-ea"/>
                <a:cs typeface="+mn-cs"/>
              </a:rPr>
              <a:t>benzodiapine</a:t>
            </a:r>
            <a:r>
              <a:rPr lang="en-US" sz="1200" kern="1200" dirty="0">
                <a:solidFill>
                  <a:schemeClr val="tx1"/>
                </a:solidFill>
                <a:latin typeface="+mn-lt"/>
                <a:ea typeface="+mn-ea"/>
                <a:cs typeface="+mn-cs"/>
              </a:rPr>
              <a:t> use a couple of times a week. He appeared anxious and guarded.  My thought was that this patient most likely had antisocial personality disorder and a substance use disorder, with associated problems with impulse control, and that he was minimizing his substance use and was likely high on something the night he shot off the gun, probably opiates.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What happened the next day changed my thinking, when the patient sought me out, “Doc, can I tell you something I haven’t told anyone else?” Given the working diagnosis I was, of course, immediately suspicious about this patient’s motives. However what he told me next made it clear that I had missed the underlying issues. He revealed a 7-8 year history of worsening referential thinking. Over the last year he was certain people at work were talking about him and plotting against him. He knew because could hear them talking about him from a distance, saying all sorts of derogatory comments, many of a sexual nature. He thought a person from his job was sending coded text messages to his wife as part of the plot, and he knew because he had deciphered the code. In fact, the argument with his wife that precipitated his admission was about the plot, and he fired the gun in the woods because he was angry with the co-worker, not because he was thinking of harming himself. He told me the other patients on the unit were making fun of him.</a:t>
            </a:r>
            <a:r>
              <a:rPr lang="en-US" sz="1200" kern="1200" baseline="0" dirty="0">
                <a:solidFill>
                  <a:schemeClr val="tx1"/>
                </a:solidFill>
                <a:latin typeface="+mn-lt"/>
                <a:ea typeface="+mn-ea"/>
                <a:cs typeface="+mn-cs"/>
              </a:rPr>
              <a:t> He</a:t>
            </a:r>
            <a:r>
              <a:rPr lang="en-US" sz="1200" kern="1200" dirty="0">
                <a:solidFill>
                  <a:schemeClr val="tx1"/>
                </a:solidFill>
                <a:latin typeface="+mn-lt"/>
                <a:ea typeface="+mn-ea"/>
                <a:cs typeface="+mn-cs"/>
              </a:rPr>
              <a:t> pointed to a patient at the end of the hall and said, “see, he just said I was ‘the biggest looser God ever made’”, and that if it didn’t stop he was afraid he might start throwing things. He knew that would be wrong so he was just trying to stay away from everyone.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added schizophrenia to the list of possible diagnoses, and information that we later obtained from his wife as well as further clinical monitoring led to the diagnosis of schizophrenia, and proved our initial formulation wrong.</a:t>
            </a:r>
          </a:p>
          <a:p>
            <a:endParaRPr lang="en-US" dirty="0"/>
          </a:p>
        </p:txBody>
      </p:sp>
      <p:sp>
        <p:nvSpPr>
          <p:cNvPr id="4" name="Slide Number Placeholder 3"/>
          <p:cNvSpPr>
            <a:spLocks noGrp="1"/>
          </p:cNvSpPr>
          <p:nvPr>
            <p:ph type="sldNum" sz="quarter" idx="10"/>
          </p:nvPr>
        </p:nvSpPr>
        <p:spPr/>
        <p:txBody>
          <a:bodyPr/>
          <a:lstStyle/>
          <a:p>
            <a:fld id="{1BAB4F1B-DBB9-4939-A073-70D951DA0C31}" type="slidenum">
              <a:rPr lang="en-US" smtClean="0"/>
              <a:t>103</a:t>
            </a:fld>
            <a:endParaRPr lang="en-US"/>
          </a:p>
        </p:txBody>
      </p:sp>
    </p:spTree>
    <p:extLst>
      <p:ext uri="{BB962C8B-B14F-4D97-AF65-F5344CB8AC3E}">
        <p14:creationId xmlns:p14="http://schemas.microsoft.com/office/powerpoint/2010/main" val="22250136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Using the polling box to indicate whether you think that any of the following cognitive heuristics influenced my initial diagnostic assessment?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Anchoring, availability, confirmatory bias, or all of the above?</a:t>
            </a:r>
          </a:p>
        </p:txBody>
      </p:sp>
      <p:sp>
        <p:nvSpPr>
          <p:cNvPr id="4" name="Slide Number Placeholder 3"/>
          <p:cNvSpPr>
            <a:spLocks noGrp="1"/>
          </p:cNvSpPr>
          <p:nvPr>
            <p:ph type="sldNum" sz="quarter" idx="10"/>
          </p:nvPr>
        </p:nvSpPr>
        <p:spPr/>
        <p:txBody>
          <a:bodyPr/>
          <a:lstStyle/>
          <a:p>
            <a:fld id="{1BAB4F1B-DBB9-4939-A073-70D951DA0C31}" type="slidenum">
              <a:rPr lang="en-US" smtClean="0"/>
              <a:t>104</a:t>
            </a:fld>
            <a:endParaRPr lang="en-US"/>
          </a:p>
        </p:txBody>
      </p:sp>
    </p:spTree>
    <p:extLst>
      <p:ext uri="{BB962C8B-B14F-4D97-AF65-F5344CB8AC3E}">
        <p14:creationId xmlns:p14="http://schemas.microsoft.com/office/powerpoint/2010/main" val="25591384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My answer is “all of the above”. Due to recent news reports I was particularly attuned to the </a:t>
            </a:r>
            <a:r>
              <a:rPr lang="en-US" sz="1200" kern="1200" dirty="0" err="1">
                <a:solidFill>
                  <a:schemeClr val="tx1"/>
                </a:solidFill>
                <a:latin typeface="+mn-lt"/>
                <a:ea typeface="+mn-ea"/>
                <a:cs typeface="+mn-cs"/>
              </a:rPr>
              <a:t>opiod</a:t>
            </a:r>
            <a:r>
              <a:rPr lang="en-US" sz="1200" kern="1200" dirty="0">
                <a:solidFill>
                  <a:schemeClr val="tx1"/>
                </a:solidFill>
                <a:latin typeface="+mn-lt"/>
                <a:ea typeface="+mn-ea"/>
                <a:cs typeface="+mn-cs"/>
              </a:rPr>
              <a:t> epidemic in North Carolina, and hence one of the first possibilities that I considered, that is the availability heuristic. I used anchoring, as the information about his </a:t>
            </a:r>
            <a:r>
              <a:rPr lang="en-US" sz="1200" kern="1200" dirty="0" err="1">
                <a:solidFill>
                  <a:schemeClr val="tx1"/>
                </a:solidFill>
                <a:latin typeface="+mn-lt"/>
                <a:ea typeface="+mn-ea"/>
                <a:cs typeface="+mn-cs"/>
              </a:rPr>
              <a:t>opiod</a:t>
            </a:r>
            <a:r>
              <a:rPr lang="en-US" sz="1200" kern="1200" dirty="0">
                <a:solidFill>
                  <a:schemeClr val="tx1"/>
                </a:solidFill>
                <a:latin typeface="+mn-lt"/>
                <a:ea typeface="+mn-ea"/>
                <a:cs typeface="+mn-cs"/>
              </a:rPr>
              <a:t> addiction history colored the rest of my evaluation. I didn’t pursue evidence that might have provided </a:t>
            </a:r>
            <a:r>
              <a:rPr lang="en-US" sz="1200" kern="1200" dirty="0" err="1">
                <a:solidFill>
                  <a:schemeClr val="tx1"/>
                </a:solidFill>
                <a:latin typeface="+mn-lt"/>
                <a:ea typeface="+mn-ea"/>
                <a:cs typeface="+mn-cs"/>
              </a:rPr>
              <a:t>disconfirmatory</a:t>
            </a:r>
            <a:r>
              <a:rPr lang="en-US" sz="1200" kern="1200" dirty="0">
                <a:solidFill>
                  <a:schemeClr val="tx1"/>
                </a:solidFill>
                <a:latin typeface="+mn-lt"/>
                <a:ea typeface="+mn-ea"/>
                <a:cs typeface="+mn-cs"/>
              </a:rPr>
              <a:t> evidence, for example his urine </a:t>
            </a:r>
            <a:r>
              <a:rPr lang="en-US" sz="1200" kern="1200" dirty="0" err="1">
                <a:solidFill>
                  <a:schemeClr val="tx1"/>
                </a:solidFill>
                <a:latin typeface="+mn-lt"/>
                <a:ea typeface="+mn-ea"/>
                <a:cs typeface="+mn-cs"/>
              </a:rPr>
              <a:t>tox</a:t>
            </a:r>
            <a:r>
              <a:rPr lang="en-US" sz="1200" kern="1200" dirty="0">
                <a:solidFill>
                  <a:schemeClr val="tx1"/>
                </a:solidFill>
                <a:latin typeface="+mn-lt"/>
                <a:ea typeface="+mn-ea"/>
                <a:cs typeface="+mn-cs"/>
              </a:rPr>
              <a:t> screen, that was negative for opiates, or that he was so guarded, or what the fight with his wife was about.  Fortunately, I had a second chance the next day to re-evaluate his diagnosis.</a:t>
            </a:r>
          </a:p>
        </p:txBody>
      </p:sp>
      <p:sp>
        <p:nvSpPr>
          <p:cNvPr id="4" name="Slide Number Placeholder 3"/>
          <p:cNvSpPr>
            <a:spLocks noGrp="1"/>
          </p:cNvSpPr>
          <p:nvPr>
            <p:ph type="sldNum" sz="quarter" idx="10"/>
          </p:nvPr>
        </p:nvSpPr>
        <p:spPr/>
        <p:txBody>
          <a:bodyPr/>
          <a:lstStyle/>
          <a:p>
            <a:fld id="{1BAB4F1B-DBB9-4939-A073-70D951DA0C31}" type="slidenum">
              <a:rPr lang="en-US" smtClean="0"/>
              <a:t>105</a:t>
            </a:fld>
            <a:endParaRPr lang="en-US"/>
          </a:p>
        </p:txBody>
      </p:sp>
    </p:spTree>
    <p:extLst>
      <p:ext uri="{BB962C8B-B14F-4D97-AF65-F5344CB8AC3E}">
        <p14:creationId xmlns:p14="http://schemas.microsoft.com/office/powerpoint/2010/main" val="17874536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 hope this presentation encourages you to think about your approach to clinical assessment!</a:t>
            </a:r>
          </a:p>
        </p:txBody>
      </p:sp>
      <p:sp>
        <p:nvSpPr>
          <p:cNvPr id="4" name="Slide Number Placeholder 3"/>
          <p:cNvSpPr>
            <a:spLocks noGrp="1"/>
          </p:cNvSpPr>
          <p:nvPr>
            <p:ph type="sldNum" sz="quarter" idx="10"/>
          </p:nvPr>
        </p:nvSpPr>
        <p:spPr/>
        <p:txBody>
          <a:bodyPr/>
          <a:lstStyle/>
          <a:p>
            <a:fld id="{1BAB4F1B-DBB9-4939-A073-70D951DA0C31}" type="slidenum">
              <a:rPr lang="en-US" smtClean="0"/>
              <a:t>106</a:t>
            </a:fld>
            <a:endParaRPr lang="en-US"/>
          </a:p>
        </p:txBody>
      </p:sp>
    </p:spTree>
    <p:extLst>
      <p:ext uri="{BB962C8B-B14F-4D97-AF65-F5344CB8AC3E}">
        <p14:creationId xmlns:p14="http://schemas.microsoft.com/office/powerpoint/2010/main" val="12544221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Does your initial clinical assessment include a complete review of major symptom domains?</a:t>
            </a:r>
          </a:p>
        </p:txBody>
      </p:sp>
      <p:sp>
        <p:nvSpPr>
          <p:cNvPr id="4" name="Slide Number Placeholder 3"/>
          <p:cNvSpPr>
            <a:spLocks noGrp="1"/>
          </p:cNvSpPr>
          <p:nvPr>
            <p:ph type="sldNum" sz="quarter" idx="10"/>
          </p:nvPr>
        </p:nvSpPr>
        <p:spPr/>
        <p:txBody>
          <a:bodyPr/>
          <a:lstStyle/>
          <a:p>
            <a:fld id="{1BAB4F1B-DBB9-4939-A073-70D951DA0C31}" type="slidenum">
              <a:rPr lang="en-US" smtClean="0"/>
              <a:t>107</a:t>
            </a:fld>
            <a:endParaRPr lang="en-US"/>
          </a:p>
        </p:txBody>
      </p:sp>
    </p:spTree>
    <p:extLst>
      <p:ext uri="{BB962C8B-B14F-4D97-AF65-F5344CB8AC3E}">
        <p14:creationId xmlns:p14="http://schemas.microsoft.com/office/powerpoint/2010/main" val="210249321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What cognitive heuristics do you tend to use, especially when you are “in a hurry” or “tired”?</a:t>
            </a:r>
          </a:p>
        </p:txBody>
      </p:sp>
      <p:sp>
        <p:nvSpPr>
          <p:cNvPr id="4" name="Slide Number Placeholder 3"/>
          <p:cNvSpPr>
            <a:spLocks noGrp="1"/>
          </p:cNvSpPr>
          <p:nvPr>
            <p:ph type="sldNum" sz="quarter" idx="10"/>
          </p:nvPr>
        </p:nvSpPr>
        <p:spPr/>
        <p:txBody>
          <a:bodyPr/>
          <a:lstStyle/>
          <a:p>
            <a:fld id="{1BAB4F1B-DBB9-4939-A073-70D951DA0C31}" type="slidenum">
              <a:rPr lang="en-US" smtClean="0"/>
              <a:t>108</a:t>
            </a:fld>
            <a:endParaRPr lang="en-US"/>
          </a:p>
        </p:txBody>
      </p:sp>
    </p:spTree>
    <p:extLst>
      <p:ext uri="{BB962C8B-B14F-4D97-AF65-F5344CB8AC3E}">
        <p14:creationId xmlns:p14="http://schemas.microsoft.com/office/powerpoint/2010/main" val="10741583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How do you integrate </a:t>
            </a:r>
            <a:r>
              <a:rPr lang="en-US" sz="1200" kern="1200" dirty="0" err="1">
                <a:solidFill>
                  <a:schemeClr val="tx1"/>
                </a:solidFill>
                <a:latin typeface="+mn-lt"/>
                <a:ea typeface="+mn-ea"/>
                <a:cs typeface="+mn-cs"/>
              </a:rPr>
              <a:t>discomfirmatory</a:t>
            </a:r>
            <a:r>
              <a:rPr lang="en-US" sz="1200" kern="1200" dirty="0">
                <a:solidFill>
                  <a:schemeClr val="tx1"/>
                </a:solidFill>
                <a:latin typeface="+mn-lt"/>
                <a:ea typeface="+mn-ea"/>
                <a:cs typeface="+mn-cs"/>
              </a:rPr>
              <a:t> evidence into your clinical evaluation?  </a:t>
            </a:r>
          </a:p>
        </p:txBody>
      </p:sp>
      <p:sp>
        <p:nvSpPr>
          <p:cNvPr id="4" name="Slide Number Placeholder 3"/>
          <p:cNvSpPr>
            <a:spLocks noGrp="1"/>
          </p:cNvSpPr>
          <p:nvPr>
            <p:ph type="sldNum" sz="quarter" idx="10"/>
          </p:nvPr>
        </p:nvSpPr>
        <p:spPr/>
        <p:txBody>
          <a:bodyPr/>
          <a:lstStyle/>
          <a:p>
            <a:fld id="{1BAB4F1B-DBB9-4939-A073-70D951DA0C31}" type="slidenum">
              <a:rPr lang="en-US" smtClean="0"/>
              <a:t>109</a:t>
            </a:fld>
            <a:endParaRPr lang="en-US"/>
          </a:p>
        </p:txBody>
      </p:sp>
    </p:spTree>
    <p:extLst>
      <p:ext uri="{BB962C8B-B14F-4D97-AF65-F5344CB8AC3E}">
        <p14:creationId xmlns:p14="http://schemas.microsoft.com/office/powerpoint/2010/main" val="1928889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Clinicians make mistakes in diagnosis in all medical fields. Estimates are that misdiagnosis occurs in 2-7% of hospitalized patient, 5-10% of persons treated in an emergency room, and 0.2% of persons in primary care settings. In one study in a large outpatient mental health clinic 2% of patients had undiagnosed psychotic disorders.</a:t>
            </a:r>
          </a:p>
        </p:txBody>
      </p:sp>
      <p:sp>
        <p:nvSpPr>
          <p:cNvPr id="4" name="Slide Number Placeholder 3"/>
          <p:cNvSpPr>
            <a:spLocks noGrp="1"/>
          </p:cNvSpPr>
          <p:nvPr>
            <p:ph type="sldNum" sz="quarter" idx="10"/>
          </p:nvPr>
        </p:nvSpPr>
        <p:spPr/>
        <p:txBody>
          <a:bodyPr/>
          <a:lstStyle/>
          <a:p>
            <a:fld id="{1BAB4F1B-DBB9-4939-A073-70D951DA0C31}" type="slidenum">
              <a:rPr lang="en-US" smtClean="0"/>
              <a:t>11</a:t>
            </a:fld>
            <a:endParaRPr lang="en-US"/>
          </a:p>
        </p:txBody>
      </p:sp>
    </p:spTree>
    <p:extLst>
      <p:ext uri="{BB962C8B-B14F-4D97-AF65-F5344CB8AC3E}">
        <p14:creationId xmlns:p14="http://schemas.microsoft.com/office/powerpoint/2010/main" val="9564638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webinar series was funded by grants from the National Institute of Mental Health,, the federal Community Mental Health Services Block Grant Fund (CFDA #93.958) as a project of the NC Division of Mental Health, Developmental Disabilities &amp; Substance Abuse Services and a grant from  NC AHEC Innovation fund.</a:t>
            </a:r>
          </a:p>
        </p:txBody>
      </p:sp>
      <p:sp>
        <p:nvSpPr>
          <p:cNvPr id="4" name="Slide Number Placeholder 3"/>
          <p:cNvSpPr>
            <a:spLocks noGrp="1"/>
          </p:cNvSpPr>
          <p:nvPr>
            <p:ph type="sldNum" sz="quarter" idx="10"/>
          </p:nvPr>
        </p:nvSpPr>
        <p:spPr/>
        <p:txBody>
          <a:bodyPr/>
          <a:lstStyle/>
          <a:p>
            <a:fld id="{1BAB4F1B-DBB9-4939-A073-70D951DA0C31}" type="slidenum">
              <a:rPr lang="en-US" smtClean="0"/>
              <a:t>110</a:t>
            </a:fld>
            <a:endParaRPr lang="en-US"/>
          </a:p>
        </p:txBody>
      </p:sp>
    </p:spTree>
    <p:extLst>
      <p:ext uri="{BB962C8B-B14F-4D97-AF65-F5344CB8AC3E}">
        <p14:creationId xmlns:p14="http://schemas.microsoft.com/office/powerpoint/2010/main" val="413594381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Thank you, Dr. Perkins. </a:t>
            </a:r>
          </a:p>
          <a:p>
            <a:r>
              <a:rPr lang="en-US" sz="1200" kern="1200" dirty="0">
                <a:solidFill>
                  <a:schemeClr val="tx1"/>
                </a:solidFill>
                <a:latin typeface="+mn-lt"/>
                <a:ea typeface="+mn-ea"/>
                <a:cs typeface="+mn-cs"/>
              </a:rPr>
              <a:t>Next is a discussion based on your comments and questions.  If you haven’t already done so, please enter your comments and questions in the chat box at the bottom of the screen, sending to ”All Panelists”.  </a:t>
            </a:r>
          </a:p>
          <a:p>
            <a:endParaRPr lang="en-US" dirty="0"/>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111</a:t>
            </a:fld>
            <a:endParaRPr lang="en-US"/>
          </a:p>
        </p:txBody>
      </p:sp>
    </p:spTree>
    <p:extLst>
      <p:ext uri="{BB962C8B-B14F-4D97-AF65-F5344CB8AC3E}">
        <p14:creationId xmlns:p14="http://schemas.microsoft.com/office/powerpoint/2010/main" val="4101377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BAB4F1B-DBB9-4939-A073-70D951DA0C31}" type="slidenum">
              <a:rPr lang="en-US" smtClean="0"/>
              <a:t>112</a:t>
            </a:fld>
            <a:endParaRPr lang="en-US"/>
          </a:p>
        </p:txBody>
      </p:sp>
    </p:spTree>
    <p:extLst>
      <p:ext uri="{BB962C8B-B14F-4D97-AF65-F5344CB8AC3E}">
        <p14:creationId xmlns:p14="http://schemas.microsoft.com/office/powerpoint/2010/main" val="3234968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Clinicians typically over-estimate their diagnostic skills. For example, this study compared practicing general medicine clinicians’ ability to diagnosis easier and more difficult clinical cases, based on vignettes where first the clinicians were given the medical history, then the physical exam findings, and then the laboratory and imaging results. The clinicians were given enough information needed to make the true diagnosis. The line with the solid squares shows that the clinicians’ were equally confident that they were on the right track for both the easier and more difficult cases, at about 70%. However, as shown by the line with circles, the actual accuracy was better for the easier cases, but still at 50% correct. For the more difficult cases the actual diagnostic accuracy was only 5%. The study investigators suggest that improvement in diagnostic accuracy hinges on training exercises  that provide feedback to clinicians about diagnostic accuracy and on making clinicians more aware of the cognitive heuristics that lead to diagnostic errors. </a:t>
            </a:r>
          </a:p>
        </p:txBody>
      </p:sp>
      <p:sp>
        <p:nvSpPr>
          <p:cNvPr id="4" name="Slide Number Placeholder 3"/>
          <p:cNvSpPr>
            <a:spLocks noGrp="1"/>
          </p:cNvSpPr>
          <p:nvPr>
            <p:ph type="sldNum" sz="quarter" idx="10"/>
          </p:nvPr>
        </p:nvSpPr>
        <p:spPr/>
        <p:txBody>
          <a:bodyPr/>
          <a:lstStyle/>
          <a:p>
            <a:fld id="{1BAB4F1B-DBB9-4939-A073-70D951DA0C31}" type="slidenum">
              <a:rPr lang="en-US" smtClean="0"/>
              <a:t>12</a:t>
            </a:fld>
            <a:endParaRPr lang="en-US"/>
          </a:p>
        </p:txBody>
      </p:sp>
    </p:spTree>
    <p:extLst>
      <p:ext uri="{BB962C8B-B14F-4D97-AF65-F5344CB8AC3E}">
        <p14:creationId xmlns:p14="http://schemas.microsoft.com/office/powerpoint/2010/main" val="1427338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Mental health clinicians are also prone to diagnostic errors. Several studies have compared diagnoses based on routine clinical exam to those made by a structured diagnostic interview. These studies find that a routine clinical evaluation frequently misses clinically important diagnoses, for example anxiety disorders were missed about 50% of the time, alcohol and other substance use disorders about 20% of the time, and uncommon disorders, such as somatoform and psychotic disorders were almost always missed. Furthermore, about half of the people given a diagnosis of Bipolar and adjustment disorders did not meet criteria. </a:t>
            </a:r>
          </a:p>
        </p:txBody>
      </p:sp>
      <p:sp>
        <p:nvSpPr>
          <p:cNvPr id="4" name="Slide Number Placeholder 3"/>
          <p:cNvSpPr>
            <a:spLocks noGrp="1"/>
          </p:cNvSpPr>
          <p:nvPr>
            <p:ph type="sldNum" sz="quarter" idx="10"/>
          </p:nvPr>
        </p:nvSpPr>
        <p:spPr/>
        <p:txBody>
          <a:bodyPr/>
          <a:lstStyle/>
          <a:p>
            <a:fld id="{1BAB4F1B-DBB9-4939-A073-70D951DA0C31}" type="slidenum">
              <a:rPr lang="en-US" smtClean="0"/>
              <a:t>13</a:t>
            </a:fld>
            <a:endParaRPr lang="en-US"/>
          </a:p>
        </p:txBody>
      </p:sp>
    </p:spTree>
    <p:extLst>
      <p:ext uri="{BB962C8B-B14F-4D97-AF65-F5344CB8AC3E}">
        <p14:creationId xmlns:p14="http://schemas.microsoft.com/office/powerpoint/2010/main" val="37427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If the diagnostic error involves mislabeling, where the clinician correctly identifies and addresses the symptoms but uses the technically “wrong” diagnosis, then the diagnostic error is relatively unimportant. However, diagnostic errors often lead to less-than-optimal treatment recommendations. Often diagnoses are missed because the clinician did not ask about the symptoms in that domain, and the client didn’t volunteer the symptoms. So, one simple strategy to address this issue is to make sure your initial screening evaluation includes a relatively complete review of major symptom domains. There are tools available to help clinicians. For example, the authors of the DSM-5 created a self-report symptom screener that is in the public domain, and the SCID clinician version provides a semi-structured interview and is free for use in clinical settings. Having learned the SCID as part of my research, I can say that my routine clinical evaluations were substantially improved as I incorporated the SCID screening and diagnostic strategies.</a:t>
            </a:r>
          </a:p>
        </p:txBody>
      </p:sp>
      <p:sp>
        <p:nvSpPr>
          <p:cNvPr id="4" name="Slide Number Placeholder 3"/>
          <p:cNvSpPr>
            <a:spLocks noGrp="1"/>
          </p:cNvSpPr>
          <p:nvPr>
            <p:ph type="sldNum" sz="quarter" idx="10"/>
          </p:nvPr>
        </p:nvSpPr>
        <p:spPr/>
        <p:txBody>
          <a:bodyPr/>
          <a:lstStyle/>
          <a:p>
            <a:fld id="{1BAB4F1B-DBB9-4939-A073-70D951DA0C31}" type="slidenum">
              <a:rPr lang="en-US" smtClean="0"/>
              <a:t>14</a:t>
            </a:fld>
            <a:endParaRPr lang="en-US"/>
          </a:p>
        </p:txBody>
      </p:sp>
    </p:spTree>
    <p:extLst>
      <p:ext uri="{BB962C8B-B14F-4D97-AF65-F5344CB8AC3E}">
        <p14:creationId xmlns:p14="http://schemas.microsoft.com/office/powerpoint/2010/main" val="3953793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Let’s here again from</a:t>
            </a:r>
            <a:r>
              <a:rPr lang="en-US" baseline="0" dirty="0"/>
              <a:t> Jessica.  As she told us in module 1, she had her first psychotic episode while in college. In her experience, her family and several health care professionals at the student health clinic and in the emergency room were involved and yet no one suspected psychosis. Here is her account of many of the people who were involved after she became symptomatic. </a:t>
            </a:r>
            <a:endParaRPr lang="en-US" dirty="0"/>
          </a:p>
        </p:txBody>
      </p:sp>
      <p:sp>
        <p:nvSpPr>
          <p:cNvPr id="4" name="Slide Number Placeholder 3"/>
          <p:cNvSpPr>
            <a:spLocks noGrp="1"/>
          </p:cNvSpPr>
          <p:nvPr>
            <p:ph type="sldNum" sz="quarter" idx="10"/>
          </p:nvPr>
        </p:nvSpPr>
        <p:spPr/>
        <p:txBody>
          <a:bodyPr/>
          <a:lstStyle/>
          <a:p>
            <a:fld id="{1BAB4F1B-DBB9-4939-A073-70D951DA0C31}" type="slidenum">
              <a:rPr lang="en-US" smtClean="0"/>
              <a:t>15</a:t>
            </a:fld>
            <a:endParaRPr lang="en-US"/>
          </a:p>
        </p:txBody>
      </p:sp>
    </p:spTree>
    <p:extLst>
      <p:ext uri="{BB962C8B-B14F-4D97-AF65-F5344CB8AC3E}">
        <p14:creationId xmlns:p14="http://schemas.microsoft.com/office/powerpoint/2010/main" val="2704205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We all use various heuristics for most routine decisions. (CLICK)</a:t>
            </a:r>
          </a:p>
        </p:txBody>
      </p:sp>
      <p:sp>
        <p:nvSpPr>
          <p:cNvPr id="4" name="Slide Number Placeholder 3"/>
          <p:cNvSpPr>
            <a:spLocks noGrp="1"/>
          </p:cNvSpPr>
          <p:nvPr>
            <p:ph type="sldNum" sz="quarter" idx="10"/>
          </p:nvPr>
        </p:nvSpPr>
        <p:spPr/>
        <p:txBody>
          <a:bodyPr/>
          <a:lstStyle/>
          <a:p>
            <a:fld id="{1BAB4F1B-DBB9-4939-A073-70D951DA0C31}" type="slidenum">
              <a:rPr lang="en-US" smtClean="0"/>
              <a:t>16</a:t>
            </a:fld>
            <a:endParaRPr lang="en-US"/>
          </a:p>
        </p:txBody>
      </p:sp>
    </p:spTree>
    <p:extLst>
      <p:ext uri="{BB962C8B-B14F-4D97-AF65-F5344CB8AC3E}">
        <p14:creationId xmlns:p14="http://schemas.microsoft.com/office/powerpoint/2010/main" val="3270295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These cognitive short-cuts are fast, </a:t>
            </a:r>
            <a:r>
              <a:rPr lang="en-US" b="1" dirty="0"/>
              <a:t>(Click)</a:t>
            </a:r>
            <a:endParaRPr lang="en-US" dirty="0"/>
          </a:p>
          <a:p>
            <a:pPr defTabSz="933237">
              <a:defRPr/>
            </a:pPr>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1BAB4F1B-DBB9-4939-A073-70D951DA0C31}" type="slidenum">
              <a:rPr lang="en-US" smtClean="0"/>
              <a:t>17</a:t>
            </a:fld>
            <a:endParaRPr lang="en-US"/>
          </a:p>
        </p:txBody>
      </p:sp>
    </p:spTree>
    <p:extLst>
      <p:ext uri="{BB962C8B-B14F-4D97-AF65-F5344CB8AC3E}">
        <p14:creationId xmlns:p14="http://schemas.microsoft.com/office/powerpoint/2010/main" val="4162750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automatic </a:t>
            </a:r>
            <a:r>
              <a:rPr lang="en-US" b="1" dirty="0"/>
              <a:t>(Click) </a:t>
            </a:r>
            <a:endParaRPr lang="en-US" dirty="0"/>
          </a:p>
          <a:p>
            <a:endParaRPr lang="en-US" dirty="0"/>
          </a:p>
        </p:txBody>
      </p:sp>
      <p:sp>
        <p:nvSpPr>
          <p:cNvPr id="4" name="Slide Number Placeholder 3"/>
          <p:cNvSpPr>
            <a:spLocks noGrp="1"/>
          </p:cNvSpPr>
          <p:nvPr>
            <p:ph type="sldNum" sz="quarter" idx="10"/>
          </p:nvPr>
        </p:nvSpPr>
        <p:spPr/>
        <p:txBody>
          <a:bodyPr/>
          <a:lstStyle/>
          <a:p>
            <a:fld id="{1BAB4F1B-DBB9-4939-A073-70D951DA0C31}" type="slidenum">
              <a:rPr lang="en-US" smtClean="0"/>
              <a:t>18</a:t>
            </a:fld>
            <a:endParaRPr lang="en-US"/>
          </a:p>
        </p:txBody>
      </p:sp>
    </p:spTree>
    <p:extLst>
      <p:ext uri="{BB962C8B-B14F-4D97-AF65-F5344CB8AC3E}">
        <p14:creationId xmlns:p14="http://schemas.microsoft.com/office/powerpoint/2010/main" val="3367765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and require little effort.  Without these heuristics we can easily become overwhelmed or bogged down with irrelevant details. Use of cognitive heuristics is our default mode, the way we approach every day problems.  </a:t>
            </a:r>
          </a:p>
          <a:p>
            <a:endParaRPr lang="en-US" dirty="0"/>
          </a:p>
        </p:txBody>
      </p:sp>
      <p:sp>
        <p:nvSpPr>
          <p:cNvPr id="4" name="Slide Number Placeholder 3"/>
          <p:cNvSpPr>
            <a:spLocks noGrp="1"/>
          </p:cNvSpPr>
          <p:nvPr>
            <p:ph type="sldNum" sz="quarter" idx="10"/>
          </p:nvPr>
        </p:nvSpPr>
        <p:spPr/>
        <p:txBody>
          <a:bodyPr/>
          <a:lstStyle/>
          <a:p>
            <a:fld id="{1BAB4F1B-DBB9-4939-A073-70D951DA0C31}" type="slidenum">
              <a:rPr lang="en-US" smtClean="0"/>
              <a:t>19</a:t>
            </a:fld>
            <a:endParaRPr lang="en-US"/>
          </a:p>
        </p:txBody>
      </p:sp>
    </p:spTree>
    <p:extLst>
      <p:ext uri="{BB962C8B-B14F-4D97-AF65-F5344CB8AC3E}">
        <p14:creationId xmlns:p14="http://schemas.microsoft.com/office/powerpoint/2010/main" val="3492201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Dr</a:t>
            </a:r>
            <a:r>
              <a:rPr lang="en-US" sz="1200" kern="1200" dirty="0">
                <a:solidFill>
                  <a:schemeClr val="tx1"/>
                </a:solidFill>
                <a:latin typeface="+mn-lt"/>
                <a:ea typeface="+mn-ea"/>
                <a:cs typeface="+mn-cs"/>
              </a:rPr>
              <a:t>. Perkins is the Director of EPI-NC, a program supporting the development of early psychosis treatment programs in North Carolina. This webinar series is supported by EPI-NC,  funded by a federal Community Mental Health Services Block Grant as a project of the NC Division of Mental Health, Developmental Disabilities &amp; Substance Abuse Services. Dr. Perkins is a Professor in the Department of Psychiatry at the University of North Carolina at Chapel Hill and is the Director and one of the psychiatrists of the UNC OASIS program, a coordinated specialty care program for persons in the early stages of a psychotic disorder. Her research focuses on discovering what causes schizophrenia, in the hope of developing better treatments and eventually a cure.   </a:t>
            </a:r>
          </a:p>
        </p:txBody>
      </p:sp>
      <p:sp>
        <p:nvSpPr>
          <p:cNvPr id="4" name="Slide Number Placeholder 3"/>
          <p:cNvSpPr>
            <a:spLocks noGrp="1"/>
          </p:cNvSpPr>
          <p:nvPr>
            <p:ph type="sldNum" sz="quarter" idx="10"/>
          </p:nvPr>
        </p:nvSpPr>
        <p:spPr/>
        <p:txBody>
          <a:bodyPr/>
          <a:lstStyle/>
          <a:p>
            <a:pPr defTabSz="466618">
              <a:defRPr/>
            </a:pPr>
            <a:fld id="{05A5C259-D97B-476B-BCA9-F9DDC2F548E8}" type="slidenum">
              <a:rPr lang="en-US">
                <a:solidFill>
                  <a:prstClr val="black"/>
                </a:solidFill>
                <a:latin typeface="Calibri" panose="020F0502020204030204"/>
              </a:rPr>
              <a:pPr defTabSz="466618">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61378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An alternative cognitive strategy is “Analytic thinking”.  </a:t>
            </a:r>
          </a:p>
        </p:txBody>
      </p:sp>
      <p:sp>
        <p:nvSpPr>
          <p:cNvPr id="4" name="Slide Number Placeholder 3"/>
          <p:cNvSpPr>
            <a:spLocks noGrp="1"/>
          </p:cNvSpPr>
          <p:nvPr>
            <p:ph type="sldNum" sz="quarter" idx="10"/>
          </p:nvPr>
        </p:nvSpPr>
        <p:spPr/>
        <p:txBody>
          <a:bodyPr/>
          <a:lstStyle/>
          <a:p>
            <a:fld id="{1BAB4F1B-DBB9-4939-A073-70D951DA0C31}" type="slidenum">
              <a:rPr lang="en-US" smtClean="0"/>
              <a:t>20</a:t>
            </a:fld>
            <a:endParaRPr lang="en-US"/>
          </a:p>
        </p:txBody>
      </p:sp>
    </p:spTree>
    <p:extLst>
      <p:ext uri="{BB962C8B-B14F-4D97-AF65-F5344CB8AC3E}">
        <p14:creationId xmlns:p14="http://schemas.microsoft.com/office/powerpoint/2010/main" val="2666738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contrast to cognitive heuristics, analytic thinking is a slower process…(CLICK)</a:t>
            </a:r>
          </a:p>
        </p:txBody>
      </p:sp>
      <p:sp>
        <p:nvSpPr>
          <p:cNvPr id="4" name="Slide Number Placeholder 3"/>
          <p:cNvSpPr>
            <a:spLocks noGrp="1"/>
          </p:cNvSpPr>
          <p:nvPr>
            <p:ph type="sldNum" sz="quarter" idx="10"/>
          </p:nvPr>
        </p:nvSpPr>
        <p:spPr/>
        <p:txBody>
          <a:bodyPr/>
          <a:lstStyle/>
          <a:p>
            <a:fld id="{1BAB4F1B-DBB9-4939-A073-70D951DA0C31}" type="slidenum">
              <a:rPr lang="en-US" smtClean="0"/>
              <a:t>21</a:t>
            </a:fld>
            <a:endParaRPr lang="en-US"/>
          </a:p>
        </p:txBody>
      </p:sp>
    </p:spTree>
    <p:extLst>
      <p:ext uri="{BB962C8B-B14F-4D97-AF65-F5344CB8AC3E}">
        <p14:creationId xmlns:p14="http://schemas.microsoft.com/office/powerpoint/2010/main" val="2541729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…it requires more effort, (CLICK)</a:t>
            </a:r>
          </a:p>
        </p:txBody>
      </p:sp>
      <p:sp>
        <p:nvSpPr>
          <p:cNvPr id="4" name="Slide Number Placeholder 3"/>
          <p:cNvSpPr>
            <a:spLocks noGrp="1"/>
          </p:cNvSpPr>
          <p:nvPr>
            <p:ph type="sldNum" sz="quarter" idx="10"/>
          </p:nvPr>
        </p:nvSpPr>
        <p:spPr/>
        <p:txBody>
          <a:bodyPr/>
          <a:lstStyle/>
          <a:p>
            <a:fld id="{1BAB4F1B-DBB9-4939-A073-70D951DA0C31}" type="slidenum">
              <a:rPr lang="en-US" smtClean="0"/>
              <a:t>22</a:t>
            </a:fld>
            <a:endParaRPr lang="en-US"/>
          </a:p>
        </p:txBody>
      </p:sp>
    </p:spTree>
    <p:extLst>
      <p:ext uri="{BB962C8B-B14F-4D97-AF65-F5344CB8AC3E}">
        <p14:creationId xmlns:p14="http://schemas.microsoft.com/office/powerpoint/2010/main" val="548424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…and is a strategy we actively engage when we are trying to consider alternative interpretations or “think outside of the box”. </a:t>
            </a:r>
          </a:p>
        </p:txBody>
      </p:sp>
      <p:sp>
        <p:nvSpPr>
          <p:cNvPr id="4" name="Slide Number Placeholder 3"/>
          <p:cNvSpPr>
            <a:spLocks noGrp="1"/>
          </p:cNvSpPr>
          <p:nvPr>
            <p:ph type="sldNum" sz="quarter" idx="10"/>
          </p:nvPr>
        </p:nvSpPr>
        <p:spPr/>
        <p:txBody>
          <a:bodyPr/>
          <a:lstStyle/>
          <a:p>
            <a:fld id="{1BAB4F1B-DBB9-4939-A073-70D951DA0C31}" type="slidenum">
              <a:rPr lang="en-US" smtClean="0"/>
              <a:t>23</a:t>
            </a:fld>
            <a:endParaRPr lang="en-US"/>
          </a:p>
        </p:txBody>
      </p:sp>
    </p:spTree>
    <p:extLst>
      <p:ext uri="{BB962C8B-B14F-4D97-AF65-F5344CB8AC3E}">
        <p14:creationId xmlns:p14="http://schemas.microsoft.com/office/powerpoint/2010/main" val="732168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Clinical decision-making requires the integration of a large amount of information over a relatively short time-frame. </a:t>
            </a:r>
          </a:p>
        </p:txBody>
      </p:sp>
      <p:sp>
        <p:nvSpPr>
          <p:cNvPr id="4" name="Slide Number Placeholder 3"/>
          <p:cNvSpPr>
            <a:spLocks noGrp="1"/>
          </p:cNvSpPr>
          <p:nvPr>
            <p:ph type="sldNum" sz="quarter" idx="10"/>
          </p:nvPr>
        </p:nvSpPr>
        <p:spPr/>
        <p:txBody>
          <a:bodyPr/>
          <a:lstStyle/>
          <a:p>
            <a:fld id="{1BAB4F1B-DBB9-4939-A073-70D951DA0C31}" type="slidenum">
              <a:rPr lang="en-US" smtClean="0"/>
              <a:t>24</a:t>
            </a:fld>
            <a:endParaRPr lang="en-US"/>
          </a:p>
        </p:txBody>
      </p:sp>
    </p:spTree>
    <p:extLst>
      <p:ext uri="{BB962C8B-B14F-4D97-AF65-F5344CB8AC3E}">
        <p14:creationId xmlns:p14="http://schemas.microsoft.com/office/powerpoint/2010/main" val="761132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patient’s report of symptoms such as “anxiety” and “problems sleeping” guides the evaluation process.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BAB4F1B-DBB9-4939-A073-70D951DA0C31}" type="slidenum">
              <a:rPr lang="en-US" smtClean="0"/>
              <a:t>25</a:t>
            </a:fld>
            <a:endParaRPr lang="en-US"/>
          </a:p>
        </p:txBody>
      </p:sp>
    </p:spTree>
    <p:extLst>
      <p:ext uri="{BB962C8B-B14F-4D97-AF65-F5344CB8AC3E}">
        <p14:creationId xmlns:p14="http://schemas.microsoft.com/office/powerpoint/2010/main" val="3708992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As the client is talking our therapist, Gloria, is not only listening to what the client says, but what is being communicated with gestures, facial expressions, and other non-</a:t>
            </a:r>
            <a:r>
              <a:rPr lang="en-US" sz="1200" kern="1200" dirty="0" err="1">
                <a:solidFill>
                  <a:schemeClr val="tx1"/>
                </a:solidFill>
                <a:latin typeface="+mn-lt"/>
                <a:ea typeface="+mn-ea"/>
                <a:cs typeface="+mn-cs"/>
              </a:rPr>
              <a:t>verbals</a:t>
            </a:r>
            <a:r>
              <a:rPr lang="en-US" sz="1200" kern="1200" dirty="0">
                <a:solidFill>
                  <a:schemeClr val="tx1"/>
                </a:solidFill>
                <a:latin typeface="+mn-lt"/>
                <a:ea typeface="+mn-ea"/>
                <a:cs typeface="+mn-cs"/>
              </a:rPr>
              <a:t>. In addition Gloria considers the client’s appearance. </a:t>
            </a:r>
          </a:p>
        </p:txBody>
      </p:sp>
      <p:sp>
        <p:nvSpPr>
          <p:cNvPr id="4" name="Slide Number Placeholder 3"/>
          <p:cNvSpPr>
            <a:spLocks noGrp="1"/>
          </p:cNvSpPr>
          <p:nvPr>
            <p:ph type="sldNum" sz="quarter" idx="10"/>
          </p:nvPr>
        </p:nvSpPr>
        <p:spPr/>
        <p:txBody>
          <a:bodyPr/>
          <a:lstStyle/>
          <a:p>
            <a:fld id="{1BAB4F1B-DBB9-4939-A073-70D951DA0C31}" type="slidenum">
              <a:rPr lang="en-US" smtClean="0"/>
              <a:t>26</a:t>
            </a:fld>
            <a:endParaRPr lang="en-US"/>
          </a:p>
        </p:txBody>
      </p:sp>
    </p:spTree>
    <p:extLst>
      <p:ext uri="{BB962C8B-B14F-4D97-AF65-F5344CB8AC3E}">
        <p14:creationId xmlns:p14="http://schemas.microsoft.com/office/powerpoint/2010/main" val="3453146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Thinking about your routine practice, how do you approach a new client who reports problems with anxiety and sleep?  What sort of information do you seek?</a:t>
            </a:r>
          </a:p>
        </p:txBody>
      </p:sp>
      <p:sp>
        <p:nvSpPr>
          <p:cNvPr id="4" name="Slide Number Placeholder 3"/>
          <p:cNvSpPr>
            <a:spLocks noGrp="1"/>
          </p:cNvSpPr>
          <p:nvPr>
            <p:ph type="sldNum" sz="quarter" idx="10"/>
          </p:nvPr>
        </p:nvSpPr>
        <p:spPr/>
        <p:txBody>
          <a:bodyPr/>
          <a:lstStyle/>
          <a:p>
            <a:fld id="{1BAB4F1B-DBB9-4939-A073-70D951DA0C31}" type="slidenum">
              <a:rPr lang="en-US" smtClean="0"/>
              <a:t>27</a:t>
            </a:fld>
            <a:endParaRPr lang="en-US" dirty="0"/>
          </a:p>
        </p:txBody>
      </p:sp>
    </p:spTree>
    <p:extLst>
      <p:ext uri="{BB962C8B-B14F-4D97-AF65-F5344CB8AC3E}">
        <p14:creationId xmlns:p14="http://schemas.microsoft.com/office/powerpoint/2010/main" val="533547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clinical assessment process requires us to recognize patterns. How we approach this process is based on our education, training and experiences. Often our default is to use various cognitive heuristics to decide what is important and what is not important, after all these are fast and require less effort on the part of the clinician. However, the consensus from experts seeking to minimize diagnostic errors is that use of cognitive heuristics leads to diagnostic errors. Critical thinking skills, while slower and more effortful, better help the clinician determine what information is relevant, leading to a correct diagnosis. An important step is for clinicians to become more aware of how their use of cognitive heuristics influences their clinical assessment process.</a:t>
            </a:r>
          </a:p>
        </p:txBody>
      </p:sp>
      <p:sp>
        <p:nvSpPr>
          <p:cNvPr id="4" name="Slide Number Placeholder 3"/>
          <p:cNvSpPr>
            <a:spLocks noGrp="1"/>
          </p:cNvSpPr>
          <p:nvPr>
            <p:ph type="sldNum" sz="quarter" idx="10"/>
          </p:nvPr>
        </p:nvSpPr>
        <p:spPr/>
        <p:txBody>
          <a:bodyPr/>
          <a:lstStyle/>
          <a:p>
            <a:fld id="{1BAB4F1B-DBB9-4939-A073-70D951DA0C31}" type="slidenum">
              <a:rPr lang="en-US" smtClean="0"/>
              <a:t>28</a:t>
            </a:fld>
            <a:endParaRPr lang="en-US" dirty="0"/>
          </a:p>
        </p:txBody>
      </p:sp>
    </p:spTree>
    <p:extLst>
      <p:ext uri="{BB962C8B-B14F-4D97-AF65-F5344CB8AC3E}">
        <p14:creationId xmlns:p14="http://schemas.microsoft.com/office/powerpoint/2010/main" val="3783236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that end we will review anchoring, availability, and confirmatory bias, three of the most common cognitive heuristics that can derail the diagnostic process and contribute to errors. </a:t>
            </a:r>
          </a:p>
        </p:txBody>
      </p:sp>
      <p:sp>
        <p:nvSpPr>
          <p:cNvPr id="4" name="Slide Number Placeholder 3"/>
          <p:cNvSpPr>
            <a:spLocks noGrp="1"/>
          </p:cNvSpPr>
          <p:nvPr>
            <p:ph type="sldNum" sz="quarter" idx="10"/>
          </p:nvPr>
        </p:nvSpPr>
        <p:spPr/>
        <p:txBody>
          <a:bodyPr/>
          <a:lstStyle/>
          <a:p>
            <a:fld id="{1BAB4F1B-DBB9-4939-A073-70D951DA0C31}" type="slidenum">
              <a:rPr lang="en-US" smtClean="0"/>
              <a:t>29</a:t>
            </a:fld>
            <a:endParaRPr lang="en-US"/>
          </a:p>
        </p:txBody>
      </p:sp>
    </p:spTree>
    <p:extLst>
      <p:ext uri="{BB962C8B-B14F-4D97-AF65-F5344CB8AC3E}">
        <p14:creationId xmlns:p14="http://schemas.microsoft.com/office/powerpoint/2010/main" val="683064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Thanks Chad.  </a:t>
            </a:r>
          </a:p>
          <a:p>
            <a:r>
              <a:rPr lang="en-US" sz="1200" kern="1200" dirty="0">
                <a:solidFill>
                  <a:schemeClr val="tx1"/>
                </a:solidFill>
                <a:latin typeface="+mn-lt"/>
                <a:ea typeface="+mn-ea"/>
                <a:cs typeface="+mn-cs"/>
              </a:rPr>
              <a:t>I want to welcome you to Psychosis: Can you spot it?, an educational series that addresses the common signs and symptoms of first episode psychosis, as well as the barriers to recognition by health care providers.</a:t>
            </a:r>
          </a:p>
        </p:txBody>
      </p:sp>
      <p:sp>
        <p:nvSpPr>
          <p:cNvPr id="4" name="Slide Number Placeholder 3"/>
          <p:cNvSpPr>
            <a:spLocks noGrp="1"/>
          </p:cNvSpPr>
          <p:nvPr>
            <p:ph type="sldNum" sz="quarter" idx="10"/>
          </p:nvPr>
        </p:nvSpPr>
        <p:spPr/>
        <p:txBody>
          <a:bodyPr/>
          <a:lstStyle/>
          <a:p>
            <a:pPr defTabSz="466618">
              <a:defRPr/>
            </a:pPr>
            <a:fld id="{05A5C259-D97B-476B-BCA9-F9DDC2F548E8}" type="slidenum">
              <a:rPr lang="en-US">
                <a:solidFill>
                  <a:prstClr val="black"/>
                </a:solidFill>
                <a:latin typeface="Calibri" panose="020F0502020204030204"/>
              </a:rPr>
              <a:pPr defTabSz="466618">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937823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Anchoring is when information obtained early in the evaluation process determines next steps. We adjust our assessment process based on the anchor.  The anchoring cognitive heuristic is frequently exploited by persons experienced in negotiations, as we see in this cartoon.</a:t>
            </a:r>
          </a:p>
        </p:txBody>
      </p:sp>
      <p:sp>
        <p:nvSpPr>
          <p:cNvPr id="4" name="Slide Number Placeholder 3"/>
          <p:cNvSpPr>
            <a:spLocks noGrp="1"/>
          </p:cNvSpPr>
          <p:nvPr>
            <p:ph type="sldNum" sz="quarter" idx="10"/>
          </p:nvPr>
        </p:nvSpPr>
        <p:spPr/>
        <p:txBody>
          <a:bodyPr/>
          <a:lstStyle/>
          <a:p>
            <a:fld id="{1BAB4F1B-DBB9-4939-A073-70D951DA0C31}" type="slidenum">
              <a:rPr lang="en-US" smtClean="0"/>
              <a:t>30</a:t>
            </a:fld>
            <a:endParaRPr lang="en-US" dirty="0"/>
          </a:p>
        </p:txBody>
      </p:sp>
    </p:spTree>
    <p:extLst>
      <p:ext uri="{BB962C8B-B14F-4D97-AF65-F5344CB8AC3E}">
        <p14:creationId xmlns:p14="http://schemas.microsoft.com/office/powerpoint/2010/main" val="1558300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Anchoring can lead to premature closure, where an early conclusion is assumed to be right, and alternative explanations aren’t fully explored.  In this vignette we look an example of anchoring.</a:t>
            </a:r>
          </a:p>
        </p:txBody>
      </p:sp>
      <p:sp>
        <p:nvSpPr>
          <p:cNvPr id="4" name="Slide Number Placeholder 3"/>
          <p:cNvSpPr>
            <a:spLocks noGrp="1"/>
          </p:cNvSpPr>
          <p:nvPr>
            <p:ph type="sldNum" sz="quarter" idx="10"/>
          </p:nvPr>
        </p:nvSpPr>
        <p:spPr/>
        <p:txBody>
          <a:bodyPr/>
          <a:lstStyle/>
          <a:p>
            <a:fld id="{1BAB4F1B-DBB9-4939-A073-70D951DA0C31}" type="slidenum">
              <a:rPr lang="en-US" smtClean="0"/>
              <a:t>31</a:t>
            </a:fld>
            <a:endParaRPr lang="en-US"/>
          </a:p>
        </p:txBody>
      </p:sp>
    </p:spTree>
    <p:extLst>
      <p:ext uri="{BB962C8B-B14F-4D97-AF65-F5344CB8AC3E}">
        <p14:creationId xmlns:p14="http://schemas.microsoft.com/office/powerpoint/2010/main" val="1360671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Our therapist, Gloria, is meeting with Kevin for an initial evaluation. Kevin is a 19 year old college student from a well-to-do family. The reason for the evaluation was a decline in his grades second semester of his freshman year. </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1489549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After introductions Gloria asks him about why he is here…“So Kevin, what is the reason for your</a:t>
            </a:r>
            <a:r>
              <a:rPr lang="en-US" sz="1200" kern="1200" baseline="0" dirty="0">
                <a:solidFill>
                  <a:schemeClr val="tx1"/>
                </a:solidFill>
                <a:latin typeface="+mn-lt"/>
                <a:ea typeface="+mn-ea"/>
                <a:cs typeface="+mn-cs"/>
              </a:rPr>
              <a:t> visit?”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a:t>
            </a:r>
            <a:r>
              <a:rPr lang="en-US" sz="1200" kern="1200" dirty="0">
                <a:solidFill>
                  <a:schemeClr val="tx1"/>
                </a:solidFill>
                <a:latin typeface="+mn-lt"/>
                <a:ea typeface="+mn-ea"/>
                <a:cs typeface="+mn-cs"/>
              </a:rPr>
              <a:t>and Kevin gives an unexpected answer…</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201098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“I’m having this weird sense that I’m being followed.”</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1412017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Gloria had reviewed Kevin’s intake form, where he disclosed marijuana and other drug use. She notices that the patient’s dress, and sizes him up as a “typical frat boy”.  Drug use is at the top of her list as the reason for his decline in school grades. </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3201534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So Gloria decides to pursue substance use… “I see here that you mentioned that you use substances.”</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3974771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…and Kevin acknowledges marijuana use. </a:t>
            </a:r>
          </a:p>
          <a:p>
            <a:r>
              <a:rPr lang="en-US" sz="1200" kern="1200" dirty="0">
                <a:solidFill>
                  <a:schemeClr val="tx1"/>
                </a:solidFill>
                <a:latin typeface="+mn-lt"/>
                <a:ea typeface="+mn-ea"/>
                <a:cs typeface="+mn-cs"/>
              </a:rPr>
              <a:t>“Yeah, sometimes I smoke pot with friends on the weekends.</a:t>
            </a:r>
            <a:r>
              <a:rPr lang="en-US" sz="1200" kern="1200" baseline="0" dirty="0">
                <a:solidFill>
                  <a:schemeClr val="tx1"/>
                </a:solidFill>
                <a:latin typeface="+mn-lt"/>
                <a:ea typeface="+mn-ea"/>
                <a:cs typeface="+mn-cs"/>
              </a:rPr>
              <a:t> But, I’m having the feeling of being watched all of the time.”</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Gloria knows that THC in marijuana can cause paranoia and decides she is on to something.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918070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Gloria follows up with providing the client with information “Did you know that paranoia is associated</a:t>
            </a:r>
            <a:r>
              <a:rPr lang="en-US" sz="1200" kern="1200" baseline="0" dirty="0">
                <a:solidFill>
                  <a:schemeClr val="tx1"/>
                </a:solidFill>
                <a:latin typeface="+mn-lt"/>
                <a:ea typeface="+mn-ea"/>
                <a:cs typeface="+mn-cs"/>
              </a:rPr>
              <a:t> with marijuana use?”</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1748240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“Yeah, I heard that. I haven’t smoked in a while</a:t>
            </a:r>
            <a:r>
              <a:rPr lang="en-US" sz="1200" kern="1200" baseline="0" dirty="0">
                <a:solidFill>
                  <a:schemeClr val="tx1"/>
                </a:solidFill>
                <a:latin typeface="+mn-lt"/>
                <a:ea typeface="+mn-ea"/>
                <a:cs typeface="+mn-cs"/>
              </a:rPr>
              <a:t> now. I’m pretty sure that a car followed me home last night. I wondered if it was the FBI.”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At this point Gloria decides that marijuana use is most likely Kevin’s key problem, and that he is minimizing his substance use.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3502685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I have the following to disclose. In the past two years I received funding from Boehringer-Ingelheim to conduct a clinical trial at UNC, consulting fees from Alkermes and royalties from APA publishing.</a:t>
            </a:r>
          </a:p>
        </p:txBody>
      </p:sp>
      <p:sp>
        <p:nvSpPr>
          <p:cNvPr id="4" name="Slide Number Placeholder 3"/>
          <p:cNvSpPr>
            <a:spLocks noGrp="1"/>
          </p:cNvSpPr>
          <p:nvPr>
            <p:ph type="sldNum" sz="quarter" idx="5"/>
          </p:nvPr>
        </p:nvSpPr>
        <p:spPr/>
        <p:txBody>
          <a:bodyPr/>
          <a:lstStyle/>
          <a:p>
            <a:fld id="{05A5C259-D97B-476B-BCA9-F9DDC2F548E8}" type="slidenum">
              <a:rPr lang="en-US" smtClean="0"/>
              <a:t>4</a:t>
            </a:fld>
            <a:endParaRPr lang="en-US"/>
          </a:p>
        </p:txBody>
      </p:sp>
    </p:spTree>
    <p:extLst>
      <p:ext uri="{BB962C8B-B14F-4D97-AF65-F5344CB8AC3E}">
        <p14:creationId xmlns:p14="http://schemas.microsoft.com/office/powerpoint/2010/main" val="3548986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Use the response box to answer the following polling question: Do you agree with Gloria’s diagnosis of substance use disorder?  Yes or No?</a:t>
            </a:r>
          </a:p>
        </p:txBody>
      </p:sp>
      <p:sp>
        <p:nvSpPr>
          <p:cNvPr id="4" name="Slide Number Placeholder 3"/>
          <p:cNvSpPr>
            <a:spLocks noGrp="1"/>
          </p:cNvSpPr>
          <p:nvPr>
            <p:ph type="sldNum" sz="quarter" idx="10"/>
          </p:nvPr>
        </p:nvSpPr>
        <p:spPr/>
        <p:txBody>
          <a:bodyPr/>
          <a:lstStyle/>
          <a:p>
            <a:fld id="{1BAB4F1B-DBB9-4939-A073-70D951DA0C31}" type="slidenum">
              <a:rPr lang="en-US" smtClean="0"/>
              <a:t>40</a:t>
            </a:fld>
            <a:endParaRPr lang="en-US" dirty="0"/>
          </a:p>
        </p:txBody>
      </p:sp>
    </p:spTree>
    <p:extLst>
      <p:ext uri="{BB962C8B-B14F-4D97-AF65-F5344CB8AC3E}">
        <p14:creationId xmlns:p14="http://schemas.microsoft.com/office/powerpoint/2010/main" val="3714899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Based on the intake form Gloria went in to the session already focused on substance use as an explanation for Kevin’s troubles. At some point a clinician needs to anchor their evaluation to the most likely possibilities, and intake forms are meant to provide tentative anchors for the clinical evaluation. However, most clinical evaluations benefit from an initial open-ended exploration of the client’s narrative, where the clinician is creating a short list of possibilities. Gloria didn’t explore other explanations for Kevin’s issues because she anchored too early, even before she met him.</a:t>
            </a:r>
          </a:p>
        </p:txBody>
      </p:sp>
      <p:sp>
        <p:nvSpPr>
          <p:cNvPr id="4" name="Slide Number Placeholder 3"/>
          <p:cNvSpPr>
            <a:spLocks noGrp="1"/>
          </p:cNvSpPr>
          <p:nvPr>
            <p:ph type="sldNum" sz="quarter" idx="10"/>
          </p:nvPr>
        </p:nvSpPr>
        <p:spPr/>
        <p:txBody>
          <a:bodyPr/>
          <a:lstStyle/>
          <a:p>
            <a:fld id="{1BAB4F1B-DBB9-4939-A073-70D951DA0C31}" type="slidenum">
              <a:rPr lang="en-US" smtClean="0"/>
              <a:t>41</a:t>
            </a:fld>
            <a:endParaRPr lang="en-US" dirty="0"/>
          </a:p>
        </p:txBody>
      </p:sp>
    </p:spTree>
    <p:extLst>
      <p:ext uri="{BB962C8B-B14F-4D97-AF65-F5344CB8AC3E}">
        <p14:creationId xmlns:p14="http://schemas.microsoft.com/office/powerpoint/2010/main" val="1472301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Next, use the response box again to indicate how the cognitive heuristic “anchoring” contributed to Gloria possibly misdiagnosing Kevin. A) She selectively explored her initial impression. B) She selectively pursued information that first came to mind. C) She ignored information that went against her diagnostic formulation. Or D) All of the above.</a:t>
            </a:r>
          </a:p>
        </p:txBody>
      </p:sp>
      <p:sp>
        <p:nvSpPr>
          <p:cNvPr id="4" name="Slide Number Placeholder 3"/>
          <p:cNvSpPr>
            <a:spLocks noGrp="1"/>
          </p:cNvSpPr>
          <p:nvPr>
            <p:ph type="sldNum" sz="quarter" idx="10"/>
          </p:nvPr>
        </p:nvSpPr>
        <p:spPr/>
        <p:txBody>
          <a:bodyPr/>
          <a:lstStyle/>
          <a:p>
            <a:fld id="{1BAB4F1B-DBB9-4939-A073-70D951DA0C31}" type="slidenum">
              <a:rPr lang="en-US" smtClean="0"/>
              <a:t>42</a:t>
            </a:fld>
            <a:endParaRPr lang="en-US" dirty="0"/>
          </a:p>
        </p:txBody>
      </p:sp>
    </p:spTree>
    <p:extLst>
      <p:ext uri="{BB962C8B-B14F-4D97-AF65-F5344CB8AC3E}">
        <p14:creationId xmlns:p14="http://schemas.microsoft.com/office/powerpoint/2010/main" val="796768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Anchoring involves relying on information obtained early in the course of the clinical evaluation to guide the rest of the evaluation.  Gloria did also used “c”, an example of confirmatory bias. It is important for all of us to remember that anchoring is a common strategy used by busy health care providers.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common use of anchoring by health care providers might influence how we give information to our own health care providers. Most of us want to tell our own health care provider about our problem in chronological order, however the most important information may come later in the story.  Perhaps next time you seek health care, consider that your provider may use the cognitive heuristic anchoring, and so provide what you think is the most important information early in your narrative. </a:t>
            </a:r>
          </a:p>
        </p:txBody>
      </p:sp>
      <p:sp>
        <p:nvSpPr>
          <p:cNvPr id="4" name="Slide Number Placeholder 3"/>
          <p:cNvSpPr>
            <a:spLocks noGrp="1"/>
          </p:cNvSpPr>
          <p:nvPr>
            <p:ph type="sldNum" sz="quarter" idx="10"/>
          </p:nvPr>
        </p:nvSpPr>
        <p:spPr/>
        <p:txBody>
          <a:bodyPr/>
          <a:lstStyle/>
          <a:p>
            <a:fld id="{1BAB4F1B-DBB9-4939-A073-70D951DA0C31}" type="slidenum">
              <a:rPr lang="en-US" smtClean="0"/>
              <a:t>43</a:t>
            </a:fld>
            <a:endParaRPr lang="en-US" dirty="0"/>
          </a:p>
        </p:txBody>
      </p:sp>
    </p:spTree>
    <p:extLst>
      <p:ext uri="{BB962C8B-B14F-4D97-AF65-F5344CB8AC3E}">
        <p14:creationId xmlns:p14="http://schemas.microsoft.com/office/powerpoint/2010/main" val="775859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final question.  </a:t>
            </a:r>
          </a:p>
        </p:txBody>
      </p:sp>
      <p:sp>
        <p:nvSpPr>
          <p:cNvPr id="4" name="Slide Number Placeholder 3"/>
          <p:cNvSpPr>
            <a:spLocks noGrp="1"/>
          </p:cNvSpPr>
          <p:nvPr>
            <p:ph type="sldNum" sz="quarter" idx="5"/>
          </p:nvPr>
        </p:nvSpPr>
        <p:spPr/>
        <p:txBody>
          <a:bodyPr/>
          <a:lstStyle/>
          <a:p>
            <a:fld id="{1BAB4F1B-DBB9-4939-A073-70D951DA0C31}" type="slidenum">
              <a:rPr lang="en-US" smtClean="0"/>
              <a:t>44</a:t>
            </a:fld>
            <a:endParaRPr lang="en-US"/>
          </a:p>
        </p:txBody>
      </p:sp>
    </p:spTree>
    <p:extLst>
      <p:ext uri="{BB962C8B-B14F-4D97-AF65-F5344CB8AC3E}">
        <p14:creationId xmlns:p14="http://schemas.microsoft.com/office/powerpoint/2010/main" val="637999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Anxiety and depressive disorders are common, when a patient leads with complaints of mood symptoms both new and experienced clinicians may use this information as an “anchor” for the rest of the evaluation.</a:t>
            </a:r>
          </a:p>
        </p:txBody>
      </p:sp>
      <p:sp>
        <p:nvSpPr>
          <p:cNvPr id="4" name="Slide Number Placeholder 3"/>
          <p:cNvSpPr>
            <a:spLocks noGrp="1"/>
          </p:cNvSpPr>
          <p:nvPr>
            <p:ph type="sldNum" sz="quarter" idx="5"/>
          </p:nvPr>
        </p:nvSpPr>
        <p:spPr/>
        <p:txBody>
          <a:bodyPr/>
          <a:lstStyle/>
          <a:p>
            <a:fld id="{1BAB4F1B-DBB9-4939-A073-70D951DA0C31}" type="slidenum">
              <a:rPr lang="en-US" smtClean="0"/>
              <a:t>45</a:t>
            </a:fld>
            <a:endParaRPr lang="en-US"/>
          </a:p>
        </p:txBody>
      </p:sp>
    </p:spTree>
    <p:extLst>
      <p:ext uri="{BB962C8B-B14F-4D97-AF65-F5344CB8AC3E}">
        <p14:creationId xmlns:p14="http://schemas.microsoft.com/office/powerpoint/2010/main" val="31924580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Availability is relying on what comes to mind most easily.  In particular, scenarios that we have recently encountered come to mind more easily. </a:t>
            </a:r>
            <a:r>
              <a:rPr lang="en-US" sz="1200" kern="1200" dirty="0">
                <a:solidFill>
                  <a:schemeClr val="tx1"/>
                </a:solidFill>
                <a:latin typeface="+mn-lt"/>
                <a:ea typeface="+mn-ea"/>
                <a:cs typeface="+mn-cs"/>
              </a:rPr>
              <a:t>Humans tend to assume that what comes to mind most readily is the most important consideration. This is the availability heuristic.  What comes to mind most readily is, however, often shaped by a host of factors unrelated to importance or actual probability. </a:t>
            </a:r>
            <a:endParaRPr lang="en-US" dirty="0"/>
          </a:p>
          <a:p>
            <a:endParaRPr lang="en-US" dirty="0"/>
          </a:p>
        </p:txBody>
      </p:sp>
      <p:sp>
        <p:nvSpPr>
          <p:cNvPr id="4" name="Slide Number Placeholder 3"/>
          <p:cNvSpPr>
            <a:spLocks noGrp="1"/>
          </p:cNvSpPr>
          <p:nvPr>
            <p:ph type="sldNum" sz="quarter" idx="10"/>
          </p:nvPr>
        </p:nvSpPr>
        <p:spPr/>
        <p:txBody>
          <a:bodyPr/>
          <a:lstStyle/>
          <a:p>
            <a:fld id="{1BAB4F1B-DBB9-4939-A073-70D951DA0C31}" type="slidenum">
              <a:rPr lang="en-US" smtClean="0"/>
              <a:t>46</a:t>
            </a:fld>
            <a:endParaRPr lang="en-US" dirty="0"/>
          </a:p>
        </p:txBody>
      </p:sp>
    </p:spTree>
    <p:extLst>
      <p:ext uri="{BB962C8B-B14F-4D97-AF65-F5344CB8AC3E}">
        <p14:creationId xmlns:p14="http://schemas.microsoft.com/office/powerpoint/2010/main" val="18180254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the following vignette we explore an example of the availability heuristic.</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BAB4F1B-DBB9-4939-A073-70D951DA0C31}" type="slidenum">
              <a:rPr lang="en-US" smtClean="0"/>
              <a:t>47</a:t>
            </a:fld>
            <a:endParaRPr lang="en-US"/>
          </a:p>
        </p:txBody>
      </p:sp>
    </p:spTree>
    <p:extLst>
      <p:ext uri="{BB962C8B-B14F-4D97-AF65-F5344CB8AC3E}">
        <p14:creationId xmlns:p14="http://schemas.microsoft.com/office/powerpoint/2010/main" val="503966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Gloria is meeting Susan, a new client, for the first time. Susan was referred by her primary care provider because of recent weight loss unexplained by any medical cause. Susan’s primary care provider is wondering if psychological factors may be contributing to her weight loss.  Gloria asks Susan about her reason for being here, and Susan replies…</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21902648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“I’ve been feeling down. I recently lost weight and am not sleeping well. I exercise daily, but I still feel unhappy.”</a:t>
            </a:r>
          </a:p>
          <a:p>
            <a:r>
              <a:rPr lang="en-US" sz="1200" kern="1200" dirty="0">
                <a:solidFill>
                  <a:schemeClr val="tx1"/>
                </a:solidFill>
                <a:latin typeface="+mn-lt"/>
                <a:ea typeface="+mn-ea"/>
                <a:cs typeface="+mn-cs"/>
              </a:rPr>
              <a:t>While Susan tells her narrative, Gloria is struck by her physical appearance. What comes first to Susan’s mind is influenced by her most recent experiences. </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267469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There are four one-hour modules in this series. Module 1 examines the prevalence of psychosis in comparison to other mental disorders, describes psychosis syndromes and discusses barriers to recognition. Module 2 is an in-depth look at the spectrum of psychosis, ranging from full psychosis to “prodromal-severity” to “unusual” experiences. Module 3 explores why clinicians make diagnostic errors, in general and in relation to psychosis. Module 4 explores the variety of disorders that include psychosis as a feature. </a:t>
            </a:r>
          </a:p>
        </p:txBody>
      </p:sp>
      <p:sp>
        <p:nvSpPr>
          <p:cNvPr id="4" name="Slide Number Placeholder 3"/>
          <p:cNvSpPr>
            <a:spLocks noGrp="1"/>
          </p:cNvSpPr>
          <p:nvPr>
            <p:ph type="sldNum" sz="quarter" idx="10"/>
          </p:nvPr>
        </p:nvSpPr>
        <p:spPr/>
        <p:txBody>
          <a:bodyPr/>
          <a:lstStyle/>
          <a:p>
            <a:fld id="{1BAB4F1B-DBB9-4939-A073-70D951DA0C31}" type="slidenum">
              <a:rPr lang="en-US" smtClean="0"/>
              <a:t>5</a:t>
            </a:fld>
            <a:endParaRPr lang="en-US"/>
          </a:p>
        </p:txBody>
      </p:sp>
    </p:spTree>
    <p:extLst>
      <p:ext uri="{BB962C8B-B14F-4D97-AF65-F5344CB8AC3E}">
        <p14:creationId xmlns:p14="http://schemas.microsoft.com/office/powerpoint/2010/main" val="33292408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Gloria has been reading about eating disorders, and recently saw a women with an eating disorder. So, given the availability heuristic that we all use, it makes sense that what first pops into Gloria’s mind is that maybe this woman has an eating disorder. Gloria focuses her questioning on Susan’s recent weight loss.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34998934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“How much weight have you lost?” she asks.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9350153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Susan </a:t>
            </a:r>
            <a:r>
              <a:rPr lang="en-US" sz="1200" kern="1200" baseline="0" dirty="0">
                <a:solidFill>
                  <a:schemeClr val="tx1"/>
                </a:solidFill>
                <a:latin typeface="+mn-lt"/>
                <a:ea typeface="+mn-ea"/>
                <a:cs typeface="+mn-cs"/>
              </a:rPr>
              <a:t>says she has lost 8-10 pounds this month. Gloria knows that a key diagnostic feature of anorexia nervosa is body image distortion.</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21192630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She</a:t>
            </a:r>
            <a:r>
              <a:rPr lang="en-US" sz="1200" kern="1200" baseline="0" dirty="0">
                <a:solidFill>
                  <a:schemeClr val="tx1"/>
                </a:solidFill>
                <a:latin typeface="+mn-lt"/>
                <a:ea typeface="+mn-ea"/>
                <a:cs typeface="+mn-cs"/>
              </a:rPr>
              <a:t> asks if the client is concerned about her body weight.</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4239889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Susan says, “Yes, I’m not happy with how much I weigh.”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28894093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Gloria interprets Susan’s unhappiness to mean that Susan has a distortion in her body image. </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6040055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Gloria focuses on the evidence that supports the diagnosis of an eating disorder. </a:t>
            </a:r>
            <a:r>
              <a:rPr lang="en-US" dirty="0"/>
              <a:t>“She’s unhappy with her weight despite losing 8-10 </a:t>
            </a:r>
            <a:r>
              <a:rPr lang="en-US" dirty="0" err="1"/>
              <a:t>lbs</a:t>
            </a:r>
            <a:r>
              <a:rPr lang="en-US" dirty="0"/>
              <a:t> this month and she is exercising daily. I think she’s struggling with an eating disorder.”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latin typeface="+mn-lt"/>
                <a:ea typeface="+mn-ea"/>
                <a:cs typeface="+mn-cs"/>
              </a:rPr>
              <a:t>Susan is thinking along other lines…</a:t>
            </a:r>
          </a:p>
          <a:p>
            <a:pPr algn="l"/>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9094405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She’s thinking, “I don’t like that I’ve lost weight. I wish that I could get my appetite back.”</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30268844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Use the response box to answer the following polling question: Do you agree with Gloria’s diagnosis of an eating disorder?  Yes or No?</a:t>
            </a:r>
          </a:p>
          <a:p>
            <a:endParaRPr lang="en-US" dirty="0"/>
          </a:p>
        </p:txBody>
      </p:sp>
      <p:sp>
        <p:nvSpPr>
          <p:cNvPr id="4" name="Slide Number Placeholder 3"/>
          <p:cNvSpPr>
            <a:spLocks noGrp="1"/>
          </p:cNvSpPr>
          <p:nvPr>
            <p:ph type="sldNum" sz="quarter" idx="10"/>
          </p:nvPr>
        </p:nvSpPr>
        <p:spPr/>
        <p:txBody>
          <a:bodyPr/>
          <a:lstStyle/>
          <a:p>
            <a:fld id="{1BAB4F1B-DBB9-4939-A073-70D951DA0C31}" type="slidenum">
              <a:rPr lang="en-US" smtClean="0"/>
              <a:t>58</a:t>
            </a:fld>
            <a:endParaRPr lang="en-US"/>
          </a:p>
        </p:txBody>
      </p:sp>
    </p:spTree>
    <p:extLst>
      <p:ext uri="{BB962C8B-B14F-4D97-AF65-F5344CB8AC3E}">
        <p14:creationId xmlns:p14="http://schemas.microsoft.com/office/powerpoint/2010/main" val="3421371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Gloria gave too high an importance to her first diagnosis, and neglected to explore other, more likely possibilities.</a:t>
            </a:r>
          </a:p>
        </p:txBody>
      </p:sp>
      <p:sp>
        <p:nvSpPr>
          <p:cNvPr id="4" name="Slide Number Placeholder 3"/>
          <p:cNvSpPr>
            <a:spLocks noGrp="1"/>
          </p:cNvSpPr>
          <p:nvPr>
            <p:ph type="sldNum" sz="quarter" idx="10"/>
          </p:nvPr>
        </p:nvSpPr>
        <p:spPr/>
        <p:txBody>
          <a:bodyPr/>
          <a:lstStyle/>
          <a:p>
            <a:fld id="{1BAB4F1B-DBB9-4939-A073-70D951DA0C31}" type="slidenum">
              <a:rPr lang="en-US" smtClean="0"/>
              <a:t>59</a:t>
            </a:fld>
            <a:endParaRPr lang="en-US"/>
          </a:p>
        </p:txBody>
      </p:sp>
    </p:spTree>
    <p:extLst>
      <p:ext uri="{BB962C8B-B14F-4D97-AF65-F5344CB8AC3E}">
        <p14:creationId xmlns:p14="http://schemas.microsoft.com/office/powerpoint/2010/main" val="1083181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is module 3, Why clinician’s miss diagnoses and what you can do about it.</a:t>
            </a:r>
          </a:p>
        </p:txBody>
      </p:sp>
      <p:sp>
        <p:nvSpPr>
          <p:cNvPr id="4" name="Slide Number Placeholder 3"/>
          <p:cNvSpPr>
            <a:spLocks noGrp="1"/>
          </p:cNvSpPr>
          <p:nvPr>
            <p:ph type="sldNum" sz="quarter" idx="10"/>
          </p:nvPr>
        </p:nvSpPr>
        <p:spPr/>
        <p:txBody>
          <a:bodyPr/>
          <a:lstStyle/>
          <a:p>
            <a:fld id="{05A5C259-D97B-476B-BCA9-F9DDC2F548E8}" type="slidenum">
              <a:rPr lang="en-US" smtClean="0"/>
              <a:t>6</a:t>
            </a:fld>
            <a:endParaRPr lang="en-US"/>
          </a:p>
        </p:txBody>
      </p:sp>
    </p:spTree>
    <p:extLst>
      <p:ext uri="{BB962C8B-B14F-4D97-AF65-F5344CB8AC3E}">
        <p14:creationId xmlns:p14="http://schemas.microsoft.com/office/powerpoint/2010/main" val="1734625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a:solidFill>
                  <a:schemeClr val="tx1"/>
                </a:solidFill>
                <a:latin typeface="+mn-lt"/>
                <a:ea typeface="+mn-ea"/>
                <a:cs typeface="+mn-cs"/>
              </a:rPr>
              <a:t>Use the response box to answer the following polling question: How did the cognitive heuristic “availability” contribute to Gloria possibly misdiagnosing Susan? </a:t>
            </a:r>
            <a:r>
              <a:rPr lang="en-US" dirty="0"/>
              <a:t>a) She selectively explored her initial impression. b) She selectively pursued information that first came to mind. c) She ignored information that went against her diagnostic formulation.</a:t>
            </a:r>
          </a:p>
          <a:p>
            <a:pPr marL="0" indent="0">
              <a:buNone/>
            </a:pPr>
            <a:r>
              <a:rPr lang="en-US" dirty="0"/>
              <a:t>d) All of the above.</a:t>
            </a:r>
          </a:p>
        </p:txBody>
      </p:sp>
      <p:sp>
        <p:nvSpPr>
          <p:cNvPr id="4" name="Slide Number Placeholder 3"/>
          <p:cNvSpPr>
            <a:spLocks noGrp="1"/>
          </p:cNvSpPr>
          <p:nvPr>
            <p:ph type="sldNum" sz="quarter" idx="10"/>
          </p:nvPr>
        </p:nvSpPr>
        <p:spPr/>
        <p:txBody>
          <a:bodyPr/>
          <a:lstStyle/>
          <a:p>
            <a:fld id="{1BAB4F1B-DBB9-4939-A073-70D951DA0C31}" type="slidenum">
              <a:rPr lang="en-US" smtClean="0"/>
              <a:t>60</a:t>
            </a:fld>
            <a:endParaRPr lang="en-US"/>
          </a:p>
        </p:txBody>
      </p:sp>
    </p:spTree>
    <p:extLst>
      <p:ext uri="{BB962C8B-B14F-4D97-AF65-F5344CB8AC3E}">
        <p14:creationId xmlns:p14="http://schemas.microsoft.com/office/powerpoint/2010/main" val="272843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Our brains are wired so that what first comes to mind is influenced by what we have been thinking about lately, as well as the strength of the emotions we experienced during the event. Gloria had been reading about late onset eating disorders, and recent clinical interaction with an eating disordered client made an impression on her. So it is reasonable to expect that Gloria would be thinking  “eating disorder” with this client. Her diagnostic error was to overvalue her first idea, and not fully consider other possibilities.  This led her to misinterpreting the client’s unhappiness with her weight loss, and failure to explore other more likely possibilities such as major depression. </a:t>
            </a:r>
          </a:p>
        </p:txBody>
      </p:sp>
      <p:sp>
        <p:nvSpPr>
          <p:cNvPr id="4" name="Slide Number Placeholder 3"/>
          <p:cNvSpPr>
            <a:spLocks noGrp="1"/>
          </p:cNvSpPr>
          <p:nvPr>
            <p:ph type="sldNum" sz="quarter" idx="10"/>
          </p:nvPr>
        </p:nvSpPr>
        <p:spPr/>
        <p:txBody>
          <a:bodyPr/>
          <a:lstStyle/>
          <a:p>
            <a:fld id="{1BAB4F1B-DBB9-4939-A073-70D951DA0C31}" type="slidenum">
              <a:rPr lang="en-US" smtClean="0"/>
              <a:t>61</a:t>
            </a:fld>
            <a:endParaRPr lang="en-US"/>
          </a:p>
        </p:txBody>
      </p:sp>
    </p:spTree>
    <p:extLst>
      <p:ext uri="{BB962C8B-B14F-4D97-AF65-F5344CB8AC3E}">
        <p14:creationId xmlns:p14="http://schemas.microsoft.com/office/powerpoint/2010/main" val="40975157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Dylan, Shannon, and Anthony play a game that illustrates the next cognitive heuristic.  Try playing along.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[play video]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BAB4F1B-DBB9-4939-A073-70D951DA0C31}" type="slidenum">
              <a:rPr lang="en-US" smtClean="0"/>
              <a:t>62</a:t>
            </a:fld>
            <a:endParaRPr lang="en-US"/>
          </a:p>
        </p:txBody>
      </p:sp>
    </p:spTree>
    <p:extLst>
      <p:ext uri="{BB962C8B-B14F-4D97-AF65-F5344CB8AC3E}">
        <p14:creationId xmlns:p14="http://schemas.microsoft.com/office/powerpoint/2010/main" val="20134506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most people do when faced with this problem is come up with a rule very early on, and then only propose numbers that follow this rule, using the cognitive tactic, “Let me see if I am right”.  This tactic is great for routine problems, we want to quickly “build a case” for what is happening and then move on to the next issue. Our brains are very good at pattern matching! Searching for confirmatory evidence is highly efficient.  Finding disconfirmatory evidence takes more effort, we have to pause, “switch gears”. </a:t>
            </a:r>
            <a:r>
              <a:rPr lang="en-US" sz="1200" kern="1200" dirty="0">
                <a:solidFill>
                  <a:schemeClr val="tx1"/>
                </a:solidFill>
                <a:latin typeface="+mn-lt"/>
                <a:ea typeface="+mn-ea"/>
                <a:cs typeface="+mn-cs"/>
              </a:rPr>
              <a:t>This game is not a test of intelligence. No matter what the person’s IQ, most people initially approach the number game by forming an hypothesis about the pattern, and then seeking out information to confirm, rather than to refute their hypothesis.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It’s only when you switch to a ”disconfirmatory” approach that you finally guessed the rule.</a:t>
            </a:r>
          </a:p>
          <a:p>
            <a:endParaRPr lang="en-US" dirty="0"/>
          </a:p>
        </p:txBody>
      </p:sp>
      <p:sp>
        <p:nvSpPr>
          <p:cNvPr id="4" name="Slide Number Placeholder 3"/>
          <p:cNvSpPr>
            <a:spLocks noGrp="1"/>
          </p:cNvSpPr>
          <p:nvPr>
            <p:ph type="sldNum" sz="quarter" idx="5"/>
          </p:nvPr>
        </p:nvSpPr>
        <p:spPr/>
        <p:txBody>
          <a:bodyPr/>
          <a:lstStyle/>
          <a:p>
            <a:fld id="{1BAB4F1B-DBB9-4939-A073-70D951DA0C31}" type="slidenum">
              <a:rPr lang="en-US" smtClean="0"/>
              <a:t>63</a:t>
            </a:fld>
            <a:endParaRPr lang="en-US"/>
          </a:p>
        </p:txBody>
      </p:sp>
    </p:spTree>
    <p:extLst>
      <p:ext uri="{BB962C8B-B14F-4D97-AF65-F5344CB8AC3E}">
        <p14:creationId xmlns:p14="http://schemas.microsoft.com/office/powerpoint/2010/main" val="34544282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The human brain has an amazing ability to match patterns. Our training and experience are the basis of our clinical expertise, when doing a clinical assessment we attempt to match the client’s scenario to our previous experiences. Naturally clinicians take a </a:t>
            </a:r>
            <a:r>
              <a:rPr lang="en-US" b="1" dirty="0"/>
              <a:t>confirmatory</a:t>
            </a:r>
            <a:r>
              <a:rPr lang="en-US" dirty="0"/>
              <a:t> approach in this pattern-matching process. For this reason clinicians have a tendency to overemphasize information that supports and tend to ignore information that refutes our diagnostic conclusions.</a:t>
            </a:r>
          </a:p>
          <a:p>
            <a:endParaRPr lang="en-US" dirty="0"/>
          </a:p>
        </p:txBody>
      </p:sp>
      <p:sp>
        <p:nvSpPr>
          <p:cNvPr id="4" name="Slide Number Placeholder 3"/>
          <p:cNvSpPr>
            <a:spLocks noGrp="1"/>
          </p:cNvSpPr>
          <p:nvPr>
            <p:ph type="sldNum" sz="quarter" idx="10"/>
          </p:nvPr>
        </p:nvSpPr>
        <p:spPr/>
        <p:txBody>
          <a:bodyPr/>
          <a:lstStyle/>
          <a:p>
            <a:fld id="{1BAB4F1B-DBB9-4939-A073-70D951DA0C31}" type="slidenum">
              <a:rPr lang="en-US" smtClean="0"/>
              <a:t>64</a:t>
            </a:fld>
            <a:endParaRPr lang="en-US"/>
          </a:p>
        </p:txBody>
      </p:sp>
    </p:spTree>
    <p:extLst>
      <p:ext uri="{BB962C8B-B14F-4D97-AF65-F5344CB8AC3E}">
        <p14:creationId xmlns:p14="http://schemas.microsoft.com/office/powerpoint/2010/main" val="14059050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our previous vignettes, in addition to her over-reliance on “</a:t>
            </a:r>
            <a:r>
              <a:rPr lang="en-US" sz="1200" kern="1200" dirty="0" err="1">
                <a:solidFill>
                  <a:schemeClr val="tx1"/>
                </a:solidFill>
                <a:latin typeface="+mn-lt"/>
                <a:ea typeface="+mn-ea"/>
                <a:cs typeface="+mn-cs"/>
              </a:rPr>
              <a:t>recency</a:t>
            </a:r>
            <a:r>
              <a:rPr lang="en-US" sz="1200" kern="1200" dirty="0">
                <a:solidFill>
                  <a:schemeClr val="tx1"/>
                </a:solidFill>
                <a:latin typeface="+mn-lt"/>
                <a:ea typeface="+mn-ea"/>
                <a:cs typeface="+mn-cs"/>
              </a:rPr>
              <a:t>” and “availability” heuristics, Gloria also tended to ignore information provided by her clients that might refute her diagnostic formulation, examples of confirmation bias.  Here is another example…</a:t>
            </a:r>
          </a:p>
        </p:txBody>
      </p:sp>
      <p:sp>
        <p:nvSpPr>
          <p:cNvPr id="4" name="Slide Number Placeholder 3"/>
          <p:cNvSpPr>
            <a:spLocks noGrp="1"/>
          </p:cNvSpPr>
          <p:nvPr>
            <p:ph type="sldNum" sz="quarter" idx="10"/>
          </p:nvPr>
        </p:nvSpPr>
        <p:spPr/>
        <p:txBody>
          <a:bodyPr/>
          <a:lstStyle/>
          <a:p>
            <a:fld id="{1BAB4F1B-DBB9-4939-A073-70D951DA0C31}" type="slidenum">
              <a:rPr lang="en-US" smtClean="0"/>
              <a:t>65</a:t>
            </a:fld>
            <a:endParaRPr lang="en-US"/>
          </a:p>
        </p:txBody>
      </p:sp>
    </p:spTree>
    <p:extLst>
      <p:ext uri="{BB962C8B-B14F-4D97-AF65-F5344CB8AC3E}">
        <p14:creationId xmlns:p14="http://schemas.microsoft.com/office/powerpoint/2010/main" val="19857663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Joel is 9 years old, and up until the second quarter of third grade had been an excellent student with no behavioral issues. Joel’s mom describes his problems in school.</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27650502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“He’s having a hard time concentrating in school and his grades dropped. He is even distracted during basketball, which he loves…well, loves it outside of the time he hit his head during a game, which is when this all started. He is struggling to stay focused and his teachers complain that he is acting out in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15118382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Gloria suspects ADD, and yes, problems concentrating, staying focused, and </a:t>
            </a:r>
            <a:r>
              <a:rPr lang="en-US" sz="1200" kern="1200" dirty="0" err="1">
                <a:solidFill>
                  <a:schemeClr val="tx1"/>
                </a:solidFill>
                <a:latin typeface="+mn-lt"/>
                <a:ea typeface="+mn-ea"/>
                <a:cs typeface="+mn-cs"/>
              </a:rPr>
              <a:t>distractability</a:t>
            </a:r>
            <a:r>
              <a:rPr lang="en-US" sz="1200" kern="1200" dirty="0">
                <a:solidFill>
                  <a:schemeClr val="tx1"/>
                </a:solidFill>
                <a:latin typeface="+mn-lt"/>
                <a:ea typeface="+mn-ea"/>
                <a:cs typeface="+mn-cs"/>
              </a:rPr>
              <a:t> are consistent with ADD. Is there anything else Gloria should consider in her evaluation?  What detail is she ignoring?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68</a:t>
            </a:fld>
            <a:endParaRPr lang="en-US">
              <a:solidFill>
                <a:prstClr val="black"/>
              </a:solidFill>
              <a:latin typeface="Calibri" panose="020F0502020204030204"/>
            </a:endParaRPr>
          </a:p>
        </p:txBody>
      </p:sp>
    </p:spTree>
    <p:extLst>
      <p:ext uri="{BB962C8B-B14F-4D97-AF65-F5344CB8AC3E}">
        <p14:creationId xmlns:p14="http://schemas.microsoft.com/office/powerpoint/2010/main" val="19391883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Gloria explores other symptoms of attention deficit disorder…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She asks, “Is he forgetful about daily activities? Fidgeting and needing to be in motion?”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69</a:t>
            </a:fld>
            <a:endParaRPr lang="en-US">
              <a:solidFill>
                <a:prstClr val="black"/>
              </a:solidFill>
              <a:latin typeface="Calibri" panose="020F0502020204030204"/>
            </a:endParaRPr>
          </a:p>
        </p:txBody>
      </p:sp>
    </p:spTree>
    <p:extLst>
      <p:ext uri="{BB962C8B-B14F-4D97-AF65-F5344CB8AC3E}">
        <p14:creationId xmlns:p14="http://schemas.microsoft.com/office/powerpoint/2010/main" val="1366839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module we discuss the problem of diagnostic errors. </a:t>
            </a:r>
          </a:p>
        </p:txBody>
      </p:sp>
      <p:sp>
        <p:nvSpPr>
          <p:cNvPr id="4" name="Slide Number Placeholder 3"/>
          <p:cNvSpPr>
            <a:spLocks noGrp="1"/>
          </p:cNvSpPr>
          <p:nvPr>
            <p:ph type="sldNum" sz="quarter" idx="10"/>
          </p:nvPr>
        </p:nvSpPr>
        <p:spPr/>
        <p:txBody>
          <a:bodyPr/>
          <a:lstStyle/>
          <a:p>
            <a:pPr defTabSz="466618">
              <a:defRPr/>
            </a:pPr>
            <a:fld id="{05A5C259-D97B-476B-BCA9-F9DDC2F548E8}" type="slidenum">
              <a:rPr lang="en-US">
                <a:solidFill>
                  <a:prstClr val="black"/>
                </a:solidFill>
                <a:latin typeface="Calibri" panose="020F0502020204030204"/>
              </a:rPr>
              <a:pPr defTabSz="466618">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4507493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Mom replies…  So Gloria gets a positive response to being forgetful, but what about mom’s response to fidgeting and needing to be in motion? </a:t>
            </a:r>
            <a:endParaRPr lang="en-US" sz="1200" dirty="0">
              <a:latin typeface="+mn-lt"/>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70</a:t>
            </a:fld>
            <a:endParaRPr lang="en-US">
              <a:solidFill>
                <a:prstClr val="black"/>
              </a:solidFill>
              <a:latin typeface="Calibri" panose="020F0502020204030204"/>
            </a:endParaRPr>
          </a:p>
        </p:txBody>
      </p:sp>
    </p:spTree>
    <p:extLst>
      <p:ext uri="{BB962C8B-B14F-4D97-AF65-F5344CB8AC3E}">
        <p14:creationId xmlns:p14="http://schemas.microsoft.com/office/powerpoint/2010/main" val="40049398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Gloria continues to explore other symptoms of ADD, for example…“Does he not follow through on instructions? Does he lose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71</a:t>
            </a:fld>
            <a:endParaRPr lang="en-US">
              <a:solidFill>
                <a:prstClr val="black"/>
              </a:solidFill>
              <a:latin typeface="Calibri" panose="020F0502020204030204"/>
            </a:endParaRPr>
          </a:p>
        </p:txBody>
      </p:sp>
    </p:spTree>
    <p:extLst>
      <p:ext uri="{BB962C8B-B14F-4D97-AF65-F5344CB8AC3E}">
        <p14:creationId xmlns:p14="http://schemas.microsoft.com/office/powerpoint/2010/main" val="23345341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mother’s response is, “He doesn’t always follow instructions, sometimes</a:t>
            </a:r>
            <a:r>
              <a:rPr lang="en-US" sz="1200" kern="1200" baseline="0" dirty="0">
                <a:solidFill>
                  <a:schemeClr val="tx1"/>
                </a:solidFill>
                <a:latin typeface="+mn-lt"/>
                <a:ea typeface="+mn-ea"/>
                <a:cs typeface="+mn-cs"/>
              </a:rPr>
              <a:t> he loses things…”</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7853817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sounds like ADHD!” In the end Gloria went with her first impression. She used a confirmatory approach to questioning, so she didn’t pick up on the recent head trauma that occurred right before his problems began, and discounted symptoms that didn’t really fit a diagnosis of ADD, such as lethargy.  A key to avoiding confirmatory bias is to routinely focus on eliciting information that could disconfirm, rather than confirm your working diagnoses. </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73</a:t>
            </a:fld>
            <a:endParaRPr lang="en-US">
              <a:solidFill>
                <a:prstClr val="black"/>
              </a:solidFill>
              <a:latin typeface="Calibri" panose="020F0502020204030204"/>
            </a:endParaRPr>
          </a:p>
        </p:txBody>
      </p:sp>
    </p:spTree>
    <p:extLst>
      <p:ext uri="{BB962C8B-B14F-4D97-AF65-F5344CB8AC3E}">
        <p14:creationId xmlns:p14="http://schemas.microsoft.com/office/powerpoint/2010/main" val="35111877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Gloria is not unusual. </a:t>
            </a:r>
            <a:r>
              <a:rPr lang="en-US" dirty="0"/>
              <a:t>Studies show that clinicians typically use a confirmatory approach an assessment, arriving at a diagnosis within the first 5 minutes.  </a:t>
            </a:r>
          </a:p>
          <a:p>
            <a:r>
              <a:rPr lang="en-US" dirty="0"/>
              <a:t>(Mendel 2011 Confirmation bias)</a:t>
            </a:r>
          </a:p>
          <a:p>
            <a:endParaRPr lang="en-US" dirty="0"/>
          </a:p>
        </p:txBody>
      </p:sp>
      <p:sp>
        <p:nvSpPr>
          <p:cNvPr id="4" name="Slide Number Placeholder 3"/>
          <p:cNvSpPr>
            <a:spLocks noGrp="1"/>
          </p:cNvSpPr>
          <p:nvPr>
            <p:ph type="sldNum" sz="quarter" idx="10"/>
          </p:nvPr>
        </p:nvSpPr>
        <p:spPr/>
        <p:txBody>
          <a:bodyPr/>
          <a:lstStyle/>
          <a:p>
            <a:fld id="{1BAB4F1B-DBB9-4939-A073-70D951DA0C31}" type="slidenum">
              <a:rPr lang="en-US" smtClean="0"/>
              <a:t>74</a:t>
            </a:fld>
            <a:endParaRPr lang="en-US"/>
          </a:p>
        </p:txBody>
      </p:sp>
    </p:spTree>
    <p:extLst>
      <p:ext uri="{BB962C8B-B14F-4D97-AF65-F5344CB8AC3E}">
        <p14:creationId xmlns:p14="http://schemas.microsoft.com/office/powerpoint/2010/main" val="41466368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to summarize, we have reviewed three common “cognitive dispositions to respond” that may derail clinical judgement. These include anchoring, placing too much emphasis on early information, availability, assuming that our most readily recalled possibilities are the most likely, and taking a confirmatory approach, seeking evidence to confirm our hypothesis, and disregarding contradictory evidence. This list is not exhaustive, as studies of normal cognition have identified many other cognitive heuristics that guide our decision-making.</a:t>
            </a:r>
          </a:p>
        </p:txBody>
      </p:sp>
      <p:sp>
        <p:nvSpPr>
          <p:cNvPr id="4" name="Slide Number Placeholder 3"/>
          <p:cNvSpPr>
            <a:spLocks noGrp="1"/>
          </p:cNvSpPr>
          <p:nvPr>
            <p:ph type="sldNum" sz="quarter" idx="10"/>
          </p:nvPr>
        </p:nvSpPr>
        <p:spPr/>
        <p:txBody>
          <a:bodyPr/>
          <a:lstStyle/>
          <a:p>
            <a:fld id="{1BAB4F1B-DBB9-4939-A073-70D951DA0C31}" type="slidenum">
              <a:rPr lang="en-US" smtClean="0"/>
              <a:t>75</a:t>
            </a:fld>
            <a:endParaRPr lang="en-US"/>
          </a:p>
        </p:txBody>
      </p:sp>
    </p:spTree>
    <p:extLst>
      <p:ext uri="{BB962C8B-B14F-4D97-AF65-F5344CB8AC3E}">
        <p14:creationId xmlns:p14="http://schemas.microsoft.com/office/powerpoint/2010/main" val="31383099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There are several strategies that clinicians can use to take advantage of cognitive heuristics when appropriate, and minimize the risk that cognitive heuristics interfere with clinical decision-making. The general principle relates to “meta-cognition”, taking a step back and thinking about our thinking process.</a:t>
            </a:r>
          </a:p>
        </p:txBody>
      </p:sp>
      <p:sp>
        <p:nvSpPr>
          <p:cNvPr id="4" name="Slide Number Placeholder 3"/>
          <p:cNvSpPr>
            <a:spLocks noGrp="1"/>
          </p:cNvSpPr>
          <p:nvPr>
            <p:ph type="sldNum" sz="quarter" idx="10"/>
          </p:nvPr>
        </p:nvSpPr>
        <p:spPr/>
        <p:txBody>
          <a:bodyPr/>
          <a:lstStyle/>
          <a:p>
            <a:fld id="{1BAB4F1B-DBB9-4939-A073-70D951DA0C31}" type="slidenum">
              <a:rPr lang="en-US" smtClean="0"/>
              <a:t>76</a:t>
            </a:fld>
            <a:endParaRPr lang="en-US"/>
          </a:p>
        </p:txBody>
      </p:sp>
    </p:spTree>
    <p:extLst>
      <p:ext uri="{BB962C8B-B14F-4D97-AF65-F5344CB8AC3E}">
        <p14:creationId xmlns:p14="http://schemas.microsoft.com/office/powerpoint/2010/main" val="204636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Anchoring, the tendency to emphasize early information, can be minimized if you first make a conscious effort to avoid coming to a “firm” diagnosis quickly. For example, clients may tell their stories in chronological order, with early events and symptoms leading you down the wrong track, and later details more telling in terms of diagnosis. Most importantly, be prepared to reformulate your diagnostic impression over time. After all, clinical conditions change over time, clients may reveal new information as they develop trust in you, and informants provide a different perspective. Actually, for yourself, when you visit a health provider as a patient, awareness of  the impact of “anchoring” on your health care providers decision-making can make a difference!  Tell your health care provider what you consider to be the most important information first!   </a:t>
            </a:r>
          </a:p>
        </p:txBody>
      </p:sp>
      <p:sp>
        <p:nvSpPr>
          <p:cNvPr id="4" name="Slide Number Placeholder 3"/>
          <p:cNvSpPr>
            <a:spLocks noGrp="1"/>
          </p:cNvSpPr>
          <p:nvPr>
            <p:ph type="sldNum" sz="quarter" idx="10"/>
          </p:nvPr>
        </p:nvSpPr>
        <p:spPr/>
        <p:txBody>
          <a:bodyPr/>
          <a:lstStyle/>
          <a:p>
            <a:fld id="{1BAB4F1B-DBB9-4939-A073-70D951DA0C31}" type="slidenum">
              <a:rPr lang="en-US" smtClean="0"/>
              <a:t>77</a:t>
            </a:fld>
            <a:endParaRPr lang="en-US"/>
          </a:p>
        </p:txBody>
      </p:sp>
    </p:spTree>
    <p:extLst>
      <p:ext uri="{BB962C8B-B14F-4D97-AF65-F5344CB8AC3E}">
        <p14:creationId xmlns:p14="http://schemas.microsoft.com/office/powerpoint/2010/main" val="29332798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Availability, the tendency to over value potential diagnosis that first come to mind, can be avoided if you make a habit of asking yourself “What else could this be?” Then rank the possibilities in order of probability.  Consider using checklists or other tools. Remember that depression, anxiety, and concentration difficulties are highly non-specific, and may be a feature of almost any disorder. Clients with complex histories may require more than one meeting, or informant information to arrive at a diagnosis with full confidence.</a:t>
            </a:r>
          </a:p>
        </p:txBody>
      </p:sp>
      <p:sp>
        <p:nvSpPr>
          <p:cNvPr id="4" name="Slide Number Placeholder 3"/>
          <p:cNvSpPr>
            <a:spLocks noGrp="1"/>
          </p:cNvSpPr>
          <p:nvPr>
            <p:ph type="sldNum" sz="quarter" idx="10"/>
          </p:nvPr>
        </p:nvSpPr>
        <p:spPr/>
        <p:txBody>
          <a:bodyPr/>
          <a:lstStyle/>
          <a:p>
            <a:fld id="{1BAB4F1B-DBB9-4939-A073-70D951DA0C31}" type="slidenum">
              <a:rPr lang="en-US" smtClean="0"/>
              <a:t>78</a:t>
            </a:fld>
            <a:endParaRPr lang="en-US"/>
          </a:p>
        </p:txBody>
      </p:sp>
    </p:spTree>
    <p:extLst>
      <p:ext uri="{BB962C8B-B14F-4D97-AF65-F5344CB8AC3E}">
        <p14:creationId xmlns:p14="http://schemas.microsoft.com/office/powerpoint/2010/main" val="15046543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confirmatory approach involves the tendency to seek out evidence that confirms our beliefs rather than to seek out evidence that might disprove our beliefs. As was the case with Gloria, we often disregard </a:t>
            </a:r>
            <a:r>
              <a:rPr lang="en-US" sz="1200" kern="1200" dirty="0" err="1">
                <a:solidFill>
                  <a:schemeClr val="tx1"/>
                </a:solidFill>
                <a:latin typeface="+mn-lt"/>
                <a:ea typeface="+mn-ea"/>
                <a:cs typeface="+mn-cs"/>
              </a:rPr>
              <a:t>disconfirmatory</a:t>
            </a:r>
            <a:r>
              <a:rPr lang="en-US" sz="1200" kern="1200" dirty="0">
                <a:solidFill>
                  <a:schemeClr val="tx1"/>
                </a:solidFill>
                <a:latin typeface="+mn-lt"/>
                <a:ea typeface="+mn-ea"/>
                <a:cs typeface="+mn-cs"/>
              </a:rPr>
              <a:t> evidence even when provided. Make a conscious effort to seek out </a:t>
            </a:r>
            <a:r>
              <a:rPr lang="en-US" sz="1200" u="sng" kern="1200" dirty="0" err="1">
                <a:solidFill>
                  <a:schemeClr val="tx1"/>
                </a:solidFill>
                <a:latin typeface="+mn-lt"/>
                <a:ea typeface="+mn-ea"/>
                <a:cs typeface="+mn-cs"/>
              </a:rPr>
              <a:t>disconfirmatory</a:t>
            </a:r>
            <a:r>
              <a:rPr lang="en-US" sz="1200" u="sng" kern="1200" dirty="0">
                <a:solidFill>
                  <a:schemeClr val="tx1"/>
                </a:solidFill>
                <a:latin typeface="+mn-lt"/>
                <a:ea typeface="+mn-ea"/>
                <a:cs typeface="+mn-cs"/>
              </a:rPr>
              <a:t> </a:t>
            </a:r>
            <a:r>
              <a:rPr lang="en-US" sz="1200" u="none" kern="1200" dirty="0">
                <a:solidFill>
                  <a:schemeClr val="tx1"/>
                </a:solidFill>
                <a:latin typeface="+mn-lt"/>
                <a:ea typeface="+mn-ea"/>
                <a:cs typeface="+mn-cs"/>
              </a:rPr>
              <a:t>evidence. Look for discrepancies, and be curious. </a:t>
            </a:r>
          </a:p>
        </p:txBody>
      </p:sp>
      <p:sp>
        <p:nvSpPr>
          <p:cNvPr id="4" name="Slide Number Placeholder 3"/>
          <p:cNvSpPr>
            <a:spLocks noGrp="1"/>
          </p:cNvSpPr>
          <p:nvPr>
            <p:ph type="sldNum" sz="quarter" idx="10"/>
          </p:nvPr>
        </p:nvSpPr>
        <p:spPr/>
        <p:txBody>
          <a:bodyPr/>
          <a:lstStyle/>
          <a:p>
            <a:fld id="{1BAB4F1B-DBB9-4939-A073-70D951DA0C31}" type="slidenum">
              <a:rPr lang="en-US" smtClean="0"/>
              <a:t>79</a:t>
            </a:fld>
            <a:endParaRPr lang="en-US"/>
          </a:p>
        </p:txBody>
      </p:sp>
    </p:spTree>
    <p:extLst>
      <p:ext uri="{BB962C8B-B14F-4D97-AF65-F5344CB8AC3E}">
        <p14:creationId xmlns:p14="http://schemas.microsoft.com/office/powerpoint/2010/main" val="1554539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 will focus on the clinical decision-making process, especially related to “cognitive  heuristics”.  Cognitive heuristics are simple, efficient strategies used by all of us to integrate information and make judgements.  Often helpful, use of cognitive heuristics can also contribute to misdiagnosis,</a:t>
            </a:r>
            <a:r>
              <a:rPr lang="en-US" sz="1200" kern="1200" baseline="0" dirty="0">
                <a:solidFill>
                  <a:schemeClr val="tx1"/>
                </a:solidFill>
                <a:latin typeface="+mn-lt"/>
                <a:ea typeface="+mn-ea"/>
                <a:cs typeface="+mn-cs"/>
              </a:rPr>
              <a:t> and…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05A5C259-D97B-476B-BCA9-F9DDC2F548E8}" type="slidenum">
              <a:rPr lang="en-US">
                <a:solidFill>
                  <a:prstClr val="black"/>
                </a:solidFill>
                <a:latin typeface="Calibri" panose="020F0502020204030204"/>
              </a:rPr>
              <a:pPr defTabSz="466618">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7009565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Here’s an example of a clinician avoiding ”anchoring” and also paying close attention to information that contradicting her initial diagnostic impression. </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80</a:t>
            </a:fld>
            <a:endParaRPr lang="en-US">
              <a:solidFill>
                <a:prstClr val="black"/>
              </a:solidFill>
              <a:latin typeface="Calibri" panose="020F0502020204030204"/>
            </a:endParaRPr>
          </a:p>
        </p:txBody>
      </p:sp>
    </p:spTree>
    <p:extLst>
      <p:ext uri="{BB962C8B-B14F-4D97-AF65-F5344CB8AC3E}">
        <p14:creationId xmlns:p14="http://schemas.microsoft.com/office/powerpoint/2010/main" val="13792970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t>
            </a:r>
            <a:r>
              <a:rPr lang="en-US" sz="1200" dirty="0">
                <a:solidFill>
                  <a:schemeClr val="tx1"/>
                </a:solidFill>
              </a:rPr>
              <a:t>Hmm, he sounds really depressed, but he mentioned occasional racing thoughts. We’re out of time today. Next session I’m going to screen for Bipolar, OCD and psychotic symptoms…I’m not going to decide diagnosis today.” </a:t>
            </a:r>
          </a:p>
          <a:p>
            <a:r>
              <a:rPr lang="en-US" sz="1200" kern="1200" dirty="0">
                <a:solidFill>
                  <a:schemeClr val="tx1"/>
                </a:solidFill>
                <a:latin typeface="+mn-lt"/>
                <a:ea typeface="+mn-ea"/>
                <a:cs typeface="+mn-cs"/>
              </a:rPr>
              <a:t>Even though her initial impression was depression, she noted potential contradictory information, “racing thoughts.” She focused on establishing a therapeutic alliance at this first meeting, but decided that not all the clinical pieces fit together and that her client deserved a more detailed review of symptoms before she would be confident abut her diagnostic assessment. </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81</a:t>
            </a:fld>
            <a:endParaRPr lang="en-US">
              <a:solidFill>
                <a:prstClr val="black"/>
              </a:solidFill>
              <a:latin typeface="Calibri" panose="020F0502020204030204"/>
            </a:endParaRPr>
          </a:p>
        </p:txBody>
      </p:sp>
    </p:spTree>
    <p:extLst>
      <p:ext uri="{BB962C8B-B14F-4D97-AF65-F5344CB8AC3E}">
        <p14:creationId xmlns:p14="http://schemas.microsoft.com/office/powerpoint/2010/main" val="17350643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Gloria has been seeing Justin for about three months. She gave him a diagnosis of social anxiety disorder, based on intense anxiety in social situations due to fears that others will think he ”is stupid”. He avoids social situations because he is worried that others will notice how anxious he is, especially because he blushes so easily.  He becomes so anxious when required to do a class presentation that he becomes nauseous and vomits. Today Justin mentions a new experience, and Gloria reflects on what the experience might represent… </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82</a:t>
            </a:fld>
            <a:endParaRPr lang="en-US">
              <a:solidFill>
                <a:prstClr val="black"/>
              </a:solidFill>
              <a:latin typeface="Calibri" panose="020F0502020204030204"/>
            </a:endParaRPr>
          </a:p>
        </p:txBody>
      </p:sp>
    </p:spTree>
    <p:extLst>
      <p:ext uri="{BB962C8B-B14F-4D97-AF65-F5344CB8AC3E}">
        <p14:creationId xmlns:p14="http://schemas.microsoft.com/office/powerpoint/2010/main" val="24953447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Today Justin mentions a new experience, </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83</a:t>
            </a:fld>
            <a:endParaRPr lang="en-US">
              <a:solidFill>
                <a:prstClr val="black"/>
              </a:solidFill>
              <a:latin typeface="Calibri" panose="020F0502020204030204"/>
            </a:endParaRPr>
          </a:p>
        </p:txBody>
      </p:sp>
    </p:spTree>
    <p:extLst>
      <p:ext uri="{BB962C8B-B14F-4D97-AF65-F5344CB8AC3E}">
        <p14:creationId xmlns:p14="http://schemas.microsoft.com/office/powerpoint/2010/main" val="17510263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and Gloria reflects on what the experience might represent… “</a:t>
            </a:r>
            <a:r>
              <a:rPr lang="en-US" dirty="0">
                <a:solidFill>
                  <a:schemeClr val="tx1"/>
                </a:solidFill>
              </a:rPr>
              <a:t>He’s having thoughts about being followed…sounds kinda paranoid”. Gloria notices the discrepancy of this new complaint with her formulation of Justin as having Social Anxiety Disorder, and so reconsiders what may be going on with Justin,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84</a:t>
            </a:fld>
            <a:endParaRPr lang="en-US">
              <a:solidFill>
                <a:prstClr val="black"/>
              </a:solidFill>
              <a:latin typeface="Calibri" panose="020F0502020204030204"/>
            </a:endParaRPr>
          </a:p>
        </p:txBody>
      </p:sp>
    </p:spTree>
    <p:extLst>
      <p:ext uri="{BB962C8B-B14F-4D97-AF65-F5344CB8AC3E}">
        <p14:creationId xmlns:p14="http://schemas.microsoft.com/office/powerpoint/2010/main" val="38273961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She decides to better understand what he is experiencing, “Can these</a:t>
            </a:r>
            <a:r>
              <a:rPr lang="en-US" sz="1200" kern="1200" baseline="0" dirty="0">
                <a:solidFill>
                  <a:schemeClr val="tx1"/>
                </a:solidFill>
                <a:latin typeface="+mn-lt"/>
                <a:ea typeface="+mn-ea"/>
                <a:cs typeface="+mn-cs"/>
              </a:rPr>
              <a:t> thought about being followed just be in your imagination?” she asks.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85</a:t>
            </a:fld>
            <a:endParaRPr lang="en-US">
              <a:solidFill>
                <a:prstClr val="black"/>
              </a:solidFill>
              <a:latin typeface="Calibri" panose="020F0502020204030204"/>
            </a:endParaRPr>
          </a:p>
        </p:txBody>
      </p:sp>
    </p:spTree>
    <p:extLst>
      <p:ext uri="{BB962C8B-B14F-4D97-AF65-F5344CB8AC3E}">
        <p14:creationId xmlns:p14="http://schemas.microsoft.com/office/powerpoint/2010/main" val="526595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Justin says, “Probably.</a:t>
            </a:r>
            <a:r>
              <a:rPr lang="en-US" sz="1200" kern="1200" baseline="0" dirty="0">
                <a:solidFill>
                  <a:schemeClr val="tx1"/>
                </a:solidFill>
                <a:latin typeface="+mn-lt"/>
                <a:ea typeface="+mn-ea"/>
                <a:cs typeface="+mn-cs"/>
              </a:rPr>
              <a:t> I do only have them after watching a TV show in which a character is followed.”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86</a:t>
            </a:fld>
            <a:endParaRPr lang="en-US">
              <a:solidFill>
                <a:prstClr val="black"/>
              </a:solidFill>
              <a:latin typeface="Calibri" panose="020F0502020204030204"/>
            </a:endParaRPr>
          </a:p>
        </p:txBody>
      </p:sp>
    </p:spTree>
    <p:extLst>
      <p:ext uri="{BB962C8B-B14F-4D97-AF65-F5344CB8AC3E}">
        <p14:creationId xmlns:p14="http://schemas.microsoft.com/office/powerpoint/2010/main" val="2422942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Gloria continues to seek disconfirmatory evidence, and so follows up, asking, “Do you feel followed any other times other than after you watch this show?”</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87</a:t>
            </a:fld>
            <a:endParaRPr lang="en-US">
              <a:solidFill>
                <a:prstClr val="black"/>
              </a:solidFill>
              <a:latin typeface="Calibri" panose="020F0502020204030204"/>
            </a:endParaRPr>
          </a:p>
        </p:txBody>
      </p:sp>
    </p:spTree>
    <p:extLst>
      <p:ext uri="{BB962C8B-B14F-4D97-AF65-F5344CB8AC3E}">
        <p14:creationId xmlns:p14="http://schemas.microsoft.com/office/powerpoint/2010/main" val="37330933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Justin says, “No, it’s only happened twice after watching the show.” Gloria decides that while unusual, this experience isn’t happening often enough to raise a concern for psychosis. </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88</a:t>
            </a:fld>
            <a:endParaRPr lang="en-US">
              <a:solidFill>
                <a:prstClr val="black"/>
              </a:solidFill>
              <a:latin typeface="Calibri" panose="020F0502020204030204"/>
            </a:endParaRPr>
          </a:p>
        </p:txBody>
      </p:sp>
    </p:spTree>
    <p:extLst>
      <p:ext uri="{BB962C8B-B14F-4D97-AF65-F5344CB8AC3E}">
        <p14:creationId xmlns:p14="http://schemas.microsoft.com/office/powerpoint/2010/main" val="38716268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let’s recall a graph we reviewed in the first module showing the results of the Mental Health Surveillance Survey on the prevalence of mental disorders in persons ages 18-29. As you can see, adjustment and mood disorders make up the majority of diagnoses seen in outpatient mental health care settings. Psychotic disorders are uncommon, and based on incidence data we expect new onset psychotic disorders to be relatively rare. </a:t>
            </a:r>
          </a:p>
        </p:txBody>
      </p:sp>
      <p:sp>
        <p:nvSpPr>
          <p:cNvPr id="4" name="Slide Number Placeholder 3"/>
          <p:cNvSpPr>
            <a:spLocks noGrp="1"/>
          </p:cNvSpPr>
          <p:nvPr>
            <p:ph type="sldNum" sz="quarter" idx="10"/>
          </p:nvPr>
        </p:nvSpPr>
        <p:spPr/>
        <p:txBody>
          <a:bodyPr/>
          <a:lstStyle/>
          <a:p>
            <a:fld id="{1BAB4F1B-DBB9-4939-A073-70D951DA0C31}" type="slidenum">
              <a:rPr lang="en-US" smtClean="0"/>
              <a:t>89</a:t>
            </a:fld>
            <a:endParaRPr lang="en-US" dirty="0"/>
          </a:p>
        </p:txBody>
      </p:sp>
    </p:spTree>
    <p:extLst>
      <p:ext uri="{BB962C8B-B14F-4D97-AF65-F5344CB8AC3E}">
        <p14:creationId xmlns:p14="http://schemas.microsoft.com/office/powerpoint/2010/main" val="383876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“Missed” diagnosis.</a:t>
            </a:r>
          </a:p>
        </p:txBody>
      </p:sp>
      <p:sp>
        <p:nvSpPr>
          <p:cNvPr id="4" name="Slide Number Placeholder 3"/>
          <p:cNvSpPr>
            <a:spLocks noGrp="1"/>
          </p:cNvSpPr>
          <p:nvPr>
            <p:ph type="sldNum" sz="quarter" idx="10"/>
          </p:nvPr>
        </p:nvSpPr>
        <p:spPr/>
        <p:txBody>
          <a:bodyPr/>
          <a:lstStyle/>
          <a:p>
            <a:pPr defTabSz="466618">
              <a:defRPr/>
            </a:pPr>
            <a:fld id="{05A5C259-D97B-476B-BCA9-F9DDC2F548E8}" type="slidenum">
              <a:rPr lang="en-US">
                <a:solidFill>
                  <a:prstClr val="black"/>
                </a:solidFill>
                <a:latin typeface="Calibri" panose="020F0502020204030204"/>
              </a:rPr>
              <a:pPr defTabSz="466618">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40326886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New clients should always be screened for psychotic symptoms, because even though rare these are not symptoms you want to miss. Routine use of symptom checklists, such as the DSM-5 self-rated checklist, helps to ensure that you haven’t missed anything that the client will share. Familiarity with semi-structured clinical interviews, such as the Structured Clinical Interview for DSM-5, Clinician version, may be helpful in fine-tuning your routine clinical evaluation process.</a:t>
            </a:r>
          </a:p>
        </p:txBody>
      </p:sp>
      <p:sp>
        <p:nvSpPr>
          <p:cNvPr id="4" name="Slide Number Placeholder 3"/>
          <p:cNvSpPr>
            <a:spLocks noGrp="1"/>
          </p:cNvSpPr>
          <p:nvPr>
            <p:ph type="sldNum" sz="quarter" idx="10"/>
          </p:nvPr>
        </p:nvSpPr>
        <p:spPr/>
        <p:txBody>
          <a:bodyPr/>
          <a:lstStyle/>
          <a:p>
            <a:fld id="{1BAB4F1B-DBB9-4939-A073-70D951DA0C31}" type="slidenum">
              <a:rPr lang="en-US" smtClean="0"/>
              <a:t>90</a:t>
            </a:fld>
            <a:endParaRPr lang="en-US"/>
          </a:p>
        </p:txBody>
      </p:sp>
    </p:spTree>
    <p:extLst>
      <p:ext uri="{BB962C8B-B14F-4D97-AF65-F5344CB8AC3E}">
        <p14:creationId xmlns:p14="http://schemas.microsoft.com/office/powerpoint/2010/main" val="21142370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Most important is to attend to </a:t>
            </a:r>
            <a:r>
              <a:rPr lang="en-US" sz="1200" kern="1200" dirty="0" err="1">
                <a:solidFill>
                  <a:schemeClr val="tx1"/>
                </a:solidFill>
                <a:latin typeface="+mn-lt"/>
                <a:ea typeface="+mn-ea"/>
                <a:cs typeface="+mn-cs"/>
              </a:rPr>
              <a:t>disconfirmatory</a:t>
            </a:r>
            <a:r>
              <a:rPr lang="en-US" sz="1200" kern="1200" dirty="0">
                <a:solidFill>
                  <a:schemeClr val="tx1"/>
                </a:solidFill>
                <a:latin typeface="+mn-lt"/>
                <a:ea typeface="+mn-ea"/>
                <a:cs typeface="+mn-cs"/>
              </a:rPr>
              <a:t> evidence, whether the client is new or established. This includes re-evaluating clients, especially if that aren’t improving as expected. Afterall, a failure to respond to treatment is </a:t>
            </a:r>
            <a:r>
              <a:rPr lang="en-US" sz="1200" kern="1200" dirty="0" err="1">
                <a:solidFill>
                  <a:schemeClr val="tx1"/>
                </a:solidFill>
                <a:latin typeface="+mn-lt"/>
                <a:ea typeface="+mn-ea"/>
                <a:cs typeface="+mn-cs"/>
              </a:rPr>
              <a:t>discomfirmatory</a:t>
            </a:r>
            <a:r>
              <a:rPr lang="en-US" sz="1200" kern="1200" dirty="0">
                <a:solidFill>
                  <a:schemeClr val="tx1"/>
                </a:solidFill>
                <a:latin typeface="+mn-lt"/>
                <a:ea typeface="+mn-ea"/>
                <a:cs typeface="+mn-cs"/>
              </a:rPr>
              <a:t> evidence regarding the initial diagnosis.</a:t>
            </a:r>
          </a:p>
          <a:p>
            <a:endParaRPr lang="en-US" dirty="0"/>
          </a:p>
        </p:txBody>
      </p:sp>
      <p:sp>
        <p:nvSpPr>
          <p:cNvPr id="4" name="Slide Number Placeholder 3"/>
          <p:cNvSpPr>
            <a:spLocks noGrp="1"/>
          </p:cNvSpPr>
          <p:nvPr>
            <p:ph type="sldNum" sz="quarter" idx="10"/>
          </p:nvPr>
        </p:nvSpPr>
        <p:spPr/>
        <p:txBody>
          <a:bodyPr/>
          <a:lstStyle/>
          <a:p>
            <a:fld id="{1BAB4F1B-DBB9-4939-A073-70D951DA0C31}" type="slidenum">
              <a:rPr lang="en-US" smtClean="0"/>
              <a:t>91</a:t>
            </a:fld>
            <a:endParaRPr lang="en-US"/>
          </a:p>
        </p:txBody>
      </p:sp>
    </p:spTree>
    <p:extLst>
      <p:ext uri="{BB962C8B-B14F-4D97-AF65-F5344CB8AC3E}">
        <p14:creationId xmlns:p14="http://schemas.microsoft.com/office/powerpoint/2010/main" val="40631648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Here is one last vignette. Joe is 16 years old, and he presents with school failure. His parents were recently divorced.  It turns out he has been absent from school frequently. Joe tells Gloria more about what is going on…</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92</a:t>
            </a:fld>
            <a:endParaRPr lang="en-US">
              <a:solidFill>
                <a:prstClr val="black"/>
              </a:solidFill>
              <a:latin typeface="Calibri" panose="020F0502020204030204"/>
            </a:endParaRPr>
          </a:p>
        </p:txBody>
      </p:sp>
    </p:spTree>
    <p:extLst>
      <p:ext uri="{BB962C8B-B14F-4D97-AF65-F5344CB8AC3E}">
        <p14:creationId xmlns:p14="http://schemas.microsoft.com/office/powerpoint/2010/main" val="16281657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Joe says, ““</a:t>
            </a:r>
            <a:r>
              <a:rPr lang="en-US" dirty="0"/>
              <a:t>I feel tired a lot, like I don’t have any energy, but then at night I have trouble sleeping. Then I don’t feel like going to school so I just skip.</a:t>
            </a:r>
            <a:r>
              <a:rPr lang="en-US" sz="1200" kern="1200" dirty="0">
                <a:solidFill>
                  <a:schemeClr val="tx1"/>
                </a:solidFill>
                <a:latin typeface="+mn-lt"/>
                <a:ea typeface="+mn-ea"/>
                <a:cs typeface="+mn-cs"/>
              </a:rPr>
              <a:t>” The first thought that comes to Gloria’s mind is…</a:t>
            </a:r>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93</a:t>
            </a:fld>
            <a:endParaRPr lang="en-US">
              <a:solidFill>
                <a:prstClr val="black"/>
              </a:solidFill>
              <a:latin typeface="Calibri" panose="020F0502020204030204"/>
            </a:endParaRPr>
          </a:p>
        </p:txBody>
      </p:sp>
    </p:spTree>
    <p:extLst>
      <p:ext uri="{BB962C8B-B14F-4D97-AF65-F5344CB8AC3E}">
        <p14:creationId xmlns:p14="http://schemas.microsoft.com/office/powerpoint/2010/main" val="7276873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a:t>
            </a:r>
            <a:r>
              <a:rPr lang="en-US" sz="1200" kern="1200" baseline="0" dirty="0">
                <a:solidFill>
                  <a:schemeClr val="tx1"/>
                </a:solidFill>
                <a:latin typeface="+mn-lt"/>
                <a:ea typeface="+mn-ea"/>
                <a:cs typeface="+mn-cs"/>
              </a:rPr>
              <a:t> might be depression.” </a:t>
            </a:r>
            <a:r>
              <a:rPr lang="en-US" sz="1200" kern="1200" dirty="0">
                <a:solidFill>
                  <a:schemeClr val="tx1"/>
                </a:solidFill>
                <a:latin typeface="+mn-lt"/>
                <a:ea typeface="+mn-ea"/>
                <a:cs typeface="+mn-cs"/>
              </a:rPr>
              <a:t>Gloria knows that she is prone to anchoring, but mood disorders are common…</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94</a:t>
            </a:fld>
            <a:endParaRPr lang="en-US">
              <a:solidFill>
                <a:prstClr val="black"/>
              </a:solidFill>
              <a:latin typeface="Calibri" panose="020F0502020204030204"/>
            </a:endParaRPr>
          </a:p>
        </p:txBody>
      </p:sp>
    </p:spTree>
    <p:extLst>
      <p:ext uri="{BB962C8B-B14F-4D97-AF65-F5344CB8AC3E}">
        <p14:creationId xmlns:p14="http://schemas.microsoft.com/office/powerpoint/2010/main" val="22795433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she asks “What is your mood like most days?”</a:t>
            </a:r>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95</a:t>
            </a:fld>
            <a:endParaRPr lang="en-US">
              <a:solidFill>
                <a:prstClr val="black"/>
              </a:solidFill>
              <a:latin typeface="Calibri" panose="020F0502020204030204"/>
            </a:endParaRPr>
          </a:p>
        </p:txBody>
      </p:sp>
    </p:spTree>
    <p:extLst>
      <p:ext uri="{BB962C8B-B14F-4D97-AF65-F5344CB8AC3E}">
        <p14:creationId xmlns:p14="http://schemas.microsoft.com/office/powerpoint/2010/main" val="12954930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Joe says his mood is up and down, but mostly he feels bad. Gloria then explores other symptoms</a:t>
            </a:r>
            <a:r>
              <a:rPr lang="en-US" sz="1200" kern="1200" baseline="0" dirty="0">
                <a:solidFill>
                  <a:schemeClr val="tx1"/>
                </a:solidFill>
                <a:latin typeface="+mn-lt"/>
                <a:ea typeface="+mn-ea"/>
                <a:cs typeface="+mn-cs"/>
              </a:rPr>
              <a:t> of depression…</a:t>
            </a:r>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96</a:t>
            </a:fld>
            <a:endParaRPr lang="en-US">
              <a:solidFill>
                <a:prstClr val="black"/>
              </a:solidFill>
              <a:latin typeface="Calibri" panose="020F0502020204030204"/>
            </a:endParaRPr>
          </a:p>
        </p:txBody>
      </p:sp>
    </p:spTree>
    <p:extLst>
      <p:ext uri="{BB962C8B-B14F-4D97-AF65-F5344CB8AC3E}">
        <p14:creationId xmlns:p14="http://schemas.microsoft.com/office/powerpoint/2010/main" val="40546556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She</a:t>
            </a:r>
            <a:r>
              <a:rPr lang="en-US" sz="1200" kern="1200" baseline="0" dirty="0">
                <a:solidFill>
                  <a:schemeClr val="tx1"/>
                </a:solidFill>
                <a:latin typeface="+mn-lt"/>
                <a:ea typeface="+mn-ea"/>
                <a:cs typeface="+mn-cs"/>
              </a:rPr>
              <a:t> asks what things he enjoys doing.</a:t>
            </a:r>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97</a:t>
            </a:fld>
            <a:endParaRPr lang="en-US">
              <a:solidFill>
                <a:prstClr val="black"/>
              </a:solidFill>
              <a:latin typeface="Calibri" panose="020F0502020204030204"/>
            </a:endParaRPr>
          </a:p>
        </p:txBody>
      </p:sp>
    </p:spTree>
    <p:extLst>
      <p:ext uri="{BB962C8B-B14F-4D97-AF65-F5344CB8AC3E}">
        <p14:creationId xmlns:p14="http://schemas.microsoft.com/office/powerpoint/2010/main" val="34725988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a:t>
            </a:r>
            <a:r>
              <a:rPr lang="en-US" sz="1200" kern="1200" baseline="0" dirty="0">
                <a:solidFill>
                  <a:schemeClr val="tx1"/>
                </a:solidFill>
                <a:latin typeface="+mn-lt"/>
                <a:ea typeface="+mn-ea"/>
                <a:cs typeface="+mn-cs"/>
              </a:rPr>
              <a:t> really isn’t anything I enjoy anymore,” Joe says.</a:t>
            </a:r>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98</a:t>
            </a:fld>
            <a:endParaRPr lang="en-US">
              <a:solidFill>
                <a:prstClr val="black"/>
              </a:solidFill>
              <a:latin typeface="Calibri" panose="020F0502020204030204"/>
            </a:endParaRPr>
          </a:p>
        </p:txBody>
      </p:sp>
    </p:spTree>
    <p:extLst>
      <p:ext uri="{BB962C8B-B14F-4D97-AF65-F5344CB8AC3E}">
        <p14:creationId xmlns:p14="http://schemas.microsoft.com/office/powerpoint/2010/main" val="32320413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“Did feeling bad and not enjoying things come out of the blue, or is there a reason for it?”</a:t>
            </a:r>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99</a:t>
            </a:fld>
            <a:endParaRPr lang="en-US">
              <a:solidFill>
                <a:prstClr val="black"/>
              </a:solidFill>
              <a:latin typeface="Calibri" panose="020F0502020204030204"/>
            </a:endParaRPr>
          </a:p>
        </p:txBody>
      </p:sp>
    </p:spTree>
    <p:extLst>
      <p:ext uri="{BB962C8B-B14F-4D97-AF65-F5344CB8AC3E}">
        <p14:creationId xmlns:p14="http://schemas.microsoft.com/office/powerpoint/2010/main" val="2567135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78777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5257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91976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994026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72459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99314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38659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9861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3611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00338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9740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83748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80339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184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8628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96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052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8A87A34-81AB-432B-8DAE-1953F412C126}" type="datetimeFigureOut">
              <a:rPr lang="en-US" smtClean="0"/>
              <a:pPr/>
              <a:t>5/14/2019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40409263"/>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diagramColors" Target="../diagrams/colors5.xml"/><Relationship Id="rId3" Type="http://schemas.openxmlformats.org/officeDocument/2006/relationships/notesSlide" Target="../notesSlides/notesSlide10.xml"/><Relationship Id="rId7" Type="http://schemas.microsoft.com/office/2007/relationships/hdphoto" Target="../media/hdphoto2.wdp"/><Relationship Id="rId12" Type="http://schemas.openxmlformats.org/officeDocument/2006/relationships/diagramQuickStyle" Target="../diagrams/quickStyle5.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png"/><Relationship Id="rId11" Type="http://schemas.openxmlformats.org/officeDocument/2006/relationships/diagramLayout" Target="../diagrams/layout5.xml"/><Relationship Id="rId5" Type="http://schemas.microsoft.com/office/2007/relationships/hdphoto" Target="../media/hdphoto1.wdp"/><Relationship Id="rId10" Type="http://schemas.openxmlformats.org/officeDocument/2006/relationships/diagramData" Target="../diagrams/data5.xml"/><Relationship Id="rId4" Type="http://schemas.openxmlformats.org/officeDocument/2006/relationships/image" Target="../media/image2.png"/><Relationship Id="rId9" Type="http://schemas.openxmlformats.org/officeDocument/2006/relationships/image" Target="../media/image5.png"/><Relationship Id="rId14" Type="http://schemas.microsoft.com/office/2007/relationships/diagramDrawing" Target="../diagrams/drawing5.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tags" Target="../tags/tag101.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9.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102.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9.png"/></Relationships>
</file>

<file path=ppt/slides/_rels/slide102.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102.xml"/><Relationship Id="rId7" Type="http://schemas.openxmlformats.org/officeDocument/2006/relationships/diagramColors" Target="../diagrams/colors14.xml"/><Relationship Id="rId2"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0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03.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04.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04.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05.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05.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0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06.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0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07.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08.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08.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09.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chart" Target="../charts/chart1.xml"/></Relationships>
</file>

<file path=ppt/slides/_rels/slide1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10.xml"/><Relationship Id="rId7"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ags" Target="../tags/tag11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31.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9.xml"/><Relationship Id="rId1" Type="http://schemas.openxmlformats.org/officeDocument/2006/relationships/tags" Target="../tags/tag112.xml"/><Relationship Id="rId4" Type="http://schemas.openxmlformats.org/officeDocument/2006/relationships/image" Target="../media/image32.png"/></Relationships>
</file>

<file path=ppt/slides/_rels/slide1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12.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13.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hyperlink" Target="https://www.med.unc.edu/psych/epi-nc" TargetMode="Externa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6.xml"/><Relationship Id="rId7" Type="http://schemas.openxmlformats.org/officeDocument/2006/relationships/diagramColors" Target="../diagrams/colors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17.xml"/><Relationship Id="rId7" Type="http://schemas.openxmlformats.org/officeDocument/2006/relationships/diagramColors" Target="../diagrams/colors7.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8.xml"/><Relationship Id="rId7" Type="http://schemas.openxmlformats.org/officeDocument/2006/relationships/diagramColors" Target="../diagrams/colors8.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9.xml"/><Relationship Id="rId7" Type="http://schemas.openxmlformats.org/officeDocument/2006/relationships/diagramColors" Target="../diagrams/colors9.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6.jpe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20.xml"/><Relationship Id="rId7" Type="http://schemas.openxmlformats.org/officeDocument/2006/relationships/diagramColors" Target="../diagrams/colors10.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21.xml"/><Relationship Id="rId7" Type="http://schemas.openxmlformats.org/officeDocument/2006/relationships/diagramColors" Target="../diagrams/colors11.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2.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22.xml"/><Relationship Id="rId7" Type="http://schemas.openxmlformats.org/officeDocument/2006/relationships/diagramColors" Target="../diagrams/colors12.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23.xml"/><Relationship Id="rId7" Type="http://schemas.openxmlformats.org/officeDocument/2006/relationships/diagramColors" Target="../diagrams/colors13.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7.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9.xml"/><Relationship Id="rId7"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1.xml"/><Relationship Id="rId7"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0.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1.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2.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3.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4.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5.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7.xml"/><Relationship Id="rId7"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tags" Target="../tags/tag48.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8.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5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9.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6.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6.jpeg"/><Relationship Id="rId9"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0.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1.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65.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5.xml"/><Relationship Id="rId7"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tags" Target="../tags/tag6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6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6.xml"/><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67.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6.wdp"/></Relationships>
</file>

<file path=ppt/slides/_rels/slide6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7.xml"/><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68.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6.wdp"/></Relationships>
</file>

<file path=ppt/slides/_rels/slide6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8.xml"/><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69.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6.wdp"/></Relationships>
</file>

<file path=ppt/slides/_rels/slide6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9.xml"/><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4.png"/><Relationship Id="rId3" Type="http://schemas.openxmlformats.org/officeDocument/2006/relationships/notesSlide" Target="../notesSlides/notesSlide7.xml"/><Relationship Id="rId7" Type="http://schemas.openxmlformats.org/officeDocument/2006/relationships/diagramColors" Target="../diagrams/colors2.xml"/><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QuickStyle" Target="../diagrams/quickStyle2.xml"/><Relationship Id="rId11" Type="http://schemas.openxmlformats.org/officeDocument/2006/relationships/image" Target="../media/image3.png"/><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2.png"/><Relationship Id="rId14" Type="http://schemas.openxmlformats.org/officeDocument/2006/relationships/image" Target="../media/image5.png"/></Relationships>
</file>

<file path=ppt/slides/_rels/slide7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70.xml"/><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71.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6.wdp"/></Relationships>
</file>

<file path=ppt/slides/_rels/slide7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71.xml"/><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72.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6.wdp"/></Relationships>
</file>

<file path=ppt/slides/_rels/slide7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72.xml"/><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6.wdp"/></Relationships>
</file>

<file path=ppt/slides/_rels/slide7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73.xml"/><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74.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6.wdp"/></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75.xml"/><Relationship Id="rId4" Type="http://schemas.openxmlformats.org/officeDocument/2006/relationships/image" Target="../media/image21.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7.xml"/><Relationship Id="rId4" Type="http://schemas.openxmlformats.org/officeDocument/2006/relationships/image" Target="../media/image22.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diagramColors" Target="../diagrams/colors3.xml"/><Relationship Id="rId3" Type="http://schemas.openxmlformats.org/officeDocument/2006/relationships/notesSlide" Target="../notesSlides/notesSlide8.xml"/><Relationship Id="rId7" Type="http://schemas.microsoft.com/office/2007/relationships/hdphoto" Target="../media/hdphoto2.wdp"/><Relationship Id="rId12"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png"/><Relationship Id="rId11" Type="http://schemas.openxmlformats.org/officeDocument/2006/relationships/diagramLayout" Target="../diagrams/layout3.xml"/><Relationship Id="rId5" Type="http://schemas.microsoft.com/office/2007/relationships/hdphoto" Target="../media/hdphoto1.wdp"/><Relationship Id="rId10" Type="http://schemas.openxmlformats.org/officeDocument/2006/relationships/diagramData" Target="../diagrams/data3.xml"/><Relationship Id="rId4" Type="http://schemas.openxmlformats.org/officeDocument/2006/relationships/image" Target="../media/image2.png"/><Relationship Id="rId9" Type="http://schemas.openxmlformats.org/officeDocument/2006/relationships/image" Target="../media/image5.png"/><Relationship Id="rId14" Type="http://schemas.microsoft.com/office/2007/relationships/diagramDrawing" Target="../diagrams/drawing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1.xml"/><Relationship Id="rId5" Type="http://schemas.openxmlformats.org/officeDocument/2006/relationships/image" Target="../media/image23.png"/><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82.xml"/><Relationship Id="rId5" Type="http://schemas.openxmlformats.org/officeDocument/2006/relationships/image" Target="../media/image23.png"/><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8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8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tags" Target="../tags/tag8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8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ags" Target="../tags/tag8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8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8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0.xml"/><Relationship Id="rId5" Type="http://schemas.microsoft.com/office/2007/relationships/hdphoto" Target="../media/hdphoto7.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diagramColors" Target="../diagrams/colors4.xml"/><Relationship Id="rId3" Type="http://schemas.openxmlformats.org/officeDocument/2006/relationships/notesSlide" Target="../notesSlides/notesSlide9.xml"/><Relationship Id="rId7" Type="http://schemas.microsoft.com/office/2007/relationships/hdphoto" Target="../media/hdphoto2.wdp"/><Relationship Id="rId12" Type="http://schemas.openxmlformats.org/officeDocument/2006/relationships/diagramQuickStyle" Target="../diagrams/quickStyle4.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png"/><Relationship Id="rId11" Type="http://schemas.openxmlformats.org/officeDocument/2006/relationships/diagramLayout" Target="../diagrams/layout4.xml"/><Relationship Id="rId5" Type="http://schemas.microsoft.com/office/2007/relationships/hdphoto" Target="../media/hdphoto1.wdp"/><Relationship Id="rId10" Type="http://schemas.openxmlformats.org/officeDocument/2006/relationships/diagramData" Target="../diagrams/data4.xml"/><Relationship Id="rId4" Type="http://schemas.openxmlformats.org/officeDocument/2006/relationships/image" Target="../media/image2.png"/><Relationship Id="rId9" Type="http://schemas.openxmlformats.org/officeDocument/2006/relationships/image" Target="../media/image5.png"/><Relationship Id="rId14" Type="http://schemas.microsoft.com/office/2007/relationships/diagramDrawing" Target="../diagrams/drawing4.xml"/></Relationships>
</file>

<file path=ppt/slides/_rels/slide9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90.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9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9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91.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9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93.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94.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9.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ags" Target="../tags/tag95.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9.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96.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9.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tags" Target="../tags/tag97.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9.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ags" Target="../tags/tag98.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9.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99.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9.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ags" Target="../tags/tag100.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noChangeAspect="1"/>
          </p:cNvGrpSpPr>
          <p:nvPr/>
        </p:nvGrpSpPr>
        <p:grpSpPr>
          <a:xfrm>
            <a:off x="5417713" y="1773044"/>
            <a:ext cx="3706360" cy="5084956"/>
            <a:chOff x="2214770" y="354647"/>
            <a:chExt cx="4740212" cy="6503352"/>
          </a:xfrm>
        </p:grpSpPr>
        <p:grpSp>
          <p:nvGrpSpPr>
            <p:cNvPr id="27" name="Group 26"/>
            <p:cNvGrpSpPr/>
            <p:nvPr/>
          </p:nvGrpSpPr>
          <p:grpSpPr>
            <a:xfrm>
              <a:off x="2214770" y="354647"/>
              <a:ext cx="4740212" cy="6503352"/>
              <a:chOff x="2214770" y="354647"/>
              <a:chExt cx="4740212" cy="6503352"/>
            </a:xfrm>
          </p:grpSpPr>
          <p:pic>
            <p:nvPicPr>
              <p:cNvPr id="30" name="Picture 29"/>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31" name="Picture 30"/>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28" name="Picture 27"/>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29"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0" y="836635"/>
            <a:ext cx="4779818" cy="1615619"/>
          </a:xfrm>
        </p:spPr>
        <p:txBody>
          <a:bodyPr>
            <a:noAutofit/>
          </a:bodyPr>
          <a:lstStyle/>
          <a:p>
            <a:pPr algn="ctr"/>
            <a:r>
              <a:rPr lang="en-US" sz="5400" b="1" dirty="0">
                <a:effectLst>
                  <a:outerShdw blurRad="38100" dist="38100" dir="2700000" algn="tl">
                    <a:srgbClr val="000000">
                      <a:alpha val="43137"/>
                    </a:srgbClr>
                  </a:outerShdw>
                </a:effectLst>
              </a:rPr>
              <a:t>Psychosis:</a:t>
            </a:r>
            <a:r>
              <a:rPr lang="en-US" sz="4800" b="1" dirty="0">
                <a:effectLst>
                  <a:outerShdw blurRad="38100" dist="38100" dir="2700000" algn="tl">
                    <a:srgbClr val="000000">
                      <a:alpha val="43137"/>
                    </a:srgbClr>
                  </a:outerShdw>
                </a:effectLst>
              </a:rPr>
              <a:t/>
            </a:r>
            <a:br>
              <a:rPr lang="en-US" sz="48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Can You Spot It?</a:t>
            </a:r>
          </a:p>
        </p:txBody>
      </p:sp>
      <p:sp>
        <p:nvSpPr>
          <p:cNvPr id="11" name="Subtitle 2"/>
          <p:cNvSpPr>
            <a:spLocks noGrp="1"/>
          </p:cNvSpPr>
          <p:nvPr>
            <p:ph type="subTitle" idx="1"/>
          </p:nvPr>
        </p:nvSpPr>
        <p:spPr>
          <a:xfrm>
            <a:off x="177079" y="3306283"/>
            <a:ext cx="4463303" cy="2836237"/>
          </a:xfrm>
        </p:spPr>
        <p:txBody>
          <a:bodyPr anchor="t">
            <a:noAutofit/>
          </a:bodyPr>
          <a:lstStyle/>
          <a:p>
            <a:pPr algn="ctr"/>
            <a:r>
              <a:rPr lang="en-US" sz="3200" dirty="0">
                <a:solidFill>
                  <a:schemeClr val="tx2">
                    <a:lumMod val="60000"/>
                    <a:lumOff val="40000"/>
                  </a:schemeClr>
                </a:solidFill>
                <a:effectLst>
                  <a:outerShdw blurRad="38100" dist="38100" dir="2700000" algn="tl">
                    <a:srgbClr val="000000">
                      <a:alpha val="43137"/>
                    </a:srgbClr>
                  </a:outerShdw>
                </a:effectLst>
              </a:rPr>
              <a:t>An educational series on first episode psychosis, common signs and symptoms, and barriers to diagnosis and treatment.</a:t>
            </a:r>
          </a:p>
        </p:txBody>
      </p:sp>
    </p:spTree>
    <p:custDataLst>
      <p:tags r:id="rId1"/>
    </p:custDataLst>
    <p:extLst>
      <p:ext uri="{BB962C8B-B14F-4D97-AF65-F5344CB8AC3E}">
        <p14:creationId xmlns:p14="http://schemas.microsoft.com/office/powerpoint/2010/main" val="1250863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Learning Objectives</a:t>
            </a:r>
          </a:p>
        </p:txBody>
      </p:sp>
      <p:sp>
        <p:nvSpPr>
          <p:cNvPr id="3" name="Content Placeholder 2"/>
          <p:cNvSpPr>
            <a:spLocks noGrp="1"/>
          </p:cNvSpPr>
          <p:nvPr>
            <p:ph idx="1"/>
          </p:nvPr>
        </p:nvSpPr>
        <p:spPr>
          <a:xfrm>
            <a:off x="192505" y="1514226"/>
            <a:ext cx="4780548" cy="5202886"/>
          </a:xfrm>
        </p:spPr>
        <p:txBody>
          <a:bodyPr>
            <a:normAutofit/>
          </a:bodyPr>
          <a:lstStyle/>
          <a:p>
            <a:pPr marL="0" indent="0">
              <a:buNone/>
            </a:pPr>
            <a:r>
              <a:rPr lang="en-US" dirty="0"/>
              <a:t>At the end of the module the clinician will better understand:</a:t>
            </a:r>
          </a:p>
          <a:p>
            <a:r>
              <a:rPr lang="en-US" dirty="0"/>
              <a:t>The problem of diagnostic errors</a:t>
            </a:r>
          </a:p>
          <a:p>
            <a:r>
              <a:rPr lang="en-US" dirty="0"/>
              <a:t>How cognitive heuristics contribute to diagnostic errors</a:t>
            </a:r>
          </a:p>
          <a:p>
            <a:r>
              <a:rPr lang="en-US" dirty="0"/>
              <a:t>Strategies to minimize missed diagnosis and misdiagnosis</a:t>
            </a:r>
          </a:p>
          <a:p>
            <a:endParaRPr lang="en-US" dirty="0"/>
          </a:p>
          <a:p>
            <a:endParaRPr lang="en-US" dirty="0"/>
          </a:p>
          <a:p>
            <a:pPr marL="0" indent="0">
              <a:buNone/>
            </a:pPr>
            <a:endParaRPr lang="en-US" dirty="0"/>
          </a:p>
          <a:p>
            <a:pPr marL="0" indent="0">
              <a:buNone/>
            </a:pPr>
            <a:endParaRPr lang="en-US" dirty="0"/>
          </a:p>
        </p:txBody>
      </p:sp>
      <p:grpSp>
        <p:nvGrpSpPr>
          <p:cNvPr id="16" name="Group 15"/>
          <p:cNvGrpSpPr>
            <a:grpSpLocks noChangeAspect="1"/>
          </p:cNvGrpSpPr>
          <p:nvPr/>
        </p:nvGrpSpPr>
        <p:grpSpPr>
          <a:xfrm>
            <a:off x="6124847" y="2743200"/>
            <a:ext cx="2999226" cy="4114800"/>
            <a:chOff x="2214770" y="354647"/>
            <a:chExt cx="4740212" cy="6503352"/>
          </a:xfrm>
        </p:grpSpPr>
        <p:grpSp>
          <p:nvGrpSpPr>
            <p:cNvPr id="17" name="Group 16"/>
            <p:cNvGrpSpPr/>
            <p:nvPr/>
          </p:nvGrpSpPr>
          <p:grpSpPr>
            <a:xfrm>
              <a:off x="2214770" y="354647"/>
              <a:ext cx="4740212" cy="6503352"/>
              <a:chOff x="2214770" y="354647"/>
              <a:chExt cx="4740212" cy="6503352"/>
            </a:xfrm>
          </p:grpSpPr>
          <p:pic>
            <p:nvPicPr>
              <p:cNvPr id="20" name="Picture 19"/>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21" name="Picture 20"/>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8" name="Picture 17"/>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9"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Diagram 10"/>
          <p:cNvGraphicFramePr/>
          <p:nvPr>
            <p:extLst/>
          </p:nvPr>
        </p:nvGraphicFramePr>
        <p:xfrm>
          <a:off x="-2537454" y="4232565"/>
          <a:ext cx="8194431" cy="333201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Chevron 11"/>
          <p:cNvSpPr/>
          <p:nvPr/>
        </p:nvSpPr>
        <p:spPr>
          <a:xfrm>
            <a:off x="2807320" y="4544774"/>
            <a:ext cx="854740" cy="1631792"/>
          </a:xfrm>
          <a:prstGeom prst="chevron">
            <a:avLst>
              <a:gd name="adj" fmla="val 62310"/>
            </a:avLst>
          </a:prstGeom>
        </p:spPr>
        <p:style>
          <a:lnRef idx="0">
            <a:schemeClr val="accent2">
              <a:shade val="90000"/>
              <a:hueOff val="0"/>
              <a:satOff val="0"/>
              <a:lumOff val="0"/>
              <a:alphaOff val="0"/>
            </a:schemeClr>
          </a:lnRef>
          <a:fillRef idx="3">
            <a:schemeClr val="accent2">
              <a:shade val="90000"/>
              <a:hueOff val="0"/>
              <a:satOff val="0"/>
              <a:lumOff val="0"/>
              <a:alphaOff val="0"/>
            </a:schemeClr>
          </a:fillRef>
          <a:effectRef idx="2">
            <a:schemeClr val="accent2">
              <a:shade val="90000"/>
              <a:hueOff val="0"/>
              <a:satOff val="0"/>
              <a:lumOff val="0"/>
              <a:alphaOff val="0"/>
            </a:schemeClr>
          </a:effectRef>
          <a:fontRef idx="minor">
            <a:schemeClr val="lt1"/>
          </a:fontRef>
        </p:style>
      </p:sp>
      <p:sp>
        <p:nvSpPr>
          <p:cNvPr id="13" name="Chevron 12"/>
          <p:cNvSpPr/>
          <p:nvPr/>
        </p:nvSpPr>
        <p:spPr>
          <a:xfrm>
            <a:off x="3234690" y="4544774"/>
            <a:ext cx="854740" cy="1631792"/>
          </a:xfrm>
          <a:prstGeom prst="chevron">
            <a:avLst>
              <a:gd name="adj" fmla="val 62310"/>
            </a:avLst>
          </a:prstGeom>
        </p:spPr>
        <p:style>
          <a:lnRef idx="0">
            <a:schemeClr val="accent2">
              <a:shade val="90000"/>
              <a:hueOff val="-117781"/>
              <a:satOff val="6001"/>
              <a:lumOff val="17550"/>
              <a:alphaOff val="0"/>
            </a:schemeClr>
          </a:lnRef>
          <a:fillRef idx="3">
            <a:schemeClr val="accent2">
              <a:shade val="90000"/>
              <a:hueOff val="-117781"/>
              <a:satOff val="6001"/>
              <a:lumOff val="17550"/>
              <a:alphaOff val="0"/>
            </a:schemeClr>
          </a:fillRef>
          <a:effectRef idx="2">
            <a:schemeClr val="accent2">
              <a:shade val="90000"/>
              <a:hueOff val="-117781"/>
              <a:satOff val="6001"/>
              <a:lumOff val="17550"/>
              <a:alphaOff val="0"/>
            </a:schemeClr>
          </a:effectRef>
          <a:fontRef idx="minor">
            <a:schemeClr val="lt1"/>
          </a:fontRef>
        </p:style>
      </p:sp>
      <p:grpSp>
        <p:nvGrpSpPr>
          <p:cNvPr id="14" name="Group 13"/>
          <p:cNvGrpSpPr/>
          <p:nvPr/>
        </p:nvGrpSpPr>
        <p:grpSpPr>
          <a:xfrm>
            <a:off x="4210372" y="4395834"/>
            <a:ext cx="1864422" cy="1758001"/>
            <a:chOff x="6975212" y="52064"/>
            <a:chExt cx="2508745" cy="2365546"/>
          </a:xfrm>
        </p:grpSpPr>
        <p:sp>
          <p:nvSpPr>
            <p:cNvPr id="15" name="Oval 14"/>
            <p:cNvSpPr/>
            <p:nvPr/>
          </p:nvSpPr>
          <p:spPr>
            <a:xfrm>
              <a:off x="6975212" y="52064"/>
              <a:ext cx="2508745" cy="2365546"/>
            </a:xfrm>
            <a:prstGeom prst="ellipse">
              <a:avLst/>
            </a:prstGeom>
          </p:spPr>
          <p:style>
            <a:lnRef idx="0">
              <a:schemeClr val="lt1">
                <a:hueOff val="0"/>
                <a:satOff val="0"/>
                <a:lumOff val="0"/>
                <a:alphaOff val="0"/>
              </a:schemeClr>
            </a:lnRef>
            <a:fillRef idx="3">
              <a:schemeClr val="accent2">
                <a:alpha val="90000"/>
                <a:hueOff val="0"/>
                <a:satOff val="0"/>
                <a:lumOff val="0"/>
                <a:alphaOff val="-40000"/>
              </a:schemeClr>
            </a:fillRef>
            <a:effectRef idx="2">
              <a:schemeClr val="accent2">
                <a:alpha val="90000"/>
                <a:hueOff val="0"/>
                <a:satOff val="0"/>
                <a:lumOff val="0"/>
                <a:alphaOff val="-40000"/>
              </a:schemeClr>
            </a:effectRef>
            <a:fontRef idx="minor">
              <a:schemeClr val="lt1"/>
            </a:fontRef>
          </p:style>
        </p:sp>
        <p:sp>
          <p:nvSpPr>
            <p:cNvPr id="22" name="Oval 4"/>
            <p:cNvSpPr txBox="1"/>
            <p:nvPr/>
          </p:nvSpPr>
          <p:spPr>
            <a:xfrm>
              <a:off x="7342609" y="478742"/>
              <a:ext cx="1773951" cy="16726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kern="1200" dirty="0"/>
                <a:t>Contribute to Misdiagnosis</a:t>
              </a:r>
            </a:p>
            <a:p>
              <a:pPr lvl="0" algn="ctr" defTabSz="1155700">
                <a:lnSpc>
                  <a:spcPct val="90000"/>
                </a:lnSpc>
                <a:spcBef>
                  <a:spcPct val="0"/>
                </a:spcBef>
                <a:spcAft>
                  <a:spcPct val="35000"/>
                </a:spcAft>
              </a:pPr>
              <a:r>
                <a:rPr lang="en-US" dirty="0"/>
                <a:t>&amp;</a:t>
              </a:r>
            </a:p>
            <a:p>
              <a:pPr lvl="0" algn="ctr" defTabSz="1155700">
                <a:lnSpc>
                  <a:spcPct val="90000"/>
                </a:lnSpc>
                <a:spcBef>
                  <a:spcPct val="0"/>
                </a:spcBef>
                <a:spcAft>
                  <a:spcPct val="35000"/>
                </a:spcAft>
              </a:pPr>
              <a:r>
                <a:rPr lang="en-US" kern="1200" dirty="0"/>
                <a:t>“Missed” </a:t>
              </a:r>
              <a:r>
                <a:rPr lang="en-US" dirty="0"/>
                <a:t>Diagnosis</a:t>
              </a:r>
              <a:endParaRPr lang="en-US" kern="1200" dirty="0"/>
            </a:p>
          </p:txBody>
        </p:sp>
      </p:grpSp>
    </p:spTree>
    <p:custDataLst>
      <p:tags r:id="rId1"/>
    </p:custDataLst>
    <p:extLst>
      <p:ext uri="{BB962C8B-B14F-4D97-AF65-F5344CB8AC3E}">
        <p14:creationId xmlns:p14="http://schemas.microsoft.com/office/powerpoint/2010/main" val="26945526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063" y="2962452"/>
            <a:ext cx="2733409" cy="3639246"/>
          </a:xfrm>
          <a:prstGeom prst="rect">
            <a:avLst/>
          </a:prstGeom>
        </p:spPr>
      </p:pic>
      <p:grpSp>
        <p:nvGrpSpPr>
          <p:cNvPr id="9" name="Group 8"/>
          <p:cNvGrpSpPr/>
          <p:nvPr/>
        </p:nvGrpSpPr>
        <p:grpSpPr>
          <a:xfrm>
            <a:off x="5202079" y="541671"/>
            <a:ext cx="2283549" cy="2234816"/>
            <a:chOff x="3986936" y="1372968"/>
            <a:chExt cx="1963759" cy="2199309"/>
          </a:xfrm>
        </p:grpSpPr>
        <p:sp>
          <p:nvSpPr>
            <p:cNvPr id="10" name="Oval Callout 7"/>
            <p:cNvSpPr/>
            <p:nvPr/>
          </p:nvSpPr>
          <p:spPr>
            <a:xfrm rot="18328619">
              <a:off x="3869161" y="1490743"/>
              <a:ext cx="2199309" cy="1963759"/>
            </a:xfrm>
            <a:prstGeom prst="wedgeEllipseCallout">
              <a:avLst>
                <a:gd name="adj1" fmla="val -31889"/>
                <a:gd name="adj2" fmla="val 74990"/>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11" name="TextBox 10"/>
            <p:cNvSpPr txBox="1"/>
            <p:nvPr/>
          </p:nvSpPr>
          <p:spPr>
            <a:xfrm>
              <a:off x="4082184" y="1839863"/>
              <a:ext cx="1773261" cy="1453856"/>
            </a:xfrm>
            <a:prstGeom prst="rect">
              <a:avLst/>
            </a:prstGeom>
            <a:noFill/>
          </p:spPr>
          <p:txBody>
            <a:bodyPr wrap="square" rtlCol="0">
              <a:spAutoFit/>
            </a:bodyPr>
            <a:lstStyle/>
            <a:p>
              <a:pPr algn="ctr" defTabSz="914377"/>
              <a:r>
                <a:rPr lang="en-US" dirty="0">
                  <a:solidFill>
                    <a:schemeClr val="bg1"/>
                  </a:solidFill>
                </a:rPr>
                <a:t>Did feeling bad and not enjoying things come out of the blue, or is there a reason for it?</a:t>
              </a:r>
              <a:endParaRPr lang="en-US" dirty="0">
                <a:solidFill>
                  <a:schemeClr val="bg1"/>
                </a:solidFill>
                <a:latin typeface="Calibri" panose="020F0502020204030204"/>
              </a:endParaRPr>
            </a:p>
          </p:txBody>
        </p:sp>
      </p:grpSp>
      <p:sp>
        <p:nvSpPr>
          <p:cNvPr id="7" name="Oval Callout 6"/>
          <p:cNvSpPr/>
          <p:nvPr/>
        </p:nvSpPr>
        <p:spPr>
          <a:xfrm rot="21386513">
            <a:off x="2538587" y="2626684"/>
            <a:ext cx="3699838" cy="1771959"/>
          </a:xfrm>
          <a:prstGeom prst="wedgeEllipseCallout">
            <a:avLst>
              <a:gd name="adj1" fmla="val -59504"/>
              <a:gd name="adj2" fmla="val -5909"/>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8" name="TextBox 7"/>
          <p:cNvSpPr txBox="1"/>
          <p:nvPr/>
        </p:nvSpPr>
        <p:spPr>
          <a:xfrm>
            <a:off x="2851845" y="2970915"/>
            <a:ext cx="3219316" cy="1200329"/>
          </a:xfrm>
          <a:prstGeom prst="rect">
            <a:avLst/>
          </a:prstGeom>
          <a:noFill/>
        </p:spPr>
        <p:txBody>
          <a:bodyPr wrap="square" rtlCol="0">
            <a:spAutoFit/>
          </a:bodyPr>
          <a:lstStyle/>
          <a:p>
            <a:pPr algn="ctr"/>
            <a:r>
              <a:rPr lang="en-US" dirty="0">
                <a:solidFill>
                  <a:schemeClr val="bg1"/>
                </a:solidFill>
              </a:rPr>
              <a:t>I don’t like to talk about it, but it started when I heard the demons taunting me and telling me to do bad things.</a:t>
            </a:r>
          </a:p>
        </p:txBody>
      </p:sp>
    </p:spTree>
    <p:custDataLst>
      <p:tags r:id="rId1"/>
    </p:custDataLst>
    <p:extLst>
      <p:ext uri="{BB962C8B-B14F-4D97-AF65-F5344CB8AC3E}">
        <p14:creationId xmlns:p14="http://schemas.microsoft.com/office/powerpoint/2010/main" val="9525158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063" y="2962452"/>
            <a:ext cx="2733409" cy="3639246"/>
          </a:xfrm>
          <a:prstGeom prst="rect">
            <a:avLst/>
          </a:prstGeom>
        </p:spPr>
      </p:pic>
      <p:grpSp>
        <p:nvGrpSpPr>
          <p:cNvPr id="12" name="Group 11"/>
          <p:cNvGrpSpPr/>
          <p:nvPr/>
        </p:nvGrpSpPr>
        <p:grpSpPr>
          <a:xfrm>
            <a:off x="5803391" y="1036320"/>
            <a:ext cx="2645665" cy="1170888"/>
            <a:chOff x="3964774" y="1591057"/>
            <a:chExt cx="2645665" cy="1170888"/>
          </a:xfrm>
        </p:grpSpPr>
        <p:sp>
          <p:nvSpPr>
            <p:cNvPr id="14" name="Cloud Callout 4"/>
            <p:cNvSpPr/>
            <p:nvPr/>
          </p:nvSpPr>
          <p:spPr>
            <a:xfrm>
              <a:off x="3964774" y="1591057"/>
              <a:ext cx="2645665" cy="1170888"/>
            </a:xfrm>
            <a:prstGeom prst="cloudCallout">
              <a:avLst>
                <a:gd name="adj1" fmla="val 19403"/>
                <a:gd name="adj2" fmla="val 89493"/>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964775" y="1838615"/>
              <a:ext cx="2645664" cy="646331"/>
            </a:xfrm>
            <a:prstGeom prst="rect">
              <a:avLst/>
            </a:prstGeom>
            <a:noFill/>
          </p:spPr>
          <p:txBody>
            <a:bodyPr wrap="square" rtlCol="0">
              <a:spAutoFit/>
            </a:bodyPr>
            <a:lstStyle/>
            <a:p>
              <a:pPr algn="ctr" defTabSz="914377"/>
              <a:r>
                <a:rPr lang="en-US" dirty="0">
                  <a:solidFill>
                    <a:schemeClr val="bg1"/>
                  </a:solidFill>
                </a:rPr>
                <a:t>Whoa….I wasn’t expecting that. </a:t>
              </a:r>
              <a:endParaRPr lang="en-US" dirty="0">
                <a:solidFill>
                  <a:schemeClr val="bg1"/>
                </a:solidFill>
                <a:latin typeface="Calibri" panose="020F0502020204030204"/>
              </a:endParaRPr>
            </a:p>
          </p:txBody>
        </p:sp>
      </p:grpSp>
    </p:spTree>
    <p:custDataLst>
      <p:tags r:id="rId1"/>
    </p:custDataLst>
    <p:extLst>
      <p:ext uri="{BB962C8B-B14F-4D97-AF65-F5344CB8AC3E}">
        <p14:creationId xmlns:p14="http://schemas.microsoft.com/office/powerpoint/2010/main" val="5153509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28650" y="163603"/>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a:t>Mask of Psychosis</a:t>
            </a:r>
            <a:endParaRPr lang="en-US" dirty="0"/>
          </a:p>
        </p:txBody>
      </p:sp>
      <p:graphicFrame>
        <p:nvGraphicFramePr>
          <p:cNvPr id="8" name="Diagram 7"/>
          <p:cNvGraphicFramePr/>
          <p:nvPr>
            <p:extLst>
              <p:ext uri="{D42A27DB-BD31-4B8C-83A1-F6EECF244321}">
                <p14:modId xmlns:p14="http://schemas.microsoft.com/office/powerpoint/2010/main" val="2971711854"/>
              </p:ext>
            </p:extLst>
          </p:nvPr>
        </p:nvGraphicFramePr>
        <p:xfrm>
          <a:off x="920931" y="1319348"/>
          <a:ext cx="7302137" cy="53557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008322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124" y="2619849"/>
            <a:ext cx="4421022" cy="1325563"/>
          </a:xfrm>
        </p:spPr>
        <p:txBody>
          <a:bodyPr/>
          <a:lstStyle/>
          <a:p>
            <a:r>
              <a:rPr lang="en-US" dirty="0"/>
              <a:t>Summary</a:t>
            </a:r>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8021199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168" y="1518984"/>
            <a:ext cx="5783059" cy="4351338"/>
          </a:xfrm>
        </p:spPr>
        <p:txBody>
          <a:bodyPr/>
          <a:lstStyle/>
          <a:p>
            <a:pPr marL="0" indent="0">
              <a:buNone/>
            </a:pPr>
            <a:r>
              <a:rPr lang="en-US" dirty="0"/>
              <a:t>What cognitive heuristic(s) may have influenced my initial diagnostic assessment?</a:t>
            </a:r>
          </a:p>
          <a:p>
            <a:pPr marL="0" indent="0">
              <a:buNone/>
            </a:pPr>
            <a:r>
              <a:rPr lang="en-US" dirty="0"/>
              <a:t> </a:t>
            </a:r>
          </a:p>
          <a:p>
            <a:pPr marL="457200" indent="-457200">
              <a:buAutoNum type="alphaLcParenR"/>
            </a:pPr>
            <a:r>
              <a:rPr lang="en-US" dirty="0"/>
              <a:t>Anchoring</a:t>
            </a:r>
          </a:p>
          <a:p>
            <a:pPr marL="457200" indent="-457200">
              <a:buAutoNum type="alphaLcParenR"/>
            </a:pPr>
            <a:r>
              <a:rPr lang="en-US" dirty="0"/>
              <a:t>Availability</a:t>
            </a:r>
          </a:p>
          <a:p>
            <a:pPr marL="457200" indent="-457200">
              <a:buAutoNum type="alphaLcParenR"/>
            </a:pPr>
            <a:r>
              <a:rPr lang="en-US" dirty="0"/>
              <a:t>Confirmatory bias</a:t>
            </a:r>
          </a:p>
          <a:p>
            <a:pPr marL="457200" indent="-457200">
              <a:buAutoNum type="alphaLcParenR"/>
            </a:pPr>
            <a:r>
              <a:rPr lang="en-US" dirty="0"/>
              <a:t>All of the above </a:t>
            </a:r>
          </a:p>
          <a:p>
            <a:pPr marL="0" indent="0">
              <a:buNone/>
            </a:pPr>
            <a:endParaRPr lang="en-US" dirty="0"/>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1378071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168" y="1518984"/>
            <a:ext cx="5783059" cy="4351338"/>
          </a:xfrm>
        </p:spPr>
        <p:txBody>
          <a:bodyPr/>
          <a:lstStyle/>
          <a:p>
            <a:pPr marL="0" indent="0">
              <a:buNone/>
            </a:pPr>
            <a:r>
              <a:rPr lang="en-US" dirty="0"/>
              <a:t>What cognitive heuristic(s) may have influenced my initial diagnostic assessment?</a:t>
            </a:r>
          </a:p>
          <a:p>
            <a:pPr marL="0" indent="0">
              <a:buNone/>
            </a:pPr>
            <a:r>
              <a:rPr lang="en-US" dirty="0"/>
              <a:t> </a:t>
            </a:r>
          </a:p>
          <a:p>
            <a:pPr marL="457200" indent="-457200">
              <a:buAutoNum type="alphaLcParenR"/>
            </a:pPr>
            <a:r>
              <a:rPr lang="en-US" dirty="0"/>
              <a:t>Anchoring</a:t>
            </a:r>
          </a:p>
          <a:p>
            <a:pPr marL="457200" indent="-457200">
              <a:buAutoNum type="alphaLcParenR"/>
            </a:pPr>
            <a:r>
              <a:rPr lang="en-US" dirty="0"/>
              <a:t>Availability</a:t>
            </a:r>
          </a:p>
          <a:p>
            <a:pPr marL="457200" indent="-457200">
              <a:buAutoNum type="alphaLcParenR"/>
            </a:pPr>
            <a:r>
              <a:rPr lang="en-US" dirty="0"/>
              <a:t>Confirmatory bias</a:t>
            </a:r>
          </a:p>
          <a:p>
            <a:pPr marL="457200" indent="-457200">
              <a:buAutoNum type="alphaLcParenR"/>
            </a:pPr>
            <a:r>
              <a:rPr lang="en-US" b="1" u="sng" dirty="0"/>
              <a:t>All of the above </a:t>
            </a:r>
          </a:p>
          <a:p>
            <a:pPr marL="0" indent="0">
              <a:buNone/>
            </a:pPr>
            <a:endParaRPr lang="en-US" dirty="0"/>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8287775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74240" y="1550949"/>
            <a:ext cx="6645888" cy="497307"/>
          </a:xfrm>
        </p:spPr>
        <p:txBody>
          <a:bodyPr/>
          <a:lstStyle/>
          <a:p>
            <a:pPr marL="0" indent="0">
              <a:buNone/>
            </a:pPr>
            <a:r>
              <a:rPr lang="en-US" dirty="0"/>
              <a:t>Re-evaluate your approach to clinical assessments</a:t>
            </a:r>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6385594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74240" y="1550949"/>
            <a:ext cx="6645888" cy="497307"/>
          </a:xfrm>
        </p:spPr>
        <p:txBody>
          <a:bodyPr/>
          <a:lstStyle/>
          <a:p>
            <a:pPr marL="0" indent="0">
              <a:buNone/>
            </a:pPr>
            <a:r>
              <a:rPr lang="en-US" dirty="0"/>
              <a:t>Re-evaluate your approach to clinical assessments</a:t>
            </a:r>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600210" y="2048256"/>
            <a:ext cx="6385805" cy="757130"/>
          </a:xfrm>
          <a:prstGeom prst="rect">
            <a:avLst/>
          </a:prstGeom>
          <a:noFill/>
        </p:spPr>
        <p:txBody>
          <a:bodyPr wrap="square" rtlCol="0">
            <a:spAutoFit/>
          </a:bodyPr>
          <a:lstStyle/>
          <a:p>
            <a:pPr marL="342900" lvl="0" indent="-342900" defTabSz="685800">
              <a:lnSpc>
                <a:spcPct val="90000"/>
              </a:lnSpc>
              <a:spcBef>
                <a:spcPts val="750"/>
              </a:spcBef>
              <a:buFont typeface="Arial" panose="020B0604020202020204" pitchFamily="34" charset="0"/>
              <a:buChar char="•"/>
            </a:pPr>
            <a:r>
              <a:rPr lang="en-US" sz="24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Does your initial clinical assessment include a complete review of major symptom domains?</a:t>
            </a:r>
          </a:p>
        </p:txBody>
      </p:sp>
    </p:spTree>
    <p:custDataLst>
      <p:tags r:id="rId1"/>
    </p:custDataLst>
    <p:extLst>
      <p:ext uri="{BB962C8B-B14F-4D97-AF65-F5344CB8AC3E}">
        <p14:creationId xmlns:p14="http://schemas.microsoft.com/office/powerpoint/2010/main" val="17975454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74240" y="1550949"/>
            <a:ext cx="6645888" cy="497307"/>
          </a:xfrm>
        </p:spPr>
        <p:txBody>
          <a:bodyPr/>
          <a:lstStyle/>
          <a:p>
            <a:pPr marL="0" indent="0">
              <a:buNone/>
            </a:pPr>
            <a:r>
              <a:rPr lang="en-US" dirty="0"/>
              <a:t>Re-evaluate your approach to clinical assessments</a:t>
            </a:r>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600210" y="2048256"/>
            <a:ext cx="6385805" cy="757130"/>
          </a:xfrm>
          <a:prstGeom prst="rect">
            <a:avLst/>
          </a:prstGeom>
          <a:noFill/>
        </p:spPr>
        <p:txBody>
          <a:bodyPr wrap="square" rtlCol="0">
            <a:spAutoFit/>
          </a:bodyPr>
          <a:lstStyle/>
          <a:p>
            <a:pPr marL="342900" lvl="0" indent="-342900" defTabSz="685800">
              <a:lnSpc>
                <a:spcPct val="90000"/>
              </a:lnSpc>
              <a:spcBef>
                <a:spcPts val="750"/>
              </a:spcBef>
              <a:buFont typeface="Arial" panose="020B0604020202020204" pitchFamily="34" charset="0"/>
              <a:buChar char="•"/>
            </a:pPr>
            <a:r>
              <a:rPr lang="en-US" sz="24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Does your initial clinical assessment include a complete review of major symptom domains?</a:t>
            </a:r>
          </a:p>
        </p:txBody>
      </p:sp>
      <p:sp>
        <p:nvSpPr>
          <p:cNvPr id="16" name="TextBox 15"/>
          <p:cNvSpPr txBox="1"/>
          <p:nvPr/>
        </p:nvSpPr>
        <p:spPr>
          <a:xfrm>
            <a:off x="600209" y="2924128"/>
            <a:ext cx="5837167" cy="757130"/>
          </a:xfrm>
          <a:prstGeom prst="rect">
            <a:avLst/>
          </a:prstGeom>
          <a:noFill/>
        </p:spPr>
        <p:txBody>
          <a:bodyPr wrap="square" rtlCol="0">
            <a:spAutoFit/>
          </a:bodyPr>
          <a:lstStyle/>
          <a:p>
            <a:pPr marL="342900" lvl="0" indent="-342900" defTabSz="685800">
              <a:lnSpc>
                <a:spcPct val="90000"/>
              </a:lnSpc>
              <a:spcBef>
                <a:spcPts val="750"/>
              </a:spcBef>
              <a:buFont typeface="Arial" panose="020B0604020202020204" pitchFamily="34" charset="0"/>
              <a:buChar char="•"/>
            </a:pPr>
            <a:r>
              <a:rPr lang="en-US" sz="24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What cognitive heuristics do you tend to use, especially when you are “in a hurry?”</a:t>
            </a:r>
          </a:p>
        </p:txBody>
      </p:sp>
    </p:spTree>
    <p:custDataLst>
      <p:tags r:id="rId1"/>
    </p:custDataLst>
    <p:extLst>
      <p:ext uri="{BB962C8B-B14F-4D97-AF65-F5344CB8AC3E}">
        <p14:creationId xmlns:p14="http://schemas.microsoft.com/office/powerpoint/2010/main" val="42262792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74240" y="1550949"/>
            <a:ext cx="6645888" cy="497307"/>
          </a:xfrm>
        </p:spPr>
        <p:txBody>
          <a:bodyPr/>
          <a:lstStyle/>
          <a:p>
            <a:pPr marL="0" indent="0">
              <a:buNone/>
            </a:pPr>
            <a:r>
              <a:rPr lang="en-US" dirty="0"/>
              <a:t>Re-evaluate your approach to clinical assessments</a:t>
            </a:r>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600210" y="2048256"/>
            <a:ext cx="6385805" cy="757130"/>
          </a:xfrm>
          <a:prstGeom prst="rect">
            <a:avLst/>
          </a:prstGeom>
          <a:noFill/>
        </p:spPr>
        <p:txBody>
          <a:bodyPr wrap="square" rtlCol="0">
            <a:spAutoFit/>
          </a:bodyPr>
          <a:lstStyle/>
          <a:p>
            <a:pPr marL="342900" lvl="0" indent="-342900" defTabSz="685800">
              <a:lnSpc>
                <a:spcPct val="90000"/>
              </a:lnSpc>
              <a:spcBef>
                <a:spcPts val="750"/>
              </a:spcBef>
              <a:buFont typeface="Arial" panose="020B0604020202020204" pitchFamily="34" charset="0"/>
              <a:buChar char="•"/>
            </a:pPr>
            <a:r>
              <a:rPr lang="en-US" sz="24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Does your initial clinical assessment include a complete review of major symptom domains?</a:t>
            </a:r>
          </a:p>
        </p:txBody>
      </p:sp>
      <p:sp>
        <p:nvSpPr>
          <p:cNvPr id="16" name="TextBox 15"/>
          <p:cNvSpPr txBox="1"/>
          <p:nvPr/>
        </p:nvSpPr>
        <p:spPr>
          <a:xfrm>
            <a:off x="600209" y="2924128"/>
            <a:ext cx="5837167" cy="757130"/>
          </a:xfrm>
          <a:prstGeom prst="rect">
            <a:avLst/>
          </a:prstGeom>
          <a:noFill/>
        </p:spPr>
        <p:txBody>
          <a:bodyPr wrap="square" rtlCol="0">
            <a:spAutoFit/>
          </a:bodyPr>
          <a:lstStyle/>
          <a:p>
            <a:pPr marL="342900" lvl="0" indent="-342900" defTabSz="685800">
              <a:lnSpc>
                <a:spcPct val="90000"/>
              </a:lnSpc>
              <a:spcBef>
                <a:spcPts val="750"/>
              </a:spcBef>
              <a:buFont typeface="Arial" panose="020B0604020202020204" pitchFamily="34" charset="0"/>
              <a:buChar char="•"/>
            </a:pPr>
            <a:r>
              <a:rPr lang="en-US" sz="24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What cognitive heuristics do you tend to use, especially when you are “in a hurry?”</a:t>
            </a:r>
          </a:p>
        </p:txBody>
      </p:sp>
      <p:sp>
        <p:nvSpPr>
          <p:cNvPr id="17" name="TextBox 16"/>
          <p:cNvSpPr txBox="1"/>
          <p:nvPr/>
        </p:nvSpPr>
        <p:spPr>
          <a:xfrm>
            <a:off x="600208" y="3800000"/>
            <a:ext cx="5837167" cy="757130"/>
          </a:xfrm>
          <a:prstGeom prst="rect">
            <a:avLst/>
          </a:prstGeom>
          <a:noFill/>
        </p:spPr>
        <p:txBody>
          <a:bodyPr wrap="square" rtlCol="0">
            <a:spAutoFit/>
          </a:bodyPr>
          <a:lstStyle/>
          <a:p>
            <a:pPr marL="342900" lvl="0" indent="-342900" defTabSz="685800">
              <a:lnSpc>
                <a:spcPct val="90000"/>
              </a:lnSpc>
              <a:spcBef>
                <a:spcPts val="750"/>
              </a:spcBef>
              <a:buFont typeface="Arial" panose="020B0604020202020204" pitchFamily="34" charset="0"/>
              <a:buChar char="•"/>
            </a:pPr>
            <a:r>
              <a:rPr lang="en-US" sz="24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How do you integrate </a:t>
            </a:r>
            <a:r>
              <a:rPr lang="en-US" sz="2400"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disconfirmatory</a:t>
            </a:r>
            <a:r>
              <a:rPr lang="en-US" sz="24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evidence into your clinical evaluation?</a:t>
            </a:r>
          </a:p>
        </p:txBody>
      </p:sp>
    </p:spTree>
    <p:custDataLst>
      <p:tags r:id="rId1"/>
    </p:custDataLst>
    <p:extLst>
      <p:ext uri="{BB962C8B-B14F-4D97-AF65-F5344CB8AC3E}">
        <p14:creationId xmlns:p14="http://schemas.microsoft.com/office/powerpoint/2010/main" val="1681204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2738125987"/>
              </p:ext>
            </p:extLst>
          </p:nvPr>
        </p:nvGraphicFramePr>
        <p:xfrm>
          <a:off x="170411" y="921559"/>
          <a:ext cx="8803177" cy="552094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468228" y="0"/>
            <a:ext cx="7886700" cy="1325563"/>
          </a:xfrm>
        </p:spPr>
        <p:txBody>
          <a:bodyPr/>
          <a:lstStyle/>
          <a:p>
            <a:r>
              <a:rPr lang="en-US" dirty="0"/>
              <a:t>Misdiagnosis Estimates</a:t>
            </a:r>
          </a:p>
        </p:txBody>
      </p:sp>
      <p:sp>
        <p:nvSpPr>
          <p:cNvPr id="3" name="Rectangle 2">
            <a:extLst>
              <a:ext uri="{FF2B5EF4-FFF2-40B4-BE49-F238E27FC236}">
                <a16:creationId xmlns:a16="http://schemas.microsoft.com/office/drawing/2014/main" id="{940A6DDA-EE9F-4677-8EBF-9529597DFDDD}"/>
              </a:ext>
            </a:extLst>
          </p:cNvPr>
          <p:cNvSpPr/>
          <p:nvPr/>
        </p:nvSpPr>
        <p:spPr>
          <a:xfrm>
            <a:off x="297816" y="6386516"/>
            <a:ext cx="8675772" cy="369332"/>
          </a:xfrm>
          <a:prstGeom prst="rect">
            <a:avLst/>
          </a:prstGeom>
        </p:spPr>
        <p:txBody>
          <a:bodyPr wrap="square">
            <a:spAutoFit/>
          </a:bodyPr>
          <a:lstStyle/>
          <a:p>
            <a:r>
              <a:rPr lang="en-US" dirty="0" err="1"/>
              <a:t>Rietdijk</a:t>
            </a:r>
            <a:r>
              <a:rPr lang="en-US" dirty="0"/>
              <a:t> et al. Soc Psychiatry </a:t>
            </a:r>
            <a:r>
              <a:rPr lang="en-US" dirty="0" err="1"/>
              <a:t>Psychiatr</a:t>
            </a:r>
            <a:r>
              <a:rPr lang="en-US" dirty="0"/>
              <a:t> Epidemiol 2014: 49: 349-358</a:t>
            </a:r>
          </a:p>
        </p:txBody>
      </p:sp>
    </p:spTree>
    <p:custDataLst>
      <p:tags r:id="rId1"/>
    </p:custDataLst>
    <p:extLst>
      <p:ext uri="{BB962C8B-B14F-4D97-AF65-F5344CB8AC3E}">
        <p14:creationId xmlns:p14="http://schemas.microsoft.com/office/powerpoint/2010/main" val="41416496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0485"/>
            <a:ext cx="7886700" cy="990180"/>
          </a:xfrm>
        </p:spPr>
        <p:txBody>
          <a:bodyPr>
            <a:normAutofit/>
          </a:bodyPr>
          <a:lstStyle/>
          <a:p>
            <a:pPr algn="ctr"/>
            <a:r>
              <a:rPr lang="en-US" b="1" dirty="0"/>
              <a:t>Credits</a:t>
            </a:r>
          </a:p>
        </p:txBody>
      </p:sp>
      <p:sp>
        <p:nvSpPr>
          <p:cNvPr id="3" name="Content Placeholder 2"/>
          <p:cNvSpPr>
            <a:spLocks noGrp="1"/>
          </p:cNvSpPr>
          <p:nvPr>
            <p:ph sz="half" idx="1"/>
          </p:nvPr>
        </p:nvSpPr>
        <p:spPr>
          <a:xfrm>
            <a:off x="0" y="1081291"/>
            <a:ext cx="9144000" cy="1667436"/>
          </a:xfrm>
        </p:spPr>
        <p:txBody>
          <a:bodyPr>
            <a:noAutofit/>
          </a:bodyPr>
          <a:lstStyle/>
          <a:p>
            <a:pPr marL="0" indent="0" algn="ctr">
              <a:buNone/>
            </a:pPr>
            <a:endParaRPr lang="en-US" sz="1400" dirty="0"/>
          </a:p>
          <a:p>
            <a:pPr marL="0" indent="0" algn="ctr">
              <a:buNone/>
            </a:pPr>
            <a:r>
              <a:rPr lang="en-US" sz="2200" dirty="0"/>
              <a:t>We would like thank the AHEC Innovation Fund and NIH (DUP Grant #R34MH103834) for the funding for this webinar series. </a:t>
            </a:r>
          </a:p>
          <a:p>
            <a:pPr marL="0" indent="0" algn="ctr">
              <a:buNone/>
            </a:pPr>
            <a:endParaRPr lang="en-US" sz="800" dirty="0"/>
          </a:p>
          <a:p>
            <a:pPr marL="0" indent="0" algn="ctr">
              <a:buNone/>
            </a:pPr>
            <a:r>
              <a:rPr lang="en-US" sz="2200" dirty="0"/>
              <a:t>We would also like to thank all who were involved in creating these webinars:</a:t>
            </a:r>
          </a:p>
          <a:p>
            <a:pPr marL="0" indent="0" algn="ctr">
              <a:buNone/>
            </a:pPr>
            <a:r>
              <a:rPr lang="en-US" sz="2200" dirty="0"/>
              <a:t/>
            </a:r>
            <a:br>
              <a:rPr lang="en-US" sz="2200" dirty="0"/>
            </a:br>
            <a:endParaRPr lang="en-US" sz="2200" dirty="0"/>
          </a:p>
        </p:txBody>
      </p:sp>
      <p:sp>
        <p:nvSpPr>
          <p:cNvPr id="4" name="Content Placeholder 3"/>
          <p:cNvSpPr>
            <a:spLocks noGrp="1"/>
          </p:cNvSpPr>
          <p:nvPr>
            <p:ph sz="half" idx="2"/>
          </p:nvPr>
        </p:nvSpPr>
        <p:spPr>
          <a:xfrm>
            <a:off x="516030" y="3850689"/>
            <a:ext cx="7829550" cy="2657687"/>
          </a:xfrm>
        </p:spPr>
        <p:txBody>
          <a:bodyPr numCol="1" anchor="t">
            <a:noAutofit/>
          </a:bodyPr>
          <a:lstStyle/>
          <a:p>
            <a:pPr marL="0" indent="0">
              <a:buNone/>
            </a:pPr>
            <a:endParaRPr lang="en-US" sz="1600" dirty="0"/>
          </a:p>
          <a:p>
            <a:pPr marL="0" indent="0">
              <a:buNone/>
            </a:pPr>
            <a:r>
              <a:rPr lang="en-US" sz="1600" dirty="0"/>
              <a:t>                     Diana Perkins, MD, MPH         Katie Bucrek                 Nina Fierro, LCSW</a:t>
            </a:r>
            <a:br>
              <a:rPr lang="en-US" sz="1600" dirty="0"/>
            </a:b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r>
              <a:rPr lang="en-US" sz="1600" dirty="0"/>
              <a:t>                          Emily Goldman, BS       Jennifer </a:t>
            </a:r>
            <a:r>
              <a:rPr lang="en-US" sz="1600" dirty="0" err="1"/>
              <a:t>Nieri</a:t>
            </a:r>
            <a:r>
              <a:rPr lang="en-US" sz="1600" dirty="0"/>
              <a:t>, LCSW                Jenna Roller</a:t>
            </a:r>
          </a:p>
          <a:p>
            <a:pPr marL="0" indent="0">
              <a:buNone/>
            </a:pPr>
            <a:endParaRPr lang="en-US" sz="1000" dirty="0"/>
          </a:p>
        </p:txBody>
      </p:sp>
      <p:pic>
        <p:nvPicPr>
          <p:cNvPr id="5" name="Picture 4"/>
          <p:cNvPicPr>
            <a:picLocks noChangeAspect="1"/>
          </p:cNvPicPr>
          <p:nvPr/>
        </p:nvPicPr>
        <p:blipFill>
          <a:blip r:embed="rId4"/>
          <a:stretch>
            <a:fillRect/>
          </a:stretch>
        </p:blipFill>
        <p:spPr>
          <a:xfrm>
            <a:off x="5866448" y="2788710"/>
            <a:ext cx="1042988" cy="139065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765968" y="4791261"/>
            <a:ext cx="1390651" cy="1042988"/>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869" r="6363"/>
          <a:stretch/>
        </p:blipFill>
        <p:spPr>
          <a:xfrm>
            <a:off x="3909096" y="4593091"/>
            <a:ext cx="1042990" cy="1390220"/>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b="20436"/>
          <a:stretch/>
        </p:blipFill>
        <p:spPr>
          <a:xfrm>
            <a:off x="5920412" y="4592884"/>
            <a:ext cx="1035838" cy="1364776"/>
          </a:xfrm>
          <a:prstGeom prst="rect">
            <a:avLst/>
          </a:prstGeom>
        </p:spPr>
      </p:pic>
      <p:pic>
        <p:nvPicPr>
          <p:cNvPr id="6" name="Picture 5"/>
          <p:cNvPicPr>
            <a:picLocks noChangeAspect="1"/>
          </p:cNvPicPr>
          <p:nvPr/>
        </p:nvPicPr>
        <p:blipFill>
          <a:blip r:embed="rId8"/>
          <a:stretch>
            <a:fillRect/>
          </a:stretch>
        </p:blipFill>
        <p:spPr>
          <a:xfrm>
            <a:off x="1939800" y="2774915"/>
            <a:ext cx="1042416" cy="1383973"/>
          </a:xfrm>
          <a:prstGeom prst="rect">
            <a:avLst/>
          </a:prstGeom>
        </p:spPr>
      </p:pic>
      <p:pic>
        <p:nvPicPr>
          <p:cNvPr id="7" name="Picture 6"/>
          <p:cNvPicPr>
            <a:picLocks noChangeAspect="1"/>
          </p:cNvPicPr>
          <p:nvPr/>
        </p:nvPicPr>
        <p:blipFill>
          <a:blip r:embed="rId9"/>
          <a:stretch>
            <a:fillRect/>
          </a:stretch>
        </p:blipFill>
        <p:spPr>
          <a:xfrm>
            <a:off x="3909096" y="2763182"/>
            <a:ext cx="1042416" cy="1463040"/>
          </a:xfrm>
          <a:prstGeom prst="rect">
            <a:avLst/>
          </a:prstGeom>
        </p:spPr>
      </p:pic>
    </p:spTree>
    <p:custDataLst>
      <p:tags r:id="rId1"/>
    </p:custDataLst>
    <p:extLst>
      <p:ext uri="{BB962C8B-B14F-4D97-AF65-F5344CB8AC3E}">
        <p14:creationId xmlns:p14="http://schemas.microsoft.com/office/powerpoint/2010/main" val="40770541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43" y="1893787"/>
            <a:ext cx="7291483" cy="4400997"/>
          </a:xfrm>
          <a:prstGeom prst="rect">
            <a:avLst/>
          </a:prstGeom>
        </p:spPr>
      </p:pic>
      <p:sp>
        <p:nvSpPr>
          <p:cNvPr id="2" name="Title 1"/>
          <p:cNvSpPr>
            <a:spLocks noGrp="1"/>
          </p:cNvSpPr>
          <p:nvPr>
            <p:ph type="title"/>
          </p:nvPr>
        </p:nvSpPr>
        <p:spPr>
          <a:xfrm>
            <a:off x="2683928" y="1245450"/>
            <a:ext cx="4432489" cy="404191"/>
          </a:xfrm>
        </p:spPr>
        <p:txBody>
          <a:bodyPr>
            <a:noAutofit/>
          </a:bodyPr>
          <a:lstStyle/>
          <a:p>
            <a:r>
              <a:rPr lang="en-US" sz="3200" dirty="0"/>
              <a:t>To ask a question:</a:t>
            </a:r>
          </a:p>
        </p:txBody>
      </p:sp>
      <p:sp>
        <p:nvSpPr>
          <p:cNvPr id="4" name="Text Placeholder 3"/>
          <p:cNvSpPr>
            <a:spLocks noGrp="1"/>
          </p:cNvSpPr>
          <p:nvPr>
            <p:ph type="body" sz="half" idx="2"/>
          </p:nvPr>
        </p:nvSpPr>
        <p:spPr>
          <a:xfrm>
            <a:off x="1027405" y="3605610"/>
            <a:ext cx="3425325" cy="1459775"/>
          </a:xfrm>
        </p:spPr>
        <p:txBody>
          <a:bodyPr>
            <a:normAutofit lnSpcReduction="10000"/>
          </a:bodyPr>
          <a:lstStyle/>
          <a:p>
            <a:r>
              <a:rPr lang="en-US" sz="2000" dirty="0">
                <a:solidFill>
                  <a:schemeClr val="tx2">
                    <a:lumMod val="75000"/>
                  </a:schemeClr>
                </a:solidFill>
              </a:rPr>
              <a:t>Then, on the bottom right hand of your screen, select “All Panelists” from the drop down menu, and type your question into the window below:</a:t>
            </a:r>
          </a:p>
          <a:p>
            <a:endParaRPr lang="en-US" dirty="0"/>
          </a:p>
        </p:txBody>
      </p:sp>
      <p:cxnSp>
        <p:nvCxnSpPr>
          <p:cNvPr id="5" name="Straight Arrow Connector 4"/>
          <p:cNvCxnSpPr/>
          <p:nvPr/>
        </p:nvCxnSpPr>
        <p:spPr>
          <a:xfrm>
            <a:off x="3763617" y="4731026"/>
            <a:ext cx="940905" cy="6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521565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3" name="Content Placeholder 2"/>
          <p:cNvSpPr>
            <a:spLocks noGrp="1"/>
          </p:cNvSpPr>
          <p:nvPr>
            <p:ph idx="1"/>
          </p:nvPr>
        </p:nvSpPr>
        <p:spPr>
          <a:xfrm>
            <a:off x="474240" y="1550949"/>
            <a:ext cx="8255232" cy="1618971"/>
          </a:xfrm>
        </p:spPr>
        <p:txBody>
          <a:bodyPr>
            <a:normAutofit/>
          </a:bodyPr>
          <a:lstStyle/>
          <a:p>
            <a:pPr marL="0" indent="0">
              <a:buNone/>
            </a:pPr>
            <a:r>
              <a:rPr lang="en-US" dirty="0"/>
              <a:t>Please visit our website: </a:t>
            </a:r>
            <a:r>
              <a:rPr lang="en-US" u="sng" dirty="0">
                <a:hlinkClick r:id="rId4"/>
              </a:rPr>
              <a:t>https://www.med.unc.edu/psych/epi-nc</a:t>
            </a:r>
            <a:endParaRPr lang="en-US" u="sng" dirty="0"/>
          </a:p>
          <a:p>
            <a:pPr marL="0" indent="0">
              <a:buNone/>
            </a:pPr>
            <a:r>
              <a:rPr lang="en-US" dirty="0"/>
              <a:t>Resources can be found on the “For Providers” tab.</a:t>
            </a:r>
          </a:p>
          <a:p>
            <a:pPr marL="0" indent="0">
              <a:buNone/>
            </a:pPr>
            <a:endParaRPr lang="en-US" u="sng" dirty="0"/>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7">
                <a:duotone>
                  <a:prstClr val="black"/>
                  <a:schemeClr val="tx2">
                    <a:tint val="45000"/>
                    <a:satMod val="400000"/>
                  </a:schemeClr>
                </a:duotone>
                <a:extLst>
                  <a:ext uri="{BEBA8EAE-BF5A-486C-A8C5-ECC9F3942E4B}">
                    <a14:imgProps xmlns:a14="http://schemas.microsoft.com/office/drawing/2010/main">
                      <a14:imgLayer r:embed="rId8">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9">
              <a:biLevel thresh="75000"/>
              <a:extLst>
                <a:ext uri="{BEBA8EAE-BF5A-486C-A8C5-ECC9F3942E4B}">
                  <a14:imgProps xmlns:a14="http://schemas.microsoft.com/office/drawing/2010/main">
                    <a14:imgLayer r:embed="rId8">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22721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Physicians’ Diagnostic Accuracy and Confidence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942" y="1415869"/>
            <a:ext cx="7014117" cy="4827708"/>
          </a:xfrm>
          <a:prstGeom prst="rect">
            <a:avLst/>
          </a:prstGeom>
        </p:spPr>
      </p:pic>
      <p:sp>
        <p:nvSpPr>
          <p:cNvPr id="5" name="TextBox 4"/>
          <p:cNvSpPr txBox="1"/>
          <p:nvPr/>
        </p:nvSpPr>
        <p:spPr>
          <a:xfrm>
            <a:off x="981307" y="6345044"/>
            <a:ext cx="6568069" cy="369332"/>
          </a:xfrm>
          <a:prstGeom prst="rect">
            <a:avLst/>
          </a:prstGeom>
          <a:noFill/>
        </p:spPr>
        <p:txBody>
          <a:bodyPr wrap="square" rtlCol="0">
            <a:spAutoFit/>
          </a:bodyPr>
          <a:lstStyle/>
          <a:p>
            <a:r>
              <a:rPr lang="en-US"/>
              <a:t>Meyer et al. JAMA Intern Med. 2013 173:1952-1959 </a:t>
            </a:r>
          </a:p>
        </p:txBody>
      </p:sp>
    </p:spTree>
    <p:custDataLst>
      <p:tags r:id="rId1"/>
    </p:custDataLst>
    <p:extLst>
      <p:ext uri="{BB962C8B-B14F-4D97-AF65-F5344CB8AC3E}">
        <p14:creationId xmlns:p14="http://schemas.microsoft.com/office/powerpoint/2010/main" val="4038992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Diagnostic Errors in Mental Health Care Settings</a:t>
            </a:r>
          </a:p>
        </p:txBody>
      </p:sp>
      <p:sp>
        <p:nvSpPr>
          <p:cNvPr id="3" name="Content Placeholder 2"/>
          <p:cNvSpPr>
            <a:spLocks noGrp="1"/>
          </p:cNvSpPr>
          <p:nvPr>
            <p:ph idx="1"/>
          </p:nvPr>
        </p:nvSpPr>
        <p:spPr/>
        <p:txBody>
          <a:bodyPr/>
          <a:lstStyle/>
          <a:p>
            <a:pPr marL="0" indent="0">
              <a:buNone/>
            </a:pPr>
            <a:r>
              <a:rPr lang="en-US" dirty="0"/>
              <a:t>Missed diagnoses:</a:t>
            </a:r>
          </a:p>
          <a:p>
            <a:r>
              <a:rPr lang="en-US" dirty="0"/>
              <a:t>Anxiety disorders: missed ~50%</a:t>
            </a:r>
          </a:p>
          <a:p>
            <a:r>
              <a:rPr lang="en-US" dirty="0"/>
              <a:t>Substance use disorders: missed ~20%</a:t>
            </a:r>
          </a:p>
          <a:p>
            <a:r>
              <a:rPr lang="en-US" dirty="0"/>
              <a:t>Psychotic and somatoform disorders: almost always </a:t>
            </a:r>
          </a:p>
          <a:p>
            <a:pPr marL="0" indent="0">
              <a:buNone/>
            </a:pPr>
            <a:endParaRPr lang="en-US" dirty="0"/>
          </a:p>
          <a:p>
            <a:pPr marL="0" indent="0">
              <a:buNone/>
            </a:pPr>
            <a:r>
              <a:rPr lang="en-US" dirty="0"/>
              <a:t>Over-diagnosed</a:t>
            </a:r>
          </a:p>
          <a:p>
            <a:r>
              <a:rPr lang="en-US" dirty="0"/>
              <a:t>Bipolar Disorder ~50%</a:t>
            </a:r>
          </a:p>
          <a:p>
            <a:r>
              <a:rPr lang="en-US" dirty="0"/>
              <a:t>Adjustment Disorder ~50%</a:t>
            </a:r>
          </a:p>
          <a:p>
            <a:pPr marL="0" indent="0">
              <a:buNone/>
            </a:pPr>
            <a:endParaRPr lang="en-US" dirty="0"/>
          </a:p>
        </p:txBody>
      </p:sp>
      <p:sp>
        <p:nvSpPr>
          <p:cNvPr id="4" name="TextBox 3"/>
          <p:cNvSpPr txBox="1"/>
          <p:nvPr/>
        </p:nvSpPr>
        <p:spPr>
          <a:xfrm>
            <a:off x="156117" y="5850234"/>
            <a:ext cx="8831766" cy="923330"/>
          </a:xfrm>
          <a:prstGeom prst="rect">
            <a:avLst/>
          </a:prstGeom>
          <a:noFill/>
        </p:spPr>
        <p:txBody>
          <a:bodyPr wrap="square" rtlCol="0">
            <a:spAutoFit/>
          </a:bodyPr>
          <a:lstStyle/>
          <a:p>
            <a:r>
              <a:rPr lang="en-US" dirty="0"/>
              <a:t> Zimmerman. A Review of 20 years of research on </a:t>
            </a:r>
            <a:r>
              <a:rPr lang="en-US" dirty="0" err="1"/>
              <a:t>overdiagnosis</a:t>
            </a:r>
            <a:r>
              <a:rPr lang="en-US" dirty="0"/>
              <a:t> and </a:t>
            </a:r>
            <a:r>
              <a:rPr lang="en-US" dirty="0" err="1"/>
              <a:t>underdiagnosis</a:t>
            </a:r>
            <a:r>
              <a:rPr lang="en-US" dirty="0"/>
              <a:t> in the Rhode Island Methods to Improve </a:t>
            </a:r>
            <a:r>
              <a:rPr lang="en-US" dirty="0" err="1"/>
              <a:t>Diagnotic</a:t>
            </a:r>
            <a:r>
              <a:rPr lang="en-US" dirty="0"/>
              <a:t> Assessment and Services (MIDAS) Project. The Canadian Journal of Psychiatry 2016 61:71-79Zimemerman </a:t>
            </a:r>
          </a:p>
        </p:txBody>
      </p:sp>
    </p:spTree>
    <p:custDataLst>
      <p:tags r:id="rId1"/>
    </p:custDataLst>
    <p:extLst>
      <p:ext uri="{BB962C8B-B14F-4D97-AF65-F5344CB8AC3E}">
        <p14:creationId xmlns:p14="http://schemas.microsoft.com/office/powerpoint/2010/main" val="1829134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Diagnostic Errors in Mental Health Care Settings</a:t>
            </a:r>
          </a:p>
        </p:txBody>
      </p:sp>
      <p:sp>
        <p:nvSpPr>
          <p:cNvPr id="3" name="Content Placeholder 2"/>
          <p:cNvSpPr>
            <a:spLocks noGrp="1"/>
          </p:cNvSpPr>
          <p:nvPr>
            <p:ph idx="1"/>
          </p:nvPr>
        </p:nvSpPr>
        <p:spPr/>
        <p:txBody>
          <a:bodyPr/>
          <a:lstStyle/>
          <a:p>
            <a:pPr marL="0" indent="0">
              <a:buNone/>
            </a:pPr>
            <a:r>
              <a:rPr lang="en-US" dirty="0"/>
              <a:t>Strategies to avoid missed diagnoses:</a:t>
            </a:r>
          </a:p>
          <a:p>
            <a:r>
              <a:rPr lang="en-US" dirty="0"/>
              <a:t>Symptom checklists (e.g. DSM-5 self-rated screen)</a:t>
            </a:r>
          </a:p>
          <a:p>
            <a:r>
              <a:rPr lang="en-US" dirty="0"/>
              <a:t>Structured interview (e.g. SCID clinician version)</a:t>
            </a:r>
          </a:p>
          <a:p>
            <a:pPr marL="0" indent="0">
              <a:buNone/>
            </a:pPr>
            <a:endParaRPr lang="en-US" dirty="0"/>
          </a:p>
        </p:txBody>
      </p:sp>
      <p:sp>
        <p:nvSpPr>
          <p:cNvPr id="4" name="TextBox 3"/>
          <p:cNvSpPr txBox="1"/>
          <p:nvPr/>
        </p:nvSpPr>
        <p:spPr>
          <a:xfrm>
            <a:off x="156117" y="5850234"/>
            <a:ext cx="8831766" cy="923330"/>
          </a:xfrm>
          <a:prstGeom prst="rect">
            <a:avLst/>
          </a:prstGeom>
          <a:noFill/>
        </p:spPr>
        <p:txBody>
          <a:bodyPr wrap="square" rtlCol="0">
            <a:spAutoFit/>
          </a:bodyPr>
          <a:lstStyle/>
          <a:p>
            <a:r>
              <a:rPr lang="en-US" dirty="0"/>
              <a:t> Zimmerman. A Review of 20 years of research on </a:t>
            </a:r>
            <a:r>
              <a:rPr lang="en-US" dirty="0" err="1"/>
              <a:t>overdiagnosis</a:t>
            </a:r>
            <a:r>
              <a:rPr lang="en-US" dirty="0"/>
              <a:t> and </a:t>
            </a:r>
            <a:r>
              <a:rPr lang="en-US" dirty="0" err="1"/>
              <a:t>underdiagnosis</a:t>
            </a:r>
            <a:r>
              <a:rPr lang="en-US" dirty="0"/>
              <a:t> in the Rhode Island Methods to Improve </a:t>
            </a:r>
            <a:r>
              <a:rPr lang="en-US" dirty="0" err="1"/>
              <a:t>Diagnotic</a:t>
            </a:r>
            <a:r>
              <a:rPr lang="en-US" dirty="0"/>
              <a:t> Assessment and Services (MIDAS) Project. The Canadian Journal of Psychiatry 2016 61:71-79Zimemerman </a:t>
            </a:r>
          </a:p>
        </p:txBody>
      </p:sp>
    </p:spTree>
    <p:custDataLst>
      <p:tags r:id="rId1"/>
    </p:custDataLst>
    <p:extLst>
      <p:ext uri="{BB962C8B-B14F-4D97-AF65-F5344CB8AC3E}">
        <p14:creationId xmlns:p14="http://schemas.microsoft.com/office/powerpoint/2010/main" val="4033695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hear from Jessica </a:t>
            </a:r>
          </a:p>
        </p:txBody>
      </p:sp>
      <p:sp>
        <p:nvSpPr>
          <p:cNvPr id="3" name="Content Placeholder 2"/>
          <p:cNvSpPr>
            <a:spLocks noGrp="1"/>
          </p:cNvSpPr>
          <p:nvPr>
            <p:ph idx="1"/>
          </p:nvPr>
        </p:nvSpPr>
        <p:spPr/>
        <p:txBody>
          <a:bodyPr/>
          <a:lstStyle/>
          <a:p>
            <a:pPr marL="0" indent="0">
              <a:buNone/>
            </a:pPr>
            <a:endParaRPr lang="en-US" dirty="0"/>
          </a:p>
          <a:p>
            <a:endParaRPr lang="en-US" dirty="0"/>
          </a:p>
          <a:p>
            <a:endParaRPr lang="en-US" dirty="0"/>
          </a:p>
        </p:txBody>
      </p:sp>
      <p:pic>
        <p:nvPicPr>
          <p:cNvPr id="4" name="Module 3 Clip 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90016" y="1690689"/>
            <a:ext cx="7363968" cy="4142232"/>
          </a:xfrm>
          <a:prstGeom prst="rect">
            <a:avLst/>
          </a:prstGeom>
        </p:spPr>
      </p:pic>
    </p:spTree>
    <p:custDataLst>
      <p:tags r:id="rId1"/>
    </p:custDataLst>
    <p:extLst>
      <p:ext uri="{BB962C8B-B14F-4D97-AF65-F5344CB8AC3E}">
        <p14:creationId xmlns:p14="http://schemas.microsoft.com/office/powerpoint/2010/main" val="639566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22179701"/>
              </p:ext>
            </p:extLst>
          </p:nvPr>
        </p:nvGraphicFramePr>
        <p:xfrm>
          <a:off x="675314" y="457199"/>
          <a:ext cx="8375904" cy="62421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296492" y="1483633"/>
            <a:ext cx="471604" cy="5016758"/>
          </a:xfrm>
          <a:prstGeom prst="rect">
            <a:avLst/>
          </a:prstGeom>
          <a:noFill/>
        </p:spPr>
        <p:txBody>
          <a:bodyPr wrap="none" rtlCol="0">
            <a:spAutoFit/>
          </a:bodyPr>
          <a:lstStyle/>
          <a:p>
            <a:r>
              <a:rPr lang="en-US" sz="3200" b="1" dirty="0"/>
              <a:t>H</a:t>
            </a:r>
          </a:p>
          <a:p>
            <a:r>
              <a:rPr lang="en-US" sz="3200" b="1" dirty="0"/>
              <a:t>E</a:t>
            </a:r>
          </a:p>
          <a:p>
            <a:r>
              <a:rPr lang="en-US" sz="3200" b="1" dirty="0"/>
              <a:t>U</a:t>
            </a:r>
          </a:p>
          <a:p>
            <a:r>
              <a:rPr lang="en-US" sz="3200" b="1" dirty="0"/>
              <a:t>R</a:t>
            </a:r>
          </a:p>
          <a:p>
            <a:r>
              <a:rPr lang="en-US" sz="3200" b="1" dirty="0"/>
              <a:t>I</a:t>
            </a:r>
          </a:p>
          <a:p>
            <a:r>
              <a:rPr lang="en-US" sz="3200" b="1" dirty="0"/>
              <a:t>S</a:t>
            </a:r>
          </a:p>
          <a:p>
            <a:r>
              <a:rPr lang="en-US" sz="3200" b="1" dirty="0"/>
              <a:t>T</a:t>
            </a:r>
          </a:p>
          <a:p>
            <a:r>
              <a:rPr lang="en-US" sz="3200" b="1" dirty="0"/>
              <a:t>I</a:t>
            </a:r>
          </a:p>
          <a:p>
            <a:r>
              <a:rPr lang="en-US" sz="3200" b="1" dirty="0"/>
              <a:t>C</a:t>
            </a:r>
          </a:p>
          <a:p>
            <a:r>
              <a:rPr lang="en-US" sz="3200" b="1" dirty="0"/>
              <a:t>S</a:t>
            </a:r>
          </a:p>
        </p:txBody>
      </p:sp>
    </p:spTree>
    <p:custDataLst>
      <p:tags r:id="rId1"/>
    </p:custDataLst>
    <p:extLst>
      <p:ext uri="{BB962C8B-B14F-4D97-AF65-F5344CB8AC3E}">
        <p14:creationId xmlns:p14="http://schemas.microsoft.com/office/powerpoint/2010/main" val="516891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675314" y="457199"/>
          <a:ext cx="8375904" cy="62421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2493399" y="1245176"/>
            <a:ext cx="5225143" cy="892552"/>
          </a:xfrm>
          <a:prstGeom prst="rect">
            <a:avLst/>
          </a:prstGeom>
          <a:noFill/>
        </p:spPr>
        <p:txBody>
          <a:bodyPr wrap="square" rtlCol="0">
            <a:spAutoFit/>
          </a:bodyPr>
          <a:lstStyle/>
          <a:p>
            <a:pPr lvl="0"/>
            <a:r>
              <a:rPr lang="en-US" sz="5200" i="1" dirty="0">
                <a:ln w="0"/>
                <a:effectLst>
                  <a:outerShdw blurRad="38100" dist="19050" dir="2700000" algn="tl" rotWithShape="0">
                    <a:schemeClr val="dk1">
                      <a:alpha val="40000"/>
                    </a:schemeClr>
                  </a:outerShdw>
                </a:effectLst>
              </a:rPr>
              <a:t>Fast</a:t>
            </a:r>
            <a:endParaRPr lang="en-US" sz="5200" i="1" dirty="0"/>
          </a:p>
        </p:txBody>
      </p:sp>
      <p:sp>
        <p:nvSpPr>
          <p:cNvPr id="7" name="TextBox 6"/>
          <p:cNvSpPr txBox="1"/>
          <p:nvPr/>
        </p:nvSpPr>
        <p:spPr>
          <a:xfrm>
            <a:off x="296492" y="1483633"/>
            <a:ext cx="471604" cy="5016758"/>
          </a:xfrm>
          <a:prstGeom prst="rect">
            <a:avLst/>
          </a:prstGeom>
          <a:noFill/>
        </p:spPr>
        <p:txBody>
          <a:bodyPr wrap="none" rtlCol="0">
            <a:spAutoFit/>
          </a:bodyPr>
          <a:lstStyle/>
          <a:p>
            <a:r>
              <a:rPr lang="en-US" sz="3200" b="1" dirty="0"/>
              <a:t>H</a:t>
            </a:r>
          </a:p>
          <a:p>
            <a:r>
              <a:rPr lang="en-US" sz="3200" b="1" dirty="0"/>
              <a:t>E</a:t>
            </a:r>
          </a:p>
          <a:p>
            <a:r>
              <a:rPr lang="en-US" sz="3200" b="1" dirty="0"/>
              <a:t>U</a:t>
            </a:r>
          </a:p>
          <a:p>
            <a:r>
              <a:rPr lang="en-US" sz="3200" b="1" dirty="0"/>
              <a:t>R</a:t>
            </a:r>
          </a:p>
          <a:p>
            <a:r>
              <a:rPr lang="en-US" sz="3200" b="1" dirty="0"/>
              <a:t>I</a:t>
            </a:r>
          </a:p>
          <a:p>
            <a:r>
              <a:rPr lang="en-US" sz="3200" b="1" dirty="0"/>
              <a:t>S</a:t>
            </a:r>
          </a:p>
          <a:p>
            <a:r>
              <a:rPr lang="en-US" sz="3200" b="1" dirty="0"/>
              <a:t>T</a:t>
            </a:r>
          </a:p>
          <a:p>
            <a:r>
              <a:rPr lang="en-US" sz="3200" b="1" dirty="0"/>
              <a:t>I</a:t>
            </a:r>
          </a:p>
          <a:p>
            <a:r>
              <a:rPr lang="en-US" sz="3200" b="1" dirty="0"/>
              <a:t>C</a:t>
            </a:r>
          </a:p>
          <a:p>
            <a:r>
              <a:rPr lang="en-US" sz="3200" b="1" dirty="0"/>
              <a:t>S</a:t>
            </a:r>
          </a:p>
        </p:txBody>
      </p:sp>
    </p:spTree>
    <p:custDataLst>
      <p:tags r:id="rId1"/>
    </p:custDataLst>
    <p:extLst>
      <p:ext uri="{BB962C8B-B14F-4D97-AF65-F5344CB8AC3E}">
        <p14:creationId xmlns:p14="http://schemas.microsoft.com/office/powerpoint/2010/main" val="2749030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675314" y="457199"/>
          <a:ext cx="8375904" cy="62421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2493399" y="1245176"/>
            <a:ext cx="5225143" cy="892552"/>
          </a:xfrm>
          <a:prstGeom prst="rect">
            <a:avLst/>
          </a:prstGeom>
          <a:noFill/>
        </p:spPr>
        <p:txBody>
          <a:bodyPr wrap="square" rtlCol="0">
            <a:spAutoFit/>
          </a:bodyPr>
          <a:lstStyle/>
          <a:p>
            <a:pPr lvl="0"/>
            <a:r>
              <a:rPr lang="en-US" sz="5200" i="1" dirty="0">
                <a:ln w="0"/>
                <a:effectLst>
                  <a:outerShdw blurRad="38100" dist="19050" dir="2700000" algn="tl" rotWithShape="0">
                    <a:schemeClr val="dk1">
                      <a:alpha val="40000"/>
                    </a:schemeClr>
                  </a:outerShdw>
                </a:effectLst>
              </a:rPr>
              <a:t>Fast</a:t>
            </a:r>
            <a:endParaRPr lang="en-US" sz="5200" i="1" dirty="0"/>
          </a:p>
        </p:txBody>
      </p:sp>
      <p:sp>
        <p:nvSpPr>
          <p:cNvPr id="6" name="TextBox 5"/>
          <p:cNvSpPr txBox="1"/>
          <p:nvPr/>
        </p:nvSpPr>
        <p:spPr>
          <a:xfrm>
            <a:off x="2886604" y="3145461"/>
            <a:ext cx="5771408" cy="892552"/>
          </a:xfrm>
          <a:prstGeom prst="rect">
            <a:avLst/>
          </a:prstGeom>
          <a:noFill/>
        </p:spPr>
        <p:txBody>
          <a:bodyPr wrap="square" rtlCol="0">
            <a:spAutoFit/>
          </a:bodyPr>
          <a:lstStyle/>
          <a:p>
            <a:r>
              <a:rPr lang="en-US" sz="5200" i="1" dirty="0">
                <a:effectLst>
                  <a:outerShdw blurRad="38100" dist="38100" dir="2700000" algn="tl">
                    <a:srgbClr val="000000">
                      <a:alpha val="43137"/>
                    </a:srgbClr>
                  </a:outerShdw>
                </a:effectLst>
              </a:rPr>
              <a:t>Automatic</a:t>
            </a:r>
            <a:r>
              <a:rPr lang="en-US" sz="5200" dirty="0"/>
              <a:t> </a:t>
            </a:r>
          </a:p>
        </p:txBody>
      </p:sp>
      <p:sp>
        <p:nvSpPr>
          <p:cNvPr id="7" name="TextBox 6"/>
          <p:cNvSpPr txBox="1"/>
          <p:nvPr/>
        </p:nvSpPr>
        <p:spPr>
          <a:xfrm>
            <a:off x="296492" y="1483633"/>
            <a:ext cx="471604" cy="5016758"/>
          </a:xfrm>
          <a:prstGeom prst="rect">
            <a:avLst/>
          </a:prstGeom>
          <a:noFill/>
        </p:spPr>
        <p:txBody>
          <a:bodyPr wrap="none" rtlCol="0">
            <a:spAutoFit/>
          </a:bodyPr>
          <a:lstStyle/>
          <a:p>
            <a:r>
              <a:rPr lang="en-US" sz="3200" b="1" dirty="0"/>
              <a:t>H</a:t>
            </a:r>
          </a:p>
          <a:p>
            <a:r>
              <a:rPr lang="en-US" sz="3200" b="1" dirty="0"/>
              <a:t>E</a:t>
            </a:r>
          </a:p>
          <a:p>
            <a:r>
              <a:rPr lang="en-US" sz="3200" b="1" dirty="0"/>
              <a:t>U</a:t>
            </a:r>
          </a:p>
          <a:p>
            <a:r>
              <a:rPr lang="en-US" sz="3200" b="1" dirty="0"/>
              <a:t>R</a:t>
            </a:r>
          </a:p>
          <a:p>
            <a:r>
              <a:rPr lang="en-US" sz="3200" b="1" dirty="0"/>
              <a:t>I</a:t>
            </a:r>
          </a:p>
          <a:p>
            <a:r>
              <a:rPr lang="en-US" sz="3200" b="1" dirty="0"/>
              <a:t>S</a:t>
            </a:r>
          </a:p>
          <a:p>
            <a:r>
              <a:rPr lang="en-US" sz="3200" b="1" dirty="0"/>
              <a:t>T</a:t>
            </a:r>
          </a:p>
          <a:p>
            <a:r>
              <a:rPr lang="en-US" sz="3200" b="1" dirty="0"/>
              <a:t>I</a:t>
            </a:r>
          </a:p>
          <a:p>
            <a:r>
              <a:rPr lang="en-US" sz="3200" b="1" dirty="0"/>
              <a:t>C</a:t>
            </a:r>
          </a:p>
          <a:p>
            <a:r>
              <a:rPr lang="en-US" sz="3200" b="1" dirty="0"/>
              <a:t>S</a:t>
            </a:r>
          </a:p>
        </p:txBody>
      </p:sp>
    </p:spTree>
    <p:custDataLst>
      <p:tags r:id="rId1"/>
    </p:custDataLst>
    <p:extLst>
      <p:ext uri="{BB962C8B-B14F-4D97-AF65-F5344CB8AC3E}">
        <p14:creationId xmlns:p14="http://schemas.microsoft.com/office/powerpoint/2010/main" val="498423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675314" y="457199"/>
          <a:ext cx="8375904" cy="62421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2493399" y="1245176"/>
            <a:ext cx="5225143" cy="892552"/>
          </a:xfrm>
          <a:prstGeom prst="rect">
            <a:avLst/>
          </a:prstGeom>
          <a:noFill/>
        </p:spPr>
        <p:txBody>
          <a:bodyPr wrap="square" rtlCol="0">
            <a:spAutoFit/>
          </a:bodyPr>
          <a:lstStyle/>
          <a:p>
            <a:pPr lvl="0"/>
            <a:r>
              <a:rPr lang="en-US" sz="5200" i="1" dirty="0">
                <a:ln w="0"/>
                <a:effectLst>
                  <a:outerShdw blurRad="38100" dist="19050" dir="2700000" algn="tl" rotWithShape="0">
                    <a:schemeClr val="dk1">
                      <a:alpha val="40000"/>
                    </a:schemeClr>
                  </a:outerShdw>
                </a:effectLst>
              </a:rPr>
              <a:t>Fast</a:t>
            </a:r>
            <a:endParaRPr lang="en-US" sz="5200" i="1" dirty="0"/>
          </a:p>
        </p:txBody>
      </p:sp>
      <p:sp>
        <p:nvSpPr>
          <p:cNvPr id="5" name="TextBox 4"/>
          <p:cNvSpPr txBox="1"/>
          <p:nvPr/>
        </p:nvSpPr>
        <p:spPr>
          <a:xfrm>
            <a:off x="2493399" y="5045746"/>
            <a:ext cx="6557819" cy="892552"/>
          </a:xfrm>
          <a:prstGeom prst="rect">
            <a:avLst/>
          </a:prstGeom>
          <a:noFill/>
        </p:spPr>
        <p:txBody>
          <a:bodyPr wrap="square" rtlCol="0">
            <a:spAutoFit/>
          </a:bodyPr>
          <a:lstStyle/>
          <a:p>
            <a:r>
              <a:rPr lang="en-US" sz="5200" i="1" dirty="0">
                <a:effectLst>
                  <a:outerShdw blurRad="38100" dist="38100" dir="2700000" algn="tl">
                    <a:srgbClr val="000000">
                      <a:alpha val="43137"/>
                    </a:srgbClr>
                  </a:outerShdw>
                </a:effectLst>
              </a:rPr>
              <a:t>Little Effort Required</a:t>
            </a:r>
            <a:endParaRPr lang="en-US" sz="5200" dirty="0">
              <a:effectLst>
                <a:outerShdw blurRad="38100" dist="38100" dir="2700000" algn="tl">
                  <a:srgbClr val="000000">
                    <a:alpha val="43137"/>
                  </a:srgbClr>
                </a:outerShdw>
              </a:effectLst>
            </a:endParaRPr>
          </a:p>
        </p:txBody>
      </p:sp>
      <p:sp>
        <p:nvSpPr>
          <p:cNvPr id="6" name="TextBox 5"/>
          <p:cNvSpPr txBox="1"/>
          <p:nvPr/>
        </p:nvSpPr>
        <p:spPr>
          <a:xfrm>
            <a:off x="2886604" y="3145461"/>
            <a:ext cx="5771408" cy="892552"/>
          </a:xfrm>
          <a:prstGeom prst="rect">
            <a:avLst/>
          </a:prstGeom>
          <a:noFill/>
        </p:spPr>
        <p:txBody>
          <a:bodyPr wrap="square" rtlCol="0">
            <a:spAutoFit/>
          </a:bodyPr>
          <a:lstStyle/>
          <a:p>
            <a:r>
              <a:rPr lang="en-US" sz="5200" i="1" dirty="0">
                <a:effectLst>
                  <a:outerShdw blurRad="38100" dist="38100" dir="2700000" algn="tl">
                    <a:srgbClr val="000000">
                      <a:alpha val="43137"/>
                    </a:srgbClr>
                  </a:outerShdw>
                </a:effectLst>
              </a:rPr>
              <a:t>Automatic</a:t>
            </a:r>
            <a:r>
              <a:rPr lang="en-US" sz="5200" dirty="0"/>
              <a:t> </a:t>
            </a:r>
          </a:p>
        </p:txBody>
      </p:sp>
      <p:sp>
        <p:nvSpPr>
          <p:cNvPr id="7" name="TextBox 6"/>
          <p:cNvSpPr txBox="1"/>
          <p:nvPr/>
        </p:nvSpPr>
        <p:spPr>
          <a:xfrm>
            <a:off x="296492" y="1483633"/>
            <a:ext cx="471604" cy="5016758"/>
          </a:xfrm>
          <a:prstGeom prst="rect">
            <a:avLst/>
          </a:prstGeom>
          <a:noFill/>
        </p:spPr>
        <p:txBody>
          <a:bodyPr wrap="none" rtlCol="0">
            <a:spAutoFit/>
          </a:bodyPr>
          <a:lstStyle/>
          <a:p>
            <a:r>
              <a:rPr lang="en-US" sz="3200" b="1" dirty="0"/>
              <a:t>H</a:t>
            </a:r>
          </a:p>
          <a:p>
            <a:r>
              <a:rPr lang="en-US" sz="3200" b="1" dirty="0"/>
              <a:t>E</a:t>
            </a:r>
          </a:p>
          <a:p>
            <a:r>
              <a:rPr lang="en-US" sz="3200" b="1" dirty="0"/>
              <a:t>U</a:t>
            </a:r>
          </a:p>
          <a:p>
            <a:r>
              <a:rPr lang="en-US" sz="3200" b="1" dirty="0"/>
              <a:t>R</a:t>
            </a:r>
          </a:p>
          <a:p>
            <a:r>
              <a:rPr lang="en-US" sz="3200" b="1" dirty="0"/>
              <a:t>I</a:t>
            </a:r>
          </a:p>
          <a:p>
            <a:r>
              <a:rPr lang="en-US" sz="3200" b="1" dirty="0"/>
              <a:t>S</a:t>
            </a:r>
          </a:p>
          <a:p>
            <a:r>
              <a:rPr lang="en-US" sz="3200" b="1" dirty="0"/>
              <a:t>T</a:t>
            </a:r>
          </a:p>
          <a:p>
            <a:r>
              <a:rPr lang="en-US" sz="3200" b="1" dirty="0"/>
              <a:t>I</a:t>
            </a:r>
          </a:p>
          <a:p>
            <a:r>
              <a:rPr lang="en-US" sz="3200" b="1" dirty="0"/>
              <a:t>C</a:t>
            </a:r>
          </a:p>
          <a:p>
            <a:r>
              <a:rPr lang="en-US" sz="3200" b="1" dirty="0"/>
              <a:t>S</a:t>
            </a:r>
          </a:p>
        </p:txBody>
      </p:sp>
    </p:spTree>
    <p:custDataLst>
      <p:tags r:id="rId1"/>
    </p:custDataLst>
    <p:extLst>
      <p:ext uri="{BB962C8B-B14F-4D97-AF65-F5344CB8AC3E}">
        <p14:creationId xmlns:p14="http://schemas.microsoft.com/office/powerpoint/2010/main" val="3718323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6636"/>
            <a:ext cx="4779818" cy="1130062"/>
          </a:xfrm>
        </p:spPr>
        <p:txBody>
          <a:bodyPr>
            <a:noAutofit/>
          </a:bodyPr>
          <a:lstStyle/>
          <a:p>
            <a:pPr algn="ctr"/>
            <a:r>
              <a:rPr lang="en-US" sz="5400" b="1" dirty="0">
                <a:effectLst>
                  <a:outerShdw blurRad="38100" dist="38100" dir="2700000" algn="tl">
                    <a:srgbClr val="000000">
                      <a:alpha val="43137"/>
                    </a:srgbClr>
                  </a:outerShdw>
                </a:effectLst>
              </a:rPr>
              <a:t>Psychosis:</a:t>
            </a:r>
            <a:r>
              <a:rPr lang="en-US" sz="4800" b="1" dirty="0">
                <a:effectLst>
                  <a:outerShdw blurRad="38100" dist="38100" dir="2700000" algn="tl">
                    <a:srgbClr val="000000">
                      <a:alpha val="43137"/>
                    </a:srgbClr>
                  </a:outerShdw>
                </a:effectLst>
              </a:rPr>
              <a:t/>
            </a:r>
            <a:br>
              <a:rPr lang="en-US" sz="48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Can You Spot It?</a:t>
            </a:r>
          </a:p>
        </p:txBody>
      </p:sp>
      <p:sp>
        <p:nvSpPr>
          <p:cNvPr id="12" name="Rectangle 11"/>
          <p:cNvSpPr/>
          <p:nvPr/>
        </p:nvSpPr>
        <p:spPr>
          <a:xfrm>
            <a:off x="63937" y="4785018"/>
            <a:ext cx="4648201"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t>Diana O. Perkins, MD MPH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orbel" panose="020B0503020204020204"/>
                <a:ea typeface="+mn-ea"/>
                <a:cs typeface="+mn-cs"/>
              </a:rPr>
              <a:t>Professor, Department of Psychiatry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orbel" panose="020B0503020204020204"/>
                <a:ea typeface="+mn-ea"/>
                <a:cs typeface="+mn-cs"/>
              </a:rPr>
              <a:t>Director, UNC Outreach and Support Intervention Services (UNC OASIS)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orbel" panose="020B0503020204020204"/>
                <a:ea typeface="+mn-ea"/>
                <a:cs typeface="+mn-cs"/>
              </a:rPr>
              <a:t>Director, Early Psychosis Interventions in North Carolina Resources (EPI-NC Resources)</a:t>
            </a:r>
          </a:p>
        </p:txBody>
      </p:sp>
      <p:pic>
        <p:nvPicPr>
          <p:cNvPr id="13" name="Picture 1" descr="https://www.med.unc.edu/psych/directories/faculty/diana-perkins/@@images/a4e638a3-ccae-4edb-8779-f53a13a87fcf.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074" y="2741468"/>
            <a:ext cx="1431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a:grpSpLocks noChangeAspect="1"/>
          </p:cNvGrpSpPr>
          <p:nvPr/>
        </p:nvGrpSpPr>
        <p:grpSpPr>
          <a:xfrm>
            <a:off x="5417713" y="1773044"/>
            <a:ext cx="3706360" cy="5084956"/>
            <a:chOff x="2214770" y="354647"/>
            <a:chExt cx="4740212" cy="6503352"/>
          </a:xfrm>
        </p:grpSpPr>
        <p:grpSp>
          <p:nvGrpSpPr>
            <p:cNvPr id="14" name="Group 13"/>
            <p:cNvGrpSpPr/>
            <p:nvPr/>
          </p:nvGrpSpPr>
          <p:grpSpPr>
            <a:xfrm>
              <a:off x="2214770" y="354647"/>
              <a:ext cx="4740212" cy="6503352"/>
              <a:chOff x="2214770" y="354647"/>
              <a:chExt cx="4740212" cy="6503352"/>
            </a:xfrm>
          </p:grpSpPr>
          <p:pic>
            <p:nvPicPr>
              <p:cNvPr id="17" name="Picture 16"/>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8" name="Picture 17"/>
              <p:cNvPicPr>
                <a:picLocks noChangeAspect="1"/>
              </p:cNvPicPr>
              <p:nvPr/>
            </p:nvPicPr>
            <p:blipFill rotWithShape="1">
              <a:blip r:embed="rId7">
                <a:duotone>
                  <a:prstClr val="black"/>
                  <a:schemeClr val="tx2">
                    <a:tint val="45000"/>
                    <a:satMod val="400000"/>
                  </a:schemeClr>
                </a:duotone>
                <a:extLst>
                  <a:ext uri="{BEBA8EAE-BF5A-486C-A8C5-ECC9F3942E4B}">
                    <a14:imgProps xmlns:a14="http://schemas.microsoft.com/office/drawing/2010/main">
                      <a14:imgLayer r:embed="rId8">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5" name="Picture 14"/>
            <p:cNvPicPr>
              <a:picLocks noChangeAspect="1"/>
            </p:cNvPicPr>
            <p:nvPr/>
          </p:nvPicPr>
          <p:blipFill rotWithShape="1">
            <a:blip r:embed="rId9">
              <a:biLevel thresh="75000"/>
              <a:extLst>
                <a:ext uri="{BEBA8EAE-BF5A-486C-A8C5-ECC9F3942E4B}">
                  <a14:imgProps xmlns:a14="http://schemas.microsoft.com/office/drawing/2010/main">
                    <a14:imgLayer r:embed="rId8">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6" name="Picture 2" descr="UNC School of Medicine logo"/>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812748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724574344"/>
              </p:ext>
            </p:extLst>
          </p:nvPr>
        </p:nvGraphicFramePr>
        <p:xfrm>
          <a:off x="780895" y="479923"/>
          <a:ext cx="7991856" cy="6176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298071" y="1746510"/>
            <a:ext cx="482824" cy="4031873"/>
          </a:xfrm>
          <a:prstGeom prst="rect">
            <a:avLst/>
          </a:prstGeom>
          <a:noFill/>
        </p:spPr>
        <p:txBody>
          <a:bodyPr wrap="none" rtlCol="0">
            <a:spAutoFit/>
          </a:bodyPr>
          <a:lstStyle/>
          <a:p>
            <a:r>
              <a:rPr lang="en-US" sz="3200" b="1" dirty="0"/>
              <a:t>A</a:t>
            </a:r>
          </a:p>
          <a:p>
            <a:r>
              <a:rPr lang="en-US" sz="3200" b="1" dirty="0"/>
              <a:t>N</a:t>
            </a:r>
          </a:p>
          <a:p>
            <a:r>
              <a:rPr lang="en-US" sz="3200" b="1" dirty="0"/>
              <a:t>A</a:t>
            </a:r>
          </a:p>
          <a:p>
            <a:r>
              <a:rPr lang="en-US" sz="3200" b="1" dirty="0"/>
              <a:t>L</a:t>
            </a:r>
          </a:p>
          <a:p>
            <a:r>
              <a:rPr lang="en-US" sz="3200" b="1" dirty="0"/>
              <a:t>Y</a:t>
            </a:r>
          </a:p>
          <a:p>
            <a:r>
              <a:rPr lang="en-US" sz="3200" b="1" dirty="0"/>
              <a:t>T</a:t>
            </a:r>
          </a:p>
          <a:p>
            <a:r>
              <a:rPr lang="en-US" sz="3200" b="1" dirty="0"/>
              <a:t>I</a:t>
            </a:r>
          </a:p>
          <a:p>
            <a:r>
              <a:rPr lang="en-US" sz="3200" b="1" dirty="0"/>
              <a:t>C</a:t>
            </a:r>
          </a:p>
        </p:txBody>
      </p:sp>
    </p:spTree>
    <p:custDataLst>
      <p:tags r:id="rId1"/>
    </p:custDataLst>
    <p:extLst>
      <p:ext uri="{BB962C8B-B14F-4D97-AF65-F5344CB8AC3E}">
        <p14:creationId xmlns:p14="http://schemas.microsoft.com/office/powerpoint/2010/main" val="2088498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780895" y="479923"/>
          <a:ext cx="7991856" cy="6176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2697756" y="1344607"/>
            <a:ext cx="5225143" cy="892552"/>
          </a:xfrm>
          <a:prstGeom prst="rect">
            <a:avLst/>
          </a:prstGeom>
          <a:noFill/>
        </p:spPr>
        <p:txBody>
          <a:bodyPr wrap="square" rtlCol="0">
            <a:spAutoFit/>
          </a:bodyPr>
          <a:lstStyle/>
          <a:p>
            <a:r>
              <a:rPr lang="en-US" sz="5200" i="1" dirty="0">
                <a:effectLst>
                  <a:outerShdw blurRad="38100" dist="38100" dir="2700000" algn="tl">
                    <a:srgbClr val="000000">
                      <a:alpha val="43137"/>
                    </a:srgbClr>
                  </a:outerShdw>
                </a:effectLst>
              </a:rPr>
              <a:t>Slow</a:t>
            </a:r>
            <a:endParaRPr lang="en-US" sz="5200" dirty="0">
              <a:effectLst>
                <a:outerShdw blurRad="38100" dist="38100" dir="2700000" algn="tl">
                  <a:srgbClr val="000000">
                    <a:alpha val="43137"/>
                  </a:srgbClr>
                </a:outerShdw>
              </a:effectLst>
            </a:endParaRPr>
          </a:p>
        </p:txBody>
      </p:sp>
      <p:sp>
        <p:nvSpPr>
          <p:cNvPr id="6" name="TextBox 5"/>
          <p:cNvSpPr txBox="1"/>
          <p:nvPr/>
        </p:nvSpPr>
        <p:spPr>
          <a:xfrm>
            <a:off x="3090961" y="3122101"/>
            <a:ext cx="5771408" cy="892552"/>
          </a:xfrm>
          <a:prstGeom prst="rect">
            <a:avLst/>
          </a:prstGeom>
          <a:noFill/>
        </p:spPr>
        <p:txBody>
          <a:bodyPr wrap="square" rtlCol="0">
            <a:spAutoFit/>
          </a:bodyPr>
          <a:lstStyle/>
          <a:p>
            <a:r>
              <a:rPr lang="en-US" sz="5200" dirty="0"/>
              <a:t> </a:t>
            </a:r>
          </a:p>
        </p:txBody>
      </p:sp>
      <p:sp>
        <p:nvSpPr>
          <p:cNvPr id="7" name="TextBox 6"/>
          <p:cNvSpPr txBox="1"/>
          <p:nvPr/>
        </p:nvSpPr>
        <p:spPr>
          <a:xfrm>
            <a:off x="298071" y="1746510"/>
            <a:ext cx="482824" cy="4031873"/>
          </a:xfrm>
          <a:prstGeom prst="rect">
            <a:avLst/>
          </a:prstGeom>
          <a:noFill/>
        </p:spPr>
        <p:txBody>
          <a:bodyPr wrap="none" rtlCol="0">
            <a:spAutoFit/>
          </a:bodyPr>
          <a:lstStyle/>
          <a:p>
            <a:r>
              <a:rPr lang="en-US" sz="3200" b="1" dirty="0"/>
              <a:t>A</a:t>
            </a:r>
          </a:p>
          <a:p>
            <a:r>
              <a:rPr lang="en-US" sz="3200" b="1" dirty="0"/>
              <a:t>N</a:t>
            </a:r>
          </a:p>
          <a:p>
            <a:r>
              <a:rPr lang="en-US" sz="3200" b="1" dirty="0"/>
              <a:t>A</a:t>
            </a:r>
          </a:p>
          <a:p>
            <a:r>
              <a:rPr lang="en-US" sz="3200" b="1" dirty="0"/>
              <a:t>L</a:t>
            </a:r>
          </a:p>
          <a:p>
            <a:r>
              <a:rPr lang="en-US" sz="3200" b="1" dirty="0"/>
              <a:t>Y</a:t>
            </a:r>
          </a:p>
          <a:p>
            <a:r>
              <a:rPr lang="en-US" sz="3200" b="1" dirty="0"/>
              <a:t>T</a:t>
            </a:r>
          </a:p>
          <a:p>
            <a:r>
              <a:rPr lang="en-US" sz="3200" b="1" dirty="0"/>
              <a:t>I</a:t>
            </a:r>
          </a:p>
          <a:p>
            <a:r>
              <a:rPr lang="en-US" sz="3200" b="1" dirty="0"/>
              <a:t>C</a:t>
            </a:r>
          </a:p>
        </p:txBody>
      </p:sp>
    </p:spTree>
    <p:custDataLst>
      <p:tags r:id="rId1"/>
    </p:custDataLst>
    <p:extLst>
      <p:ext uri="{BB962C8B-B14F-4D97-AF65-F5344CB8AC3E}">
        <p14:creationId xmlns:p14="http://schemas.microsoft.com/office/powerpoint/2010/main" val="1191586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780895" y="479923"/>
          <a:ext cx="7991856" cy="6176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2697756" y="1344607"/>
            <a:ext cx="5225143" cy="892552"/>
          </a:xfrm>
          <a:prstGeom prst="rect">
            <a:avLst/>
          </a:prstGeom>
          <a:noFill/>
        </p:spPr>
        <p:txBody>
          <a:bodyPr wrap="square" rtlCol="0">
            <a:spAutoFit/>
          </a:bodyPr>
          <a:lstStyle/>
          <a:p>
            <a:r>
              <a:rPr lang="en-US" sz="5200" i="1" dirty="0">
                <a:effectLst>
                  <a:outerShdw blurRad="38100" dist="38100" dir="2700000" algn="tl">
                    <a:srgbClr val="000000">
                      <a:alpha val="43137"/>
                    </a:srgbClr>
                  </a:outerShdw>
                </a:effectLst>
              </a:rPr>
              <a:t>Slow</a:t>
            </a:r>
            <a:endParaRPr lang="en-US" sz="5200" dirty="0">
              <a:effectLst>
                <a:outerShdw blurRad="38100" dist="38100" dir="2700000" algn="tl">
                  <a:srgbClr val="000000">
                    <a:alpha val="43137"/>
                  </a:srgbClr>
                </a:outerShdw>
              </a:effectLst>
            </a:endParaRPr>
          </a:p>
        </p:txBody>
      </p:sp>
      <p:sp>
        <p:nvSpPr>
          <p:cNvPr id="6" name="TextBox 5"/>
          <p:cNvSpPr txBox="1"/>
          <p:nvPr/>
        </p:nvSpPr>
        <p:spPr>
          <a:xfrm>
            <a:off x="3090961" y="3122101"/>
            <a:ext cx="5771408" cy="892552"/>
          </a:xfrm>
          <a:prstGeom prst="rect">
            <a:avLst/>
          </a:prstGeom>
          <a:noFill/>
        </p:spPr>
        <p:txBody>
          <a:bodyPr wrap="square" rtlCol="0">
            <a:spAutoFit/>
          </a:bodyPr>
          <a:lstStyle/>
          <a:p>
            <a:r>
              <a:rPr lang="en-US" sz="5200" i="1" dirty="0">
                <a:effectLst>
                  <a:outerShdw blurRad="38100" dist="38100" dir="2700000" algn="tl">
                    <a:srgbClr val="000000">
                      <a:alpha val="43137"/>
                    </a:srgbClr>
                  </a:outerShdw>
                </a:effectLst>
              </a:rPr>
              <a:t>Effortful</a:t>
            </a:r>
            <a:r>
              <a:rPr lang="en-US" sz="5200" dirty="0"/>
              <a:t> </a:t>
            </a:r>
          </a:p>
        </p:txBody>
      </p:sp>
      <p:sp>
        <p:nvSpPr>
          <p:cNvPr id="7" name="TextBox 6"/>
          <p:cNvSpPr txBox="1"/>
          <p:nvPr/>
        </p:nvSpPr>
        <p:spPr>
          <a:xfrm>
            <a:off x="298071" y="1746510"/>
            <a:ext cx="482824" cy="4031873"/>
          </a:xfrm>
          <a:prstGeom prst="rect">
            <a:avLst/>
          </a:prstGeom>
          <a:noFill/>
        </p:spPr>
        <p:txBody>
          <a:bodyPr wrap="none" rtlCol="0">
            <a:spAutoFit/>
          </a:bodyPr>
          <a:lstStyle/>
          <a:p>
            <a:r>
              <a:rPr lang="en-US" sz="3200" b="1" dirty="0"/>
              <a:t>A</a:t>
            </a:r>
          </a:p>
          <a:p>
            <a:r>
              <a:rPr lang="en-US" sz="3200" b="1" dirty="0"/>
              <a:t>N</a:t>
            </a:r>
          </a:p>
          <a:p>
            <a:r>
              <a:rPr lang="en-US" sz="3200" b="1" dirty="0"/>
              <a:t>A</a:t>
            </a:r>
          </a:p>
          <a:p>
            <a:r>
              <a:rPr lang="en-US" sz="3200" b="1" dirty="0"/>
              <a:t>L</a:t>
            </a:r>
          </a:p>
          <a:p>
            <a:r>
              <a:rPr lang="en-US" sz="3200" b="1" dirty="0"/>
              <a:t>Y</a:t>
            </a:r>
          </a:p>
          <a:p>
            <a:r>
              <a:rPr lang="en-US" sz="3200" b="1" dirty="0"/>
              <a:t>T</a:t>
            </a:r>
          </a:p>
          <a:p>
            <a:r>
              <a:rPr lang="en-US" sz="3200" b="1" dirty="0"/>
              <a:t>I</a:t>
            </a:r>
          </a:p>
          <a:p>
            <a:r>
              <a:rPr lang="en-US" sz="3200" b="1" dirty="0"/>
              <a:t>C</a:t>
            </a:r>
          </a:p>
        </p:txBody>
      </p:sp>
    </p:spTree>
    <p:custDataLst>
      <p:tags r:id="rId1"/>
    </p:custDataLst>
    <p:extLst>
      <p:ext uri="{BB962C8B-B14F-4D97-AF65-F5344CB8AC3E}">
        <p14:creationId xmlns:p14="http://schemas.microsoft.com/office/powerpoint/2010/main" val="4211635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780895" y="479923"/>
          <a:ext cx="7991856" cy="6176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2697756" y="1344607"/>
            <a:ext cx="5225143" cy="892552"/>
          </a:xfrm>
          <a:prstGeom prst="rect">
            <a:avLst/>
          </a:prstGeom>
          <a:noFill/>
        </p:spPr>
        <p:txBody>
          <a:bodyPr wrap="square" rtlCol="0">
            <a:spAutoFit/>
          </a:bodyPr>
          <a:lstStyle/>
          <a:p>
            <a:r>
              <a:rPr lang="en-US" sz="5200" i="1" dirty="0">
                <a:effectLst>
                  <a:outerShdw blurRad="38100" dist="38100" dir="2700000" algn="tl">
                    <a:srgbClr val="000000">
                      <a:alpha val="43137"/>
                    </a:srgbClr>
                  </a:outerShdw>
                </a:effectLst>
              </a:rPr>
              <a:t>Slow</a:t>
            </a:r>
            <a:endParaRPr lang="en-US" sz="5200" dirty="0">
              <a:effectLst>
                <a:outerShdw blurRad="38100" dist="38100" dir="2700000" algn="tl">
                  <a:srgbClr val="000000">
                    <a:alpha val="43137"/>
                  </a:srgbClr>
                </a:outerShdw>
              </a:effectLst>
            </a:endParaRPr>
          </a:p>
        </p:txBody>
      </p:sp>
      <p:sp>
        <p:nvSpPr>
          <p:cNvPr id="5" name="TextBox 4"/>
          <p:cNvSpPr txBox="1"/>
          <p:nvPr/>
        </p:nvSpPr>
        <p:spPr>
          <a:xfrm>
            <a:off x="2697756" y="4957250"/>
            <a:ext cx="6557819" cy="892552"/>
          </a:xfrm>
          <a:prstGeom prst="rect">
            <a:avLst/>
          </a:prstGeom>
          <a:noFill/>
        </p:spPr>
        <p:txBody>
          <a:bodyPr wrap="square" rtlCol="0">
            <a:spAutoFit/>
          </a:bodyPr>
          <a:lstStyle/>
          <a:p>
            <a:r>
              <a:rPr lang="en-US" sz="5200" i="1" dirty="0">
                <a:effectLst>
                  <a:outerShdw blurRad="38100" dist="38100" dir="2700000" algn="tl">
                    <a:srgbClr val="000000">
                      <a:alpha val="43137"/>
                    </a:srgbClr>
                  </a:outerShdw>
                </a:effectLst>
              </a:rPr>
              <a:t>Active</a:t>
            </a:r>
            <a:endParaRPr lang="en-US" sz="5200" dirty="0">
              <a:effectLst>
                <a:outerShdw blurRad="38100" dist="38100" dir="2700000" algn="tl">
                  <a:srgbClr val="000000">
                    <a:alpha val="43137"/>
                  </a:srgbClr>
                </a:outerShdw>
              </a:effectLst>
            </a:endParaRPr>
          </a:p>
        </p:txBody>
      </p:sp>
      <p:sp>
        <p:nvSpPr>
          <p:cNvPr id="6" name="TextBox 5"/>
          <p:cNvSpPr txBox="1"/>
          <p:nvPr/>
        </p:nvSpPr>
        <p:spPr>
          <a:xfrm>
            <a:off x="3090961" y="3122101"/>
            <a:ext cx="5771408" cy="892552"/>
          </a:xfrm>
          <a:prstGeom prst="rect">
            <a:avLst/>
          </a:prstGeom>
          <a:noFill/>
        </p:spPr>
        <p:txBody>
          <a:bodyPr wrap="square" rtlCol="0">
            <a:spAutoFit/>
          </a:bodyPr>
          <a:lstStyle/>
          <a:p>
            <a:r>
              <a:rPr lang="en-US" sz="5200" i="1" dirty="0">
                <a:effectLst>
                  <a:outerShdw blurRad="38100" dist="38100" dir="2700000" algn="tl">
                    <a:srgbClr val="000000">
                      <a:alpha val="43137"/>
                    </a:srgbClr>
                  </a:outerShdw>
                </a:effectLst>
              </a:rPr>
              <a:t>Effortful</a:t>
            </a:r>
            <a:r>
              <a:rPr lang="en-US" sz="5200" dirty="0"/>
              <a:t> </a:t>
            </a:r>
          </a:p>
        </p:txBody>
      </p:sp>
      <p:sp>
        <p:nvSpPr>
          <p:cNvPr id="7" name="TextBox 6"/>
          <p:cNvSpPr txBox="1"/>
          <p:nvPr/>
        </p:nvSpPr>
        <p:spPr>
          <a:xfrm>
            <a:off x="298071" y="1746510"/>
            <a:ext cx="482824" cy="4031873"/>
          </a:xfrm>
          <a:prstGeom prst="rect">
            <a:avLst/>
          </a:prstGeom>
          <a:noFill/>
        </p:spPr>
        <p:txBody>
          <a:bodyPr wrap="none" rtlCol="0">
            <a:spAutoFit/>
          </a:bodyPr>
          <a:lstStyle/>
          <a:p>
            <a:r>
              <a:rPr lang="en-US" sz="3200" b="1" dirty="0"/>
              <a:t>A</a:t>
            </a:r>
          </a:p>
          <a:p>
            <a:r>
              <a:rPr lang="en-US" sz="3200" b="1" dirty="0"/>
              <a:t>N</a:t>
            </a:r>
          </a:p>
          <a:p>
            <a:r>
              <a:rPr lang="en-US" sz="3200" b="1" dirty="0"/>
              <a:t>A</a:t>
            </a:r>
          </a:p>
          <a:p>
            <a:r>
              <a:rPr lang="en-US" sz="3200" b="1" dirty="0"/>
              <a:t>L</a:t>
            </a:r>
          </a:p>
          <a:p>
            <a:r>
              <a:rPr lang="en-US" sz="3200" b="1" dirty="0"/>
              <a:t>Y</a:t>
            </a:r>
          </a:p>
          <a:p>
            <a:r>
              <a:rPr lang="en-US" sz="3200" b="1" dirty="0"/>
              <a:t>T</a:t>
            </a:r>
          </a:p>
          <a:p>
            <a:r>
              <a:rPr lang="en-US" sz="3200" b="1" dirty="0"/>
              <a:t>I</a:t>
            </a:r>
          </a:p>
          <a:p>
            <a:r>
              <a:rPr lang="en-US" sz="3200" b="1" dirty="0"/>
              <a:t>C</a:t>
            </a:r>
          </a:p>
        </p:txBody>
      </p:sp>
    </p:spTree>
    <p:custDataLst>
      <p:tags r:id="rId1"/>
    </p:custDataLst>
    <p:extLst>
      <p:ext uri="{BB962C8B-B14F-4D97-AF65-F5344CB8AC3E}">
        <p14:creationId xmlns:p14="http://schemas.microsoft.com/office/powerpoint/2010/main" val="2345944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silhouette&#10;&#10;Description automatically generated">
            <a:extLst>
              <a:ext uri="{FF2B5EF4-FFF2-40B4-BE49-F238E27FC236}">
                <a16:creationId xmlns:a16="http://schemas.microsoft.com/office/drawing/2014/main" id="{790EB167-CDA8-4AC3-81BD-31C46771EFCD}"/>
              </a:ext>
            </a:extLst>
          </p:cNvPr>
          <p:cNvPicPr>
            <a:picLocks noChangeAspect="1"/>
          </p:cNvPicPr>
          <p:nvPr/>
        </p:nvPicPr>
        <p:blipFill>
          <a:blip r:embed="rId5"/>
          <a:stretch>
            <a:fillRect/>
          </a:stretch>
        </p:blipFill>
        <p:spPr>
          <a:xfrm>
            <a:off x="2003562" y="3161971"/>
            <a:ext cx="6753322" cy="4035319"/>
          </a:xfrm>
          <a:prstGeom prst="rect">
            <a:avLst/>
          </a:prstGeom>
        </p:spPr>
      </p:pic>
    </p:spTree>
    <p:custDataLst>
      <p:tags r:id="rId1"/>
    </p:custDataLst>
    <p:extLst>
      <p:ext uri="{BB962C8B-B14F-4D97-AF65-F5344CB8AC3E}">
        <p14:creationId xmlns:p14="http://schemas.microsoft.com/office/powerpoint/2010/main" val="1458873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0ACB1A9-6BAE-46BA-B6A4-83DA9300FE83}"/>
              </a:ext>
            </a:extLst>
          </p:cNvPr>
          <p:cNvGrpSpPr/>
          <p:nvPr/>
        </p:nvGrpSpPr>
        <p:grpSpPr>
          <a:xfrm>
            <a:off x="3155786" y="1784412"/>
            <a:ext cx="2132653" cy="2004079"/>
            <a:chOff x="3501787" y="2823886"/>
            <a:chExt cx="1909173" cy="1641931"/>
          </a:xfrm>
        </p:grpSpPr>
        <p:sp>
          <p:nvSpPr>
            <p:cNvPr id="8" name="Oval Callout 7"/>
            <p:cNvSpPr/>
            <p:nvPr/>
          </p:nvSpPr>
          <p:spPr>
            <a:xfrm rot="21386513">
              <a:off x="3523297" y="2823886"/>
              <a:ext cx="1866155" cy="1641931"/>
            </a:xfrm>
            <a:prstGeom prst="wedgeEllipseCallout">
              <a:avLst>
                <a:gd name="adj1" fmla="val -64234"/>
                <a:gd name="adj2" fmla="val 36446"/>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latin typeface="Calibri" panose="020F0502020204030204"/>
              </a:endParaRPr>
            </a:p>
          </p:txBody>
        </p:sp>
        <p:sp>
          <p:nvSpPr>
            <p:cNvPr id="9" name="TextBox 8"/>
            <p:cNvSpPr txBox="1"/>
            <p:nvPr/>
          </p:nvSpPr>
          <p:spPr>
            <a:xfrm>
              <a:off x="3501787" y="3187865"/>
              <a:ext cx="1909173" cy="983423"/>
            </a:xfrm>
            <a:prstGeom prst="rect">
              <a:avLst/>
            </a:prstGeom>
            <a:noFill/>
          </p:spPr>
          <p:txBody>
            <a:bodyPr wrap="square" rtlCol="0">
              <a:spAutoFit/>
            </a:bodyPr>
            <a:lstStyle/>
            <a:p>
              <a:pPr algn="ctr"/>
              <a:r>
                <a:rPr lang="en-US" dirty="0">
                  <a:solidFill>
                    <a:schemeClr val="bg1"/>
                  </a:solidFill>
                </a:rPr>
                <a:t>I’ve been experiencing anxiety and problems sleeping…</a:t>
              </a:r>
            </a:p>
          </p:txBody>
        </p:sp>
      </p:grpSp>
      <p:pic>
        <p:nvPicPr>
          <p:cNvPr id="4" name="Picture 3" descr="A picture containing silhouette&#10;&#10;Description automatically generated">
            <a:extLst>
              <a:ext uri="{FF2B5EF4-FFF2-40B4-BE49-F238E27FC236}">
                <a16:creationId xmlns:a16="http://schemas.microsoft.com/office/drawing/2014/main" id="{790EB167-CDA8-4AC3-81BD-31C46771EFCD}"/>
              </a:ext>
            </a:extLst>
          </p:cNvPr>
          <p:cNvPicPr>
            <a:picLocks noChangeAspect="1"/>
          </p:cNvPicPr>
          <p:nvPr/>
        </p:nvPicPr>
        <p:blipFill>
          <a:blip r:embed="rId5"/>
          <a:stretch>
            <a:fillRect/>
          </a:stretch>
        </p:blipFill>
        <p:spPr>
          <a:xfrm>
            <a:off x="2003562" y="3161971"/>
            <a:ext cx="6753322" cy="4035319"/>
          </a:xfrm>
          <a:prstGeom prst="rect">
            <a:avLst/>
          </a:prstGeom>
        </p:spPr>
      </p:pic>
    </p:spTree>
    <p:custDataLst>
      <p:tags r:id="rId1"/>
    </p:custDataLst>
    <p:extLst>
      <p:ext uri="{BB962C8B-B14F-4D97-AF65-F5344CB8AC3E}">
        <p14:creationId xmlns:p14="http://schemas.microsoft.com/office/powerpoint/2010/main" val="1775995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0ACB1A9-6BAE-46BA-B6A4-83DA9300FE83}"/>
              </a:ext>
            </a:extLst>
          </p:cNvPr>
          <p:cNvGrpSpPr/>
          <p:nvPr/>
        </p:nvGrpSpPr>
        <p:grpSpPr>
          <a:xfrm>
            <a:off x="3155786" y="1784412"/>
            <a:ext cx="2132653" cy="2004079"/>
            <a:chOff x="3501787" y="2823886"/>
            <a:chExt cx="1909173" cy="1641931"/>
          </a:xfrm>
        </p:grpSpPr>
        <p:sp>
          <p:nvSpPr>
            <p:cNvPr id="8" name="Oval Callout 7"/>
            <p:cNvSpPr/>
            <p:nvPr/>
          </p:nvSpPr>
          <p:spPr>
            <a:xfrm rot="21386513">
              <a:off x="3523297" y="2823886"/>
              <a:ext cx="1866155" cy="1641931"/>
            </a:xfrm>
            <a:prstGeom prst="wedgeEllipseCallout">
              <a:avLst>
                <a:gd name="adj1" fmla="val -64234"/>
                <a:gd name="adj2" fmla="val 36446"/>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latin typeface="Calibri" panose="020F0502020204030204"/>
              </a:endParaRPr>
            </a:p>
          </p:txBody>
        </p:sp>
        <p:sp>
          <p:nvSpPr>
            <p:cNvPr id="9" name="TextBox 8"/>
            <p:cNvSpPr txBox="1"/>
            <p:nvPr/>
          </p:nvSpPr>
          <p:spPr>
            <a:xfrm>
              <a:off x="3501787" y="3187865"/>
              <a:ext cx="1909173" cy="983423"/>
            </a:xfrm>
            <a:prstGeom prst="rect">
              <a:avLst/>
            </a:prstGeom>
            <a:noFill/>
          </p:spPr>
          <p:txBody>
            <a:bodyPr wrap="square" rtlCol="0">
              <a:spAutoFit/>
            </a:bodyPr>
            <a:lstStyle/>
            <a:p>
              <a:pPr algn="ctr"/>
              <a:r>
                <a:rPr lang="en-US" dirty="0">
                  <a:solidFill>
                    <a:schemeClr val="bg1"/>
                  </a:solidFill>
                </a:rPr>
                <a:t>I’ve been experiencing anxiety and problems sleeping…</a:t>
              </a:r>
            </a:p>
          </p:txBody>
        </p:sp>
      </p:grpSp>
      <p:pic>
        <p:nvPicPr>
          <p:cNvPr id="4" name="Picture 3" descr="A picture containing silhouette&#10;&#10;Description automatically generated">
            <a:extLst>
              <a:ext uri="{FF2B5EF4-FFF2-40B4-BE49-F238E27FC236}">
                <a16:creationId xmlns:a16="http://schemas.microsoft.com/office/drawing/2014/main" id="{790EB167-CDA8-4AC3-81BD-31C46771EFCD}"/>
              </a:ext>
            </a:extLst>
          </p:cNvPr>
          <p:cNvPicPr>
            <a:picLocks noChangeAspect="1"/>
          </p:cNvPicPr>
          <p:nvPr/>
        </p:nvPicPr>
        <p:blipFill>
          <a:blip r:embed="rId5"/>
          <a:stretch>
            <a:fillRect/>
          </a:stretch>
        </p:blipFill>
        <p:spPr>
          <a:xfrm>
            <a:off x="2003562" y="3161971"/>
            <a:ext cx="6753322" cy="4035319"/>
          </a:xfrm>
          <a:prstGeom prst="rect">
            <a:avLst/>
          </a:prstGeom>
        </p:spPr>
      </p:pic>
      <p:sp>
        <p:nvSpPr>
          <p:cNvPr id="6" name="TextBox 5">
            <a:extLst>
              <a:ext uri="{FF2B5EF4-FFF2-40B4-BE49-F238E27FC236}">
                <a16:creationId xmlns:a16="http://schemas.microsoft.com/office/drawing/2014/main" id="{6A1FC184-D0CC-4D88-9F27-66B0C8FE73DE}"/>
              </a:ext>
            </a:extLst>
          </p:cNvPr>
          <p:cNvSpPr txBox="1"/>
          <p:nvPr/>
        </p:nvSpPr>
        <p:spPr>
          <a:xfrm>
            <a:off x="5942584" y="751532"/>
            <a:ext cx="2457554" cy="1477328"/>
          </a:xfrm>
          <a:prstGeom prst="rect">
            <a:avLst/>
          </a:prstGeom>
          <a:noFill/>
          <a:ln>
            <a:noFill/>
          </a:ln>
        </p:spPr>
        <p:txBody>
          <a:bodyPr wrap="square" rtlCol="0">
            <a:spAutoFit/>
          </a:bodyPr>
          <a:lstStyle/>
          <a:p>
            <a:r>
              <a:rPr lang="en-US" dirty="0">
                <a:solidFill>
                  <a:schemeClr val="bg1"/>
                </a:solidFill>
              </a:rPr>
              <a:t>Hmmm.  She looks sad and her clothes are unkept. She is quite thin and doesn’t look healthy. …</a:t>
            </a:r>
          </a:p>
        </p:txBody>
      </p:sp>
      <p:grpSp>
        <p:nvGrpSpPr>
          <p:cNvPr id="7" name="Group 6">
            <a:extLst>
              <a:ext uri="{FF2B5EF4-FFF2-40B4-BE49-F238E27FC236}">
                <a16:creationId xmlns:a16="http://schemas.microsoft.com/office/drawing/2014/main" id="{5CA3AC61-9ACE-4BBE-9ACF-B29103CB8D11}"/>
              </a:ext>
            </a:extLst>
          </p:cNvPr>
          <p:cNvGrpSpPr/>
          <p:nvPr/>
        </p:nvGrpSpPr>
        <p:grpSpPr>
          <a:xfrm>
            <a:off x="5637321" y="314746"/>
            <a:ext cx="2762817" cy="2212407"/>
            <a:chOff x="5593070" y="314746"/>
            <a:chExt cx="2807607" cy="2600730"/>
          </a:xfrm>
        </p:grpSpPr>
        <p:sp>
          <p:nvSpPr>
            <p:cNvPr id="10" name="Cloud Callout 9">
              <a:extLst>
                <a:ext uri="{FF2B5EF4-FFF2-40B4-BE49-F238E27FC236}">
                  <a16:creationId xmlns:a16="http://schemas.microsoft.com/office/drawing/2014/main" id="{55A558E6-A729-4C65-8289-FF93A96DDA33}"/>
                </a:ext>
              </a:extLst>
            </p:cNvPr>
            <p:cNvSpPr/>
            <p:nvPr/>
          </p:nvSpPr>
          <p:spPr>
            <a:xfrm rot="677850">
              <a:off x="5593070" y="314746"/>
              <a:ext cx="2773740" cy="2600730"/>
            </a:xfrm>
            <a:prstGeom prst="cloudCallout">
              <a:avLst>
                <a:gd name="adj1" fmla="val 40061"/>
                <a:gd name="adj2" fmla="val 67625"/>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E95EE96-06C5-48B3-8780-782D18E8189E}"/>
                </a:ext>
              </a:extLst>
            </p:cNvPr>
            <p:cNvSpPr txBox="1"/>
            <p:nvPr/>
          </p:nvSpPr>
          <p:spPr>
            <a:xfrm>
              <a:off x="5903282" y="828197"/>
              <a:ext cx="2497395" cy="1736629"/>
            </a:xfrm>
            <a:prstGeom prst="rect">
              <a:avLst/>
            </a:prstGeom>
            <a:noFill/>
            <a:ln>
              <a:noFill/>
            </a:ln>
          </p:spPr>
          <p:txBody>
            <a:bodyPr wrap="square" rtlCol="0">
              <a:spAutoFit/>
            </a:bodyPr>
            <a:lstStyle/>
            <a:p>
              <a:r>
                <a:rPr lang="en-US" dirty="0">
                  <a:solidFill>
                    <a:schemeClr val="bg1"/>
                  </a:solidFill>
                </a:rPr>
                <a:t>Hmmm.  She looks sad and her clothes are unkept. She is quite thin and doesn’t look healthy. …</a:t>
              </a:r>
            </a:p>
          </p:txBody>
        </p:sp>
      </p:grpSp>
    </p:spTree>
    <p:custDataLst>
      <p:tags r:id="rId1"/>
    </p:custDataLst>
    <p:extLst>
      <p:ext uri="{BB962C8B-B14F-4D97-AF65-F5344CB8AC3E}">
        <p14:creationId xmlns:p14="http://schemas.microsoft.com/office/powerpoint/2010/main" val="1387529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952" y="1727790"/>
            <a:ext cx="3520601" cy="4351338"/>
          </a:xfrm>
        </p:spPr>
        <p:txBody>
          <a:bodyPr/>
          <a:lstStyle/>
          <a:p>
            <a:pPr marL="0" indent="0">
              <a:buNone/>
            </a:pPr>
            <a:r>
              <a:rPr lang="en-US" dirty="0"/>
              <a:t>How do you approach a new client who reports problems with anxiety and sleep?  What sort of information do you seek?</a:t>
            </a:r>
          </a:p>
        </p:txBody>
      </p:sp>
      <p:grpSp>
        <p:nvGrpSpPr>
          <p:cNvPr id="11" name="Group 10"/>
          <p:cNvGrpSpPr>
            <a:grpSpLocks noChangeAspect="1"/>
          </p:cNvGrpSpPr>
          <p:nvPr/>
        </p:nvGrpSpPr>
        <p:grpSpPr>
          <a:xfrm>
            <a:off x="6124847" y="2743200"/>
            <a:ext cx="2999226" cy="4114800"/>
            <a:chOff x="2214770" y="354647"/>
            <a:chExt cx="4740212" cy="6503352"/>
          </a:xfrm>
        </p:grpSpPr>
        <p:grpSp>
          <p:nvGrpSpPr>
            <p:cNvPr id="12" name="Group 11"/>
            <p:cNvGrpSpPr/>
            <p:nvPr/>
          </p:nvGrpSpPr>
          <p:grpSpPr>
            <a:xfrm>
              <a:off x="2214770" y="354647"/>
              <a:ext cx="4740212" cy="6503352"/>
              <a:chOff x="2214770" y="354647"/>
              <a:chExt cx="4740212" cy="6503352"/>
            </a:xfrm>
          </p:grpSpPr>
          <p:pic>
            <p:nvPicPr>
              <p:cNvPr id="15" name="Picture 14"/>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6" name="Picture 15"/>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3" name="Picture 12"/>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4"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618995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648" y="822959"/>
            <a:ext cx="8656320" cy="5262979"/>
          </a:xfrm>
          <a:prstGeom prst="rect">
            <a:avLst/>
          </a:prstGeom>
          <a:noFill/>
        </p:spPr>
        <p:txBody>
          <a:bodyPr wrap="square" lIns="91440" tIns="45720" rIns="91440" bIns="45720">
            <a:spAutoFit/>
          </a:bodyPr>
          <a:lstStyle/>
          <a:p>
            <a:r>
              <a:rPr lang="en-US" sz="7200" b="1" spc="51" dirty="0">
                <a:ln w="9525" cmpd="sng">
                  <a:solidFill>
                    <a:schemeClr val="accent1"/>
                  </a:solidFill>
                  <a:prstDash val="solid"/>
                </a:ln>
                <a:solidFill>
                  <a:srgbClr val="70AD47">
                    <a:tint val="1000"/>
                  </a:srgbClr>
                </a:solidFill>
                <a:effectLst>
                  <a:glow rad="38100">
                    <a:schemeClr val="accent1">
                      <a:alpha val="40000"/>
                    </a:schemeClr>
                  </a:glow>
                </a:effectLst>
              </a:rPr>
              <a:t>Education</a:t>
            </a:r>
          </a:p>
          <a:p>
            <a:endParaRPr lang="en-US" sz="6000" b="1" spc="51"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en-US" sz="7200" b="1" spc="51" dirty="0">
                <a:ln w="9525" cmpd="sng">
                  <a:solidFill>
                    <a:schemeClr val="accent1"/>
                  </a:solidFill>
                  <a:prstDash val="solid"/>
                </a:ln>
                <a:solidFill>
                  <a:srgbClr val="70AD47">
                    <a:tint val="1000"/>
                  </a:srgbClr>
                </a:solidFill>
                <a:effectLst>
                  <a:glow rad="38100">
                    <a:schemeClr val="accent1">
                      <a:alpha val="40000"/>
                    </a:schemeClr>
                  </a:glow>
                </a:effectLst>
              </a:rPr>
              <a:t>Training</a:t>
            </a:r>
          </a:p>
          <a:p>
            <a:endParaRPr lang="en-US" sz="6000" b="1" spc="51" dirty="0">
              <a:ln w="9525" cmpd="sng">
                <a:solidFill>
                  <a:schemeClr val="accent1"/>
                </a:solidFill>
                <a:prstDash val="solid"/>
              </a:ln>
              <a:solidFill>
                <a:srgbClr val="70AD47">
                  <a:tint val="1000"/>
                </a:srgbClr>
              </a:solidFill>
              <a:effectLst>
                <a:glow rad="38100">
                  <a:schemeClr val="accent1">
                    <a:alpha val="40000"/>
                  </a:schemeClr>
                </a:glow>
              </a:effectLst>
            </a:endParaRPr>
          </a:p>
          <a:p>
            <a:pPr algn="r"/>
            <a:r>
              <a:rPr lang="en-US" sz="7200" b="1" spc="51" dirty="0">
                <a:ln w="9525" cmpd="sng">
                  <a:solidFill>
                    <a:schemeClr val="accent1"/>
                  </a:solidFill>
                  <a:prstDash val="solid"/>
                </a:ln>
                <a:solidFill>
                  <a:srgbClr val="70AD47">
                    <a:tint val="1000"/>
                  </a:srgbClr>
                </a:solidFill>
                <a:effectLst>
                  <a:glow rad="38100">
                    <a:schemeClr val="accent1">
                      <a:alpha val="40000"/>
                    </a:schemeClr>
                  </a:glow>
                </a:effectLst>
              </a:rPr>
              <a:t>Experience</a:t>
            </a:r>
          </a:p>
        </p:txBody>
      </p:sp>
    </p:spTree>
    <p:custDataLst>
      <p:tags r:id="rId1"/>
    </p:custDataLst>
    <p:extLst>
      <p:ext uri="{BB962C8B-B14F-4D97-AF65-F5344CB8AC3E}">
        <p14:creationId xmlns:p14="http://schemas.microsoft.com/office/powerpoint/2010/main" val="433723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 y="5101718"/>
            <a:ext cx="10515600" cy="1325563"/>
          </a:xfrm>
        </p:spPr>
        <p:txBody>
          <a:bodyPr/>
          <a:lstStyle/>
          <a:p>
            <a:r>
              <a:rPr lang="en-US" dirty="0"/>
              <a:t>Cognitive heuristics and </a:t>
            </a:r>
            <a:br>
              <a:rPr lang="en-US" dirty="0"/>
            </a:br>
            <a:r>
              <a:rPr lang="en-US" dirty="0"/>
              <a:t>diagnostic errors</a:t>
            </a:r>
          </a:p>
        </p:txBody>
      </p:sp>
      <p:grpSp>
        <p:nvGrpSpPr>
          <p:cNvPr id="9" name="Group 8"/>
          <p:cNvGrpSpPr>
            <a:grpSpLocks noChangeAspect="1"/>
          </p:cNvGrpSpPr>
          <p:nvPr/>
        </p:nvGrpSpPr>
        <p:grpSpPr>
          <a:xfrm>
            <a:off x="6124847" y="2743200"/>
            <a:ext cx="2999226" cy="4114800"/>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434099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noChangeAspect="1"/>
          </p:cNvGrpSpPr>
          <p:nvPr/>
        </p:nvGrpSpPr>
        <p:grpSpPr>
          <a:xfrm>
            <a:off x="5417713" y="1773044"/>
            <a:ext cx="3706360" cy="5084956"/>
            <a:chOff x="2214770" y="354647"/>
            <a:chExt cx="4740212" cy="6503352"/>
          </a:xfrm>
        </p:grpSpPr>
        <p:grpSp>
          <p:nvGrpSpPr>
            <p:cNvPr id="27" name="Group 26"/>
            <p:cNvGrpSpPr/>
            <p:nvPr/>
          </p:nvGrpSpPr>
          <p:grpSpPr>
            <a:xfrm>
              <a:off x="2214770" y="354647"/>
              <a:ext cx="4740212" cy="6503352"/>
              <a:chOff x="2214770" y="354647"/>
              <a:chExt cx="4740212" cy="6503352"/>
            </a:xfrm>
          </p:grpSpPr>
          <p:pic>
            <p:nvPicPr>
              <p:cNvPr id="30" name="Picture 29"/>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31" name="Picture 30"/>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28" name="Picture 27"/>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29"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0" y="836635"/>
            <a:ext cx="4779818" cy="1615619"/>
          </a:xfrm>
        </p:spPr>
        <p:txBody>
          <a:bodyPr>
            <a:noAutofit/>
          </a:bodyPr>
          <a:lstStyle/>
          <a:p>
            <a:pPr algn="ctr"/>
            <a:r>
              <a:rPr lang="en-US" sz="5400" b="1" dirty="0">
                <a:effectLst>
                  <a:outerShdw blurRad="38100" dist="38100" dir="2700000" algn="tl">
                    <a:srgbClr val="000000">
                      <a:alpha val="43137"/>
                    </a:srgbClr>
                  </a:outerShdw>
                </a:effectLst>
              </a:rPr>
              <a:t>Psychosis:</a:t>
            </a:r>
            <a:r>
              <a:rPr lang="en-US" sz="4800" b="1" dirty="0">
                <a:effectLst>
                  <a:outerShdw blurRad="38100" dist="38100" dir="2700000" algn="tl">
                    <a:srgbClr val="000000">
                      <a:alpha val="43137"/>
                    </a:srgbClr>
                  </a:outerShdw>
                </a:effectLst>
              </a:rPr>
              <a:t/>
            </a:r>
            <a:br>
              <a:rPr lang="en-US" sz="48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Can You Spot It?</a:t>
            </a:r>
          </a:p>
        </p:txBody>
      </p:sp>
      <p:sp>
        <p:nvSpPr>
          <p:cNvPr id="11" name="Subtitle 2"/>
          <p:cNvSpPr>
            <a:spLocks noGrp="1"/>
          </p:cNvSpPr>
          <p:nvPr>
            <p:ph type="subTitle" idx="1"/>
          </p:nvPr>
        </p:nvSpPr>
        <p:spPr>
          <a:xfrm>
            <a:off x="177079" y="3306283"/>
            <a:ext cx="4463303" cy="2836237"/>
          </a:xfrm>
        </p:spPr>
        <p:txBody>
          <a:bodyPr anchor="t">
            <a:noAutofit/>
          </a:bodyPr>
          <a:lstStyle/>
          <a:p>
            <a:pPr algn="ctr"/>
            <a:r>
              <a:rPr lang="en-US" sz="3200" dirty="0">
                <a:solidFill>
                  <a:schemeClr val="tx2">
                    <a:lumMod val="60000"/>
                    <a:lumOff val="40000"/>
                  </a:schemeClr>
                </a:solidFill>
                <a:effectLst>
                  <a:outerShdw blurRad="38100" dist="38100" dir="2700000" algn="tl">
                    <a:srgbClr val="000000">
                      <a:alpha val="43137"/>
                    </a:srgbClr>
                  </a:outerShdw>
                </a:effectLst>
              </a:rPr>
              <a:t>An educational series on first episode psychosis, common signs and symptoms, and barriers to diagnosis and treatment.</a:t>
            </a:r>
          </a:p>
        </p:txBody>
      </p:sp>
    </p:spTree>
    <p:custDataLst>
      <p:tags r:id="rId1"/>
    </p:custDataLst>
    <p:extLst>
      <p:ext uri="{BB962C8B-B14F-4D97-AF65-F5344CB8AC3E}">
        <p14:creationId xmlns:p14="http://schemas.microsoft.com/office/powerpoint/2010/main" val="1204752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artisticPhotocopy/>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284" y="834611"/>
            <a:ext cx="8405578" cy="4899448"/>
          </a:xfrm>
          <a:prstGeom prst="rect">
            <a:avLst/>
          </a:prstGeom>
          <a:effectLst/>
        </p:spPr>
      </p:pic>
      <p:sp>
        <p:nvSpPr>
          <p:cNvPr id="5" name="TextBox 4"/>
          <p:cNvSpPr txBox="1"/>
          <p:nvPr/>
        </p:nvSpPr>
        <p:spPr>
          <a:xfrm>
            <a:off x="0" y="6334780"/>
            <a:ext cx="8987862" cy="523220"/>
          </a:xfrm>
          <a:prstGeom prst="rect">
            <a:avLst/>
          </a:prstGeom>
          <a:noFill/>
        </p:spPr>
        <p:txBody>
          <a:bodyPr wrap="square" rtlCol="0">
            <a:spAutoFit/>
          </a:bodyPr>
          <a:lstStyle/>
          <a:p>
            <a:r>
              <a:rPr lang="en-US" sz="1400" i="1" dirty="0">
                <a:solidFill>
                  <a:schemeClr val="bg1"/>
                </a:solidFill>
              </a:rPr>
              <a:t>Anchoring Effect </a:t>
            </a:r>
            <a:r>
              <a:rPr lang="en-US" sz="1400" dirty="0">
                <a:solidFill>
                  <a:schemeClr val="bg1"/>
                </a:solidFill>
              </a:rPr>
              <a:t>[Cartoon]. (n. d. ). Retrieved from https://www.towergateinsurance.co.uk/liability-insurance/cognitive-biases</a:t>
            </a:r>
          </a:p>
        </p:txBody>
      </p:sp>
    </p:spTree>
    <p:custDataLst>
      <p:tags r:id="rId1"/>
    </p:custDataLst>
    <p:extLst>
      <p:ext uri="{BB962C8B-B14F-4D97-AF65-F5344CB8AC3E}">
        <p14:creationId xmlns:p14="http://schemas.microsoft.com/office/powerpoint/2010/main" val="4002804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 y="5101718"/>
            <a:ext cx="10515600" cy="1325563"/>
          </a:xfrm>
        </p:spPr>
        <p:txBody>
          <a:bodyPr/>
          <a:lstStyle/>
          <a:p>
            <a:r>
              <a:rPr lang="en-US" dirty="0"/>
              <a:t>Vignette: Anchoring</a:t>
            </a:r>
          </a:p>
        </p:txBody>
      </p:sp>
      <p:grpSp>
        <p:nvGrpSpPr>
          <p:cNvPr id="9" name="Group 8"/>
          <p:cNvGrpSpPr>
            <a:grpSpLocks noChangeAspect="1"/>
          </p:cNvGrpSpPr>
          <p:nvPr/>
        </p:nvGrpSpPr>
        <p:grpSpPr>
          <a:xfrm>
            <a:off x="6124847" y="2743200"/>
            <a:ext cx="2999226" cy="4114800"/>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59429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spTree>
    <p:custDataLst>
      <p:tags r:id="rId1"/>
    </p:custDataLst>
    <p:extLst>
      <p:ext uri="{BB962C8B-B14F-4D97-AF65-F5344CB8AC3E}">
        <p14:creationId xmlns:p14="http://schemas.microsoft.com/office/powerpoint/2010/main" val="2365800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sp>
        <p:nvSpPr>
          <p:cNvPr id="4" name="Oval Callout 30"/>
          <p:cNvSpPr/>
          <p:nvPr/>
        </p:nvSpPr>
        <p:spPr>
          <a:xfrm rot="161455">
            <a:off x="4898589" y="1472876"/>
            <a:ext cx="3003143" cy="984645"/>
          </a:xfrm>
          <a:prstGeom prst="wedgeEllipseCallout">
            <a:avLst>
              <a:gd name="adj1" fmla="val 31017"/>
              <a:gd name="adj2" fmla="val 106703"/>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dirty="0">
              <a:solidFill>
                <a:prstClr val="white"/>
              </a:solidFill>
              <a:latin typeface="Calibri" panose="020F0502020204030204"/>
            </a:endParaRPr>
          </a:p>
        </p:txBody>
      </p:sp>
      <p:sp>
        <p:nvSpPr>
          <p:cNvPr id="5" name="TextBox 4"/>
          <p:cNvSpPr txBox="1"/>
          <p:nvPr/>
        </p:nvSpPr>
        <p:spPr>
          <a:xfrm>
            <a:off x="4930617" y="1680058"/>
            <a:ext cx="2939085" cy="646331"/>
          </a:xfrm>
          <a:prstGeom prst="rect">
            <a:avLst/>
          </a:prstGeom>
          <a:noFill/>
          <a:ln>
            <a:noFill/>
          </a:ln>
        </p:spPr>
        <p:txBody>
          <a:bodyPr wrap="square" rtlCol="0">
            <a:spAutoFit/>
          </a:bodyPr>
          <a:lstStyle/>
          <a:p>
            <a:pPr algn="ctr"/>
            <a:r>
              <a:rPr lang="en-US" dirty="0">
                <a:solidFill>
                  <a:schemeClr val="bg1"/>
                </a:solidFill>
              </a:rPr>
              <a:t>So Kevin, what is the reason for your visit?</a:t>
            </a:r>
          </a:p>
        </p:txBody>
      </p:sp>
    </p:spTree>
    <p:custDataLst>
      <p:tags r:id="rId1"/>
    </p:custDataLst>
    <p:extLst>
      <p:ext uri="{BB962C8B-B14F-4D97-AF65-F5344CB8AC3E}">
        <p14:creationId xmlns:p14="http://schemas.microsoft.com/office/powerpoint/2010/main" val="2984686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sp>
        <p:nvSpPr>
          <p:cNvPr id="4" name="Oval Callout 30"/>
          <p:cNvSpPr/>
          <p:nvPr/>
        </p:nvSpPr>
        <p:spPr>
          <a:xfrm rot="161455">
            <a:off x="4898589" y="1472876"/>
            <a:ext cx="3003143" cy="984645"/>
          </a:xfrm>
          <a:prstGeom prst="wedgeEllipseCallout">
            <a:avLst>
              <a:gd name="adj1" fmla="val 31017"/>
              <a:gd name="adj2" fmla="val 106703"/>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dirty="0">
              <a:solidFill>
                <a:prstClr val="white"/>
              </a:solidFill>
              <a:latin typeface="Calibri" panose="020F0502020204030204"/>
            </a:endParaRPr>
          </a:p>
        </p:txBody>
      </p:sp>
      <p:sp>
        <p:nvSpPr>
          <p:cNvPr id="5" name="TextBox 4"/>
          <p:cNvSpPr txBox="1"/>
          <p:nvPr/>
        </p:nvSpPr>
        <p:spPr>
          <a:xfrm>
            <a:off x="4930617" y="1680058"/>
            <a:ext cx="2939085" cy="646331"/>
          </a:xfrm>
          <a:prstGeom prst="rect">
            <a:avLst/>
          </a:prstGeom>
          <a:noFill/>
          <a:ln>
            <a:noFill/>
          </a:ln>
        </p:spPr>
        <p:txBody>
          <a:bodyPr wrap="square" rtlCol="0">
            <a:spAutoFit/>
          </a:bodyPr>
          <a:lstStyle/>
          <a:p>
            <a:pPr algn="ctr"/>
            <a:r>
              <a:rPr lang="en-US" dirty="0">
                <a:solidFill>
                  <a:schemeClr val="bg1"/>
                </a:solidFill>
              </a:rPr>
              <a:t>So Kevin, what is the reason for your visit?</a:t>
            </a:r>
          </a:p>
        </p:txBody>
      </p:sp>
      <p:grpSp>
        <p:nvGrpSpPr>
          <p:cNvPr id="6" name="Group 5"/>
          <p:cNvGrpSpPr/>
          <p:nvPr/>
        </p:nvGrpSpPr>
        <p:grpSpPr>
          <a:xfrm>
            <a:off x="2437077" y="1706509"/>
            <a:ext cx="1866155" cy="1641931"/>
            <a:chOff x="1538116" y="2730000"/>
            <a:chExt cx="1866155" cy="1641931"/>
          </a:xfrm>
          <a:solidFill>
            <a:srgbClr val="FFFFFF">
              <a:alpha val="60000"/>
            </a:srgbClr>
          </a:solidFill>
        </p:grpSpPr>
        <p:sp>
          <p:nvSpPr>
            <p:cNvPr id="7" name="Oval Callout 28"/>
            <p:cNvSpPr/>
            <p:nvPr/>
          </p:nvSpPr>
          <p:spPr>
            <a:xfrm rot="21386513">
              <a:off x="1538116" y="2730000"/>
              <a:ext cx="1866155" cy="1641931"/>
            </a:xfrm>
            <a:prstGeom prst="wedgeEllipseCallout">
              <a:avLst>
                <a:gd name="adj1" fmla="val -53207"/>
                <a:gd name="adj2" fmla="val 52325"/>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dirty="0">
                <a:solidFill>
                  <a:prstClr val="white"/>
                </a:solidFill>
                <a:latin typeface="Calibri" panose="020F0502020204030204"/>
              </a:endParaRPr>
            </a:p>
          </p:txBody>
        </p:sp>
        <p:sp>
          <p:nvSpPr>
            <p:cNvPr id="9" name="TextBox 8"/>
            <p:cNvSpPr txBox="1"/>
            <p:nvPr/>
          </p:nvSpPr>
          <p:spPr>
            <a:xfrm>
              <a:off x="1562993" y="3033866"/>
              <a:ext cx="1816400" cy="1200329"/>
            </a:xfrm>
            <a:prstGeom prst="rect">
              <a:avLst/>
            </a:prstGeom>
            <a:noFill/>
            <a:ln>
              <a:noFill/>
            </a:ln>
          </p:spPr>
          <p:txBody>
            <a:bodyPr wrap="square" rtlCol="0">
              <a:spAutoFit/>
            </a:bodyPr>
            <a:lstStyle/>
            <a:p>
              <a:pPr algn="ctr"/>
              <a:r>
                <a:rPr lang="en-US" dirty="0">
                  <a:solidFill>
                    <a:schemeClr val="bg1"/>
                  </a:solidFill>
                </a:rPr>
                <a:t>I’m having this weird sense that I’m being followed.</a:t>
              </a:r>
            </a:p>
          </p:txBody>
        </p:sp>
      </p:grpSp>
    </p:spTree>
    <p:custDataLst>
      <p:tags r:id="rId1"/>
    </p:custDataLst>
    <p:extLst>
      <p:ext uri="{BB962C8B-B14F-4D97-AF65-F5344CB8AC3E}">
        <p14:creationId xmlns:p14="http://schemas.microsoft.com/office/powerpoint/2010/main" val="210256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grpSp>
        <p:nvGrpSpPr>
          <p:cNvPr id="10" name="Group 9"/>
          <p:cNvGrpSpPr/>
          <p:nvPr/>
        </p:nvGrpSpPr>
        <p:grpSpPr>
          <a:xfrm>
            <a:off x="4356774" y="187171"/>
            <a:ext cx="3459015" cy="2543476"/>
            <a:chOff x="5558255" y="-66490"/>
            <a:chExt cx="2941157" cy="2162686"/>
          </a:xfrm>
        </p:grpSpPr>
        <p:sp>
          <p:nvSpPr>
            <p:cNvPr id="11" name="Cloud Callout 10"/>
            <p:cNvSpPr/>
            <p:nvPr/>
          </p:nvSpPr>
          <p:spPr>
            <a:xfrm rot="10981790">
              <a:off x="5558255" y="-66490"/>
              <a:ext cx="2941157" cy="2162686"/>
            </a:xfrm>
            <a:prstGeom prst="cloudCallout">
              <a:avLst>
                <a:gd name="adj1" fmla="val -47026"/>
                <a:gd name="adj2" fmla="val -46189"/>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001096" y="368136"/>
              <a:ext cx="2234188" cy="1491682"/>
            </a:xfrm>
            <a:prstGeom prst="rect">
              <a:avLst/>
            </a:prstGeom>
            <a:noFill/>
          </p:spPr>
          <p:txBody>
            <a:bodyPr wrap="square" rtlCol="0">
              <a:spAutoFit/>
            </a:bodyPr>
            <a:lstStyle/>
            <a:p>
              <a:pPr algn="ctr"/>
              <a:r>
                <a:rPr lang="en-US" dirty="0">
                  <a:solidFill>
                    <a:schemeClr val="bg1"/>
                  </a:solidFill>
                </a:rPr>
                <a:t>Hmm, I see that the client checked off marijuana use on his intake form. He’s wearing his fraternity t-shirt, he sure looks the frat boy “type)..</a:t>
              </a:r>
            </a:p>
          </p:txBody>
        </p:sp>
      </p:grpSp>
    </p:spTree>
    <p:custDataLst>
      <p:tags r:id="rId1"/>
    </p:custDataLst>
    <p:extLst>
      <p:ext uri="{BB962C8B-B14F-4D97-AF65-F5344CB8AC3E}">
        <p14:creationId xmlns:p14="http://schemas.microsoft.com/office/powerpoint/2010/main" val="2912692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sp>
        <p:nvSpPr>
          <p:cNvPr id="4" name="Oval Callout 30"/>
          <p:cNvSpPr/>
          <p:nvPr/>
        </p:nvSpPr>
        <p:spPr>
          <a:xfrm rot="161455">
            <a:off x="4914423" y="1309652"/>
            <a:ext cx="3003143" cy="984645"/>
          </a:xfrm>
          <a:prstGeom prst="wedgeEllipseCallout">
            <a:avLst>
              <a:gd name="adj1" fmla="val 31031"/>
              <a:gd name="adj2" fmla="val 133972"/>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dirty="0">
              <a:solidFill>
                <a:prstClr val="white"/>
              </a:solidFill>
              <a:latin typeface="Calibri" panose="020F0502020204030204"/>
            </a:endParaRPr>
          </a:p>
        </p:txBody>
      </p:sp>
      <p:sp>
        <p:nvSpPr>
          <p:cNvPr id="5" name="TextBox 4"/>
          <p:cNvSpPr txBox="1"/>
          <p:nvPr/>
        </p:nvSpPr>
        <p:spPr>
          <a:xfrm>
            <a:off x="4892965" y="1340309"/>
            <a:ext cx="2939085" cy="923330"/>
          </a:xfrm>
          <a:prstGeom prst="rect">
            <a:avLst/>
          </a:prstGeom>
          <a:noFill/>
          <a:ln>
            <a:noFill/>
          </a:ln>
        </p:spPr>
        <p:txBody>
          <a:bodyPr wrap="square" rtlCol="0">
            <a:spAutoFit/>
          </a:bodyPr>
          <a:lstStyle/>
          <a:p>
            <a:pPr algn="ctr"/>
            <a:r>
              <a:rPr lang="en-US" dirty="0">
                <a:solidFill>
                  <a:schemeClr val="bg1"/>
                </a:solidFill>
              </a:rPr>
              <a:t>I see here that you mentioned that you use substances.</a:t>
            </a:r>
          </a:p>
        </p:txBody>
      </p:sp>
    </p:spTree>
    <p:custDataLst>
      <p:tags r:id="rId1"/>
    </p:custDataLst>
    <p:extLst>
      <p:ext uri="{BB962C8B-B14F-4D97-AF65-F5344CB8AC3E}">
        <p14:creationId xmlns:p14="http://schemas.microsoft.com/office/powerpoint/2010/main" val="1737266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sp>
        <p:nvSpPr>
          <p:cNvPr id="4" name="Oval Callout 30"/>
          <p:cNvSpPr/>
          <p:nvPr/>
        </p:nvSpPr>
        <p:spPr>
          <a:xfrm rot="161455">
            <a:off x="4914423" y="1309652"/>
            <a:ext cx="3003143" cy="984645"/>
          </a:xfrm>
          <a:prstGeom prst="wedgeEllipseCallout">
            <a:avLst>
              <a:gd name="adj1" fmla="val 31031"/>
              <a:gd name="adj2" fmla="val 133972"/>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dirty="0">
              <a:solidFill>
                <a:prstClr val="white"/>
              </a:solidFill>
              <a:latin typeface="Calibri" panose="020F0502020204030204"/>
            </a:endParaRPr>
          </a:p>
        </p:txBody>
      </p:sp>
      <p:sp>
        <p:nvSpPr>
          <p:cNvPr id="5" name="TextBox 4"/>
          <p:cNvSpPr txBox="1"/>
          <p:nvPr/>
        </p:nvSpPr>
        <p:spPr>
          <a:xfrm>
            <a:off x="4892965" y="1340309"/>
            <a:ext cx="2939085" cy="923330"/>
          </a:xfrm>
          <a:prstGeom prst="rect">
            <a:avLst/>
          </a:prstGeom>
          <a:noFill/>
          <a:ln>
            <a:noFill/>
          </a:ln>
        </p:spPr>
        <p:txBody>
          <a:bodyPr wrap="square" rtlCol="0">
            <a:spAutoFit/>
          </a:bodyPr>
          <a:lstStyle/>
          <a:p>
            <a:pPr algn="ctr"/>
            <a:r>
              <a:rPr lang="en-US" dirty="0">
                <a:solidFill>
                  <a:schemeClr val="bg1"/>
                </a:solidFill>
              </a:rPr>
              <a:t>I see here that you mentioned that you use substances.</a:t>
            </a:r>
          </a:p>
        </p:txBody>
      </p:sp>
      <p:sp>
        <p:nvSpPr>
          <p:cNvPr id="6" name="Oval Callout 5"/>
          <p:cNvSpPr/>
          <p:nvPr/>
        </p:nvSpPr>
        <p:spPr>
          <a:xfrm rot="21386513">
            <a:off x="2666442" y="2341260"/>
            <a:ext cx="2566839" cy="2107092"/>
          </a:xfrm>
          <a:prstGeom prst="wedgeEllipseCallout">
            <a:avLst>
              <a:gd name="adj1" fmla="val -64203"/>
              <a:gd name="adj2" fmla="val 4325"/>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dirty="0">
              <a:solidFill>
                <a:prstClr val="white"/>
              </a:solidFill>
              <a:latin typeface="Calibri" panose="020F0502020204030204"/>
            </a:endParaRPr>
          </a:p>
        </p:txBody>
      </p:sp>
      <p:sp>
        <p:nvSpPr>
          <p:cNvPr id="7" name="TextBox 6"/>
          <p:cNvSpPr txBox="1"/>
          <p:nvPr/>
        </p:nvSpPr>
        <p:spPr>
          <a:xfrm>
            <a:off x="2761197" y="2567948"/>
            <a:ext cx="2377327" cy="1754326"/>
          </a:xfrm>
          <a:prstGeom prst="rect">
            <a:avLst/>
          </a:prstGeom>
          <a:noFill/>
        </p:spPr>
        <p:txBody>
          <a:bodyPr wrap="square" rtlCol="0">
            <a:spAutoFit/>
          </a:bodyPr>
          <a:lstStyle/>
          <a:p>
            <a:pPr algn="ctr"/>
            <a:r>
              <a:rPr lang="en-US" dirty="0">
                <a:solidFill>
                  <a:schemeClr val="bg1"/>
                </a:solidFill>
              </a:rPr>
              <a:t>Yeah, sometimes I smoke pot with friends on the weekends. But, I’m having the feeling of being watched all of the time.</a:t>
            </a:r>
          </a:p>
        </p:txBody>
      </p:sp>
    </p:spTree>
    <p:custDataLst>
      <p:tags r:id="rId1"/>
    </p:custDataLst>
    <p:extLst>
      <p:ext uri="{BB962C8B-B14F-4D97-AF65-F5344CB8AC3E}">
        <p14:creationId xmlns:p14="http://schemas.microsoft.com/office/powerpoint/2010/main" val="2575317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sp>
        <p:nvSpPr>
          <p:cNvPr id="4" name="Oval Callout 30"/>
          <p:cNvSpPr/>
          <p:nvPr/>
        </p:nvSpPr>
        <p:spPr>
          <a:xfrm rot="161455">
            <a:off x="4263543" y="1170329"/>
            <a:ext cx="3657296" cy="1108681"/>
          </a:xfrm>
          <a:prstGeom prst="wedgeEllipseCallout">
            <a:avLst>
              <a:gd name="adj1" fmla="val 35662"/>
              <a:gd name="adj2" fmla="val 131052"/>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dirty="0">
              <a:solidFill>
                <a:prstClr val="white"/>
              </a:solidFill>
              <a:latin typeface="Calibri" panose="020F0502020204030204"/>
            </a:endParaRPr>
          </a:p>
        </p:txBody>
      </p:sp>
      <p:sp>
        <p:nvSpPr>
          <p:cNvPr id="9" name="TextBox 8"/>
          <p:cNvSpPr txBox="1"/>
          <p:nvPr/>
        </p:nvSpPr>
        <p:spPr>
          <a:xfrm>
            <a:off x="4622648" y="1352825"/>
            <a:ext cx="2939085" cy="923330"/>
          </a:xfrm>
          <a:prstGeom prst="rect">
            <a:avLst/>
          </a:prstGeom>
          <a:noFill/>
        </p:spPr>
        <p:txBody>
          <a:bodyPr wrap="square" rtlCol="0">
            <a:spAutoFit/>
          </a:bodyPr>
          <a:lstStyle/>
          <a:p>
            <a:pPr algn="ctr"/>
            <a:r>
              <a:rPr lang="en-US" dirty="0">
                <a:solidFill>
                  <a:schemeClr val="bg1"/>
                </a:solidFill>
              </a:rPr>
              <a:t>Did you know that paranoia is associated with marijuana use?</a:t>
            </a:r>
          </a:p>
        </p:txBody>
      </p:sp>
    </p:spTree>
    <p:custDataLst>
      <p:tags r:id="rId1"/>
    </p:custDataLst>
    <p:extLst>
      <p:ext uri="{BB962C8B-B14F-4D97-AF65-F5344CB8AC3E}">
        <p14:creationId xmlns:p14="http://schemas.microsoft.com/office/powerpoint/2010/main" val="834341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sp>
        <p:nvSpPr>
          <p:cNvPr id="4" name="Oval Callout 30"/>
          <p:cNvSpPr/>
          <p:nvPr/>
        </p:nvSpPr>
        <p:spPr>
          <a:xfrm rot="161455">
            <a:off x="4263543" y="1170329"/>
            <a:ext cx="3657296" cy="1108681"/>
          </a:xfrm>
          <a:prstGeom prst="wedgeEllipseCallout">
            <a:avLst>
              <a:gd name="adj1" fmla="val 35662"/>
              <a:gd name="adj2" fmla="val 131052"/>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dirty="0">
              <a:solidFill>
                <a:prstClr val="white"/>
              </a:solidFill>
              <a:latin typeface="Calibri" panose="020F0502020204030204"/>
            </a:endParaRPr>
          </a:p>
        </p:txBody>
      </p:sp>
      <p:sp>
        <p:nvSpPr>
          <p:cNvPr id="9" name="TextBox 8"/>
          <p:cNvSpPr txBox="1"/>
          <p:nvPr/>
        </p:nvSpPr>
        <p:spPr>
          <a:xfrm>
            <a:off x="4622648" y="1352825"/>
            <a:ext cx="2939085" cy="923330"/>
          </a:xfrm>
          <a:prstGeom prst="rect">
            <a:avLst/>
          </a:prstGeom>
          <a:noFill/>
        </p:spPr>
        <p:txBody>
          <a:bodyPr wrap="square" rtlCol="0">
            <a:spAutoFit/>
          </a:bodyPr>
          <a:lstStyle/>
          <a:p>
            <a:pPr algn="ctr"/>
            <a:r>
              <a:rPr lang="en-US" dirty="0">
                <a:solidFill>
                  <a:schemeClr val="bg1"/>
                </a:solidFill>
              </a:rPr>
              <a:t>Did you know that paranoia is associated with marijuana use?</a:t>
            </a:r>
          </a:p>
        </p:txBody>
      </p:sp>
      <p:grpSp>
        <p:nvGrpSpPr>
          <p:cNvPr id="6" name="Group 5"/>
          <p:cNvGrpSpPr/>
          <p:nvPr/>
        </p:nvGrpSpPr>
        <p:grpSpPr>
          <a:xfrm>
            <a:off x="2682289" y="2276155"/>
            <a:ext cx="2530084" cy="2271663"/>
            <a:chOff x="1884065" y="2009286"/>
            <a:chExt cx="2530084" cy="2271663"/>
          </a:xfrm>
          <a:noFill/>
        </p:grpSpPr>
        <p:sp>
          <p:nvSpPr>
            <p:cNvPr id="7" name="Oval Callout 6"/>
            <p:cNvSpPr/>
            <p:nvPr/>
          </p:nvSpPr>
          <p:spPr>
            <a:xfrm rot="21386513">
              <a:off x="1884065" y="2009286"/>
              <a:ext cx="2530084" cy="2271663"/>
            </a:xfrm>
            <a:prstGeom prst="wedgeEllipseCallout">
              <a:avLst>
                <a:gd name="adj1" fmla="val -66066"/>
                <a:gd name="adj2" fmla="val 5845"/>
              </a:avLst>
            </a:prstGeom>
            <a:solidFill>
              <a:srgbClr val="FFFFFF">
                <a:alpha val="80000"/>
              </a:srgbClr>
            </a:solidFill>
            <a:ln w="15875" cap="flat" cmpd="sng" algn="ctr">
              <a:solidFill>
                <a:srgbClr val="000000"/>
              </a:solidFill>
              <a:prstDash val="solid"/>
            </a:ln>
            <a:effectLst/>
          </p:spPr>
          <p:txBody>
            <a:bodyPr rtlCol="0" anchor="ctr"/>
            <a:lstStyle/>
            <a:p>
              <a:pPr algn="ctr" defTabSz="914377">
                <a:defRPr/>
              </a:pPr>
              <a:endParaRPr lang="en-US" kern="0" dirty="0">
                <a:solidFill>
                  <a:prstClr val="white"/>
                </a:solidFill>
                <a:latin typeface="Calibri" panose="020F0502020204030204"/>
              </a:endParaRPr>
            </a:p>
          </p:txBody>
        </p:sp>
        <p:sp>
          <p:nvSpPr>
            <p:cNvPr id="10" name="TextBox 9"/>
            <p:cNvSpPr txBox="1"/>
            <p:nvPr/>
          </p:nvSpPr>
          <p:spPr>
            <a:xfrm>
              <a:off x="2077158" y="2237176"/>
              <a:ext cx="2185219" cy="1815882"/>
            </a:xfrm>
            <a:prstGeom prst="rect">
              <a:avLst/>
            </a:prstGeom>
            <a:grpFill/>
          </p:spPr>
          <p:txBody>
            <a:bodyPr wrap="square" rtlCol="0">
              <a:spAutoFit/>
            </a:bodyPr>
            <a:lstStyle/>
            <a:p>
              <a:pPr algn="ctr"/>
              <a:r>
                <a:rPr lang="en-US" sz="1600" dirty="0">
                  <a:solidFill>
                    <a:schemeClr val="bg1"/>
                  </a:solidFill>
                </a:rPr>
                <a:t>Yeah, I heard that. I haven’t smoked in a while now. I’m pretty sure that a car followed me home last night. I wondered if it was the FBI.</a:t>
              </a:r>
            </a:p>
          </p:txBody>
        </p:sp>
      </p:grpSp>
    </p:spTree>
    <p:custDataLst>
      <p:tags r:id="rId1"/>
    </p:custDataLst>
    <p:extLst>
      <p:ext uri="{BB962C8B-B14F-4D97-AF65-F5344CB8AC3E}">
        <p14:creationId xmlns:p14="http://schemas.microsoft.com/office/powerpoint/2010/main" val="985572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D8E6-F0C5-40A1-B81C-E2EFB6275D7F}"/>
              </a:ext>
            </a:extLst>
          </p:cNvPr>
          <p:cNvSpPr>
            <a:spLocks noGrp="1"/>
          </p:cNvSpPr>
          <p:nvPr>
            <p:ph type="title"/>
          </p:nvPr>
        </p:nvSpPr>
        <p:spPr/>
        <p:txBody>
          <a:bodyPr/>
          <a:lstStyle/>
          <a:p>
            <a:pPr algn="ctr"/>
            <a:r>
              <a:rPr lang="en-US" dirty="0"/>
              <a:t>Disclosures</a:t>
            </a:r>
          </a:p>
        </p:txBody>
      </p:sp>
      <p:sp>
        <p:nvSpPr>
          <p:cNvPr id="3" name="Content Placeholder 2">
            <a:extLst>
              <a:ext uri="{FF2B5EF4-FFF2-40B4-BE49-F238E27FC236}">
                <a16:creationId xmlns:a16="http://schemas.microsoft.com/office/drawing/2014/main" id="{3C8599AF-F99C-4553-8FF4-B147A19A5326}"/>
              </a:ext>
            </a:extLst>
          </p:cNvPr>
          <p:cNvSpPr>
            <a:spLocks noGrp="1"/>
          </p:cNvSpPr>
          <p:nvPr>
            <p:ph idx="1"/>
          </p:nvPr>
        </p:nvSpPr>
        <p:spPr>
          <a:xfrm>
            <a:off x="515744" y="1520825"/>
            <a:ext cx="7675350" cy="4351338"/>
          </a:xfrm>
        </p:spPr>
        <p:txBody>
          <a:bodyPr/>
          <a:lstStyle/>
          <a:p>
            <a:pPr marL="0" indent="0">
              <a:buNone/>
            </a:pPr>
            <a:r>
              <a:rPr lang="en-US" sz="3200" dirty="0"/>
              <a:t>In the past two years Dr. Perkins received </a:t>
            </a:r>
          </a:p>
          <a:p>
            <a:pPr lvl="1"/>
            <a:r>
              <a:rPr lang="en-US" sz="2800" dirty="0"/>
              <a:t> funding from Boehringer-</a:t>
            </a:r>
            <a:r>
              <a:rPr lang="en-US" sz="2800" dirty="0" err="1"/>
              <a:t>Ingleheim</a:t>
            </a:r>
            <a:r>
              <a:rPr lang="en-US" sz="2800" dirty="0"/>
              <a:t> to conduct a clinical trial at UNC,</a:t>
            </a:r>
          </a:p>
          <a:p>
            <a:pPr lvl="1"/>
            <a:r>
              <a:rPr lang="en-US" sz="2800" dirty="0"/>
              <a:t> consulting fees from Alkermes,</a:t>
            </a:r>
          </a:p>
          <a:p>
            <a:pPr lvl="1"/>
            <a:r>
              <a:rPr lang="en-US" sz="2800" dirty="0"/>
              <a:t> royalties from APA publishing.</a:t>
            </a:r>
          </a:p>
          <a:p>
            <a:endParaRPr lang="en-US" dirty="0"/>
          </a:p>
        </p:txBody>
      </p:sp>
    </p:spTree>
    <p:custDataLst>
      <p:tags r:id="rId1"/>
    </p:custDataLst>
    <p:extLst>
      <p:ext uri="{BB962C8B-B14F-4D97-AF65-F5344CB8AC3E}">
        <p14:creationId xmlns:p14="http://schemas.microsoft.com/office/powerpoint/2010/main" val="2943266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952" y="1727790"/>
            <a:ext cx="3520601" cy="4351338"/>
          </a:xfrm>
        </p:spPr>
        <p:txBody>
          <a:bodyPr/>
          <a:lstStyle/>
          <a:p>
            <a:pPr marL="0" indent="0">
              <a:buNone/>
            </a:pPr>
            <a:r>
              <a:rPr lang="en-US" dirty="0"/>
              <a:t>Do you agree with Gloria’s diagnosis of substance use disorder?</a:t>
            </a:r>
          </a:p>
          <a:p>
            <a:pPr marL="0" indent="0">
              <a:buNone/>
            </a:pPr>
            <a:endParaRPr lang="en-US" dirty="0"/>
          </a:p>
          <a:p>
            <a:pPr marL="457200" indent="-457200">
              <a:buAutoNum type="alphaLcParenR"/>
            </a:pPr>
            <a:r>
              <a:rPr lang="en-US" dirty="0"/>
              <a:t>Yes</a:t>
            </a:r>
          </a:p>
          <a:p>
            <a:pPr marL="457200" indent="-457200">
              <a:buAutoNum type="alphaLcParenR"/>
            </a:pPr>
            <a:r>
              <a:rPr lang="en-US" dirty="0"/>
              <a:t>No</a:t>
            </a:r>
          </a:p>
        </p:txBody>
      </p:sp>
      <p:grpSp>
        <p:nvGrpSpPr>
          <p:cNvPr id="11" name="Group 10"/>
          <p:cNvGrpSpPr>
            <a:grpSpLocks noChangeAspect="1"/>
          </p:cNvGrpSpPr>
          <p:nvPr/>
        </p:nvGrpSpPr>
        <p:grpSpPr>
          <a:xfrm>
            <a:off x="6124847" y="2743200"/>
            <a:ext cx="2999226" cy="4114800"/>
            <a:chOff x="2214770" y="354647"/>
            <a:chExt cx="4740212" cy="6503352"/>
          </a:xfrm>
        </p:grpSpPr>
        <p:grpSp>
          <p:nvGrpSpPr>
            <p:cNvPr id="12" name="Group 11"/>
            <p:cNvGrpSpPr/>
            <p:nvPr/>
          </p:nvGrpSpPr>
          <p:grpSpPr>
            <a:xfrm>
              <a:off x="2214770" y="354647"/>
              <a:ext cx="4740212" cy="6503352"/>
              <a:chOff x="2214770" y="354647"/>
              <a:chExt cx="4740212" cy="6503352"/>
            </a:xfrm>
          </p:grpSpPr>
          <p:pic>
            <p:nvPicPr>
              <p:cNvPr id="15" name="Picture 14"/>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6" name="Picture 15"/>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3" name="Picture 12"/>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4"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766105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952" y="1727790"/>
            <a:ext cx="3520601" cy="4351338"/>
          </a:xfrm>
        </p:spPr>
        <p:txBody>
          <a:bodyPr/>
          <a:lstStyle/>
          <a:p>
            <a:pPr marL="0" indent="0">
              <a:buNone/>
            </a:pPr>
            <a:r>
              <a:rPr lang="en-US" dirty="0"/>
              <a:t>Do you agree with Gloria’s diagnosis of substance use disorder?</a:t>
            </a:r>
          </a:p>
          <a:p>
            <a:pPr marL="0" indent="0">
              <a:buNone/>
            </a:pPr>
            <a:endParaRPr lang="en-US" dirty="0"/>
          </a:p>
          <a:p>
            <a:pPr marL="457200" indent="-457200">
              <a:buAutoNum type="alphaLcParenR"/>
            </a:pPr>
            <a:r>
              <a:rPr lang="en-US" dirty="0"/>
              <a:t>Yes</a:t>
            </a:r>
          </a:p>
          <a:p>
            <a:pPr marL="457200" indent="-457200">
              <a:buAutoNum type="alphaLcParenR"/>
            </a:pPr>
            <a:r>
              <a:rPr lang="en-US" b="1" u="sng" dirty="0"/>
              <a:t>No</a:t>
            </a:r>
          </a:p>
        </p:txBody>
      </p:sp>
      <p:grpSp>
        <p:nvGrpSpPr>
          <p:cNvPr id="11" name="Group 10"/>
          <p:cNvGrpSpPr>
            <a:grpSpLocks noChangeAspect="1"/>
          </p:cNvGrpSpPr>
          <p:nvPr/>
        </p:nvGrpSpPr>
        <p:grpSpPr>
          <a:xfrm>
            <a:off x="6124847" y="2743200"/>
            <a:ext cx="2999226" cy="4114800"/>
            <a:chOff x="2214770" y="354647"/>
            <a:chExt cx="4740212" cy="6503352"/>
          </a:xfrm>
        </p:grpSpPr>
        <p:grpSp>
          <p:nvGrpSpPr>
            <p:cNvPr id="12" name="Group 11"/>
            <p:cNvGrpSpPr/>
            <p:nvPr/>
          </p:nvGrpSpPr>
          <p:grpSpPr>
            <a:xfrm>
              <a:off x="2214770" y="354647"/>
              <a:ext cx="4740212" cy="6503352"/>
              <a:chOff x="2214770" y="354647"/>
              <a:chExt cx="4740212" cy="6503352"/>
            </a:xfrm>
          </p:grpSpPr>
          <p:pic>
            <p:nvPicPr>
              <p:cNvPr id="15" name="Picture 14"/>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6" name="Picture 15"/>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3" name="Picture 12"/>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4"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321983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416" y="301326"/>
            <a:ext cx="5335248" cy="5026578"/>
          </a:xfrm>
        </p:spPr>
        <p:txBody>
          <a:bodyPr>
            <a:normAutofit fontScale="92500" lnSpcReduction="10000"/>
          </a:bodyPr>
          <a:lstStyle/>
          <a:p>
            <a:pPr marL="0" indent="0">
              <a:buNone/>
            </a:pPr>
            <a:r>
              <a:rPr lang="en-US" dirty="0"/>
              <a:t>How did the cognitive heuristic </a:t>
            </a:r>
            <a:r>
              <a:rPr lang="en-US" b="1" dirty="0"/>
              <a:t>“anchoring” </a:t>
            </a:r>
            <a:r>
              <a:rPr lang="en-US" dirty="0"/>
              <a:t>contribute to Gloria possibly misdiagnosing Kevin? </a:t>
            </a:r>
          </a:p>
          <a:p>
            <a:pPr marL="0" indent="0">
              <a:buNone/>
            </a:pPr>
            <a:endParaRPr lang="en-US" dirty="0"/>
          </a:p>
          <a:p>
            <a:pPr marL="0" indent="0">
              <a:buNone/>
            </a:pPr>
            <a:r>
              <a:rPr lang="en-US" dirty="0"/>
              <a:t>a) She selectively explored her initial impression. </a:t>
            </a:r>
          </a:p>
          <a:p>
            <a:pPr marL="0" indent="0">
              <a:buNone/>
            </a:pPr>
            <a:endParaRPr lang="en-US" dirty="0"/>
          </a:p>
          <a:p>
            <a:pPr marL="0" indent="0">
              <a:buNone/>
            </a:pPr>
            <a:r>
              <a:rPr lang="en-US" dirty="0"/>
              <a:t>b) She selectively pursued information that first came to mind. </a:t>
            </a:r>
          </a:p>
          <a:p>
            <a:pPr marL="0" indent="0">
              <a:buNone/>
            </a:pPr>
            <a:endParaRPr lang="en-US" dirty="0"/>
          </a:p>
          <a:p>
            <a:pPr marL="0" indent="0">
              <a:buNone/>
            </a:pPr>
            <a:r>
              <a:rPr lang="en-US" dirty="0"/>
              <a:t>c) She ignored information that went against her diagnostic formulation.</a:t>
            </a:r>
          </a:p>
          <a:p>
            <a:pPr marL="0" indent="0">
              <a:buNone/>
            </a:pPr>
            <a:endParaRPr lang="en-US" dirty="0"/>
          </a:p>
          <a:p>
            <a:pPr marL="0" indent="0">
              <a:buNone/>
            </a:pPr>
            <a:r>
              <a:rPr lang="en-US" dirty="0"/>
              <a:t>d) All of the above.</a:t>
            </a:r>
          </a:p>
        </p:txBody>
      </p:sp>
      <p:grpSp>
        <p:nvGrpSpPr>
          <p:cNvPr id="11" name="Group 10"/>
          <p:cNvGrpSpPr>
            <a:grpSpLocks noChangeAspect="1"/>
          </p:cNvGrpSpPr>
          <p:nvPr/>
        </p:nvGrpSpPr>
        <p:grpSpPr>
          <a:xfrm>
            <a:off x="6124847" y="2743200"/>
            <a:ext cx="2999226" cy="4114800"/>
            <a:chOff x="2214770" y="354647"/>
            <a:chExt cx="4740212" cy="6503352"/>
          </a:xfrm>
        </p:grpSpPr>
        <p:grpSp>
          <p:nvGrpSpPr>
            <p:cNvPr id="12" name="Group 11"/>
            <p:cNvGrpSpPr/>
            <p:nvPr/>
          </p:nvGrpSpPr>
          <p:grpSpPr>
            <a:xfrm>
              <a:off x="2214770" y="354647"/>
              <a:ext cx="4740212" cy="6503352"/>
              <a:chOff x="2214770" y="354647"/>
              <a:chExt cx="4740212" cy="6503352"/>
            </a:xfrm>
          </p:grpSpPr>
          <p:pic>
            <p:nvPicPr>
              <p:cNvPr id="15" name="Picture 14"/>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6" name="Picture 15"/>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3" name="Picture 12"/>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4"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148728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416" y="301326"/>
            <a:ext cx="5335248" cy="5026578"/>
          </a:xfrm>
        </p:spPr>
        <p:txBody>
          <a:bodyPr>
            <a:normAutofit fontScale="92500" lnSpcReduction="10000"/>
          </a:bodyPr>
          <a:lstStyle/>
          <a:p>
            <a:pPr marL="0" indent="0">
              <a:buNone/>
            </a:pPr>
            <a:r>
              <a:rPr lang="en-US" dirty="0"/>
              <a:t>How did the cognitive heuristic </a:t>
            </a:r>
            <a:r>
              <a:rPr lang="en-US" b="1" dirty="0"/>
              <a:t>“anchoring” </a:t>
            </a:r>
            <a:r>
              <a:rPr lang="en-US" dirty="0"/>
              <a:t>contribute to Gloria possibly misdiagnosing Kevin? </a:t>
            </a:r>
          </a:p>
          <a:p>
            <a:pPr marL="0" indent="0">
              <a:buNone/>
            </a:pPr>
            <a:endParaRPr lang="en-US" dirty="0"/>
          </a:p>
          <a:p>
            <a:pPr marL="0" indent="0">
              <a:buNone/>
            </a:pPr>
            <a:r>
              <a:rPr lang="en-US" b="1" u="sng" dirty="0"/>
              <a:t>a) She selectively explored her initial impression. </a:t>
            </a:r>
          </a:p>
          <a:p>
            <a:pPr marL="0" indent="0">
              <a:buNone/>
            </a:pPr>
            <a:endParaRPr lang="en-US" dirty="0"/>
          </a:p>
          <a:p>
            <a:pPr marL="0" indent="0">
              <a:buNone/>
            </a:pPr>
            <a:r>
              <a:rPr lang="en-US" dirty="0"/>
              <a:t>b) She selectively pursued information that first came to mind. </a:t>
            </a:r>
          </a:p>
          <a:p>
            <a:pPr marL="0" indent="0">
              <a:buNone/>
            </a:pPr>
            <a:endParaRPr lang="en-US" dirty="0"/>
          </a:p>
          <a:p>
            <a:pPr marL="0" indent="0">
              <a:buNone/>
            </a:pPr>
            <a:r>
              <a:rPr lang="en-US" dirty="0"/>
              <a:t>c) She ignored information that went against her diagnostic formulation.</a:t>
            </a:r>
          </a:p>
          <a:p>
            <a:pPr marL="0" indent="0">
              <a:buNone/>
            </a:pPr>
            <a:endParaRPr lang="en-US" dirty="0"/>
          </a:p>
          <a:p>
            <a:pPr marL="0" indent="0">
              <a:buNone/>
            </a:pPr>
            <a:r>
              <a:rPr lang="en-US" dirty="0"/>
              <a:t>d) All of the above.</a:t>
            </a:r>
          </a:p>
        </p:txBody>
      </p:sp>
      <p:grpSp>
        <p:nvGrpSpPr>
          <p:cNvPr id="11" name="Group 10"/>
          <p:cNvGrpSpPr>
            <a:grpSpLocks noChangeAspect="1"/>
          </p:cNvGrpSpPr>
          <p:nvPr/>
        </p:nvGrpSpPr>
        <p:grpSpPr>
          <a:xfrm>
            <a:off x="6124847" y="2743200"/>
            <a:ext cx="2999226" cy="4114800"/>
            <a:chOff x="2214770" y="354647"/>
            <a:chExt cx="4740212" cy="6503352"/>
          </a:xfrm>
        </p:grpSpPr>
        <p:grpSp>
          <p:nvGrpSpPr>
            <p:cNvPr id="12" name="Group 11"/>
            <p:cNvGrpSpPr/>
            <p:nvPr/>
          </p:nvGrpSpPr>
          <p:grpSpPr>
            <a:xfrm>
              <a:off x="2214770" y="354647"/>
              <a:ext cx="4740212" cy="6503352"/>
              <a:chOff x="2214770" y="354647"/>
              <a:chExt cx="4740212" cy="6503352"/>
            </a:xfrm>
          </p:grpSpPr>
          <p:pic>
            <p:nvPicPr>
              <p:cNvPr id="15" name="Picture 14"/>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6" name="Picture 15"/>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3" name="Picture 12"/>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4"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592849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123" y="937698"/>
            <a:ext cx="4512366" cy="5577840"/>
          </a:xfrm>
        </p:spPr>
        <p:txBody>
          <a:bodyPr>
            <a:normAutofit fontScale="92500"/>
          </a:bodyPr>
          <a:lstStyle/>
          <a:p>
            <a:pPr marL="0" indent="0">
              <a:buNone/>
            </a:pPr>
            <a:r>
              <a:rPr lang="en-US" dirty="0"/>
              <a:t>Anxiety and depressive disorders are highly common, chances are you see many patients that actually do have anxiety and depressive disorders. Could the high prevalence of mood disorders impact the  clinical assessment process, and contribute to missing less common disorders? </a:t>
            </a:r>
          </a:p>
          <a:p>
            <a:pPr marL="0" indent="0">
              <a:buNone/>
            </a:pPr>
            <a:r>
              <a:rPr lang="en-US" dirty="0"/>
              <a:t>a) Yes, but mainly for inexperienced clinicians.</a:t>
            </a:r>
          </a:p>
          <a:p>
            <a:pPr marL="0" indent="0">
              <a:buNone/>
            </a:pPr>
            <a:r>
              <a:rPr lang="en-US" dirty="0"/>
              <a:t>b) Yes, but mainly for experienced clinicians.</a:t>
            </a:r>
          </a:p>
          <a:p>
            <a:pPr marL="0" indent="0">
              <a:buNone/>
            </a:pPr>
            <a:r>
              <a:rPr lang="en-US" dirty="0"/>
              <a:t>c) Yes, it happens with new and experienced clinicians.</a:t>
            </a:r>
          </a:p>
          <a:p>
            <a:pPr marL="0" indent="0">
              <a:buNone/>
            </a:pPr>
            <a:r>
              <a:rPr lang="en-US" dirty="0"/>
              <a:t>d) Yes, for many clinicians, but not for me. </a:t>
            </a:r>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6760556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123" y="937698"/>
            <a:ext cx="4512366" cy="5577840"/>
          </a:xfrm>
        </p:spPr>
        <p:txBody>
          <a:bodyPr>
            <a:normAutofit fontScale="92500"/>
          </a:bodyPr>
          <a:lstStyle/>
          <a:p>
            <a:pPr marL="0" indent="0">
              <a:buNone/>
            </a:pPr>
            <a:r>
              <a:rPr lang="en-US" dirty="0"/>
              <a:t>Anxiety and depressive disorders are highly common, chances are you see many patients that actually do have anxiety and depressive disorders. Could the high prevalence of mood disorders impact the  clinical assessment process, and contribute to missing less common disorders? </a:t>
            </a:r>
          </a:p>
          <a:p>
            <a:pPr marL="0" indent="0">
              <a:buNone/>
            </a:pPr>
            <a:r>
              <a:rPr lang="en-US" dirty="0"/>
              <a:t>a) Yes, but mainly for inexperienced clinicians.</a:t>
            </a:r>
          </a:p>
          <a:p>
            <a:pPr marL="0" indent="0">
              <a:buNone/>
            </a:pPr>
            <a:r>
              <a:rPr lang="en-US" dirty="0"/>
              <a:t>b) Yes, but mainly for experienced clinicians.</a:t>
            </a:r>
          </a:p>
          <a:p>
            <a:pPr marL="0" indent="0">
              <a:buNone/>
            </a:pPr>
            <a:r>
              <a:rPr lang="en-US" b="1" dirty="0"/>
              <a:t>c) Yes, it happens with new and experienced clinicians.</a:t>
            </a:r>
          </a:p>
          <a:p>
            <a:pPr marL="0" indent="0">
              <a:buNone/>
            </a:pPr>
            <a:r>
              <a:rPr lang="en-US" dirty="0"/>
              <a:t>d) Yes, for many clinicians, but not for me. </a:t>
            </a:r>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049650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artisticPhotocopy/>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247" y="859536"/>
            <a:ext cx="8394467" cy="4933188"/>
          </a:xfrm>
          <a:prstGeom prst="rect">
            <a:avLst/>
          </a:prstGeom>
        </p:spPr>
      </p:pic>
      <p:sp>
        <p:nvSpPr>
          <p:cNvPr id="4" name="TextBox 3"/>
          <p:cNvSpPr txBox="1"/>
          <p:nvPr/>
        </p:nvSpPr>
        <p:spPr>
          <a:xfrm>
            <a:off x="237744" y="6334779"/>
            <a:ext cx="8906256" cy="523221"/>
          </a:xfrm>
          <a:prstGeom prst="rect">
            <a:avLst/>
          </a:prstGeom>
          <a:noFill/>
        </p:spPr>
        <p:txBody>
          <a:bodyPr wrap="square" rtlCol="0">
            <a:spAutoFit/>
          </a:bodyPr>
          <a:lstStyle/>
          <a:p>
            <a:r>
              <a:rPr lang="en-US" sz="1400" i="1" dirty="0">
                <a:solidFill>
                  <a:schemeClr val="bg1"/>
                </a:solidFill>
              </a:rPr>
              <a:t>Availability Heuristic </a:t>
            </a:r>
            <a:r>
              <a:rPr lang="en-US" sz="1400" dirty="0">
                <a:solidFill>
                  <a:schemeClr val="bg1"/>
                </a:solidFill>
              </a:rPr>
              <a:t>[Cartoon]. (n. d. ). Retrieved from https://www.towergateinsurance.co.uk/liability-insuranc/cognitive-biasese</a:t>
            </a:r>
          </a:p>
        </p:txBody>
      </p:sp>
    </p:spTree>
    <p:custDataLst>
      <p:tags r:id="rId1"/>
    </p:custDataLst>
    <p:extLst>
      <p:ext uri="{BB962C8B-B14F-4D97-AF65-F5344CB8AC3E}">
        <p14:creationId xmlns:p14="http://schemas.microsoft.com/office/powerpoint/2010/main" val="2874424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464" y="5211446"/>
            <a:ext cx="10515600" cy="1325563"/>
          </a:xfrm>
        </p:spPr>
        <p:txBody>
          <a:bodyPr/>
          <a:lstStyle/>
          <a:p>
            <a:r>
              <a:rPr lang="en-US" dirty="0"/>
              <a:t>Vignette: Availability</a:t>
            </a:r>
          </a:p>
        </p:txBody>
      </p:sp>
      <p:grpSp>
        <p:nvGrpSpPr>
          <p:cNvPr id="9" name="Group 8"/>
          <p:cNvGrpSpPr>
            <a:grpSpLocks noChangeAspect="1"/>
          </p:cNvGrpSpPr>
          <p:nvPr/>
        </p:nvGrpSpPr>
        <p:grpSpPr>
          <a:xfrm>
            <a:off x="6124847" y="2743200"/>
            <a:ext cx="2999226" cy="4114800"/>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752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804672" y="3015322"/>
            <a:ext cx="2950463" cy="3551604"/>
          </a:xfrm>
          <a:prstGeom prst="rect">
            <a:avLst/>
          </a:prstGeom>
        </p:spPr>
      </p:pic>
    </p:spTree>
    <p:custDataLst>
      <p:tags r:id="rId1"/>
    </p:custDataLst>
    <p:extLst>
      <p:ext uri="{BB962C8B-B14F-4D97-AF65-F5344CB8AC3E}">
        <p14:creationId xmlns:p14="http://schemas.microsoft.com/office/powerpoint/2010/main" val="2273635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804672" y="3015322"/>
            <a:ext cx="2950463" cy="3551604"/>
          </a:xfrm>
          <a:prstGeom prst="rect">
            <a:avLst/>
          </a:prstGeom>
        </p:spPr>
      </p:pic>
      <p:sp>
        <p:nvSpPr>
          <p:cNvPr id="4" name="Oval Callout 28"/>
          <p:cNvSpPr/>
          <p:nvPr/>
        </p:nvSpPr>
        <p:spPr>
          <a:xfrm>
            <a:off x="2889969" y="2310144"/>
            <a:ext cx="2803119" cy="2108832"/>
          </a:xfrm>
          <a:prstGeom prst="wedgeEllipseCallout">
            <a:avLst>
              <a:gd name="adj1" fmla="val -66876"/>
              <a:gd name="adj2" fmla="val 8519"/>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dirty="0">
              <a:solidFill>
                <a:schemeClr val="bg1"/>
              </a:solidFill>
            </a:endParaRPr>
          </a:p>
          <a:p>
            <a:pPr algn="ctr" defTabSz="914377">
              <a:defRPr/>
            </a:pPr>
            <a:r>
              <a:rPr lang="en-US" dirty="0">
                <a:solidFill>
                  <a:schemeClr val="bg1"/>
                </a:solidFill>
              </a:rPr>
              <a:t>I’ve been feeling down. I recently lost weight and am not sleeping well. I exercise daily, but I still feel unhappy.”</a:t>
            </a:r>
          </a:p>
          <a:p>
            <a:pPr algn="ctr" defTabSz="914377">
              <a:defRPr/>
            </a:pPr>
            <a:endParaRPr lang="en-US" kern="0" dirty="0">
              <a:solidFill>
                <a:schemeClr val="bg1"/>
              </a:solidFill>
              <a:latin typeface="Calibri" panose="020F0502020204030204"/>
            </a:endParaRPr>
          </a:p>
        </p:txBody>
      </p:sp>
    </p:spTree>
    <p:custDataLst>
      <p:tags r:id="rId1"/>
    </p:custDataLst>
    <p:extLst>
      <p:ext uri="{BB962C8B-B14F-4D97-AF65-F5344CB8AC3E}">
        <p14:creationId xmlns:p14="http://schemas.microsoft.com/office/powerpoint/2010/main" val="3741291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860890458"/>
              </p:ext>
            </p:extLst>
          </p:nvPr>
        </p:nvGraphicFramePr>
        <p:xfrm>
          <a:off x="353291" y="1046017"/>
          <a:ext cx="8437418" cy="5818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p:cNvSpPr txBox="1">
            <a:spLocks/>
          </p:cNvSpPr>
          <p:nvPr/>
        </p:nvSpPr>
        <p:spPr>
          <a:xfrm>
            <a:off x="628650" y="309706"/>
            <a:ext cx="7886700" cy="1325563"/>
          </a:xfrm>
          <a:prstGeom prst="rect">
            <a:avLst/>
          </a:prstGeom>
        </p:spPr>
        <p:txBody>
          <a:bodyPr vert="horz" wrap="none" lIns="91440" tIns="45720" rIns="91440" bIns="45720" rtlCol="0" anchor="t">
            <a:normAutofit/>
          </a:bodyPr>
          <a:lstStyle>
            <a:lvl1pPr algn="l" defTabSz="685800" rtl="0" eaLnBrk="1" latinLnBrk="0" hangingPunct="1">
              <a:lnSpc>
                <a:spcPct val="90000"/>
              </a:lnSpc>
              <a:spcBef>
                <a:spcPct val="0"/>
              </a:spcBef>
              <a:buNone/>
              <a:defRPr sz="7200" b="0" kern="120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r>
              <a:rPr lang="en-US" sz="5400" b="1" dirty="0"/>
              <a:t>Psychosis: Can You Spot It?</a:t>
            </a:r>
          </a:p>
        </p:txBody>
      </p:sp>
    </p:spTree>
    <p:custDataLst>
      <p:tags r:id="rId1"/>
    </p:custDataLst>
    <p:extLst>
      <p:ext uri="{BB962C8B-B14F-4D97-AF65-F5344CB8AC3E}">
        <p14:creationId xmlns:p14="http://schemas.microsoft.com/office/powerpoint/2010/main" val="1931686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804672" y="3015322"/>
            <a:ext cx="2950463" cy="3551604"/>
          </a:xfrm>
          <a:prstGeom prst="rect">
            <a:avLst/>
          </a:prstGeom>
        </p:spPr>
      </p:pic>
      <p:sp>
        <p:nvSpPr>
          <p:cNvPr id="4" name="Oval Callout 28"/>
          <p:cNvSpPr/>
          <p:nvPr/>
        </p:nvSpPr>
        <p:spPr>
          <a:xfrm>
            <a:off x="2889969" y="2310144"/>
            <a:ext cx="2803119" cy="2108832"/>
          </a:xfrm>
          <a:prstGeom prst="wedgeEllipseCallout">
            <a:avLst>
              <a:gd name="adj1" fmla="val -66876"/>
              <a:gd name="adj2" fmla="val 8519"/>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dirty="0">
              <a:solidFill>
                <a:schemeClr val="bg1"/>
              </a:solidFill>
            </a:endParaRPr>
          </a:p>
          <a:p>
            <a:pPr algn="ctr" defTabSz="914377">
              <a:defRPr/>
            </a:pPr>
            <a:r>
              <a:rPr lang="en-US" dirty="0">
                <a:solidFill>
                  <a:schemeClr val="bg1"/>
                </a:solidFill>
              </a:rPr>
              <a:t>I’ve been feeling down. I recently lost weight and am not sleeping well. I exercise daily, but I still feel unhappy.”</a:t>
            </a:r>
          </a:p>
          <a:p>
            <a:pPr algn="ctr" defTabSz="914377">
              <a:defRPr/>
            </a:pPr>
            <a:endParaRPr lang="en-US" kern="0" dirty="0">
              <a:solidFill>
                <a:schemeClr val="bg1"/>
              </a:solidFill>
              <a:latin typeface="Calibri" panose="020F0502020204030204"/>
            </a:endParaRPr>
          </a:p>
        </p:txBody>
      </p:sp>
      <p:sp>
        <p:nvSpPr>
          <p:cNvPr id="5" name="Cloud Callout 4"/>
          <p:cNvSpPr/>
          <p:nvPr/>
        </p:nvSpPr>
        <p:spPr>
          <a:xfrm>
            <a:off x="1840992" y="141427"/>
            <a:ext cx="6130629" cy="1845869"/>
          </a:xfrm>
          <a:prstGeom prst="cloudCallout">
            <a:avLst>
              <a:gd name="adj1" fmla="val 40432"/>
              <a:gd name="adj2" fmla="val 86469"/>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solidFill>
                <a:schemeClr val="bg1"/>
              </a:solidFill>
            </a:endParaRPr>
          </a:p>
          <a:p>
            <a:pPr algn="ctr"/>
            <a:r>
              <a:rPr lang="en-US" sz="1700" dirty="0">
                <a:solidFill>
                  <a:schemeClr val="bg1"/>
                </a:solidFill>
              </a:rPr>
              <a:t>This woman is very thin. I just read that the number of eating disorders in middle-aged women is increasing. A similarly aged client last week has anorexia….hmm.</a:t>
            </a:r>
          </a:p>
        </p:txBody>
      </p:sp>
    </p:spTree>
    <p:custDataLst>
      <p:tags r:id="rId1"/>
    </p:custDataLst>
    <p:extLst>
      <p:ext uri="{BB962C8B-B14F-4D97-AF65-F5344CB8AC3E}">
        <p14:creationId xmlns:p14="http://schemas.microsoft.com/office/powerpoint/2010/main" val="2767528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804672" y="3015322"/>
            <a:ext cx="2950463" cy="3551604"/>
          </a:xfrm>
          <a:prstGeom prst="rect">
            <a:avLst/>
          </a:prstGeom>
        </p:spPr>
      </p:pic>
      <p:grpSp>
        <p:nvGrpSpPr>
          <p:cNvPr id="6" name="Group 5"/>
          <p:cNvGrpSpPr/>
          <p:nvPr/>
        </p:nvGrpSpPr>
        <p:grpSpPr>
          <a:xfrm>
            <a:off x="4404062" y="1468004"/>
            <a:ext cx="3003143" cy="984645"/>
            <a:chOff x="2782526" y="871721"/>
            <a:chExt cx="3003143" cy="984645"/>
          </a:xfrm>
        </p:grpSpPr>
        <p:sp>
          <p:nvSpPr>
            <p:cNvPr id="7" name="Oval Callout 6"/>
            <p:cNvSpPr/>
            <p:nvPr/>
          </p:nvSpPr>
          <p:spPr>
            <a:xfrm rot="161455">
              <a:off x="2782526" y="871721"/>
              <a:ext cx="3003143" cy="984645"/>
            </a:xfrm>
            <a:prstGeom prst="wedgeEllipseCallout">
              <a:avLst>
                <a:gd name="adj1" fmla="val 48461"/>
                <a:gd name="adj2" fmla="val 117837"/>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8" name="TextBox 7"/>
            <p:cNvSpPr txBox="1"/>
            <p:nvPr/>
          </p:nvSpPr>
          <p:spPr>
            <a:xfrm>
              <a:off x="2814554" y="1155179"/>
              <a:ext cx="2939085" cy="646331"/>
            </a:xfrm>
            <a:prstGeom prst="rect">
              <a:avLst/>
            </a:prstGeom>
            <a:noFill/>
          </p:spPr>
          <p:txBody>
            <a:bodyPr wrap="square" rtlCol="0">
              <a:spAutoFit/>
            </a:bodyPr>
            <a:lstStyle/>
            <a:p>
              <a:pPr algn="ctr"/>
              <a:r>
                <a:rPr lang="en-US" dirty="0">
                  <a:solidFill>
                    <a:schemeClr val="bg1"/>
                  </a:solidFill>
                </a:rPr>
                <a:t>How much weight have you lost?</a:t>
              </a:r>
            </a:p>
          </p:txBody>
        </p:sp>
      </p:grpSp>
    </p:spTree>
    <p:custDataLst>
      <p:tags r:id="rId1"/>
    </p:custDataLst>
    <p:extLst>
      <p:ext uri="{BB962C8B-B14F-4D97-AF65-F5344CB8AC3E}">
        <p14:creationId xmlns:p14="http://schemas.microsoft.com/office/powerpoint/2010/main" val="18819578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804672" y="3015322"/>
            <a:ext cx="2950463" cy="3551604"/>
          </a:xfrm>
          <a:prstGeom prst="rect">
            <a:avLst/>
          </a:prstGeom>
        </p:spPr>
      </p:pic>
      <p:grpSp>
        <p:nvGrpSpPr>
          <p:cNvPr id="6" name="Group 5"/>
          <p:cNvGrpSpPr/>
          <p:nvPr/>
        </p:nvGrpSpPr>
        <p:grpSpPr>
          <a:xfrm>
            <a:off x="4404062" y="1468004"/>
            <a:ext cx="3003143" cy="984645"/>
            <a:chOff x="2782526" y="871721"/>
            <a:chExt cx="3003143" cy="984645"/>
          </a:xfrm>
        </p:grpSpPr>
        <p:sp>
          <p:nvSpPr>
            <p:cNvPr id="7" name="Oval Callout 6"/>
            <p:cNvSpPr/>
            <p:nvPr/>
          </p:nvSpPr>
          <p:spPr>
            <a:xfrm rot="161455">
              <a:off x="2782526" y="871721"/>
              <a:ext cx="3003143" cy="984645"/>
            </a:xfrm>
            <a:prstGeom prst="wedgeEllipseCallout">
              <a:avLst>
                <a:gd name="adj1" fmla="val 48461"/>
                <a:gd name="adj2" fmla="val 117837"/>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8" name="TextBox 7"/>
            <p:cNvSpPr txBox="1"/>
            <p:nvPr/>
          </p:nvSpPr>
          <p:spPr>
            <a:xfrm>
              <a:off x="2814554" y="1155179"/>
              <a:ext cx="2939085" cy="646331"/>
            </a:xfrm>
            <a:prstGeom prst="rect">
              <a:avLst/>
            </a:prstGeom>
            <a:noFill/>
          </p:spPr>
          <p:txBody>
            <a:bodyPr wrap="square" rtlCol="0">
              <a:spAutoFit/>
            </a:bodyPr>
            <a:lstStyle/>
            <a:p>
              <a:pPr algn="ctr"/>
              <a:r>
                <a:rPr lang="en-US" dirty="0">
                  <a:solidFill>
                    <a:schemeClr val="bg1"/>
                  </a:solidFill>
                </a:rPr>
                <a:t>How much weight have you lost?</a:t>
              </a:r>
            </a:p>
          </p:txBody>
        </p:sp>
      </p:grpSp>
      <p:sp>
        <p:nvSpPr>
          <p:cNvPr id="9" name="Oval Callout 8"/>
          <p:cNvSpPr/>
          <p:nvPr/>
        </p:nvSpPr>
        <p:spPr>
          <a:xfrm rot="21386513">
            <a:off x="2883669" y="3097819"/>
            <a:ext cx="1742932" cy="1497496"/>
          </a:xfrm>
          <a:prstGeom prst="wedgeEllipseCallout">
            <a:avLst>
              <a:gd name="adj1" fmla="val -70960"/>
              <a:gd name="adj2" fmla="val -30214"/>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10" name="TextBox 9"/>
          <p:cNvSpPr txBox="1"/>
          <p:nvPr/>
        </p:nvSpPr>
        <p:spPr>
          <a:xfrm>
            <a:off x="2927737" y="3384902"/>
            <a:ext cx="1654795" cy="923330"/>
          </a:xfrm>
          <a:prstGeom prst="rect">
            <a:avLst/>
          </a:prstGeom>
          <a:noFill/>
        </p:spPr>
        <p:txBody>
          <a:bodyPr wrap="square" rtlCol="0">
            <a:spAutoFit/>
          </a:bodyPr>
          <a:lstStyle/>
          <a:p>
            <a:pPr algn="ctr"/>
            <a:r>
              <a:rPr lang="en-US" dirty="0">
                <a:solidFill>
                  <a:schemeClr val="bg1"/>
                </a:solidFill>
              </a:rPr>
              <a:t>I’ve lost about 8-10lbs this month.</a:t>
            </a:r>
          </a:p>
        </p:txBody>
      </p:sp>
    </p:spTree>
    <p:custDataLst>
      <p:tags r:id="rId1"/>
    </p:custDataLst>
    <p:extLst>
      <p:ext uri="{BB962C8B-B14F-4D97-AF65-F5344CB8AC3E}">
        <p14:creationId xmlns:p14="http://schemas.microsoft.com/office/powerpoint/2010/main" val="3568559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804672" y="3015322"/>
            <a:ext cx="2950463" cy="3551604"/>
          </a:xfrm>
          <a:prstGeom prst="rect">
            <a:avLst/>
          </a:prstGeom>
        </p:spPr>
      </p:pic>
      <p:grpSp>
        <p:nvGrpSpPr>
          <p:cNvPr id="6" name="Group 5"/>
          <p:cNvGrpSpPr/>
          <p:nvPr/>
        </p:nvGrpSpPr>
        <p:grpSpPr>
          <a:xfrm>
            <a:off x="4404062" y="1468004"/>
            <a:ext cx="3003143" cy="984645"/>
            <a:chOff x="2782526" y="871721"/>
            <a:chExt cx="3003143" cy="984645"/>
          </a:xfrm>
        </p:grpSpPr>
        <p:sp>
          <p:nvSpPr>
            <p:cNvPr id="7" name="Oval Callout 6"/>
            <p:cNvSpPr/>
            <p:nvPr/>
          </p:nvSpPr>
          <p:spPr>
            <a:xfrm rot="161455">
              <a:off x="2782526" y="871721"/>
              <a:ext cx="3003143" cy="984645"/>
            </a:xfrm>
            <a:prstGeom prst="wedgeEllipseCallout">
              <a:avLst>
                <a:gd name="adj1" fmla="val 48461"/>
                <a:gd name="adj2" fmla="val 117837"/>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8" name="TextBox 7"/>
            <p:cNvSpPr txBox="1"/>
            <p:nvPr/>
          </p:nvSpPr>
          <p:spPr>
            <a:xfrm>
              <a:off x="2821388" y="1040173"/>
              <a:ext cx="2939085" cy="646331"/>
            </a:xfrm>
            <a:prstGeom prst="rect">
              <a:avLst/>
            </a:prstGeom>
            <a:noFill/>
          </p:spPr>
          <p:txBody>
            <a:bodyPr wrap="square" rtlCol="0">
              <a:spAutoFit/>
            </a:bodyPr>
            <a:lstStyle/>
            <a:p>
              <a:pPr algn="ctr"/>
              <a:r>
                <a:rPr lang="en-US" dirty="0">
                  <a:solidFill>
                    <a:schemeClr val="bg1"/>
                  </a:solidFill>
                </a:rPr>
                <a:t>Are you concerned about your body weight?</a:t>
              </a:r>
            </a:p>
          </p:txBody>
        </p:sp>
      </p:grpSp>
    </p:spTree>
    <p:custDataLst>
      <p:tags r:id="rId1"/>
    </p:custDataLst>
    <p:extLst>
      <p:ext uri="{BB962C8B-B14F-4D97-AF65-F5344CB8AC3E}">
        <p14:creationId xmlns:p14="http://schemas.microsoft.com/office/powerpoint/2010/main" val="3948155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804672" y="3015322"/>
            <a:ext cx="2950463" cy="3551604"/>
          </a:xfrm>
          <a:prstGeom prst="rect">
            <a:avLst/>
          </a:prstGeom>
        </p:spPr>
      </p:pic>
      <p:grpSp>
        <p:nvGrpSpPr>
          <p:cNvPr id="6" name="Group 5"/>
          <p:cNvGrpSpPr/>
          <p:nvPr/>
        </p:nvGrpSpPr>
        <p:grpSpPr>
          <a:xfrm>
            <a:off x="4404062" y="1468004"/>
            <a:ext cx="3003143" cy="984645"/>
            <a:chOff x="2782526" y="871721"/>
            <a:chExt cx="3003143" cy="984645"/>
          </a:xfrm>
        </p:grpSpPr>
        <p:sp>
          <p:nvSpPr>
            <p:cNvPr id="7" name="Oval Callout 6"/>
            <p:cNvSpPr/>
            <p:nvPr/>
          </p:nvSpPr>
          <p:spPr>
            <a:xfrm rot="161455">
              <a:off x="2782526" y="871721"/>
              <a:ext cx="3003143" cy="984645"/>
            </a:xfrm>
            <a:prstGeom prst="wedgeEllipseCallout">
              <a:avLst>
                <a:gd name="adj1" fmla="val 48461"/>
                <a:gd name="adj2" fmla="val 117837"/>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8" name="TextBox 7"/>
            <p:cNvSpPr txBox="1"/>
            <p:nvPr/>
          </p:nvSpPr>
          <p:spPr>
            <a:xfrm>
              <a:off x="2821388" y="1040173"/>
              <a:ext cx="2939085" cy="646331"/>
            </a:xfrm>
            <a:prstGeom prst="rect">
              <a:avLst/>
            </a:prstGeom>
            <a:noFill/>
          </p:spPr>
          <p:txBody>
            <a:bodyPr wrap="square" rtlCol="0">
              <a:spAutoFit/>
            </a:bodyPr>
            <a:lstStyle/>
            <a:p>
              <a:pPr algn="ctr"/>
              <a:r>
                <a:rPr lang="en-US" dirty="0">
                  <a:solidFill>
                    <a:schemeClr val="bg1"/>
                  </a:solidFill>
                </a:rPr>
                <a:t>Are you concerned about your body weight?</a:t>
              </a:r>
            </a:p>
          </p:txBody>
        </p:sp>
      </p:grpSp>
      <p:sp>
        <p:nvSpPr>
          <p:cNvPr id="9" name="Oval Callout 8"/>
          <p:cNvSpPr/>
          <p:nvPr/>
        </p:nvSpPr>
        <p:spPr>
          <a:xfrm rot="21386513">
            <a:off x="2713379" y="3203861"/>
            <a:ext cx="1916325" cy="1529271"/>
          </a:xfrm>
          <a:prstGeom prst="wedgeEllipseCallout">
            <a:avLst>
              <a:gd name="adj1" fmla="val -59925"/>
              <a:gd name="adj2" fmla="val -32808"/>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10" name="TextBox 9"/>
          <p:cNvSpPr txBox="1"/>
          <p:nvPr/>
        </p:nvSpPr>
        <p:spPr>
          <a:xfrm>
            <a:off x="2730227" y="3495646"/>
            <a:ext cx="1882627" cy="923330"/>
          </a:xfrm>
          <a:prstGeom prst="rect">
            <a:avLst/>
          </a:prstGeom>
          <a:noFill/>
        </p:spPr>
        <p:txBody>
          <a:bodyPr wrap="square" rtlCol="0">
            <a:spAutoFit/>
          </a:bodyPr>
          <a:lstStyle/>
          <a:p>
            <a:pPr algn="ctr"/>
            <a:r>
              <a:rPr lang="en-US" dirty="0">
                <a:solidFill>
                  <a:schemeClr val="bg1"/>
                </a:solidFill>
              </a:rPr>
              <a:t>Yes, I’m not happy with how much I weigh.</a:t>
            </a:r>
            <a:endParaRPr lang="en-US" sz="2000" dirty="0">
              <a:solidFill>
                <a:schemeClr val="bg1"/>
              </a:solidFill>
            </a:endParaRPr>
          </a:p>
        </p:txBody>
      </p:sp>
    </p:spTree>
    <p:custDataLst>
      <p:tags r:id="rId1"/>
    </p:custDataLst>
    <p:extLst>
      <p:ext uri="{BB962C8B-B14F-4D97-AF65-F5344CB8AC3E}">
        <p14:creationId xmlns:p14="http://schemas.microsoft.com/office/powerpoint/2010/main" val="2476532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804672" y="3015322"/>
            <a:ext cx="2950463" cy="3551604"/>
          </a:xfrm>
          <a:prstGeom prst="rect">
            <a:avLst/>
          </a:prstGeom>
        </p:spPr>
      </p:pic>
    </p:spTree>
    <p:custDataLst>
      <p:tags r:id="rId1"/>
    </p:custDataLst>
    <p:extLst>
      <p:ext uri="{BB962C8B-B14F-4D97-AF65-F5344CB8AC3E}">
        <p14:creationId xmlns:p14="http://schemas.microsoft.com/office/powerpoint/2010/main" val="17886814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804672" y="3015322"/>
            <a:ext cx="2950463" cy="3551604"/>
          </a:xfrm>
          <a:prstGeom prst="rect">
            <a:avLst/>
          </a:prstGeom>
        </p:spPr>
      </p:pic>
      <p:sp>
        <p:nvSpPr>
          <p:cNvPr id="4" name="Cloud Callout 3"/>
          <p:cNvSpPr/>
          <p:nvPr/>
        </p:nvSpPr>
        <p:spPr>
          <a:xfrm rot="10981790">
            <a:off x="2638831" y="209937"/>
            <a:ext cx="5737050" cy="1672559"/>
          </a:xfrm>
          <a:prstGeom prst="cloudCallout">
            <a:avLst>
              <a:gd name="adj1" fmla="val -37596"/>
              <a:gd name="adj2" fmla="val -91448"/>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49784" y="443181"/>
            <a:ext cx="3891408" cy="1200329"/>
          </a:xfrm>
          <a:prstGeom prst="rect">
            <a:avLst/>
          </a:prstGeom>
          <a:noFill/>
        </p:spPr>
        <p:txBody>
          <a:bodyPr wrap="square" rtlCol="0">
            <a:spAutoFit/>
          </a:bodyPr>
          <a:lstStyle/>
          <a:p>
            <a:pPr algn="ctr"/>
            <a:r>
              <a:rPr lang="en-US" dirty="0">
                <a:solidFill>
                  <a:schemeClr val="bg1"/>
                </a:solidFill>
              </a:rPr>
              <a:t>She’s unhappy with her weight despite losing 8-10 </a:t>
            </a:r>
            <a:r>
              <a:rPr lang="en-US" dirty="0" err="1">
                <a:solidFill>
                  <a:schemeClr val="bg1"/>
                </a:solidFill>
              </a:rPr>
              <a:t>lbs</a:t>
            </a:r>
            <a:r>
              <a:rPr lang="en-US" dirty="0">
                <a:solidFill>
                  <a:schemeClr val="bg1"/>
                </a:solidFill>
              </a:rPr>
              <a:t> this month and she is exercising daily. I think she’s struggling with an eating disorder.</a:t>
            </a:r>
          </a:p>
        </p:txBody>
      </p:sp>
    </p:spTree>
    <p:custDataLst>
      <p:tags r:id="rId1"/>
    </p:custDataLst>
    <p:extLst>
      <p:ext uri="{BB962C8B-B14F-4D97-AF65-F5344CB8AC3E}">
        <p14:creationId xmlns:p14="http://schemas.microsoft.com/office/powerpoint/2010/main" val="3920508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804672" y="3015322"/>
            <a:ext cx="2950463" cy="3551604"/>
          </a:xfrm>
          <a:prstGeom prst="rect">
            <a:avLst/>
          </a:prstGeom>
        </p:spPr>
      </p:pic>
      <p:sp>
        <p:nvSpPr>
          <p:cNvPr id="4" name="Cloud Callout 3"/>
          <p:cNvSpPr/>
          <p:nvPr/>
        </p:nvSpPr>
        <p:spPr>
          <a:xfrm rot="10981790">
            <a:off x="2638831" y="209937"/>
            <a:ext cx="5737050" cy="1672559"/>
          </a:xfrm>
          <a:prstGeom prst="cloudCallout">
            <a:avLst>
              <a:gd name="adj1" fmla="val -37596"/>
              <a:gd name="adj2" fmla="val -9144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49784" y="443181"/>
            <a:ext cx="3891408" cy="1200329"/>
          </a:xfrm>
          <a:prstGeom prst="rect">
            <a:avLst/>
          </a:prstGeom>
          <a:noFill/>
        </p:spPr>
        <p:txBody>
          <a:bodyPr wrap="square" rtlCol="0">
            <a:spAutoFit/>
          </a:bodyPr>
          <a:lstStyle/>
          <a:p>
            <a:pPr algn="ctr"/>
            <a:r>
              <a:rPr lang="en-US" dirty="0">
                <a:solidFill>
                  <a:schemeClr val="bg1"/>
                </a:solidFill>
              </a:rPr>
              <a:t>She’s unhappy with her weight despite losing 8-10 </a:t>
            </a:r>
            <a:r>
              <a:rPr lang="en-US" dirty="0" err="1">
                <a:solidFill>
                  <a:schemeClr val="bg1"/>
                </a:solidFill>
              </a:rPr>
              <a:t>lbs</a:t>
            </a:r>
            <a:r>
              <a:rPr lang="en-US" dirty="0">
                <a:solidFill>
                  <a:schemeClr val="bg1"/>
                </a:solidFill>
              </a:rPr>
              <a:t> this month and she is exercising daily. I think she’s struggling with an eating disorder.</a:t>
            </a:r>
          </a:p>
        </p:txBody>
      </p:sp>
      <p:sp>
        <p:nvSpPr>
          <p:cNvPr id="6" name="Cloud Callout 5"/>
          <p:cNvSpPr/>
          <p:nvPr/>
        </p:nvSpPr>
        <p:spPr>
          <a:xfrm rot="10981790">
            <a:off x="2727949" y="3060111"/>
            <a:ext cx="3364027" cy="1594565"/>
          </a:xfrm>
          <a:prstGeom prst="cloudCallout">
            <a:avLst>
              <a:gd name="adj1" fmla="val 59015"/>
              <a:gd name="adj2" fmla="val 38293"/>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014250" y="3495646"/>
            <a:ext cx="2986432" cy="923330"/>
          </a:xfrm>
          <a:prstGeom prst="rect">
            <a:avLst/>
          </a:prstGeom>
          <a:noFill/>
        </p:spPr>
        <p:txBody>
          <a:bodyPr wrap="square" rtlCol="0">
            <a:spAutoFit/>
          </a:bodyPr>
          <a:lstStyle/>
          <a:p>
            <a:pPr algn="ctr"/>
            <a:r>
              <a:rPr lang="en-US" dirty="0">
                <a:solidFill>
                  <a:schemeClr val="bg1"/>
                </a:solidFill>
              </a:rPr>
              <a:t>I don’t like that I’ve lost weight. I wish that I could get my appetite back.</a:t>
            </a:r>
          </a:p>
        </p:txBody>
      </p:sp>
    </p:spTree>
    <p:custDataLst>
      <p:tags r:id="rId1"/>
    </p:custDataLst>
    <p:extLst>
      <p:ext uri="{BB962C8B-B14F-4D97-AF65-F5344CB8AC3E}">
        <p14:creationId xmlns:p14="http://schemas.microsoft.com/office/powerpoint/2010/main" val="4134325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784" y="1570866"/>
            <a:ext cx="3805152" cy="4351338"/>
          </a:xfrm>
        </p:spPr>
        <p:txBody>
          <a:bodyPr/>
          <a:lstStyle/>
          <a:p>
            <a:pPr marL="0" indent="0">
              <a:buNone/>
            </a:pPr>
            <a:r>
              <a:rPr lang="en-US" dirty="0"/>
              <a:t>Do you agree with Gloria’s diagnosis of an eating disorder? </a:t>
            </a:r>
          </a:p>
          <a:p>
            <a:pPr marL="0" indent="0">
              <a:buNone/>
            </a:pPr>
            <a:r>
              <a:rPr lang="en-US" dirty="0"/>
              <a:t> </a:t>
            </a:r>
          </a:p>
          <a:p>
            <a:pPr marL="0" indent="0">
              <a:buNone/>
            </a:pPr>
            <a:r>
              <a:rPr lang="en-US" dirty="0"/>
              <a:t>a) Yes </a:t>
            </a:r>
          </a:p>
          <a:p>
            <a:pPr marL="0" indent="0">
              <a:buNone/>
            </a:pPr>
            <a:r>
              <a:rPr lang="en-US" dirty="0"/>
              <a:t>b) No </a:t>
            </a:r>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817618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784" y="1570866"/>
            <a:ext cx="3805152" cy="4351338"/>
          </a:xfrm>
        </p:spPr>
        <p:txBody>
          <a:bodyPr/>
          <a:lstStyle/>
          <a:p>
            <a:pPr marL="0" indent="0">
              <a:buNone/>
            </a:pPr>
            <a:r>
              <a:rPr lang="en-US" dirty="0"/>
              <a:t>Do you agree with Gloria’s diagnosis of an eating disorder? </a:t>
            </a:r>
          </a:p>
          <a:p>
            <a:pPr marL="0" indent="0">
              <a:buNone/>
            </a:pPr>
            <a:r>
              <a:rPr lang="en-US" dirty="0"/>
              <a:t> </a:t>
            </a:r>
          </a:p>
          <a:p>
            <a:pPr marL="0" indent="0">
              <a:buNone/>
            </a:pPr>
            <a:r>
              <a:rPr lang="en-US" dirty="0"/>
              <a:t>a) Yes </a:t>
            </a:r>
          </a:p>
          <a:p>
            <a:pPr marL="0" indent="0">
              <a:buNone/>
            </a:pPr>
            <a:r>
              <a:rPr lang="en-US" b="1" u="sng" dirty="0"/>
              <a:t>b) No </a:t>
            </a:r>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330990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832" y="91296"/>
            <a:ext cx="4637179" cy="2427844"/>
          </a:xfrm>
        </p:spPr>
        <p:txBody>
          <a:bodyPr>
            <a:noAutofit/>
          </a:bodyPr>
          <a:lstStyle/>
          <a:p>
            <a:pPr algn="ctr"/>
            <a:r>
              <a:rPr lang="en-US" sz="5400" b="1" dirty="0">
                <a:effectLst>
                  <a:outerShdw blurRad="38100" dist="38100" dir="2700000" algn="tl">
                    <a:srgbClr val="000000">
                      <a:alpha val="43137"/>
                    </a:srgbClr>
                  </a:outerShdw>
                </a:effectLst>
              </a:rPr>
              <a:t>Module 3: </a:t>
            </a:r>
            <a:br>
              <a:rPr lang="en-US" sz="54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Oversight and</a:t>
            </a:r>
            <a:br>
              <a:rPr lang="en-US" sz="54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Misdiagnosis</a:t>
            </a:r>
            <a:br>
              <a:rPr lang="en-US" sz="54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of Psychosis</a:t>
            </a:r>
          </a:p>
        </p:txBody>
      </p:sp>
      <p:sp>
        <p:nvSpPr>
          <p:cNvPr id="12" name="Rectangle 11"/>
          <p:cNvSpPr/>
          <p:nvPr/>
        </p:nvSpPr>
        <p:spPr>
          <a:xfrm>
            <a:off x="364381" y="5122707"/>
            <a:ext cx="4648201" cy="1754326"/>
          </a:xfrm>
          <a:prstGeom prst="rect">
            <a:avLst/>
          </a:prstGeom>
        </p:spPr>
        <p:txBody>
          <a:bodyPr wrap="square">
            <a:spAutoFit/>
          </a:bodyPr>
          <a:lstStyle/>
          <a:p>
            <a:pPr algn="ctr"/>
            <a:r>
              <a:rPr lang="en-US" b="1" dirty="0"/>
              <a:t>Diana O. Perkins, MD MPH</a:t>
            </a:r>
          </a:p>
          <a:p>
            <a:pPr algn="ctr"/>
            <a:r>
              <a:rPr lang="en-US" i="1" dirty="0"/>
              <a:t>Professor, Department of Psychiatry</a:t>
            </a:r>
          </a:p>
          <a:p>
            <a:pPr algn="ctr"/>
            <a:r>
              <a:rPr lang="en-US" i="1" dirty="0"/>
              <a:t>Director, UNC Outreach and Support Intervention Services (UNC OASIS)</a:t>
            </a:r>
          </a:p>
          <a:p>
            <a:pPr algn="ctr"/>
            <a:r>
              <a:rPr lang="en-US" i="1" dirty="0"/>
              <a:t>Director, Early Psychosis Interventions in North Carolina Resources (EPI-NC Resources)</a:t>
            </a:r>
          </a:p>
        </p:txBody>
      </p:sp>
      <p:pic>
        <p:nvPicPr>
          <p:cNvPr id="13" name="Picture 1" descr="https://www.med.unc.edu/psych/directories/faculty/diana-perkins/@@images/a4e638a3-ccae-4edb-8779-f53a13a87fcf.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520" y="3203908"/>
            <a:ext cx="1431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a:grpSpLocks noChangeAspect="1"/>
          </p:cNvGrpSpPr>
          <p:nvPr/>
        </p:nvGrpSpPr>
        <p:grpSpPr>
          <a:xfrm>
            <a:off x="6124847" y="2743200"/>
            <a:ext cx="2999226" cy="4114800"/>
            <a:chOff x="2214770" y="354647"/>
            <a:chExt cx="4740212" cy="6503352"/>
          </a:xfrm>
        </p:grpSpPr>
        <p:grpSp>
          <p:nvGrpSpPr>
            <p:cNvPr id="20" name="Group 19"/>
            <p:cNvGrpSpPr/>
            <p:nvPr/>
          </p:nvGrpSpPr>
          <p:grpSpPr>
            <a:xfrm>
              <a:off x="2214770" y="354647"/>
              <a:ext cx="4740212" cy="6503352"/>
              <a:chOff x="2214770" y="354647"/>
              <a:chExt cx="4740212" cy="6503352"/>
            </a:xfrm>
          </p:grpSpPr>
          <p:pic>
            <p:nvPicPr>
              <p:cNvPr id="23" name="Picture 22"/>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24" name="Picture 23"/>
              <p:cNvPicPr>
                <a:picLocks noChangeAspect="1"/>
              </p:cNvPicPr>
              <p:nvPr/>
            </p:nvPicPr>
            <p:blipFill rotWithShape="1">
              <a:blip r:embed="rId7">
                <a:duotone>
                  <a:prstClr val="black"/>
                  <a:schemeClr val="tx2">
                    <a:tint val="45000"/>
                    <a:satMod val="400000"/>
                  </a:schemeClr>
                </a:duotone>
                <a:extLst>
                  <a:ext uri="{BEBA8EAE-BF5A-486C-A8C5-ECC9F3942E4B}">
                    <a14:imgProps xmlns:a14="http://schemas.microsoft.com/office/drawing/2010/main">
                      <a14:imgLayer r:embed="rId8">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21" name="Picture 20"/>
            <p:cNvPicPr>
              <a:picLocks noChangeAspect="1"/>
            </p:cNvPicPr>
            <p:nvPr/>
          </p:nvPicPr>
          <p:blipFill rotWithShape="1">
            <a:blip r:embed="rId9">
              <a:biLevel thresh="75000"/>
              <a:extLst>
                <a:ext uri="{BEBA8EAE-BF5A-486C-A8C5-ECC9F3942E4B}">
                  <a14:imgProps xmlns:a14="http://schemas.microsoft.com/office/drawing/2010/main">
                    <a14:imgLayer r:embed="rId8">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22" name="Picture 2" descr="UNC School of Medicine logo"/>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8820736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784" y="1050854"/>
            <a:ext cx="5807443" cy="5422332"/>
          </a:xfrm>
        </p:spPr>
        <p:txBody>
          <a:bodyPr/>
          <a:lstStyle/>
          <a:p>
            <a:pPr marL="0" indent="0">
              <a:buNone/>
            </a:pPr>
            <a:r>
              <a:rPr lang="en-US" dirty="0"/>
              <a:t>How did the cognitive heuristic </a:t>
            </a:r>
            <a:r>
              <a:rPr lang="en-US" b="1" dirty="0"/>
              <a:t>“availability” </a:t>
            </a:r>
            <a:r>
              <a:rPr lang="en-US" dirty="0"/>
              <a:t>contribute to Gloria possibly misdiagnosing Susan? </a:t>
            </a:r>
          </a:p>
          <a:p>
            <a:pPr marL="0" indent="0">
              <a:buNone/>
            </a:pPr>
            <a:endParaRPr lang="en-US" dirty="0"/>
          </a:p>
          <a:p>
            <a:pPr marL="0" indent="0">
              <a:buNone/>
            </a:pPr>
            <a:r>
              <a:rPr lang="en-US" dirty="0"/>
              <a:t> </a:t>
            </a:r>
          </a:p>
          <a:p>
            <a:pPr marL="0" indent="0">
              <a:buNone/>
            </a:pPr>
            <a:r>
              <a:rPr lang="en-US" dirty="0"/>
              <a:t>a) She selectively explored her initial impression. </a:t>
            </a:r>
          </a:p>
          <a:p>
            <a:pPr marL="0" indent="0">
              <a:buNone/>
            </a:pPr>
            <a:r>
              <a:rPr lang="en-US" dirty="0"/>
              <a:t>b) She selectively pursued information that first came to mind. </a:t>
            </a:r>
          </a:p>
          <a:p>
            <a:pPr marL="0" indent="0">
              <a:buNone/>
            </a:pPr>
            <a:r>
              <a:rPr lang="en-US" dirty="0"/>
              <a:t>c) She ignored information that went against her diagnostic formulation.</a:t>
            </a:r>
          </a:p>
          <a:p>
            <a:pPr marL="0" indent="0">
              <a:buNone/>
            </a:pPr>
            <a:r>
              <a:rPr lang="en-US" dirty="0"/>
              <a:t>d) All of the above.</a:t>
            </a:r>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0560051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784" y="1050854"/>
            <a:ext cx="5807443" cy="5422332"/>
          </a:xfrm>
        </p:spPr>
        <p:txBody>
          <a:bodyPr/>
          <a:lstStyle/>
          <a:p>
            <a:pPr marL="0" indent="0">
              <a:buNone/>
            </a:pPr>
            <a:r>
              <a:rPr lang="en-US" dirty="0"/>
              <a:t>How did the cognitive heuristic </a:t>
            </a:r>
            <a:r>
              <a:rPr lang="en-US" b="1" dirty="0"/>
              <a:t>“availability” </a:t>
            </a:r>
            <a:r>
              <a:rPr lang="en-US" dirty="0"/>
              <a:t>contribute to Gloria possibly misdiagnosing Susan? </a:t>
            </a:r>
          </a:p>
          <a:p>
            <a:pPr marL="0" indent="0">
              <a:buNone/>
            </a:pPr>
            <a:endParaRPr lang="en-US" dirty="0"/>
          </a:p>
          <a:p>
            <a:pPr marL="0" indent="0">
              <a:buNone/>
            </a:pPr>
            <a:r>
              <a:rPr lang="en-US" dirty="0"/>
              <a:t> </a:t>
            </a:r>
          </a:p>
          <a:p>
            <a:pPr marL="0" indent="0">
              <a:buNone/>
            </a:pPr>
            <a:r>
              <a:rPr lang="en-US" dirty="0"/>
              <a:t>a) She selectively explored her initial impression. </a:t>
            </a:r>
          </a:p>
          <a:p>
            <a:pPr marL="0" indent="0">
              <a:buNone/>
            </a:pPr>
            <a:r>
              <a:rPr lang="en-US" b="1" u="sng" dirty="0"/>
              <a:t>b) She selectively pursued information that first came to mind. </a:t>
            </a:r>
          </a:p>
          <a:p>
            <a:pPr marL="0" indent="0">
              <a:buNone/>
            </a:pPr>
            <a:r>
              <a:rPr lang="en-US" dirty="0"/>
              <a:t>c) She ignored information that went against her diagnostic formulation.</a:t>
            </a:r>
          </a:p>
          <a:p>
            <a:pPr marL="0" indent="0">
              <a:buNone/>
            </a:pPr>
            <a:r>
              <a:rPr lang="en-US" dirty="0"/>
              <a:t>d) All of the above.</a:t>
            </a:r>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3998818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p:cNvSpPr txBox="1">
            <a:spLocks/>
          </p:cNvSpPr>
          <p:nvPr/>
        </p:nvSpPr>
        <p:spPr>
          <a:xfrm>
            <a:off x="628650" y="365126"/>
            <a:ext cx="7886700" cy="1325563"/>
          </a:xfrm>
          <a:prstGeom prst="rect">
            <a:avLst/>
          </a:prstGeom>
        </p:spPr>
        <p:txBody>
          <a:bodyP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6000" dirty="0"/>
              <a:t>Guess My Rule</a:t>
            </a:r>
          </a:p>
        </p:txBody>
      </p:sp>
    </p:spTree>
    <p:custDataLst>
      <p:tags r:id="rId1"/>
    </p:custDataLst>
    <p:extLst>
      <p:ext uri="{BB962C8B-B14F-4D97-AF65-F5344CB8AC3E}">
        <p14:creationId xmlns:p14="http://schemas.microsoft.com/office/powerpoint/2010/main" val="40164296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00287F6B-A5E6-4636-8B69-100099D6F863}"/>
              </a:ext>
            </a:extLst>
          </p:cNvPr>
          <p:cNvPicPr>
            <a:picLocks noChangeAspect="1"/>
          </p:cNvPicPr>
          <p:nvPr/>
        </p:nvPicPr>
        <p:blipFill>
          <a:blip r:embed="rId4"/>
          <a:stretch>
            <a:fillRect/>
          </a:stretch>
        </p:blipFill>
        <p:spPr>
          <a:xfrm>
            <a:off x="1980838" y="1490392"/>
            <a:ext cx="5182323" cy="3877216"/>
          </a:xfrm>
          <a:prstGeom prst="rect">
            <a:avLst/>
          </a:prstGeom>
        </p:spPr>
      </p:pic>
    </p:spTree>
    <p:custDataLst>
      <p:tags r:id="rId1"/>
    </p:custDataLst>
    <p:extLst>
      <p:ext uri="{BB962C8B-B14F-4D97-AF65-F5344CB8AC3E}">
        <p14:creationId xmlns:p14="http://schemas.microsoft.com/office/powerpoint/2010/main" val="32495602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artisticPhotocopy/>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93" y="566542"/>
            <a:ext cx="8741664" cy="5189605"/>
          </a:xfrm>
          <a:prstGeom prst="rect">
            <a:avLst/>
          </a:prstGeom>
        </p:spPr>
      </p:pic>
      <p:sp>
        <p:nvSpPr>
          <p:cNvPr id="4" name="TextBox 3"/>
          <p:cNvSpPr txBox="1"/>
          <p:nvPr/>
        </p:nvSpPr>
        <p:spPr>
          <a:xfrm>
            <a:off x="45721" y="6199632"/>
            <a:ext cx="8979407" cy="523220"/>
          </a:xfrm>
          <a:prstGeom prst="rect">
            <a:avLst/>
          </a:prstGeom>
          <a:noFill/>
        </p:spPr>
        <p:txBody>
          <a:bodyPr wrap="square" rtlCol="0">
            <a:spAutoFit/>
          </a:bodyPr>
          <a:lstStyle/>
          <a:p>
            <a:r>
              <a:rPr lang="en-US" sz="1400" i="1" dirty="0">
                <a:solidFill>
                  <a:schemeClr val="bg1"/>
                </a:solidFill>
              </a:rPr>
              <a:t>Confirmation Bias </a:t>
            </a:r>
            <a:r>
              <a:rPr lang="en-US" sz="1400" dirty="0">
                <a:solidFill>
                  <a:schemeClr val="bg1"/>
                </a:solidFill>
              </a:rPr>
              <a:t>[Cartoon]. (n. d. ). Retrieved from https://www.towergateinsurance.co.uk/liability-insurance/cognitive-biases</a:t>
            </a:r>
          </a:p>
        </p:txBody>
      </p:sp>
    </p:spTree>
    <p:custDataLst>
      <p:tags r:id="rId1"/>
    </p:custDataLst>
    <p:extLst>
      <p:ext uri="{BB962C8B-B14F-4D97-AF65-F5344CB8AC3E}">
        <p14:creationId xmlns:p14="http://schemas.microsoft.com/office/powerpoint/2010/main" val="32388467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888" y="5284598"/>
            <a:ext cx="10515600" cy="1325563"/>
          </a:xfrm>
        </p:spPr>
        <p:txBody>
          <a:bodyPr/>
          <a:lstStyle/>
          <a:p>
            <a:r>
              <a:rPr lang="en-US" dirty="0"/>
              <a:t>Vignette: Confirmation Bias</a:t>
            </a:r>
          </a:p>
        </p:txBody>
      </p:sp>
      <p:grpSp>
        <p:nvGrpSpPr>
          <p:cNvPr id="9" name="Group 8"/>
          <p:cNvGrpSpPr>
            <a:grpSpLocks noChangeAspect="1"/>
          </p:cNvGrpSpPr>
          <p:nvPr/>
        </p:nvGrpSpPr>
        <p:grpSpPr>
          <a:xfrm>
            <a:off x="6124847" y="2743200"/>
            <a:ext cx="2999226" cy="4114800"/>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8207686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grpSp>
        <p:nvGrpSpPr>
          <p:cNvPr id="8" name="Group 7"/>
          <p:cNvGrpSpPr/>
          <p:nvPr/>
        </p:nvGrpSpPr>
        <p:grpSpPr>
          <a:xfrm>
            <a:off x="315702" y="2696489"/>
            <a:ext cx="4024650" cy="4401493"/>
            <a:chOff x="-549930" y="1125071"/>
            <a:chExt cx="4912330" cy="5372289"/>
          </a:xfrm>
        </p:grpSpPr>
        <p:pic>
          <p:nvPicPr>
            <p:cNvPr id="9" name="Picture 8"/>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6475" b="90000" l="10000" r="90000">
                          <a14:foregroundMark x1="66538" y1="10144" x2="55615" y2="6115"/>
                          <a14:foregroundMark x1="55615" y1="6115" x2="66154" y2="9496"/>
                          <a14:foregroundMark x1="66154" y1="9496" x2="66538" y2="9496"/>
                          <a14:foregroundMark x1="66231" y1="6475" x2="64231" y2="6763"/>
                          <a14:backgroundMark x1="42615" y1="57698" x2="42615" y2="57698"/>
                          <a14:backgroundMark x1="52077" y1="43885" x2="52077" y2="43885"/>
                          <a14:backgroundMark x1="43231" y1="57698" x2="43231" y2="57698"/>
                          <a14:backgroundMark x1="42231" y1="43237" x2="42231" y2="43237"/>
                        </a14:backgroundRemoval>
                      </a14:imgEffect>
                    </a14:imgLayer>
                  </a14:imgProps>
                </a:ext>
                <a:ext uri="{28A0092B-C50C-407E-A947-70E740481C1C}">
                  <a14:useLocalDpi xmlns:a14="http://schemas.microsoft.com/office/drawing/2010/main" val="0"/>
                </a:ext>
              </a:extLst>
            </a:blip>
            <a:stretch>
              <a:fillRect/>
            </a:stretch>
          </p:blipFill>
          <p:spPr>
            <a:xfrm flipH="1">
              <a:off x="-549930" y="1125071"/>
              <a:ext cx="4425291" cy="4731657"/>
            </a:xfrm>
            <a:prstGeom prst="rect">
              <a:avLst/>
            </a:prstGeom>
          </p:spPr>
        </p:pic>
        <p:pic>
          <p:nvPicPr>
            <p:cNvPr id="10" name="Picture 9"/>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1256343" y="3253256"/>
              <a:ext cx="3106057" cy="3244104"/>
            </a:xfrm>
            <a:prstGeom prst="rect">
              <a:avLst/>
            </a:prstGeom>
          </p:spPr>
        </p:pic>
      </p:grpSp>
    </p:spTree>
    <p:custDataLst>
      <p:tags r:id="rId1"/>
    </p:custDataLst>
    <p:extLst>
      <p:ext uri="{BB962C8B-B14F-4D97-AF65-F5344CB8AC3E}">
        <p14:creationId xmlns:p14="http://schemas.microsoft.com/office/powerpoint/2010/main" val="1603241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grpSp>
        <p:nvGrpSpPr>
          <p:cNvPr id="8" name="Group 7"/>
          <p:cNvGrpSpPr/>
          <p:nvPr/>
        </p:nvGrpSpPr>
        <p:grpSpPr>
          <a:xfrm>
            <a:off x="315702" y="2696489"/>
            <a:ext cx="4024650" cy="4401493"/>
            <a:chOff x="-549930" y="1125071"/>
            <a:chExt cx="4912330" cy="5372289"/>
          </a:xfrm>
        </p:grpSpPr>
        <p:pic>
          <p:nvPicPr>
            <p:cNvPr id="9" name="Picture 8"/>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6475" b="90000" l="10000" r="90000">
                          <a14:foregroundMark x1="66538" y1="10144" x2="55615" y2="6115"/>
                          <a14:foregroundMark x1="55615" y1="6115" x2="66154" y2="9496"/>
                          <a14:foregroundMark x1="66154" y1="9496" x2="66538" y2="9496"/>
                          <a14:foregroundMark x1="66231" y1="6475" x2="64231" y2="6763"/>
                          <a14:backgroundMark x1="42615" y1="57698" x2="42615" y2="57698"/>
                          <a14:backgroundMark x1="52077" y1="43885" x2="52077" y2="43885"/>
                          <a14:backgroundMark x1="43231" y1="57698" x2="43231" y2="57698"/>
                          <a14:backgroundMark x1="42231" y1="43237" x2="42231" y2="43237"/>
                        </a14:backgroundRemoval>
                      </a14:imgEffect>
                    </a14:imgLayer>
                  </a14:imgProps>
                </a:ext>
                <a:ext uri="{28A0092B-C50C-407E-A947-70E740481C1C}">
                  <a14:useLocalDpi xmlns:a14="http://schemas.microsoft.com/office/drawing/2010/main" val="0"/>
                </a:ext>
              </a:extLst>
            </a:blip>
            <a:stretch>
              <a:fillRect/>
            </a:stretch>
          </p:blipFill>
          <p:spPr>
            <a:xfrm flipH="1">
              <a:off x="-549930" y="1125071"/>
              <a:ext cx="4425291" cy="4731657"/>
            </a:xfrm>
            <a:prstGeom prst="rect">
              <a:avLst/>
            </a:prstGeom>
          </p:spPr>
        </p:pic>
        <p:pic>
          <p:nvPicPr>
            <p:cNvPr id="10" name="Picture 9"/>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1256343" y="3253256"/>
              <a:ext cx="3106057" cy="3244104"/>
            </a:xfrm>
            <a:prstGeom prst="rect">
              <a:avLst/>
            </a:prstGeom>
          </p:spPr>
        </p:pic>
      </p:grpSp>
      <p:sp>
        <p:nvSpPr>
          <p:cNvPr id="12" name="Oval Callout 39"/>
          <p:cNvSpPr/>
          <p:nvPr/>
        </p:nvSpPr>
        <p:spPr>
          <a:xfrm rot="16200000">
            <a:off x="3510508" y="-2218156"/>
            <a:ext cx="1647497" cy="7327391"/>
          </a:xfrm>
          <a:prstGeom prst="wedgeEllipseCallout">
            <a:avLst>
              <a:gd name="adj1" fmla="val -107433"/>
              <a:gd name="adj2" fmla="val -30064"/>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14" name="TextBox 13"/>
          <p:cNvSpPr txBox="1"/>
          <p:nvPr/>
        </p:nvSpPr>
        <p:spPr>
          <a:xfrm>
            <a:off x="1314750" y="846079"/>
            <a:ext cx="6051201" cy="1323439"/>
          </a:xfrm>
          <a:prstGeom prst="rect">
            <a:avLst/>
          </a:prstGeom>
          <a:noFill/>
        </p:spPr>
        <p:txBody>
          <a:bodyPr wrap="square" rtlCol="0">
            <a:spAutoFit/>
          </a:bodyPr>
          <a:lstStyle/>
          <a:p>
            <a:pPr algn="ctr" defTabSz="914377"/>
            <a:r>
              <a:rPr lang="en-US" sz="1600" dirty="0">
                <a:solidFill>
                  <a:schemeClr val="bg1"/>
                </a:solidFill>
              </a:rPr>
              <a:t>He’s having a hard time concentrating in school and his grades dropped. He is even distracted during basketball, which he loves…well, loves it outside of the time he hit his head during a game, which is when this all started. He is struggling to stay focused and his teachers complain that he is acting out in class.</a:t>
            </a:r>
            <a:endParaRPr lang="en-US" sz="1600" dirty="0">
              <a:solidFill>
                <a:schemeClr val="bg1"/>
              </a:solidFill>
              <a:latin typeface="Calibri" panose="020F0502020204030204"/>
            </a:endParaRPr>
          </a:p>
        </p:txBody>
      </p:sp>
    </p:spTree>
    <p:custDataLst>
      <p:tags r:id="rId1"/>
    </p:custDataLst>
    <p:extLst>
      <p:ext uri="{BB962C8B-B14F-4D97-AF65-F5344CB8AC3E}">
        <p14:creationId xmlns:p14="http://schemas.microsoft.com/office/powerpoint/2010/main" val="2078840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grpSp>
        <p:nvGrpSpPr>
          <p:cNvPr id="8" name="Group 7"/>
          <p:cNvGrpSpPr/>
          <p:nvPr/>
        </p:nvGrpSpPr>
        <p:grpSpPr>
          <a:xfrm>
            <a:off x="315702" y="2696489"/>
            <a:ext cx="4024650" cy="4401493"/>
            <a:chOff x="-549930" y="1125071"/>
            <a:chExt cx="4912330" cy="5372289"/>
          </a:xfrm>
        </p:grpSpPr>
        <p:pic>
          <p:nvPicPr>
            <p:cNvPr id="9" name="Picture 8"/>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6475" b="90000" l="10000" r="90000">
                          <a14:foregroundMark x1="66538" y1="10144" x2="55615" y2="6115"/>
                          <a14:foregroundMark x1="55615" y1="6115" x2="66154" y2="9496"/>
                          <a14:foregroundMark x1="66154" y1="9496" x2="66538" y2="9496"/>
                          <a14:foregroundMark x1="66231" y1="6475" x2="64231" y2="6763"/>
                          <a14:backgroundMark x1="42615" y1="57698" x2="42615" y2="57698"/>
                          <a14:backgroundMark x1="52077" y1="43885" x2="52077" y2="43885"/>
                          <a14:backgroundMark x1="43231" y1="57698" x2="43231" y2="57698"/>
                          <a14:backgroundMark x1="42231" y1="43237" x2="42231" y2="43237"/>
                        </a14:backgroundRemoval>
                      </a14:imgEffect>
                    </a14:imgLayer>
                  </a14:imgProps>
                </a:ext>
                <a:ext uri="{28A0092B-C50C-407E-A947-70E740481C1C}">
                  <a14:useLocalDpi xmlns:a14="http://schemas.microsoft.com/office/drawing/2010/main" val="0"/>
                </a:ext>
              </a:extLst>
            </a:blip>
            <a:stretch>
              <a:fillRect/>
            </a:stretch>
          </p:blipFill>
          <p:spPr>
            <a:xfrm flipH="1">
              <a:off x="-549930" y="1125071"/>
              <a:ext cx="4425291" cy="4731657"/>
            </a:xfrm>
            <a:prstGeom prst="rect">
              <a:avLst/>
            </a:prstGeom>
          </p:spPr>
        </p:pic>
        <p:pic>
          <p:nvPicPr>
            <p:cNvPr id="10" name="Picture 9"/>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1256343" y="3253256"/>
              <a:ext cx="3106057" cy="3244104"/>
            </a:xfrm>
            <a:prstGeom prst="rect">
              <a:avLst/>
            </a:prstGeom>
          </p:spPr>
        </p:pic>
      </p:grpSp>
      <p:sp>
        <p:nvSpPr>
          <p:cNvPr id="12" name="Oval Callout 39"/>
          <p:cNvSpPr/>
          <p:nvPr/>
        </p:nvSpPr>
        <p:spPr>
          <a:xfrm rot="16200000">
            <a:off x="3510508" y="-2218156"/>
            <a:ext cx="1647497" cy="7327391"/>
          </a:xfrm>
          <a:prstGeom prst="wedgeEllipseCallout">
            <a:avLst>
              <a:gd name="adj1" fmla="val -107433"/>
              <a:gd name="adj2" fmla="val -30064"/>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14" name="TextBox 13"/>
          <p:cNvSpPr txBox="1"/>
          <p:nvPr/>
        </p:nvSpPr>
        <p:spPr>
          <a:xfrm>
            <a:off x="1314750" y="846079"/>
            <a:ext cx="6051201" cy="1323439"/>
          </a:xfrm>
          <a:prstGeom prst="rect">
            <a:avLst/>
          </a:prstGeom>
          <a:noFill/>
        </p:spPr>
        <p:txBody>
          <a:bodyPr wrap="square" rtlCol="0">
            <a:spAutoFit/>
          </a:bodyPr>
          <a:lstStyle/>
          <a:p>
            <a:pPr algn="ctr" defTabSz="914377"/>
            <a:r>
              <a:rPr lang="en-US" sz="1600" dirty="0">
                <a:solidFill>
                  <a:schemeClr val="bg1"/>
                </a:solidFill>
              </a:rPr>
              <a:t>He’s having a hard time concentrating in school and his grades dropped. He is even distracted during basketball, which he loves…well, loves it outside of the time he hit his head during a game, which is when this all started. He is struggling to stay focused and his teachers complain that he is acting out in class.</a:t>
            </a:r>
            <a:endParaRPr lang="en-US" sz="1600" dirty="0">
              <a:solidFill>
                <a:schemeClr val="bg1"/>
              </a:solidFill>
              <a:latin typeface="Calibri" panose="020F0502020204030204"/>
            </a:endParaRPr>
          </a:p>
        </p:txBody>
      </p:sp>
      <p:grpSp>
        <p:nvGrpSpPr>
          <p:cNvPr id="11" name="Group 10"/>
          <p:cNvGrpSpPr/>
          <p:nvPr/>
        </p:nvGrpSpPr>
        <p:grpSpPr>
          <a:xfrm>
            <a:off x="4733803" y="2611207"/>
            <a:ext cx="2109266" cy="1422118"/>
            <a:chOff x="7180969" y="1427563"/>
            <a:chExt cx="1785765" cy="1624004"/>
          </a:xfrm>
        </p:grpSpPr>
        <p:sp>
          <p:nvSpPr>
            <p:cNvPr id="15" name="Thought Bubble: Cloud 1"/>
            <p:cNvSpPr/>
            <p:nvPr/>
          </p:nvSpPr>
          <p:spPr>
            <a:xfrm flipH="1">
              <a:off x="7180970" y="1427563"/>
              <a:ext cx="1765415" cy="1624004"/>
            </a:xfrm>
            <a:prstGeom prst="cloudCallout">
              <a:avLst>
                <a:gd name="adj1" fmla="val -79103"/>
                <a:gd name="adj2" fmla="val -3605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6" name="TextBox 15"/>
            <p:cNvSpPr txBox="1"/>
            <p:nvPr/>
          </p:nvSpPr>
          <p:spPr>
            <a:xfrm>
              <a:off x="7180969" y="1916402"/>
              <a:ext cx="1785765" cy="738085"/>
            </a:xfrm>
            <a:prstGeom prst="rect">
              <a:avLst/>
            </a:prstGeom>
            <a:noFill/>
          </p:spPr>
          <p:txBody>
            <a:bodyPr wrap="square" rtlCol="0">
              <a:spAutoFit/>
            </a:bodyPr>
            <a:lstStyle/>
            <a:p>
              <a:pPr algn="ctr" defTabSz="914377"/>
              <a:r>
                <a:rPr lang="en-US" dirty="0" err="1">
                  <a:solidFill>
                    <a:schemeClr val="bg1"/>
                  </a:solidFill>
                </a:rPr>
                <a:t>Hmmmm</a:t>
              </a:r>
              <a:r>
                <a:rPr lang="en-US" dirty="0">
                  <a:solidFill>
                    <a:schemeClr val="bg1"/>
                  </a:solidFill>
                </a:rPr>
                <a:t>. Classic ADD.</a:t>
              </a:r>
              <a:endParaRPr lang="en-US" dirty="0">
                <a:solidFill>
                  <a:schemeClr val="bg1"/>
                </a:solidFill>
                <a:latin typeface="Calibri" panose="020F0502020204030204"/>
              </a:endParaRPr>
            </a:p>
          </p:txBody>
        </p:sp>
      </p:grpSp>
    </p:spTree>
    <p:custDataLst>
      <p:tags r:id="rId1"/>
    </p:custDataLst>
    <p:extLst>
      <p:ext uri="{BB962C8B-B14F-4D97-AF65-F5344CB8AC3E}">
        <p14:creationId xmlns:p14="http://schemas.microsoft.com/office/powerpoint/2010/main" val="13642559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grpSp>
        <p:nvGrpSpPr>
          <p:cNvPr id="8" name="Group 7"/>
          <p:cNvGrpSpPr/>
          <p:nvPr/>
        </p:nvGrpSpPr>
        <p:grpSpPr>
          <a:xfrm>
            <a:off x="315702" y="2696489"/>
            <a:ext cx="4024650" cy="4401493"/>
            <a:chOff x="-549930" y="1125071"/>
            <a:chExt cx="4912330" cy="5372289"/>
          </a:xfrm>
        </p:grpSpPr>
        <p:pic>
          <p:nvPicPr>
            <p:cNvPr id="9" name="Picture 8"/>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6475" b="90000" l="10000" r="90000">
                          <a14:foregroundMark x1="66538" y1="10144" x2="55615" y2="6115"/>
                          <a14:foregroundMark x1="55615" y1="6115" x2="66154" y2="9496"/>
                          <a14:foregroundMark x1="66154" y1="9496" x2="66538" y2="9496"/>
                          <a14:foregroundMark x1="66231" y1="6475" x2="64231" y2="6763"/>
                          <a14:backgroundMark x1="42615" y1="57698" x2="42615" y2="57698"/>
                          <a14:backgroundMark x1="52077" y1="43885" x2="52077" y2="43885"/>
                          <a14:backgroundMark x1="43231" y1="57698" x2="43231" y2="57698"/>
                          <a14:backgroundMark x1="42231" y1="43237" x2="42231" y2="43237"/>
                        </a14:backgroundRemoval>
                      </a14:imgEffect>
                    </a14:imgLayer>
                  </a14:imgProps>
                </a:ext>
                <a:ext uri="{28A0092B-C50C-407E-A947-70E740481C1C}">
                  <a14:useLocalDpi xmlns:a14="http://schemas.microsoft.com/office/drawing/2010/main" val="0"/>
                </a:ext>
              </a:extLst>
            </a:blip>
            <a:stretch>
              <a:fillRect/>
            </a:stretch>
          </p:blipFill>
          <p:spPr>
            <a:xfrm flipH="1">
              <a:off x="-549930" y="1125071"/>
              <a:ext cx="4425291" cy="4731657"/>
            </a:xfrm>
            <a:prstGeom prst="rect">
              <a:avLst/>
            </a:prstGeom>
          </p:spPr>
        </p:pic>
        <p:pic>
          <p:nvPicPr>
            <p:cNvPr id="10" name="Picture 9"/>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1256343" y="3253256"/>
              <a:ext cx="3106057" cy="3244104"/>
            </a:xfrm>
            <a:prstGeom prst="rect">
              <a:avLst/>
            </a:prstGeom>
          </p:spPr>
        </p:pic>
      </p:grpSp>
      <p:sp>
        <p:nvSpPr>
          <p:cNvPr id="17" name="Oval Callout 35"/>
          <p:cNvSpPr/>
          <p:nvPr/>
        </p:nvSpPr>
        <p:spPr>
          <a:xfrm>
            <a:off x="4340352" y="1271597"/>
            <a:ext cx="3534968" cy="1323438"/>
          </a:xfrm>
          <a:prstGeom prst="wedgeEllipseCallout">
            <a:avLst>
              <a:gd name="adj1" fmla="val 34896"/>
              <a:gd name="adj2" fmla="val 94988"/>
            </a:avLst>
          </a:prstGeom>
          <a:solidFill>
            <a:srgbClr val="FFFFFF">
              <a:alpha val="80000"/>
            </a:srgbClr>
          </a:solidFill>
          <a:ln w="15875" cap="flat" cmpd="sng" algn="ctr">
            <a:solidFill>
              <a:schemeClr val="bg1"/>
            </a:solidFill>
            <a:prstDash val="solid"/>
          </a:ln>
          <a:effectLst/>
        </p:spPr>
        <p:txBody>
          <a:bodyPr rtlCol="0" anchor="ctr"/>
          <a:lstStyle/>
          <a:p>
            <a:pPr algn="ctr" defTabSz="914377"/>
            <a:r>
              <a:rPr lang="en-US" dirty="0">
                <a:solidFill>
                  <a:schemeClr val="bg1"/>
                </a:solidFill>
              </a:rPr>
              <a:t> Is he forgetful about daily activities? Fidgeting and needing to be in motion?</a:t>
            </a:r>
            <a:endParaRPr lang="en-US" dirty="0">
              <a:solidFill>
                <a:schemeClr val="bg1"/>
              </a:solidFill>
              <a:latin typeface="Calibri" panose="020F0502020204030204"/>
            </a:endParaRPr>
          </a:p>
        </p:txBody>
      </p:sp>
    </p:spTree>
    <p:custDataLst>
      <p:tags r:id="rId1"/>
    </p:custDataLst>
    <p:extLst>
      <p:ext uri="{BB962C8B-B14F-4D97-AF65-F5344CB8AC3E}">
        <p14:creationId xmlns:p14="http://schemas.microsoft.com/office/powerpoint/2010/main" val="290147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Learning Objectives</a:t>
            </a:r>
          </a:p>
        </p:txBody>
      </p:sp>
      <p:sp>
        <p:nvSpPr>
          <p:cNvPr id="3" name="Content Placeholder 2"/>
          <p:cNvSpPr>
            <a:spLocks noGrp="1"/>
          </p:cNvSpPr>
          <p:nvPr>
            <p:ph idx="1"/>
          </p:nvPr>
        </p:nvSpPr>
        <p:spPr>
          <a:xfrm>
            <a:off x="192505" y="1514226"/>
            <a:ext cx="4780548" cy="5202886"/>
          </a:xfrm>
        </p:spPr>
        <p:txBody>
          <a:bodyPr>
            <a:normAutofit/>
          </a:bodyPr>
          <a:lstStyle/>
          <a:p>
            <a:pPr marL="0" indent="0">
              <a:buNone/>
            </a:pPr>
            <a:r>
              <a:rPr lang="en-US" dirty="0"/>
              <a:t>At the end of the module the clinician will better understand:</a:t>
            </a:r>
          </a:p>
          <a:p>
            <a:r>
              <a:rPr lang="en-US" dirty="0"/>
              <a:t>The problem of diagnostic errors</a:t>
            </a:r>
          </a:p>
          <a:p>
            <a:endParaRPr lang="en-US" dirty="0"/>
          </a:p>
          <a:p>
            <a:pPr marL="0" indent="0">
              <a:buNone/>
            </a:pPr>
            <a:endParaRPr lang="en-US" dirty="0"/>
          </a:p>
        </p:txBody>
      </p:sp>
      <p:graphicFrame>
        <p:nvGraphicFramePr>
          <p:cNvPr id="22" name="Diagram 21"/>
          <p:cNvGraphicFramePr/>
          <p:nvPr>
            <p:extLst>
              <p:ext uri="{D42A27DB-BD31-4B8C-83A1-F6EECF244321}">
                <p14:modId xmlns:p14="http://schemas.microsoft.com/office/powerpoint/2010/main" val="1495670272"/>
              </p:ext>
            </p:extLst>
          </p:nvPr>
        </p:nvGraphicFramePr>
        <p:xfrm>
          <a:off x="-2537454" y="4232565"/>
          <a:ext cx="8194431" cy="3332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3" name="Group 22"/>
          <p:cNvGrpSpPr>
            <a:grpSpLocks noChangeAspect="1"/>
          </p:cNvGrpSpPr>
          <p:nvPr/>
        </p:nvGrpSpPr>
        <p:grpSpPr>
          <a:xfrm>
            <a:off x="6124847" y="2743200"/>
            <a:ext cx="2999226" cy="4114800"/>
            <a:chOff x="2214770" y="354647"/>
            <a:chExt cx="4740212" cy="6503352"/>
          </a:xfrm>
        </p:grpSpPr>
        <p:grpSp>
          <p:nvGrpSpPr>
            <p:cNvPr id="24" name="Group 23"/>
            <p:cNvGrpSpPr/>
            <p:nvPr/>
          </p:nvGrpSpPr>
          <p:grpSpPr>
            <a:xfrm>
              <a:off x="2214770" y="354647"/>
              <a:ext cx="4740212" cy="6503352"/>
              <a:chOff x="2214770" y="354647"/>
              <a:chExt cx="4740212" cy="6503352"/>
            </a:xfrm>
          </p:grpSpPr>
          <p:pic>
            <p:nvPicPr>
              <p:cNvPr id="27" name="Picture 26"/>
              <p:cNvPicPr>
                <a:picLocks noChangeAspect="1"/>
              </p:cNvPicPr>
              <p:nvPr/>
            </p:nvPicPr>
            <p:blipFill rotWithShape="1">
              <a:blip r:embed="rId9">
                <a:duotone>
                  <a:prstClr val="black"/>
                  <a:schemeClr val="tx2">
                    <a:tint val="45000"/>
                    <a:satMod val="400000"/>
                  </a:schemeClr>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28" name="Picture 27"/>
              <p:cNvPicPr>
                <a:picLocks noChangeAspect="1"/>
              </p:cNvPicPr>
              <p:nvPr/>
            </p:nvPicPr>
            <p:blipFill rotWithShape="1">
              <a:blip r:embed="rId11">
                <a:duotone>
                  <a:prstClr val="black"/>
                  <a:schemeClr val="tx2">
                    <a:tint val="45000"/>
                    <a:satMod val="400000"/>
                  </a:schemeClr>
                </a:duotone>
                <a:extLst>
                  <a:ext uri="{BEBA8EAE-BF5A-486C-A8C5-ECC9F3942E4B}">
                    <a14:imgProps xmlns:a14="http://schemas.microsoft.com/office/drawing/2010/main">
                      <a14:imgLayer r:embed="rId12">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25" name="Picture 24"/>
            <p:cNvPicPr>
              <a:picLocks noChangeAspect="1"/>
            </p:cNvPicPr>
            <p:nvPr/>
          </p:nvPicPr>
          <p:blipFill rotWithShape="1">
            <a:blip r:embed="rId13">
              <a:biLevel thresh="75000"/>
              <a:extLst>
                <a:ext uri="{BEBA8EAE-BF5A-486C-A8C5-ECC9F3942E4B}">
                  <a14:imgProps xmlns:a14="http://schemas.microsoft.com/office/drawing/2010/main">
                    <a14:imgLayer r:embed="rId12">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26" name="Picture 2" descr="UNC School of Medicine logo"/>
            <p:cNvPicPr>
              <a:picLocks noChangeAspect="1" noChangeArrowheads="1"/>
            </p:cNvPicPr>
            <p:nvPr/>
          </p:nvPicPr>
          <p:blipFill>
            <a:blip r:embed="rId1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5409712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grpSp>
        <p:nvGrpSpPr>
          <p:cNvPr id="8" name="Group 7"/>
          <p:cNvGrpSpPr/>
          <p:nvPr/>
        </p:nvGrpSpPr>
        <p:grpSpPr>
          <a:xfrm>
            <a:off x="315702" y="2696489"/>
            <a:ext cx="4024650" cy="4401493"/>
            <a:chOff x="-549930" y="1125071"/>
            <a:chExt cx="4912330" cy="5372289"/>
          </a:xfrm>
        </p:grpSpPr>
        <p:pic>
          <p:nvPicPr>
            <p:cNvPr id="9" name="Picture 8"/>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6475" b="90000" l="10000" r="90000">
                          <a14:foregroundMark x1="66538" y1="10144" x2="55615" y2="6115"/>
                          <a14:foregroundMark x1="55615" y1="6115" x2="66154" y2="9496"/>
                          <a14:foregroundMark x1="66154" y1="9496" x2="66538" y2="9496"/>
                          <a14:foregroundMark x1="66231" y1="6475" x2="64231" y2="6763"/>
                          <a14:backgroundMark x1="42615" y1="57698" x2="42615" y2="57698"/>
                          <a14:backgroundMark x1="52077" y1="43885" x2="52077" y2="43885"/>
                          <a14:backgroundMark x1="43231" y1="57698" x2="43231" y2="57698"/>
                          <a14:backgroundMark x1="42231" y1="43237" x2="42231" y2="43237"/>
                        </a14:backgroundRemoval>
                      </a14:imgEffect>
                    </a14:imgLayer>
                  </a14:imgProps>
                </a:ext>
                <a:ext uri="{28A0092B-C50C-407E-A947-70E740481C1C}">
                  <a14:useLocalDpi xmlns:a14="http://schemas.microsoft.com/office/drawing/2010/main" val="0"/>
                </a:ext>
              </a:extLst>
            </a:blip>
            <a:stretch>
              <a:fillRect/>
            </a:stretch>
          </p:blipFill>
          <p:spPr>
            <a:xfrm flipH="1">
              <a:off x="-549930" y="1125071"/>
              <a:ext cx="4425291" cy="4731657"/>
            </a:xfrm>
            <a:prstGeom prst="rect">
              <a:avLst/>
            </a:prstGeom>
          </p:spPr>
        </p:pic>
        <p:pic>
          <p:nvPicPr>
            <p:cNvPr id="10" name="Picture 9"/>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1256343" y="3253256"/>
              <a:ext cx="3106057" cy="3244104"/>
            </a:xfrm>
            <a:prstGeom prst="rect">
              <a:avLst/>
            </a:prstGeom>
          </p:spPr>
        </p:pic>
      </p:grpSp>
      <p:sp>
        <p:nvSpPr>
          <p:cNvPr id="17" name="Oval Callout 35"/>
          <p:cNvSpPr/>
          <p:nvPr/>
        </p:nvSpPr>
        <p:spPr>
          <a:xfrm>
            <a:off x="4340352" y="1271597"/>
            <a:ext cx="3534968" cy="1323438"/>
          </a:xfrm>
          <a:prstGeom prst="wedgeEllipseCallout">
            <a:avLst>
              <a:gd name="adj1" fmla="val 34896"/>
              <a:gd name="adj2" fmla="val 94988"/>
            </a:avLst>
          </a:prstGeom>
          <a:solidFill>
            <a:srgbClr val="FFFFFF">
              <a:alpha val="80000"/>
            </a:srgbClr>
          </a:solidFill>
          <a:ln w="15875" cap="flat" cmpd="sng" algn="ctr">
            <a:solidFill>
              <a:schemeClr val="bg1"/>
            </a:solidFill>
            <a:prstDash val="solid"/>
          </a:ln>
          <a:effectLst/>
        </p:spPr>
        <p:txBody>
          <a:bodyPr rtlCol="0" anchor="ctr"/>
          <a:lstStyle/>
          <a:p>
            <a:pPr algn="ctr" defTabSz="914377"/>
            <a:r>
              <a:rPr lang="en-US" dirty="0">
                <a:solidFill>
                  <a:schemeClr val="bg1"/>
                </a:solidFill>
              </a:rPr>
              <a:t> Is he forgetful about daily activities? Fidgeting and needing to be in motion?</a:t>
            </a:r>
            <a:endParaRPr lang="en-US" dirty="0">
              <a:solidFill>
                <a:schemeClr val="bg1"/>
              </a:solidFill>
              <a:latin typeface="Calibri" panose="020F0502020204030204"/>
            </a:endParaRPr>
          </a:p>
        </p:txBody>
      </p:sp>
      <p:sp>
        <p:nvSpPr>
          <p:cNvPr id="7" name="Oval Callout 6"/>
          <p:cNvSpPr/>
          <p:nvPr/>
        </p:nvSpPr>
        <p:spPr>
          <a:xfrm>
            <a:off x="2267560" y="2473775"/>
            <a:ext cx="3836747" cy="1966327"/>
          </a:xfrm>
          <a:prstGeom prst="wedgeEllipseCallout">
            <a:avLst>
              <a:gd name="adj1" fmla="val -55756"/>
              <a:gd name="adj2" fmla="val -8948"/>
            </a:avLst>
          </a:prstGeom>
          <a:solidFill>
            <a:srgbClr val="FFFFFF">
              <a:alpha val="80000"/>
            </a:srgbClr>
          </a:solidFill>
          <a:ln w="15875" cap="flat" cmpd="sng" algn="ctr">
            <a:solidFill>
              <a:schemeClr val="bg1"/>
            </a:solidFill>
            <a:prstDash val="solid"/>
          </a:ln>
          <a:effectLst/>
        </p:spPr>
        <p:txBody>
          <a:bodyPr rtlCol="0" anchor="ctr"/>
          <a:lstStyle/>
          <a:p>
            <a:pPr algn="ctr" defTabSz="914377"/>
            <a:r>
              <a:rPr lang="en-US" dirty="0">
                <a:solidFill>
                  <a:schemeClr val="bg1"/>
                </a:solidFill>
              </a:rPr>
              <a:t>Yes, he’s always been forgetful. Hmm, I wouldn’t say that he fidgets. He actually appears more lethargic to me recently. </a:t>
            </a:r>
            <a:endParaRPr lang="en-US" dirty="0">
              <a:solidFill>
                <a:schemeClr val="bg1"/>
              </a:solidFill>
              <a:latin typeface="Calibri" panose="020F0502020204030204"/>
            </a:endParaRPr>
          </a:p>
        </p:txBody>
      </p:sp>
    </p:spTree>
    <p:custDataLst>
      <p:tags r:id="rId1"/>
    </p:custDataLst>
    <p:extLst>
      <p:ext uri="{BB962C8B-B14F-4D97-AF65-F5344CB8AC3E}">
        <p14:creationId xmlns:p14="http://schemas.microsoft.com/office/powerpoint/2010/main" val="17205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grpSp>
        <p:nvGrpSpPr>
          <p:cNvPr id="8" name="Group 7"/>
          <p:cNvGrpSpPr/>
          <p:nvPr/>
        </p:nvGrpSpPr>
        <p:grpSpPr>
          <a:xfrm>
            <a:off x="315702" y="2696489"/>
            <a:ext cx="4024650" cy="4401493"/>
            <a:chOff x="-549930" y="1125071"/>
            <a:chExt cx="4912330" cy="5372289"/>
          </a:xfrm>
        </p:grpSpPr>
        <p:pic>
          <p:nvPicPr>
            <p:cNvPr id="9" name="Picture 8"/>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6475" b="90000" l="10000" r="90000">
                          <a14:foregroundMark x1="66538" y1="10144" x2="55615" y2="6115"/>
                          <a14:foregroundMark x1="55615" y1="6115" x2="66154" y2="9496"/>
                          <a14:foregroundMark x1="66154" y1="9496" x2="66538" y2="9496"/>
                          <a14:foregroundMark x1="66231" y1="6475" x2="64231" y2="6763"/>
                          <a14:backgroundMark x1="42615" y1="57698" x2="42615" y2="57698"/>
                          <a14:backgroundMark x1="52077" y1="43885" x2="52077" y2="43885"/>
                          <a14:backgroundMark x1="43231" y1="57698" x2="43231" y2="57698"/>
                          <a14:backgroundMark x1="42231" y1="43237" x2="42231" y2="43237"/>
                        </a14:backgroundRemoval>
                      </a14:imgEffect>
                    </a14:imgLayer>
                  </a14:imgProps>
                </a:ext>
                <a:ext uri="{28A0092B-C50C-407E-A947-70E740481C1C}">
                  <a14:useLocalDpi xmlns:a14="http://schemas.microsoft.com/office/drawing/2010/main" val="0"/>
                </a:ext>
              </a:extLst>
            </a:blip>
            <a:stretch>
              <a:fillRect/>
            </a:stretch>
          </p:blipFill>
          <p:spPr>
            <a:xfrm flipH="1">
              <a:off x="-549930" y="1125071"/>
              <a:ext cx="4425291" cy="4731657"/>
            </a:xfrm>
            <a:prstGeom prst="rect">
              <a:avLst/>
            </a:prstGeom>
          </p:spPr>
        </p:pic>
        <p:pic>
          <p:nvPicPr>
            <p:cNvPr id="10" name="Picture 9"/>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1256343" y="3253256"/>
              <a:ext cx="3106057" cy="3244104"/>
            </a:xfrm>
            <a:prstGeom prst="rect">
              <a:avLst/>
            </a:prstGeom>
          </p:spPr>
        </p:pic>
      </p:grpSp>
      <p:sp>
        <p:nvSpPr>
          <p:cNvPr id="17" name="Oval Callout 35"/>
          <p:cNvSpPr/>
          <p:nvPr/>
        </p:nvSpPr>
        <p:spPr>
          <a:xfrm>
            <a:off x="4340352" y="1271597"/>
            <a:ext cx="3534968" cy="1323438"/>
          </a:xfrm>
          <a:prstGeom prst="wedgeEllipseCallout">
            <a:avLst>
              <a:gd name="adj1" fmla="val 34896"/>
              <a:gd name="adj2" fmla="val 94988"/>
            </a:avLst>
          </a:prstGeom>
          <a:solidFill>
            <a:srgbClr val="FFFFFF">
              <a:alpha val="80000"/>
            </a:srgbClr>
          </a:solidFill>
          <a:ln w="15875" cap="flat" cmpd="sng" algn="ctr">
            <a:solidFill>
              <a:schemeClr val="bg1"/>
            </a:solidFill>
            <a:prstDash val="solid"/>
          </a:ln>
          <a:effectLst/>
        </p:spPr>
        <p:txBody>
          <a:bodyPr rtlCol="0" anchor="ctr"/>
          <a:lstStyle/>
          <a:p>
            <a:pPr algn="ctr" defTabSz="914377"/>
            <a:r>
              <a:rPr lang="en-US" dirty="0">
                <a:solidFill>
                  <a:schemeClr val="bg1"/>
                </a:solidFill>
              </a:rPr>
              <a:t>Does he not follow through on instructions? Does he lose things?</a:t>
            </a:r>
            <a:endParaRPr lang="en-US" dirty="0">
              <a:solidFill>
                <a:schemeClr val="bg1"/>
              </a:solidFill>
              <a:latin typeface="Calibri" panose="020F0502020204030204"/>
            </a:endParaRPr>
          </a:p>
        </p:txBody>
      </p:sp>
    </p:spTree>
    <p:custDataLst>
      <p:tags r:id="rId1"/>
    </p:custDataLst>
    <p:extLst>
      <p:ext uri="{BB962C8B-B14F-4D97-AF65-F5344CB8AC3E}">
        <p14:creationId xmlns:p14="http://schemas.microsoft.com/office/powerpoint/2010/main" val="26266740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grpSp>
        <p:nvGrpSpPr>
          <p:cNvPr id="8" name="Group 7"/>
          <p:cNvGrpSpPr/>
          <p:nvPr/>
        </p:nvGrpSpPr>
        <p:grpSpPr>
          <a:xfrm>
            <a:off x="315702" y="2696489"/>
            <a:ext cx="4024650" cy="4401493"/>
            <a:chOff x="-549930" y="1125071"/>
            <a:chExt cx="4912330" cy="5372289"/>
          </a:xfrm>
        </p:grpSpPr>
        <p:pic>
          <p:nvPicPr>
            <p:cNvPr id="9" name="Picture 8"/>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6475" b="90000" l="10000" r="90000">
                          <a14:foregroundMark x1="66538" y1="10144" x2="55615" y2="6115"/>
                          <a14:foregroundMark x1="55615" y1="6115" x2="66154" y2="9496"/>
                          <a14:foregroundMark x1="66154" y1="9496" x2="66538" y2="9496"/>
                          <a14:foregroundMark x1="66231" y1="6475" x2="64231" y2="6763"/>
                          <a14:backgroundMark x1="42615" y1="57698" x2="42615" y2="57698"/>
                          <a14:backgroundMark x1="52077" y1="43885" x2="52077" y2="43885"/>
                          <a14:backgroundMark x1="43231" y1="57698" x2="43231" y2="57698"/>
                          <a14:backgroundMark x1="42231" y1="43237" x2="42231" y2="43237"/>
                        </a14:backgroundRemoval>
                      </a14:imgEffect>
                    </a14:imgLayer>
                  </a14:imgProps>
                </a:ext>
                <a:ext uri="{28A0092B-C50C-407E-A947-70E740481C1C}">
                  <a14:useLocalDpi xmlns:a14="http://schemas.microsoft.com/office/drawing/2010/main" val="0"/>
                </a:ext>
              </a:extLst>
            </a:blip>
            <a:stretch>
              <a:fillRect/>
            </a:stretch>
          </p:blipFill>
          <p:spPr>
            <a:xfrm flipH="1">
              <a:off x="-549930" y="1125071"/>
              <a:ext cx="4425291" cy="4731657"/>
            </a:xfrm>
            <a:prstGeom prst="rect">
              <a:avLst/>
            </a:prstGeom>
          </p:spPr>
        </p:pic>
        <p:pic>
          <p:nvPicPr>
            <p:cNvPr id="10" name="Picture 9"/>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1256343" y="3253256"/>
              <a:ext cx="3106057" cy="3244104"/>
            </a:xfrm>
            <a:prstGeom prst="rect">
              <a:avLst/>
            </a:prstGeom>
          </p:spPr>
        </p:pic>
      </p:grpSp>
      <p:sp>
        <p:nvSpPr>
          <p:cNvPr id="17" name="Oval Callout 35"/>
          <p:cNvSpPr/>
          <p:nvPr/>
        </p:nvSpPr>
        <p:spPr>
          <a:xfrm>
            <a:off x="4340352" y="1271597"/>
            <a:ext cx="3534968" cy="1323438"/>
          </a:xfrm>
          <a:prstGeom prst="wedgeEllipseCallout">
            <a:avLst>
              <a:gd name="adj1" fmla="val 34896"/>
              <a:gd name="adj2" fmla="val 94988"/>
            </a:avLst>
          </a:prstGeom>
          <a:solidFill>
            <a:srgbClr val="FFFFFF">
              <a:alpha val="80000"/>
            </a:srgbClr>
          </a:solidFill>
          <a:ln w="15875" cap="flat" cmpd="sng" algn="ctr">
            <a:solidFill>
              <a:schemeClr val="bg1"/>
            </a:solidFill>
            <a:prstDash val="solid"/>
          </a:ln>
          <a:effectLst/>
        </p:spPr>
        <p:txBody>
          <a:bodyPr rtlCol="0" anchor="ctr"/>
          <a:lstStyle/>
          <a:p>
            <a:pPr algn="ctr" defTabSz="914377"/>
            <a:r>
              <a:rPr lang="en-US" dirty="0">
                <a:solidFill>
                  <a:schemeClr val="bg1"/>
                </a:solidFill>
              </a:rPr>
              <a:t>Does he not follow through on instructions? Does he lose things?</a:t>
            </a:r>
            <a:endParaRPr lang="en-US" dirty="0">
              <a:solidFill>
                <a:schemeClr val="bg1"/>
              </a:solidFill>
              <a:latin typeface="Calibri" panose="020F0502020204030204"/>
            </a:endParaRPr>
          </a:p>
        </p:txBody>
      </p:sp>
      <p:sp>
        <p:nvSpPr>
          <p:cNvPr id="7" name="Oval Callout 6"/>
          <p:cNvSpPr/>
          <p:nvPr/>
        </p:nvSpPr>
        <p:spPr>
          <a:xfrm rot="16200000">
            <a:off x="3037290" y="2259810"/>
            <a:ext cx="1746453" cy="2571882"/>
          </a:xfrm>
          <a:prstGeom prst="wedgeEllipseCallout">
            <a:avLst>
              <a:gd name="adj1" fmla="val 13165"/>
              <a:gd name="adj2" fmla="val -71122"/>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11" name="TextBox 10"/>
          <p:cNvSpPr txBox="1"/>
          <p:nvPr/>
        </p:nvSpPr>
        <p:spPr>
          <a:xfrm>
            <a:off x="2688842" y="2968131"/>
            <a:ext cx="2414455" cy="1200329"/>
          </a:xfrm>
          <a:prstGeom prst="rect">
            <a:avLst/>
          </a:prstGeom>
          <a:noFill/>
        </p:spPr>
        <p:txBody>
          <a:bodyPr wrap="square" rtlCol="0">
            <a:spAutoFit/>
          </a:bodyPr>
          <a:lstStyle/>
          <a:p>
            <a:pPr algn="ctr" defTabSz="914377"/>
            <a:r>
              <a:rPr lang="en-US" dirty="0">
                <a:solidFill>
                  <a:schemeClr val="bg1"/>
                </a:solidFill>
                <a:latin typeface="Calibri" panose="020F0502020204030204"/>
              </a:rPr>
              <a:t>He doesn’t always follow instructions, sometimes he loses things….</a:t>
            </a:r>
          </a:p>
        </p:txBody>
      </p:sp>
    </p:spTree>
    <p:custDataLst>
      <p:tags r:id="rId1"/>
    </p:custDataLst>
    <p:extLst>
      <p:ext uri="{BB962C8B-B14F-4D97-AF65-F5344CB8AC3E}">
        <p14:creationId xmlns:p14="http://schemas.microsoft.com/office/powerpoint/2010/main" val="18577357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grpSp>
        <p:nvGrpSpPr>
          <p:cNvPr id="8" name="Group 7"/>
          <p:cNvGrpSpPr/>
          <p:nvPr/>
        </p:nvGrpSpPr>
        <p:grpSpPr>
          <a:xfrm>
            <a:off x="315702" y="2696489"/>
            <a:ext cx="4024650" cy="4401493"/>
            <a:chOff x="-549930" y="1125071"/>
            <a:chExt cx="4912330" cy="5372289"/>
          </a:xfrm>
        </p:grpSpPr>
        <p:pic>
          <p:nvPicPr>
            <p:cNvPr id="9" name="Picture 8"/>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6475" b="90000" l="10000" r="90000">
                          <a14:foregroundMark x1="66538" y1="10144" x2="55615" y2="6115"/>
                          <a14:foregroundMark x1="55615" y1="6115" x2="66154" y2="9496"/>
                          <a14:foregroundMark x1="66154" y1="9496" x2="66538" y2="9496"/>
                          <a14:foregroundMark x1="66231" y1="6475" x2="64231" y2="6763"/>
                          <a14:backgroundMark x1="42615" y1="57698" x2="42615" y2="57698"/>
                          <a14:backgroundMark x1="52077" y1="43885" x2="52077" y2="43885"/>
                          <a14:backgroundMark x1="43231" y1="57698" x2="43231" y2="57698"/>
                          <a14:backgroundMark x1="42231" y1="43237" x2="42231" y2="43237"/>
                        </a14:backgroundRemoval>
                      </a14:imgEffect>
                    </a14:imgLayer>
                  </a14:imgProps>
                </a:ext>
                <a:ext uri="{28A0092B-C50C-407E-A947-70E740481C1C}">
                  <a14:useLocalDpi xmlns:a14="http://schemas.microsoft.com/office/drawing/2010/main" val="0"/>
                </a:ext>
              </a:extLst>
            </a:blip>
            <a:stretch>
              <a:fillRect/>
            </a:stretch>
          </p:blipFill>
          <p:spPr>
            <a:xfrm flipH="1">
              <a:off x="-549930" y="1125071"/>
              <a:ext cx="4425291" cy="4731657"/>
            </a:xfrm>
            <a:prstGeom prst="rect">
              <a:avLst/>
            </a:prstGeom>
          </p:spPr>
        </p:pic>
        <p:pic>
          <p:nvPicPr>
            <p:cNvPr id="10" name="Picture 9"/>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1256343" y="3253256"/>
              <a:ext cx="3106057" cy="3244104"/>
            </a:xfrm>
            <a:prstGeom prst="rect">
              <a:avLst/>
            </a:prstGeom>
          </p:spPr>
        </p:pic>
      </p:grpSp>
      <p:sp>
        <p:nvSpPr>
          <p:cNvPr id="17" name="Oval Callout 35"/>
          <p:cNvSpPr/>
          <p:nvPr/>
        </p:nvSpPr>
        <p:spPr>
          <a:xfrm>
            <a:off x="4340352" y="1271597"/>
            <a:ext cx="3534968" cy="1323438"/>
          </a:xfrm>
          <a:prstGeom prst="wedgeEllipseCallout">
            <a:avLst>
              <a:gd name="adj1" fmla="val 34896"/>
              <a:gd name="adj2" fmla="val 94988"/>
            </a:avLst>
          </a:prstGeom>
          <a:solidFill>
            <a:srgbClr val="FFFFFF">
              <a:alpha val="80000"/>
            </a:srgbClr>
          </a:solidFill>
          <a:ln w="15875" cap="flat" cmpd="sng" algn="ctr">
            <a:solidFill>
              <a:schemeClr val="bg1"/>
            </a:solidFill>
            <a:prstDash val="solid"/>
          </a:ln>
          <a:effectLst/>
        </p:spPr>
        <p:txBody>
          <a:bodyPr rtlCol="0" anchor="ctr"/>
          <a:lstStyle/>
          <a:p>
            <a:pPr algn="ctr" defTabSz="914377"/>
            <a:r>
              <a:rPr lang="en-US" dirty="0">
                <a:solidFill>
                  <a:schemeClr val="bg1"/>
                </a:solidFill>
              </a:rPr>
              <a:t>This sounds like ADHD! </a:t>
            </a:r>
            <a:endParaRPr lang="en-US" dirty="0">
              <a:solidFill>
                <a:schemeClr val="bg1"/>
              </a:solidFill>
              <a:latin typeface="Calibri" panose="020F0502020204030204"/>
            </a:endParaRPr>
          </a:p>
        </p:txBody>
      </p:sp>
    </p:spTree>
    <p:custDataLst>
      <p:tags r:id="rId1"/>
    </p:custDataLst>
    <p:extLst>
      <p:ext uri="{BB962C8B-B14F-4D97-AF65-F5344CB8AC3E}">
        <p14:creationId xmlns:p14="http://schemas.microsoft.com/office/powerpoint/2010/main" val="2603342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clock image of 5 minutes"/>
          <p:cNvPicPr/>
          <p:nvPr/>
        </p:nvPicPr>
        <p:blipFill>
          <a:blip r:embed="rId4">
            <a:extLst>
              <a:ext uri="{28A0092B-C50C-407E-A947-70E740481C1C}">
                <a14:useLocalDpi xmlns:a14="http://schemas.microsoft.com/office/drawing/2010/main" val="0"/>
              </a:ext>
            </a:extLst>
          </a:blip>
          <a:srcRect/>
          <a:stretch>
            <a:fillRect/>
          </a:stretch>
        </p:blipFill>
        <p:spPr bwMode="auto">
          <a:xfrm>
            <a:off x="1789215" y="106882"/>
            <a:ext cx="5565568" cy="53201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59377" y="5427027"/>
            <a:ext cx="9084623" cy="830997"/>
          </a:xfrm>
          <a:prstGeom prst="rect">
            <a:avLst/>
          </a:prstGeom>
          <a:noFill/>
        </p:spPr>
        <p:txBody>
          <a:bodyPr wrap="square" rtlCol="0">
            <a:spAutoFit/>
          </a:bodyPr>
          <a:lstStyle/>
          <a:p>
            <a:pPr algn="ctr"/>
            <a:r>
              <a:rPr lang="en-US" sz="2400" b="1" dirty="0"/>
              <a:t>Clinicians typically use a confirmatory approach…arriving at a diagnosis within the first 5 minutes.</a:t>
            </a:r>
          </a:p>
        </p:txBody>
      </p:sp>
      <p:sp>
        <p:nvSpPr>
          <p:cNvPr id="4" name="TextBox 3"/>
          <p:cNvSpPr txBox="1"/>
          <p:nvPr/>
        </p:nvSpPr>
        <p:spPr>
          <a:xfrm>
            <a:off x="426720" y="6198689"/>
            <a:ext cx="8522208" cy="923330"/>
          </a:xfrm>
          <a:prstGeom prst="rect">
            <a:avLst/>
          </a:prstGeom>
          <a:noFill/>
        </p:spPr>
        <p:txBody>
          <a:bodyPr wrap="square" rtlCol="0">
            <a:spAutoFit/>
          </a:bodyPr>
          <a:lstStyle/>
          <a:p>
            <a:r>
              <a:rPr lang="en-US" b="1" dirty="0"/>
              <a:t>Mendel et al. Confirmation bias: why psychiatrists stick to wrong preliminary </a:t>
            </a:r>
            <a:r>
              <a:rPr lang="en-US" b="1" dirty="0" err="1"/>
              <a:t>diagnoses.Psychol</a:t>
            </a:r>
            <a:r>
              <a:rPr lang="en-US" b="1" dirty="0"/>
              <a:t> Med 2011 41:2651-9</a:t>
            </a:r>
            <a:endParaRPr lang="en-US" dirty="0"/>
          </a:p>
          <a:p>
            <a:endParaRPr lang="en-US" dirty="0"/>
          </a:p>
        </p:txBody>
      </p:sp>
    </p:spTree>
    <p:custDataLst>
      <p:tags r:id="rId1"/>
    </p:custDataLst>
    <p:extLst>
      <p:ext uri="{BB962C8B-B14F-4D97-AF65-F5344CB8AC3E}">
        <p14:creationId xmlns:p14="http://schemas.microsoft.com/office/powerpoint/2010/main" val="26229835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146304"/>
            <a:ext cx="8741664" cy="1690689"/>
          </a:xfrm>
        </p:spPr>
        <p:txBody>
          <a:bodyPr>
            <a:noAutofit/>
          </a:bodyPr>
          <a:lstStyle/>
          <a:p>
            <a:r>
              <a:rPr lang="en-US" sz="4000" dirty="0"/>
              <a:t>Common “Cognitive Dispositions to Respond” that Derail Clinical Judgement</a:t>
            </a:r>
          </a:p>
        </p:txBody>
      </p:sp>
      <p:sp>
        <p:nvSpPr>
          <p:cNvPr id="3" name="Content Placeholder 2"/>
          <p:cNvSpPr>
            <a:spLocks noGrp="1"/>
          </p:cNvSpPr>
          <p:nvPr>
            <p:ph idx="1"/>
          </p:nvPr>
        </p:nvSpPr>
        <p:spPr>
          <a:xfrm>
            <a:off x="146304" y="2157984"/>
            <a:ext cx="8741664" cy="2901695"/>
          </a:xfrm>
        </p:spPr>
        <p:txBody>
          <a:bodyPr>
            <a:normAutofit/>
          </a:bodyPr>
          <a:lstStyle/>
          <a:p>
            <a:r>
              <a:rPr lang="en-US" b="1" u="sng" dirty="0"/>
              <a:t>Anchoring</a:t>
            </a:r>
            <a:r>
              <a:rPr lang="en-US" dirty="0"/>
              <a:t>: placing the greatest emphasis on early information</a:t>
            </a:r>
          </a:p>
          <a:p>
            <a:endParaRPr lang="en-US" dirty="0"/>
          </a:p>
          <a:p>
            <a:r>
              <a:rPr lang="en-US" b="1" u="sng" dirty="0"/>
              <a:t>Availability</a:t>
            </a:r>
            <a:r>
              <a:rPr lang="en-US" dirty="0"/>
              <a:t>: assume most readily recalled possibilities are most likely</a:t>
            </a:r>
          </a:p>
          <a:p>
            <a:pPr marL="0" indent="0">
              <a:buNone/>
            </a:pPr>
            <a:r>
              <a:rPr lang="en-US" dirty="0"/>
              <a:t> </a:t>
            </a:r>
          </a:p>
          <a:p>
            <a:r>
              <a:rPr lang="en-US" b="1" u="sng" dirty="0"/>
              <a:t>Confirmatory Approach</a:t>
            </a:r>
            <a:r>
              <a:rPr lang="en-US" dirty="0"/>
              <a:t>: seek evidence to confirm hypothesis, (disregard contradictory evidence) </a:t>
            </a:r>
          </a:p>
        </p:txBody>
      </p:sp>
      <p:sp>
        <p:nvSpPr>
          <p:cNvPr id="4" name="TextBox 3"/>
          <p:cNvSpPr txBox="1"/>
          <p:nvPr/>
        </p:nvSpPr>
        <p:spPr>
          <a:xfrm>
            <a:off x="348615" y="5634478"/>
            <a:ext cx="8741664" cy="1077218"/>
          </a:xfrm>
          <a:prstGeom prst="rect">
            <a:avLst/>
          </a:prstGeom>
          <a:noFill/>
        </p:spPr>
        <p:txBody>
          <a:bodyPr wrap="square" rtlCol="0">
            <a:spAutoFit/>
          </a:bodyPr>
          <a:lstStyle/>
          <a:p>
            <a:r>
              <a:rPr lang="en-US" sz="1600" dirty="0"/>
              <a:t>Blumenthal-</a:t>
            </a:r>
            <a:r>
              <a:rPr lang="en-US" sz="1600" dirty="0" err="1"/>
              <a:t>Barby</a:t>
            </a:r>
            <a:r>
              <a:rPr lang="en-US" sz="1600" dirty="0"/>
              <a:t>  and Krieger. Cognitive biases and heuristics in medical decision makes: a critical review using a systematic search strategy. Med. </a:t>
            </a:r>
            <a:r>
              <a:rPr lang="en-US" sz="1600" dirty="0" err="1"/>
              <a:t>Decis</a:t>
            </a:r>
            <a:r>
              <a:rPr lang="en-US" sz="1600" dirty="0"/>
              <a:t>. Making 2015. 35:539-57</a:t>
            </a:r>
          </a:p>
          <a:p>
            <a:r>
              <a:rPr lang="en-US" sz="1600" dirty="0" err="1"/>
              <a:t>Croskerry</a:t>
            </a:r>
            <a:r>
              <a:rPr lang="en-US" sz="1600" dirty="0"/>
              <a:t> 2003 The importance of cognitive errors in diagnosis and strategies to minimize them. </a:t>
            </a:r>
            <a:r>
              <a:rPr lang="en-US" sz="1600" dirty="0" err="1"/>
              <a:t>Acad</a:t>
            </a:r>
            <a:r>
              <a:rPr lang="en-US" sz="1600" dirty="0"/>
              <a:t> Med 2003 78:775-80</a:t>
            </a:r>
          </a:p>
        </p:txBody>
      </p:sp>
    </p:spTree>
    <p:custDataLst>
      <p:tags r:id="rId1"/>
    </p:custDataLst>
    <p:extLst>
      <p:ext uri="{BB962C8B-B14F-4D97-AF65-F5344CB8AC3E}">
        <p14:creationId xmlns:p14="http://schemas.microsoft.com/office/powerpoint/2010/main" val="22434703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3409" y="3244333"/>
            <a:ext cx="977191"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Example</a:t>
            </a:r>
            <a:endParaRPr lang="en-US" dirty="0"/>
          </a:p>
        </p:txBody>
      </p:sp>
      <p:pic>
        <p:nvPicPr>
          <p:cNvPr id="3" name="Picture 2"/>
          <p:cNvPicPr>
            <a:picLocks noChangeAspect="1"/>
          </p:cNvPicPr>
          <p:nvPr/>
        </p:nvPicPr>
        <p:blipFill>
          <a:blip r:embed="rId4"/>
          <a:stretch>
            <a:fillRect/>
          </a:stretch>
        </p:blipFill>
        <p:spPr>
          <a:xfrm>
            <a:off x="1694692" y="1616763"/>
            <a:ext cx="5834443" cy="4953772"/>
          </a:xfrm>
          <a:prstGeom prst="rect">
            <a:avLst/>
          </a:prstGeom>
        </p:spPr>
      </p:pic>
      <p:sp>
        <p:nvSpPr>
          <p:cNvPr id="4" name="TextBox 3"/>
          <p:cNvSpPr txBox="1"/>
          <p:nvPr/>
        </p:nvSpPr>
        <p:spPr>
          <a:xfrm>
            <a:off x="109186" y="76060"/>
            <a:ext cx="9005455" cy="1569660"/>
          </a:xfrm>
          <a:prstGeom prst="rect">
            <a:avLst/>
          </a:prstGeom>
          <a:noFill/>
        </p:spPr>
        <p:txBody>
          <a:bodyPr wrap="square" rtlCol="0">
            <a:spAutoFit/>
          </a:bodyPr>
          <a:lstStyle/>
          <a:p>
            <a:pPr algn="ctr"/>
            <a:r>
              <a:rPr lang="en-US" sz="9600" dirty="0"/>
              <a:t>Strategies</a:t>
            </a:r>
          </a:p>
        </p:txBody>
      </p:sp>
    </p:spTree>
    <p:custDataLst>
      <p:tags r:id="rId1"/>
    </p:custDataLst>
    <p:extLst>
      <p:ext uri="{BB962C8B-B14F-4D97-AF65-F5344CB8AC3E}">
        <p14:creationId xmlns:p14="http://schemas.microsoft.com/office/powerpoint/2010/main" val="31505858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
            <a:ext cx="7886700" cy="1325563"/>
          </a:xfrm>
        </p:spPr>
        <p:txBody>
          <a:bodyPr>
            <a:normAutofit/>
          </a:bodyPr>
          <a:lstStyle/>
          <a:p>
            <a:r>
              <a:rPr lang="en-US" dirty="0"/>
              <a:t>Use Analytic Thinking Strategies</a:t>
            </a:r>
          </a:p>
        </p:txBody>
      </p:sp>
      <p:sp>
        <p:nvSpPr>
          <p:cNvPr id="3" name="Content Placeholder 2"/>
          <p:cNvSpPr>
            <a:spLocks noGrp="1"/>
          </p:cNvSpPr>
          <p:nvPr>
            <p:ph idx="1"/>
          </p:nvPr>
        </p:nvSpPr>
        <p:spPr>
          <a:xfrm>
            <a:off x="182880" y="1463040"/>
            <a:ext cx="8595360" cy="4870918"/>
          </a:xfrm>
        </p:spPr>
        <p:txBody>
          <a:bodyPr>
            <a:normAutofit/>
          </a:bodyPr>
          <a:lstStyle/>
          <a:p>
            <a:pPr marL="0" indent="0">
              <a:buNone/>
            </a:pPr>
            <a:r>
              <a:rPr lang="en-US" dirty="0"/>
              <a:t>Anchoring:  </a:t>
            </a:r>
          </a:p>
          <a:p>
            <a:pPr lvl="1"/>
            <a:r>
              <a:rPr lang="en-US" sz="2400" dirty="0"/>
              <a:t>Avoid quick diagnostic decisions</a:t>
            </a:r>
          </a:p>
          <a:p>
            <a:pPr lvl="1"/>
            <a:r>
              <a:rPr lang="en-US" sz="2400" dirty="0"/>
              <a:t>Be aware of natural tendency to over-emphasize early information</a:t>
            </a:r>
          </a:p>
          <a:p>
            <a:pPr lvl="1"/>
            <a:r>
              <a:rPr lang="en-US" sz="2400" dirty="0"/>
              <a:t>Reformulate when you have new information: </a:t>
            </a:r>
          </a:p>
          <a:p>
            <a:pPr lvl="2"/>
            <a:r>
              <a:rPr lang="en-US" sz="2400" dirty="0"/>
              <a:t>Clinical conditions change over time.</a:t>
            </a:r>
          </a:p>
          <a:p>
            <a:pPr lvl="2"/>
            <a:r>
              <a:rPr lang="en-US" sz="2400" dirty="0"/>
              <a:t>Clients reveal new information as they develop trust in you.</a:t>
            </a:r>
          </a:p>
          <a:p>
            <a:pPr lvl="2"/>
            <a:r>
              <a:rPr lang="en-US" sz="2400" dirty="0"/>
              <a:t>Informants provide a different perspective.</a:t>
            </a:r>
          </a:p>
          <a:p>
            <a:pPr lvl="1"/>
            <a:endParaRPr lang="en-US" b="1" dirty="0"/>
          </a:p>
        </p:txBody>
      </p:sp>
    </p:spTree>
    <p:custDataLst>
      <p:tags r:id="rId1"/>
    </p:custDataLst>
    <p:extLst>
      <p:ext uri="{BB962C8B-B14F-4D97-AF65-F5344CB8AC3E}">
        <p14:creationId xmlns:p14="http://schemas.microsoft.com/office/powerpoint/2010/main" val="36468994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
            <a:ext cx="7886700" cy="1325563"/>
          </a:xfrm>
        </p:spPr>
        <p:txBody>
          <a:bodyPr>
            <a:normAutofit/>
          </a:bodyPr>
          <a:lstStyle/>
          <a:p>
            <a:r>
              <a:rPr lang="en-US" dirty="0"/>
              <a:t>Use Analytic Thinking Strategies</a:t>
            </a:r>
          </a:p>
        </p:txBody>
      </p:sp>
      <p:sp>
        <p:nvSpPr>
          <p:cNvPr id="3" name="Content Placeholder 2"/>
          <p:cNvSpPr>
            <a:spLocks noGrp="1"/>
          </p:cNvSpPr>
          <p:nvPr>
            <p:ph idx="1"/>
          </p:nvPr>
        </p:nvSpPr>
        <p:spPr>
          <a:xfrm>
            <a:off x="182880" y="1463040"/>
            <a:ext cx="8595360" cy="4870918"/>
          </a:xfrm>
        </p:spPr>
        <p:txBody>
          <a:bodyPr>
            <a:normAutofit/>
          </a:bodyPr>
          <a:lstStyle/>
          <a:p>
            <a:pPr marL="0" indent="0">
              <a:buNone/>
            </a:pPr>
            <a:r>
              <a:rPr lang="en-US" dirty="0"/>
              <a:t>Anchoring:  </a:t>
            </a:r>
          </a:p>
          <a:p>
            <a:pPr lvl="1"/>
            <a:r>
              <a:rPr lang="en-US" sz="2400" dirty="0"/>
              <a:t>Avoid quick diagnostic decisions</a:t>
            </a:r>
          </a:p>
          <a:p>
            <a:pPr lvl="1"/>
            <a:r>
              <a:rPr lang="en-US" sz="2400" dirty="0"/>
              <a:t>Be aware of natural tendency to over-emphasize early information</a:t>
            </a:r>
          </a:p>
          <a:p>
            <a:pPr lvl="1"/>
            <a:r>
              <a:rPr lang="en-US" sz="2400" dirty="0"/>
              <a:t>Reformulate when you have new information: </a:t>
            </a:r>
          </a:p>
          <a:p>
            <a:pPr lvl="2"/>
            <a:r>
              <a:rPr lang="en-US" sz="2400" dirty="0"/>
              <a:t>Clinical conditions change over time.</a:t>
            </a:r>
          </a:p>
          <a:p>
            <a:pPr lvl="2"/>
            <a:r>
              <a:rPr lang="en-US" sz="2400" dirty="0"/>
              <a:t>Clients reveal new information as they develop trust in you.</a:t>
            </a:r>
          </a:p>
          <a:p>
            <a:pPr lvl="2"/>
            <a:r>
              <a:rPr lang="en-US" sz="2400" dirty="0"/>
              <a:t>Informants provide a different perspective.</a:t>
            </a:r>
          </a:p>
          <a:p>
            <a:pPr lvl="1"/>
            <a:endParaRPr lang="en-US" b="1" dirty="0"/>
          </a:p>
        </p:txBody>
      </p:sp>
      <p:sp>
        <p:nvSpPr>
          <p:cNvPr id="4" name="Content Placeholder 2"/>
          <p:cNvSpPr txBox="1">
            <a:spLocks/>
          </p:cNvSpPr>
          <p:nvPr/>
        </p:nvSpPr>
        <p:spPr>
          <a:xfrm>
            <a:off x="182880" y="1987082"/>
            <a:ext cx="8595360" cy="4870918"/>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a:t>Availability: </a:t>
            </a:r>
          </a:p>
          <a:p>
            <a:pPr lvl="1"/>
            <a:r>
              <a:rPr lang="en-US" sz="2400"/>
              <a:t>Consciously think about the possibilities, rank in order of probability</a:t>
            </a:r>
          </a:p>
          <a:p>
            <a:pPr lvl="1"/>
            <a:r>
              <a:rPr lang="en-US" sz="2400"/>
              <a:t>Consider checklists, routinely use “Up-To-Date” or other tools</a:t>
            </a:r>
          </a:p>
          <a:p>
            <a:pPr lvl="1"/>
            <a:r>
              <a:rPr lang="en-US" sz="2400"/>
              <a:t> on diagnosis; allow multiple meetings/sessions</a:t>
            </a:r>
          </a:p>
          <a:p>
            <a:pPr marL="685800" lvl="2" indent="0">
              <a:buFont typeface="Arial" panose="020B0604020202020204" pitchFamily="34" charset="0"/>
              <a:buNone/>
            </a:pPr>
            <a:endParaRPr lang="en-US" sz="2400"/>
          </a:p>
          <a:p>
            <a:pPr lvl="1"/>
            <a:endParaRPr lang="en-US" b="1" dirty="0"/>
          </a:p>
        </p:txBody>
      </p:sp>
    </p:spTree>
    <p:custDataLst>
      <p:tags r:id="rId1"/>
    </p:custDataLst>
    <p:extLst>
      <p:ext uri="{BB962C8B-B14F-4D97-AF65-F5344CB8AC3E}">
        <p14:creationId xmlns:p14="http://schemas.microsoft.com/office/powerpoint/2010/main" val="13462129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
            <a:ext cx="7886700" cy="1325563"/>
          </a:xfrm>
        </p:spPr>
        <p:txBody>
          <a:bodyPr>
            <a:normAutofit/>
          </a:bodyPr>
          <a:lstStyle/>
          <a:p>
            <a:r>
              <a:rPr lang="en-US" dirty="0"/>
              <a:t>Use Analytic Thinking Strategies</a:t>
            </a:r>
          </a:p>
        </p:txBody>
      </p:sp>
      <p:sp>
        <p:nvSpPr>
          <p:cNvPr id="3" name="Content Placeholder 2"/>
          <p:cNvSpPr>
            <a:spLocks noGrp="1"/>
          </p:cNvSpPr>
          <p:nvPr>
            <p:ph idx="1"/>
          </p:nvPr>
        </p:nvSpPr>
        <p:spPr>
          <a:xfrm>
            <a:off x="182880" y="1463040"/>
            <a:ext cx="8595360" cy="4870918"/>
          </a:xfrm>
        </p:spPr>
        <p:txBody>
          <a:bodyPr>
            <a:normAutofit/>
          </a:bodyPr>
          <a:lstStyle/>
          <a:p>
            <a:pPr marL="0" indent="0">
              <a:buNone/>
            </a:pPr>
            <a:r>
              <a:rPr lang="en-US" sz="2300" dirty="0"/>
              <a:t>Confirmatory Approach: </a:t>
            </a:r>
          </a:p>
          <a:p>
            <a:pPr lvl="1"/>
            <a:r>
              <a:rPr lang="en-US" sz="2300" dirty="0"/>
              <a:t>Routinely seek </a:t>
            </a:r>
            <a:r>
              <a:rPr lang="en-US" sz="2300" dirty="0" err="1"/>
              <a:t>disconfirmatory</a:t>
            </a:r>
            <a:r>
              <a:rPr lang="en-US" sz="2300" dirty="0"/>
              <a:t> evidence.</a:t>
            </a:r>
          </a:p>
          <a:p>
            <a:pPr lvl="1"/>
            <a:r>
              <a:rPr lang="en-US" sz="2300" dirty="0"/>
              <a:t>Avoid quick decisions on diagnosis; allow multiple meetings/sessions.</a:t>
            </a:r>
          </a:p>
          <a:p>
            <a:pPr lvl="1"/>
            <a:endParaRPr lang="en-US" b="1" dirty="0"/>
          </a:p>
        </p:txBody>
      </p:sp>
    </p:spTree>
    <p:custDataLst>
      <p:tags r:id="rId1"/>
    </p:custDataLst>
    <p:extLst>
      <p:ext uri="{BB962C8B-B14F-4D97-AF65-F5344CB8AC3E}">
        <p14:creationId xmlns:p14="http://schemas.microsoft.com/office/powerpoint/2010/main" val="1734905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Learning Objectives</a:t>
            </a:r>
          </a:p>
        </p:txBody>
      </p:sp>
      <p:sp>
        <p:nvSpPr>
          <p:cNvPr id="3" name="Content Placeholder 2"/>
          <p:cNvSpPr>
            <a:spLocks noGrp="1"/>
          </p:cNvSpPr>
          <p:nvPr>
            <p:ph idx="1"/>
          </p:nvPr>
        </p:nvSpPr>
        <p:spPr>
          <a:xfrm>
            <a:off x="192505" y="1514226"/>
            <a:ext cx="4780548" cy="5202886"/>
          </a:xfrm>
        </p:spPr>
        <p:txBody>
          <a:bodyPr>
            <a:normAutofit/>
          </a:bodyPr>
          <a:lstStyle/>
          <a:p>
            <a:pPr marL="0" indent="0">
              <a:buNone/>
            </a:pPr>
            <a:r>
              <a:rPr lang="en-US" dirty="0"/>
              <a:t>At the end of the module the clinician will better understand:</a:t>
            </a:r>
          </a:p>
          <a:p>
            <a:r>
              <a:rPr lang="en-US" dirty="0"/>
              <a:t>The problem of diagnostic errors</a:t>
            </a:r>
          </a:p>
          <a:p>
            <a:r>
              <a:rPr lang="en-US" dirty="0"/>
              <a:t>How cognitive heuristics contribute to diagnostic errors</a:t>
            </a:r>
          </a:p>
          <a:p>
            <a:pPr marL="0" indent="0">
              <a:buNone/>
            </a:pPr>
            <a:endParaRPr lang="en-US" dirty="0"/>
          </a:p>
          <a:p>
            <a:pPr marL="0" indent="0">
              <a:buNone/>
            </a:pPr>
            <a:endParaRPr lang="en-US" dirty="0"/>
          </a:p>
        </p:txBody>
      </p:sp>
      <p:grpSp>
        <p:nvGrpSpPr>
          <p:cNvPr id="16" name="Group 15"/>
          <p:cNvGrpSpPr>
            <a:grpSpLocks noChangeAspect="1"/>
          </p:cNvGrpSpPr>
          <p:nvPr/>
        </p:nvGrpSpPr>
        <p:grpSpPr>
          <a:xfrm>
            <a:off x="6124847" y="2743200"/>
            <a:ext cx="2999226" cy="4114800"/>
            <a:chOff x="2214770" y="354647"/>
            <a:chExt cx="4740212" cy="6503352"/>
          </a:xfrm>
        </p:grpSpPr>
        <p:grpSp>
          <p:nvGrpSpPr>
            <p:cNvPr id="17" name="Group 16"/>
            <p:cNvGrpSpPr/>
            <p:nvPr/>
          </p:nvGrpSpPr>
          <p:grpSpPr>
            <a:xfrm>
              <a:off x="2214770" y="354647"/>
              <a:ext cx="4740212" cy="6503352"/>
              <a:chOff x="2214770" y="354647"/>
              <a:chExt cx="4740212" cy="6503352"/>
            </a:xfrm>
          </p:grpSpPr>
          <p:pic>
            <p:nvPicPr>
              <p:cNvPr id="20" name="Picture 19"/>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21" name="Picture 20"/>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8" name="Picture 17"/>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9"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Diagram 10"/>
          <p:cNvGraphicFramePr/>
          <p:nvPr>
            <p:extLst>
              <p:ext uri="{D42A27DB-BD31-4B8C-83A1-F6EECF244321}">
                <p14:modId xmlns:p14="http://schemas.microsoft.com/office/powerpoint/2010/main" val="1725375852"/>
              </p:ext>
            </p:extLst>
          </p:nvPr>
        </p:nvGraphicFramePr>
        <p:xfrm>
          <a:off x="-2537454" y="4232565"/>
          <a:ext cx="8194431" cy="333201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Chevron 11"/>
          <p:cNvSpPr/>
          <p:nvPr/>
        </p:nvSpPr>
        <p:spPr>
          <a:xfrm>
            <a:off x="2807320" y="4544774"/>
            <a:ext cx="854740" cy="1631792"/>
          </a:xfrm>
          <a:prstGeom prst="chevron">
            <a:avLst>
              <a:gd name="adj" fmla="val 62310"/>
            </a:avLst>
          </a:prstGeom>
        </p:spPr>
        <p:style>
          <a:lnRef idx="0">
            <a:schemeClr val="accent2">
              <a:shade val="90000"/>
              <a:hueOff val="0"/>
              <a:satOff val="0"/>
              <a:lumOff val="0"/>
              <a:alphaOff val="0"/>
            </a:schemeClr>
          </a:lnRef>
          <a:fillRef idx="3">
            <a:schemeClr val="accent2">
              <a:shade val="90000"/>
              <a:hueOff val="0"/>
              <a:satOff val="0"/>
              <a:lumOff val="0"/>
              <a:alphaOff val="0"/>
            </a:schemeClr>
          </a:fillRef>
          <a:effectRef idx="2">
            <a:schemeClr val="accent2">
              <a:shade val="90000"/>
              <a:hueOff val="0"/>
              <a:satOff val="0"/>
              <a:lumOff val="0"/>
              <a:alphaOff val="0"/>
            </a:schemeClr>
          </a:effectRef>
          <a:fontRef idx="minor">
            <a:schemeClr val="lt1"/>
          </a:fontRef>
        </p:style>
      </p:sp>
      <p:sp>
        <p:nvSpPr>
          <p:cNvPr id="13" name="Chevron 12"/>
          <p:cNvSpPr/>
          <p:nvPr/>
        </p:nvSpPr>
        <p:spPr>
          <a:xfrm>
            <a:off x="3234690" y="4544774"/>
            <a:ext cx="854740" cy="1631792"/>
          </a:xfrm>
          <a:prstGeom prst="chevron">
            <a:avLst>
              <a:gd name="adj" fmla="val 62310"/>
            </a:avLst>
          </a:prstGeom>
        </p:spPr>
        <p:style>
          <a:lnRef idx="0">
            <a:schemeClr val="accent2">
              <a:shade val="90000"/>
              <a:hueOff val="-117781"/>
              <a:satOff val="6001"/>
              <a:lumOff val="17550"/>
              <a:alphaOff val="0"/>
            </a:schemeClr>
          </a:lnRef>
          <a:fillRef idx="3">
            <a:schemeClr val="accent2">
              <a:shade val="90000"/>
              <a:hueOff val="-117781"/>
              <a:satOff val="6001"/>
              <a:lumOff val="17550"/>
              <a:alphaOff val="0"/>
            </a:schemeClr>
          </a:fillRef>
          <a:effectRef idx="2">
            <a:schemeClr val="accent2">
              <a:shade val="90000"/>
              <a:hueOff val="-117781"/>
              <a:satOff val="6001"/>
              <a:lumOff val="17550"/>
              <a:alphaOff val="0"/>
            </a:schemeClr>
          </a:effectRef>
          <a:fontRef idx="minor">
            <a:schemeClr val="lt1"/>
          </a:fontRef>
        </p:style>
      </p:sp>
      <p:grpSp>
        <p:nvGrpSpPr>
          <p:cNvPr id="14" name="Group 13"/>
          <p:cNvGrpSpPr/>
          <p:nvPr/>
        </p:nvGrpSpPr>
        <p:grpSpPr>
          <a:xfrm>
            <a:off x="4210372" y="4395834"/>
            <a:ext cx="1864422" cy="1758001"/>
            <a:chOff x="6975212" y="52064"/>
            <a:chExt cx="2508745" cy="2365546"/>
          </a:xfrm>
        </p:grpSpPr>
        <p:sp>
          <p:nvSpPr>
            <p:cNvPr id="15" name="Oval 14"/>
            <p:cNvSpPr/>
            <p:nvPr/>
          </p:nvSpPr>
          <p:spPr>
            <a:xfrm>
              <a:off x="6975212" y="52064"/>
              <a:ext cx="2508745" cy="2365546"/>
            </a:xfrm>
            <a:prstGeom prst="ellipse">
              <a:avLst/>
            </a:prstGeom>
          </p:spPr>
          <p:style>
            <a:lnRef idx="0">
              <a:schemeClr val="lt1">
                <a:hueOff val="0"/>
                <a:satOff val="0"/>
                <a:lumOff val="0"/>
                <a:alphaOff val="0"/>
              </a:schemeClr>
            </a:lnRef>
            <a:fillRef idx="3">
              <a:schemeClr val="accent2">
                <a:alpha val="90000"/>
                <a:hueOff val="0"/>
                <a:satOff val="0"/>
                <a:lumOff val="0"/>
                <a:alphaOff val="-40000"/>
              </a:schemeClr>
            </a:fillRef>
            <a:effectRef idx="2">
              <a:schemeClr val="accent2">
                <a:alpha val="90000"/>
                <a:hueOff val="0"/>
                <a:satOff val="0"/>
                <a:lumOff val="0"/>
                <a:alphaOff val="-40000"/>
              </a:schemeClr>
            </a:effectRef>
            <a:fontRef idx="minor">
              <a:schemeClr val="lt1"/>
            </a:fontRef>
          </p:style>
        </p:sp>
        <p:sp>
          <p:nvSpPr>
            <p:cNvPr id="22" name="Oval 4"/>
            <p:cNvSpPr txBox="1"/>
            <p:nvPr/>
          </p:nvSpPr>
          <p:spPr>
            <a:xfrm>
              <a:off x="7342609" y="398490"/>
              <a:ext cx="1773951" cy="16726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kern="1200" dirty="0"/>
                <a:t>Contribute to Misdiagnosis</a:t>
              </a:r>
            </a:p>
          </p:txBody>
        </p:sp>
      </p:grpSp>
    </p:spTree>
    <p:custDataLst>
      <p:tags r:id="rId1"/>
    </p:custDataLst>
    <p:extLst>
      <p:ext uri="{BB962C8B-B14F-4D97-AF65-F5344CB8AC3E}">
        <p14:creationId xmlns:p14="http://schemas.microsoft.com/office/powerpoint/2010/main" val="12839565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6000" r="-1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4429" y="2343665"/>
            <a:ext cx="3231619" cy="4428991"/>
          </a:xfrm>
          <a:prstGeom prst="rect">
            <a:avLst/>
          </a:prstGeom>
        </p:spPr>
      </p:pic>
    </p:spTree>
    <p:custDataLst>
      <p:tags r:id="rId1"/>
    </p:custDataLst>
    <p:extLst>
      <p:ext uri="{BB962C8B-B14F-4D97-AF65-F5344CB8AC3E}">
        <p14:creationId xmlns:p14="http://schemas.microsoft.com/office/powerpoint/2010/main" val="23372723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6000" r="-1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4429" y="2343665"/>
            <a:ext cx="3231619" cy="4428991"/>
          </a:xfrm>
          <a:prstGeom prst="rect">
            <a:avLst/>
          </a:prstGeom>
        </p:spPr>
      </p:pic>
      <p:sp>
        <p:nvSpPr>
          <p:cNvPr id="11" name="Cloud Callout 10"/>
          <p:cNvSpPr/>
          <p:nvPr/>
        </p:nvSpPr>
        <p:spPr>
          <a:xfrm>
            <a:off x="975360" y="777739"/>
            <a:ext cx="3840332" cy="3131852"/>
          </a:xfrm>
          <a:prstGeom prst="cloudCallout">
            <a:avLst>
              <a:gd name="adj1" fmla="val 67799"/>
              <a:gd name="adj2" fmla="val 11905"/>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Hmm, he sounds really depressed, but he mentioned occasional racing thoughts. We’re out of time today. Next session I’m going to screen for Bipolar, OCD and psychotic symptoms…I’m not going to decide diagnosis today. </a:t>
            </a:r>
          </a:p>
        </p:txBody>
      </p:sp>
    </p:spTree>
    <p:custDataLst>
      <p:tags r:id="rId1"/>
    </p:custDataLst>
    <p:extLst>
      <p:ext uri="{BB962C8B-B14F-4D97-AF65-F5344CB8AC3E}">
        <p14:creationId xmlns:p14="http://schemas.microsoft.com/office/powerpoint/2010/main" val="1751259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spTree>
    <p:custDataLst>
      <p:tags r:id="rId1"/>
    </p:custDataLst>
    <p:extLst>
      <p:ext uri="{BB962C8B-B14F-4D97-AF65-F5344CB8AC3E}">
        <p14:creationId xmlns:p14="http://schemas.microsoft.com/office/powerpoint/2010/main" val="5267708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sp>
        <p:nvSpPr>
          <p:cNvPr id="4" name="Oval Callout 6">
            <a:extLst>
              <a:ext uri="{FF2B5EF4-FFF2-40B4-BE49-F238E27FC236}">
                <a16:creationId xmlns:a16="http://schemas.microsoft.com/office/drawing/2014/main" id="{46D7CE21-47E0-4BE5-803D-B1EB113E8DD3}"/>
              </a:ext>
            </a:extLst>
          </p:cNvPr>
          <p:cNvSpPr/>
          <p:nvPr/>
        </p:nvSpPr>
        <p:spPr>
          <a:xfrm rot="16200000">
            <a:off x="3037290" y="2259810"/>
            <a:ext cx="1746453" cy="2571882"/>
          </a:xfrm>
          <a:prstGeom prst="wedgeEllipseCallout">
            <a:avLst>
              <a:gd name="adj1" fmla="val 13165"/>
              <a:gd name="adj2" fmla="val -71122"/>
            </a:avLst>
          </a:prstGeom>
          <a:solidFill>
            <a:srgbClr val="FFFFFF">
              <a:alpha val="80000"/>
            </a:srgbClr>
          </a:solidFill>
          <a:ln w="15875" cap="flat" cmpd="sng" algn="ctr">
            <a:solidFill>
              <a:schemeClr val="bg1"/>
            </a:solidFill>
            <a:prstDash val="solid"/>
          </a:ln>
          <a:effectLst/>
        </p:spPr>
        <p:txBody>
          <a:bodyPr vert="vert" rtlCol="0" anchor="ctr"/>
          <a:lstStyle/>
          <a:p>
            <a:pPr algn="ctr" defTabSz="914377">
              <a:defRPr/>
            </a:pPr>
            <a:r>
              <a:rPr lang="en-US" dirty="0">
                <a:solidFill>
                  <a:schemeClr val="bg1"/>
                </a:solidFill>
              </a:rPr>
              <a:t>I keep getting the feeling I am being followed…</a:t>
            </a:r>
            <a:endParaRPr lang="en-US" kern="0" dirty="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452136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sp>
        <p:nvSpPr>
          <p:cNvPr id="4" name="Cloud Callout 14"/>
          <p:cNvSpPr/>
          <p:nvPr/>
        </p:nvSpPr>
        <p:spPr>
          <a:xfrm>
            <a:off x="3776288" y="903960"/>
            <a:ext cx="3431215" cy="2228844"/>
          </a:xfrm>
          <a:prstGeom prst="cloudCallout">
            <a:avLst>
              <a:gd name="adj1" fmla="val 57327"/>
              <a:gd name="adj2" fmla="val 32525"/>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He’s having thoughts about being followed…sounds kinda paranoid.  </a:t>
            </a:r>
          </a:p>
        </p:txBody>
      </p:sp>
    </p:spTree>
    <p:custDataLst>
      <p:tags r:id="rId1"/>
    </p:custDataLst>
    <p:extLst>
      <p:ext uri="{BB962C8B-B14F-4D97-AF65-F5344CB8AC3E}">
        <p14:creationId xmlns:p14="http://schemas.microsoft.com/office/powerpoint/2010/main" val="2652013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grpSp>
        <p:nvGrpSpPr>
          <p:cNvPr id="5" name="Group 4"/>
          <p:cNvGrpSpPr/>
          <p:nvPr/>
        </p:nvGrpSpPr>
        <p:grpSpPr>
          <a:xfrm>
            <a:off x="4547080" y="1468526"/>
            <a:ext cx="3052287" cy="1267414"/>
            <a:chOff x="4296229" y="3077028"/>
            <a:chExt cx="3052287" cy="1267414"/>
          </a:xfrm>
          <a:solidFill>
            <a:srgbClr val="FFFFFF">
              <a:alpha val="80000"/>
            </a:srgbClr>
          </a:solidFill>
        </p:grpSpPr>
        <p:sp>
          <p:nvSpPr>
            <p:cNvPr id="6" name="Oval Callout 35"/>
            <p:cNvSpPr/>
            <p:nvPr/>
          </p:nvSpPr>
          <p:spPr>
            <a:xfrm rot="16200000">
              <a:off x="5189926" y="2183331"/>
              <a:ext cx="1264893" cy="3052287"/>
            </a:xfrm>
            <a:prstGeom prst="wedgeEllipseCallout">
              <a:avLst>
                <a:gd name="adj1" fmla="val -87938"/>
                <a:gd name="adj2" fmla="val 40344"/>
              </a:avLst>
            </a:prstGeom>
            <a:grp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7" name="Rectangle 6"/>
            <p:cNvSpPr/>
            <p:nvPr/>
          </p:nvSpPr>
          <p:spPr>
            <a:xfrm>
              <a:off x="4673833" y="3144113"/>
              <a:ext cx="2388675" cy="1200329"/>
            </a:xfrm>
            <a:prstGeom prst="rect">
              <a:avLst/>
            </a:prstGeom>
            <a:noFill/>
          </p:spPr>
          <p:txBody>
            <a:bodyPr wrap="square">
              <a:spAutoFit/>
            </a:bodyPr>
            <a:lstStyle/>
            <a:p>
              <a:pPr algn="ctr"/>
              <a:r>
                <a:rPr lang="en-US" dirty="0">
                  <a:solidFill>
                    <a:schemeClr val="bg1"/>
                  </a:solidFill>
                </a:rPr>
                <a:t>Can these thoughts about being followed just be in your imagination? </a:t>
              </a:r>
            </a:p>
          </p:txBody>
        </p:sp>
      </p:grpSp>
    </p:spTree>
    <p:custDataLst>
      <p:tags r:id="rId1"/>
    </p:custDataLst>
    <p:extLst>
      <p:ext uri="{BB962C8B-B14F-4D97-AF65-F5344CB8AC3E}">
        <p14:creationId xmlns:p14="http://schemas.microsoft.com/office/powerpoint/2010/main" val="23260115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grpSp>
        <p:nvGrpSpPr>
          <p:cNvPr id="5" name="Group 4"/>
          <p:cNvGrpSpPr/>
          <p:nvPr/>
        </p:nvGrpSpPr>
        <p:grpSpPr>
          <a:xfrm>
            <a:off x="4547080" y="1468526"/>
            <a:ext cx="3052287" cy="1267414"/>
            <a:chOff x="4296229" y="3077028"/>
            <a:chExt cx="3052287" cy="1267414"/>
          </a:xfrm>
          <a:solidFill>
            <a:srgbClr val="FFFFFF">
              <a:alpha val="80000"/>
            </a:srgbClr>
          </a:solidFill>
        </p:grpSpPr>
        <p:sp>
          <p:nvSpPr>
            <p:cNvPr id="6" name="Oval Callout 35"/>
            <p:cNvSpPr/>
            <p:nvPr/>
          </p:nvSpPr>
          <p:spPr>
            <a:xfrm rot="16200000">
              <a:off x="5189926" y="2183331"/>
              <a:ext cx="1264893" cy="3052287"/>
            </a:xfrm>
            <a:prstGeom prst="wedgeEllipseCallout">
              <a:avLst>
                <a:gd name="adj1" fmla="val -87938"/>
                <a:gd name="adj2" fmla="val 40344"/>
              </a:avLst>
            </a:prstGeom>
            <a:grp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7" name="Rectangle 6"/>
            <p:cNvSpPr/>
            <p:nvPr/>
          </p:nvSpPr>
          <p:spPr>
            <a:xfrm>
              <a:off x="4673833" y="3144113"/>
              <a:ext cx="2388675" cy="1200329"/>
            </a:xfrm>
            <a:prstGeom prst="rect">
              <a:avLst/>
            </a:prstGeom>
            <a:noFill/>
          </p:spPr>
          <p:txBody>
            <a:bodyPr wrap="square">
              <a:spAutoFit/>
            </a:bodyPr>
            <a:lstStyle/>
            <a:p>
              <a:pPr algn="ctr"/>
              <a:r>
                <a:rPr lang="en-US" dirty="0">
                  <a:solidFill>
                    <a:schemeClr val="bg1"/>
                  </a:solidFill>
                </a:rPr>
                <a:t>Can these thoughts about being followed just be in your imagination? </a:t>
              </a:r>
            </a:p>
          </p:txBody>
        </p:sp>
      </p:grpSp>
      <p:sp>
        <p:nvSpPr>
          <p:cNvPr id="9" name="Oval Callout 16"/>
          <p:cNvSpPr/>
          <p:nvPr/>
        </p:nvSpPr>
        <p:spPr>
          <a:xfrm rot="10800000" flipV="1">
            <a:off x="2584272" y="2879063"/>
            <a:ext cx="3925615" cy="1243821"/>
          </a:xfrm>
          <a:prstGeom prst="wedgeEllipseCallout">
            <a:avLst>
              <a:gd name="adj1" fmla="val 58951"/>
              <a:gd name="adj2" fmla="val 7534"/>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r>
              <a:rPr lang="en-US" kern="0" dirty="0">
                <a:solidFill>
                  <a:schemeClr val="bg1"/>
                </a:solidFill>
                <a:latin typeface="Calibri" panose="020F0502020204030204"/>
              </a:rPr>
              <a:t>Probably. I do only have them after watching a TV show in which a character is followed. </a:t>
            </a:r>
          </a:p>
        </p:txBody>
      </p:sp>
    </p:spTree>
    <p:custDataLst>
      <p:tags r:id="rId1"/>
    </p:custDataLst>
    <p:extLst>
      <p:ext uri="{BB962C8B-B14F-4D97-AF65-F5344CB8AC3E}">
        <p14:creationId xmlns:p14="http://schemas.microsoft.com/office/powerpoint/2010/main" val="35671024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grpSp>
        <p:nvGrpSpPr>
          <p:cNvPr id="5" name="Group 4"/>
          <p:cNvGrpSpPr/>
          <p:nvPr/>
        </p:nvGrpSpPr>
        <p:grpSpPr>
          <a:xfrm>
            <a:off x="4547080" y="1468526"/>
            <a:ext cx="3052287" cy="1267414"/>
            <a:chOff x="4296229" y="3077028"/>
            <a:chExt cx="3052287" cy="1267414"/>
          </a:xfrm>
        </p:grpSpPr>
        <p:sp>
          <p:nvSpPr>
            <p:cNvPr id="6" name="Oval Callout 35"/>
            <p:cNvSpPr/>
            <p:nvPr/>
          </p:nvSpPr>
          <p:spPr>
            <a:xfrm rot="16200000">
              <a:off x="5189926" y="2183331"/>
              <a:ext cx="1264893" cy="3052287"/>
            </a:xfrm>
            <a:prstGeom prst="wedgeEllipseCallout">
              <a:avLst>
                <a:gd name="adj1" fmla="val -87938"/>
                <a:gd name="adj2" fmla="val 40344"/>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7" name="Rectangle 6"/>
            <p:cNvSpPr/>
            <p:nvPr/>
          </p:nvSpPr>
          <p:spPr>
            <a:xfrm>
              <a:off x="4673833" y="3144113"/>
              <a:ext cx="2388675" cy="1200329"/>
            </a:xfrm>
            <a:prstGeom prst="rect">
              <a:avLst/>
            </a:prstGeom>
            <a:noFill/>
          </p:spPr>
          <p:txBody>
            <a:bodyPr wrap="square">
              <a:spAutoFit/>
            </a:bodyPr>
            <a:lstStyle/>
            <a:p>
              <a:pPr algn="ctr" defTabSz="914377">
                <a:defRPr/>
              </a:pPr>
              <a:r>
                <a:rPr lang="en-US" kern="0" dirty="0">
                  <a:solidFill>
                    <a:schemeClr val="bg1"/>
                  </a:solidFill>
                  <a:latin typeface="Calibri" panose="020F0502020204030204"/>
                </a:rPr>
                <a:t>Do you feel followed any other times other than after you watch this show? </a:t>
              </a:r>
            </a:p>
          </p:txBody>
        </p:sp>
      </p:grpSp>
    </p:spTree>
    <p:custDataLst>
      <p:tags r:id="rId1"/>
    </p:custDataLst>
    <p:extLst>
      <p:ext uri="{BB962C8B-B14F-4D97-AF65-F5344CB8AC3E}">
        <p14:creationId xmlns:p14="http://schemas.microsoft.com/office/powerpoint/2010/main" val="2983278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4177" y="2879063"/>
            <a:ext cx="2492045" cy="3506240"/>
          </a:xfrm>
          <a:prstGeom prst="rect">
            <a:avLst/>
          </a:prstGeom>
        </p:spPr>
      </p:pic>
      <p:grpSp>
        <p:nvGrpSpPr>
          <p:cNvPr id="5" name="Group 4"/>
          <p:cNvGrpSpPr/>
          <p:nvPr/>
        </p:nvGrpSpPr>
        <p:grpSpPr>
          <a:xfrm>
            <a:off x="4547080" y="1468526"/>
            <a:ext cx="3052287" cy="1267414"/>
            <a:chOff x="4296229" y="3077028"/>
            <a:chExt cx="3052287" cy="1267414"/>
          </a:xfrm>
        </p:grpSpPr>
        <p:sp>
          <p:nvSpPr>
            <p:cNvPr id="6" name="Oval Callout 35"/>
            <p:cNvSpPr/>
            <p:nvPr/>
          </p:nvSpPr>
          <p:spPr>
            <a:xfrm rot="16200000">
              <a:off x="5189926" y="2183331"/>
              <a:ext cx="1264893" cy="3052287"/>
            </a:xfrm>
            <a:prstGeom prst="wedgeEllipseCallout">
              <a:avLst>
                <a:gd name="adj1" fmla="val -87938"/>
                <a:gd name="adj2" fmla="val 40344"/>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7" name="Rectangle 6"/>
            <p:cNvSpPr/>
            <p:nvPr/>
          </p:nvSpPr>
          <p:spPr>
            <a:xfrm>
              <a:off x="4673833" y="3144113"/>
              <a:ext cx="2388675" cy="1200329"/>
            </a:xfrm>
            <a:prstGeom prst="rect">
              <a:avLst/>
            </a:prstGeom>
            <a:noFill/>
          </p:spPr>
          <p:txBody>
            <a:bodyPr wrap="square">
              <a:spAutoFit/>
            </a:bodyPr>
            <a:lstStyle/>
            <a:p>
              <a:pPr algn="ctr" defTabSz="914377">
                <a:defRPr/>
              </a:pPr>
              <a:r>
                <a:rPr lang="en-US" kern="0" dirty="0">
                  <a:solidFill>
                    <a:schemeClr val="bg1"/>
                  </a:solidFill>
                  <a:latin typeface="Calibri" panose="020F0502020204030204"/>
                </a:rPr>
                <a:t>Do you feel followed any other times other than after you watch this show? </a:t>
              </a:r>
            </a:p>
          </p:txBody>
        </p:sp>
      </p:grpSp>
      <p:sp>
        <p:nvSpPr>
          <p:cNvPr id="9" name="Oval Callout 18"/>
          <p:cNvSpPr/>
          <p:nvPr/>
        </p:nvSpPr>
        <p:spPr>
          <a:xfrm rot="10800000" flipV="1">
            <a:off x="2570050" y="2846485"/>
            <a:ext cx="2599357" cy="1572491"/>
          </a:xfrm>
          <a:prstGeom prst="wedgeEllipseCallout">
            <a:avLst>
              <a:gd name="adj1" fmla="val 60139"/>
              <a:gd name="adj2" fmla="val -314"/>
            </a:avLst>
          </a:prstGeom>
          <a:solidFill>
            <a:srgbClr val="FFFFFF">
              <a:alpha val="80000"/>
            </a:srgbClr>
          </a:solidFill>
          <a:ln w="15875" cap="flat" cmpd="sng" algn="ctr">
            <a:solidFill>
              <a:srgbClr val="000000"/>
            </a:solidFill>
            <a:prstDash val="solid"/>
          </a:ln>
          <a:effectLst/>
        </p:spPr>
        <p:txBody>
          <a:bodyPr rtlCol="0" anchor="ctr"/>
          <a:lstStyle/>
          <a:p>
            <a:pPr algn="ctr" defTabSz="914377">
              <a:defRPr/>
            </a:pPr>
            <a:r>
              <a:rPr lang="en-US" kern="0" dirty="0">
                <a:solidFill>
                  <a:schemeClr val="bg1"/>
                </a:solidFill>
                <a:latin typeface="Calibri" panose="020F0502020204030204"/>
              </a:rPr>
              <a:t>No, it’s only happened twice after watching the show. </a:t>
            </a:r>
          </a:p>
        </p:txBody>
      </p:sp>
    </p:spTree>
    <p:custDataLst>
      <p:tags r:id="rId1"/>
    </p:custDataLst>
    <p:extLst>
      <p:ext uri="{BB962C8B-B14F-4D97-AF65-F5344CB8AC3E}">
        <p14:creationId xmlns:p14="http://schemas.microsoft.com/office/powerpoint/2010/main" val="3301054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86" y="139411"/>
            <a:ext cx="8116449" cy="1325563"/>
          </a:xfrm>
        </p:spPr>
        <p:txBody>
          <a:bodyPr>
            <a:normAutofit fontScale="90000"/>
          </a:bodyPr>
          <a:lstStyle/>
          <a:p>
            <a:pPr algn="ctr"/>
            <a:r>
              <a:rPr lang="en-US" dirty="0"/>
              <a:t>MHSS Findings: Prevalence of Mental Disorders, persons ages 18-29</a:t>
            </a:r>
          </a:p>
        </p:txBody>
      </p:sp>
      <p:pic>
        <p:nvPicPr>
          <p:cNvPr id="5" name="Picture 4"/>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5264" t="20989" r="17963" b="6840"/>
          <a:stretch/>
        </p:blipFill>
        <p:spPr>
          <a:xfrm>
            <a:off x="1356361" y="1724055"/>
            <a:ext cx="6446152" cy="4794628"/>
          </a:xfrm>
          <a:prstGeom prst="rect">
            <a:avLst/>
          </a:prstGeom>
          <a:ln>
            <a:solidFill>
              <a:schemeClr val="bg1"/>
            </a:solidFill>
          </a:ln>
        </p:spPr>
      </p:pic>
    </p:spTree>
    <p:custDataLst>
      <p:tags r:id="rId1"/>
    </p:custDataLst>
    <p:extLst>
      <p:ext uri="{BB962C8B-B14F-4D97-AF65-F5344CB8AC3E}">
        <p14:creationId xmlns:p14="http://schemas.microsoft.com/office/powerpoint/2010/main" val="3054251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Learning Objectives</a:t>
            </a:r>
          </a:p>
        </p:txBody>
      </p:sp>
      <p:sp>
        <p:nvSpPr>
          <p:cNvPr id="3" name="Content Placeholder 2"/>
          <p:cNvSpPr>
            <a:spLocks noGrp="1"/>
          </p:cNvSpPr>
          <p:nvPr>
            <p:ph idx="1"/>
          </p:nvPr>
        </p:nvSpPr>
        <p:spPr>
          <a:xfrm>
            <a:off x="192505" y="1514226"/>
            <a:ext cx="4780548" cy="5202886"/>
          </a:xfrm>
        </p:spPr>
        <p:txBody>
          <a:bodyPr>
            <a:normAutofit/>
          </a:bodyPr>
          <a:lstStyle/>
          <a:p>
            <a:pPr marL="0" indent="0">
              <a:buNone/>
            </a:pPr>
            <a:r>
              <a:rPr lang="en-US" dirty="0"/>
              <a:t>At the end of the module the clinician will better understand:</a:t>
            </a:r>
          </a:p>
          <a:p>
            <a:r>
              <a:rPr lang="en-US" dirty="0"/>
              <a:t>The problem of diagnostic errors</a:t>
            </a:r>
          </a:p>
          <a:p>
            <a:r>
              <a:rPr lang="en-US" dirty="0"/>
              <a:t>How cognitive heuristics contribute to diagnostic errors</a:t>
            </a:r>
          </a:p>
          <a:p>
            <a:endParaRPr lang="en-US" dirty="0"/>
          </a:p>
          <a:p>
            <a:pPr marL="0" indent="0">
              <a:buNone/>
            </a:pPr>
            <a:endParaRPr lang="en-US" dirty="0"/>
          </a:p>
          <a:p>
            <a:pPr marL="0" indent="0">
              <a:buNone/>
            </a:pPr>
            <a:endParaRPr lang="en-US" dirty="0"/>
          </a:p>
        </p:txBody>
      </p:sp>
      <p:grpSp>
        <p:nvGrpSpPr>
          <p:cNvPr id="16" name="Group 15"/>
          <p:cNvGrpSpPr>
            <a:grpSpLocks noChangeAspect="1"/>
          </p:cNvGrpSpPr>
          <p:nvPr/>
        </p:nvGrpSpPr>
        <p:grpSpPr>
          <a:xfrm>
            <a:off x="6124847" y="2743200"/>
            <a:ext cx="2999226" cy="4114800"/>
            <a:chOff x="2214770" y="354647"/>
            <a:chExt cx="4740212" cy="6503352"/>
          </a:xfrm>
        </p:grpSpPr>
        <p:grpSp>
          <p:nvGrpSpPr>
            <p:cNvPr id="17" name="Group 16"/>
            <p:cNvGrpSpPr/>
            <p:nvPr/>
          </p:nvGrpSpPr>
          <p:grpSpPr>
            <a:xfrm>
              <a:off x="2214770" y="354647"/>
              <a:ext cx="4740212" cy="6503352"/>
              <a:chOff x="2214770" y="354647"/>
              <a:chExt cx="4740212" cy="6503352"/>
            </a:xfrm>
          </p:grpSpPr>
          <p:pic>
            <p:nvPicPr>
              <p:cNvPr id="20" name="Picture 19"/>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21" name="Picture 20"/>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8" name="Picture 17"/>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9"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Diagram 10"/>
          <p:cNvGraphicFramePr/>
          <p:nvPr>
            <p:extLst/>
          </p:nvPr>
        </p:nvGraphicFramePr>
        <p:xfrm>
          <a:off x="-2537454" y="4232565"/>
          <a:ext cx="8194431" cy="333201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Chevron 11"/>
          <p:cNvSpPr/>
          <p:nvPr/>
        </p:nvSpPr>
        <p:spPr>
          <a:xfrm>
            <a:off x="2807320" y="4544774"/>
            <a:ext cx="854740" cy="1631792"/>
          </a:xfrm>
          <a:prstGeom prst="chevron">
            <a:avLst>
              <a:gd name="adj" fmla="val 62310"/>
            </a:avLst>
          </a:prstGeom>
        </p:spPr>
        <p:style>
          <a:lnRef idx="0">
            <a:schemeClr val="accent2">
              <a:shade val="90000"/>
              <a:hueOff val="0"/>
              <a:satOff val="0"/>
              <a:lumOff val="0"/>
              <a:alphaOff val="0"/>
            </a:schemeClr>
          </a:lnRef>
          <a:fillRef idx="3">
            <a:schemeClr val="accent2">
              <a:shade val="90000"/>
              <a:hueOff val="0"/>
              <a:satOff val="0"/>
              <a:lumOff val="0"/>
              <a:alphaOff val="0"/>
            </a:schemeClr>
          </a:fillRef>
          <a:effectRef idx="2">
            <a:schemeClr val="accent2">
              <a:shade val="90000"/>
              <a:hueOff val="0"/>
              <a:satOff val="0"/>
              <a:lumOff val="0"/>
              <a:alphaOff val="0"/>
            </a:schemeClr>
          </a:effectRef>
          <a:fontRef idx="minor">
            <a:schemeClr val="lt1"/>
          </a:fontRef>
        </p:style>
      </p:sp>
      <p:sp>
        <p:nvSpPr>
          <p:cNvPr id="13" name="Chevron 12"/>
          <p:cNvSpPr/>
          <p:nvPr/>
        </p:nvSpPr>
        <p:spPr>
          <a:xfrm>
            <a:off x="3234690" y="4544774"/>
            <a:ext cx="854740" cy="1631792"/>
          </a:xfrm>
          <a:prstGeom prst="chevron">
            <a:avLst>
              <a:gd name="adj" fmla="val 62310"/>
            </a:avLst>
          </a:prstGeom>
        </p:spPr>
        <p:style>
          <a:lnRef idx="0">
            <a:schemeClr val="accent2">
              <a:shade val="90000"/>
              <a:hueOff val="-117781"/>
              <a:satOff val="6001"/>
              <a:lumOff val="17550"/>
              <a:alphaOff val="0"/>
            </a:schemeClr>
          </a:lnRef>
          <a:fillRef idx="3">
            <a:schemeClr val="accent2">
              <a:shade val="90000"/>
              <a:hueOff val="-117781"/>
              <a:satOff val="6001"/>
              <a:lumOff val="17550"/>
              <a:alphaOff val="0"/>
            </a:schemeClr>
          </a:fillRef>
          <a:effectRef idx="2">
            <a:schemeClr val="accent2">
              <a:shade val="90000"/>
              <a:hueOff val="-117781"/>
              <a:satOff val="6001"/>
              <a:lumOff val="17550"/>
              <a:alphaOff val="0"/>
            </a:schemeClr>
          </a:effectRef>
          <a:fontRef idx="minor">
            <a:schemeClr val="lt1"/>
          </a:fontRef>
        </p:style>
      </p:sp>
      <p:grpSp>
        <p:nvGrpSpPr>
          <p:cNvPr id="14" name="Group 13"/>
          <p:cNvGrpSpPr/>
          <p:nvPr/>
        </p:nvGrpSpPr>
        <p:grpSpPr>
          <a:xfrm>
            <a:off x="4210372" y="4395834"/>
            <a:ext cx="1864422" cy="1758001"/>
            <a:chOff x="6975212" y="52064"/>
            <a:chExt cx="2508745" cy="2365546"/>
          </a:xfrm>
        </p:grpSpPr>
        <p:sp>
          <p:nvSpPr>
            <p:cNvPr id="15" name="Oval 14"/>
            <p:cNvSpPr/>
            <p:nvPr/>
          </p:nvSpPr>
          <p:spPr>
            <a:xfrm>
              <a:off x="6975212" y="52064"/>
              <a:ext cx="2508745" cy="2365546"/>
            </a:xfrm>
            <a:prstGeom prst="ellipse">
              <a:avLst/>
            </a:prstGeom>
          </p:spPr>
          <p:style>
            <a:lnRef idx="0">
              <a:schemeClr val="lt1">
                <a:hueOff val="0"/>
                <a:satOff val="0"/>
                <a:lumOff val="0"/>
                <a:alphaOff val="0"/>
              </a:schemeClr>
            </a:lnRef>
            <a:fillRef idx="3">
              <a:schemeClr val="accent2">
                <a:alpha val="90000"/>
                <a:hueOff val="0"/>
                <a:satOff val="0"/>
                <a:lumOff val="0"/>
                <a:alphaOff val="-40000"/>
              </a:schemeClr>
            </a:fillRef>
            <a:effectRef idx="2">
              <a:schemeClr val="accent2">
                <a:alpha val="90000"/>
                <a:hueOff val="0"/>
                <a:satOff val="0"/>
                <a:lumOff val="0"/>
                <a:alphaOff val="-40000"/>
              </a:schemeClr>
            </a:effectRef>
            <a:fontRef idx="minor">
              <a:schemeClr val="lt1"/>
            </a:fontRef>
          </p:style>
        </p:sp>
        <p:sp>
          <p:nvSpPr>
            <p:cNvPr id="22" name="Oval 4"/>
            <p:cNvSpPr txBox="1"/>
            <p:nvPr/>
          </p:nvSpPr>
          <p:spPr>
            <a:xfrm>
              <a:off x="7342609" y="478742"/>
              <a:ext cx="1773951" cy="16726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kern="1200" dirty="0"/>
                <a:t>Contribute to Misdiagnosis</a:t>
              </a:r>
            </a:p>
            <a:p>
              <a:pPr lvl="0" algn="ctr" defTabSz="1155700">
                <a:lnSpc>
                  <a:spcPct val="90000"/>
                </a:lnSpc>
                <a:spcBef>
                  <a:spcPct val="0"/>
                </a:spcBef>
                <a:spcAft>
                  <a:spcPct val="35000"/>
                </a:spcAft>
              </a:pPr>
              <a:r>
                <a:rPr lang="en-US" dirty="0"/>
                <a:t>&amp;</a:t>
              </a:r>
            </a:p>
            <a:p>
              <a:pPr lvl="0" algn="ctr" defTabSz="1155700">
                <a:lnSpc>
                  <a:spcPct val="90000"/>
                </a:lnSpc>
                <a:spcBef>
                  <a:spcPct val="0"/>
                </a:spcBef>
                <a:spcAft>
                  <a:spcPct val="35000"/>
                </a:spcAft>
              </a:pPr>
              <a:r>
                <a:rPr lang="en-US" kern="1200" dirty="0"/>
                <a:t>“Missed” </a:t>
              </a:r>
              <a:r>
                <a:rPr lang="en-US" dirty="0"/>
                <a:t>Diagnosis</a:t>
              </a:r>
              <a:endParaRPr lang="en-US" kern="1200" dirty="0"/>
            </a:p>
          </p:txBody>
        </p:sp>
      </p:grpSp>
    </p:spTree>
    <p:custDataLst>
      <p:tags r:id="rId1"/>
    </p:custDataLst>
    <p:extLst>
      <p:ext uri="{BB962C8B-B14F-4D97-AF65-F5344CB8AC3E}">
        <p14:creationId xmlns:p14="http://schemas.microsoft.com/office/powerpoint/2010/main" val="25960938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491" y="350920"/>
            <a:ext cx="8285019" cy="646331"/>
          </a:xfrm>
          <a:prstGeom prst="rect">
            <a:avLst/>
          </a:prstGeom>
          <a:noFill/>
        </p:spPr>
        <p:txBody>
          <a:bodyPr wrap="square" rtlCol="0">
            <a:spAutoFit/>
          </a:bodyPr>
          <a:lstStyle/>
          <a:p>
            <a:r>
              <a:rPr lang="en-US" sz="3600" dirty="0"/>
              <a:t>When and How to Inquire about Psychosis</a:t>
            </a:r>
          </a:p>
        </p:txBody>
      </p:sp>
      <p:grpSp>
        <p:nvGrpSpPr>
          <p:cNvPr id="9" name="Group 8"/>
          <p:cNvGrpSpPr>
            <a:grpSpLocks noChangeAspect="1"/>
          </p:cNvGrpSpPr>
          <p:nvPr/>
        </p:nvGrpSpPr>
        <p:grpSpPr>
          <a:xfrm>
            <a:off x="6124847" y="2743200"/>
            <a:ext cx="2999226" cy="4114800"/>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429491" y="1414272"/>
            <a:ext cx="5695356" cy="830997"/>
          </a:xfrm>
          <a:prstGeom prst="rect">
            <a:avLst/>
          </a:prstGeom>
          <a:noFill/>
        </p:spPr>
        <p:txBody>
          <a:bodyPr wrap="square" rtlCol="0">
            <a:spAutoFit/>
          </a:bodyPr>
          <a:lstStyle/>
          <a:p>
            <a:r>
              <a:rPr lang="en-US" sz="2400" dirty="0"/>
              <a:t>New Clients</a:t>
            </a:r>
          </a:p>
          <a:p>
            <a:pPr marL="742950" lvl="1" indent="-285750">
              <a:buFont typeface="Arial" panose="020B0604020202020204" pitchFamily="34" charset="0"/>
              <a:buChar char="•"/>
            </a:pPr>
            <a:r>
              <a:rPr lang="en-US" sz="2400" dirty="0"/>
              <a:t>Always screen for Psychosis</a:t>
            </a:r>
          </a:p>
        </p:txBody>
      </p:sp>
    </p:spTree>
    <p:custDataLst>
      <p:tags r:id="rId1"/>
    </p:custDataLst>
    <p:extLst>
      <p:ext uri="{BB962C8B-B14F-4D97-AF65-F5344CB8AC3E}">
        <p14:creationId xmlns:p14="http://schemas.microsoft.com/office/powerpoint/2010/main" val="41797174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491" y="350920"/>
            <a:ext cx="8285019" cy="646331"/>
          </a:xfrm>
          <a:prstGeom prst="rect">
            <a:avLst/>
          </a:prstGeom>
          <a:noFill/>
        </p:spPr>
        <p:txBody>
          <a:bodyPr wrap="square" rtlCol="0">
            <a:spAutoFit/>
          </a:bodyPr>
          <a:lstStyle/>
          <a:p>
            <a:r>
              <a:rPr lang="en-US" sz="3600" dirty="0"/>
              <a:t>When and How to Inquire about Psychosis</a:t>
            </a:r>
          </a:p>
        </p:txBody>
      </p:sp>
      <p:grpSp>
        <p:nvGrpSpPr>
          <p:cNvPr id="9" name="Group 8"/>
          <p:cNvGrpSpPr>
            <a:grpSpLocks noChangeAspect="1"/>
          </p:cNvGrpSpPr>
          <p:nvPr/>
        </p:nvGrpSpPr>
        <p:grpSpPr>
          <a:xfrm>
            <a:off x="6124847" y="2743200"/>
            <a:ext cx="2999226" cy="4114800"/>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429491" y="1414272"/>
            <a:ext cx="5695356" cy="830997"/>
          </a:xfrm>
          <a:prstGeom prst="rect">
            <a:avLst/>
          </a:prstGeom>
          <a:noFill/>
        </p:spPr>
        <p:txBody>
          <a:bodyPr wrap="square" rtlCol="0">
            <a:spAutoFit/>
          </a:bodyPr>
          <a:lstStyle/>
          <a:p>
            <a:r>
              <a:rPr lang="en-US" sz="2400" dirty="0"/>
              <a:t>New Clients</a:t>
            </a:r>
          </a:p>
          <a:p>
            <a:pPr marL="742950" lvl="1" indent="-285750">
              <a:buFont typeface="Arial" panose="020B0604020202020204" pitchFamily="34" charset="0"/>
              <a:buChar char="•"/>
            </a:pPr>
            <a:r>
              <a:rPr lang="en-US" sz="2400" dirty="0"/>
              <a:t>Always screen for Psychosis</a:t>
            </a:r>
          </a:p>
        </p:txBody>
      </p:sp>
      <p:sp>
        <p:nvSpPr>
          <p:cNvPr id="16" name="TextBox 15"/>
          <p:cNvSpPr txBox="1"/>
          <p:nvPr/>
        </p:nvSpPr>
        <p:spPr>
          <a:xfrm>
            <a:off x="429491" y="2572018"/>
            <a:ext cx="5695356" cy="1569660"/>
          </a:xfrm>
          <a:prstGeom prst="rect">
            <a:avLst/>
          </a:prstGeom>
          <a:noFill/>
        </p:spPr>
        <p:txBody>
          <a:bodyPr wrap="square" rtlCol="0">
            <a:spAutoFit/>
          </a:bodyPr>
          <a:lstStyle/>
          <a:p>
            <a:r>
              <a:rPr lang="en-US" sz="2400" dirty="0"/>
              <a:t>Established Clients</a:t>
            </a:r>
          </a:p>
          <a:p>
            <a:pPr marL="742950" lvl="1" indent="-285750">
              <a:buFont typeface="Arial" panose="020B0604020202020204" pitchFamily="34" charset="0"/>
              <a:buChar char="•"/>
            </a:pPr>
            <a:r>
              <a:rPr lang="en-US" sz="2400" dirty="0"/>
              <a:t>Attend to </a:t>
            </a:r>
            <a:r>
              <a:rPr lang="en-US" sz="2400" dirty="0" err="1"/>
              <a:t>disconfirmatory</a:t>
            </a:r>
            <a:r>
              <a:rPr lang="en-US" sz="2400" dirty="0"/>
              <a:t> evidence</a:t>
            </a:r>
          </a:p>
          <a:p>
            <a:pPr marL="742950" lvl="1" indent="-285750">
              <a:buFont typeface="Arial" panose="020B0604020202020204" pitchFamily="34" charset="0"/>
              <a:buChar char="•"/>
            </a:pPr>
            <a:r>
              <a:rPr lang="en-US" sz="2400" dirty="0"/>
              <a:t>Re-evaluate if clients aren’t improving as expected</a:t>
            </a:r>
          </a:p>
        </p:txBody>
      </p:sp>
    </p:spTree>
    <p:custDataLst>
      <p:tags r:id="rId1"/>
    </p:custDataLst>
    <p:extLst>
      <p:ext uri="{BB962C8B-B14F-4D97-AF65-F5344CB8AC3E}">
        <p14:creationId xmlns:p14="http://schemas.microsoft.com/office/powerpoint/2010/main" val="705449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063" y="2962452"/>
            <a:ext cx="2733409" cy="3639246"/>
          </a:xfrm>
          <a:prstGeom prst="rect">
            <a:avLst/>
          </a:prstGeom>
        </p:spPr>
      </p:pic>
    </p:spTree>
    <p:custDataLst>
      <p:tags r:id="rId1"/>
    </p:custDataLst>
    <p:extLst>
      <p:ext uri="{BB962C8B-B14F-4D97-AF65-F5344CB8AC3E}">
        <p14:creationId xmlns:p14="http://schemas.microsoft.com/office/powerpoint/2010/main" val="12394754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063" y="2962452"/>
            <a:ext cx="2733409" cy="3639246"/>
          </a:xfrm>
          <a:prstGeom prst="rect">
            <a:avLst/>
          </a:prstGeom>
        </p:spPr>
      </p:pic>
      <p:sp>
        <p:nvSpPr>
          <p:cNvPr id="4" name="Oval Callout 3"/>
          <p:cNvSpPr/>
          <p:nvPr/>
        </p:nvSpPr>
        <p:spPr>
          <a:xfrm rot="21386513">
            <a:off x="2127931" y="377780"/>
            <a:ext cx="2937950" cy="2528230"/>
          </a:xfrm>
          <a:prstGeom prst="wedgeEllipseCallout">
            <a:avLst>
              <a:gd name="adj1" fmla="val -46725"/>
              <a:gd name="adj2" fmla="val 69828"/>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5" name="TextBox 4"/>
          <p:cNvSpPr txBox="1"/>
          <p:nvPr/>
        </p:nvSpPr>
        <p:spPr>
          <a:xfrm>
            <a:off x="2359661" y="764732"/>
            <a:ext cx="2474489" cy="1754326"/>
          </a:xfrm>
          <a:prstGeom prst="rect">
            <a:avLst/>
          </a:prstGeom>
          <a:noFill/>
        </p:spPr>
        <p:txBody>
          <a:bodyPr wrap="square" rtlCol="0">
            <a:spAutoFit/>
          </a:bodyPr>
          <a:lstStyle/>
          <a:p>
            <a:pPr algn="ctr"/>
            <a:r>
              <a:rPr lang="en-US" dirty="0">
                <a:solidFill>
                  <a:schemeClr val="bg1"/>
                </a:solidFill>
              </a:rPr>
              <a:t>I feel tired a lot, like I don’t have any energy, but then at night I have trouble sleeping. Then I don’t feel like going to school so I just skip.</a:t>
            </a:r>
          </a:p>
        </p:txBody>
      </p:sp>
    </p:spTree>
    <p:custDataLst>
      <p:tags r:id="rId1"/>
    </p:custDataLst>
    <p:extLst>
      <p:ext uri="{BB962C8B-B14F-4D97-AF65-F5344CB8AC3E}">
        <p14:creationId xmlns:p14="http://schemas.microsoft.com/office/powerpoint/2010/main" val="18566422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Oval Callout 8"/>
          <p:cNvSpPr/>
          <p:nvPr/>
        </p:nvSpPr>
        <p:spPr>
          <a:xfrm rot="21386513">
            <a:off x="2127931" y="377780"/>
            <a:ext cx="2937950" cy="2528230"/>
          </a:xfrm>
          <a:prstGeom prst="wedgeEllipseCallout">
            <a:avLst>
              <a:gd name="adj1" fmla="val -46725"/>
              <a:gd name="adj2" fmla="val 69828"/>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063" y="2962452"/>
            <a:ext cx="2733409" cy="3639246"/>
          </a:xfrm>
          <a:prstGeom prst="rect">
            <a:avLst/>
          </a:prstGeom>
        </p:spPr>
      </p:pic>
      <p:sp>
        <p:nvSpPr>
          <p:cNvPr id="5" name="TextBox 4"/>
          <p:cNvSpPr txBox="1"/>
          <p:nvPr/>
        </p:nvSpPr>
        <p:spPr>
          <a:xfrm>
            <a:off x="2359661" y="764732"/>
            <a:ext cx="2474489" cy="1754326"/>
          </a:xfrm>
          <a:prstGeom prst="rect">
            <a:avLst/>
          </a:prstGeom>
          <a:noFill/>
        </p:spPr>
        <p:txBody>
          <a:bodyPr wrap="square" rtlCol="0">
            <a:spAutoFit/>
          </a:bodyPr>
          <a:lstStyle/>
          <a:p>
            <a:pPr algn="ctr"/>
            <a:r>
              <a:rPr lang="en-US" dirty="0">
                <a:solidFill>
                  <a:schemeClr val="bg1"/>
                </a:solidFill>
              </a:rPr>
              <a:t>I feel tired a lot, like I don’t have any energy, but then at night I have trouble sleeping. Then I don’t feel like going to school so I just skip.</a:t>
            </a:r>
          </a:p>
        </p:txBody>
      </p:sp>
      <p:grpSp>
        <p:nvGrpSpPr>
          <p:cNvPr id="6" name="Group 5"/>
          <p:cNvGrpSpPr/>
          <p:nvPr/>
        </p:nvGrpSpPr>
        <p:grpSpPr>
          <a:xfrm>
            <a:off x="6544729" y="438912"/>
            <a:ext cx="2273699" cy="1792680"/>
            <a:chOff x="4572000" y="969265"/>
            <a:chExt cx="2273699" cy="1792680"/>
          </a:xfrm>
        </p:grpSpPr>
        <p:sp>
          <p:nvSpPr>
            <p:cNvPr id="7" name="Cloud Callout 4"/>
            <p:cNvSpPr/>
            <p:nvPr/>
          </p:nvSpPr>
          <p:spPr>
            <a:xfrm>
              <a:off x="4572000" y="969265"/>
              <a:ext cx="2273699" cy="1792680"/>
            </a:xfrm>
            <a:prstGeom prst="cloudCallout">
              <a:avLst>
                <a:gd name="adj1" fmla="val 3291"/>
                <a:gd name="adj2" fmla="val 7459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937517" y="1542439"/>
              <a:ext cx="1542663" cy="646331"/>
            </a:xfrm>
            <a:prstGeom prst="rect">
              <a:avLst/>
            </a:prstGeom>
            <a:noFill/>
          </p:spPr>
          <p:txBody>
            <a:bodyPr wrap="square" rtlCol="0">
              <a:spAutoFit/>
            </a:bodyPr>
            <a:lstStyle/>
            <a:p>
              <a:pPr algn="ctr" defTabSz="914377"/>
              <a:r>
                <a:rPr lang="en-US" dirty="0">
                  <a:solidFill>
                    <a:schemeClr val="bg1"/>
                  </a:solidFill>
                </a:rPr>
                <a:t>This might be depression.</a:t>
              </a:r>
              <a:endParaRPr lang="en-US" dirty="0">
                <a:solidFill>
                  <a:schemeClr val="bg1"/>
                </a:solidFill>
                <a:latin typeface="Calibri" panose="020F0502020204030204"/>
              </a:endParaRPr>
            </a:p>
          </p:txBody>
        </p:sp>
      </p:grpSp>
    </p:spTree>
    <p:custDataLst>
      <p:tags r:id="rId1"/>
    </p:custDataLst>
    <p:extLst>
      <p:ext uri="{BB962C8B-B14F-4D97-AF65-F5344CB8AC3E}">
        <p14:creationId xmlns:p14="http://schemas.microsoft.com/office/powerpoint/2010/main" val="7107380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063" y="2962452"/>
            <a:ext cx="2733409" cy="3639246"/>
          </a:xfrm>
          <a:prstGeom prst="rect">
            <a:avLst/>
          </a:prstGeom>
        </p:spPr>
      </p:pic>
      <p:grpSp>
        <p:nvGrpSpPr>
          <p:cNvPr id="9" name="Group 8"/>
          <p:cNvGrpSpPr/>
          <p:nvPr/>
        </p:nvGrpSpPr>
        <p:grpSpPr>
          <a:xfrm>
            <a:off x="5595488" y="1431643"/>
            <a:ext cx="1623139" cy="1665126"/>
            <a:chOff x="4020799" y="1387068"/>
            <a:chExt cx="1926431" cy="2199309"/>
          </a:xfrm>
          <a:solidFill>
            <a:srgbClr val="FFFFFF">
              <a:alpha val="80000"/>
            </a:srgbClr>
          </a:solidFill>
        </p:grpSpPr>
        <p:sp>
          <p:nvSpPr>
            <p:cNvPr id="10" name="Oval Callout 7"/>
            <p:cNvSpPr/>
            <p:nvPr/>
          </p:nvSpPr>
          <p:spPr>
            <a:xfrm rot="18328619">
              <a:off x="3884360" y="1523507"/>
              <a:ext cx="2199309" cy="1926431"/>
            </a:xfrm>
            <a:prstGeom prst="wedgeEllipseCallout">
              <a:avLst>
                <a:gd name="adj1" fmla="val -15088"/>
                <a:gd name="adj2" fmla="val 79662"/>
              </a:avLst>
            </a:prstGeom>
            <a:grp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11" name="TextBox 10"/>
            <p:cNvSpPr txBox="1"/>
            <p:nvPr/>
          </p:nvSpPr>
          <p:spPr>
            <a:xfrm>
              <a:off x="4097383" y="1935849"/>
              <a:ext cx="1773261" cy="1219540"/>
            </a:xfrm>
            <a:prstGeom prst="rect">
              <a:avLst/>
            </a:prstGeom>
            <a:noFill/>
          </p:spPr>
          <p:txBody>
            <a:bodyPr wrap="square" rtlCol="0">
              <a:spAutoFit/>
            </a:bodyPr>
            <a:lstStyle/>
            <a:p>
              <a:pPr algn="ctr" defTabSz="914377"/>
              <a:r>
                <a:rPr lang="en-US" dirty="0">
                  <a:solidFill>
                    <a:schemeClr val="bg1"/>
                  </a:solidFill>
                </a:rPr>
                <a:t>What is your mood like most days?</a:t>
              </a:r>
              <a:endParaRPr lang="en-US" dirty="0">
                <a:solidFill>
                  <a:schemeClr val="bg1"/>
                </a:solidFill>
                <a:latin typeface="Calibri" panose="020F0502020204030204"/>
              </a:endParaRPr>
            </a:p>
          </p:txBody>
        </p:sp>
      </p:grpSp>
    </p:spTree>
    <p:custDataLst>
      <p:tags r:id="rId1"/>
    </p:custDataLst>
    <p:extLst>
      <p:ext uri="{BB962C8B-B14F-4D97-AF65-F5344CB8AC3E}">
        <p14:creationId xmlns:p14="http://schemas.microsoft.com/office/powerpoint/2010/main" val="36972601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063" y="2962452"/>
            <a:ext cx="2733409" cy="3639246"/>
          </a:xfrm>
          <a:prstGeom prst="rect">
            <a:avLst/>
          </a:prstGeom>
        </p:spPr>
      </p:pic>
      <p:grpSp>
        <p:nvGrpSpPr>
          <p:cNvPr id="9" name="Group 8"/>
          <p:cNvGrpSpPr/>
          <p:nvPr/>
        </p:nvGrpSpPr>
        <p:grpSpPr>
          <a:xfrm>
            <a:off x="5595488" y="1431643"/>
            <a:ext cx="1623139" cy="1665126"/>
            <a:chOff x="4020799" y="1387068"/>
            <a:chExt cx="1926431" cy="2199309"/>
          </a:xfrm>
          <a:solidFill>
            <a:srgbClr val="FFFFFF">
              <a:alpha val="80000"/>
            </a:srgbClr>
          </a:solidFill>
        </p:grpSpPr>
        <p:sp>
          <p:nvSpPr>
            <p:cNvPr id="10" name="Oval Callout 7"/>
            <p:cNvSpPr/>
            <p:nvPr/>
          </p:nvSpPr>
          <p:spPr>
            <a:xfrm rot="18328619">
              <a:off x="3884360" y="1523507"/>
              <a:ext cx="2199309" cy="1926431"/>
            </a:xfrm>
            <a:prstGeom prst="wedgeEllipseCallout">
              <a:avLst>
                <a:gd name="adj1" fmla="val -15088"/>
                <a:gd name="adj2" fmla="val 79662"/>
              </a:avLst>
            </a:prstGeom>
            <a:grp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11" name="TextBox 10"/>
            <p:cNvSpPr txBox="1"/>
            <p:nvPr/>
          </p:nvSpPr>
          <p:spPr>
            <a:xfrm>
              <a:off x="4097383" y="1935849"/>
              <a:ext cx="1773261" cy="1219540"/>
            </a:xfrm>
            <a:prstGeom prst="rect">
              <a:avLst/>
            </a:prstGeom>
            <a:noFill/>
          </p:spPr>
          <p:txBody>
            <a:bodyPr wrap="square" rtlCol="0">
              <a:spAutoFit/>
            </a:bodyPr>
            <a:lstStyle/>
            <a:p>
              <a:pPr algn="ctr" defTabSz="914377"/>
              <a:r>
                <a:rPr lang="en-US" dirty="0">
                  <a:solidFill>
                    <a:schemeClr val="bg1"/>
                  </a:solidFill>
                </a:rPr>
                <a:t>What is your mood like most days?</a:t>
              </a:r>
              <a:endParaRPr lang="en-US" dirty="0">
                <a:solidFill>
                  <a:schemeClr val="bg1"/>
                </a:solidFill>
                <a:latin typeface="Calibri" panose="020F0502020204030204"/>
              </a:endParaRPr>
            </a:p>
          </p:txBody>
        </p:sp>
      </p:grpSp>
      <p:sp>
        <p:nvSpPr>
          <p:cNvPr id="7" name="Oval Callout 6"/>
          <p:cNvSpPr/>
          <p:nvPr/>
        </p:nvSpPr>
        <p:spPr>
          <a:xfrm rot="21386513">
            <a:off x="2158933" y="1375901"/>
            <a:ext cx="2937950" cy="1529145"/>
          </a:xfrm>
          <a:prstGeom prst="wedgeEllipseCallout">
            <a:avLst>
              <a:gd name="adj1" fmla="val -49650"/>
              <a:gd name="adj2" fmla="val 70100"/>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8" name="TextBox 7"/>
          <p:cNvSpPr txBox="1"/>
          <p:nvPr/>
        </p:nvSpPr>
        <p:spPr>
          <a:xfrm>
            <a:off x="2394700" y="1817307"/>
            <a:ext cx="2669728" cy="646331"/>
          </a:xfrm>
          <a:prstGeom prst="rect">
            <a:avLst/>
          </a:prstGeom>
          <a:noFill/>
        </p:spPr>
        <p:txBody>
          <a:bodyPr wrap="square" rtlCol="0">
            <a:spAutoFit/>
          </a:bodyPr>
          <a:lstStyle/>
          <a:p>
            <a:pPr algn="ctr"/>
            <a:r>
              <a:rPr lang="en-US" dirty="0">
                <a:solidFill>
                  <a:schemeClr val="bg1"/>
                </a:solidFill>
              </a:rPr>
              <a:t>My mood is up and down, but mostly I feel bad.</a:t>
            </a:r>
          </a:p>
        </p:txBody>
      </p:sp>
    </p:spTree>
    <p:custDataLst>
      <p:tags r:id="rId1"/>
    </p:custDataLst>
    <p:extLst>
      <p:ext uri="{BB962C8B-B14F-4D97-AF65-F5344CB8AC3E}">
        <p14:creationId xmlns:p14="http://schemas.microsoft.com/office/powerpoint/2010/main" val="31331019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063" y="2962452"/>
            <a:ext cx="2733409" cy="3639246"/>
          </a:xfrm>
          <a:prstGeom prst="rect">
            <a:avLst/>
          </a:prstGeom>
        </p:spPr>
      </p:pic>
      <p:grpSp>
        <p:nvGrpSpPr>
          <p:cNvPr id="9" name="Group 8"/>
          <p:cNvGrpSpPr/>
          <p:nvPr/>
        </p:nvGrpSpPr>
        <p:grpSpPr>
          <a:xfrm>
            <a:off x="5595488" y="1431643"/>
            <a:ext cx="1623139" cy="1665126"/>
            <a:chOff x="4020799" y="1387068"/>
            <a:chExt cx="1926431" cy="2199309"/>
          </a:xfrm>
          <a:solidFill>
            <a:srgbClr val="FFFFFF">
              <a:alpha val="80000"/>
            </a:srgbClr>
          </a:solidFill>
        </p:grpSpPr>
        <p:sp>
          <p:nvSpPr>
            <p:cNvPr id="10" name="Oval Callout 7"/>
            <p:cNvSpPr/>
            <p:nvPr/>
          </p:nvSpPr>
          <p:spPr>
            <a:xfrm rot="18328619">
              <a:off x="3884360" y="1523507"/>
              <a:ext cx="2199309" cy="1926431"/>
            </a:xfrm>
            <a:prstGeom prst="wedgeEllipseCallout">
              <a:avLst>
                <a:gd name="adj1" fmla="val -15088"/>
                <a:gd name="adj2" fmla="val 79662"/>
              </a:avLst>
            </a:prstGeom>
            <a:grp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11" name="TextBox 10"/>
            <p:cNvSpPr txBox="1"/>
            <p:nvPr/>
          </p:nvSpPr>
          <p:spPr>
            <a:xfrm>
              <a:off x="4097382" y="1935849"/>
              <a:ext cx="1773261" cy="1219540"/>
            </a:xfrm>
            <a:prstGeom prst="rect">
              <a:avLst/>
            </a:prstGeom>
            <a:noFill/>
          </p:spPr>
          <p:txBody>
            <a:bodyPr wrap="square" rtlCol="0">
              <a:spAutoFit/>
            </a:bodyPr>
            <a:lstStyle/>
            <a:p>
              <a:pPr algn="ctr" defTabSz="914377"/>
              <a:r>
                <a:rPr lang="en-US" dirty="0">
                  <a:solidFill>
                    <a:schemeClr val="bg1"/>
                  </a:solidFill>
                </a:rPr>
                <a:t>What things do you enjoy doing?</a:t>
              </a:r>
              <a:endParaRPr lang="en-US" dirty="0">
                <a:solidFill>
                  <a:schemeClr val="bg1"/>
                </a:solidFill>
                <a:latin typeface="Calibri" panose="020F0502020204030204"/>
              </a:endParaRPr>
            </a:p>
          </p:txBody>
        </p:sp>
      </p:grpSp>
    </p:spTree>
    <p:custDataLst>
      <p:tags r:id="rId1"/>
    </p:custDataLst>
    <p:extLst>
      <p:ext uri="{BB962C8B-B14F-4D97-AF65-F5344CB8AC3E}">
        <p14:creationId xmlns:p14="http://schemas.microsoft.com/office/powerpoint/2010/main" val="820880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063" y="2962452"/>
            <a:ext cx="2733409" cy="3639246"/>
          </a:xfrm>
          <a:prstGeom prst="rect">
            <a:avLst/>
          </a:prstGeom>
        </p:spPr>
      </p:pic>
      <p:grpSp>
        <p:nvGrpSpPr>
          <p:cNvPr id="9" name="Group 8"/>
          <p:cNvGrpSpPr/>
          <p:nvPr/>
        </p:nvGrpSpPr>
        <p:grpSpPr>
          <a:xfrm>
            <a:off x="5595488" y="1431643"/>
            <a:ext cx="1623139" cy="1665126"/>
            <a:chOff x="4020799" y="1387068"/>
            <a:chExt cx="1926431" cy="2199309"/>
          </a:xfrm>
        </p:grpSpPr>
        <p:sp>
          <p:nvSpPr>
            <p:cNvPr id="10" name="Oval Callout 7"/>
            <p:cNvSpPr/>
            <p:nvPr/>
          </p:nvSpPr>
          <p:spPr>
            <a:xfrm rot="18328619">
              <a:off x="3884360" y="1523507"/>
              <a:ext cx="2199309" cy="1926431"/>
            </a:xfrm>
            <a:prstGeom prst="wedgeEllipseCallout">
              <a:avLst>
                <a:gd name="adj1" fmla="val -15088"/>
                <a:gd name="adj2" fmla="val 79662"/>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11" name="TextBox 10"/>
            <p:cNvSpPr txBox="1"/>
            <p:nvPr/>
          </p:nvSpPr>
          <p:spPr>
            <a:xfrm>
              <a:off x="4097382" y="1935849"/>
              <a:ext cx="1773261" cy="1219540"/>
            </a:xfrm>
            <a:prstGeom prst="rect">
              <a:avLst/>
            </a:prstGeom>
            <a:noFill/>
          </p:spPr>
          <p:txBody>
            <a:bodyPr wrap="square" rtlCol="0">
              <a:spAutoFit/>
            </a:bodyPr>
            <a:lstStyle/>
            <a:p>
              <a:pPr algn="ctr" defTabSz="914377"/>
              <a:r>
                <a:rPr lang="en-US" dirty="0">
                  <a:solidFill>
                    <a:schemeClr val="bg1"/>
                  </a:solidFill>
                </a:rPr>
                <a:t>What things do you enjoy doing?</a:t>
              </a:r>
              <a:endParaRPr lang="en-US" dirty="0">
                <a:solidFill>
                  <a:schemeClr val="bg1"/>
                </a:solidFill>
                <a:latin typeface="Calibri" panose="020F0502020204030204"/>
              </a:endParaRPr>
            </a:p>
          </p:txBody>
        </p:sp>
      </p:grpSp>
      <p:sp>
        <p:nvSpPr>
          <p:cNvPr id="7" name="Oval Callout 6"/>
          <p:cNvSpPr/>
          <p:nvPr/>
        </p:nvSpPr>
        <p:spPr>
          <a:xfrm rot="21386513">
            <a:off x="2158933" y="1375901"/>
            <a:ext cx="2937950" cy="1529145"/>
          </a:xfrm>
          <a:prstGeom prst="wedgeEllipseCallout">
            <a:avLst>
              <a:gd name="adj1" fmla="val -49650"/>
              <a:gd name="adj2" fmla="val 70100"/>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8" name="TextBox 7"/>
          <p:cNvSpPr txBox="1"/>
          <p:nvPr/>
        </p:nvSpPr>
        <p:spPr>
          <a:xfrm>
            <a:off x="2293044" y="1817307"/>
            <a:ext cx="2669728" cy="646331"/>
          </a:xfrm>
          <a:prstGeom prst="rect">
            <a:avLst/>
          </a:prstGeom>
          <a:noFill/>
        </p:spPr>
        <p:txBody>
          <a:bodyPr wrap="square" rtlCol="0">
            <a:spAutoFit/>
          </a:bodyPr>
          <a:lstStyle/>
          <a:p>
            <a:pPr algn="ctr"/>
            <a:r>
              <a:rPr lang="en-US" dirty="0">
                <a:solidFill>
                  <a:schemeClr val="bg1"/>
                </a:solidFill>
              </a:rPr>
              <a:t>There really isn’t anything I enjoy anymore.</a:t>
            </a:r>
          </a:p>
        </p:txBody>
      </p:sp>
    </p:spTree>
    <p:custDataLst>
      <p:tags r:id="rId1"/>
    </p:custDataLst>
    <p:extLst>
      <p:ext uri="{BB962C8B-B14F-4D97-AF65-F5344CB8AC3E}">
        <p14:creationId xmlns:p14="http://schemas.microsoft.com/office/powerpoint/2010/main" val="22547425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5488" y="2452649"/>
            <a:ext cx="2999872" cy="39326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063" y="2962452"/>
            <a:ext cx="2733409" cy="3639246"/>
          </a:xfrm>
          <a:prstGeom prst="rect">
            <a:avLst/>
          </a:prstGeom>
        </p:spPr>
      </p:pic>
      <p:grpSp>
        <p:nvGrpSpPr>
          <p:cNvPr id="9" name="Group 8"/>
          <p:cNvGrpSpPr/>
          <p:nvPr/>
        </p:nvGrpSpPr>
        <p:grpSpPr>
          <a:xfrm>
            <a:off x="5202079" y="541671"/>
            <a:ext cx="2283549" cy="2234816"/>
            <a:chOff x="3986936" y="1372968"/>
            <a:chExt cx="1963759" cy="2199309"/>
          </a:xfrm>
        </p:grpSpPr>
        <p:sp>
          <p:nvSpPr>
            <p:cNvPr id="10" name="Oval Callout 7"/>
            <p:cNvSpPr/>
            <p:nvPr/>
          </p:nvSpPr>
          <p:spPr>
            <a:xfrm rot="18328619">
              <a:off x="3869161" y="1490743"/>
              <a:ext cx="2199309" cy="1963759"/>
            </a:xfrm>
            <a:prstGeom prst="wedgeEllipseCallout">
              <a:avLst>
                <a:gd name="adj1" fmla="val -31889"/>
                <a:gd name="adj2" fmla="val 74990"/>
              </a:avLst>
            </a:prstGeom>
            <a:solidFill>
              <a:srgbClr val="FFFFFF">
                <a:alpha val="80000"/>
              </a:srgbClr>
            </a:solidFill>
            <a:ln w="15875" cap="flat" cmpd="sng" algn="ctr">
              <a:solidFill>
                <a:schemeClr val="bg1"/>
              </a:solidFill>
              <a:prstDash val="solid"/>
            </a:ln>
            <a:effectLst/>
          </p:spPr>
          <p:txBody>
            <a:bodyPr rtlCol="0" anchor="ctr"/>
            <a:lstStyle/>
            <a:p>
              <a:pPr algn="ctr" defTabSz="914377">
                <a:defRPr/>
              </a:pPr>
              <a:endParaRPr lang="en-US" kern="0">
                <a:solidFill>
                  <a:prstClr val="white"/>
                </a:solidFill>
                <a:latin typeface="Calibri" panose="020F0502020204030204"/>
              </a:endParaRPr>
            </a:p>
          </p:txBody>
        </p:sp>
        <p:sp>
          <p:nvSpPr>
            <p:cNvPr id="11" name="TextBox 10"/>
            <p:cNvSpPr txBox="1"/>
            <p:nvPr/>
          </p:nvSpPr>
          <p:spPr>
            <a:xfrm>
              <a:off x="4082184" y="1839863"/>
              <a:ext cx="1773261" cy="1453856"/>
            </a:xfrm>
            <a:prstGeom prst="rect">
              <a:avLst/>
            </a:prstGeom>
            <a:noFill/>
          </p:spPr>
          <p:txBody>
            <a:bodyPr wrap="square" rtlCol="0">
              <a:spAutoFit/>
            </a:bodyPr>
            <a:lstStyle/>
            <a:p>
              <a:pPr algn="ctr" defTabSz="914377"/>
              <a:r>
                <a:rPr lang="en-US" dirty="0">
                  <a:solidFill>
                    <a:schemeClr val="bg1"/>
                  </a:solidFill>
                </a:rPr>
                <a:t>Did feeling bad and not enjoying things come out of the blue, or is there a reason for it?</a:t>
              </a:r>
              <a:endParaRPr lang="en-US" dirty="0">
                <a:solidFill>
                  <a:schemeClr val="bg1"/>
                </a:solidFill>
                <a:latin typeface="Calibri" panose="020F0502020204030204"/>
              </a:endParaRPr>
            </a:p>
          </p:txBody>
        </p:sp>
      </p:grpSp>
    </p:spTree>
    <p:custDataLst>
      <p:tags r:id="rId1"/>
    </p:custDataLst>
    <p:extLst>
      <p:ext uri="{BB962C8B-B14F-4D97-AF65-F5344CB8AC3E}">
        <p14:creationId xmlns:p14="http://schemas.microsoft.com/office/powerpoint/2010/main" val="5524994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11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6777</TotalTime>
  <Words>8620</Words>
  <Application>Microsoft Office PowerPoint</Application>
  <PresentationFormat>On-screen Show (4:3)</PresentationFormat>
  <Paragraphs>653</Paragraphs>
  <Slides>112</Slides>
  <Notes>112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112</vt:i4>
      </vt:variant>
    </vt:vector>
  </HeadingPairs>
  <TitlesOfParts>
    <vt:vector size="117" baseType="lpstr">
      <vt:lpstr>Arial</vt:lpstr>
      <vt:lpstr>Calibri</vt:lpstr>
      <vt:lpstr>Corbel</vt:lpstr>
      <vt:lpstr>Times New Roman</vt:lpstr>
      <vt:lpstr>Depth</vt:lpstr>
      <vt:lpstr>Psychosis: Can You Spot It?</vt:lpstr>
      <vt:lpstr>Psychosis: Can You Spot It?</vt:lpstr>
      <vt:lpstr>Psychosis: Can You Spot It?</vt:lpstr>
      <vt:lpstr>Disclosures</vt:lpstr>
      <vt:lpstr>PowerPoint Presentation</vt:lpstr>
      <vt:lpstr>Module 3:  Oversight and Misdiagnosis of Psychosis</vt:lpstr>
      <vt:lpstr>Learning Objectives</vt:lpstr>
      <vt:lpstr>Learning Objectives</vt:lpstr>
      <vt:lpstr>Learning Objectives</vt:lpstr>
      <vt:lpstr>Learning Objectives</vt:lpstr>
      <vt:lpstr>Misdiagnosis Estimates</vt:lpstr>
      <vt:lpstr>Physicians’ Diagnostic Accuracy and Confidence</vt:lpstr>
      <vt:lpstr>Diagnostic Errors in Mental Health Care Settings</vt:lpstr>
      <vt:lpstr>Diagnostic Errors in Mental Health Care Settings</vt:lpstr>
      <vt:lpstr>Let’s hear from Jessica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Cognitive heuristics and  diagnostic errors</vt:lpstr>
      <vt:lpstr>PowerPoint Presentation</vt:lpstr>
      <vt:lpstr>Vignette: Anchoring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Vignette: Availability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Vignette: Confirmation Bias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“Cognitive Dispositions to Respond” that Derail Clinical Judgement</vt:lpstr>
      <vt:lpstr>PowerPoint Presentation</vt:lpstr>
      <vt:lpstr>Use Analytic Thinking Strategies</vt:lpstr>
      <vt:lpstr>Use Analytic Thinking Strategies</vt:lpstr>
      <vt:lpstr>Use Analytic Thinking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MHSS Findings: Prevalence of Mental Disorders, persons ages 18-29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Summary</vt:lpstr>
      <vt:lpstr>Summary</vt:lpstr>
      <vt:lpstr>Summary</vt:lpstr>
      <vt:lpstr>Summary</vt:lpstr>
      <vt:lpstr>Credits</vt:lpstr>
      <vt:lpstr>To ask a question:</vt:lpstr>
      <vt:lpstr>For More Information</vt:lpstr>
    </vt:vector>
  </TitlesOfParts>
  <Company>UNC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three</dc:title>
  <dc:creator>Jenna Roller</dc:creator>
  <cp:lastModifiedBy>Jones, Chad Michael</cp:lastModifiedBy>
  <cp:revision>254</cp:revision>
  <cp:lastPrinted>2018-04-03T17:35:48Z</cp:lastPrinted>
  <dcterms:created xsi:type="dcterms:W3CDTF">2017-03-01T17:14:58Z</dcterms:created>
  <dcterms:modified xsi:type="dcterms:W3CDTF">2019-05-14T16:22:33Z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A17E970B-7BA4-485E-AC80-C4D4850105DF</vt:lpwstr>
  </property>
  <property fmtid="{D5CDD505-2E9C-101B-9397-08002B2CF9AE}" pid="3" name="ArticulatePath">
    <vt:lpwstr>Module 3 - 4.3.18</vt:lpwstr>
  </property>
</Properties>
</file>