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7" r:id="rId1"/>
  </p:sldMasterIdLst>
  <p:notesMasterIdLst>
    <p:notesMasterId r:id="rId113"/>
  </p:notesMasterIdLst>
  <p:handoutMasterIdLst>
    <p:handoutMasterId r:id="rId114"/>
  </p:handoutMasterIdLst>
  <p:sldIdLst>
    <p:sldId id="444" r:id="rId2"/>
    <p:sldId id="445" r:id="rId3"/>
    <p:sldId id="528" r:id="rId4"/>
    <p:sldId id="529" r:id="rId5"/>
    <p:sldId id="530" r:id="rId6"/>
    <p:sldId id="531" r:id="rId7"/>
    <p:sldId id="532" r:id="rId8"/>
    <p:sldId id="533" r:id="rId9"/>
    <p:sldId id="534" r:id="rId10"/>
    <p:sldId id="478" r:id="rId11"/>
    <p:sldId id="479" r:id="rId12"/>
    <p:sldId id="450" r:id="rId13"/>
    <p:sldId id="535" r:id="rId14"/>
    <p:sldId id="378" r:id="rId15"/>
    <p:sldId id="458" r:id="rId16"/>
    <p:sldId id="466" r:id="rId17"/>
    <p:sldId id="465" r:id="rId18"/>
    <p:sldId id="464" r:id="rId19"/>
    <p:sldId id="463" r:id="rId20"/>
    <p:sldId id="462" r:id="rId21"/>
    <p:sldId id="460" r:id="rId22"/>
    <p:sldId id="459" r:id="rId23"/>
    <p:sldId id="387" r:id="rId24"/>
    <p:sldId id="457" r:id="rId25"/>
    <p:sldId id="480" r:id="rId26"/>
    <p:sldId id="389" r:id="rId27"/>
    <p:sldId id="473" r:id="rId28"/>
    <p:sldId id="472" r:id="rId29"/>
    <p:sldId id="537" r:id="rId30"/>
    <p:sldId id="538" r:id="rId31"/>
    <p:sldId id="539" r:id="rId32"/>
    <p:sldId id="540" r:id="rId33"/>
    <p:sldId id="541" r:id="rId34"/>
    <p:sldId id="603" r:id="rId35"/>
    <p:sldId id="482" r:id="rId36"/>
    <p:sldId id="600" r:id="rId37"/>
    <p:sldId id="542" r:id="rId38"/>
    <p:sldId id="543" r:id="rId39"/>
    <p:sldId id="544" r:id="rId40"/>
    <p:sldId id="545" r:id="rId41"/>
    <p:sldId id="546" r:id="rId42"/>
    <p:sldId id="547" r:id="rId43"/>
    <p:sldId id="548" r:id="rId44"/>
    <p:sldId id="549" r:id="rId45"/>
    <p:sldId id="550" r:id="rId46"/>
    <p:sldId id="551" r:id="rId47"/>
    <p:sldId id="552" r:id="rId48"/>
    <p:sldId id="553" r:id="rId49"/>
    <p:sldId id="392" r:id="rId50"/>
    <p:sldId id="554" r:id="rId51"/>
    <p:sldId id="555" r:id="rId52"/>
    <p:sldId id="377" r:id="rId53"/>
    <p:sldId id="556" r:id="rId54"/>
    <p:sldId id="557" r:id="rId55"/>
    <p:sldId id="558" r:id="rId56"/>
    <p:sldId id="559" r:id="rId57"/>
    <p:sldId id="560" r:id="rId58"/>
    <p:sldId id="561" r:id="rId59"/>
    <p:sldId id="562" r:id="rId60"/>
    <p:sldId id="569" r:id="rId61"/>
    <p:sldId id="570" r:id="rId62"/>
    <p:sldId id="571" r:id="rId63"/>
    <p:sldId id="564" r:id="rId64"/>
    <p:sldId id="566" r:id="rId65"/>
    <p:sldId id="567" r:id="rId66"/>
    <p:sldId id="568" r:id="rId67"/>
    <p:sldId id="602" r:id="rId68"/>
    <p:sldId id="314" r:id="rId69"/>
    <p:sldId id="601" r:id="rId70"/>
    <p:sldId id="572" r:id="rId71"/>
    <p:sldId id="573" r:id="rId72"/>
    <p:sldId id="574" r:id="rId73"/>
    <p:sldId id="575" r:id="rId74"/>
    <p:sldId id="576" r:id="rId75"/>
    <p:sldId id="577" r:id="rId76"/>
    <p:sldId id="578" r:id="rId77"/>
    <p:sldId id="581" r:id="rId78"/>
    <p:sldId id="579" r:id="rId79"/>
    <p:sldId id="580" r:id="rId80"/>
    <p:sldId id="582" r:id="rId81"/>
    <p:sldId id="583" r:id="rId82"/>
    <p:sldId id="584" r:id="rId83"/>
    <p:sldId id="585" r:id="rId84"/>
    <p:sldId id="586" r:id="rId85"/>
    <p:sldId id="587" r:id="rId86"/>
    <p:sldId id="588" r:id="rId87"/>
    <p:sldId id="589" r:id="rId88"/>
    <p:sldId id="590" r:id="rId89"/>
    <p:sldId id="591" r:id="rId90"/>
    <p:sldId id="592" r:id="rId91"/>
    <p:sldId id="593" r:id="rId92"/>
    <p:sldId id="400" r:id="rId93"/>
    <p:sldId id="397" r:id="rId94"/>
    <p:sldId id="594" r:id="rId95"/>
    <p:sldId id="449" r:id="rId96"/>
    <p:sldId id="399" r:id="rId97"/>
    <p:sldId id="402" r:id="rId98"/>
    <p:sldId id="403" r:id="rId99"/>
    <p:sldId id="396" r:id="rId100"/>
    <p:sldId id="451" r:id="rId101"/>
    <p:sldId id="412" r:id="rId102"/>
    <p:sldId id="365" r:id="rId103"/>
    <p:sldId id="437" r:id="rId104"/>
    <p:sldId id="366" r:id="rId105"/>
    <p:sldId id="596" r:id="rId106"/>
    <p:sldId id="595" r:id="rId107"/>
    <p:sldId id="410" r:id="rId108"/>
    <p:sldId id="597" r:id="rId109"/>
    <p:sldId id="476" r:id="rId110"/>
    <p:sldId id="598" r:id="rId111"/>
    <p:sldId id="599" r:id="rId112"/>
  </p:sldIdLst>
  <p:sldSz cx="9144000" cy="6858000" type="screen4x3"/>
  <p:notesSz cx="7023100" cy="9309100"/>
  <p:custDataLst>
    <p:tags r:id="rId1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73763" autoAdjust="0"/>
  </p:normalViewPr>
  <p:slideViewPr>
    <p:cSldViewPr snapToGrid="0">
      <p:cViewPr varScale="1">
        <p:scale>
          <a:sx n="57" d="100"/>
          <a:sy n="57" d="100"/>
        </p:scale>
        <p:origin x="1416" y="78"/>
      </p:cViewPr>
      <p:guideLst/>
    </p:cSldViewPr>
  </p:slideViewPr>
  <p:notesTextViewPr>
    <p:cViewPr>
      <p:scale>
        <a:sx n="1" d="1"/>
        <a:sy n="1" d="1"/>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0776700433107"/>
          <c:y val="4.4861391929187228E-2"/>
          <c:w val="0.7718194110033767"/>
          <c:h val="0.56188263138695571"/>
        </c:manualLayout>
      </c:layout>
      <c:barChart>
        <c:barDir val="col"/>
        <c:grouping val="clustered"/>
        <c:varyColors val="0"/>
        <c:ser>
          <c:idx val="0"/>
          <c:order val="0"/>
          <c:tx>
            <c:strRef>
              <c:f>Sheet1!$B$1</c:f>
              <c:strCache>
                <c:ptCount val="1"/>
                <c:pt idx="0">
                  <c:v>Treatment Group</c:v>
                </c:pt>
              </c:strCache>
            </c:strRef>
          </c:tx>
          <c:invertIfNegative val="0"/>
          <c:cat>
            <c:strRef>
              <c:f>Sheet1!$A$2:$A$5</c:f>
              <c:strCache>
                <c:ptCount val="4"/>
                <c:pt idx="0">
                  <c:v>Olanzapine</c:v>
                </c:pt>
                <c:pt idx="1">
                  <c:v>CBT</c:v>
                </c:pt>
                <c:pt idx="2">
                  <c:v>Risperidone + CBT</c:v>
                </c:pt>
                <c:pt idx="3">
                  <c:v>Omega-3 Fatty Acids</c:v>
                </c:pt>
              </c:strCache>
            </c:strRef>
          </c:cat>
          <c:val>
            <c:numRef>
              <c:f>Sheet1!$B$2:$B$5</c:f>
              <c:numCache>
                <c:formatCode>General</c:formatCode>
                <c:ptCount val="4"/>
                <c:pt idx="0">
                  <c:v>18</c:v>
                </c:pt>
                <c:pt idx="1">
                  <c:v>6</c:v>
                </c:pt>
                <c:pt idx="2">
                  <c:v>10</c:v>
                </c:pt>
                <c:pt idx="3">
                  <c:v>5</c:v>
                </c:pt>
              </c:numCache>
            </c:numRef>
          </c:val>
          <c:extLst>
            <c:ext xmlns:c16="http://schemas.microsoft.com/office/drawing/2014/chart" uri="{C3380CC4-5D6E-409C-BE32-E72D297353CC}">
              <c16:uniqueId val="{00000000-91B2-48A4-AE99-3328197CF56D}"/>
            </c:ext>
          </c:extLst>
        </c:ser>
        <c:ser>
          <c:idx val="1"/>
          <c:order val="1"/>
          <c:tx>
            <c:strRef>
              <c:f>Sheet1!$C$1</c:f>
              <c:strCache>
                <c:ptCount val="1"/>
                <c:pt idx="0">
                  <c:v>Placebo/Control Group</c:v>
                </c:pt>
              </c:strCache>
            </c:strRef>
          </c:tx>
          <c:invertIfNegative val="0"/>
          <c:cat>
            <c:strRef>
              <c:f>Sheet1!$A$2:$A$5</c:f>
              <c:strCache>
                <c:ptCount val="4"/>
                <c:pt idx="0">
                  <c:v>Olanzapine</c:v>
                </c:pt>
                <c:pt idx="1">
                  <c:v>CBT</c:v>
                </c:pt>
                <c:pt idx="2">
                  <c:v>Risperidone + CBT</c:v>
                </c:pt>
                <c:pt idx="3">
                  <c:v>Omega-3 Fatty Acids</c:v>
                </c:pt>
              </c:strCache>
            </c:strRef>
          </c:cat>
          <c:val>
            <c:numRef>
              <c:f>Sheet1!$C$2:$C$5</c:f>
              <c:numCache>
                <c:formatCode>General</c:formatCode>
                <c:ptCount val="4"/>
                <c:pt idx="0">
                  <c:v>45</c:v>
                </c:pt>
                <c:pt idx="1">
                  <c:v>25</c:v>
                </c:pt>
                <c:pt idx="2">
                  <c:v>35</c:v>
                </c:pt>
                <c:pt idx="3">
                  <c:v>25</c:v>
                </c:pt>
              </c:numCache>
            </c:numRef>
          </c:val>
          <c:extLst>
            <c:ext xmlns:c16="http://schemas.microsoft.com/office/drawing/2014/chart" uri="{C3380CC4-5D6E-409C-BE32-E72D297353CC}">
              <c16:uniqueId val="{00000001-91B2-48A4-AE99-3328197CF56D}"/>
            </c:ext>
          </c:extLst>
        </c:ser>
        <c:dLbls>
          <c:showLegendKey val="0"/>
          <c:showVal val="0"/>
          <c:showCatName val="0"/>
          <c:showSerName val="0"/>
          <c:showPercent val="0"/>
          <c:showBubbleSize val="0"/>
        </c:dLbls>
        <c:gapWidth val="150"/>
        <c:axId val="509879040"/>
        <c:axId val="509879432"/>
      </c:barChart>
      <c:catAx>
        <c:axId val="509879040"/>
        <c:scaling>
          <c:orientation val="minMax"/>
        </c:scaling>
        <c:delete val="0"/>
        <c:axPos val="b"/>
        <c:numFmt formatCode="General" sourceLinked="1"/>
        <c:majorTickMark val="out"/>
        <c:minorTickMark val="none"/>
        <c:tickLblPos val="nextTo"/>
        <c:crossAx val="509879432"/>
        <c:crosses val="autoZero"/>
        <c:auto val="1"/>
        <c:lblAlgn val="ctr"/>
        <c:lblOffset val="100"/>
        <c:noMultiLvlLbl val="0"/>
      </c:catAx>
      <c:valAx>
        <c:axId val="509879432"/>
        <c:scaling>
          <c:orientation val="minMax"/>
        </c:scaling>
        <c:delete val="0"/>
        <c:axPos val="l"/>
        <c:title>
          <c:tx>
            <c:rich>
              <a:bodyPr/>
              <a:lstStyle/>
              <a:p>
                <a:pPr>
                  <a:defRPr sz="1800" b="1" i="0" u="none" strike="noStrike" baseline="0">
                    <a:solidFill>
                      <a:srgbClr val="000000"/>
                    </a:solidFill>
                    <a:latin typeface="Arial"/>
                    <a:ea typeface="Arial"/>
                    <a:cs typeface="Arial"/>
                  </a:defRPr>
                </a:pPr>
                <a:r>
                  <a:rPr lang="en-US"/>
                  <a:t>% Patients who became psychotic after a year</a:t>
                </a:r>
              </a:p>
            </c:rich>
          </c:tx>
          <c:layout>
            <c:manualLayout>
              <c:xMode val="edge"/>
              <c:yMode val="edge"/>
              <c:x val="1.9232409998336985E-2"/>
              <c:y val="4.4861468882347537E-2"/>
            </c:manualLayout>
          </c:layout>
          <c:overlay val="0"/>
        </c:title>
        <c:numFmt formatCode="General" sourceLinked="1"/>
        <c:majorTickMark val="out"/>
        <c:minorTickMark val="none"/>
        <c:tickLblPos val="nextTo"/>
        <c:crossAx val="509879040"/>
        <c:crosses val="autoZero"/>
        <c:crossBetween val="between"/>
      </c:valAx>
      <c:spPr>
        <a:noFill/>
        <a:ln w="25402">
          <a:noFill/>
        </a:ln>
      </c:spPr>
    </c:plotArea>
    <c:legend>
      <c:legendPos val="r"/>
      <c:layout>
        <c:manualLayout>
          <c:xMode val="edge"/>
          <c:yMode val="edge"/>
          <c:x val="0.42475675511659311"/>
          <c:y val="1.2130836586603144E-3"/>
          <c:w val="0.50888522749685183"/>
          <c:h val="0.20066057919230681"/>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7567DD-38DD-4949-BFCD-88A4C9CE74B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F5A5B1B-7F42-466C-AA00-564EDA99C9C1}">
      <dgm:prSet phldrT="[Text]" custT="1"/>
      <dgm:spPr>
        <a:ln w="12700">
          <a:solidFill>
            <a:srgbClr val="FFFFFF"/>
          </a:solidFill>
        </a:ln>
      </dgm:spPr>
      <dgm:t>
        <a:bodyPr/>
        <a:lstStyle/>
        <a:p>
          <a:r>
            <a:rPr lang="en-US" sz="1800" b="0" u="none" dirty="0">
              <a:solidFill>
                <a:schemeClr val="tx1"/>
              </a:solidFill>
            </a:rPr>
            <a:t>Module 1 –  An Introduction to Psychosis</a:t>
          </a:r>
        </a:p>
      </dgm:t>
    </dgm:pt>
    <dgm:pt modelId="{FD44A596-6192-4350-A55D-8C75B135D9F1}" type="parTrans" cxnId="{34F05292-8812-49F7-99E4-2A77F66D6C93}">
      <dgm:prSet/>
      <dgm:spPr/>
      <dgm:t>
        <a:bodyPr/>
        <a:lstStyle/>
        <a:p>
          <a:endParaRPr lang="en-US"/>
        </a:p>
      </dgm:t>
    </dgm:pt>
    <dgm:pt modelId="{E15BBDF8-FC95-4A69-8F94-1546B07D6D30}" type="sibTrans" cxnId="{34F05292-8812-49F7-99E4-2A77F66D6C93}">
      <dgm:prSet/>
      <dgm:spPr/>
      <dgm:t>
        <a:bodyPr/>
        <a:lstStyle/>
        <a:p>
          <a:endParaRPr lang="en-US"/>
        </a:p>
      </dgm:t>
    </dgm:pt>
    <dgm:pt modelId="{A9A3F579-8648-414F-9C2A-C5DE5F0E35A5}">
      <dgm:prSet phldrT="[Text]" custT="1"/>
      <dgm:spPr>
        <a:ln w="12700">
          <a:solidFill>
            <a:srgbClr val="FFFFFF"/>
          </a:solidFill>
        </a:ln>
      </dgm:spPr>
      <dgm:t>
        <a:bodyPr/>
        <a:lstStyle/>
        <a:p>
          <a:r>
            <a:rPr lang="en-US" sz="1800" b="0" u="none" dirty="0">
              <a:solidFill>
                <a:schemeClr val="tx1"/>
              </a:solidFill>
            </a:rPr>
            <a:t>Module 2 – Differentiating Between Types of Symptoms</a:t>
          </a:r>
        </a:p>
      </dgm:t>
    </dgm:pt>
    <dgm:pt modelId="{C6BA9D49-952C-4299-A9C6-414D2AB35A1E}" type="parTrans" cxnId="{A483540B-DF2B-4ECB-9206-8083C803460B}">
      <dgm:prSet/>
      <dgm:spPr/>
      <dgm:t>
        <a:bodyPr/>
        <a:lstStyle/>
        <a:p>
          <a:endParaRPr lang="en-US"/>
        </a:p>
      </dgm:t>
    </dgm:pt>
    <dgm:pt modelId="{0ADD2FA2-961B-47E6-B586-1D92378F18EC}" type="sibTrans" cxnId="{A483540B-DF2B-4ECB-9206-8083C803460B}">
      <dgm:prSet/>
      <dgm:spPr/>
      <dgm:t>
        <a:bodyPr/>
        <a:lstStyle/>
        <a:p>
          <a:endParaRPr lang="en-US"/>
        </a:p>
      </dgm:t>
    </dgm:pt>
    <dgm:pt modelId="{E92922E9-43BE-41EB-B08D-57F04504F6BA}">
      <dgm:prSet phldrT="[Text]" custT="1"/>
      <dgm:spPr>
        <a:ln w="12700">
          <a:solidFill>
            <a:schemeClr val="tx1"/>
          </a:solidFill>
        </a:ln>
      </dgm:spPr>
      <dgm:t>
        <a:bodyPr/>
        <a:lstStyle/>
        <a:p>
          <a:r>
            <a:rPr lang="en-US" sz="1800" b="0" u="none" dirty="0">
              <a:solidFill>
                <a:schemeClr val="tx1"/>
              </a:solidFill>
            </a:rPr>
            <a:t>Module 3 – Oversight and Misdiagnosis of Psychosis</a:t>
          </a:r>
        </a:p>
      </dgm:t>
    </dgm:pt>
    <dgm:pt modelId="{4787E0AB-D0FA-46E1-8E84-DDD2668DABE4}" type="parTrans" cxnId="{14AC233C-061E-464E-ABAE-CFCD262B2BBB}">
      <dgm:prSet/>
      <dgm:spPr/>
      <dgm:t>
        <a:bodyPr/>
        <a:lstStyle/>
        <a:p>
          <a:endParaRPr lang="en-US"/>
        </a:p>
      </dgm:t>
    </dgm:pt>
    <dgm:pt modelId="{144213D7-1BFA-4ECE-A6B4-3226CF00D2E4}" type="sibTrans" cxnId="{14AC233C-061E-464E-ABAE-CFCD262B2BBB}">
      <dgm:prSet/>
      <dgm:spPr/>
      <dgm:t>
        <a:bodyPr/>
        <a:lstStyle/>
        <a:p>
          <a:endParaRPr lang="en-US"/>
        </a:p>
      </dgm:t>
    </dgm:pt>
    <dgm:pt modelId="{B17BC92C-E7DE-486B-A481-8A13F961203D}">
      <dgm:prSet phldrT="[Text]" custT="1"/>
      <dgm:spPr>
        <a:ln w="38100">
          <a:solidFill>
            <a:schemeClr val="bg1"/>
          </a:solidFill>
        </a:ln>
      </dgm:spPr>
      <dgm:t>
        <a:bodyPr/>
        <a:lstStyle/>
        <a:p>
          <a:r>
            <a:rPr lang="en-US" sz="1800" b="1" u="sng" dirty="0">
              <a:solidFill>
                <a:schemeClr val="bg1"/>
              </a:solidFill>
            </a:rPr>
            <a:t>Module 4 – Confounds and Overlaps in Clinical Features</a:t>
          </a:r>
        </a:p>
      </dgm:t>
    </dgm:pt>
    <dgm:pt modelId="{6AD81761-3210-4728-AF9C-FDDDADA8054A}" type="parTrans" cxnId="{C24D0D74-43B6-433E-9255-EF7A310A3321}">
      <dgm:prSet/>
      <dgm:spPr/>
      <dgm:t>
        <a:bodyPr/>
        <a:lstStyle/>
        <a:p>
          <a:endParaRPr lang="en-US"/>
        </a:p>
      </dgm:t>
    </dgm:pt>
    <dgm:pt modelId="{AC2CCE7A-2A5F-4F92-9D3C-5BB8C4174BEB}" type="sibTrans" cxnId="{C24D0D74-43B6-433E-9255-EF7A310A3321}">
      <dgm:prSet/>
      <dgm:spPr/>
      <dgm:t>
        <a:bodyPr/>
        <a:lstStyle/>
        <a:p>
          <a:endParaRPr lang="en-US"/>
        </a:p>
      </dgm:t>
    </dgm:pt>
    <dgm:pt modelId="{05A2CCBF-07BA-465F-A9AE-0EF63B778271}">
      <dgm:prSet/>
      <dgm:spPr>
        <a:ln w="12700">
          <a:solidFill>
            <a:schemeClr val="accent1"/>
          </a:solidFill>
        </a:ln>
      </dgm:spPr>
      <dgm:t>
        <a:bodyPr/>
        <a:lstStyle/>
        <a:p>
          <a:r>
            <a:rPr lang="en-US" dirty="0"/>
            <a:t>A look at the national prevalence of psychotic disorders, common signs and symptoms, and barriers to diagnosis and treatment.</a:t>
          </a:r>
        </a:p>
      </dgm:t>
    </dgm:pt>
    <dgm:pt modelId="{10431E43-D6AA-4FD5-851E-ABB4E6E6D161}" type="parTrans" cxnId="{261BEF2C-62D1-4BAF-82F5-AD5573AF36BD}">
      <dgm:prSet/>
      <dgm:spPr/>
      <dgm:t>
        <a:bodyPr/>
        <a:lstStyle/>
        <a:p>
          <a:endParaRPr lang="en-US"/>
        </a:p>
      </dgm:t>
    </dgm:pt>
    <dgm:pt modelId="{20EDAE96-153F-490C-B61C-7B2055081618}" type="sibTrans" cxnId="{261BEF2C-62D1-4BAF-82F5-AD5573AF36BD}">
      <dgm:prSet/>
      <dgm:spPr/>
      <dgm:t>
        <a:bodyPr/>
        <a:lstStyle/>
        <a:p>
          <a:endParaRPr lang="en-US"/>
        </a:p>
      </dgm:t>
    </dgm:pt>
    <dgm:pt modelId="{91AF4B27-C1D0-4281-B6A1-92F6531078BA}">
      <dgm:prSet/>
      <dgm:spPr>
        <a:ln w="12700">
          <a:solidFill>
            <a:schemeClr val="accent1"/>
          </a:solidFill>
        </a:ln>
      </dgm:spPr>
      <dgm:t>
        <a:bodyPr/>
        <a:lstStyle/>
        <a:p>
          <a:r>
            <a:rPr lang="en-US" b="0" dirty="0"/>
            <a:t>Distinguishing key features of fully psychotic, attenuated psychotic, and non-psychotic symptoms and the differences therein.</a:t>
          </a:r>
        </a:p>
      </dgm:t>
    </dgm:pt>
    <dgm:pt modelId="{BC968EC5-01D4-4537-BC34-EBC4AEE7F086}" type="parTrans" cxnId="{A8731203-5310-4CF9-BBBD-9ACAED8F02B6}">
      <dgm:prSet/>
      <dgm:spPr/>
      <dgm:t>
        <a:bodyPr/>
        <a:lstStyle/>
        <a:p>
          <a:endParaRPr lang="en-US"/>
        </a:p>
      </dgm:t>
    </dgm:pt>
    <dgm:pt modelId="{A9FF534B-9D6F-452B-B6F0-3753FEF53229}" type="sibTrans" cxnId="{A8731203-5310-4CF9-BBBD-9ACAED8F02B6}">
      <dgm:prSet/>
      <dgm:spPr/>
      <dgm:t>
        <a:bodyPr/>
        <a:lstStyle/>
        <a:p>
          <a:endParaRPr lang="en-US"/>
        </a:p>
      </dgm:t>
    </dgm:pt>
    <dgm:pt modelId="{B92045E4-1C8E-4182-8240-5CC0B2B90CC3}">
      <dgm:prSet/>
      <dgm:spPr>
        <a:ln w="12700">
          <a:solidFill>
            <a:schemeClr val="accent1"/>
          </a:solidFill>
        </a:ln>
      </dgm:spPr>
      <dgm:t>
        <a:bodyPr/>
        <a:lstStyle/>
        <a:p>
          <a:r>
            <a:rPr lang="en-US" dirty="0"/>
            <a:t>How cognitive heuristics influence clinical decision-making and strategies for decreasing biases and improving the likelihood of a correct diagnosis.</a:t>
          </a:r>
        </a:p>
      </dgm:t>
    </dgm:pt>
    <dgm:pt modelId="{58079DBD-503B-417B-A2D4-E0314D54ABD1}" type="parTrans" cxnId="{BA50AA0C-3366-4CD4-B42A-404847A3DBC7}">
      <dgm:prSet/>
      <dgm:spPr/>
      <dgm:t>
        <a:bodyPr/>
        <a:lstStyle/>
        <a:p>
          <a:endParaRPr lang="en-US"/>
        </a:p>
      </dgm:t>
    </dgm:pt>
    <dgm:pt modelId="{C3185D24-22EE-4E82-A372-1DC4EFB916C9}" type="sibTrans" cxnId="{BA50AA0C-3366-4CD4-B42A-404847A3DBC7}">
      <dgm:prSet/>
      <dgm:spPr/>
      <dgm:t>
        <a:bodyPr/>
        <a:lstStyle/>
        <a:p>
          <a:endParaRPr lang="en-US"/>
        </a:p>
      </dgm:t>
    </dgm:pt>
    <dgm:pt modelId="{B2146E54-B849-4939-A166-61C8C0437B2B}">
      <dgm:prSet/>
      <dgm:spPr>
        <a:ln w="38100">
          <a:solidFill>
            <a:schemeClr val="bg1"/>
          </a:solidFill>
        </a:ln>
      </dgm:spPr>
      <dgm:t>
        <a:bodyPr/>
        <a:lstStyle/>
        <a:p>
          <a:r>
            <a:rPr lang="en-US" dirty="0"/>
            <a:t>Identifying the range of disorders that feature psychosis as a symptom and factors like trauma and substance use that increase clinical risk.</a:t>
          </a:r>
        </a:p>
      </dgm:t>
    </dgm:pt>
    <dgm:pt modelId="{A89DB353-3743-40BF-96FE-9AD695C02EC9}" type="parTrans" cxnId="{B4DEF2E7-E83C-4298-8366-9CD46A1C82DA}">
      <dgm:prSet/>
      <dgm:spPr/>
      <dgm:t>
        <a:bodyPr/>
        <a:lstStyle/>
        <a:p>
          <a:endParaRPr lang="en-US"/>
        </a:p>
      </dgm:t>
    </dgm:pt>
    <dgm:pt modelId="{EF8195B9-9973-45D5-B4D0-3FE94ABB3348}" type="sibTrans" cxnId="{B4DEF2E7-E83C-4298-8366-9CD46A1C82DA}">
      <dgm:prSet/>
      <dgm:spPr/>
      <dgm:t>
        <a:bodyPr/>
        <a:lstStyle/>
        <a:p>
          <a:endParaRPr lang="en-US"/>
        </a:p>
      </dgm:t>
    </dgm:pt>
    <dgm:pt modelId="{5E34992C-A767-42DC-92ED-9CB2DF8FA6D5}" type="pres">
      <dgm:prSet presAssocID="{767567DD-38DD-4949-BFCD-88A4C9CE74BF}" presName="linear" presStyleCnt="0">
        <dgm:presLayoutVars>
          <dgm:dir/>
          <dgm:animLvl val="lvl"/>
          <dgm:resizeHandles val="exact"/>
        </dgm:presLayoutVars>
      </dgm:prSet>
      <dgm:spPr/>
      <dgm:t>
        <a:bodyPr/>
        <a:lstStyle/>
        <a:p>
          <a:endParaRPr lang="en-US"/>
        </a:p>
      </dgm:t>
    </dgm:pt>
    <dgm:pt modelId="{3792AB78-EBE0-436B-9009-207564D93554}" type="pres">
      <dgm:prSet presAssocID="{5F5A5B1B-7F42-466C-AA00-564EDA99C9C1}" presName="parentLin" presStyleCnt="0"/>
      <dgm:spPr/>
    </dgm:pt>
    <dgm:pt modelId="{ABD7BB5A-9FFF-4E25-B6D8-88DFE74E3782}" type="pres">
      <dgm:prSet presAssocID="{5F5A5B1B-7F42-466C-AA00-564EDA99C9C1}" presName="parentLeftMargin" presStyleLbl="node1" presStyleIdx="0" presStyleCnt="4"/>
      <dgm:spPr/>
      <dgm:t>
        <a:bodyPr/>
        <a:lstStyle/>
        <a:p>
          <a:endParaRPr lang="en-US"/>
        </a:p>
      </dgm:t>
    </dgm:pt>
    <dgm:pt modelId="{3930FDEE-A19F-475B-A20E-ECE7A5F4E89A}" type="pres">
      <dgm:prSet presAssocID="{5F5A5B1B-7F42-466C-AA00-564EDA99C9C1}" presName="parentText" presStyleLbl="node1" presStyleIdx="0" presStyleCnt="4" custScaleX="132255" custLinFactNeighborX="-19704">
        <dgm:presLayoutVars>
          <dgm:chMax val="0"/>
          <dgm:bulletEnabled val="1"/>
        </dgm:presLayoutVars>
      </dgm:prSet>
      <dgm:spPr/>
      <dgm:t>
        <a:bodyPr/>
        <a:lstStyle/>
        <a:p>
          <a:endParaRPr lang="en-US"/>
        </a:p>
      </dgm:t>
    </dgm:pt>
    <dgm:pt modelId="{AB53A45F-7EC3-405E-9542-7190F75E1E95}" type="pres">
      <dgm:prSet presAssocID="{5F5A5B1B-7F42-466C-AA00-564EDA99C9C1}" presName="negativeSpace" presStyleCnt="0"/>
      <dgm:spPr/>
    </dgm:pt>
    <dgm:pt modelId="{F3567935-DC47-496F-86EC-C3B78A37ECFA}" type="pres">
      <dgm:prSet presAssocID="{5F5A5B1B-7F42-466C-AA00-564EDA99C9C1}" presName="childText" presStyleLbl="conFgAcc1" presStyleIdx="0" presStyleCnt="4" custLinFactNeighborY="-57016">
        <dgm:presLayoutVars>
          <dgm:bulletEnabled val="1"/>
        </dgm:presLayoutVars>
      </dgm:prSet>
      <dgm:spPr/>
      <dgm:t>
        <a:bodyPr/>
        <a:lstStyle/>
        <a:p>
          <a:endParaRPr lang="en-US"/>
        </a:p>
      </dgm:t>
    </dgm:pt>
    <dgm:pt modelId="{FA1FD252-F8E5-4FC4-AE55-A28B3527E592}" type="pres">
      <dgm:prSet presAssocID="{E15BBDF8-FC95-4A69-8F94-1546B07D6D30}" presName="spaceBetweenRectangles" presStyleCnt="0"/>
      <dgm:spPr/>
    </dgm:pt>
    <dgm:pt modelId="{2C9BF31F-4675-4F4B-9D1C-77819E9A2B8C}" type="pres">
      <dgm:prSet presAssocID="{A9A3F579-8648-414F-9C2A-C5DE5F0E35A5}" presName="parentLin" presStyleCnt="0"/>
      <dgm:spPr/>
    </dgm:pt>
    <dgm:pt modelId="{847F2FD7-5CC4-4E84-9C81-BDD29022D7E6}" type="pres">
      <dgm:prSet presAssocID="{A9A3F579-8648-414F-9C2A-C5DE5F0E35A5}" presName="parentLeftMargin" presStyleLbl="node1" presStyleIdx="0" presStyleCnt="4"/>
      <dgm:spPr/>
      <dgm:t>
        <a:bodyPr/>
        <a:lstStyle/>
        <a:p>
          <a:endParaRPr lang="en-US"/>
        </a:p>
      </dgm:t>
    </dgm:pt>
    <dgm:pt modelId="{28CD006E-9605-4ED3-B4A8-A72C510B66B0}" type="pres">
      <dgm:prSet presAssocID="{A9A3F579-8648-414F-9C2A-C5DE5F0E35A5}" presName="parentText" presStyleLbl="node1" presStyleIdx="1" presStyleCnt="4" custScaleX="132255" custLinFactNeighborX="-19704">
        <dgm:presLayoutVars>
          <dgm:chMax val="0"/>
          <dgm:bulletEnabled val="1"/>
        </dgm:presLayoutVars>
      </dgm:prSet>
      <dgm:spPr/>
      <dgm:t>
        <a:bodyPr/>
        <a:lstStyle/>
        <a:p>
          <a:endParaRPr lang="en-US"/>
        </a:p>
      </dgm:t>
    </dgm:pt>
    <dgm:pt modelId="{220C8BD9-00BB-458A-A79B-2D01FA076A65}" type="pres">
      <dgm:prSet presAssocID="{A9A3F579-8648-414F-9C2A-C5DE5F0E35A5}" presName="negativeSpace" presStyleCnt="0"/>
      <dgm:spPr/>
    </dgm:pt>
    <dgm:pt modelId="{EAA15FE4-EA04-4A3C-82C7-73A7CF6B91F5}" type="pres">
      <dgm:prSet presAssocID="{A9A3F579-8648-414F-9C2A-C5DE5F0E35A5}" presName="childText" presStyleLbl="conFgAcc1" presStyleIdx="1" presStyleCnt="4" custLinFactNeighborY="-45861">
        <dgm:presLayoutVars>
          <dgm:bulletEnabled val="1"/>
        </dgm:presLayoutVars>
      </dgm:prSet>
      <dgm:spPr/>
      <dgm:t>
        <a:bodyPr/>
        <a:lstStyle/>
        <a:p>
          <a:endParaRPr lang="en-US"/>
        </a:p>
      </dgm:t>
    </dgm:pt>
    <dgm:pt modelId="{6E3CD807-9DD6-4414-9420-08E093244E62}" type="pres">
      <dgm:prSet presAssocID="{0ADD2FA2-961B-47E6-B586-1D92378F18EC}" presName="spaceBetweenRectangles" presStyleCnt="0"/>
      <dgm:spPr/>
    </dgm:pt>
    <dgm:pt modelId="{65EC3FF3-3D56-4330-A7BA-E49725553462}" type="pres">
      <dgm:prSet presAssocID="{E92922E9-43BE-41EB-B08D-57F04504F6BA}" presName="parentLin" presStyleCnt="0"/>
      <dgm:spPr/>
    </dgm:pt>
    <dgm:pt modelId="{CA8D95E9-B282-49C2-A894-B1E16367E392}" type="pres">
      <dgm:prSet presAssocID="{E92922E9-43BE-41EB-B08D-57F04504F6BA}" presName="parentLeftMargin" presStyleLbl="node1" presStyleIdx="1" presStyleCnt="4"/>
      <dgm:spPr/>
      <dgm:t>
        <a:bodyPr/>
        <a:lstStyle/>
        <a:p>
          <a:endParaRPr lang="en-US"/>
        </a:p>
      </dgm:t>
    </dgm:pt>
    <dgm:pt modelId="{8760420B-73A0-4676-9935-26B619C19386}" type="pres">
      <dgm:prSet presAssocID="{E92922E9-43BE-41EB-B08D-57F04504F6BA}" presName="parentText" presStyleLbl="node1" presStyleIdx="2" presStyleCnt="4" custScaleX="132255" custLinFactNeighborX="-19704">
        <dgm:presLayoutVars>
          <dgm:chMax val="0"/>
          <dgm:bulletEnabled val="1"/>
        </dgm:presLayoutVars>
      </dgm:prSet>
      <dgm:spPr/>
      <dgm:t>
        <a:bodyPr/>
        <a:lstStyle/>
        <a:p>
          <a:endParaRPr lang="en-US"/>
        </a:p>
      </dgm:t>
    </dgm:pt>
    <dgm:pt modelId="{C732400C-2687-4C25-8A55-7E1C307B734F}" type="pres">
      <dgm:prSet presAssocID="{E92922E9-43BE-41EB-B08D-57F04504F6BA}" presName="negativeSpace" presStyleCnt="0"/>
      <dgm:spPr/>
    </dgm:pt>
    <dgm:pt modelId="{45E78342-9E14-4B98-9197-D19BF55DD046}" type="pres">
      <dgm:prSet presAssocID="{E92922E9-43BE-41EB-B08D-57F04504F6BA}" presName="childText" presStyleLbl="conFgAcc1" presStyleIdx="2" presStyleCnt="4" custLinFactNeighborY="-57016">
        <dgm:presLayoutVars>
          <dgm:bulletEnabled val="1"/>
        </dgm:presLayoutVars>
      </dgm:prSet>
      <dgm:spPr/>
      <dgm:t>
        <a:bodyPr/>
        <a:lstStyle/>
        <a:p>
          <a:endParaRPr lang="en-US"/>
        </a:p>
      </dgm:t>
    </dgm:pt>
    <dgm:pt modelId="{F3ECDA65-EAC9-415D-A38B-955C622E5543}" type="pres">
      <dgm:prSet presAssocID="{144213D7-1BFA-4ECE-A6B4-3226CF00D2E4}" presName="spaceBetweenRectangles" presStyleCnt="0"/>
      <dgm:spPr/>
    </dgm:pt>
    <dgm:pt modelId="{935AF21F-2ECD-48A1-8F18-B75FE26D9315}" type="pres">
      <dgm:prSet presAssocID="{B17BC92C-E7DE-486B-A481-8A13F961203D}" presName="parentLin" presStyleCnt="0"/>
      <dgm:spPr/>
    </dgm:pt>
    <dgm:pt modelId="{1F54D407-977D-454E-B839-63DBDAFC0E16}" type="pres">
      <dgm:prSet presAssocID="{B17BC92C-E7DE-486B-A481-8A13F961203D}" presName="parentLeftMargin" presStyleLbl="node1" presStyleIdx="2" presStyleCnt="4"/>
      <dgm:spPr/>
      <dgm:t>
        <a:bodyPr/>
        <a:lstStyle/>
        <a:p>
          <a:endParaRPr lang="en-US"/>
        </a:p>
      </dgm:t>
    </dgm:pt>
    <dgm:pt modelId="{2A43AD73-AD76-4C11-9547-424E0FCBC681}" type="pres">
      <dgm:prSet presAssocID="{B17BC92C-E7DE-486B-A481-8A13F961203D}" presName="parentText" presStyleLbl="node1" presStyleIdx="3" presStyleCnt="4" custScaleX="132255" custLinFactNeighborX="-19704">
        <dgm:presLayoutVars>
          <dgm:chMax val="0"/>
          <dgm:bulletEnabled val="1"/>
        </dgm:presLayoutVars>
      </dgm:prSet>
      <dgm:spPr/>
      <dgm:t>
        <a:bodyPr/>
        <a:lstStyle/>
        <a:p>
          <a:endParaRPr lang="en-US"/>
        </a:p>
      </dgm:t>
    </dgm:pt>
    <dgm:pt modelId="{4610A62F-A71C-474D-A0E3-640EF9AA67E4}" type="pres">
      <dgm:prSet presAssocID="{B17BC92C-E7DE-486B-A481-8A13F961203D}" presName="negativeSpace" presStyleCnt="0"/>
      <dgm:spPr/>
    </dgm:pt>
    <dgm:pt modelId="{0507844C-22DA-4215-B555-3F11E0D26483}" type="pres">
      <dgm:prSet presAssocID="{B17BC92C-E7DE-486B-A481-8A13F961203D}" presName="childText" presStyleLbl="conFgAcc1" presStyleIdx="3" presStyleCnt="4" custLinFactNeighborY="-20860">
        <dgm:presLayoutVars>
          <dgm:bulletEnabled val="1"/>
        </dgm:presLayoutVars>
      </dgm:prSet>
      <dgm:spPr/>
      <dgm:t>
        <a:bodyPr/>
        <a:lstStyle/>
        <a:p>
          <a:endParaRPr lang="en-US"/>
        </a:p>
      </dgm:t>
    </dgm:pt>
  </dgm:ptLst>
  <dgm:cxnLst>
    <dgm:cxn modelId="{969EBB30-92F7-461E-843F-159543FD4E60}" type="presOf" srcId="{B17BC92C-E7DE-486B-A481-8A13F961203D}" destId="{2A43AD73-AD76-4C11-9547-424E0FCBC681}" srcOrd="1" destOrd="0" presId="urn:microsoft.com/office/officeart/2005/8/layout/list1"/>
    <dgm:cxn modelId="{34F05292-8812-49F7-99E4-2A77F66D6C93}" srcId="{767567DD-38DD-4949-BFCD-88A4C9CE74BF}" destId="{5F5A5B1B-7F42-466C-AA00-564EDA99C9C1}" srcOrd="0" destOrd="0" parTransId="{FD44A596-6192-4350-A55D-8C75B135D9F1}" sibTransId="{E15BBDF8-FC95-4A69-8F94-1546B07D6D30}"/>
    <dgm:cxn modelId="{35C3EAA6-2EB4-4C98-96D0-C2B7B8AAF777}" type="presOf" srcId="{767567DD-38DD-4949-BFCD-88A4C9CE74BF}" destId="{5E34992C-A767-42DC-92ED-9CB2DF8FA6D5}" srcOrd="0" destOrd="0" presId="urn:microsoft.com/office/officeart/2005/8/layout/list1"/>
    <dgm:cxn modelId="{C24D0D74-43B6-433E-9255-EF7A310A3321}" srcId="{767567DD-38DD-4949-BFCD-88A4C9CE74BF}" destId="{B17BC92C-E7DE-486B-A481-8A13F961203D}" srcOrd="3" destOrd="0" parTransId="{6AD81761-3210-4728-AF9C-FDDDADA8054A}" sibTransId="{AC2CCE7A-2A5F-4F92-9D3C-5BB8C4174BEB}"/>
    <dgm:cxn modelId="{26C9C6D5-9452-40E6-AFDA-C08E136756C8}" type="presOf" srcId="{91AF4B27-C1D0-4281-B6A1-92F6531078BA}" destId="{EAA15FE4-EA04-4A3C-82C7-73A7CF6B91F5}" srcOrd="0" destOrd="0" presId="urn:microsoft.com/office/officeart/2005/8/layout/list1"/>
    <dgm:cxn modelId="{89F8E23A-1A19-4EAE-A25A-4993390E7F85}" type="presOf" srcId="{5F5A5B1B-7F42-466C-AA00-564EDA99C9C1}" destId="{3930FDEE-A19F-475B-A20E-ECE7A5F4E89A}" srcOrd="1" destOrd="0" presId="urn:microsoft.com/office/officeart/2005/8/layout/list1"/>
    <dgm:cxn modelId="{A8731203-5310-4CF9-BBBD-9ACAED8F02B6}" srcId="{A9A3F579-8648-414F-9C2A-C5DE5F0E35A5}" destId="{91AF4B27-C1D0-4281-B6A1-92F6531078BA}" srcOrd="0" destOrd="0" parTransId="{BC968EC5-01D4-4537-BC34-EBC4AEE7F086}" sibTransId="{A9FF534B-9D6F-452B-B6F0-3753FEF53229}"/>
    <dgm:cxn modelId="{15438362-20EB-4F8C-A0E2-92266F7CE636}" type="presOf" srcId="{B17BC92C-E7DE-486B-A481-8A13F961203D}" destId="{1F54D407-977D-454E-B839-63DBDAFC0E16}" srcOrd="0" destOrd="0" presId="urn:microsoft.com/office/officeart/2005/8/layout/list1"/>
    <dgm:cxn modelId="{EAEB4338-65D6-4CCC-9B1E-48D35ED7C5E3}" type="presOf" srcId="{05A2CCBF-07BA-465F-A9AE-0EF63B778271}" destId="{F3567935-DC47-496F-86EC-C3B78A37ECFA}" srcOrd="0" destOrd="0" presId="urn:microsoft.com/office/officeart/2005/8/layout/list1"/>
    <dgm:cxn modelId="{5F153752-2D6B-46CA-BCAD-E1982B7C595E}" type="presOf" srcId="{E92922E9-43BE-41EB-B08D-57F04504F6BA}" destId="{CA8D95E9-B282-49C2-A894-B1E16367E392}" srcOrd="0" destOrd="0" presId="urn:microsoft.com/office/officeart/2005/8/layout/list1"/>
    <dgm:cxn modelId="{2EB4D7BD-81A5-43F6-B753-84CAB2C74BD6}" type="presOf" srcId="{B2146E54-B849-4939-A166-61C8C0437B2B}" destId="{0507844C-22DA-4215-B555-3F11E0D26483}" srcOrd="0" destOrd="0" presId="urn:microsoft.com/office/officeart/2005/8/layout/list1"/>
    <dgm:cxn modelId="{AB0356C4-054A-4F9C-97B4-2CCF1822A202}" type="presOf" srcId="{A9A3F579-8648-414F-9C2A-C5DE5F0E35A5}" destId="{847F2FD7-5CC4-4E84-9C81-BDD29022D7E6}" srcOrd="0" destOrd="0" presId="urn:microsoft.com/office/officeart/2005/8/layout/list1"/>
    <dgm:cxn modelId="{14AC233C-061E-464E-ABAE-CFCD262B2BBB}" srcId="{767567DD-38DD-4949-BFCD-88A4C9CE74BF}" destId="{E92922E9-43BE-41EB-B08D-57F04504F6BA}" srcOrd="2" destOrd="0" parTransId="{4787E0AB-D0FA-46E1-8E84-DDD2668DABE4}" sibTransId="{144213D7-1BFA-4ECE-A6B4-3226CF00D2E4}"/>
    <dgm:cxn modelId="{BA50AA0C-3366-4CD4-B42A-404847A3DBC7}" srcId="{E92922E9-43BE-41EB-B08D-57F04504F6BA}" destId="{B92045E4-1C8E-4182-8240-5CC0B2B90CC3}" srcOrd="0" destOrd="0" parTransId="{58079DBD-503B-417B-A2D4-E0314D54ABD1}" sibTransId="{C3185D24-22EE-4E82-A372-1DC4EFB916C9}"/>
    <dgm:cxn modelId="{3549AF1E-384B-4A98-808C-AFB7026630A6}" type="presOf" srcId="{B92045E4-1C8E-4182-8240-5CC0B2B90CC3}" destId="{45E78342-9E14-4B98-9197-D19BF55DD046}" srcOrd="0" destOrd="0" presId="urn:microsoft.com/office/officeart/2005/8/layout/list1"/>
    <dgm:cxn modelId="{B4DEF2E7-E83C-4298-8366-9CD46A1C82DA}" srcId="{B17BC92C-E7DE-486B-A481-8A13F961203D}" destId="{B2146E54-B849-4939-A166-61C8C0437B2B}" srcOrd="0" destOrd="0" parTransId="{A89DB353-3743-40BF-96FE-9AD695C02EC9}" sibTransId="{EF8195B9-9973-45D5-B4D0-3FE94ABB3348}"/>
    <dgm:cxn modelId="{261BEF2C-62D1-4BAF-82F5-AD5573AF36BD}" srcId="{5F5A5B1B-7F42-466C-AA00-564EDA99C9C1}" destId="{05A2CCBF-07BA-465F-A9AE-0EF63B778271}" srcOrd="0" destOrd="0" parTransId="{10431E43-D6AA-4FD5-851E-ABB4E6E6D161}" sibTransId="{20EDAE96-153F-490C-B61C-7B2055081618}"/>
    <dgm:cxn modelId="{1EE63F96-482B-45BD-A0C5-E88AB3F8DDAD}" type="presOf" srcId="{A9A3F579-8648-414F-9C2A-C5DE5F0E35A5}" destId="{28CD006E-9605-4ED3-B4A8-A72C510B66B0}" srcOrd="1" destOrd="0" presId="urn:microsoft.com/office/officeart/2005/8/layout/list1"/>
    <dgm:cxn modelId="{70B36392-F690-4F25-9CE1-851257EED844}" type="presOf" srcId="{E92922E9-43BE-41EB-B08D-57F04504F6BA}" destId="{8760420B-73A0-4676-9935-26B619C19386}" srcOrd="1" destOrd="0" presId="urn:microsoft.com/office/officeart/2005/8/layout/list1"/>
    <dgm:cxn modelId="{A483540B-DF2B-4ECB-9206-8083C803460B}" srcId="{767567DD-38DD-4949-BFCD-88A4C9CE74BF}" destId="{A9A3F579-8648-414F-9C2A-C5DE5F0E35A5}" srcOrd="1" destOrd="0" parTransId="{C6BA9D49-952C-4299-A9C6-414D2AB35A1E}" sibTransId="{0ADD2FA2-961B-47E6-B586-1D92378F18EC}"/>
    <dgm:cxn modelId="{74AC7F4F-AEE7-4921-BFEE-B3EB3AE12016}" type="presOf" srcId="{5F5A5B1B-7F42-466C-AA00-564EDA99C9C1}" destId="{ABD7BB5A-9FFF-4E25-B6D8-88DFE74E3782}" srcOrd="0" destOrd="0" presId="urn:microsoft.com/office/officeart/2005/8/layout/list1"/>
    <dgm:cxn modelId="{618D2206-632A-49C5-AD03-FD2A37F13814}" type="presParOf" srcId="{5E34992C-A767-42DC-92ED-9CB2DF8FA6D5}" destId="{3792AB78-EBE0-436B-9009-207564D93554}" srcOrd="0" destOrd="0" presId="urn:microsoft.com/office/officeart/2005/8/layout/list1"/>
    <dgm:cxn modelId="{540A9093-25B2-4AFF-8F57-4F380386CEF7}" type="presParOf" srcId="{3792AB78-EBE0-436B-9009-207564D93554}" destId="{ABD7BB5A-9FFF-4E25-B6D8-88DFE74E3782}" srcOrd="0" destOrd="0" presId="urn:microsoft.com/office/officeart/2005/8/layout/list1"/>
    <dgm:cxn modelId="{A31157DD-07C5-4BBC-A216-C50119725340}" type="presParOf" srcId="{3792AB78-EBE0-436B-9009-207564D93554}" destId="{3930FDEE-A19F-475B-A20E-ECE7A5F4E89A}" srcOrd="1" destOrd="0" presId="urn:microsoft.com/office/officeart/2005/8/layout/list1"/>
    <dgm:cxn modelId="{904F4002-E65F-41DE-8478-C5274117868A}" type="presParOf" srcId="{5E34992C-A767-42DC-92ED-9CB2DF8FA6D5}" destId="{AB53A45F-7EC3-405E-9542-7190F75E1E95}" srcOrd="1" destOrd="0" presId="urn:microsoft.com/office/officeart/2005/8/layout/list1"/>
    <dgm:cxn modelId="{2103FE33-C4D6-4257-8B6E-D89C59599DF3}" type="presParOf" srcId="{5E34992C-A767-42DC-92ED-9CB2DF8FA6D5}" destId="{F3567935-DC47-496F-86EC-C3B78A37ECFA}" srcOrd="2" destOrd="0" presId="urn:microsoft.com/office/officeart/2005/8/layout/list1"/>
    <dgm:cxn modelId="{6CA458FD-502E-4004-A42F-9F1B79560004}" type="presParOf" srcId="{5E34992C-A767-42DC-92ED-9CB2DF8FA6D5}" destId="{FA1FD252-F8E5-4FC4-AE55-A28B3527E592}" srcOrd="3" destOrd="0" presId="urn:microsoft.com/office/officeart/2005/8/layout/list1"/>
    <dgm:cxn modelId="{6B1512C9-D8A4-4112-94EA-2E0329EA9689}" type="presParOf" srcId="{5E34992C-A767-42DC-92ED-9CB2DF8FA6D5}" destId="{2C9BF31F-4675-4F4B-9D1C-77819E9A2B8C}" srcOrd="4" destOrd="0" presId="urn:microsoft.com/office/officeart/2005/8/layout/list1"/>
    <dgm:cxn modelId="{06AECBB2-6049-4DDB-8D79-B8C66A2DEB50}" type="presParOf" srcId="{2C9BF31F-4675-4F4B-9D1C-77819E9A2B8C}" destId="{847F2FD7-5CC4-4E84-9C81-BDD29022D7E6}" srcOrd="0" destOrd="0" presId="urn:microsoft.com/office/officeart/2005/8/layout/list1"/>
    <dgm:cxn modelId="{6E2041F9-2C5F-4A64-9E2A-4899F8C1D808}" type="presParOf" srcId="{2C9BF31F-4675-4F4B-9D1C-77819E9A2B8C}" destId="{28CD006E-9605-4ED3-B4A8-A72C510B66B0}" srcOrd="1" destOrd="0" presId="urn:microsoft.com/office/officeart/2005/8/layout/list1"/>
    <dgm:cxn modelId="{79750E8F-88AD-44AE-8BAD-910AB5CBB322}" type="presParOf" srcId="{5E34992C-A767-42DC-92ED-9CB2DF8FA6D5}" destId="{220C8BD9-00BB-458A-A79B-2D01FA076A65}" srcOrd="5" destOrd="0" presId="urn:microsoft.com/office/officeart/2005/8/layout/list1"/>
    <dgm:cxn modelId="{852A4C45-E166-411E-9917-108FFEAF1E53}" type="presParOf" srcId="{5E34992C-A767-42DC-92ED-9CB2DF8FA6D5}" destId="{EAA15FE4-EA04-4A3C-82C7-73A7CF6B91F5}" srcOrd="6" destOrd="0" presId="urn:microsoft.com/office/officeart/2005/8/layout/list1"/>
    <dgm:cxn modelId="{A9C45C12-A933-4F5F-BFB5-4FDA0A356E01}" type="presParOf" srcId="{5E34992C-A767-42DC-92ED-9CB2DF8FA6D5}" destId="{6E3CD807-9DD6-4414-9420-08E093244E62}" srcOrd="7" destOrd="0" presId="urn:microsoft.com/office/officeart/2005/8/layout/list1"/>
    <dgm:cxn modelId="{4A0FCD0B-DF11-4763-AFC6-24B1F45B1862}" type="presParOf" srcId="{5E34992C-A767-42DC-92ED-9CB2DF8FA6D5}" destId="{65EC3FF3-3D56-4330-A7BA-E49725553462}" srcOrd="8" destOrd="0" presId="urn:microsoft.com/office/officeart/2005/8/layout/list1"/>
    <dgm:cxn modelId="{9AF7F65C-376A-413C-BA87-7B862FEA22BF}" type="presParOf" srcId="{65EC3FF3-3D56-4330-A7BA-E49725553462}" destId="{CA8D95E9-B282-49C2-A894-B1E16367E392}" srcOrd="0" destOrd="0" presId="urn:microsoft.com/office/officeart/2005/8/layout/list1"/>
    <dgm:cxn modelId="{4B89F091-DB7C-4DC1-BB17-DD66AAEC586F}" type="presParOf" srcId="{65EC3FF3-3D56-4330-A7BA-E49725553462}" destId="{8760420B-73A0-4676-9935-26B619C19386}" srcOrd="1" destOrd="0" presId="urn:microsoft.com/office/officeart/2005/8/layout/list1"/>
    <dgm:cxn modelId="{EAC44F30-2103-4084-934D-6E7D10896AC4}" type="presParOf" srcId="{5E34992C-A767-42DC-92ED-9CB2DF8FA6D5}" destId="{C732400C-2687-4C25-8A55-7E1C307B734F}" srcOrd="9" destOrd="0" presId="urn:microsoft.com/office/officeart/2005/8/layout/list1"/>
    <dgm:cxn modelId="{14D35EB4-0030-449C-AABD-432209F3E2C2}" type="presParOf" srcId="{5E34992C-A767-42DC-92ED-9CB2DF8FA6D5}" destId="{45E78342-9E14-4B98-9197-D19BF55DD046}" srcOrd="10" destOrd="0" presId="urn:microsoft.com/office/officeart/2005/8/layout/list1"/>
    <dgm:cxn modelId="{00548662-72E4-47F2-AB9F-CD6FC522B2EB}" type="presParOf" srcId="{5E34992C-A767-42DC-92ED-9CB2DF8FA6D5}" destId="{F3ECDA65-EAC9-415D-A38B-955C622E5543}" srcOrd="11" destOrd="0" presId="urn:microsoft.com/office/officeart/2005/8/layout/list1"/>
    <dgm:cxn modelId="{DC3037CC-6A0A-4BED-863C-24E8E5E0E30D}" type="presParOf" srcId="{5E34992C-A767-42DC-92ED-9CB2DF8FA6D5}" destId="{935AF21F-2ECD-48A1-8F18-B75FE26D9315}" srcOrd="12" destOrd="0" presId="urn:microsoft.com/office/officeart/2005/8/layout/list1"/>
    <dgm:cxn modelId="{185E71AC-6325-4CC9-A230-E2B420FA5A8D}" type="presParOf" srcId="{935AF21F-2ECD-48A1-8F18-B75FE26D9315}" destId="{1F54D407-977D-454E-B839-63DBDAFC0E16}" srcOrd="0" destOrd="0" presId="urn:microsoft.com/office/officeart/2005/8/layout/list1"/>
    <dgm:cxn modelId="{93DFAD3B-98F3-43FA-B51A-BDDA04FE44B0}" type="presParOf" srcId="{935AF21F-2ECD-48A1-8F18-B75FE26D9315}" destId="{2A43AD73-AD76-4C11-9547-424E0FCBC681}" srcOrd="1" destOrd="0" presId="urn:microsoft.com/office/officeart/2005/8/layout/list1"/>
    <dgm:cxn modelId="{B268E7F7-E3B8-490D-AA02-F2B70DBDA3FF}" type="presParOf" srcId="{5E34992C-A767-42DC-92ED-9CB2DF8FA6D5}" destId="{4610A62F-A71C-474D-A0E3-640EF9AA67E4}" srcOrd="13" destOrd="0" presId="urn:microsoft.com/office/officeart/2005/8/layout/list1"/>
    <dgm:cxn modelId="{0862718A-983B-42B1-9D50-2C051ABFD623}" type="presParOf" srcId="{5E34992C-A767-42DC-92ED-9CB2DF8FA6D5}" destId="{0507844C-22DA-4215-B555-3F11E0D26483}"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67935-DC47-496F-86EC-C3B78A37ECFA}">
      <dsp:nvSpPr>
        <dsp:cNvPr id="0" name=""/>
        <dsp:cNvSpPr/>
      </dsp:nvSpPr>
      <dsp:spPr>
        <a:xfrm>
          <a:off x="0" y="401354"/>
          <a:ext cx="8437418" cy="1020600"/>
        </a:xfrm>
        <a:prstGeom prst="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 look at the national prevalence of psychotic disorders, common signs and symptoms, and barriers to diagnosis and treatment.</a:t>
          </a:r>
        </a:p>
      </dsp:txBody>
      <dsp:txXfrm>
        <a:off x="0" y="401354"/>
        <a:ext cx="8437418" cy="1020600"/>
      </dsp:txXfrm>
    </dsp:sp>
    <dsp:sp modelId="{3930FDEE-A19F-475B-A20E-ECE7A5F4E89A}">
      <dsp:nvSpPr>
        <dsp:cNvPr id="0" name=""/>
        <dsp:cNvSpPr/>
      </dsp:nvSpPr>
      <dsp:spPr>
        <a:xfrm>
          <a:off x="338745" y="191094"/>
          <a:ext cx="7811235" cy="531360"/>
        </a:xfrm>
        <a:prstGeom prst="roundRect">
          <a:avLst/>
        </a:prstGeom>
        <a:solidFill>
          <a:schemeClr val="accent1">
            <a:hueOff val="0"/>
            <a:satOff val="0"/>
            <a:lumOff val="0"/>
            <a:alphaOff val="0"/>
          </a:schemeClr>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b="0" u="none" kern="1200" dirty="0">
              <a:solidFill>
                <a:schemeClr val="tx1"/>
              </a:solidFill>
            </a:rPr>
            <a:t>Module 1 –  An Introduction to Psychosis</a:t>
          </a:r>
        </a:p>
      </dsp:txBody>
      <dsp:txXfrm>
        <a:off x="364684" y="217033"/>
        <a:ext cx="7759357" cy="479482"/>
      </dsp:txXfrm>
    </dsp:sp>
    <dsp:sp modelId="{EAA15FE4-EA04-4A3C-82C7-73A7CF6B91F5}">
      <dsp:nvSpPr>
        <dsp:cNvPr id="0" name=""/>
        <dsp:cNvSpPr/>
      </dsp:nvSpPr>
      <dsp:spPr>
        <a:xfrm>
          <a:off x="0" y="1795677"/>
          <a:ext cx="8437418" cy="1020600"/>
        </a:xfrm>
        <a:prstGeom prst="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Distinguishing key features of fully psychotic, attenuated psychotic, and non-psychotic symptoms and the differences therein.</a:t>
          </a:r>
        </a:p>
      </dsp:txBody>
      <dsp:txXfrm>
        <a:off x="0" y="1795677"/>
        <a:ext cx="8437418" cy="1020600"/>
      </dsp:txXfrm>
    </dsp:sp>
    <dsp:sp modelId="{28CD006E-9605-4ED3-B4A8-A72C510B66B0}">
      <dsp:nvSpPr>
        <dsp:cNvPr id="0" name=""/>
        <dsp:cNvSpPr/>
      </dsp:nvSpPr>
      <dsp:spPr>
        <a:xfrm>
          <a:off x="338745" y="1574574"/>
          <a:ext cx="7811235" cy="531360"/>
        </a:xfrm>
        <a:prstGeom prst="roundRect">
          <a:avLst/>
        </a:prstGeom>
        <a:solidFill>
          <a:schemeClr val="accent1">
            <a:hueOff val="0"/>
            <a:satOff val="0"/>
            <a:lumOff val="0"/>
            <a:alphaOff val="0"/>
          </a:schemeClr>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b="0" u="none" kern="1200" dirty="0">
              <a:solidFill>
                <a:schemeClr val="tx1"/>
              </a:solidFill>
            </a:rPr>
            <a:t>Module 2 – Differentiating Between Types of Symptoms</a:t>
          </a:r>
        </a:p>
      </dsp:txBody>
      <dsp:txXfrm>
        <a:off x="364684" y="1600513"/>
        <a:ext cx="7759357" cy="479482"/>
      </dsp:txXfrm>
    </dsp:sp>
    <dsp:sp modelId="{45E78342-9E14-4B98-9197-D19BF55DD046}">
      <dsp:nvSpPr>
        <dsp:cNvPr id="0" name=""/>
        <dsp:cNvSpPr/>
      </dsp:nvSpPr>
      <dsp:spPr>
        <a:xfrm>
          <a:off x="0" y="3168314"/>
          <a:ext cx="8437418" cy="1020600"/>
        </a:xfrm>
        <a:prstGeom prst="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How cognitive heuristics influence clinical decision-making and strategies for decreasing biases and improving the likelihood of a correct diagnosis.</a:t>
          </a:r>
        </a:p>
      </dsp:txBody>
      <dsp:txXfrm>
        <a:off x="0" y="3168314"/>
        <a:ext cx="8437418" cy="1020600"/>
      </dsp:txXfrm>
    </dsp:sp>
    <dsp:sp modelId="{8760420B-73A0-4676-9935-26B619C19386}">
      <dsp:nvSpPr>
        <dsp:cNvPr id="0" name=""/>
        <dsp:cNvSpPr/>
      </dsp:nvSpPr>
      <dsp:spPr>
        <a:xfrm>
          <a:off x="338745" y="2958054"/>
          <a:ext cx="7811235" cy="531360"/>
        </a:xfrm>
        <a:prstGeom prst="roundRect">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b="0" u="none" kern="1200" dirty="0">
              <a:solidFill>
                <a:schemeClr val="tx1"/>
              </a:solidFill>
            </a:rPr>
            <a:t>Module 3 – Oversight and Misdiagnosis of Psychosis</a:t>
          </a:r>
        </a:p>
      </dsp:txBody>
      <dsp:txXfrm>
        <a:off x="364684" y="2983993"/>
        <a:ext cx="7759357" cy="479482"/>
      </dsp:txXfrm>
    </dsp:sp>
    <dsp:sp modelId="{0507844C-22DA-4215-B555-3F11E0D26483}">
      <dsp:nvSpPr>
        <dsp:cNvPr id="0" name=""/>
        <dsp:cNvSpPr/>
      </dsp:nvSpPr>
      <dsp:spPr>
        <a:xfrm>
          <a:off x="0" y="4551793"/>
          <a:ext cx="8437418" cy="1020600"/>
        </a:xfrm>
        <a:prstGeom prst="rect">
          <a:avLst/>
        </a:prstGeom>
        <a:solidFill>
          <a:schemeClr val="lt1">
            <a:alpha val="90000"/>
            <a:hueOff val="0"/>
            <a:satOff val="0"/>
            <a:lumOff val="0"/>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Identifying the range of disorders that feature psychosis as a symptom and factors like trauma and substance use that increase clinical risk.</a:t>
          </a:r>
        </a:p>
      </dsp:txBody>
      <dsp:txXfrm>
        <a:off x="0" y="4551793"/>
        <a:ext cx="8437418" cy="1020600"/>
      </dsp:txXfrm>
    </dsp:sp>
    <dsp:sp modelId="{2A43AD73-AD76-4C11-9547-424E0FCBC681}">
      <dsp:nvSpPr>
        <dsp:cNvPr id="0" name=""/>
        <dsp:cNvSpPr/>
      </dsp:nvSpPr>
      <dsp:spPr>
        <a:xfrm>
          <a:off x="338745" y="4341534"/>
          <a:ext cx="7811235" cy="531360"/>
        </a:xfrm>
        <a:prstGeom prst="roundRect">
          <a:avLst/>
        </a:prstGeom>
        <a:solidFill>
          <a:schemeClr val="accent1">
            <a:hueOff val="0"/>
            <a:satOff val="0"/>
            <a:lumOff val="0"/>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b="1" u="sng" kern="1200" dirty="0">
              <a:solidFill>
                <a:schemeClr val="bg1"/>
              </a:solidFill>
            </a:rPr>
            <a:t>Module 4 – Confounds and Overlaps in Clinical Features</a:t>
          </a:r>
        </a:p>
      </dsp:txBody>
      <dsp:txXfrm>
        <a:off x="364684" y="4367473"/>
        <a:ext cx="7759357"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23.png"/></Relationships>
</file>

<file path=ppt/drawings/drawing1.xml><?xml version="1.0" encoding="utf-8"?>
<c:userShapes xmlns:c="http://schemas.openxmlformats.org/drawingml/2006/chart">
  <cdr:relSizeAnchor xmlns:cdr="http://schemas.openxmlformats.org/drawingml/2006/chartDrawing">
    <cdr:from>
      <cdr:x>0.33618</cdr:x>
      <cdr:y>0.87428</cdr:y>
    </cdr:from>
    <cdr:to>
      <cdr:x>0.80432</cdr:x>
      <cdr:y>1</cdr:y>
    </cdr:to>
    <cdr:pic>
      <cdr:nvPicPr>
        <cdr:cNvPr id="2" name="chart">
          <a:extLst xmlns:a="http://schemas.openxmlformats.org/drawingml/2006/main">
            <a:ext uri="{FF2B5EF4-FFF2-40B4-BE49-F238E27FC236}">
              <a16:creationId xmlns:a16="http://schemas.microsoft.com/office/drawing/2014/main" id="{49835016-F48E-41B4-B69A-A1A913F0EAF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324721" y="2967715"/>
          <a:ext cx="3237257" cy="426757"/>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D5C532-3EDB-40FA-B03D-9E53DE3BF569}"/>
              </a:ext>
            </a:extLst>
          </p:cNvPr>
          <p:cNvSpPr>
            <a:spLocks noGrp="1"/>
          </p:cNvSpPr>
          <p:nvPr>
            <p:ph type="hdr" sz="quarter"/>
          </p:nvPr>
        </p:nvSpPr>
        <p:spPr>
          <a:xfrm>
            <a:off x="0" y="0"/>
            <a:ext cx="3043343" cy="467072"/>
          </a:xfrm>
          <a:prstGeom prst="rect">
            <a:avLst/>
          </a:prstGeom>
        </p:spPr>
        <p:txBody>
          <a:bodyPr vert="horz" lIns="93313" tIns="46657" rIns="93313" bIns="46657" rtlCol="0"/>
          <a:lstStyle>
            <a:lvl1pPr algn="l">
              <a:defRPr sz="1200"/>
            </a:lvl1pPr>
          </a:lstStyle>
          <a:p>
            <a:endParaRPr lang="en-US"/>
          </a:p>
        </p:txBody>
      </p:sp>
      <p:sp>
        <p:nvSpPr>
          <p:cNvPr id="3" name="Date Placeholder 2">
            <a:extLst>
              <a:ext uri="{FF2B5EF4-FFF2-40B4-BE49-F238E27FC236}">
                <a16:creationId xmlns:a16="http://schemas.microsoft.com/office/drawing/2014/main" id="{8A9FD2D1-7838-4392-97F1-0ED9C9A5575B}"/>
              </a:ext>
            </a:extLst>
          </p:cNvPr>
          <p:cNvSpPr>
            <a:spLocks noGrp="1"/>
          </p:cNvSpPr>
          <p:nvPr>
            <p:ph type="dt" sz="quarter" idx="1"/>
          </p:nvPr>
        </p:nvSpPr>
        <p:spPr>
          <a:xfrm>
            <a:off x="3978133" y="0"/>
            <a:ext cx="3043343" cy="467072"/>
          </a:xfrm>
          <a:prstGeom prst="rect">
            <a:avLst/>
          </a:prstGeom>
        </p:spPr>
        <p:txBody>
          <a:bodyPr vert="horz" lIns="93313" tIns="46657" rIns="93313" bIns="46657" rtlCol="0"/>
          <a:lstStyle>
            <a:lvl1pPr algn="r">
              <a:defRPr sz="1200"/>
            </a:lvl1pPr>
          </a:lstStyle>
          <a:p>
            <a:fld id="{EF89BE9A-76E1-4659-8654-2E03FA0ABF84}" type="datetimeFigureOut">
              <a:rPr lang="en-US" smtClean="0"/>
              <a:t>5/21/2019</a:t>
            </a:fld>
            <a:endParaRPr lang="en-US"/>
          </a:p>
        </p:txBody>
      </p:sp>
      <p:sp>
        <p:nvSpPr>
          <p:cNvPr id="4" name="Footer Placeholder 3">
            <a:extLst>
              <a:ext uri="{FF2B5EF4-FFF2-40B4-BE49-F238E27FC236}">
                <a16:creationId xmlns:a16="http://schemas.microsoft.com/office/drawing/2014/main" id="{D42E945C-73E9-4854-A0D8-4AEB13D1FCC2}"/>
              </a:ext>
            </a:extLst>
          </p:cNvPr>
          <p:cNvSpPr>
            <a:spLocks noGrp="1"/>
          </p:cNvSpPr>
          <p:nvPr>
            <p:ph type="ftr" sz="quarter" idx="2"/>
          </p:nvPr>
        </p:nvSpPr>
        <p:spPr>
          <a:xfrm>
            <a:off x="0" y="8842031"/>
            <a:ext cx="3043343" cy="467071"/>
          </a:xfrm>
          <a:prstGeom prst="rect">
            <a:avLst/>
          </a:prstGeom>
        </p:spPr>
        <p:txBody>
          <a:bodyPr vert="horz" lIns="93313" tIns="46657" rIns="93313" bIns="4665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E2F221-86FE-41D9-A5D2-8C85FA2D941F}"/>
              </a:ext>
            </a:extLst>
          </p:cNvPr>
          <p:cNvSpPr>
            <a:spLocks noGrp="1"/>
          </p:cNvSpPr>
          <p:nvPr>
            <p:ph type="sldNum" sz="quarter" idx="3"/>
          </p:nvPr>
        </p:nvSpPr>
        <p:spPr>
          <a:xfrm>
            <a:off x="3978133" y="8842031"/>
            <a:ext cx="3043343" cy="467071"/>
          </a:xfrm>
          <a:prstGeom prst="rect">
            <a:avLst/>
          </a:prstGeom>
        </p:spPr>
        <p:txBody>
          <a:bodyPr vert="horz" lIns="93313" tIns="46657" rIns="93313" bIns="46657" rtlCol="0" anchor="b"/>
          <a:lstStyle>
            <a:lvl1pPr algn="r">
              <a:defRPr sz="1200"/>
            </a:lvl1pPr>
          </a:lstStyle>
          <a:p>
            <a:fld id="{25B125E1-16EC-4EA9-BE7F-FAFF5E3CB6EC}" type="slidenum">
              <a:rPr lang="en-US" smtClean="0"/>
              <a:t>‹#›</a:t>
            </a:fld>
            <a:endParaRPr lang="en-US"/>
          </a:p>
        </p:txBody>
      </p:sp>
    </p:spTree>
    <p:extLst>
      <p:ext uri="{BB962C8B-B14F-4D97-AF65-F5344CB8AC3E}">
        <p14:creationId xmlns:p14="http://schemas.microsoft.com/office/powerpoint/2010/main" val="9202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13" tIns="46657" rIns="93313" bIns="46657" rtlCol="0"/>
          <a:lstStyle>
            <a:lvl1pPr algn="l">
              <a:defRPr sz="1200"/>
            </a:lvl1pPr>
          </a:lstStyle>
          <a:p>
            <a:endParaRPr lang="en-US"/>
          </a:p>
        </p:txBody>
      </p:sp>
      <p:sp>
        <p:nvSpPr>
          <p:cNvPr id="3" name="Date Placeholder 2"/>
          <p:cNvSpPr>
            <a:spLocks noGrp="1"/>
          </p:cNvSpPr>
          <p:nvPr>
            <p:ph type="dt" idx="1"/>
          </p:nvPr>
        </p:nvSpPr>
        <p:spPr>
          <a:xfrm>
            <a:off x="3978133" y="0"/>
            <a:ext cx="3043343" cy="467072"/>
          </a:xfrm>
          <a:prstGeom prst="rect">
            <a:avLst/>
          </a:prstGeom>
        </p:spPr>
        <p:txBody>
          <a:bodyPr vert="horz" lIns="93313" tIns="46657" rIns="93313" bIns="46657" rtlCol="0"/>
          <a:lstStyle>
            <a:lvl1pPr algn="r">
              <a:defRPr sz="1200"/>
            </a:lvl1pPr>
          </a:lstStyle>
          <a:p>
            <a:fld id="{0D7B7585-D008-44FB-A1F6-4C1A049F46F8}" type="datetimeFigureOut">
              <a:rPr lang="en-US" smtClean="0"/>
              <a:t>5/21/2019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13" tIns="46657" rIns="93313" bIns="46657"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13" tIns="46657" rIns="93313" bIns="466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7071"/>
          </a:xfrm>
          <a:prstGeom prst="rect">
            <a:avLst/>
          </a:prstGeom>
        </p:spPr>
        <p:txBody>
          <a:bodyPr vert="horz" lIns="93313" tIns="46657" rIns="93313" bIns="46657"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13" tIns="46657" rIns="93313" bIns="46657" rtlCol="0" anchor="b"/>
          <a:lstStyle>
            <a:lvl1pPr algn="r">
              <a:defRPr sz="1200"/>
            </a:lvl1pPr>
          </a:lstStyle>
          <a:p>
            <a:fld id="{CF3B1709-9152-4094-8497-1A8B71493F08}" type="slidenum">
              <a:rPr lang="en-US" smtClean="0"/>
              <a:t>‹#›</a:t>
            </a:fld>
            <a:endParaRPr lang="en-US"/>
          </a:p>
        </p:txBody>
      </p:sp>
    </p:spTree>
    <p:extLst>
      <p:ext uri="{BB962C8B-B14F-4D97-AF65-F5344CB8AC3E}">
        <p14:creationId xmlns:p14="http://schemas.microsoft.com/office/powerpoint/2010/main" val="41237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3800"/>
            <a:ext cx="4302125" cy="3225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Welcome. I am Chad Jones, your host for today’s webinar. The webinar series “Psychosis, Can You Spot It?” was developed by Dr. Diana Perkins and her team. </a:t>
            </a:r>
            <a:endParaRPr lang="en-US" dirty="0"/>
          </a:p>
          <a:p>
            <a:endParaRPr lang="en-US" dirty="0"/>
          </a:p>
        </p:txBody>
      </p:sp>
      <p:sp>
        <p:nvSpPr>
          <p:cNvPr id="4" name="Slide Number Placeholder 3"/>
          <p:cNvSpPr>
            <a:spLocks noGrp="1"/>
          </p:cNvSpPr>
          <p:nvPr>
            <p:ph type="sldNum" sz="quarter" idx="10"/>
          </p:nvPr>
        </p:nvSpPr>
        <p:spPr/>
        <p:txBody>
          <a:bodyPr/>
          <a:lstStyle/>
          <a:p>
            <a:pPr defTabSz="466563">
              <a:defRPr/>
            </a:pPr>
            <a:fld id="{05A5C259-D97B-476B-BCA9-F9DDC2F548E8}" type="slidenum">
              <a:rPr lang="en-US">
                <a:solidFill>
                  <a:prstClr val="black"/>
                </a:solidFill>
                <a:latin typeface="Calibri" panose="020F0502020204030204"/>
              </a:rPr>
              <a:pPr defTabSz="466563">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01715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four one-hour modules in this series. Module 1 examines the prevalence of psychosis in comparison to other mental disorders, describes psychosis syndromes and discusses barriers to recognition. Module 2 is an in-depth look at the spectrum of psychosis, ranging from full psychosis to “prodromal-severity” to “unusual” experiences. Module 3 explores why clinicians make diagnostic errors, in general and in relation to psychosis. Module 4 explores the variety of disorders that include psychosis as a feature. </a:t>
            </a:r>
          </a:p>
          <a:p>
            <a:endParaRPr lang="en-US" dirty="0"/>
          </a:p>
        </p:txBody>
      </p:sp>
      <p:sp>
        <p:nvSpPr>
          <p:cNvPr id="4" name="Slide Number Placeholder 3"/>
          <p:cNvSpPr>
            <a:spLocks noGrp="1"/>
          </p:cNvSpPr>
          <p:nvPr>
            <p:ph type="sldNum" sz="quarter" idx="10"/>
          </p:nvPr>
        </p:nvSpPr>
        <p:spPr/>
        <p:txBody>
          <a:bodyPr/>
          <a:lstStyle/>
          <a:p>
            <a:fld id="{CF3B1709-9152-4094-8497-1A8B71493F08}" type="slidenum">
              <a:rPr lang="en-US" smtClean="0"/>
              <a:t>10</a:t>
            </a:fld>
            <a:endParaRPr lang="en-US"/>
          </a:p>
        </p:txBody>
      </p:sp>
    </p:spTree>
    <p:extLst>
      <p:ext uri="{BB962C8B-B14F-4D97-AF65-F5344CB8AC3E}">
        <p14:creationId xmlns:p14="http://schemas.microsoft.com/office/powerpoint/2010/main" val="34534133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26"/>
            <a:r>
              <a:rPr lang="en-US" dirty="0"/>
              <a:t>Anything that can impact brain circuits can cause psychosis.</a:t>
            </a:r>
          </a:p>
          <a:p>
            <a:pPr defTabSz="933126"/>
            <a:r>
              <a:rPr lang="en-US" dirty="0"/>
              <a:t>So we’ve talked about drugs that certainly can impact the connectivity between critical brain regions, so both intoxication and withdrawal of drugs can cause psychosis. And in an emergency room setting, intoxication or withdrawal from substances is the most common cause of new-onset psychosis. </a:t>
            </a:r>
          </a:p>
          <a:p>
            <a:pPr defTabSz="933126"/>
            <a:r>
              <a:rPr lang="en-US" dirty="0"/>
              <a:t>A variety of toxins for example heavy metals like mercury can cause a permanent psychotic disorder, so the phrase ‘mad as a hatter’ came from the fact that hatters used mercury in the preparation of top hats and that led to a syndrome that included psychotic illness. </a:t>
            </a:r>
          </a:p>
          <a:p>
            <a:pPr defTabSz="933126"/>
            <a:r>
              <a:rPr lang="en-US" dirty="0"/>
              <a:t>Extreme sleep deprivation can cause psychosis in anyone and I worry sometimes about our adolescents who are up all night gaming who really can become quite sleep deprived, what impact that might be having on brain function and it’s not unusual to have your mind play tricks on you if you’ve been sleep deprived. Many of us have experienced that. </a:t>
            </a:r>
          </a:p>
          <a:p>
            <a:pPr defTabSz="933126"/>
            <a:r>
              <a:rPr lang="en-US" dirty="0"/>
              <a:t>And anything that can really impact the brain, brain pathology, brain infection, brain tumor, MS, epilepsy, dementia, strokes, can all cause psychotic illness. 1 patient who presented with delusions and hallucinations and when evaluating her also detected dysarthria or difficulty speaking and she also was dropping things and having transient weakness on one side of her body. It turned out her MS lesions where affecting her ability to speak, causing her transient weakness, and were also located in brain region that was causing psychosis. </a:t>
            </a:r>
          </a:p>
          <a:p>
            <a:pPr defTabSz="933126"/>
            <a:r>
              <a:rPr lang="en-US" dirty="0"/>
              <a:t>Hormonal disorders can cause psychosis. So we know that disorders that affect cortisol in particular can cause psychosis. Also thyroid disorder, either too much or too little, is associated with psychotic symptoms. In fact, probably any of these psychotic disorders can be related to profound hormonal ________. Post-partum psychosis, while we are unsure what causes it, has been linked to very low estrogen levels for example. </a:t>
            </a:r>
          </a:p>
          <a:p>
            <a:r>
              <a:rPr lang="en-US" dirty="0"/>
              <a:t>Autoimmune disorders such as lupus or anti-NMDA-receptor encephalitis, which is when your body makes an antibody against one of the regulator neurotransmitter systems, the glutamate system, can cause a psychotic illness. </a:t>
            </a:r>
          </a:p>
          <a:p>
            <a:r>
              <a:rPr lang="en-US" dirty="0"/>
              <a:t>And finally, head trauma is associated with a 2-fold increased risk of developing</a:t>
            </a:r>
            <a:r>
              <a:rPr lang="en-US" baseline="0" dirty="0"/>
              <a:t> a psychotic disorder.</a:t>
            </a:r>
            <a:endParaRPr lang="en-US" dirty="0"/>
          </a:p>
        </p:txBody>
      </p:sp>
      <p:sp>
        <p:nvSpPr>
          <p:cNvPr id="4" name="Slide Number Placeholder 3"/>
          <p:cNvSpPr>
            <a:spLocks noGrp="1"/>
          </p:cNvSpPr>
          <p:nvPr>
            <p:ph type="sldNum" sz="quarter" idx="10"/>
          </p:nvPr>
        </p:nvSpPr>
        <p:spPr/>
        <p:txBody>
          <a:bodyPr/>
          <a:lstStyle/>
          <a:p>
            <a:fld id="{CF3B1709-9152-4094-8497-1A8B71493F08}" type="slidenum">
              <a:rPr lang="en-US" smtClean="0"/>
              <a:t>100</a:t>
            </a:fld>
            <a:endParaRPr lang="en-US"/>
          </a:p>
        </p:txBody>
      </p:sp>
    </p:spTree>
    <p:extLst>
      <p:ext uri="{BB962C8B-B14F-4D97-AF65-F5344CB8AC3E}">
        <p14:creationId xmlns:p14="http://schemas.microsoft.com/office/powerpoint/2010/main" val="20547784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we’ve got this long list of medical conditions. When do you worry about a medical cause? Well, first, when it’s a first episode. We should always be suspicious when someone has a new onset of full-blown psychosis. Attenuated is just too common to be worried about a medical disorder. But frank psychosis, first episode, especially if there is something unusual about the presentation, and with that young woman there was. She was also having neurologic signs and symptoms, and whether I had actually missed it at the first evaluation, I didn’t pick up on her MS symptoms, but eventually it declared itself. Over the next few weeks as I was getting to know her it became clear that there was more than just psychosis going on. So there’s often a disorganized or delirious presentation to the picture. Often it just won’t look right. Even though they are having hallucinations, or being paranoid, or having delusions there is usually a strong disorganization and often the person really looks medically ill. It’s unusual for a person to present with a brain infection that doesn’t look medically ill or to present with an autoimmune disease that doesn’t have other signs and symptoms. And it turns out that while drugs are a common cause of psychosis these other medical causes are relatively uncommon and that functional psychotic disorders are generally what’s going on. And if a person has had episodes of psychosis, and remission, and relapse, that’s very characteristic of a psychotic disorder and a full medical work-up isn’t needed once the illness has established itself. </a:t>
            </a:r>
          </a:p>
        </p:txBody>
      </p:sp>
      <p:sp>
        <p:nvSpPr>
          <p:cNvPr id="4" name="Slide Number Placeholder 3"/>
          <p:cNvSpPr>
            <a:spLocks noGrp="1"/>
          </p:cNvSpPr>
          <p:nvPr>
            <p:ph type="sldNum" sz="quarter" idx="10"/>
          </p:nvPr>
        </p:nvSpPr>
        <p:spPr/>
        <p:txBody>
          <a:bodyPr/>
          <a:lstStyle/>
          <a:p>
            <a:fld id="{CF3B1709-9152-4094-8497-1A8B71493F08}" type="slidenum">
              <a:rPr lang="en-US" smtClean="0"/>
              <a:t>101</a:t>
            </a:fld>
            <a:endParaRPr lang="en-US"/>
          </a:p>
        </p:txBody>
      </p:sp>
    </p:spTree>
    <p:extLst>
      <p:ext uri="{BB962C8B-B14F-4D97-AF65-F5344CB8AC3E}">
        <p14:creationId xmlns:p14="http://schemas.microsoft.com/office/powerpoint/2010/main" val="15968866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a couple of non-psychotic syndromes that are characterized by perceptual abnormalities, and I wanted to end by bringing these up, for example synesthesia where stimulation of one sensory pathway co-stimulates another. So there are people who experience taste as having color. My step-daughter experiences numbers as having colors, and so on. So the two senses get mixed up and it’s an odd neurologic condition. It’s just something about that person, about how their wires get crossed. It doesn’t happen very often but just be aware it isn’t progressive. It doesn’t appear to increase risk of developing a full-blown psychotic disorder to any significant amount. </a:t>
            </a:r>
          </a:p>
        </p:txBody>
      </p:sp>
      <p:sp>
        <p:nvSpPr>
          <p:cNvPr id="4" name="Slide Number Placeholder 3"/>
          <p:cNvSpPr>
            <a:spLocks noGrp="1"/>
          </p:cNvSpPr>
          <p:nvPr>
            <p:ph type="sldNum" sz="quarter" idx="10"/>
          </p:nvPr>
        </p:nvSpPr>
        <p:spPr/>
        <p:txBody>
          <a:bodyPr/>
          <a:lstStyle/>
          <a:p>
            <a:fld id="{CF3B1709-9152-4094-8497-1A8B71493F08}" type="slidenum">
              <a:rPr lang="en-US" smtClean="0"/>
              <a:t>102</a:t>
            </a:fld>
            <a:endParaRPr lang="en-US"/>
          </a:p>
        </p:txBody>
      </p:sp>
    </p:spTree>
    <p:extLst>
      <p:ext uri="{BB962C8B-B14F-4D97-AF65-F5344CB8AC3E}">
        <p14:creationId xmlns:p14="http://schemas.microsoft.com/office/powerpoint/2010/main" val="34618782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Synesthesia typically doesn’t interfere with function, isn’t progressive and is not associated with risk of any mental disorder including psychosis. </a:t>
            </a:r>
          </a:p>
        </p:txBody>
      </p:sp>
      <p:sp>
        <p:nvSpPr>
          <p:cNvPr id="4" name="Slide Number Placeholder 3"/>
          <p:cNvSpPr>
            <a:spLocks noGrp="1"/>
          </p:cNvSpPr>
          <p:nvPr>
            <p:ph type="sldNum" sz="quarter" idx="10"/>
          </p:nvPr>
        </p:nvSpPr>
        <p:spPr/>
        <p:txBody>
          <a:bodyPr/>
          <a:lstStyle/>
          <a:p>
            <a:fld id="{CF3B1709-9152-4094-8497-1A8B71493F08}" type="slidenum">
              <a:rPr lang="en-US" smtClean="0"/>
              <a:t>103</a:t>
            </a:fld>
            <a:endParaRPr lang="en-US"/>
          </a:p>
        </p:txBody>
      </p:sp>
    </p:spTree>
    <p:extLst>
      <p:ext uri="{BB962C8B-B14F-4D97-AF65-F5344CB8AC3E}">
        <p14:creationId xmlns:p14="http://schemas.microsoft.com/office/powerpoint/2010/main" val="14244748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Benign hallucinations describe a syndrome where the person experiences auditory or visual hallucinations, that are not progressive and do not interfere with function.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F3B1709-9152-4094-8497-1A8B71493F08}" type="slidenum">
              <a:rPr lang="en-US" smtClean="0"/>
              <a:t>104</a:t>
            </a:fld>
            <a:endParaRPr lang="en-US"/>
          </a:p>
        </p:txBody>
      </p:sp>
    </p:spTree>
    <p:extLst>
      <p:ext uri="{BB962C8B-B14F-4D97-AF65-F5344CB8AC3E}">
        <p14:creationId xmlns:p14="http://schemas.microsoft.com/office/powerpoint/2010/main" val="27483146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 person that develops blindness may experience visual hallucinations. A person who has lost a limb may experience phantom limb syndrome, where they experience pain or other sensations as coming from the limb that is no longer there. These syndromes develop due to spontaneous activity of parts of the brain that had been dedicated to perception for that part of the body.  A successful treatment for phantom limb syndrome involves reprogramming the brain connections using a mirror!</a:t>
            </a:r>
          </a:p>
        </p:txBody>
      </p:sp>
      <p:sp>
        <p:nvSpPr>
          <p:cNvPr id="4" name="Slide Number Placeholder 3"/>
          <p:cNvSpPr>
            <a:spLocks noGrp="1"/>
          </p:cNvSpPr>
          <p:nvPr>
            <p:ph type="sldNum" sz="quarter" idx="10"/>
          </p:nvPr>
        </p:nvSpPr>
        <p:spPr/>
        <p:txBody>
          <a:bodyPr/>
          <a:lstStyle/>
          <a:p>
            <a:fld id="{CF3B1709-9152-4094-8497-1A8B71493F08}" type="slidenum">
              <a:rPr lang="en-US" smtClean="0"/>
              <a:t>105</a:t>
            </a:fld>
            <a:endParaRPr lang="en-US"/>
          </a:p>
        </p:txBody>
      </p:sp>
    </p:spTree>
    <p:extLst>
      <p:ext uri="{BB962C8B-B14F-4D97-AF65-F5344CB8AC3E}">
        <p14:creationId xmlns:p14="http://schemas.microsoft.com/office/powerpoint/2010/main" val="10766326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and this is quite common, is hypnagogic and hypnopompic hallucinations. So you’ve probably had the experience of waking up and thinking your dream might have been really happening, it can last a second or two. People who have sleeping disorders can actually have hallucinations that occur when a person’s falling asleep. Those are called hypnogogic and have hypnopompic hallucinations when a person is waking up. They can be experienced as a heavy weight or a person on your chest. That’s a common perceptual abnormality. These are not very unusual, not pathologic, except they may indicate that a person is having some problems with regular sleep that may need to be investigated. </a:t>
            </a:r>
          </a:p>
        </p:txBody>
      </p:sp>
      <p:sp>
        <p:nvSpPr>
          <p:cNvPr id="4" name="Slide Number Placeholder 3"/>
          <p:cNvSpPr>
            <a:spLocks noGrp="1"/>
          </p:cNvSpPr>
          <p:nvPr>
            <p:ph type="sldNum" sz="quarter" idx="10"/>
          </p:nvPr>
        </p:nvSpPr>
        <p:spPr/>
        <p:txBody>
          <a:bodyPr/>
          <a:lstStyle/>
          <a:p>
            <a:fld id="{CF3B1709-9152-4094-8497-1A8B71493F08}" type="slidenum">
              <a:rPr lang="en-US" smtClean="0"/>
              <a:t>106</a:t>
            </a:fld>
            <a:endParaRPr lang="en-US"/>
          </a:p>
        </p:txBody>
      </p:sp>
    </p:spTree>
    <p:extLst>
      <p:ext uri="{BB962C8B-B14F-4D97-AF65-F5344CB8AC3E}">
        <p14:creationId xmlns:p14="http://schemas.microsoft.com/office/powerpoint/2010/main" val="409203894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discover the medical cause, these will move to becoming medical conditions with names like the NMDA-receptor encephalitis used to be called schizophrenia. Treatment approach for transient, attenuated psychosis should be the same as how you are treating the anxiety or depressive disorder in general so addressing concerns and fears with a cognitive approach. One therapist at OASIS has been using trauma-based therapy and is pleased with the results. </a:t>
            </a:r>
          </a:p>
        </p:txBody>
      </p:sp>
      <p:sp>
        <p:nvSpPr>
          <p:cNvPr id="4" name="Slide Number Placeholder 3"/>
          <p:cNvSpPr>
            <a:spLocks noGrp="1"/>
          </p:cNvSpPr>
          <p:nvPr>
            <p:ph type="sldNum" sz="quarter" idx="10"/>
          </p:nvPr>
        </p:nvSpPr>
        <p:spPr/>
        <p:txBody>
          <a:bodyPr/>
          <a:lstStyle/>
          <a:p>
            <a:fld id="{CF3B1709-9152-4094-8497-1A8B71493F08}" type="slidenum">
              <a:rPr lang="en-US" smtClean="0"/>
              <a:t>107</a:t>
            </a:fld>
            <a:endParaRPr lang="en-US"/>
          </a:p>
        </p:txBody>
      </p:sp>
    </p:spTree>
    <p:extLst>
      <p:ext uri="{BB962C8B-B14F-4D97-AF65-F5344CB8AC3E}">
        <p14:creationId xmlns:p14="http://schemas.microsoft.com/office/powerpoint/2010/main" val="13407297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Psychosis can be a symptom of most disorders that impact brain function. Primary psychotic disorders, such as schizophrenia and schizoaffective disorder, as well as mood disorders with psychotic features are diagnoses of exclusion, meaning that other medical conditions that can cause psychosis need to be ruled out.  Any disorder that impacts brain function can cause psychosis. Intoxication or withdrawal from various substances, especially marijuana, stimulants, and hallucinogens are common causes of brief psychosis, but typically resolve soon after the substance is cleared from the body. Heavy drug use can damage the brain and results in chronic psychotic symptoms and cognitive impairments. THC from marijuana, when used daily or at a young age increases risk of a future psychotic disorder about 10-fold.  Transient or attenuated psychosis frequently co-occurs with anxiety, depression, and borderline personality disorders. </a:t>
            </a:r>
          </a:p>
        </p:txBody>
      </p:sp>
      <p:sp>
        <p:nvSpPr>
          <p:cNvPr id="4" name="Slide Number Placeholder 3"/>
          <p:cNvSpPr>
            <a:spLocks noGrp="1"/>
          </p:cNvSpPr>
          <p:nvPr>
            <p:ph type="sldNum" sz="quarter" idx="10"/>
          </p:nvPr>
        </p:nvSpPr>
        <p:spPr/>
        <p:txBody>
          <a:bodyPr/>
          <a:lstStyle/>
          <a:p>
            <a:fld id="{CF3B1709-9152-4094-8497-1A8B71493F08}" type="slidenum">
              <a:rPr lang="en-US" smtClean="0"/>
              <a:t>108</a:t>
            </a:fld>
            <a:endParaRPr lang="en-US"/>
          </a:p>
        </p:txBody>
      </p:sp>
    </p:spTree>
    <p:extLst>
      <p:ext uri="{BB962C8B-B14F-4D97-AF65-F5344CB8AC3E}">
        <p14:creationId xmlns:p14="http://schemas.microsoft.com/office/powerpoint/2010/main" val="101097040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webinar series was funded by grants from the National Institute of Mental Health,, the federal Community Mental Health Services Block Grant Fund (CFDA #93.958) as a project of the NC Division of Mental Health, Developmental Disabilities &amp; Substance Abuse Services and a grant from  NC AHEC Innovation fund.</a:t>
            </a:r>
          </a:p>
          <a:p>
            <a:endParaRPr lang="en-US" dirty="0"/>
          </a:p>
        </p:txBody>
      </p:sp>
      <p:sp>
        <p:nvSpPr>
          <p:cNvPr id="4" name="Slide Number Placeholder 3"/>
          <p:cNvSpPr>
            <a:spLocks noGrp="1"/>
          </p:cNvSpPr>
          <p:nvPr>
            <p:ph type="sldNum" sz="quarter" idx="10"/>
          </p:nvPr>
        </p:nvSpPr>
        <p:spPr/>
        <p:txBody>
          <a:bodyPr/>
          <a:lstStyle/>
          <a:p>
            <a:fld id="{CF3B1709-9152-4094-8497-1A8B71493F08}" type="slidenum">
              <a:rPr lang="en-US" smtClean="0"/>
              <a:t>109</a:t>
            </a:fld>
            <a:endParaRPr lang="en-US"/>
          </a:p>
        </p:txBody>
      </p:sp>
    </p:spTree>
    <p:extLst>
      <p:ext uri="{BB962C8B-B14F-4D97-AF65-F5344CB8AC3E}">
        <p14:creationId xmlns:p14="http://schemas.microsoft.com/office/powerpoint/2010/main" val="656033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3800"/>
            <a:ext cx="4302125" cy="3225800"/>
          </a:xfrm>
        </p:spPr>
      </p:sp>
      <p:sp>
        <p:nvSpPr>
          <p:cNvPr id="3" name="Notes Placeholder 2"/>
          <p:cNvSpPr>
            <a:spLocks noGrp="1"/>
          </p:cNvSpPr>
          <p:nvPr>
            <p:ph type="body" idx="1"/>
          </p:nvPr>
        </p:nvSpPr>
        <p:spPr/>
        <p:txBody>
          <a:bodyPr/>
          <a:lstStyle/>
          <a:p>
            <a:pPr defTabSz="933126">
              <a:defRPr/>
            </a:pPr>
            <a:r>
              <a:rPr lang="en-US" dirty="0"/>
              <a:t>This is Module</a:t>
            </a:r>
            <a:r>
              <a:rPr lang="en-US" baseline="0" dirty="0"/>
              <a:t> 4: Unmasking Psychosis. </a:t>
            </a:r>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11</a:t>
            </a:fld>
            <a:endParaRPr lang="en-US"/>
          </a:p>
        </p:txBody>
      </p:sp>
    </p:spTree>
    <p:extLst>
      <p:ext uri="{BB962C8B-B14F-4D97-AF65-F5344CB8AC3E}">
        <p14:creationId xmlns:p14="http://schemas.microsoft.com/office/powerpoint/2010/main" val="20731441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Thank you, Dr. Perkins. </a:t>
            </a:r>
          </a:p>
          <a:p>
            <a:r>
              <a:rPr lang="en-US" sz="1200" kern="1200" dirty="0">
                <a:solidFill>
                  <a:schemeClr val="tx1"/>
                </a:solidFill>
                <a:latin typeface="+mn-lt"/>
                <a:ea typeface="+mn-ea"/>
                <a:cs typeface="+mn-cs"/>
              </a:rPr>
              <a:t>Next is a discussion based on your comments and questions.  If you haven’t already done so, please enter your comments and questions in the chat box at the bottom of the screen, sending to ”All Panelists”.  </a:t>
            </a:r>
          </a:p>
          <a:p>
            <a:endParaRPr lang="en-US" dirty="0"/>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110</a:t>
            </a:fld>
            <a:endParaRPr lang="en-US"/>
          </a:p>
        </p:txBody>
      </p:sp>
    </p:spTree>
    <p:extLst>
      <p:ext uri="{BB962C8B-B14F-4D97-AF65-F5344CB8AC3E}">
        <p14:creationId xmlns:p14="http://schemas.microsoft.com/office/powerpoint/2010/main" val="28386914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BAB4F1B-DBB9-4939-A073-70D951DA0C31}" type="slidenum">
              <a:rPr lang="en-US" smtClean="0"/>
              <a:t>111</a:t>
            </a:fld>
            <a:endParaRPr lang="en-US"/>
          </a:p>
        </p:txBody>
      </p:sp>
    </p:spTree>
    <p:extLst>
      <p:ext uri="{BB962C8B-B14F-4D97-AF65-F5344CB8AC3E}">
        <p14:creationId xmlns:p14="http://schemas.microsoft.com/office/powerpoint/2010/main" val="1292430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focus of today’s webinar is psychosis as symptom of most, </a:t>
            </a:r>
            <a:r>
              <a:rPr lang="en-US" dirty="0"/>
              <a:t>if not all disorders that impact brain function.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Intoxication or withdrawal from a substance is a common cause of psychosis symptoms, so we will discuss the difference between a drug-induced psychosis and drugs as a risk factor for primary psychotic disorders. Today we will also review the characteristics of primary versus secondary psychotic disorders.</a:t>
            </a:r>
          </a:p>
        </p:txBody>
      </p:sp>
      <p:sp>
        <p:nvSpPr>
          <p:cNvPr id="4" name="Slide Number Placeholder 3"/>
          <p:cNvSpPr>
            <a:spLocks noGrp="1"/>
          </p:cNvSpPr>
          <p:nvPr>
            <p:ph type="sldNum" sz="quarter" idx="10"/>
          </p:nvPr>
        </p:nvSpPr>
        <p:spPr/>
        <p:txBody>
          <a:bodyPr/>
          <a:lstStyle/>
          <a:p>
            <a:fld id="{CF3B1709-9152-4094-8497-1A8B71493F08}" type="slidenum">
              <a:rPr lang="en-US" smtClean="0"/>
              <a:t>12</a:t>
            </a:fld>
            <a:endParaRPr lang="en-US"/>
          </a:p>
        </p:txBody>
      </p:sp>
    </p:spTree>
    <p:extLst>
      <p:ext uri="{BB962C8B-B14F-4D97-AF65-F5344CB8AC3E}">
        <p14:creationId xmlns:p14="http://schemas.microsoft.com/office/powerpoint/2010/main" val="963974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Psychotic disorders that are not due to a substance or known physiological condition are considered primary, or functional, psychotic disorders.  We classify primary psychotic disorders and mood disorders with psychotic features based on the duration of psychosis and the overlap of psychotic symptoms with mood symptoms. When psychosis only occurs with mood symptoms, then the disorder is considered a mood disorder with psychotic features. Whether or not there is a mood syndrome present, if psychosis occurs independent of major depression or mania then the person has a primary psychotic disorder. Persons who only have well-organized delusions are diagnosed with delusional disorder. It is clear that there is not just one, but many different causes of primary psychotic disorders and mood disorders with psychotic features. Our diagnostic systems are likely to change as we learn more about the pathophysiology of psychosis.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F3B1709-9152-4094-8497-1A8B71493F08}" type="slidenum">
              <a:rPr lang="en-US" smtClean="0"/>
              <a:t>13</a:t>
            </a:fld>
            <a:endParaRPr lang="en-US"/>
          </a:p>
        </p:txBody>
      </p:sp>
    </p:spTree>
    <p:extLst>
      <p:ext uri="{BB962C8B-B14F-4D97-AF65-F5344CB8AC3E}">
        <p14:creationId xmlns:p14="http://schemas.microsoft.com/office/powerpoint/2010/main" val="4238540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Healthy brain function depends on connectivity between different brain regions, as shown in this picture. The connections involve both excitatory and inhibitory inputs. Persons with psychotic disorders have a change in the strength of normal brain connections, with connectivity between some regions stronger, and other regions weaker. In fact, in some countries the name schizophrenia has been changed to </a:t>
            </a:r>
            <a:r>
              <a:rPr lang="en-US" sz="1200" kern="1200" dirty="0" err="1">
                <a:solidFill>
                  <a:schemeClr val="tx1"/>
                </a:solidFill>
                <a:latin typeface="+mn-lt"/>
                <a:ea typeface="+mn-ea"/>
                <a:cs typeface="+mn-cs"/>
              </a:rPr>
              <a:t>disconnectivity</a:t>
            </a:r>
            <a:r>
              <a:rPr lang="en-US" sz="1200" kern="1200" dirty="0">
                <a:solidFill>
                  <a:schemeClr val="tx1"/>
                </a:solidFill>
                <a:latin typeface="+mn-lt"/>
                <a:ea typeface="+mn-ea"/>
                <a:cs typeface="+mn-cs"/>
              </a:rPr>
              <a:t> syndrome. </a:t>
            </a:r>
            <a:endParaRPr lang="en-US" dirty="0"/>
          </a:p>
        </p:txBody>
      </p:sp>
      <p:sp>
        <p:nvSpPr>
          <p:cNvPr id="4" name="Slide Number Placeholder 3"/>
          <p:cNvSpPr>
            <a:spLocks noGrp="1"/>
          </p:cNvSpPr>
          <p:nvPr>
            <p:ph type="sldNum" sz="quarter" idx="10"/>
          </p:nvPr>
        </p:nvSpPr>
        <p:spPr/>
        <p:txBody>
          <a:bodyPr/>
          <a:lstStyle/>
          <a:p>
            <a:fld id="{CF3B1709-9152-4094-8497-1A8B71493F08}" type="slidenum">
              <a:rPr lang="en-US" smtClean="0"/>
              <a:t>14</a:t>
            </a:fld>
            <a:endParaRPr lang="en-US"/>
          </a:p>
        </p:txBody>
      </p:sp>
    </p:spTree>
    <p:extLst>
      <p:ext uri="{BB962C8B-B14F-4D97-AF65-F5344CB8AC3E}">
        <p14:creationId xmlns:p14="http://schemas.microsoft.com/office/powerpoint/2010/main" val="2847238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Persons vary in their biologic vulnerability to psychosis. </a:t>
            </a:r>
          </a:p>
          <a:p>
            <a:endParaRPr lang="en-US" dirty="0"/>
          </a:p>
        </p:txBody>
      </p:sp>
      <p:sp>
        <p:nvSpPr>
          <p:cNvPr id="4" name="Slide Number Placeholder 3"/>
          <p:cNvSpPr>
            <a:spLocks noGrp="1"/>
          </p:cNvSpPr>
          <p:nvPr>
            <p:ph type="sldNum" sz="quarter" idx="10"/>
          </p:nvPr>
        </p:nvSpPr>
        <p:spPr/>
        <p:txBody>
          <a:bodyPr/>
          <a:lstStyle/>
          <a:p>
            <a:fld id="{CF3B1709-9152-4094-8497-1A8B71493F08}" type="slidenum">
              <a:rPr lang="en-US" smtClean="0"/>
              <a:t>15</a:t>
            </a:fld>
            <a:endParaRPr lang="en-US"/>
          </a:p>
        </p:txBody>
      </p:sp>
    </p:spTree>
    <p:extLst>
      <p:ext uri="{BB962C8B-B14F-4D97-AF65-F5344CB8AC3E}">
        <p14:creationId xmlns:p14="http://schemas.microsoft.com/office/powerpoint/2010/main" val="1103864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that both genes and environment contribute to psychosis risk and that about 1% of the general population will develop a psychotic disorder over the course of a lifetime. </a:t>
            </a:r>
            <a:r>
              <a:rPr lang="en-US" sz="1200" kern="1200" dirty="0">
                <a:solidFill>
                  <a:schemeClr val="tx1"/>
                </a:solidFill>
                <a:latin typeface="+mn-lt"/>
                <a:ea typeface="+mn-ea"/>
                <a:cs typeface="+mn-cs"/>
              </a:rPr>
              <a:t>The impact of various genetic and environmental factors varies from a small impact on risk, to a large increase in risk.  Having a 2-fold increase in risk means a doubling a risk, from 1 per 100 to 2 per 100 people. Having a 10-fold increase in risk means increasing risk from 1 per 100 to 10 per 100 persons. </a:t>
            </a:r>
          </a:p>
          <a:p>
            <a:endParaRPr lang="en-US" dirty="0"/>
          </a:p>
          <a:p>
            <a:endParaRPr lang="en-US" dirty="0"/>
          </a:p>
        </p:txBody>
      </p:sp>
      <p:sp>
        <p:nvSpPr>
          <p:cNvPr id="4" name="Slide Number Placeholder 3"/>
          <p:cNvSpPr>
            <a:spLocks noGrp="1"/>
          </p:cNvSpPr>
          <p:nvPr>
            <p:ph type="sldNum" sz="quarter" idx="10"/>
          </p:nvPr>
        </p:nvSpPr>
        <p:spPr/>
        <p:txBody>
          <a:bodyPr/>
          <a:lstStyle/>
          <a:p>
            <a:fld id="{CF3B1709-9152-4094-8497-1A8B71493F08}" type="slidenum">
              <a:rPr lang="en-US" smtClean="0"/>
              <a:t>16</a:t>
            </a:fld>
            <a:endParaRPr lang="en-US"/>
          </a:p>
        </p:txBody>
      </p:sp>
    </p:spTree>
    <p:extLst>
      <p:ext uri="{BB962C8B-B14F-4D97-AF65-F5344CB8AC3E}">
        <p14:creationId xmlns:p14="http://schemas.microsoft.com/office/powerpoint/2010/main" val="775074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Studies involving tens of thousands participants have identified over 100 genetic regions that contribute to schizophrenia risk, and anticipate finding many more with even larger studies. The reason why the genetic risk studies have to involve so many subjects is that the impact of each gene variant on schizophrenia risk is very small. In addition, the genetic risk variants are common, meaning that between 10-90% of people in the general population have the risk variant. This means that each of us has many schizophrenia risk gene variants. </a:t>
            </a:r>
            <a:endParaRPr lang="en-US" dirty="0"/>
          </a:p>
        </p:txBody>
      </p:sp>
      <p:sp>
        <p:nvSpPr>
          <p:cNvPr id="4" name="Slide Number Placeholder 3"/>
          <p:cNvSpPr>
            <a:spLocks noGrp="1"/>
          </p:cNvSpPr>
          <p:nvPr>
            <p:ph type="sldNum" sz="quarter" idx="10"/>
          </p:nvPr>
        </p:nvSpPr>
        <p:spPr/>
        <p:txBody>
          <a:bodyPr/>
          <a:lstStyle/>
          <a:p>
            <a:fld id="{CF3B1709-9152-4094-8497-1A8B71493F08}" type="slidenum">
              <a:rPr lang="en-US" smtClean="0"/>
              <a:t>17</a:t>
            </a:fld>
            <a:endParaRPr lang="en-US"/>
          </a:p>
        </p:txBody>
      </p:sp>
    </p:spTree>
    <p:extLst>
      <p:ext uri="{BB962C8B-B14F-4D97-AF65-F5344CB8AC3E}">
        <p14:creationId xmlns:p14="http://schemas.microsoft.com/office/powerpoint/2010/main" val="2709888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add up the number of genetic variants and create a polygenic risk score. </a:t>
            </a:r>
          </a:p>
          <a:p>
            <a:endParaRPr lang="en-US" dirty="0"/>
          </a:p>
        </p:txBody>
      </p:sp>
      <p:sp>
        <p:nvSpPr>
          <p:cNvPr id="4" name="Slide Number Placeholder 3"/>
          <p:cNvSpPr>
            <a:spLocks noGrp="1"/>
          </p:cNvSpPr>
          <p:nvPr>
            <p:ph type="sldNum" sz="quarter" idx="10"/>
          </p:nvPr>
        </p:nvSpPr>
        <p:spPr/>
        <p:txBody>
          <a:bodyPr/>
          <a:lstStyle/>
          <a:p>
            <a:fld id="{CF3B1709-9152-4094-8497-1A8B71493F08}" type="slidenum">
              <a:rPr lang="en-US" smtClean="0"/>
              <a:t>18</a:t>
            </a:fld>
            <a:endParaRPr lang="en-US"/>
          </a:p>
        </p:txBody>
      </p:sp>
    </p:spTree>
    <p:extLst>
      <p:ext uri="{BB962C8B-B14F-4D97-AF65-F5344CB8AC3E}">
        <p14:creationId xmlns:p14="http://schemas.microsoft.com/office/powerpoint/2010/main" val="2491579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greater the number of risk variants the greater the risk of schizophrenia. A person who has a large number of the psychosis risk variants will have a high polygenic risk score, and may have up to a ten-fold increase in risk for </a:t>
            </a:r>
            <a:r>
              <a:rPr lang="en-US" sz="1200" kern="1200">
                <a:solidFill>
                  <a:schemeClr val="tx1"/>
                </a:solidFill>
                <a:latin typeface="+mn-lt"/>
                <a:ea typeface="+mn-ea"/>
                <a:cs typeface="+mn-cs"/>
              </a:rPr>
              <a:t>schizophrenia.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F3B1709-9152-4094-8497-1A8B71493F08}" type="slidenum">
              <a:rPr lang="en-US" smtClean="0"/>
              <a:t>19</a:t>
            </a:fld>
            <a:endParaRPr lang="en-US"/>
          </a:p>
        </p:txBody>
      </p:sp>
    </p:spTree>
    <p:extLst>
      <p:ext uri="{BB962C8B-B14F-4D97-AF65-F5344CB8AC3E}">
        <p14:creationId xmlns:p14="http://schemas.microsoft.com/office/powerpoint/2010/main" val="365925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3800"/>
            <a:ext cx="4302125" cy="32258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Dr. Perkins is the Director of EPI-NC, a program supporting the development of early psychosis treatment programs in North Carolina. This webinar series is supported by EPI-NC,  funded by a federal Community Mental Health Services Block Grant as a project of the NC Division of Mental Health, Developmental Disabilities &amp; Substance Abuse Services. Dr. Perkins is a Professor in the Department of Psychiatry at the University of North Carolina at Chapel Hill and is the Director and one of the psychiatrists of the UNC OASIS program, a coordinated specialty care program for persons in the early stages of a psychotic disorder. Her research focuses on discovering what causes schizophrenia, in the hope of developing better treatments and eventually a cure.   </a:t>
            </a:r>
          </a:p>
          <a:p>
            <a:endParaRPr lang="en-US" dirty="0"/>
          </a:p>
        </p:txBody>
      </p:sp>
      <p:sp>
        <p:nvSpPr>
          <p:cNvPr id="4" name="Slide Number Placeholder 3"/>
          <p:cNvSpPr>
            <a:spLocks noGrp="1"/>
          </p:cNvSpPr>
          <p:nvPr>
            <p:ph type="sldNum" sz="quarter" idx="10"/>
          </p:nvPr>
        </p:nvSpPr>
        <p:spPr/>
        <p:txBody>
          <a:bodyPr/>
          <a:lstStyle/>
          <a:p>
            <a:pPr defTabSz="466563">
              <a:defRPr/>
            </a:pPr>
            <a:fld id="{05A5C259-D97B-476B-BCA9-F9DDC2F548E8}" type="slidenum">
              <a:rPr lang="en-US">
                <a:solidFill>
                  <a:prstClr val="black"/>
                </a:solidFill>
                <a:latin typeface="Calibri" panose="020F0502020204030204"/>
              </a:rPr>
              <a:pPr defTabSz="466563">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803319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26">
              <a:defRPr/>
            </a:pPr>
            <a:r>
              <a:rPr lang="en-US" dirty="0"/>
              <a:t>Persons with a low polygenic risk score will have a risk comparable to the general population. So remember even persons with a  low polygenic risk score will have some of the risk genes – we all do. </a:t>
            </a:r>
          </a:p>
          <a:p>
            <a:endParaRPr lang="en-US" dirty="0"/>
          </a:p>
        </p:txBody>
      </p:sp>
      <p:sp>
        <p:nvSpPr>
          <p:cNvPr id="4" name="Slide Number Placeholder 3"/>
          <p:cNvSpPr>
            <a:spLocks noGrp="1"/>
          </p:cNvSpPr>
          <p:nvPr>
            <p:ph type="sldNum" sz="quarter" idx="10"/>
          </p:nvPr>
        </p:nvSpPr>
        <p:spPr/>
        <p:txBody>
          <a:bodyPr/>
          <a:lstStyle/>
          <a:p>
            <a:fld id="{CF3B1709-9152-4094-8497-1A8B71493F08}" type="slidenum">
              <a:rPr lang="en-US" smtClean="0"/>
              <a:t>20</a:t>
            </a:fld>
            <a:endParaRPr lang="en-US"/>
          </a:p>
        </p:txBody>
      </p:sp>
    </p:spTree>
    <p:extLst>
      <p:ext uri="{BB962C8B-B14F-4D97-AF65-F5344CB8AC3E}">
        <p14:creationId xmlns:p14="http://schemas.microsoft.com/office/powerpoint/2010/main" val="563411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variety of environmental factors that also influence biologic vulnerability to psychosis. The use of certain drugs increases risk 3-4 fold, and we’ll discuss the role of drugs more in a few minutes. </a:t>
            </a:r>
          </a:p>
        </p:txBody>
      </p:sp>
      <p:sp>
        <p:nvSpPr>
          <p:cNvPr id="4" name="Slide Number Placeholder 3"/>
          <p:cNvSpPr>
            <a:spLocks noGrp="1"/>
          </p:cNvSpPr>
          <p:nvPr>
            <p:ph type="sldNum" sz="quarter" idx="10"/>
          </p:nvPr>
        </p:nvSpPr>
        <p:spPr/>
        <p:txBody>
          <a:bodyPr/>
          <a:lstStyle/>
          <a:p>
            <a:fld id="{CF3B1709-9152-4094-8497-1A8B71493F08}" type="slidenum">
              <a:rPr lang="en-US" smtClean="0"/>
              <a:t>21</a:t>
            </a:fld>
            <a:endParaRPr lang="en-US"/>
          </a:p>
        </p:txBody>
      </p:sp>
    </p:spTree>
    <p:extLst>
      <p:ext uri="{BB962C8B-B14F-4D97-AF65-F5344CB8AC3E}">
        <p14:creationId xmlns:p14="http://schemas.microsoft.com/office/powerpoint/2010/main" val="669913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a variety of stressors are associated with about a 2-3 fold increased risk of developing a psychotic disorder like schizophrenia. These include emotional trauma, being raised in an urban environment, and being a 1</a:t>
            </a:r>
            <a:r>
              <a:rPr lang="en-US" baseline="30000" dirty="0"/>
              <a:t>st</a:t>
            </a:r>
            <a:r>
              <a:rPr lang="en-US" dirty="0"/>
              <a:t> or  2</a:t>
            </a:r>
            <a:r>
              <a:rPr lang="en-US" baseline="30000" dirty="0"/>
              <a:t>nd</a:t>
            </a:r>
            <a:r>
              <a:rPr lang="en-US" dirty="0"/>
              <a:t> generation immigrant. </a:t>
            </a:r>
          </a:p>
        </p:txBody>
      </p:sp>
      <p:sp>
        <p:nvSpPr>
          <p:cNvPr id="4" name="Slide Number Placeholder 3"/>
          <p:cNvSpPr>
            <a:spLocks noGrp="1"/>
          </p:cNvSpPr>
          <p:nvPr>
            <p:ph type="sldNum" sz="quarter" idx="10"/>
          </p:nvPr>
        </p:nvSpPr>
        <p:spPr/>
        <p:txBody>
          <a:bodyPr/>
          <a:lstStyle/>
          <a:p>
            <a:fld id="{CF3B1709-9152-4094-8497-1A8B71493F08}" type="slidenum">
              <a:rPr lang="en-US" smtClean="0"/>
              <a:t>22</a:t>
            </a:fld>
            <a:endParaRPr lang="en-US"/>
          </a:p>
        </p:txBody>
      </p:sp>
    </p:spTree>
    <p:extLst>
      <p:ext uri="{BB962C8B-B14F-4D97-AF65-F5344CB8AC3E}">
        <p14:creationId xmlns:p14="http://schemas.microsoft.com/office/powerpoint/2010/main" val="290843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 childhood infections are associated with increased risk of psychotic disorders, increasing risk 3-4 fold, in particular infections that affect the brain – encephalitis can increase risk 4-5 fold, and exposure to toxoplasmosis, which is transmitted to human via cats, is associated with about a doubling of risk of psychosis. </a:t>
            </a:r>
          </a:p>
        </p:txBody>
      </p:sp>
      <p:sp>
        <p:nvSpPr>
          <p:cNvPr id="4" name="Slide Number Placeholder 3"/>
          <p:cNvSpPr>
            <a:spLocks noGrp="1"/>
          </p:cNvSpPr>
          <p:nvPr>
            <p:ph type="sldNum" sz="quarter" idx="10"/>
          </p:nvPr>
        </p:nvSpPr>
        <p:spPr/>
        <p:txBody>
          <a:bodyPr/>
          <a:lstStyle/>
          <a:p>
            <a:fld id="{CF3B1709-9152-4094-8497-1A8B71493F08}" type="slidenum">
              <a:rPr lang="en-US" smtClean="0"/>
              <a:t>23</a:t>
            </a:fld>
            <a:endParaRPr lang="en-US"/>
          </a:p>
        </p:txBody>
      </p:sp>
    </p:spTree>
    <p:extLst>
      <p:ext uri="{BB962C8B-B14F-4D97-AF65-F5344CB8AC3E}">
        <p14:creationId xmlns:p14="http://schemas.microsoft.com/office/powerpoint/2010/main" val="2231005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Perinatal factors are associated with a 50% to doubling of schizophrenia risk. Such factors include maternal infection i.e. influenza or other viruses, the mother being exposed to a traumatic event, having diabetes, or having low levels of certain micronutrients, or the baby having low oxygen at birth.</a:t>
            </a:r>
            <a:r>
              <a:rPr lang="en-US" sz="1200" kern="1200" baseline="0" dirty="0">
                <a:solidFill>
                  <a:schemeClr val="tx1"/>
                </a:solidFill>
                <a:latin typeface="+mn-lt"/>
                <a:ea typeface="+mn-ea"/>
                <a:cs typeface="+mn-cs"/>
              </a:rPr>
              <a:t> </a:t>
            </a:r>
            <a:r>
              <a:rPr lang="en-US" dirty="0"/>
              <a:t>All increase risk of later developing a psychotic illness. </a:t>
            </a:r>
            <a:r>
              <a:rPr lang="en-US" sz="1200" kern="1200" dirty="0">
                <a:solidFill>
                  <a:schemeClr val="tx1"/>
                </a:solidFill>
                <a:latin typeface="+mn-lt"/>
                <a:ea typeface="+mn-ea"/>
                <a:cs typeface="+mn-cs"/>
              </a:rPr>
              <a:t>I think it is intriguing that many of the genetic and environmental vulnerability factors identified thus far point to immune system dysregulation as a possible cause of some types of psychotic disorders. </a:t>
            </a:r>
          </a:p>
        </p:txBody>
      </p:sp>
      <p:sp>
        <p:nvSpPr>
          <p:cNvPr id="4" name="Slide Number Placeholder 3"/>
          <p:cNvSpPr>
            <a:spLocks noGrp="1"/>
          </p:cNvSpPr>
          <p:nvPr>
            <p:ph type="sldNum" sz="quarter" idx="10"/>
          </p:nvPr>
        </p:nvSpPr>
        <p:spPr/>
        <p:txBody>
          <a:bodyPr/>
          <a:lstStyle/>
          <a:p>
            <a:fld id="{CF3B1709-9152-4094-8497-1A8B71493F08}" type="slidenum">
              <a:rPr lang="en-US" smtClean="0"/>
              <a:t>24</a:t>
            </a:fld>
            <a:endParaRPr lang="en-US"/>
          </a:p>
        </p:txBody>
      </p:sp>
    </p:spTree>
    <p:extLst>
      <p:ext uri="{BB962C8B-B14F-4D97-AF65-F5344CB8AC3E}">
        <p14:creationId xmlns:p14="http://schemas.microsoft.com/office/powerpoint/2010/main" val="4011252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 have met Jessica, a college student, who was recently diagnosed with schizophrenia, in previous modules.  Jessica is a second generation immigrant who was living in an urban environment when she had her first episode. Here she talks about her first episode and what she made of her early symptoms. </a:t>
            </a:r>
          </a:p>
          <a:p>
            <a:r>
              <a:rPr lang="en-US" baseline="0" dirty="0"/>
              <a:t>[play video]</a:t>
            </a:r>
          </a:p>
          <a:p>
            <a:r>
              <a:rPr lang="en-US" baseline="0" dirty="0"/>
              <a:t>[After the video plays]…</a:t>
            </a:r>
            <a:r>
              <a:rPr lang="en-US" sz="1200" kern="1200" dirty="0">
                <a:solidFill>
                  <a:schemeClr val="tx1"/>
                </a:solidFill>
                <a:latin typeface="+mn-lt"/>
                <a:ea typeface="+mn-ea"/>
                <a:cs typeface="+mn-cs"/>
              </a:rPr>
              <a:t>As you heard, Jessica was under a great deal of stress and was sleeping very little. That she was a second generation immigrant increased her risk of schizophrenia 3-4 fold, and living in a urban environmental further increased her risk. High levels of stress are also an environmental risk factors for psychosis. A few studies suggest that lack of sleep may also contribute to development of psychosis.  </a:t>
            </a:r>
          </a:p>
        </p:txBody>
      </p:sp>
      <p:sp>
        <p:nvSpPr>
          <p:cNvPr id="4" name="Slide Number Placeholder 3"/>
          <p:cNvSpPr>
            <a:spLocks noGrp="1"/>
          </p:cNvSpPr>
          <p:nvPr>
            <p:ph type="sldNum" sz="quarter" idx="10"/>
          </p:nvPr>
        </p:nvSpPr>
        <p:spPr/>
        <p:txBody>
          <a:bodyPr/>
          <a:lstStyle/>
          <a:p>
            <a:fld id="{CF3B1709-9152-4094-8497-1A8B71493F08}" type="slidenum">
              <a:rPr lang="en-US" smtClean="0"/>
              <a:t>25</a:t>
            </a:fld>
            <a:endParaRPr lang="en-US"/>
          </a:p>
        </p:txBody>
      </p:sp>
    </p:spTree>
    <p:extLst>
      <p:ext uri="{BB962C8B-B14F-4D97-AF65-F5344CB8AC3E}">
        <p14:creationId xmlns:p14="http://schemas.microsoft.com/office/powerpoint/2010/main" val="3284659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into a little bit more detail about drugs and psychosis. </a:t>
            </a:r>
          </a:p>
        </p:txBody>
      </p:sp>
      <p:sp>
        <p:nvSpPr>
          <p:cNvPr id="4" name="Slide Number Placeholder 3"/>
          <p:cNvSpPr>
            <a:spLocks noGrp="1"/>
          </p:cNvSpPr>
          <p:nvPr>
            <p:ph type="sldNum" sz="quarter" idx="10"/>
          </p:nvPr>
        </p:nvSpPr>
        <p:spPr/>
        <p:txBody>
          <a:bodyPr/>
          <a:lstStyle/>
          <a:p>
            <a:fld id="{CF3B1709-9152-4094-8497-1A8B71493F08}" type="slidenum">
              <a:rPr lang="en-US" smtClean="0"/>
              <a:t>26</a:t>
            </a:fld>
            <a:endParaRPr lang="en-US"/>
          </a:p>
        </p:txBody>
      </p:sp>
    </p:spTree>
    <p:extLst>
      <p:ext uri="{BB962C8B-B14F-4D97-AF65-F5344CB8AC3E}">
        <p14:creationId xmlns:p14="http://schemas.microsoft.com/office/powerpoint/2010/main" val="3916507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Intoxication with certain substances such as ketamine, PCP, and hallucinogens causes a transient psychosis in most persons.  In fact, ketamine and PCP cause both psychosis and negative symptoms and are used to model schizophrenia in animal and human studies.  </a:t>
            </a:r>
            <a:r>
              <a:rPr lang="en-US" dirty="0"/>
              <a:t>So we know that marijuana, stimulants, hallucinogens, designer drugs, steroids, and even antibiotics can contribute to psychosis, as can alcohol. </a:t>
            </a:r>
          </a:p>
        </p:txBody>
      </p:sp>
      <p:sp>
        <p:nvSpPr>
          <p:cNvPr id="4" name="Slide Number Placeholder 3"/>
          <p:cNvSpPr>
            <a:spLocks noGrp="1"/>
          </p:cNvSpPr>
          <p:nvPr>
            <p:ph type="sldNum" sz="quarter" idx="10"/>
          </p:nvPr>
        </p:nvSpPr>
        <p:spPr/>
        <p:txBody>
          <a:bodyPr/>
          <a:lstStyle/>
          <a:p>
            <a:fld id="{CF3B1709-9152-4094-8497-1A8B71493F08}" type="slidenum">
              <a:rPr lang="en-US" smtClean="0"/>
              <a:t>27</a:t>
            </a:fld>
            <a:endParaRPr lang="en-US"/>
          </a:p>
        </p:txBody>
      </p:sp>
    </p:spTree>
    <p:extLst>
      <p:ext uri="{BB962C8B-B14F-4D97-AF65-F5344CB8AC3E}">
        <p14:creationId xmlns:p14="http://schemas.microsoft.com/office/powerpoint/2010/main" val="2741630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Heavy use of these drugs can cause brain damage, and result in chronic psychosis, and other problems such as cognitive impairments. </a:t>
            </a:r>
          </a:p>
          <a:p>
            <a:r>
              <a:rPr lang="en-US" sz="1200" kern="1200" dirty="0">
                <a:solidFill>
                  <a:schemeClr val="tx1"/>
                </a:solidFill>
                <a:latin typeface="+mn-lt"/>
                <a:ea typeface="+mn-ea"/>
                <a:cs typeface="+mn-cs"/>
              </a:rPr>
              <a:t>Withdrawal from alcohol and benzodiazepines is associated with psychosis as well as other withdrawal symptoms. Heavy use of alcohol is also associated with brain damage, impairments in cognitive function, and chronic psychosis.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Various designer drugs, especially those that are analogs of THC and stimulants, are associated with high risk of a transient psychosis, and rarely chronic psychosis.</a:t>
            </a:r>
            <a:r>
              <a:rPr lang="en-US" sz="1200" kern="1200" baseline="0" dirty="0">
                <a:solidFill>
                  <a:schemeClr val="tx1"/>
                </a:solidFill>
                <a:latin typeface="+mn-lt"/>
                <a:ea typeface="+mn-ea"/>
                <a:cs typeface="+mn-cs"/>
              </a:rPr>
              <a:t> </a:t>
            </a:r>
            <a:r>
              <a:rPr lang="en-US" dirty="0"/>
              <a:t>It doesn’t matter the biologic vulnerability. These drugs can cause psychosis in everyone. </a:t>
            </a:r>
          </a:p>
        </p:txBody>
      </p:sp>
      <p:sp>
        <p:nvSpPr>
          <p:cNvPr id="4" name="Slide Number Placeholder 3"/>
          <p:cNvSpPr>
            <a:spLocks noGrp="1"/>
          </p:cNvSpPr>
          <p:nvPr>
            <p:ph type="sldNum" sz="quarter" idx="10"/>
          </p:nvPr>
        </p:nvSpPr>
        <p:spPr/>
        <p:txBody>
          <a:bodyPr/>
          <a:lstStyle/>
          <a:p>
            <a:fld id="{CF3B1709-9152-4094-8497-1A8B71493F08}" type="slidenum">
              <a:rPr lang="en-US" smtClean="0"/>
              <a:t>28</a:t>
            </a:fld>
            <a:endParaRPr lang="en-US"/>
          </a:p>
        </p:txBody>
      </p:sp>
    </p:spTree>
    <p:extLst>
      <p:ext uri="{BB962C8B-B14F-4D97-AF65-F5344CB8AC3E}">
        <p14:creationId xmlns:p14="http://schemas.microsoft.com/office/powerpoint/2010/main" val="73534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Marijuana and psychosis risk is a complicated issue. Marijuana contains more than 100 active compounds. Two of the most well-studied are THC and </a:t>
            </a:r>
            <a:r>
              <a:rPr lang="en-US" sz="1200" kern="1200" dirty="0" err="1">
                <a:solidFill>
                  <a:schemeClr val="tx1"/>
                </a:solidFill>
                <a:latin typeface="+mn-lt"/>
                <a:ea typeface="+mn-ea"/>
                <a:cs typeface="+mn-cs"/>
              </a:rPr>
              <a:t>canabidiol</a:t>
            </a:r>
            <a:r>
              <a:rPr lang="en-US" sz="1200" kern="1200" dirty="0">
                <a:solidFill>
                  <a:schemeClr val="tx1"/>
                </a:solidFill>
                <a:latin typeface="+mn-lt"/>
                <a:ea typeface="+mn-ea"/>
                <a:cs typeface="+mn-cs"/>
              </a:rPr>
              <a:t>, or CBD.  THC activates CB1 receptors, shown here by the green dots, are mostly distributed on neurons. THC causes “a high”, as it binds more robustly than the molecules our body makes to bind to CB receptors, </a:t>
            </a:r>
            <a:r>
              <a:rPr lang="en-US" sz="1200" kern="1200" dirty="0" err="1">
                <a:solidFill>
                  <a:schemeClr val="tx1"/>
                </a:solidFill>
                <a:latin typeface="+mn-lt"/>
                <a:ea typeface="+mn-ea"/>
                <a:cs typeface="+mn-cs"/>
              </a:rPr>
              <a:t>anadamide</a:t>
            </a:r>
            <a:r>
              <a:rPr lang="en-US" sz="1200" kern="1200" dirty="0">
                <a:solidFill>
                  <a:schemeClr val="tx1"/>
                </a:solidFill>
                <a:latin typeface="+mn-lt"/>
                <a:ea typeface="+mn-ea"/>
                <a:cs typeface="+mn-cs"/>
              </a:rPr>
              <a:t> and 2-AG. CB2 receptors, here in blue, are located on glia, cells that regulate and support neurons, as well as on immune system cells. CBD binds to CB2 receptors, likely explaining CBD’s anti inflammatory effects.  </a:t>
            </a:r>
          </a:p>
        </p:txBody>
      </p:sp>
      <p:sp>
        <p:nvSpPr>
          <p:cNvPr id="4" name="Slide Number Placeholder 3"/>
          <p:cNvSpPr>
            <a:spLocks noGrp="1"/>
          </p:cNvSpPr>
          <p:nvPr>
            <p:ph type="sldNum" sz="quarter" idx="10"/>
          </p:nvPr>
        </p:nvSpPr>
        <p:spPr/>
        <p:txBody>
          <a:bodyPr/>
          <a:lstStyle/>
          <a:p>
            <a:fld id="{CF3B1709-9152-4094-8497-1A8B71493F08}" type="slidenum">
              <a:rPr lang="en-US" smtClean="0"/>
              <a:t>29</a:t>
            </a:fld>
            <a:endParaRPr lang="en-US"/>
          </a:p>
        </p:txBody>
      </p:sp>
    </p:spTree>
    <p:extLst>
      <p:ext uri="{BB962C8B-B14F-4D97-AF65-F5344CB8AC3E}">
        <p14:creationId xmlns:p14="http://schemas.microsoft.com/office/powerpoint/2010/main" val="4164233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connect your audio,</a:t>
            </a:r>
            <a:r>
              <a:rPr lang="en-US" baseline="0" dirty="0"/>
              <a:t> click the phone icon at the bottom of your screen.</a:t>
            </a:r>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3</a:t>
            </a:fld>
            <a:endParaRPr lang="en-US"/>
          </a:p>
        </p:txBody>
      </p:sp>
    </p:spTree>
    <p:extLst>
      <p:ext uri="{BB962C8B-B14F-4D97-AF65-F5344CB8AC3E}">
        <p14:creationId xmlns:p14="http://schemas.microsoft.com/office/powerpoint/2010/main" val="1396378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THC has been administered to healthy humans in escalating doses. At high doses THC causes a short-lived psychosis, negative symptoms, and cognitive deficits similar to those seen in schizophrenia. Thus, it is not surprising that DABS, a high-concentration THC used recreationally, also may cause a brief psychosis that lasts days to weeks.  Occasional use of marijuana is not associated with increased risk of psychosis. However, daily use of marijuana, especially if begun prior to late adolescence or early adulthood, more than doubles the risk of schizophrenia, with THC the likely culprit. </a:t>
            </a:r>
          </a:p>
          <a:p>
            <a:endParaRPr lang="en-US" dirty="0"/>
          </a:p>
        </p:txBody>
      </p:sp>
      <p:sp>
        <p:nvSpPr>
          <p:cNvPr id="4" name="Slide Number Placeholder 3"/>
          <p:cNvSpPr>
            <a:spLocks noGrp="1"/>
          </p:cNvSpPr>
          <p:nvPr>
            <p:ph type="sldNum" sz="quarter" idx="10"/>
          </p:nvPr>
        </p:nvSpPr>
        <p:spPr/>
        <p:txBody>
          <a:bodyPr/>
          <a:lstStyle/>
          <a:p>
            <a:fld id="{CF3B1709-9152-4094-8497-1A8B71493F08}" type="slidenum">
              <a:rPr lang="en-US" smtClean="0"/>
              <a:t>30</a:t>
            </a:fld>
            <a:endParaRPr lang="en-US"/>
          </a:p>
        </p:txBody>
      </p:sp>
    </p:spTree>
    <p:extLst>
      <p:ext uri="{BB962C8B-B14F-4D97-AF65-F5344CB8AC3E}">
        <p14:creationId xmlns:p14="http://schemas.microsoft.com/office/powerpoint/2010/main" val="558139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contrast, CBD appears to protect against the effects of THC. In fact, a recent double-blind, placebo controlled clinical trial where CBD was added to schizophrenia patient’s treatment regimen found that CBD significantly improved psychotic symptoms as compared to placebo.  I mentioned at the beginning of this webinar that the latest genetic and epidemiological studies were pointing to immune system dysregulation in schizophrenia. One of CBD’s prominent effects is immune system regulation!</a:t>
            </a:r>
          </a:p>
        </p:txBody>
      </p:sp>
      <p:sp>
        <p:nvSpPr>
          <p:cNvPr id="4" name="Slide Number Placeholder 3"/>
          <p:cNvSpPr>
            <a:spLocks noGrp="1"/>
          </p:cNvSpPr>
          <p:nvPr>
            <p:ph type="sldNum" sz="quarter" idx="10"/>
          </p:nvPr>
        </p:nvSpPr>
        <p:spPr/>
        <p:txBody>
          <a:bodyPr/>
          <a:lstStyle/>
          <a:p>
            <a:fld id="{CF3B1709-9152-4094-8497-1A8B71493F08}" type="slidenum">
              <a:rPr lang="en-US" smtClean="0"/>
              <a:t>31</a:t>
            </a:fld>
            <a:endParaRPr lang="en-US"/>
          </a:p>
        </p:txBody>
      </p:sp>
    </p:spTree>
    <p:extLst>
      <p:ext uri="{BB962C8B-B14F-4D97-AF65-F5344CB8AC3E}">
        <p14:creationId xmlns:p14="http://schemas.microsoft.com/office/powerpoint/2010/main" val="2470196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What would you tell a client that wants to try CBD to help with anxiety, sleep, or attenuated or full psychosis? Use the response</a:t>
            </a:r>
            <a:r>
              <a:rPr lang="en-US" sz="1200" kern="1200" baseline="0" dirty="0">
                <a:solidFill>
                  <a:schemeClr val="tx1"/>
                </a:solidFill>
                <a:latin typeface="+mn-lt"/>
                <a:ea typeface="+mn-ea"/>
                <a:cs typeface="+mn-cs"/>
              </a:rPr>
              <a:t> box to indicate your answer.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F3B1709-9152-4094-8497-1A8B71493F08}" type="slidenum">
              <a:rPr lang="en-US" smtClean="0"/>
              <a:t>32</a:t>
            </a:fld>
            <a:endParaRPr lang="en-US"/>
          </a:p>
        </p:txBody>
      </p:sp>
    </p:spTree>
    <p:extLst>
      <p:ext uri="{BB962C8B-B14F-4D97-AF65-F5344CB8AC3E}">
        <p14:creationId xmlns:p14="http://schemas.microsoft.com/office/powerpoint/2010/main" val="3898496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All of the above are true, but a prudent clinician would want to wait until the evidence base is stronger before actually recommending CBD to clients. </a:t>
            </a:r>
          </a:p>
        </p:txBody>
      </p:sp>
      <p:sp>
        <p:nvSpPr>
          <p:cNvPr id="4" name="Slide Number Placeholder 3"/>
          <p:cNvSpPr>
            <a:spLocks noGrp="1"/>
          </p:cNvSpPr>
          <p:nvPr>
            <p:ph type="sldNum" sz="quarter" idx="10"/>
          </p:nvPr>
        </p:nvSpPr>
        <p:spPr/>
        <p:txBody>
          <a:bodyPr/>
          <a:lstStyle/>
          <a:p>
            <a:fld id="{CF3B1709-9152-4094-8497-1A8B71493F08}" type="slidenum">
              <a:rPr lang="en-US" smtClean="0"/>
              <a:t>33</a:t>
            </a:fld>
            <a:endParaRPr lang="en-US"/>
          </a:p>
        </p:txBody>
      </p:sp>
    </p:spTree>
    <p:extLst>
      <p:ext uri="{BB962C8B-B14F-4D97-AF65-F5344CB8AC3E}">
        <p14:creationId xmlns:p14="http://schemas.microsoft.com/office/powerpoint/2010/main" val="3192660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clinical example of a substance</a:t>
            </a:r>
            <a:r>
              <a:rPr lang="en-US" baseline="0" dirty="0"/>
              <a:t> related psychosis.</a:t>
            </a:r>
            <a:endParaRPr lang="en-US" dirty="0"/>
          </a:p>
        </p:txBody>
      </p:sp>
      <p:sp>
        <p:nvSpPr>
          <p:cNvPr id="4" name="Slide Number Placeholder 3"/>
          <p:cNvSpPr>
            <a:spLocks noGrp="1"/>
          </p:cNvSpPr>
          <p:nvPr>
            <p:ph type="sldNum" sz="quarter" idx="10"/>
          </p:nvPr>
        </p:nvSpPr>
        <p:spPr/>
        <p:txBody>
          <a:bodyPr/>
          <a:lstStyle/>
          <a:p>
            <a:fld id="{CF3B1709-9152-4094-8497-1A8B71493F08}" type="slidenum">
              <a:rPr lang="en-US" smtClean="0"/>
              <a:t>34</a:t>
            </a:fld>
            <a:endParaRPr lang="en-US"/>
          </a:p>
        </p:txBody>
      </p:sp>
    </p:spTree>
    <p:extLst>
      <p:ext uri="{BB962C8B-B14F-4D97-AF65-F5344CB8AC3E}">
        <p14:creationId xmlns:p14="http://schemas.microsoft.com/office/powerpoint/2010/main" val="1040723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3312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this scenario we meet Natalie, who is self-referred to a community clinic. She had and intake evaluation by a clinical social worker intern, Maria. During the intake Maria learned that Natalie is 20 years old and lives with her parents and younger brother on their family farm. She works on the farm and also has a part-time job as a waitress. Natalie was encouraged to come to the clinic by her mother, who was concerned about her drug use. During the intake Natalie said she smoked marijuana daily to help with sleep and anxiety, but otherwise denied any problems. Now we join Maria and Natalie about one month later… </a:t>
            </a:r>
          </a:p>
          <a:p>
            <a:pPr defTabSz="933126">
              <a:defRPr/>
            </a:pPr>
            <a:endParaRPr lang="en-US" dirty="0"/>
          </a:p>
          <a:p>
            <a:pPr defTabSz="933126">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1690732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At this follow-up visit Maria seeks further details about Natalie’s abnormal perceptual experiences. She begins by saying </a:t>
            </a:r>
            <a:r>
              <a:rPr lang="en-US" dirty="0"/>
              <a:t>“Thank</a:t>
            </a:r>
            <a:r>
              <a:rPr lang="en-US" baseline="0" dirty="0"/>
              <a:t> you for coming in today. Tell me more about what brings you here.”</a:t>
            </a:r>
            <a:endParaRPr lang="en-US" dirty="0"/>
          </a:p>
          <a:p>
            <a:pPr defTabSz="933126">
              <a:defRPr/>
            </a:pPr>
            <a:r>
              <a:rPr lang="en-US" dirty="0"/>
              <a:t>  </a:t>
            </a:r>
          </a:p>
          <a:p>
            <a:pPr defTabSz="933126">
              <a:defRPr/>
            </a:pPr>
            <a:endParaRPr lang="en-US" dirty="0"/>
          </a:p>
          <a:p>
            <a:pPr defTabSz="933126">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1602409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Natalie talks about seeing things that aren’t there, and says these experiences are “freaking me out”.</a:t>
            </a:r>
          </a:p>
          <a:p>
            <a:pPr defTabSz="933126">
              <a:defRPr/>
            </a:pPr>
            <a:r>
              <a:rPr lang="en-US" dirty="0"/>
              <a:t>  </a:t>
            </a:r>
          </a:p>
          <a:p>
            <a:pPr defTabSz="933126">
              <a:defRPr/>
            </a:pPr>
            <a:endParaRPr lang="en-US" dirty="0"/>
          </a:p>
          <a:p>
            <a:pPr defTabSz="933126">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1264989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Marie asks what she is seeing and how often the hallucinations occur.</a:t>
            </a:r>
          </a:p>
          <a:p>
            <a:pPr defTabSz="933126">
              <a:defRPr/>
            </a:pPr>
            <a:r>
              <a:rPr lang="en-US" dirty="0"/>
              <a:t>  </a:t>
            </a:r>
          </a:p>
          <a:p>
            <a:pPr defTabSz="933126">
              <a:defRPr/>
            </a:pPr>
            <a:endParaRPr lang="en-US" dirty="0"/>
          </a:p>
          <a:p>
            <a:pPr defTabSz="933126">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38368291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Natalie says, “Almost every night I see these weird shadows out of the corner of my eye that look like people, but when I turn my head, no one is there. It’s making me very paranoid.” </a:t>
            </a:r>
            <a:r>
              <a:rPr lang="en-US" sz="1200" kern="1200" dirty="0">
                <a:solidFill>
                  <a:schemeClr val="tx1"/>
                </a:solidFill>
                <a:latin typeface="+mn-lt"/>
                <a:ea typeface="+mn-ea"/>
                <a:cs typeface="+mn-cs"/>
              </a:rPr>
              <a:t>Maria inquires further…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defTabSz="933126">
              <a:defRPr/>
            </a:pPr>
            <a:r>
              <a:rPr lang="en-US" dirty="0"/>
              <a:t>  </a:t>
            </a:r>
          </a:p>
          <a:p>
            <a:pPr defTabSz="933126">
              <a:defRPr/>
            </a:pPr>
            <a:endParaRPr lang="en-US" dirty="0"/>
          </a:p>
          <a:p>
            <a:pPr defTabSz="933126">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318547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click the “Connect Audio” button</a:t>
            </a:r>
            <a:r>
              <a:rPr lang="en-US" baseline="0" dirty="0"/>
              <a:t> in the display window.</a:t>
            </a:r>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4</a:t>
            </a:fld>
            <a:endParaRPr lang="en-US"/>
          </a:p>
        </p:txBody>
      </p:sp>
    </p:spTree>
    <p:extLst>
      <p:ext uri="{BB962C8B-B14F-4D97-AF65-F5344CB8AC3E}">
        <p14:creationId xmlns:p14="http://schemas.microsoft.com/office/powerpoint/2010/main" val="23156001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Marie follows up by asking about other possible psychotic experiences, for example </a:t>
            </a:r>
            <a:r>
              <a:rPr lang="en-US" sz="1200" kern="1200">
                <a:solidFill>
                  <a:schemeClr val="tx1"/>
                </a:solidFill>
                <a:latin typeface="+mn-lt"/>
                <a:ea typeface="+mn-ea"/>
                <a:cs typeface="+mn-cs"/>
              </a:rPr>
              <a:t>if  Natalie</a:t>
            </a:r>
            <a:r>
              <a:rPr lang="en-US" sz="1200" kern="1200" baseline="0">
                <a:solidFill>
                  <a:schemeClr val="tx1"/>
                </a:solidFill>
                <a:latin typeface="+mn-lt"/>
                <a:ea typeface="+mn-ea"/>
                <a:cs typeface="+mn-cs"/>
              </a:rPr>
              <a:t> </a:t>
            </a:r>
            <a:r>
              <a:rPr lang="en-US" sz="1200" kern="1200" baseline="0" dirty="0">
                <a:solidFill>
                  <a:schemeClr val="tx1"/>
                </a:solidFill>
                <a:latin typeface="+mn-lt"/>
                <a:ea typeface="+mn-ea"/>
                <a:cs typeface="+mn-cs"/>
              </a:rPr>
              <a:t>is seeing anything else that may not be there, or having other experiences that make her think her mind is playing tricks on her.</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defTabSz="933126">
              <a:defRPr/>
            </a:pPr>
            <a:r>
              <a:rPr lang="en-US" dirty="0"/>
              <a:t>  </a:t>
            </a:r>
          </a:p>
          <a:p>
            <a:pPr defTabSz="933126">
              <a:defRPr/>
            </a:pPr>
            <a:endParaRPr lang="en-US" dirty="0"/>
          </a:p>
          <a:p>
            <a:pPr defTabSz="933126">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1930855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Nata</a:t>
            </a:r>
            <a:r>
              <a:rPr lang="en-US" sz="1200" kern="1200" baseline="0" dirty="0">
                <a:solidFill>
                  <a:schemeClr val="tx1"/>
                </a:solidFill>
                <a:latin typeface="+mn-lt"/>
                <a:ea typeface="+mn-ea"/>
                <a:cs typeface="+mn-cs"/>
              </a:rPr>
              <a:t>lie says, “No, it’s just this, but it’s been occurring most nights for the last month.”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defTabSz="933126">
              <a:defRPr/>
            </a:pPr>
            <a:r>
              <a:rPr lang="en-US" dirty="0"/>
              <a:t>  </a:t>
            </a:r>
          </a:p>
          <a:p>
            <a:pPr defTabSz="933126">
              <a:defRPr/>
            </a:pPr>
            <a:endParaRPr lang="en-US" dirty="0"/>
          </a:p>
          <a:p>
            <a:pPr defTabSz="933126">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2701592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Maria goes through a few more questions to screen for common psychotic experiences. </a:t>
            </a:r>
            <a:r>
              <a:rPr lang="en-US" sz="1200" kern="1200" dirty="0">
                <a:solidFill>
                  <a:schemeClr val="tx1"/>
                </a:solidFill>
                <a:latin typeface="+mn-lt"/>
                <a:ea typeface="+mn-ea"/>
                <a:cs typeface="+mn-cs"/>
              </a:rPr>
              <a:t>She asks</a:t>
            </a:r>
            <a:r>
              <a:rPr lang="en-US" sz="1200" kern="1200" baseline="0" dirty="0">
                <a:solidFill>
                  <a:schemeClr val="tx1"/>
                </a:solidFill>
                <a:latin typeface="+mn-lt"/>
                <a:ea typeface="+mn-ea"/>
                <a:cs typeface="+mn-cs"/>
              </a:rPr>
              <a:t> if Natalie is hearing things other people can’t, if the TV or radio is sending her messages, and if she is convinced others are trying to hurt her.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defTabSz="933126">
              <a:defRPr/>
            </a:pPr>
            <a:r>
              <a:rPr lang="en-US" dirty="0"/>
              <a:t>  </a:t>
            </a:r>
          </a:p>
          <a:p>
            <a:pPr defTabSz="933126">
              <a:defRPr/>
            </a:pPr>
            <a:endParaRPr lang="en-US" dirty="0"/>
          </a:p>
          <a:p>
            <a:pPr defTabSz="933126">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5084851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Natalie says,</a:t>
            </a:r>
            <a:r>
              <a:rPr lang="en-US" sz="1200" kern="1200" baseline="0" dirty="0">
                <a:solidFill>
                  <a:schemeClr val="tx1"/>
                </a:solidFill>
                <a:latin typeface="+mn-lt"/>
                <a:ea typeface="+mn-ea"/>
                <a:cs typeface="+mn-cs"/>
              </a:rPr>
              <a:t> “No.”</a:t>
            </a:r>
            <a:endParaRPr lang="en-US" dirty="0"/>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79583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Maria then decides to delve</a:t>
            </a:r>
            <a:r>
              <a:rPr lang="en-US" baseline="0" dirty="0"/>
              <a:t> into the paranoia that Natalie mentioned.</a:t>
            </a:r>
            <a:endParaRPr lang="en-US" dirty="0"/>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34315179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Natalie says,</a:t>
            </a:r>
            <a:r>
              <a:rPr lang="en-US" sz="1200" kern="1200" baseline="0" dirty="0">
                <a:solidFill>
                  <a:schemeClr val="tx1"/>
                </a:solidFill>
                <a:latin typeface="+mn-lt"/>
                <a:ea typeface="+mn-ea"/>
                <a:cs typeface="+mn-cs"/>
              </a:rPr>
              <a:t> “It only happens when I see the shadows. </a:t>
            </a:r>
            <a:r>
              <a:rPr lang="en-US" sz="1200" dirty="0">
                <a:solidFill>
                  <a:schemeClr val="bg1"/>
                </a:solidFill>
              </a:rPr>
              <a:t>It makes me paranoid that someone else is there or that I’m going crazy.”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3346554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Maria knows marijuana intoxication can cause a transient psychosis, and that heavy use is a risk factor for a persistent psychotic disorder. So she asks….</a:t>
            </a:r>
          </a:p>
          <a:p>
            <a:pPr algn="l"/>
            <a:r>
              <a:rPr lang="en-US" sz="1200" kern="1200" dirty="0">
                <a:solidFill>
                  <a:schemeClr val="tx1"/>
                </a:solidFill>
                <a:latin typeface="+mn-lt"/>
                <a:ea typeface="+mn-ea"/>
                <a:cs typeface="+mn-cs"/>
              </a:rPr>
              <a:t>“</a:t>
            </a:r>
            <a:r>
              <a:rPr lang="en-US" sz="1200" dirty="0">
                <a:solidFill>
                  <a:schemeClr val="bg1"/>
                </a:solidFill>
              </a:rPr>
              <a:t>You mentioned marijuana use on intake. Can I ask if these experiences are occurring while smoking or are they also occurring outside of marijuana use?”</a:t>
            </a:r>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42262499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Natalie</a:t>
            </a:r>
            <a:r>
              <a:rPr lang="en-US" sz="1200" kern="1200" baseline="0" dirty="0">
                <a:solidFill>
                  <a:schemeClr val="tx1"/>
                </a:solidFill>
                <a:latin typeface="+mn-lt"/>
                <a:ea typeface="+mn-ea"/>
                <a:cs typeface="+mn-cs"/>
              </a:rPr>
              <a:t> says, </a:t>
            </a:r>
            <a:r>
              <a:rPr lang="en-US" sz="1200" kern="1200" dirty="0">
                <a:solidFill>
                  <a:schemeClr val="tx1"/>
                </a:solidFill>
                <a:latin typeface="+mn-lt"/>
                <a:ea typeface="+mn-ea"/>
                <a:cs typeface="+mn-cs"/>
              </a:rPr>
              <a:t>“</a:t>
            </a:r>
            <a:r>
              <a:rPr lang="en-US" sz="1200" dirty="0">
                <a:solidFill>
                  <a:schemeClr val="bg1"/>
                </a:solidFill>
              </a:rPr>
              <a:t>You know, that’s a good point. These experiences have occurred almost every night, but I do usually smoke just about every night after work. It’s hard to say. I think that they may have occurred on nights that I wasn’t smoking.”</a:t>
            </a:r>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2104560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Maria considers whether daily marijuana use may be a factor, and also that she needs to determine the severity of her symptoms.</a:t>
            </a:r>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37185678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pause the vignette and review the distinction between full psychosis, attenuated psychosis and non-psychosis symptoms.</a:t>
            </a:r>
          </a:p>
        </p:txBody>
      </p:sp>
      <p:sp>
        <p:nvSpPr>
          <p:cNvPr id="4" name="Slide Number Placeholder 3"/>
          <p:cNvSpPr>
            <a:spLocks noGrp="1"/>
          </p:cNvSpPr>
          <p:nvPr>
            <p:ph type="sldNum" sz="quarter" idx="10"/>
          </p:nvPr>
        </p:nvSpPr>
        <p:spPr/>
        <p:txBody>
          <a:bodyPr/>
          <a:lstStyle/>
          <a:p>
            <a:fld id="{CF3B1709-9152-4094-8497-1A8B71493F08}" type="slidenum">
              <a:rPr lang="en-US" smtClean="0"/>
              <a:t>49</a:t>
            </a:fld>
            <a:endParaRPr lang="en-US"/>
          </a:p>
        </p:txBody>
      </p:sp>
    </p:spTree>
    <p:extLst>
      <p:ext uri="{BB962C8B-B14F-4D97-AF65-F5344CB8AC3E}">
        <p14:creationId xmlns:p14="http://schemas.microsoft.com/office/powerpoint/2010/main" val="3662013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The chat box opens at the bottom of the screen. </a:t>
            </a:r>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5</a:t>
            </a:fld>
            <a:endParaRPr lang="en-US"/>
          </a:p>
        </p:txBody>
      </p:sp>
    </p:spTree>
    <p:extLst>
      <p:ext uri="{BB962C8B-B14F-4D97-AF65-F5344CB8AC3E}">
        <p14:creationId xmlns:p14="http://schemas.microsoft.com/office/powerpoint/2010/main" val="31829149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What</a:t>
            </a:r>
            <a:r>
              <a:rPr lang="en-US" sz="1200" kern="1200" baseline="0" dirty="0">
                <a:solidFill>
                  <a:schemeClr val="tx1"/>
                </a:solidFill>
                <a:latin typeface="+mn-lt"/>
                <a:ea typeface="+mn-ea"/>
                <a:cs typeface="+mn-cs"/>
              </a:rPr>
              <a:t> is the main difference between attenuated-psychosis and fully psychotic symptoms?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F3B1709-9152-4094-8497-1A8B71493F08}" type="slidenum">
              <a:rPr lang="en-US" smtClean="0"/>
              <a:t>50</a:t>
            </a:fld>
            <a:endParaRPr lang="en-US"/>
          </a:p>
        </p:txBody>
      </p:sp>
    </p:spTree>
    <p:extLst>
      <p:ext uri="{BB962C8B-B14F-4D97-AF65-F5344CB8AC3E}">
        <p14:creationId xmlns:p14="http://schemas.microsoft.com/office/powerpoint/2010/main" val="28882243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answer is b, whether the person has insight that the experience is “not real”. </a:t>
            </a:r>
          </a:p>
        </p:txBody>
      </p:sp>
      <p:sp>
        <p:nvSpPr>
          <p:cNvPr id="4" name="Slide Number Placeholder 3"/>
          <p:cNvSpPr>
            <a:spLocks noGrp="1"/>
          </p:cNvSpPr>
          <p:nvPr>
            <p:ph type="sldNum" sz="quarter" idx="10"/>
          </p:nvPr>
        </p:nvSpPr>
        <p:spPr/>
        <p:txBody>
          <a:bodyPr/>
          <a:lstStyle/>
          <a:p>
            <a:fld id="{CF3B1709-9152-4094-8497-1A8B71493F08}" type="slidenum">
              <a:rPr lang="en-US" smtClean="0"/>
              <a:t>51</a:t>
            </a:fld>
            <a:endParaRPr lang="en-US"/>
          </a:p>
        </p:txBody>
      </p:sp>
    </p:spTree>
    <p:extLst>
      <p:ext uri="{BB962C8B-B14F-4D97-AF65-F5344CB8AC3E}">
        <p14:creationId xmlns:p14="http://schemas.microsoft.com/office/powerpoint/2010/main" val="31687495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both full psychosis and attenuated psychosis, the quality of the experience is illogical, not culturally help, is compelling and impacts a person’s function. The frequency is relatively often, and this is true for both full and attenuated psychosis. Although with full psychosis the symptoms tend to occur more often there is no real dividing line. The difference between full psychosis and attenuated psychosis is the conviction. How certain is the person that this experience is true? If they have doubts about the truthfulness of the experience then it’s still in the category of attenuated psychosis. Attenuated psychosis symptoms can occur during the early prodromal stages of a psychotic illness, it can also just occur and get better by itself, and after someone has developed a full psychotic disorder they can have relapses that involve attenuated symptoms. But when we’re talking about the distinction between attenuated and full psychosis we’re really focusing on the time prior to developing a psychotic illness or if they’re in a first episode of psychosis. People also just have strange ideas, that can be illogical and culturally held, or logical or we can all have fleeting strange ideas that are easily dismissed. So those are not psychotic even though they’re unusual ideas. </a:t>
            </a:r>
          </a:p>
        </p:txBody>
      </p:sp>
      <p:sp>
        <p:nvSpPr>
          <p:cNvPr id="4" name="Slide Number Placeholder 3"/>
          <p:cNvSpPr>
            <a:spLocks noGrp="1"/>
          </p:cNvSpPr>
          <p:nvPr>
            <p:ph type="sldNum" sz="quarter" idx="10"/>
          </p:nvPr>
        </p:nvSpPr>
        <p:spPr/>
        <p:txBody>
          <a:bodyPr/>
          <a:lstStyle/>
          <a:p>
            <a:fld id="{CF3B1709-9152-4094-8497-1A8B71493F08}" type="slidenum">
              <a:rPr lang="en-US" smtClean="0"/>
              <a:t>52</a:t>
            </a:fld>
            <a:endParaRPr lang="en-US"/>
          </a:p>
        </p:txBody>
      </p:sp>
    </p:spTree>
    <p:extLst>
      <p:ext uri="{BB962C8B-B14F-4D97-AF65-F5344CB8AC3E}">
        <p14:creationId xmlns:p14="http://schemas.microsoft.com/office/powerpoint/2010/main" val="31559030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126"/>
            <a:r>
              <a:rPr lang="en-US" dirty="0"/>
              <a:t>So let’s go back to our vignette where Maria talks to Natalie about substances and psychosis. </a:t>
            </a:r>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10664412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126"/>
            <a:r>
              <a:rPr lang="en-US" dirty="0"/>
              <a:t>Maria asks if Natalie knows that marijuana</a:t>
            </a:r>
            <a:r>
              <a:rPr lang="en-US" baseline="0" dirty="0"/>
              <a:t> can cause these experiences she is having.</a:t>
            </a:r>
            <a:endParaRPr lang="en-US" dirty="0"/>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39224413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126"/>
            <a:r>
              <a:rPr lang="en-US" dirty="0"/>
              <a:t>Natalie</a:t>
            </a:r>
            <a:r>
              <a:rPr lang="en-US" baseline="0" dirty="0"/>
              <a:t> knows that marijuana can cause paranoia, but didn’t know that it could also cause hallucinations.</a:t>
            </a:r>
            <a:endParaRPr lang="en-US" dirty="0"/>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33022751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126"/>
            <a:r>
              <a:rPr lang="en-US" dirty="0"/>
              <a:t>Maria tells her that the shadows she is seeing are called perceptual abnormalities, and that they can occur with marijuana</a:t>
            </a:r>
            <a:r>
              <a:rPr lang="en-US" baseline="0" dirty="0"/>
              <a:t> use.</a:t>
            </a:r>
            <a:endParaRPr lang="en-US" dirty="0"/>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35318621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3312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“Oh wow, that’s scary.”</a:t>
            </a:r>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16527932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3312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Natalie denies any of these except…</a:t>
            </a:r>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38474334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3312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Maria continues her evaluation, exploring whether Natalie might have depression, mania, or anxiety symptoms, whether she has a history of trauma, her general physical health, and whether she is prescribed medications, takes over the counter supplements, or uses other substances. Natalie denies any of these except …she tells</a:t>
            </a:r>
            <a:r>
              <a:rPr lang="en-US" sz="1200" kern="1200" baseline="0" dirty="0">
                <a:solidFill>
                  <a:schemeClr val="tx1"/>
                </a:solidFill>
                <a:latin typeface="+mn-lt"/>
                <a:ea typeface="+mn-ea"/>
                <a:cs typeface="+mn-cs"/>
              </a:rPr>
              <a:t> Maria about an experience with LSD she had a month before.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1904466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Select “All Panelists” from the drop down menu. You can type in questions or comments at any time during the presentation. Dr. Perkins will address these at the end of the presentation.  </a:t>
            </a:r>
          </a:p>
          <a:p>
            <a:endParaRPr lang="en-US" dirty="0"/>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6</a:t>
            </a:fld>
            <a:endParaRPr lang="en-US"/>
          </a:p>
        </p:txBody>
      </p:sp>
    </p:spTree>
    <p:extLst>
      <p:ext uri="{BB962C8B-B14F-4D97-AF65-F5344CB8AC3E}">
        <p14:creationId xmlns:p14="http://schemas.microsoft.com/office/powerpoint/2010/main" val="41800341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orbel" panose="020B0503020204020204" pitchFamily="34" charset="0"/>
              </a:rPr>
              <a:t>How likely is it that Natalie’s attenuated psychosis symptoms are related to use of marijuana or other drugs?</a:t>
            </a:r>
          </a:p>
          <a:p>
            <a:endParaRPr lang="en-US" sz="1200" dirty="0">
              <a:latin typeface="Corbel" panose="020B0503020204020204" pitchFamily="34" charset="0"/>
            </a:endParaRPr>
          </a:p>
          <a:p>
            <a:pPr marL="342900" indent="-342900">
              <a:buFont typeface="+mj-lt"/>
              <a:buAutoNum type="alphaLcParenR"/>
            </a:pPr>
            <a:r>
              <a:rPr lang="en-US" sz="1200" dirty="0"/>
              <a:t>25% likely</a:t>
            </a:r>
          </a:p>
          <a:p>
            <a:pPr marL="342900" indent="-342900">
              <a:buFont typeface="+mj-lt"/>
              <a:buAutoNum type="alphaLcParenR"/>
            </a:pPr>
            <a:r>
              <a:rPr lang="en-US" sz="1200" dirty="0"/>
              <a:t>50% likely</a:t>
            </a:r>
          </a:p>
          <a:p>
            <a:pPr marL="342900" indent="-342900">
              <a:buFont typeface="+mj-lt"/>
              <a:buAutoNum type="alphaLcParenR"/>
            </a:pPr>
            <a:r>
              <a:rPr lang="en-US" sz="1200" dirty="0"/>
              <a:t>Close to 100% likely</a:t>
            </a:r>
          </a:p>
          <a:p>
            <a:pPr marL="342900" indent="-342900">
              <a:buFont typeface="+mj-lt"/>
              <a:buAutoNum type="alphaLcParenR"/>
            </a:pPr>
            <a:r>
              <a:rPr lang="en-US" sz="1200" dirty="0"/>
              <a:t>Can’t say</a:t>
            </a:r>
          </a:p>
        </p:txBody>
      </p:sp>
      <p:sp>
        <p:nvSpPr>
          <p:cNvPr id="4" name="Slide Number Placeholder 3"/>
          <p:cNvSpPr>
            <a:spLocks noGrp="1"/>
          </p:cNvSpPr>
          <p:nvPr>
            <p:ph type="sldNum" sz="quarter" idx="10"/>
          </p:nvPr>
        </p:nvSpPr>
        <p:spPr/>
        <p:txBody>
          <a:bodyPr/>
          <a:lstStyle/>
          <a:p>
            <a:fld id="{CF3B1709-9152-4094-8497-1A8B71493F08}" type="slidenum">
              <a:rPr lang="en-US" smtClean="0"/>
              <a:t>60</a:t>
            </a:fld>
            <a:endParaRPr lang="en-US"/>
          </a:p>
        </p:txBody>
      </p:sp>
    </p:spTree>
    <p:extLst>
      <p:ext uri="{BB962C8B-B14F-4D97-AF65-F5344CB8AC3E}">
        <p14:creationId xmlns:p14="http://schemas.microsoft.com/office/powerpoint/2010/main" val="24647963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It is certainly possible that Natalie’s attenuated psychosis symptoms are related to marijuana or LSD, but it is important that we keep an open mind and use analytic thinking strategies, rather than rely on cognitive heuristics such as confirmatory bias, which is seeking out information to confirm, rather than </a:t>
            </a:r>
            <a:r>
              <a:rPr lang="en-US" sz="1200" kern="1200" dirty="0" err="1">
                <a:solidFill>
                  <a:schemeClr val="tx1"/>
                </a:solidFill>
                <a:latin typeface="+mn-lt"/>
                <a:ea typeface="+mn-ea"/>
                <a:cs typeface="+mn-cs"/>
              </a:rPr>
              <a:t>discomfirm</a:t>
            </a:r>
            <a:r>
              <a:rPr lang="en-US" sz="1200" kern="1200" dirty="0">
                <a:solidFill>
                  <a:schemeClr val="tx1"/>
                </a:solidFill>
                <a:latin typeface="+mn-lt"/>
                <a:ea typeface="+mn-ea"/>
                <a:cs typeface="+mn-cs"/>
              </a:rPr>
              <a:t>, our hypotheses. </a:t>
            </a:r>
          </a:p>
        </p:txBody>
      </p:sp>
      <p:sp>
        <p:nvSpPr>
          <p:cNvPr id="4" name="Slide Number Placeholder 3"/>
          <p:cNvSpPr>
            <a:spLocks noGrp="1"/>
          </p:cNvSpPr>
          <p:nvPr>
            <p:ph type="sldNum" sz="quarter" idx="10"/>
          </p:nvPr>
        </p:nvSpPr>
        <p:spPr/>
        <p:txBody>
          <a:bodyPr/>
          <a:lstStyle/>
          <a:p>
            <a:fld id="{CF3B1709-9152-4094-8497-1A8B71493F08}" type="slidenum">
              <a:rPr lang="en-US" smtClean="0"/>
              <a:t>61</a:t>
            </a:fld>
            <a:endParaRPr lang="en-US"/>
          </a:p>
        </p:txBody>
      </p:sp>
    </p:spTree>
    <p:extLst>
      <p:ext uri="{BB962C8B-B14F-4D97-AF65-F5344CB8AC3E}">
        <p14:creationId xmlns:p14="http://schemas.microsoft.com/office/powerpoint/2010/main" val="1088672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3312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Maria is uncertain about the relationship of drugs to Natalie’s symptoms, and so tries to engage Natalie in a plan to figure it out…</a:t>
            </a:r>
          </a:p>
          <a:p>
            <a:pPr marL="0" marR="0" lvl="0" indent="0" algn="l" defTabSz="93312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Maria describes the</a:t>
            </a:r>
            <a:r>
              <a:rPr lang="en-US" sz="1200" kern="1200" baseline="0" dirty="0">
                <a:solidFill>
                  <a:schemeClr val="tx1"/>
                </a:solidFill>
                <a:latin typeface="+mn-lt"/>
                <a:ea typeface="+mn-ea"/>
                <a:cs typeface="+mn-cs"/>
              </a:rPr>
              <a:t> impact of LSD and marijuana.</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5145632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3312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Marie is surprised by this information. </a:t>
            </a:r>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16874280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3312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Maria suggests that</a:t>
            </a:r>
            <a:r>
              <a:rPr lang="en-US" sz="1200" kern="1200" baseline="0" dirty="0">
                <a:solidFill>
                  <a:schemeClr val="tx1"/>
                </a:solidFill>
                <a:latin typeface="+mn-lt"/>
                <a:ea typeface="+mn-ea"/>
                <a:cs typeface="+mn-cs"/>
              </a:rPr>
              <a:t> Natalie stop using marijuana and other drugs so that she can monitor her symptoms without substances.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24388436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3312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Natalie says that would be difficult for her.</a:t>
            </a:r>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21925187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a person who uses marijuana or other substances frequently, especially daily, it is often not possible to be certain whether attenuated or full psychosis symptoms are related to intoxication with the substances, are the beginning of a primary psychotic disorder that is triggered by the substance, or is entirely unrelated to the substance use. Often a period of sobriety is the only way to be sure. Maria and Natalie begin their work together…</a:t>
            </a:r>
          </a:p>
        </p:txBody>
      </p:sp>
      <p:sp>
        <p:nvSpPr>
          <p:cNvPr id="4" name="Slide Number Placeholder 3"/>
          <p:cNvSpPr>
            <a:spLocks noGrp="1"/>
          </p:cNvSpPr>
          <p:nvPr>
            <p:ph type="sldNum" sz="quarter" idx="10"/>
          </p:nvPr>
        </p:nvSpPr>
        <p:spPr/>
        <p:txBody>
          <a:bodyPr/>
          <a:lstStyle/>
          <a:p>
            <a:pPr defTabSz="466563">
              <a:defRPr/>
            </a:pPr>
            <a:fld id="{25D71B83-B029-4F22-B29D-85C3320EB077}" type="slidenum">
              <a:rPr lang="en-US">
                <a:solidFill>
                  <a:prstClr val="black"/>
                </a:solidFill>
                <a:latin typeface="Calibri" panose="020F0502020204030204"/>
              </a:rPr>
              <a:pPr defTabSz="466563">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7969464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clinical example of a substance</a:t>
            </a:r>
            <a:r>
              <a:rPr lang="en-US" baseline="0" dirty="0"/>
              <a:t> related psychosis.</a:t>
            </a:r>
            <a:endParaRPr lang="en-US" dirty="0"/>
          </a:p>
        </p:txBody>
      </p:sp>
      <p:sp>
        <p:nvSpPr>
          <p:cNvPr id="4" name="Slide Number Placeholder 3"/>
          <p:cNvSpPr>
            <a:spLocks noGrp="1"/>
          </p:cNvSpPr>
          <p:nvPr>
            <p:ph type="sldNum" sz="quarter" idx="10"/>
          </p:nvPr>
        </p:nvSpPr>
        <p:spPr/>
        <p:txBody>
          <a:bodyPr/>
          <a:lstStyle/>
          <a:p>
            <a:fld id="{CF3B1709-9152-4094-8497-1A8B71493F08}" type="slidenum">
              <a:rPr lang="en-US" smtClean="0"/>
              <a:t>67</a:t>
            </a:fld>
            <a:endParaRPr lang="en-US"/>
          </a:p>
        </p:txBody>
      </p:sp>
    </p:spTree>
    <p:extLst>
      <p:ext uri="{BB962C8B-B14F-4D97-AF65-F5344CB8AC3E}">
        <p14:creationId xmlns:p14="http://schemas.microsoft.com/office/powerpoint/2010/main" val="29708444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Sam is a 17 years old high school junior . Sam is brought in by his parents to be evaluated by Tyler, a community mental health care provider. Sam’s parents tell Tyler that their son has not been himself lately, for example his grades have fallen and he quit the school band. A couple of weeks ago they found Sam talking to the TV, and Sam wouldn’t provide an explanation, prompting them to schedule the appointment. Sam’s mother attributes the changes in Sam to him using multiple substances over the last year.  Tyler begins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Sam responds…. </a:t>
            </a:r>
          </a:p>
        </p:txBody>
      </p:sp>
      <p:sp>
        <p:nvSpPr>
          <p:cNvPr id="4" name="Slide Number Placeholder 3"/>
          <p:cNvSpPr>
            <a:spLocks noGrp="1"/>
          </p:cNvSpPr>
          <p:nvPr>
            <p:ph type="sldNum" sz="quarter" idx="10"/>
          </p:nvPr>
        </p:nvSpPr>
        <p:spPr/>
        <p:txBody>
          <a:bodyPr/>
          <a:lstStyle/>
          <a:p>
            <a:fld id="{2C959BF4-E0C6-4103-BB41-F75FF842AC19}" type="slidenum">
              <a:rPr lang="en-US" smtClean="0"/>
              <a:t>68</a:t>
            </a:fld>
            <a:endParaRPr lang="en-US"/>
          </a:p>
        </p:txBody>
      </p:sp>
    </p:spTree>
    <p:extLst>
      <p:ext uri="{BB962C8B-B14F-4D97-AF65-F5344CB8AC3E}">
        <p14:creationId xmlns:p14="http://schemas.microsoft.com/office/powerpoint/2010/main" val="10976889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Jos</a:t>
            </a:r>
            <a:r>
              <a:rPr lang="en-US" dirty="0"/>
              <a:t>é beings by asking Lamar</a:t>
            </a:r>
            <a:r>
              <a:rPr lang="en-US" baseline="0" dirty="0"/>
              <a:t> to tell him why he is here.</a:t>
            </a:r>
            <a:endParaRPr lang="en-US" dirty="0"/>
          </a:p>
        </p:txBody>
      </p:sp>
      <p:sp>
        <p:nvSpPr>
          <p:cNvPr id="4" name="Slide Number Placeholder 3"/>
          <p:cNvSpPr>
            <a:spLocks noGrp="1"/>
          </p:cNvSpPr>
          <p:nvPr>
            <p:ph type="sldNum" sz="quarter" idx="10"/>
          </p:nvPr>
        </p:nvSpPr>
        <p:spPr/>
        <p:txBody>
          <a:bodyPr/>
          <a:lstStyle/>
          <a:p>
            <a:fld id="{2C959BF4-E0C6-4103-BB41-F75FF842AC19}" type="slidenum">
              <a:rPr lang="en-US" smtClean="0"/>
              <a:t>69</a:t>
            </a:fld>
            <a:endParaRPr lang="en-US"/>
          </a:p>
        </p:txBody>
      </p:sp>
    </p:spTree>
    <p:extLst>
      <p:ext uri="{BB962C8B-B14F-4D97-AF65-F5344CB8AC3E}">
        <p14:creationId xmlns:p14="http://schemas.microsoft.com/office/powerpoint/2010/main" val="1548467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attendees are encouraged to complete an evaluation of this program. Attendees who are requesting continuing education credits or a certificate of attendance for this presentation are required to complete the evaluation. At the end of this presentation you will receive a link to complete the evaluation online. </a:t>
            </a:r>
          </a:p>
          <a:p>
            <a:r>
              <a:rPr lang="en-US" sz="1200" kern="1200" dirty="0">
                <a:solidFill>
                  <a:schemeClr val="tx1"/>
                </a:solidFill>
                <a:effectLst/>
                <a:latin typeface="+mn-lt"/>
                <a:ea typeface="+mn-ea"/>
                <a:cs typeface="+mn-cs"/>
              </a:rPr>
              <a:t>Dr. Perkins, please begin.</a:t>
            </a:r>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7</a:t>
            </a:fld>
            <a:endParaRPr lang="en-US"/>
          </a:p>
        </p:txBody>
      </p:sp>
    </p:spTree>
    <p:extLst>
      <p:ext uri="{BB962C8B-B14F-4D97-AF65-F5344CB8AC3E}">
        <p14:creationId xmlns:p14="http://schemas.microsoft.com/office/powerpoint/2010/main" val="25774053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Lamar responds,</a:t>
            </a:r>
            <a:r>
              <a:rPr lang="en-US" sz="1200" kern="1200" baseline="0" dirty="0">
                <a:solidFill>
                  <a:schemeClr val="tx1"/>
                </a:solidFill>
                <a:latin typeface="+mn-lt"/>
                <a:ea typeface="+mn-ea"/>
                <a:cs typeface="+mn-cs"/>
              </a:rPr>
              <a:t> “My mom thinks that I use too many drugs.” </a:t>
            </a:r>
            <a:r>
              <a:rPr lang="en-US" sz="1200" kern="1200" dirty="0">
                <a:solidFill>
                  <a:schemeClr val="tx1"/>
                </a:solidFill>
                <a:latin typeface="+mn-lt"/>
                <a:ea typeface="+mn-ea"/>
                <a:cs typeface="+mn-cs"/>
              </a:rPr>
              <a:t>Jos</a:t>
            </a:r>
            <a:r>
              <a:rPr lang="en-US" dirty="0"/>
              <a:t>é inquires about substance use…</a:t>
            </a:r>
          </a:p>
        </p:txBody>
      </p:sp>
      <p:sp>
        <p:nvSpPr>
          <p:cNvPr id="4" name="Slide Number Placeholder 3"/>
          <p:cNvSpPr>
            <a:spLocks noGrp="1"/>
          </p:cNvSpPr>
          <p:nvPr>
            <p:ph type="sldNum" sz="quarter" idx="10"/>
          </p:nvPr>
        </p:nvSpPr>
        <p:spPr/>
        <p:txBody>
          <a:bodyPr/>
          <a:lstStyle/>
          <a:p>
            <a:fld id="{2C959BF4-E0C6-4103-BB41-F75FF842AC19}" type="slidenum">
              <a:rPr lang="en-US" smtClean="0"/>
              <a:t>70</a:t>
            </a:fld>
            <a:endParaRPr lang="en-US"/>
          </a:p>
        </p:txBody>
      </p:sp>
    </p:spTree>
    <p:extLst>
      <p:ext uri="{BB962C8B-B14F-4D97-AF65-F5344CB8AC3E}">
        <p14:creationId xmlns:p14="http://schemas.microsoft.com/office/powerpoint/2010/main" val="37979222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“What substances are you using?”</a:t>
            </a:r>
            <a:endParaRPr lang="en-US" dirty="0"/>
          </a:p>
        </p:txBody>
      </p:sp>
      <p:sp>
        <p:nvSpPr>
          <p:cNvPr id="4" name="Slide Number Placeholder 3"/>
          <p:cNvSpPr>
            <a:spLocks noGrp="1"/>
          </p:cNvSpPr>
          <p:nvPr>
            <p:ph type="sldNum" sz="quarter" idx="10"/>
          </p:nvPr>
        </p:nvSpPr>
        <p:spPr/>
        <p:txBody>
          <a:bodyPr/>
          <a:lstStyle/>
          <a:p>
            <a:fld id="{2C959BF4-E0C6-4103-BB41-F75FF842AC19}" type="slidenum">
              <a:rPr lang="en-US" smtClean="0"/>
              <a:t>71</a:t>
            </a:fld>
            <a:endParaRPr lang="en-US"/>
          </a:p>
        </p:txBody>
      </p:sp>
    </p:spTree>
    <p:extLst>
      <p:ext uri="{BB962C8B-B14F-4D97-AF65-F5344CB8AC3E}">
        <p14:creationId xmlns:p14="http://schemas.microsoft.com/office/powerpoint/2010/main" val="7945691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Lamar relates using marijuana daily and, less frequently, cocaine, and “</a:t>
            </a:r>
            <a:r>
              <a:rPr lang="en-US" sz="1200" kern="1200" dirty="0" err="1">
                <a:solidFill>
                  <a:schemeClr val="tx1"/>
                </a:solidFill>
                <a:latin typeface="+mn-lt"/>
                <a:ea typeface="+mn-ea"/>
                <a:cs typeface="+mn-cs"/>
              </a:rPr>
              <a:t>shrooms</a:t>
            </a:r>
            <a:r>
              <a:rPr lang="en-US" sz="1200" kern="1200" dirty="0">
                <a:solidFill>
                  <a:schemeClr val="tx1"/>
                </a:solidFill>
                <a:latin typeface="+mn-lt"/>
                <a:ea typeface="+mn-ea"/>
                <a:cs typeface="+mn-cs"/>
              </a:rPr>
              <a:t>”, hallucinogenic mushrooms. Next Jos</a:t>
            </a:r>
            <a:r>
              <a:rPr lang="en-US" dirty="0"/>
              <a:t>é</a:t>
            </a:r>
            <a:r>
              <a:rPr lang="en-US" baseline="0" dirty="0"/>
              <a:t> explores the unusual behaviors raised by his parents….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C959BF4-E0C6-4103-BB41-F75FF842AC19}" type="slidenum">
              <a:rPr lang="en-US" smtClean="0"/>
              <a:t>72</a:t>
            </a:fld>
            <a:endParaRPr lang="en-US"/>
          </a:p>
        </p:txBody>
      </p:sp>
    </p:spTree>
    <p:extLst>
      <p:ext uri="{BB962C8B-B14F-4D97-AF65-F5344CB8AC3E}">
        <p14:creationId xmlns:p14="http://schemas.microsoft.com/office/powerpoint/2010/main" val="5009846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 asks Lamar to tell</a:t>
            </a:r>
            <a:r>
              <a:rPr lang="en-US" sz="1200" kern="1200" baseline="0" dirty="0">
                <a:solidFill>
                  <a:schemeClr val="tx1"/>
                </a:solidFill>
                <a:latin typeface="+mn-lt"/>
                <a:ea typeface="+mn-ea"/>
                <a:cs typeface="+mn-cs"/>
              </a:rPr>
              <a:t> him more about the worrying behaviors…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C959BF4-E0C6-4103-BB41-F75FF842AC19}" type="slidenum">
              <a:rPr lang="en-US" smtClean="0"/>
              <a:t>73</a:t>
            </a:fld>
            <a:endParaRPr lang="en-US"/>
          </a:p>
        </p:txBody>
      </p:sp>
    </p:spTree>
    <p:extLst>
      <p:ext uri="{BB962C8B-B14F-4D97-AF65-F5344CB8AC3E}">
        <p14:creationId xmlns:p14="http://schemas.microsoft.com/office/powerpoint/2010/main" val="18004532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…and Lamar responds,</a:t>
            </a:r>
            <a:r>
              <a:rPr lang="en-US" sz="1200" kern="1200" baseline="0" dirty="0">
                <a:solidFill>
                  <a:schemeClr val="tx1"/>
                </a:solidFill>
                <a:latin typeface="+mn-lt"/>
                <a:ea typeface="+mn-ea"/>
                <a:cs typeface="+mn-cs"/>
              </a:rPr>
              <a:t> “Well, you’re not going to believe me either, so why bother.”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C959BF4-E0C6-4103-BB41-F75FF842AC19}" type="slidenum">
              <a:rPr lang="en-US" smtClean="0"/>
              <a:t>74</a:t>
            </a:fld>
            <a:endParaRPr lang="en-US"/>
          </a:p>
        </p:txBody>
      </p:sp>
    </p:spTree>
    <p:extLst>
      <p:ext uri="{BB962C8B-B14F-4D97-AF65-F5344CB8AC3E}">
        <p14:creationId xmlns:p14="http://schemas.microsoft.com/office/powerpoint/2010/main" val="38857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Though he is initially hesitant, with support Lamar reveals…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C959BF4-E0C6-4103-BB41-F75FF842AC19}" type="slidenum">
              <a:rPr lang="en-US" smtClean="0"/>
              <a:t>75</a:t>
            </a:fld>
            <a:endParaRPr lang="en-US"/>
          </a:p>
        </p:txBody>
      </p:sp>
    </p:spTree>
    <p:extLst>
      <p:ext uri="{BB962C8B-B14F-4D97-AF65-F5344CB8AC3E}">
        <p14:creationId xmlns:p14="http://schemas.microsoft.com/office/powerpoint/2010/main" val="14782660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…that he is “on a mission for the CIA…” Lamar goes on to tell </a:t>
            </a:r>
            <a:r>
              <a:rPr lang="en-US" sz="1200" kern="1200" dirty="0">
                <a:solidFill>
                  <a:schemeClr val="tx1"/>
                </a:solidFill>
                <a:latin typeface="+mn-lt"/>
                <a:ea typeface="+mn-ea"/>
                <a:cs typeface="+mn-cs"/>
              </a:rPr>
              <a:t>Jos</a:t>
            </a:r>
            <a:r>
              <a:rPr lang="en-US" dirty="0"/>
              <a:t>é</a:t>
            </a:r>
            <a:r>
              <a:rPr lang="en-US" baseline="0" dirty="0"/>
              <a:t> that he is receiving telepathic messages from the CIA and that he believes that he has been chosen to fight a war in another dimension. </a:t>
            </a:r>
            <a:r>
              <a:rPr lang="en-US" sz="1200" kern="1200" dirty="0">
                <a:solidFill>
                  <a:schemeClr val="tx1"/>
                </a:solidFill>
                <a:latin typeface="+mn-lt"/>
                <a:ea typeface="+mn-ea"/>
                <a:cs typeface="+mn-cs"/>
              </a:rPr>
              <a:t>Jos</a:t>
            </a:r>
            <a:r>
              <a:rPr lang="en-US" dirty="0"/>
              <a:t>é</a:t>
            </a:r>
            <a:r>
              <a:rPr lang="en-US" baseline="0" dirty="0"/>
              <a:t> explores Lamar’s conviction.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C959BF4-E0C6-4103-BB41-F75FF842AC19}" type="slidenum">
              <a:rPr lang="en-US" smtClean="0"/>
              <a:t>76</a:t>
            </a:fld>
            <a:endParaRPr lang="en-US"/>
          </a:p>
        </p:txBody>
      </p:sp>
    </p:spTree>
    <p:extLst>
      <p:ext uri="{BB962C8B-B14F-4D97-AF65-F5344CB8AC3E}">
        <p14:creationId xmlns:p14="http://schemas.microsoft.com/office/powerpoint/2010/main" val="37887194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Jos</a:t>
            </a:r>
            <a:r>
              <a:rPr lang="en-US" dirty="0"/>
              <a:t>é</a:t>
            </a:r>
            <a:r>
              <a:rPr lang="en-US" baseline="0" dirty="0"/>
              <a:t> </a:t>
            </a:r>
            <a:r>
              <a:rPr lang="en-US" dirty="0"/>
              <a:t>determines that these experiences are unusual, and not culturally held. Jose needs to evaluate conviction.</a:t>
            </a:r>
          </a:p>
        </p:txBody>
      </p:sp>
      <p:sp>
        <p:nvSpPr>
          <p:cNvPr id="4" name="Slide Number Placeholder 3"/>
          <p:cNvSpPr>
            <a:spLocks noGrp="1"/>
          </p:cNvSpPr>
          <p:nvPr>
            <p:ph type="sldNum" sz="quarter" idx="10"/>
          </p:nvPr>
        </p:nvSpPr>
        <p:spPr/>
        <p:txBody>
          <a:bodyPr/>
          <a:lstStyle/>
          <a:p>
            <a:fld id="{2C959BF4-E0C6-4103-BB41-F75FF842AC19}" type="slidenum">
              <a:rPr lang="en-US" smtClean="0"/>
              <a:t>77</a:t>
            </a:fld>
            <a:endParaRPr lang="en-US"/>
          </a:p>
        </p:txBody>
      </p:sp>
    </p:spTree>
    <p:extLst>
      <p:ext uri="{BB962C8B-B14F-4D97-AF65-F5344CB8AC3E}">
        <p14:creationId xmlns:p14="http://schemas.microsoft.com/office/powerpoint/2010/main" val="965000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“Do you ever doubt the CIA is communicating with you telepathically?”</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C959BF4-E0C6-4103-BB41-F75FF842AC19}" type="slidenum">
              <a:rPr lang="en-US" smtClean="0"/>
              <a:t>78</a:t>
            </a:fld>
            <a:endParaRPr lang="en-US"/>
          </a:p>
        </p:txBody>
      </p:sp>
    </p:spTree>
    <p:extLst>
      <p:ext uri="{BB962C8B-B14F-4D97-AF65-F5344CB8AC3E}">
        <p14:creationId xmlns:p14="http://schemas.microsoft.com/office/powerpoint/2010/main" val="2034209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Lamar is sure that it is real. This response validates </a:t>
            </a:r>
            <a:r>
              <a:rPr lang="en-US" sz="1200" kern="1200" dirty="0">
                <a:solidFill>
                  <a:schemeClr val="tx1"/>
                </a:solidFill>
                <a:latin typeface="+mn-lt"/>
                <a:ea typeface="+mn-ea"/>
                <a:cs typeface="+mn-cs"/>
              </a:rPr>
              <a:t>Jos</a:t>
            </a:r>
            <a:r>
              <a:rPr lang="en-US" dirty="0"/>
              <a:t>é’s concerns that Lamar is experiencing fully psychotic symptoms.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C959BF4-E0C6-4103-BB41-F75FF842AC19}" type="slidenum">
              <a:rPr lang="en-US" smtClean="0"/>
              <a:t>79</a:t>
            </a:fld>
            <a:endParaRPr lang="en-US"/>
          </a:p>
        </p:txBody>
      </p:sp>
    </p:spTree>
    <p:extLst>
      <p:ext uri="{BB962C8B-B14F-4D97-AF65-F5344CB8AC3E}">
        <p14:creationId xmlns:p14="http://schemas.microsoft.com/office/powerpoint/2010/main" val="2796169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3800"/>
            <a:ext cx="4302125" cy="32258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Thanks Chad.  </a:t>
            </a:r>
          </a:p>
          <a:p>
            <a:r>
              <a:rPr lang="en-US" sz="1200" kern="1200" dirty="0">
                <a:solidFill>
                  <a:schemeClr val="tx1"/>
                </a:solidFill>
                <a:latin typeface="+mn-lt"/>
                <a:ea typeface="+mn-ea"/>
                <a:cs typeface="+mn-cs"/>
              </a:rPr>
              <a:t>I want to welcome you to Psychosis: Can you spot it?, an educational series that addresses the common signs and symptoms of first episode psychosis, as well as the barriers to recognition by health care providers.</a:t>
            </a:r>
          </a:p>
          <a:p>
            <a:endParaRPr lang="en-US" dirty="0"/>
          </a:p>
        </p:txBody>
      </p:sp>
      <p:sp>
        <p:nvSpPr>
          <p:cNvPr id="4" name="Slide Number Placeholder 3"/>
          <p:cNvSpPr>
            <a:spLocks noGrp="1"/>
          </p:cNvSpPr>
          <p:nvPr>
            <p:ph type="sldNum" sz="quarter" idx="10"/>
          </p:nvPr>
        </p:nvSpPr>
        <p:spPr/>
        <p:txBody>
          <a:bodyPr/>
          <a:lstStyle/>
          <a:p>
            <a:pPr defTabSz="466563">
              <a:defRPr/>
            </a:pPr>
            <a:fld id="{05A5C259-D97B-476B-BCA9-F9DDC2F548E8}" type="slidenum">
              <a:rPr lang="en-US">
                <a:solidFill>
                  <a:prstClr val="black"/>
                </a:solidFill>
                <a:latin typeface="Calibri" panose="020F0502020204030204"/>
              </a:rPr>
              <a:pPr defTabSz="466563">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3226723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126">
              <a:defRPr/>
            </a:pPr>
            <a:r>
              <a:rPr lang="en-US" dirty="0"/>
              <a:t>Now that José believes Lamar is having fully psychotic symptoms,</a:t>
            </a:r>
            <a:r>
              <a:rPr lang="en-US" baseline="0" dirty="0"/>
              <a:t> he </a:t>
            </a:r>
            <a:r>
              <a:rPr lang="en-US" dirty="0"/>
              <a:t>wonders what role the drugs play in Lamar’s psychosis.</a:t>
            </a:r>
          </a:p>
        </p:txBody>
      </p:sp>
      <p:sp>
        <p:nvSpPr>
          <p:cNvPr id="4" name="Slide Number Placeholder 3"/>
          <p:cNvSpPr>
            <a:spLocks noGrp="1"/>
          </p:cNvSpPr>
          <p:nvPr>
            <p:ph type="sldNum" sz="quarter" idx="10"/>
          </p:nvPr>
        </p:nvSpPr>
        <p:spPr/>
        <p:txBody>
          <a:bodyPr/>
          <a:lstStyle/>
          <a:p>
            <a:fld id="{2C959BF4-E0C6-4103-BB41-F75FF842AC19}" type="slidenum">
              <a:rPr lang="en-US" smtClean="0"/>
              <a:t>80</a:t>
            </a:fld>
            <a:endParaRPr lang="en-US"/>
          </a:p>
        </p:txBody>
      </p:sp>
    </p:spTree>
    <p:extLst>
      <p:ext uri="{BB962C8B-B14F-4D97-AF65-F5344CB8AC3E}">
        <p14:creationId xmlns:p14="http://schemas.microsoft.com/office/powerpoint/2010/main" val="2723245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orbel" panose="020B0503020204020204" pitchFamily="34" charset="0"/>
              </a:rPr>
              <a:t>What information might help Tyler determine whether Lamar’s psychotic symptoms are directly caused by substances, or are a primary psychotic disorder?</a:t>
            </a:r>
          </a:p>
          <a:p>
            <a:endParaRPr lang="en-US" sz="1200" dirty="0">
              <a:latin typeface="Corbel" panose="020B0503020204020204" pitchFamily="34" charset="0"/>
            </a:endParaRPr>
          </a:p>
          <a:p>
            <a:pPr marL="342900" indent="-342900">
              <a:buFont typeface="+mj-lt"/>
              <a:buAutoNum type="alphaLcParenR"/>
            </a:pPr>
            <a:r>
              <a:rPr lang="en-US" sz="1200" dirty="0"/>
              <a:t>Determine if Lamar had psychotic symptoms prior to heavy substance use</a:t>
            </a:r>
          </a:p>
          <a:p>
            <a:pPr marL="342900" indent="-342900">
              <a:buFont typeface="+mj-lt"/>
              <a:buAutoNum type="alphaLcParenR"/>
            </a:pPr>
            <a:r>
              <a:rPr lang="en-US" sz="1200" dirty="0"/>
              <a:t>Determine if Lamar has psychotic symptoms when not using drugs</a:t>
            </a:r>
          </a:p>
          <a:p>
            <a:pPr marL="342900" indent="-342900">
              <a:buFont typeface="+mj-lt"/>
              <a:buAutoNum type="alphaLcParenR"/>
            </a:pPr>
            <a:r>
              <a:rPr lang="en-US" sz="1200" dirty="0"/>
              <a:t>Both a &amp; b</a:t>
            </a:r>
          </a:p>
          <a:p>
            <a:pPr marL="342900" indent="-342900">
              <a:buFont typeface="+mj-lt"/>
              <a:buAutoNum type="alphaLcParenR"/>
            </a:pPr>
            <a:r>
              <a:rPr lang="en-US" sz="1200" dirty="0"/>
              <a:t>None of the above, it is impossible to know</a:t>
            </a:r>
          </a:p>
        </p:txBody>
      </p:sp>
      <p:sp>
        <p:nvSpPr>
          <p:cNvPr id="4" name="Slide Number Placeholder 3"/>
          <p:cNvSpPr>
            <a:spLocks noGrp="1"/>
          </p:cNvSpPr>
          <p:nvPr>
            <p:ph type="sldNum" sz="quarter" idx="10"/>
          </p:nvPr>
        </p:nvSpPr>
        <p:spPr/>
        <p:txBody>
          <a:bodyPr/>
          <a:lstStyle/>
          <a:p>
            <a:fld id="{CF3B1709-9152-4094-8497-1A8B71493F08}" type="slidenum">
              <a:rPr lang="en-US" smtClean="0"/>
              <a:t>81</a:t>
            </a:fld>
            <a:endParaRPr lang="en-US"/>
          </a:p>
        </p:txBody>
      </p:sp>
    </p:spTree>
    <p:extLst>
      <p:ext uri="{BB962C8B-B14F-4D97-AF65-F5344CB8AC3E}">
        <p14:creationId xmlns:p14="http://schemas.microsoft.com/office/powerpoint/2010/main" val="23139320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answer is both a &amp; b.  The time course of symptoms and substance use is often our best clue to the relationship between the two. </a:t>
            </a:r>
            <a:r>
              <a:rPr lang="en-US" dirty="0"/>
              <a:t>Knowing that the client has been using marijuana and cocaine, what can the clinician ask to try to distinguish his symptoms from substance use? Feel free to put in your answers in the chat box. What would you ask next?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F3B1709-9152-4094-8497-1A8B71493F08}" type="slidenum">
              <a:rPr lang="en-US" smtClean="0"/>
              <a:t>82</a:t>
            </a:fld>
            <a:endParaRPr lang="en-US"/>
          </a:p>
        </p:txBody>
      </p:sp>
    </p:spTree>
    <p:extLst>
      <p:ext uri="{BB962C8B-B14F-4D97-AF65-F5344CB8AC3E}">
        <p14:creationId xmlns:p14="http://schemas.microsoft.com/office/powerpoint/2010/main" val="38071445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José </a:t>
            </a:r>
            <a:r>
              <a:rPr lang="en-US" sz="1200" kern="1200" dirty="0">
                <a:solidFill>
                  <a:schemeClr val="tx1"/>
                </a:solidFill>
                <a:latin typeface="+mn-lt"/>
                <a:ea typeface="+mn-ea"/>
                <a:cs typeface="+mn-cs"/>
              </a:rPr>
              <a:t>explores the timing of the onset of psychosis and heavy substance use.</a:t>
            </a:r>
          </a:p>
        </p:txBody>
      </p:sp>
      <p:sp>
        <p:nvSpPr>
          <p:cNvPr id="4" name="Slide Number Placeholder 3"/>
          <p:cNvSpPr>
            <a:spLocks noGrp="1"/>
          </p:cNvSpPr>
          <p:nvPr>
            <p:ph type="sldNum" sz="quarter" idx="10"/>
          </p:nvPr>
        </p:nvSpPr>
        <p:spPr/>
        <p:txBody>
          <a:bodyPr/>
          <a:lstStyle/>
          <a:p>
            <a:fld id="{2C959BF4-E0C6-4103-BB41-F75FF842AC19}" type="slidenum">
              <a:rPr lang="en-US" smtClean="0"/>
              <a:t>83</a:t>
            </a:fld>
            <a:endParaRPr lang="en-US"/>
          </a:p>
        </p:txBody>
      </p:sp>
    </p:spTree>
    <p:extLst>
      <p:ext uri="{BB962C8B-B14F-4D97-AF65-F5344CB8AC3E}">
        <p14:creationId xmlns:p14="http://schemas.microsoft.com/office/powerpoint/2010/main" val="14697304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33126" rtl="0" eaLnBrk="1" fontAlgn="auto" latinLnBrk="0" hangingPunct="1">
              <a:lnSpc>
                <a:spcPct val="100000"/>
              </a:lnSpc>
              <a:spcBef>
                <a:spcPts val="0"/>
              </a:spcBef>
              <a:spcAft>
                <a:spcPts val="0"/>
              </a:spcAft>
              <a:buClrTx/>
              <a:buSzTx/>
              <a:buFontTx/>
              <a:buNone/>
              <a:tabLst/>
              <a:defRPr/>
            </a:pPr>
            <a:r>
              <a:rPr lang="en-US" dirty="0"/>
              <a:t>He starts by asking, “When did you first start receiving messages from the CIA?”</a:t>
            </a:r>
            <a:endParaRPr lang="en-US" sz="1200" kern="1200" dirty="0">
              <a:solidFill>
                <a:schemeClr val="tx1"/>
              </a:solidFill>
              <a:latin typeface="+mn-lt"/>
              <a:ea typeface="+mn-ea"/>
              <a:cs typeface="+mn-cs"/>
            </a:endParaRPr>
          </a:p>
          <a:p>
            <a:pPr defTabSz="933126">
              <a:defRPr/>
            </a:pPr>
            <a:endParaRPr lang="en-US" dirty="0"/>
          </a:p>
        </p:txBody>
      </p:sp>
      <p:sp>
        <p:nvSpPr>
          <p:cNvPr id="4" name="Slide Number Placeholder 3"/>
          <p:cNvSpPr>
            <a:spLocks noGrp="1"/>
          </p:cNvSpPr>
          <p:nvPr>
            <p:ph type="sldNum" sz="quarter" idx="10"/>
          </p:nvPr>
        </p:nvSpPr>
        <p:spPr/>
        <p:txBody>
          <a:bodyPr/>
          <a:lstStyle/>
          <a:p>
            <a:fld id="{2C959BF4-E0C6-4103-BB41-F75FF842AC19}" type="slidenum">
              <a:rPr lang="en-US" smtClean="0"/>
              <a:t>84</a:t>
            </a:fld>
            <a:endParaRPr lang="en-US"/>
          </a:p>
        </p:txBody>
      </p:sp>
    </p:spTree>
    <p:extLst>
      <p:ext uri="{BB962C8B-B14F-4D97-AF65-F5344CB8AC3E}">
        <p14:creationId xmlns:p14="http://schemas.microsoft.com/office/powerpoint/2010/main" val="14941209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“A few months ago in the summer.”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C959BF4-E0C6-4103-BB41-F75FF842AC19}" type="slidenum">
              <a:rPr lang="en-US" smtClean="0"/>
              <a:t>85</a:t>
            </a:fld>
            <a:endParaRPr lang="en-US"/>
          </a:p>
        </p:txBody>
      </p:sp>
    </p:spTree>
    <p:extLst>
      <p:ext uri="{BB962C8B-B14F-4D97-AF65-F5344CB8AC3E}">
        <p14:creationId xmlns:p14="http://schemas.microsoft.com/office/powerpoint/2010/main" val="24402702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José goes on to ask if Lamar was convinced that it was real</a:t>
            </a:r>
            <a:r>
              <a:rPr lang="en-US" baseline="0" dirty="0"/>
              <a:t> at that point.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C959BF4-E0C6-4103-BB41-F75FF842AC19}" type="slidenum">
              <a:rPr lang="en-US" smtClean="0"/>
              <a:t>86</a:t>
            </a:fld>
            <a:endParaRPr lang="en-US"/>
          </a:p>
        </p:txBody>
      </p:sp>
    </p:spTree>
    <p:extLst>
      <p:ext uri="{BB962C8B-B14F-4D97-AF65-F5344CB8AC3E}">
        <p14:creationId xmlns:p14="http://schemas.microsoft.com/office/powerpoint/2010/main" val="38002642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Lamar says yes,</a:t>
            </a:r>
            <a:r>
              <a:rPr lang="en-US" baseline="0" dirty="0"/>
              <a:t> that he knew it was real from the beginning, but didn’t tell any one because he didn’t think anyone would believe him.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C959BF4-E0C6-4103-BB41-F75FF842AC19}" type="slidenum">
              <a:rPr lang="en-US" smtClean="0"/>
              <a:t>87</a:t>
            </a:fld>
            <a:endParaRPr lang="en-US"/>
          </a:p>
        </p:txBody>
      </p:sp>
    </p:spTree>
    <p:extLst>
      <p:ext uri="{BB962C8B-B14F-4D97-AF65-F5344CB8AC3E}">
        <p14:creationId xmlns:p14="http://schemas.microsoft.com/office/powerpoint/2010/main" val="26119133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José asks if he was using drugs during the summer.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C959BF4-E0C6-4103-BB41-F75FF842AC19}" type="slidenum">
              <a:rPr lang="en-US" smtClean="0"/>
              <a:t>88</a:t>
            </a:fld>
            <a:endParaRPr lang="en-US"/>
          </a:p>
        </p:txBody>
      </p:sp>
    </p:spTree>
    <p:extLst>
      <p:ext uri="{BB962C8B-B14F-4D97-AF65-F5344CB8AC3E}">
        <p14:creationId xmlns:p14="http://schemas.microsoft.com/office/powerpoint/2010/main" val="8611429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Lamar indicates that he did not use many drugs at that point because</a:t>
            </a:r>
            <a:r>
              <a:rPr lang="en-US" baseline="0" dirty="0"/>
              <a:t> he was staying with his grandma, far away from his friends.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C959BF4-E0C6-4103-BB41-F75FF842AC19}" type="slidenum">
              <a:rPr lang="en-US" smtClean="0"/>
              <a:t>89</a:t>
            </a:fld>
            <a:endParaRPr lang="en-US"/>
          </a:p>
        </p:txBody>
      </p:sp>
    </p:spTree>
    <p:extLst>
      <p:ext uri="{BB962C8B-B14F-4D97-AF65-F5344CB8AC3E}">
        <p14:creationId xmlns:p14="http://schemas.microsoft.com/office/powerpoint/2010/main" val="2970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I have the following to disclose. In the past two years I received funding from Boehringer-Ingelheim to conduct a clinical trial at UNC, consulting fees from Alkermes and royalties from APA publishing.</a:t>
            </a:r>
          </a:p>
        </p:txBody>
      </p:sp>
      <p:sp>
        <p:nvSpPr>
          <p:cNvPr id="4" name="Slide Number Placeholder 3"/>
          <p:cNvSpPr>
            <a:spLocks noGrp="1"/>
          </p:cNvSpPr>
          <p:nvPr>
            <p:ph type="sldNum" sz="quarter" idx="5"/>
          </p:nvPr>
        </p:nvSpPr>
        <p:spPr/>
        <p:txBody>
          <a:bodyPr/>
          <a:lstStyle/>
          <a:p>
            <a:fld id="{05A5C259-D97B-476B-BCA9-F9DDC2F548E8}" type="slidenum">
              <a:rPr lang="en-US" smtClean="0"/>
              <a:t>9</a:t>
            </a:fld>
            <a:endParaRPr lang="en-US"/>
          </a:p>
        </p:txBody>
      </p:sp>
    </p:spTree>
    <p:extLst>
      <p:ext uri="{BB962C8B-B14F-4D97-AF65-F5344CB8AC3E}">
        <p14:creationId xmlns:p14="http://schemas.microsoft.com/office/powerpoint/2010/main" val="31003425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José asks</a:t>
            </a:r>
            <a:r>
              <a:rPr lang="en-US" baseline="0" dirty="0"/>
              <a:t> about Lamar’s use of </a:t>
            </a:r>
            <a:r>
              <a:rPr lang="en-US" baseline="0" dirty="0" err="1"/>
              <a:t>shrooms</a:t>
            </a:r>
            <a:r>
              <a:rPr lang="en-US" baseline="0" dirty="0"/>
              <a:t>.</a:t>
            </a:r>
          </a:p>
        </p:txBody>
      </p:sp>
      <p:sp>
        <p:nvSpPr>
          <p:cNvPr id="4" name="Slide Number Placeholder 3"/>
          <p:cNvSpPr>
            <a:spLocks noGrp="1"/>
          </p:cNvSpPr>
          <p:nvPr>
            <p:ph type="sldNum" sz="quarter" idx="10"/>
          </p:nvPr>
        </p:nvSpPr>
        <p:spPr/>
        <p:txBody>
          <a:bodyPr/>
          <a:lstStyle/>
          <a:p>
            <a:fld id="{2C959BF4-E0C6-4103-BB41-F75FF842AC19}" type="slidenum">
              <a:rPr lang="en-US" smtClean="0"/>
              <a:t>90</a:t>
            </a:fld>
            <a:endParaRPr lang="en-US"/>
          </a:p>
        </p:txBody>
      </p:sp>
    </p:spTree>
    <p:extLst>
      <p:ext uri="{BB962C8B-B14F-4D97-AF65-F5344CB8AC3E}">
        <p14:creationId xmlns:p14="http://schemas.microsoft.com/office/powerpoint/2010/main" val="29867766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José</a:t>
            </a:r>
            <a:r>
              <a:rPr lang="en-US" sz="1200" kern="1200" dirty="0">
                <a:solidFill>
                  <a:schemeClr val="tx1"/>
                </a:solidFill>
                <a:latin typeface="+mn-lt"/>
                <a:ea typeface="+mn-ea"/>
                <a:cs typeface="+mn-cs"/>
              </a:rPr>
              <a:t> finds out that Lamar developed fully psychotic symptoms prior to heavy drug use. While Lamar’s drug use is of clear concern, the new onset psychosis becomes the primary focus.  As discussed in earlier modules, untreated psychosis is associated with dangerous behaviors and derailment of psychosocial development. The sooner psychosis is recognized and treated, the better the outcomes. </a:t>
            </a:r>
          </a:p>
          <a:p>
            <a:endParaRPr lang="en-US" sz="1200" kern="1200" dirty="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2C959BF4-E0C6-4103-BB41-F75FF842AC19}" type="slidenum">
              <a:rPr lang="en-US" smtClean="0"/>
              <a:t>91</a:t>
            </a:fld>
            <a:endParaRPr lang="en-US"/>
          </a:p>
        </p:txBody>
      </p:sp>
    </p:spTree>
    <p:extLst>
      <p:ext uri="{BB962C8B-B14F-4D97-AF65-F5344CB8AC3E}">
        <p14:creationId xmlns:p14="http://schemas.microsoft.com/office/powerpoint/2010/main" val="31324885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that transient and attenuated psychosis actually occurs in many psychiatric disorders. </a:t>
            </a:r>
            <a:r>
              <a:rPr lang="en-US" sz="1200" kern="1200" dirty="0">
                <a:solidFill>
                  <a:schemeClr val="tx1"/>
                </a:solidFill>
                <a:latin typeface="+mn-lt"/>
                <a:ea typeface="+mn-ea"/>
                <a:cs typeface="+mn-cs"/>
              </a:rPr>
              <a:t>In this last section we will review other disorders that have transient or attenuated psychosis as a feature. </a:t>
            </a:r>
          </a:p>
          <a:p>
            <a:endParaRPr lang="en-US" dirty="0"/>
          </a:p>
        </p:txBody>
      </p:sp>
      <p:sp>
        <p:nvSpPr>
          <p:cNvPr id="4" name="Slide Number Placeholder 3"/>
          <p:cNvSpPr>
            <a:spLocks noGrp="1"/>
          </p:cNvSpPr>
          <p:nvPr>
            <p:ph type="sldNum" sz="quarter" idx="10"/>
          </p:nvPr>
        </p:nvSpPr>
        <p:spPr/>
        <p:txBody>
          <a:bodyPr/>
          <a:lstStyle/>
          <a:p>
            <a:fld id="{CF3B1709-9152-4094-8497-1A8B71493F08}" type="slidenum">
              <a:rPr lang="en-US" smtClean="0"/>
              <a:t>92</a:t>
            </a:fld>
            <a:endParaRPr lang="en-US"/>
          </a:p>
        </p:txBody>
      </p:sp>
    </p:spTree>
    <p:extLst>
      <p:ext uri="{BB962C8B-B14F-4D97-AF65-F5344CB8AC3E}">
        <p14:creationId xmlns:p14="http://schemas.microsoft.com/office/powerpoint/2010/main" val="28295390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Transient and attenuated psychosis is reported in roughly 10-40% of persons diagnosed with anxiety disorders, depression, or borderline personality disorder. As reviewed in module 3, initial evaluations should routinely include screening for the full range of possible mental disorders, including psychosis symptoms, either by self-report questionnaires or by interview. Psychosis should also be considered and explored for established clients that report unusual experiences or ideas.  Studies such as the one shown here suggest that if you routinely follow these screening recommendations you will pick up transient and attenuated psychosis in many of your clients.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think this study is an important lesson because if you ask you will find that many of your clients with anxiety, depression, and other Axis II disorders especially BPD will also experience episodes of their mind playing tricks on them.  (Go through %’s on table).  So transient attenuated psychosis symptoms are actually a common feature of a variety of disorders and it’s important if you are exploring these symptoms with your client that you realize that they really are just part of the disorder and that in fact there is no specific treatment for transient attenuated symptoms within the disorder than there is for the rest of the disorder, so psychotherapy is still the most appropriate treatment intervention.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evidenced based treatment for attenuated psychosis is monitoring for progression to full psychosis and psychotherapy. Antipsychotic medications are not first line treatment for attenuated psychosis, since psychotherapy appears to be about as effective as antipsychotic medications, and antipsychotics have uncertain risks in persons who do not have fully psychotic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3B1709-9152-4094-8497-1A8B71493F08}" type="slidenum">
              <a:rPr lang="en-US" smtClean="0"/>
              <a:t>93</a:t>
            </a:fld>
            <a:endParaRPr lang="en-US"/>
          </a:p>
        </p:txBody>
      </p:sp>
    </p:spTree>
    <p:extLst>
      <p:ext uri="{BB962C8B-B14F-4D97-AF65-F5344CB8AC3E}">
        <p14:creationId xmlns:p14="http://schemas.microsoft.com/office/powerpoint/2010/main" val="11627515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Post traumatic stress disorder and obsessive compulsive disorder have features that sometimes are difficult to distinguish from psychotic symptoms. With PTSD, flashbacks may be similar to hallucinations, and frightening thoughts and over-arousal may be similar to paranoia. With PTSD the symptoms relate directly to the trauma. Traumatic life events also increase the risk of developing a primary psychotic disorder, so psychosis should be considered even in established clients with PTSD who develop new problems.  </a:t>
            </a:r>
          </a:p>
          <a:p>
            <a:r>
              <a:rPr lang="en-US" sz="1200" kern="1200" dirty="0">
                <a:solidFill>
                  <a:schemeClr val="tx1"/>
                </a:solidFill>
                <a:latin typeface="+mn-lt"/>
                <a:ea typeface="+mn-ea"/>
                <a:cs typeface="+mn-cs"/>
              </a:rPr>
              <a:t>Ruminative thinking and intrusive thoughts that occur with obsessive compulsive disorder may be difficult to distinguish from the psychotic symptom thought insertion. A feature that may distinguish the two is that thought insertion is experienced as an outside force, and the thoughts do not seem to be the client’s own thoughts. With OCD, the thoughts may be ego dystonic, as so not be “the kind of thing” the client would normally think, but the client still recognizes the thoughts as coming from their own mind.</a:t>
            </a:r>
          </a:p>
          <a:p>
            <a:endParaRPr lang="en-US" dirty="0"/>
          </a:p>
        </p:txBody>
      </p:sp>
      <p:sp>
        <p:nvSpPr>
          <p:cNvPr id="4" name="Slide Number Placeholder 3"/>
          <p:cNvSpPr>
            <a:spLocks noGrp="1"/>
          </p:cNvSpPr>
          <p:nvPr>
            <p:ph type="sldNum" sz="quarter" idx="10"/>
          </p:nvPr>
        </p:nvSpPr>
        <p:spPr/>
        <p:txBody>
          <a:bodyPr/>
          <a:lstStyle/>
          <a:p>
            <a:fld id="{CF3B1709-9152-4094-8497-1A8B71493F08}" type="slidenum">
              <a:rPr lang="en-US" smtClean="0"/>
              <a:t>94</a:t>
            </a:fld>
            <a:endParaRPr lang="en-US"/>
          </a:p>
        </p:txBody>
      </p:sp>
    </p:spTree>
    <p:extLst>
      <p:ext uri="{BB962C8B-B14F-4D97-AF65-F5344CB8AC3E}">
        <p14:creationId xmlns:p14="http://schemas.microsoft.com/office/powerpoint/2010/main" val="37948660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we make sense of these findings? We know from large scale genetic studies that there is a polygenic vulnerability to all common disorders including depression and anxiety disorders, and some very recent studies indicate that there is some overlap of risk genes for psychosis, anxiety and depression. Also these environmental risk factors for psychosis are associated with an increased risk for depression and anxiety disorders, so you won’t be surprised if I tell you that trauma especially in childhood is associated with increased risk of BPD, of depression, of anxiety disorders, and even these perinatal factors are associated with increased risk of depression or anxiety disorders later in life. </a:t>
            </a:r>
          </a:p>
        </p:txBody>
      </p:sp>
      <p:sp>
        <p:nvSpPr>
          <p:cNvPr id="4" name="Slide Number Placeholder 3"/>
          <p:cNvSpPr>
            <a:spLocks noGrp="1"/>
          </p:cNvSpPr>
          <p:nvPr>
            <p:ph type="sldNum" sz="quarter" idx="10"/>
          </p:nvPr>
        </p:nvSpPr>
        <p:spPr/>
        <p:txBody>
          <a:bodyPr/>
          <a:lstStyle/>
          <a:p>
            <a:pPr defTabSz="466563">
              <a:defRPr/>
            </a:pPr>
            <a:fld id="{CF3B1709-9152-4094-8497-1A8B71493F08}" type="slidenum">
              <a:rPr lang="en-US">
                <a:solidFill>
                  <a:prstClr val="black"/>
                </a:solidFill>
                <a:latin typeface="Calibri" panose="020F0502020204030204"/>
              </a:rPr>
              <a:pPr defTabSz="466563">
                <a:defRPr/>
              </a:pPr>
              <a:t>95</a:t>
            </a:fld>
            <a:endParaRPr lang="en-US">
              <a:solidFill>
                <a:prstClr val="black"/>
              </a:solidFill>
              <a:latin typeface="Calibri" panose="020F0502020204030204"/>
            </a:endParaRPr>
          </a:p>
        </p:txBody>
      </p:sp>
    </p:spTree>
    <p:extLst>
      <p:ext uri="{BB962C8B-B14F-4D97-AF65-F5344CB8AC3E}">
        <p14:creationId xmlns:p14="http://schemas.microsoft.com/office/powerpoint/2010/main" val="22445200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on the flipside even if a person is experiencing persistent attenuated psychosis that meets research criteria for attenuated psychosis syndrome the risk of transition to psychosis is about 20-25% over 2 years. So what this picture shows is the risk of transition to a psychotic disorder in persons with attenuated psychosis in a variety of different studies. On the bottom axis is time in days, and on the y axis is the transition risk. So everyone has these high risk symptoms and if you look at about 365 days (about a year), you’ll see there’s one study where there was a very high risk. And that was actually the first study that looked at risk of transition to psychosis in people with attenuated symptoms, and all the rest of the studies that are more clustered together are I think more realistic. We call that first study the ‘winner’s effect’, that the first study shows something much more dramatic than what subsequent studies have shown. So what you see is that after 2 years, about 1 out of 5, about 20% of people who have these symptoms have gone on to develop a full blown psychotic illness, but most don’t. And in fact most of those individuals have a co-morbid disorder of anxiety, depression, or other mental disorders, and so it appears that these attenuated symptoms may actually be part of the anxiety and mood disorders generally. </a:t>
            </a:r>
          </a:p>
        </p:txBody>
      </p:sp>
      <p:sp>
        <p:nvSpPr>
          <p:cNvPr id="4" name="Slide Number Placeholder 3"/>
          <p:cNvSpPr>
            <a:spLocks noGrp="1"/>
          </p:cNvSpPr>
          <p:nvPr>
            <p:ph type="sldNum" sz="quarter" idx="10"/>
          </p:nvPr>
        </p:nvSpPr>
        <p:spPr/>
        <p:txBody>
          <a:bodyPr/>
          <a:lstStyle/>
          <a:p>
            <a:fld id="{CF3B1709-9152-4094-8497-1A8B71493F08}" type="slidenum">
              <a:rPr lang="en-US" smtClean="0"/>
              <a:t>96</a:t>
            </a:fld>
            <a:endParaRPr lang="en-US"/>
          </a:p>
        </p:txBody>
      </p:sp>
    </p:spTree>
    <p:extLst>
      <p:ext uri="{BB962C8B-B14F-4D97-AF65-F5344CB8AC3E}">
        <p14:creationId xmlns:p14="http://schemas.microsoft.com/office/powerpoint/2010/main" val="28389930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1417638" y="1163638"/>
            <a:ext cx="4187825" cy="3141662"/>
          </a:xfrm>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What’s really important about treating these attenuated symptoms is that psychotherapy seems to work just as well as an antipsychotic. So these are 4 studies, randomized control studies that looked at the percent of people who had clinical high risk symptoms who later went on to develop a psychotic disorder. And the treatment group is in darker blue and the placebo or the control group is in light blue. And you see that the clinical trial with olanzapine, about 45% of the olanzapine group compared to 18% of the placebo treated patients developed a psychotic disorder within a year.  Similarly, a study of CBT (and there have been numerous studies with cognitive behavioral approaches) found that 6% of the patients who participated in CBT developed psychosis compared with 25% of the patients who received TAU.  An earlier study that compared low dose risperidone and CBT to TAU found 10% of treatment compared to 35% of the TAU patients developed a psychotic disorder.  A recent somewhat controversial study of omega 3 fatty acids in fish oil found 5% of the fish oil compared to 25% of the placebo treated patients developed a psychotic disorder within a year although a subsequent trial has not verified this finding. So it’s kind of a complicated picture in terms of the omega 3 fatty acids that’s going to be the subject of another talk. So, all of these interventions seem to be effective at reducing risk of psychosis in persons who are having sub-psychotic, prodromal level symptoms.</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8165" indent="-291602">
              <a:spcBef>
                <a:spcPct val="30000"/>
              </a:spcBef>
              <a:defRPr sz="1200">
                <a:solidFill>
                  <a:schemeClr val="tx1"/>
                </a:solidFill>
                <a:latin typeface="Arial" panose="020B0604020202020204" pitchFamily="34" charset="0"/>
              </a:defRPr>
            </a:lvl2pPr>
            <a:lvl3pPr marL="1166408" indent="-233282">
              <a:spcBef>
                <a:spcPct val="30000"/>
              </a:spcBef>
              <a:defRPr sz="1200">
                <a:solidFill>
                  <a:schemeClr val="tx1"/>
                </a:solidFill>
                <a:latin typeface="Arial" panose="020B0604020202020204" pitchFamily="34" charset="0"/>
              </a:defRPr>
            </a:lvl3pPr>
            <a:lvl4pPr marL="1632971" indent="-233282">
              <a:spcBef>
                <a:spcPct val="30000"/>
              </a:spcBef>
              <a:defRPr sz="1200">
                <a:solidFill>
                  <a:schemeClr val="tx1"/>
                </a:solidFill>
                <a:latin typeface="Arial" panose="020B0604020202020204" pitchFamily="34" charset="0"/>
              </a:defRPr>
            </a:lvl4pPr>
            <a:lvl5pPr marL="2099533" indent="-233282">
              <a:spcBef>
                <a:spcPct val="30000"/>
              </a:spcBef>
              <a:defRPr sz="1200">
                <a:solidFill>
                  <a:schemeClr val="tx1"/>
                </a:solidFill>
                <a:latin typeface="Arial" panose="020B0604020202020204" pitchFamily="34" charset="0"/>
              </a:defRPr>
            </a:lvl5pPr>
            <a:lvl6pPr marL="2566098" indent="-233282" eaLnBrk="0" fontAlgn="base" hangingPunct="0">
              <a:spcBef>
                <a:spcPct val="30000"/>
              </a:spcBef>
              <a:spcAft>
                <a:spcPct val="0"/>
              </a:spcAft>
              <a:defRPr sz="1200">
                <a:solidFill>
                  <a:schemeClr val="tx1"/>
                </a:solidFill>
                <a:latin typeface="Arial" panose="020B0604020202020204" pitchFamily="34" charset="0"/>
              </a:defRPr>
            </a:lvl6pPr>
            <a:lvl7pPr marL="3032661" indent="-233282" eaLnBrk="0" fontAlgn="base" hangingPunct="0">
              <a:spcBef>
                <a:spcPct val="30000"/>
              </a:spcBef>
              <a:spcAft>
                <a:spcPct val="0"/>
              </a:spcAft>
              <a:defRPr sz="1200">
                <a:solidFill>
                  <a:schemeClr val="tx1"/>
                </a:solidFill>
                <a:latin typeface="Arial" panose="020B0604020202020204" pitchFamily="34" charset="0"/>
              </a:defRPr>
            </a:lvl7pPr>
            <a:lvl8pPr marL="3499223" indent="-233282" eaLnBrk="0" fontAlgn="base" hangingPunct="0">
              <a:spcBef>
                <a:spcPct val="30000"/>
              </a:spcBef>
              <a:spcAft>
                <a:spcPct val="0"/>
              </a:spcAft>
              <a:defRPr sz="1200">
                <a:solidFill>
                  <a:schemeClr val="tx1"/>
                </a:solidFill>
                <a:latin typeface="Arial" panose="020B0604020202020204" pitchFamily="34" charset="0"/>
              </a:defRPr>
            </a:lvl8pPr>
            <a:lvl9pPr marL="3965787" indent="-23328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70BB96-B58A-4B88-BEC3-CAF5763C6628}" type="slidenum">
              <a:rPr lang="en-US" altLang="en-US"/>
              <a:pPr>
                <a:spcBef>
                  <a:spcPct val="0"/>
                </a:spcBef>
              </a:pPr>
              <a:t>97</a:t>
            </a:fld>
            <a:endParaRPr lang="en-US" altLang="en-US"/>
          </a:p>
        </p:txBody>
      </p:sp>
    </p:spTree>
    <p:extLst>
      <p:ext uri="{BB962C8B-B14F-4D97-AF65-F5344CB8AC3E}">
        <p14:creationId xmlns:p14="http://schemas.microsoft.com/office/powerpoint/2010/main" val="10569913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1417638" y="1163638"/>
            <a:ext cx="4187825" cy="3141662"/>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The risks and costs of these treatments is very different.  Antipsychotics, even at low dose, had side effects including weight gain, metabolic side effects, and sedation.  Also, at most 35% of persons who experience sub-clinical psychotic-like symptoms actually develop a psychotic disorder.  We don’t really know the risks associated with giving an antipsychotic to an adolescent or young adult with attenuated symptoms who is not really prodromal for psychosis.  CBT, on the other hand, doesn’t have any “side-effects”, but does require the patient’s active participation.  Fish oil, especially the cheap stuff, can cause an unpleasant, fishy burp.  This can be avoided by either freezing the fish oil pills, or using the most expensive refined fish oils.  The downside of psychotherapy is that it’s time intensive but it’s also quite effective. </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8165" indent="-291602">
              <a:spcBef>
                <a:spcPct val="30000"/>
              </a:spcBef>
              <a:defRPr sz="1200">
                <a:solidFill>
                  <a:schemeClr val="tx1"/>
                </a:solidFill>
                <a:latin typeface="Arial" panose="020B0604020202020204" pitchFamily="34" charset="0"/>
              </a:defRPr>
            </a:lvl2pPr>
            <a:lvl3pPr marL="1166408" indent="-233282">
              <a:spcBef>
                <a:spcPct val="30000"/>
              </a:spcBef>
              <a:defRPr sz="1200">
                <a:solidFill>
                  <a:schemeClr val="tx1"/>
                </a:solidFill>
                <a:latin typeface="Arial" panose="020B0604020202020204" pitchFamily="34" charset="0"/>
              </a:defRPr>
            </a:lvl3pPr>
            <a:lvl4pPr marL="1632971" indent="-233282">
              <a:spcBef>
                <a:spcPct val="30000"/>
              </a:spcBef>
              <a:defRPr sz="1200">
                <a:solidFill>
                  <a:schemeClr val="tx1"/>
                </a:solidFill>
                <a:latin typeface="Arial" panose="020B0604020202020204" pitchFamily="34" charset="0"/>
              </a:defRPr>
            </a:lvl4pPr>
            <a:lvl5pPr marL="2099533" indent="-233282">
              <a:spcBef>
                <a:spcPct val="30000"/>
              </a:spcBef>
              <a:defRPr sz="1200">
                <a:solidFill>
                  <a:schemeClr val="tx1"/>
                </a:solidFill>
                <a:latin typeface="Arial" panose="020B0604020202020204" pitchFamily="34" charset="0"/>
              </a:defRPr>
            </a:lvl5pPr>
            <a:lvl6pPr marL="2566098" indent="-233282" eaLnBrk="0" fontAlgn="base" hangingPunct="0">
              <a:spcBef>
                <a:spcPct val="30000"/>
              </a:spcBef>
              <a:spcAft>
                <a:spcPct val="0"/>
              </a:spcAft>
              <a:defRPr sz="1200">
                <a:solidFill>
                  <a:schemeClr val="tx1"/>
                </a:solidFill>
                <a:latin typeface="Arial" panose="020B0604020202020204" pitchFamily="34" charset="0"/>
              </a:defRPr>
            </a:lvl6pPr>
            <a:lvl7pPr marL="3032661" indent="-233282" eaLnBrk="0" fontAlgn="base" hangingPunct="0">
              <a:spcBef>
                <a:spcPct val="30000"/>
              </a:spcBef>
              <a:spcAft>
                <a:spcPct val="0"/>
              </a:spcAft>
              <a:defRPr sz="1200">
                <a:solidFill>
                  <a:schemeClr val="tx1"/>
                </a:solidFill>
                <a:latin typeface="Arial" panose="020B0604020202020204" pitchFamily="34" charset="0"/>
              </a:defRPr>
            </a:lvl7pPr>
            <a:lvl8pPr marL="3499223" indent="-233282" eaLnBrk="0" fontAlgn="base" hangingPunct="0">
              <a:spcBef>
                <a:spcPct val="30000"/>
              </a:spcBef>
              <a:spcAft>
                <a:spcPct val="0"/>
              </a:spcAft>
              <a:defRPr sz="1200">
                <a:solidFill>
                  <a:schemeClr val="tx1"/>
                </a:solidFill>
                <a:latin typeface="Arial" panose="020B0604020202020204" pitchFamily="34" charset="0"/>
              </a:defRPr>
            </a:lvl8pPr>
            <a:lvl9pPr marL="3965787" indent="-23328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93FD687-5CDF-4726-8644-3F0503EFE547}" type="slidenum">
              <a:rPr lang="en-US" altLang="en-US"/>
              <a:pPr>
                <a:spcBef>
                  <a:spcPct val="0"/>
                </a:spcBef>
              </a:pPr>
              <a:t>98</a:t>
            </a:fld>
            <a:endParaRPr lang="en-US" altLang="en-US"/>
          </a:p>
        </p:txBody>
      </p:sp>
    </p:spTree>
    <p:extLst>
      <p:ext uri="{BB962C8B-B14F-4D97-AF65-F5344CB8AC3E}">
        <p14:creationId xmlns:p14="http://schemas.microsoft.com/office/powerpoint/2010/main" val="2992550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move on to talk a little bit about how systemic disease and brain disorders can also cause psychosis-like symptoms.</a:t>
            </a:r>
          </a:p>
        </p:txBody>
      </p:sp>
      <p:sp>
        <p:nvSpPr>
          <p:cNvPr id="4" name="Slide Number Placeholder 3"/>
          <p:cNvSpPr>
            <a:spLocks noGrp="1"/>
          </p:cNvSpPr>
          <p:nvPr>
            <p:ph type="sldNum" sz="quarter" idx="10"/>
          </p:nvPr>
        </p:nvSpPr>
        <p:spPr/>
        <p:txBody>
          <a:bodyPr/>
          <a:lstStyle/>
          <a:p>
            <a:fld id="{CF3B1709-9152-4094-8497-1A8B71493F08}" type="slidenum">
              <a:rPr lang="en-US" smtClean="0"/>
              <a:t>99</a:t>
            </a:fld>
            <a:endParaRPr lang="en-US"/>
          </a:p>
        </p:txBody>
      </p:sp>
    </p:spTree>
    <p:extLst>
      <p:ext uri="{BB962C8B-B14F-4D97-AF65-F5344CB8AC3E}">
        <p14:creationId xmlns:p14="http://schemas.microsoft.com/office/powerpoint/2010/main" val="1865009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41A52BA-5BE9-4C5C-B375-2A1A50F78EFF}" type="datetimeFigureOut">
              <a:rPr lang="en-US" smtClean="0"/>
              <a:t>5/21/2019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275568770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1A52BA-5BE9-4C5C-B375-2A1A50F78EFF}"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349447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1A52BA-5BE9-4C5C-B375-2A1A50F78EFF}"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4035759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1A52BA-5BE9-4C5C-B375-2A1A50F78EFF}"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72A8F-2EFF-49C3-AB1C-B4A4A9E2E3DC}" type="slidenum">
              <a:rPr lang="en-US" smtClean="0"/>
              <a:t>‹#›</a:t>
            </a:fld>
            <a:endParaRPr 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903291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1A52BA-5BE9-4C5C-B375-2A1A50F78EFF}"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1834119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541A52BA-5BE9-4C5C-B375-2A1A50F78EFF}" type="datetimeFigureOut">
              <a:rPr lang="en-US" smtClean="0"/>
              <a:t>5/21/2019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361635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541A52BA-5BE9-4C5C-B375-2A1A50F78EFF}" type="datetimeFigureOut">
              <a:rPr lang="en-US" smtClean="0"/>
              <a:t>5/21/2019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1005298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1A52BA-5BE9-4C5C-B375-2A1A50F78EFF}"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222259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1A52BA-5BE9-4C5C-B375-2A1A50F78EFF}"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361711998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760000">
              <a:srgbClr val="000000">
                <a:alpha val="43000"/>
              </a:srgbClr>
            </a:outerShdw>
          </a:effectLst>
        </p:spPr>
        <p:txBody>
          <a:bodyPr/>
          <a:lstStyle>
            <a:lvl1pPr>
              <a:defRPr>
                <a:effectLst/>
              </a:defRPr>
            </a:lvl1pPr>
          </a:lstStyle>
          <a:p>
            <a:r>
              <a:rPr lang="en-US"/>
              <a:t>Click to edit Master title style</a:t>
            </a:r>
            <a:endParaRPr lang="en-US" dirty="0"/>
          </a:p>
        </p:txBody>
      </p:sp>
      <p:sp>
        <p:nvSpPr>
          <p:cNvPr id="3" name="Content Placeholder 12"/>
          <p:cNvSpPr>
            <a:spLocks noGrp="1"/>
          </p:cNvSpPr>
          <p:nvPr>
            <p:ph sz="quarter" idx="10"/>
          </p:nvPr>
        </p:nvSpPr>
        <p:spPr>
          <a:xfrm>
            <a:off x="508978" y="6384577"/>
            <a:ext cx="6057900" cy="306388"/>
          </a:xfrm>
          <a:prstGeom prst="rect">
            <a:avLst/>
          </a:prstGeom>
        </p:spPr>
        <p:txBody>
          <a:bodyPr anchor="b"/>
          <a:lstStyle>
            <a:lvl1pPr>
              <a:lnSpc>
                <a:spcPct val="90000"/>
              </a:lnSpc>
              <a:spcAft>
                <a:spcPts val="0"/>
              </a:spcAft>
              <a:buNone/>
              <a:defRPr sz="9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253655535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1A52BA-5BE9-4C5C-B375-2A1A50F78EFF}"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1055981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1A52BA-5BE9-4C5C-B375-2A1A50F78EFF}"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237834275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1A52BA-5BE9-4C5C-B375-2A1A50F78EFF}"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37735692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1A52BA-5BE9-4C5C-B375-2A1A50F78EFF}" type="datetimeFigureOut">
              <a:rPr lang="en-US" smtClean="0"/>
              <a:t>5/21/2019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86380264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1A52BA-5BE9-4C5C-B375-2A1A50F78EFF}" type="datetimeFigureOut">
              <a:rPr lang="en-US" smtClean="0"/>
              <a:t>5/21/2019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97756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1A52BA-5BE9-4C5C-B375-2A1A50F78EFF}" type="datetimeFigureOut">
              <a:rPr lang="en-US" smtClean="0"/>
              <a:t>5/21/2019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284523183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1A52BA-5BE9-4C5C-B375-2A1A50F78EFF}"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392522002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1A52BA-5BE9-4C5C-B375-2A1A50F78EFF}"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772A8F-2EFF-49C3-AB1C-B4A4A9E2E3DC}" type="slidenum">
              <a:rPr lang="en-US" smtClean="0"/>
              <a:t>‹#›</a:t>
            </a:fld>
            <a:endParaRPr lang="en-US"/>
          </a:p>
        </p:txBody>
      </p:sp>
    </p:spTree>
    <p:extLst>
      <p:ext uri="{BB962C8B-B14F-4D97-AF65-F5344CB8AC3E}">
        <p14:creationId xmlns:p14="http://schemas.microsoft.com/office/powerpoint/2010/main" val="753498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41A52BA-5BE9-4C5C-B375-2A1A50F78EFF}" type="datetimeFigureOut">
              <a:rPr lang="en-US" smtClean="0"/>
              <a:t>5/21/2019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0772A8F-2EFF-49C3-AB1C-B4A4A9E2E3DC}" type="slidenum">
              <a:rPr lang="en-US" smtClean="0"/>
              <a:t>‹#›</a:t>
            </a:fld>
            <a:endParaRPr lang="en-US"/>
          </a:p>
        </p:txBody>
      </p:sp>
    </p:spTree>
    <p:extLst>
      <p:ext uri="{BB962C8B-B14F-4D97-AF65-F5344CB8AC3E}">
        <p14:creationId xmlns:p14="http://schemas.microsoft.com/office/powerpoint/2010/main" val="1299694400"/>
      </p:ext>
    </p:extLst>
  </p:cSld>
  <p:clrMap bg1="dk1" tx1="lt1" bg2="dk2" tx2="lt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5" r:id="rId18"/>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0.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01.xml"/><Relationship Id="rId4" Type="http://schemas.openxmlformats.org/officeDocument/2006/relationships/image" Target="../media/image11.jpeg"/></Relationships>
</file>

<file path=ppt/slides/_rels/slide10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01.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0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4.xml"/><Relationship Id="rId1" Type="http://schemas.openxmlformats.org/officeDocument/2006/relationships/tags" Target="../tags/tag103.xml"/><Relationship Id="rId4" Type="http://schemas.openxmlformats.org/officeDocument/2006/relationships/image" Target="../media/image24.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4.xml"/><Relationship Id="rId1" Type="http://schemas.openxmlformats.org/officeDocument/2006/relationships/tags" Target="../tags/tag104.xml"/><Relationship Id="rId5" Type="http://schemas.openxmlformats.org/officeDocument/2006/relationships/image" Target="../media/image26.png"/><Relationship Id="rId4" Type="http://schemas.openxmlformats.org/officeDocument/2006/relationships/image" Target="../media/image25.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4.xml"/><Relationship Id="rId1" Type="http://schemas.openxmlformats.org/officeDocument/2006/relationships/tags" Target="../tags/tag105.xml"/><Relationship Id="rId5" Type="http://schemas.openxmlformats.org/officeDocument/2006/relationships/image" Target="../media/image28.png"/><Relationship Id="rId4" Type="http://schemas.openxmlformats.org/officeDocument/2006/relationships/image" Target="../media/image27.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xml"/><Relationship Id="rId1" Type="http://schemas.openxmlformats.org/officeDocument/2006/relationships/tags" Target="../tags/tag106.xml"/><Relationship Id="rId4" Type="http://schemas.openxmlformats.org/officeDocument/2006/relationships/image" Target="../media/image29.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4.xml"/><Relationship Id="rId1" Type="http://schemas.openxmlformats.org/officeDocument/2006/relationships/tags" Target="../tags/tag107.xml"/><Relationship Id="rId4" Type="http://schemas.openxmlformats.org/officeDocument/2006/relationships/image" Target="../media/image30.png"/></Relationships>
</file>

<file path=ppt/slides/_rels/slide10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07.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08.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0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08.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0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09.xml"/><Relationship Id="rId7" Type="http://schemas.openxmlformats.org/officeDocument/2006/relationships/image" Target="../media/image34.jpeg"/><Relationship Id="rId2" Type="http://schemas.openxmlformats.org/officeDocument/2006/relationships/slideLayout" Target="../slideLayouts/slideLayout4.xml"/><Relationship Id="rId1" Type="http://schemas.openxmlformats.org/officeDocument/2006/relationships/tags" Target="../tags/tag11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6.jpeg"/><Relationship Id="rId9"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9.xml"/><Relationship Id="rId1" Type="http://schemas.openxmlformats.org/officeDocument/2006/relationships/tags" Target="../tags/tag111.xml"/><Relationship Id="rId4" Type="http://schemas.openxmlformats.org/officeDocument/2006/relationships/image" Target="../media/image10.png"/></Relationships>
</file>

<file path=ppt/slides/_rels/slide1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1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12.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hyperlink" Target="https://www.med.unc.edu/psych/epi-nc" TargetMode="Externa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2.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3.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6.jpe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6.xml"/><Relationship Id="rId6" Type="http://schemas.openxmlformats.org/officeDocument/2006/relationships/image" Target="../media/image12.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6.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2.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3.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4.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9.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50.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0.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5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5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1.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5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6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0.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6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1.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6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6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6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6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6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6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7.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68.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6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7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7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7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7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7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7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7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7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7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8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8.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8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81.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8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8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82.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8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8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8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8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8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8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8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9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9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9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92.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9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1.emf"/></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ags" Target="../tags/tag9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8.xml"/><Relationship Id="rId1" Type="http://schemas.openxmlformats.org/officeDocument/2006/relationships/tags" Target="../tags/tag97.xml"/><Relationship Id="rId4" Type="http://schemas.openxmlformats.org/officeDocument/2006/relationships/image" Target="../media/image22.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98.xml"/><Relationship Id="rId4" Type="http://schemas.openxmlformats.org/officeDocument/2006/relationships/chart" Target="../charts/chart1.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99.xml"/></Relationships>
</file>

<file path=ppt/slides/_rels/slide9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99.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100.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6635"/>
            <a:ext cx="4779818" cy="1615619"/>
          </a:xfrm>
        </p:spPr>
        <p:txBody>
          <a:bodyPr>
            <a:noAutofit/>
          </a:bodyPr>
          <a:lstStyle/>
          <a:p>
            <a:pPr algn="ctr"/>
            <a:r>
              <a:rPr lang="en-US" sz="5400" b="1" dirty="0">
                <a:effectLst>
                  <a:outerShdw blurRad="38100" dist="38100" dir="2700000" algn="tl">
                    <a:srgbClr val="000000">
                      <a:alpha val="43137"/>
                    </a:srgbClr>
                  </a:outerShdw>
                </a:effectLst>
              </a:rPr>
              <a:t>Psychosis:</a:t>
            </a:r>
            <a:r>
              <a:rPr lang="en-US" sz="4800" b="1" dirty="0">
                <a:effectLst>
                  <a:outerShdw blurRad="38100" dist="38100" dir="2700000" algn="tl">
                    <a:srgbClr val="000000">
                      <a:alpha val="43137"/>
                    </a:srgbClr>
                  </a:outerShdw>
                </a:effectLst>
              </a:rPr>
              <a:t/>
            </a:r>
            <a:br>
              <a:rPr lang="en-US" sz="48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Can You Spot It?</a:t>
            </a:r>
          </a:p>
        </p:txBody>
      </p:sp>
      <p:sp>
        <p:nvSpPr>
          <p:cNvPr id="11" name="Subtitle 2"/>
          <p:cNvSpPr>
            <a:spLocks noGrp="1"/>
          </p:cNvSpPr>
          <p:nvPr>
            <p:ph type="subTitle" idx="1"/>
          </p:nvPr>
        </p:nvSpPr>
        <p:spPr>
          <a:xfrm>
            <a:off x="177079" y="3306283"/>
            <a:ext cx="4463303" cy="2836237"/>
          </a:xfrm>
        </p:spPr>
        <p:txBody>
          <a:bodyPr anchor="t">
            <a:noAutofit/>
          </a:bodyPr>
          <a:lstStyle/>
          <a:p>
            <a:pPr algn="ctr"/>
            <a:r>
              <a:rPr lang="en-US" sz="3200" dirty="0">
                <a:solidFill>
                  <a:schemeClr val="tx2">
                    <a:lumMod val="60000"/>
                    <a:lumOff val="40000"/>
                  </a:schemeClr>
                </a:solidFill>
                <a:effectLst>
                  <a:outerShdw blurRad="38100" dist="38100" dir="2700000" algn="tl">
                    <a:srgbClr val="000000">
                      <a:alpha val="43137"/>
                    </a:srgbClr>
                  </a:outerShdw>
                </a:effectLst>
              </a:rPr>
              <a:t>An educational series on first episode psychosis, common signs and symptoms, and barriers to diagnosis and treatment.</a:t>
            </a:r>
          </a:p>
        </p:txBody>
      </p:sp>
      <p:grpSp>
        <p:nvGrpSpPr>
          <p:cNvPr id="10" name="Group 9"/>
          <p:cNvGrpSpPr>
            <a:grpSpLocks noChangeAspect="1"/>
          </p:cNvGrpSpPr>
          <p:nvPr/>
        </p:nvGrpSpPr>
        <p:grpSpPr>
          <a:xfrm>
            <a:off x="5417713" y="1773044"/>
            <a:ext cx="3706360" cy="5084956"/>
            <a:chOff x="2214770" y="354647"/>
            <a:chExt cx="4740212" cy="6503352"/>
          </a:xfrm>
        </p:grpSpPr>
        <p:grpSp>
          <p:nvGrpSpPr>
            <p:cNvPr id="12" name="Group 11"/>
            <p:cNvGrpSpPr/>
            <p:nvPr/>
          </p:nvGrpSpPr>
          <p:grpSpPr>
            <a:xfrm>
              <a:off x="2214770" y="354647"/>
              <a:ext cx="4740212" cy="6503352"/>
              <a:chOff x="2214770" y="354647"/>
              <a:chExt cx="4740212" cy="6503352"/>
            </a:xfrm>
          </p:grpSpPr>
          <p:pic>
            <p:nvPicPr>
              <p:cNvPr id="15" name="Picture 14"/>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6" name="Picture 15"/>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3" name="Picture 12"/>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4"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250863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884991421"/>
              </p:ext>
            </p:extLst>
          </p:nvPr>
        </p:nvGraphicFramePr>
        <p:xfrm>
          <a:off x="353291" y="1046017"/>
          <a:ext cx="8437418" cy="5818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p:cNvSpPr txBox="1">
            <a:spLocks/>
          </p:cNvSpPr>
          <p:nvPr/>
        </p:nvSpPr>
        <p:spPr>
          <a:xfrm>
            <a:off x="628650" y="309706"/>
            <a:ext cx="7886700" cy="1325563"/>
          </a:xfrm>
          <a:prstGeom prst="rect">
            <a:avLst/>
          </a:prstGeom>
        </p:spPr>
        <p:txBody>
          <a:bodyPr vert="horz" wrap="none" lIns="91440" tIns="45720" rIns="91440" bIns="45720" rtlCol="0" anchor="t">
            <a:normAutofit/>
          </a:bodyPr>
          <a:lstStyle>
            <a:lvl1pPr algn="l" defTabSz="685800" rtl="0" eaLnBrk="1" latinLnBrk="0" hangingPunct="1">
              <a:lnSpc>
                <a:spcPct val="90000"/>
              </a:lnSpc>
              <a:spcBef>
                <a:spcPct val="0"/>
              </a:spcBef>
              <a:buNone/>
              <a:defRPr sz="7200" b="0" kern="120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r>
              <a:rPr lang="en-US" sz="5400" b="1" dirty="0"/>
              <a:t>Psychosis: Can You Spot It?</a:t>
            </a:r>
          </a:p>
        </p:txBody>
      </p:sp>
    </p:spTree>
    <p:custDataLst>
      <p:tags r:id="rId1"/>
    </p:custDataLst>
    <p:extLst>
      <p:ext uri="{BB962C8B-B14F-4D97-AF65-F5344CB8AC3E}">
        <p14:creationId xmlns:p14="http://schemas.microsoft.com/office/powerpoint/2010/main" val="13533555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93174"/>
            <a:ext cx="7886700" cy="1325563"/>
          </a:xfrm>
        </p:spPr>
        <p:txBody>
          <a:bodyPr/>
          <a:lstStyle/>
          <a:p>
            <a:r>
              <a:rPr lang="en-US" b="1" dirty="0"/>
              <a:t>Anything that impacts these circuits can cause psychosis</a:t>
            </a:r>
          </a:p>
        </p:txBody>
      </p:sp>
      <p:sp>
        <p:nvSpPr>
          <p:cNvPr id="3" name="Content Placeholder 2"/>
          <p:cNvSpPr>
            <a:spLocks noGrp="1"/>
          </p:cNvSpPr>
          <p:nvPr>
            <p:ph idx="1"/>
          </p:nvPr>
        </p:nvSpPr>
        <p:spPr>
          <a:xfrm>
            <a:off x="9350" y="2040715"/>
            <a:ext cx="3796169" cy="4395944"/>
          </a:xfrm>
        </p:spPr>
        <p:txBody>
          <a:bodyPr>
            <a:normAutofit fontScale="85000" lnSpcReduction="20000"/>
          </a:bodyPr>
          <a:lstStyle/>
          <a:p>
            <a:r>
              <a:rPr lang="en-US" dirty="0"/>
              <a:t>Drugs</a:t>
            </a:r>
          </a:p>
          <a:p>
            <a:r>
              <a:rPr lang="en-US" dirty="0"/>
              <a:t>Toxins (“mad as a hatter”)</a:t>
            </a:r>
          </a:p>
          <a:p>
            <a:r>
              <a:rPr lang="en-US" dirty="0"/>
              <a:t>Sleep deprivation</a:t>
            </a:r>
          </a:p>
          <a:p>
            <a:r>
              <a:rPr lang="en-US" dirty="0"/>
              <a:t>Brain pathology</a:t>
            </a:r>
          </a:p>
          <a:p>
            <a:pPr lvl="1"/>
            <a:r>
              <a:rPr lang="en-US" sz="2400" dirty="0"/>
              <a:t>infections/tumors</a:t>
            </a:r>
          </a:p>
          <a:p>
            <a:pPr lvl="1"/>
            <a:r>
              <a:rPr lang="en-US" sz="2400" dirty="0"/>
              <a:t>Multiple sclerosis</a:t>
            </a:r>
          </a:p>
          <a:p>
            <a:pPr lvl="1"/>
            <a:r>
              <a:rPr lang="en-US" sz="2400" dirty="0"/>
              <a:t>Epilepsy</a:t>
            </a:r>
          </a:p>
          <a:p>
            <a:pPr lvl="1"/>
            <a:r>
              <a:rPr lang="en-US" sz="2400" dirty="0"/>
              <a:t>Dementias</a:t>
            </a:r>
          </a:p>
          <a:p>
            <a:pPr lvl="1"/>
            <a:r>
              <a:rPr lang="en-US" sz="2400" dirty="0"/>
              <a:t>Stroke</a:t>
            </a:r>
          </a:p>
          <a:p>
            <a:r>
              <a:rPr lang="en-US" dirty="0"/>
              <a:t>Hormonal disorders</a:t>
            </a:r>
          </a:p>
          <a:p>
            <a:r>
              <a:rPr lang="en-US" dirty="0"/>
              <a:t>Autoimmune Disorders</a:t>
            </a:r>
          </a:p>
          <a:p>
            <a:pPr lvl="1"/>
            <a:r>
              <a:rPr lang="en-US" sz="2400" dirty="0"/>
              <a:t>Lupus</a:t>
            </a:r>
          </a:p>
          <a:p>
            <a:pPr lvl="1"/>
            <a:r>
              <a:rPr lang="en-US" sz="2400" dirty="0"/>
              <a:t>Anti-NMDA-receptor encephalitis</a:t>
            </a:r>
          </a:p>
          <a:p>
            <a:r>
              <a:rPr lang="en-US" dirty="0"/>
              <a:t>Concussion</a:t>
            </a:r>
          </a:p>
          <a:p>
            <a:endParaRPr lang="en-US" dirty="0"/>
          </a:p>
          <a:p>
            <a:pPr marL="0" indent="0">
              <a:buNone/>
            </a:pPr>
            <a:endParaRPr lang="en-US" dirty="0"/>
          </a:p>
          <a:p>
            <a:endParaRPr lang="en-US" dirty="0"/>
          </a:p>
        </p:txBody>
      </p:sp>
      <p:pic>
        <p:nvPicPr>
          <p:cNvPr id="5" name="Picture 2" descr="http://www.frontiersin.org/files/Articles/67607/fnhum-07-00702-HTML/image_m/fnhum-07-00702-g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5519" y="1692730"/>
            <a:ext cx="5205202" cy="41811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583646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93" y="106060"/>
            <a:ext cx="7886700" cy="1325563"/>
          </a:xfrm>
        </p:spPr>
        <p:txBody>
          <a:bodyPr/>
          <a:lstStyle/>
          <a:p>
            <a:r>
              <a:rPr lang="en-US" b="1" dirty="0"/>
              <a:t>When to worry about a medical cause</a:t>
            </a:r>
          </a:p>
        </p:txBody>
      </p:sp>
      <p:sp>
        <p:nvSpPr>
          <p:cNvPr id="3" name="Content Placeholder 2"/>
          <p:cNvSpPr>
            <a:spLocks noGrp="1"/>
          </p:cNvSpPr>
          <p:nvPr>
            <p:ph idx="1"/>
          </p:nvPr>
        </p:nvSpPr>
        <p:spPr>
          <a:xfrm>
            <a:off x="164193" y="1676400"/>
            <a:ext cx="4217307" cy="3390900"/>
          </a:xfrm>
        </p:spPr>
        <p:txBody>
          <a:bodyPr>
            <a:normAutofit/>
          </a:bodyPr>
          <a:lstStyle/>
          <a:p>
            <a:r>
              <a:rPr lang="en-US" dirty="0"/>
              <a:t>First episode</a:t>
            </a:r>
          </a:p>
          <a:p>
            <a:r>
              <a:rPr lang="en-US" dirty="0"/>
              <a:t>Person looks medically ill</a:t>
            </a:r>
          </a:p>
          <a:p>
            <a:r>
              <a:rPr lang="en-US" dirty="0"/>
              <a:t>Highly disorganized/delirious presentation</a:t>
            </a:r>
          </a:p>
          <a:p>
            <a:endParaRPr lang="en-US" dirty="0"/>
          </a:p>
        </p:txBody>
      </p:sp>
      <p:grpSp>
        <p:nvGrpSpPr>
          <p:cNvPr id="10" name="Group 9"/>
          <p:cNvGrpSpPr>
            <a:grpSpLocks noChangeAspect="1"/>
          </p:cNvGrpSpPr>
          <p:nvPr/>
        </p:nvGrpSpPr>
        <p:grpSpPr>
          <a:xfrm>
            <a:off x="5417713" y="1773044"/>
            <a:ext cx="3706360" cy="5084956"/>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5213613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Synesthesia</a:t>
            </a:r>
          </a:p>
        </p:txBody>
      </p:sp>
      <p:sp>
        <p:nvSpPr>
          <p:cNvPr id="3" name="Content Placeholder 2"/>
          <p:cNvSpPr>
            <a:spLocks noGrp="1"/>
          </p:cNvSpPr>
          <p:nvPr>
            <p:ph sz="half" idx="1"/>
          </p:nvPr>
        </p:nvSpPr>
        <p:spPr/>
        <p:txBody>
          <a:bodyPr>
            <a:normAutofit/>
          </a:bodyPr>
          <a:lstStyle/>
          <a:p>
            <a:r>
              <a:rPr lang="en-US" dirty="0"/>
              <a:t>Non-psychotic syndromes characterized by perceptual abnormalities include synesthesia, where stimulation of one sensory pathway co-stimulates another, for example tastes are perceived as having a color.  </a:t>
            </a:r>
          </a:p>
          <a:p>
            <a:endParaRPr lang="en-US" dirty="0"/>
          </a:p>
        </p:txBody>
      </p:sp>
      <p:pic>
        <p:nvPicPr>
          <p:cNvPr id="5" name="Content Placeholder 4"/>
          <p:cNvPicPr>
            <a:picLocks noGrp="1" noChangeAspect="1"/>
          </p:cNvPicPr>
          <p:nvPr>
            <p:ph sz="half" idx="2"/>
          </p:nvPr>
        </p:nvPicPr>
        <p:blipFill>
          <a:blip r:embed="rId4"/>
          <a:stretch>
            <a:fillRect/>
          </a:stretch>
        </p:blipFill>
        <p:spPr>
          <a:xfrm>
            <a:off x="4745512" y="2403661"/>
            <a:ext cx="4218896" cy="2380130"/>
          </a:xfrm>
          <a:prstGeom prst="rect">
            <a:avLst/>
          </a:prstGeom>
        </p:spPr>
      </p:pic>
    </p:spTree>
    <p:custDataLst>
      <p:tags r:id="rId1"/>
    </p:custDataLst>
    <p:extLst>
      <p:ext uri="{BB962C8B-B14F-4D97-AF65-F5344CB8AC3E}">
        <p14:creationId xmlns:p14="http://schemas.microsoft.com/office/powerpoint/2010/main" val="23550270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27909"/>
          </a:xfrm>
        </p:spPr>
        <p:txBody>
          <a:bodyPr/>
          <a:lstStyle/>
          <a:p>
            <a:r>
              <a:rPr lang="en-US" b="1" dirty="0"/>
              <a:t>Synesthesia</a:t>
            </a:r>
          </a:p>
        </p:txBody>
      </p:sp>
      <p:pic>
        <p:nvPicPr>
          <p:cNvPr id="5" name="Content Placeholder 4"/>
          <p:cNvPicPr>
            <a:picLocks noGrp="1" noChangeAspect="1"/>
          </p:cNvPicPr>
          <p:nvPr>
            <p:ph sz="half" idx="1"/>
          </p:nvPr>
        </p:nvPicPr>
        <p:blipFill>
          <a:blip r:embed="rId4"/>
          <a:stretch>
            <a:fillRect/>
          </a:stretch>
        </p:blipFill>
        <p:spPr>
          <a:xfrm>
            <a:off x="839133" y="1434992"/>
            <a:ext cx="3768725" cy="2863613"/>
          </a:xfrm>
          <a:prstGeom prst="rect">
            <a:avLst/>
          </a:prstGeom>
        </p:spPr>
      </p:pic>
      <p:pic>
        <p:nvPicPr>
          <p:cNvPr id="7" name="Content Placeholder 6"/>
          <p:cNvPicPr>
            <a:picLocks noGrp="1" noChangeAspect="1"/>
          </p:cNvPicPr>
          <p:nvPr>
            <p:ph sz="half" idx="2"/>
          </p:nvPr>
        </p:nvPicPr>
        <p:blipFill>
          <a:blip r:embed="rId5"/>
          <a:stretch>
            <a:fillRect/>
          </a:stretch>
        </p:blipFill>
        <p:spPr>
          <a:xfrm>
            <a:off x="4740275" y="1434992"/>
            <a:ext cx="3775075" cy="2905570"/>
          </a:xfrm>
          <a:prstGeom prst="rect">
            <a:avLst/>
          </a:prstGeom>
        </p:spPr>
      </p:pic>
      <p:sp>
        <p:nvSpPr>
          <p:cNvPr id="6" name="TextBox 5"/>
          <p:cNvSpPr txBox="1"/>
          <p:nvPr/>
        </p:nvSpPr>
        <p:spPr>
          <a:xfrm>
            <a:off x="839133" y="4333302"/>
            <a:ext cx="3496235" cy="646331"/>
          </a:xfrm>
          <a:prstGeom prst="rect">
            <a:avLst/>
          </a:prstGeom>
          <a:noFill/>
        </p:spPr>
        <p:txBody>
          <a:bodyPr wrap="square" rtlCol="0">
            <a:spAutoFit/>
          </a:bodyPr>
          <a:lstStyle/>
          <a:p>
            <a:pPr algn="ctr"/>
            <a:r>
              <a:rPr lang="en-US" dirty="0"/>
              <a:t>David Bowie’s </a:t>
            </a:r>
            <a:r>
              <a:rPr lang="en-US" i="1" dirty="0"/>
              <a:t>Life on Mars  </a:t>
            </a:r>
            <a:r>
              <a:rPr lang="en-US" dirty="0"/>
              <a:t>by Melissa McCracken</a:t>
            </a:r>
          </a:p>
        </p:txBody>
      </p:sp>
      <p:sp>
        <p:nvSpPr>
          <p:cNvPr id="8" name="TextBox 7"/>
          <p:cNvSpPr txBox="1"/>
          <p:nvPr/>
        </p:nvSpPr>
        <p:spPr>
          <a:xfrm>
            <a:off x="4740275" y="4380349"/>
            <a:ext cx="3496235" cy="646331"/>
          </a:xfrm>
          <a:prstGeom prst="rect">
            <a:avLst/>
          </a:prstGeom>
          <a:noFill/>
        </p:spPr>
        <p:txBody>
          <a:bodyPr wrap="square" rtlCol="0">
            <a:spAutoFit/>
          </a:bodyPr>
          <a:lstStyle/>
          <a:p>
            <a:pPr algn="ctr"/>
            <a:r>
              <a:rPr lang="en-US" dirty="0"/>
              <a:t>Radiohead’s </a:t>
            </a:r>
            <a:r>
              <a:rPr lang="en-US" i="1" dirty="0"/>
              <a:t>Karma Police </a:t>
            </a:r>
            <a:r>
              <a:rPr lang="en-US" dirty="0"/>
              <a:t>by Melissa McCracken</a:t>
            </a:r>
          </a:p>
        </p:txBody>
      </p:sp>
      <p:sp>
        <p:nvSpPr>
          <p:cNvPr id="9" name="TextBox 8"/>
          <p:cNvSpPr txBox="1"/>
          <p:nvPr/>
        </p:nvSpPr>
        <p:spPr>
          <a:xfrm>
            <a:off x="286869" y="5072912"/>
            <a:ext cx="8641977" cy="1384995"/>
          </a:xfrm>
          <a:prstGeom prst="rect">
            <a:avLst/>
          </a:prstGeom>
          <a:noFill/>
        </p:spPr>
        <p:txBody>
          <a:bodyPr wrap="square" rtlCol="0">
            <a:spAutoFit/>
          </a:bodyPr>
          <a:lstStyle/>
          <a:p>
            <a:r>
              <a:rPr lang="en-US" sz="2400" dirty="0"/>
              <a:t>This artist with synesthesia spontaneously sees colors when listening to music and paints songs. </a:t>
            </a:r>
          </a:p>
          <a:p>
            <a:r>
              <a:rPr lang="en-US" dirty="0"/>
              <a:t>Full article at - https://broadly.vice.com/en_us/article/melissa-mccracken-synesthesia-painter-interview</a:t>
            </a:r>
          </a:p>
        </p:txBody>
      </p:sp>
    </p:spTree>
    <p:custDataLst>
      <p:tags r:id="rId1"/>
    </p:custDataLst>
    <p:extLst>
      <p:ext uri="{BB962C8B-B14F-4D97-AF65-F5344CB8AC3E}">
        <p14:creationId xmlns:p14="http://schemas.microsoft.com/office/powerpoint/2010/main" val="25186801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Benign Hallucinations</a:t>
            </a:r>
            <a:endParaRPr lang="en-US" dirty="0"/>
          </a:p>
        </p:txBody>
      </p:sp>
      <p:sp>
        <p:nvSpPr>
          <p:cNvPr id="3" name="Content Placeholder 2"/>
          <p:cNvSpPr>
            <a:spLocks noGrp="1"/>
          </p:cNvSpPr>
          <p:nvPr>
            <p:ph sz="half" idx="1"/>
          </p:nvPr>
        </p:nvSpPr>
        <p:spPr/>
        <p:txBody>
          <a:bodyPr/>
          <a:lstStyle/>
          <a:p>
            <a:r>
              <a:rPr lang="en-US" sz="3200" dirty="0"/>
              <a:t>Brief hallucinations</a:t>
            </a:r>
          </a:p>
          <a:p>
            <a:r>
              <a:rPr lang="en-US" sz="3200" dirty="0"/>
              <a:t>Non-progressive</a:t>
            </a:r>
          </a:p>
          <a:p>
            <a:r>
              <a:rPr lang="en-US" sz="3200" dirty="0"/>
              <a:t>Do not interfere with function</a:t>
            </a:r>
          </a:p>
          <a:p>
            <a:r>
              <a:rPr lang="en-US" sz="3200" dirty="0"/>
              <a:t>No other psychosis symptoms</a:t>
            </a:r>
          </a:p>
          <a:p>
            <a:pPr marL="0" indent="0">
              <a:buNone/>
            </a:pP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9546" y="1675931"/>
            <a:ext cx="1848108" cy="18576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2159" y="3366406"/>
            <a:ext cx="3886381" cy="3836342"/>
          </a:xfrm>
          <a:prstGeom prst="rect">
            <a:avLst/>
          </a:prstGeom>
        </p:spPr>
      </p:pic>
      <p:sp>
        <p:nvSpPr>
          <p:cNvPr id="9" name="TextBox 8"/>
          <p:cNvSpPr txBox="1"/>
          <p:nvPr/>
        </p:nvSpPr>
        <p:spPr>
          <a:xfrm>
            <a:off x="295495" y="5715298"/>
            <a:ext cx="6572159" cy="923330"/>
          </a:xfrm>
          <a:prstGeom prst="rect">
            <a:avLst/>
          </a:prstGeom>
          <a:noFill/>
        </p:spPr>
        <p:txBody>
          <a:bodyPr wrap="square" rtlCol="0">
            <a:spAutoFit/>
          </a:bodyPr>
          <a:lstStyle/>
          <a:p>
            <a:r>
              <a:rPr lang="en-US" u="sng" dirty="0"/>
              <a:t>https://mobile.nytimes.com/2012/11/04/opinion/sunday/seeing-things-hearing-things-many-of-us-do.html</a:t>
            </a:r>
          </a:p>
          <a:p>
            <a:endParaRPr lang="en-US" dirty="0"/>
          </a:p>
        </p:txBody>
      </p:sp>
    </p:spTree>
    <p:custDataLst>
      <p:tags r:id="rId1"/>
    </p:custDataLst>
    <p:extLst>
      <p:ext uri="{BB962C8B-B14F-4D97-AF65-F5344CB8AC3E}">
        <p14:creationId xmlns:p14="http://schemas.microsoft.com/office/powerpoint/2010/main" val="14767585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t>Hallucinations Related to Sensory Deprivation</a:t>
            </a:r>
            <a:endParaRPr lang="en-US" sz="3000" dirty="0"/>
          </a:p>
        </p:txBody>
      </p:sp>
      <p:sp>
        <p:nvSpPr>
          <p:cNvPr id="5" name="TextBox 4"/>
          <p:cNvSpPr txBox="1"/>
          <p:nvPr/>
        </p:nvSpPr>
        <p:spPr>
          <a:xfrm>
            <a:off x="857252" y="1690689"/>
            <a:ext cx="1691216" cy="553998"/>
          </a:xfrm>
          <a:prstGeom prst="rect">
            <a:avLst/>
          </a:prstGeom>
          <a:noFill/>
        </p:spPr>
        <p:txBody>
          <a:bodyPr wrap="square" rtlCol="0">
            <a:spAutoFit/>
          </a:bodyPr>
          <a:lstStyle/>
          <a:p>
            <a:r>
              <a:rPr lang="en-US" sz="3000" dirty="0"/>
              <a:t>Blindness</a:t>
            </a:r>
          </a:p>
        </p:txBody>
      </p:sp>
      <p:sp>
        <p:nvSpPr>
          <p:cNvPr id="10" name="TextBox 9"/>
          <p:cNvSpPr txBox="1"/>
          <p:nvPr/>
        </p:nvSpPr>
        <p:spPr>
          <a:xfrm>
            <a:off x="611719" y="2859088"/>
            <a:ext cx="2182282" cy="553998"/>
          </a:xfrm>
          <a:prstGeom prst="rect">
            <a:avLst/>
          </a:prstGeom>
          <a:noFill/>
        </p:spPr>
        <p:txBody>
          <a:bodyPr wrap="square" rtlCol="0">
            <a:spAutoFit/>
          </a:bodyPr>
          <a:lstStyle/>
          <a:p>
            <a:r>
              <a:rPr lang="en-US" sz="3000" dirty="0"/>
              <a:t>Loss of Limb</a:t>
            </a:r>
          </a:p>
        </p:txBody>
      </p:sp>
      <p:sp>
        <p:nvSpPr>
          <p:cNvPr id="11" name="TextBox 10"/>
          <p:cNvSpPr txBox="1"/>
          <p:nvPr/>
        </p:nvSpPr>
        <p:spPr>
          <a:xfrm>
            <a:off x="5361517" y="1690689"/>
            <a:ext cx="3460750" cy="553998"/>
          </a:xfrm>
          <a:prstGeom prst="rect">
            <a:avLst/>
          </a:prstGeom>
          <a:noFill/>
        </p:spPr>
        <p:txBody>
          <a:bodyPr wrap="square" rtlCol="0">
            <a:spAutoFit/>
          </a:bodyPr>
          <a:lstStyle/>
          <a:p>
            <a:r>
              <a:rPr lang="en-US" sz="3000" dirty="0"/>
              <a:t>Visual Hallucinations</a:t>
            </a:r>
          </a:p>
        </p:txBody>
      </p:sp>
      <p:sp>
        <p:nvSpPr>
          <p:cNvPr id="12" name="TextBox 11"/>
          <p:cNvSpPr txBox="1"/>
          <p:nvPr/>
        </p:nvSpPr>
        <p:spPr>
          <a:xfrm>
            <a:off x="5361517" y="2859088"/>
            <a:ext cx="3570816" cy="553998"/>
          </a:xfrm>
          <a:prstGeom prst="rect">
            <a:avLst/>
          </a:prstGeom>
          <a:noFill/>
        </p:spPr>
        <p:txBody>
          <a:bodyPr wrap="square" rtlCol="0">
            <a:spAutoFit/>
          </a:bodyPr>
          <a:lstStyle/>
          <a:p>
            <a:r>
              <a:rPr lang="en-US" sz="3000" dirty="0"/>
              <a:t>Phantom Sensations</a:t>
            </a:r>
          </a:p>
        </p:txBody>
      </p:sp>
      <p:sp>
        <p:nvSpPr>
          <p:cNvPr id="8" name="Right Arrow 7"/>
          <p:cNvSpPr/>
          <p:nvPr/>
        </p:nvSpPr>
        <p:spPr>
          <a:xfrm>
            <a:off x="3121026" y="1716228"/>
            <a:ext cx="1913466"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121026" y="2884627"/>
            <a:ext cx="1913466"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517" y="3570250"/>
            <a:ext cx="4096816" cy="2949707"/>
          </a:xfrm>
          <a:prstGeom prst="rect">
            <a:avLst/>
          </a:prstGeom>
        </p:spPr>
      </p:pic>
      <p:sp>
        <p:nvSpPr>
          <p:cNvPr id="16" name="TextBox 15"/>
          <p:cNvSpPr txBox="1"/>
          <p:nvPr/>
        </p:nvSpPr>
        <p:spPr>
          <a:xfrm>
            <a:off x="440267" y="3826933"/>
            <a:ext cx="4064000" cy="2308324"/>
          </a:xfrm>
          <a:prstGeom prst="rect">
            <a:avLst/>
          </a:prstGeom>
          <a:noFill/>
        </p:spPr>
        <p:txBody>
          <a:bodyPr wrap="square" rtlCol="0">
            <a:spAutoFit/>
          </a:bodyPr>
          <a:lstStyle/>
          <a:p>
            <a:r>
              <a:rPr lang="en-US" dirty="0"/>
              <a:t>Image: A controlled pilot study of the utility of mirror visual feedback in the treatment of complex regional pain syndrome (type 1) McCabe, et. al. Rheumatology (Oxford). 2003;42(1):97-101.doi:10.1093/rheumatology/keg041Rheumatology (Oxford) | © British Society for Rheumatology</a:t>
            </a:r>
          </a:p>
        </p:txBody>
      </p:sp>
      <p:sp>
        <p:nvSpPr>
          <p:cNvPr id="17" name="TextBox 16"/>
          <p:cNvSpPr txBox="1"/>
          <p:nvPr/>
        </p:nvSpPr>
        <p:spPr>
          <a:xfrm>
            <a:off x="440267" y="6335291"/>
            <a:ext cx="3774014" cy="369332"/>
          </a:xfrm>
          <a:prstGeom prst="rect">
            <a:avLst/>
          </a:prstGeom>
          <a:noFill/>
        </p:spPr>
        <p:txBody>
          <a:bodyPr wrap="square" rtlCol="0">
            <a:spAutoFit/>
          </a:bodyPr>
          <a:lstStyle/>
          <a:p>
            <a:r>
              <a:rPr lang="en-US" dirty="0"/>
              <a:t>N </a:t>
            </a:r>
            <a:r>
              <a:rPr lang="en-US" dirty="0" err="1"/>
              <a:t>Engl</a:t>
            </a:r>
            <a:r>
              <a:rPr lang="en-US" dirty="0"/>
              <a:t> J Med 2007; 357:2206-2207</a:t>
            </a:r>
          </a:p>
        </p:txBody>
      </p:sp>
    </p:spTree>
    <p:custDataLst>
      <p:tags r:id="rId1"/>
    </p:custDataLst>
    <p:extLst>
      <p:ext uri="{BB962C8B-B14F-4D97-AF65-F5344CB8AC3E}">
        <p14:creationId xmlns:p14="http://schemas.microsoft.com/office/powerpoint/2010/main" val="21099937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Hypnagogic and Hypnopompic Hallucinations</a:t>
            </a:r>
            <a:endParaRPr lang="en-US" dirty="0"/>
          </a:p>
        </p:txBody>
      </p:sp>
      <p:sp>
        <p:nvSpPr>
          <p:cNvPr id="3" name="Content Placeholder 2"/>
          <p:cNvSpPr>
            <a:spLocks noGrp="1"/>
          </p:cNvSpPr>
          <p:nvPr>
            <p:ph sz="half" idx="1"/>
          </p:nvPr>
        </p:nvSpPr>
        <p:spPr/>
        <p:txBody>
          <a:bodyPr/>
          <a:lstStyle/>
          <a:p>
            <a:r>
              <a:rPr lang="en-US" dirty="0"/>
              <a:t>Hallucinations are associated with a sleep disorder, including hypnagogic hallucinations, that occur when a person is falling asleep, and hypnopompic hallucinations, that occur when a person is waking up.</a:t>
            </a:r>
          </a:p>
          <a:p>
            <a:pPr marL="0" indent="0">
              <a:buNone/>
            </a:pPr>
            <a:endParaRPr lang="en-US" dirty="0"/>
          </a:p>
        </p:txBody>
      </p:sp>
      <p:pic>
        <p:nvPicPr>
          <p:cNvPr id="5" name="Content Placeholder 4"/>
          <p:cNvPicPr>
            <a:picLocks noGrp="1" noChangeAspect="1"/>
          </p:cNvPicPr>
          <p:nvPr>
            <p:ph sz="half" idx="2"/>
          </p:nvPr>
        </p:nvPicPr>
        <p:blipFill>
          <a:blip r:embed="rId4"/>
          <a:stretch>
            <a:fillRect/>
          </a:stretch>
        </p:blipFill>
        <p:spPr>
          <a:xfrm>
            <a:off x="4764811" y="2347663"/>
            <a:ext cx="3750539" cy="2900263"/>
          </a:xfrm>
          <a:prstGeom prst="rect">
            <a:avLst/>
          </a:prstGeom>
        </p:spPr>
      </p:pic>
    </p:spTree>
    <p:custDataLst>
      <p:tags r:id="rId1"/>
    </p:custDataLst>
    <p:extLst>
      <p:ext uri="{BB962C8B-B14F-4D97-AF65-F5344CB8AC3E}">
        <p14:creationId xmlns:p14="http://schemas.microsoft.com/office/powerpoint/2010/main" val="20763224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43" y="79148"/>
            <a:ext cx="7886700" cy="1325563"/>
          </a:xfrm>
        </p:spPr>
        <p:txBody>
          <a:bodyPr/>
          <a:lstStyle/>
          <a:p>
            <a:r>
              <a:rPr lang="en-US" b="1" dirty="0"/>
              <a:t>Summary</a:t>
            </a:r>
          </a:p>
        </p:txBody>
      </p:sp>
      <p:sp>
        <p:nvSpPr>
          <p:cNvPr id="3" name="Content Placeholder 2"/>
          <p:cNvSpPr>
            <a:spLocks noGrp="1"/>
          </p:cNvSpPr>
          <p:nvPr>
            <p:ph idx="1"/>
          </p:nvPr>
        </p:nvSpPr>
        <p:spPr>
          <a:xfrm>
            <a:off x="172343" y="1404710"/>
            <a:ext cx="4742557" cy="5312401"/>
          </a:xfrm>
        </p:spPr>
        <p:txBody>
          <a:bodyPr>
            <a:normAutofit lnSpcReduction="10000"/>
          </a:bodyPr>
          <a:lstStyle/>
          <a:p>
            <a:r>
              <a:rPr lang="en-US" sz="2200" dirty="0"/>
              <a:t>Psychosis occurs in various brain disorders</a:t>
            </a:r>
          </a:p>
          <a:p>
            <a:pPr lvl="1"/>
            <a:r>
              <a:rPr lang="en-US" sz="2200" dirty="0"/>
              <a:t>Schizophrenia, schizophreniform, schizoaffective, brief psychotic, delusional, not-otherwise-specified, bipolar with psychosis, major depression with psychosis  </a:t>
            </a:r>
          </a:p>
          <a:p>
            <a:pPr lvl="1"/>
            <a:r>
              <a:rPr lang="en-US" sz="2200" dirty="0"/>
              <a:t>Transient psychosis/attenuated-psychosis can occur with several disorders</a:t>
            </a:r>
          </a:p>
          <a:p>
            <a:pPr lvl="1"/>
            <a:r>
              <a:rPr lang="en-US" sz="2200" dirty="0"/>
              <a:t>Any disorder that can impact the brain can cause psychosis</a:t>
            </a:r>
          </a:p>
          <a:p>
            <a:r>
              <a:rPr lang="en-US" sz="2200" dirty="0"/>
              <a:t>Substances can cause psychosis</a:t>
            </a:r>
          </a:p>
          <a:p>
            <a:pPr lvl="1"/>
            <a:r>
              <a:rPr lang="en-US" sz="2200" dirty="0"/>
              <a:t>Intoxication/withdrawal</a:t>
            </a:r>
          </a:p>
          <a:p>
            <a:pPr lvl="1"/>
            <a:r>
              <a:rPr lang="en-US" sz="2200" dirty="0"/>
              <a:t>Substance-induced brain damage</a:t>
            </a:r>
          </a:p>
          <a:p>
            <a:pPr lvl="1"/>
            <a:r>
              <a:rPr lang="en-US" sz="2200" dirty="0"/>
              <a:t>Environmental risk factor for schizophrenia</a:t>
            </a:r>
          </a:p>
          <a:p>
            <a:pPr marL="0" indent="0">
              <a:buNone/>
            </a:pPr>
            <a:endParaRPr lang="en-US" dirty="0"/>
          </a:p>
          <a:p>
            <a:pPr lvl="1"/>
            <a:endParaRPr lang="en-US" dirty="0"/>
          </a:p>
        </p:txBody>
      </p:sp>
      <p:grpSp>
        <p:nvGrpSpPr>
          <p:cNvPr id="10" name="Group 9"/>
          <p:cNvGrpSpPr>
            <a:grpSpLocks noChangeAspect="1"/>
          </p:cNvGrpSpPr>
          <p:nvPr/>
        </p:nvGrpSpPr>
        <p:grpSpPr>
          <a:xfrm>
            <a:off x="5417713" y="1773044"/>
            <a:ext cx="3706360" cy="5084956"/>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1531268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43" y="79148"/>
            <a:ext cx="7886700" cy="1325563"/>
          </a:xfrm>
        </p:spPr>
        <p:txBody>
          <a:bodyPr/>
          <a:lstStyle/>
          <a:p>
            <a:r>
              <a:rPr lang="en-US" b="1" dirty="0"/>
              <a:t>Summary</a:t>
            </a:r>
          </a:p>
        </p:txBody>
      </p:sp>
      <p:sp>
        <p:nvSpPr>
          <p:cNvPr id="3" name="Content Placeholder 2"/>
          <p:cNvSpPr>
            <a:spLocks noGrp="1"/>
          </p:cNvSpPr>
          <p:nvPr>
            <p:ph idx="1"/>
          </p:nvPr>
        </p:nvSpPr>
        <p:spPr>
          <a:xfrm>
            <a:off x="172343" y="1404710"/>
            <a:ext cx="4742557" cy="5312401"/>
          </a:xfrm>
        </p:spPr>
        <p:txBody>
          <a:bodyPr>
            <a:normAutofit/>
          </a:bodyPr>
          <a:lstStyle/>
          <a:p>
            <a:r>
              <a:rPr lang="en-US" sz="2200" dirty="0"/>
              <a:t>Psychotic symptoms are a required feature of primary psychotic disorders.</a:t>
            </a:r>
          </a:p>
          <a:p>
            <a:r>
              <a:rPr lang="en-US" sz="2200" dirty="0"/>
              <a:t>Major Depression and Bipolar disorder may have psychotic features.</a:t>
            </a:r>
          </a:p>
          <a:p>
            <a:r>
              <a:rPr lang="en-US" sz="2200" dirty="0"/>
              <a:t>Any disorder that impacts brain  function can cause psychosis. </a:t>
            </a:r>
          </a:p>
          <a:p>
            <a:r>
              <a:rPr lang="en-US" sz="2200" dirty="0"/>
              <a:t>Substances can cause psychosis –</a:t>
            </a:r>
          </a:p>
          <a:p>
            <a:pPr lvl="1"/>
            <a:r>
              <a:rPr lang="en-US" sz="1800" dirty="0"/>
              <a:t>Intoxication/withdrawal</a:t>
            </a:r>
          </a:p>
          <a:p>
            <a:pPr lvl="1"/>
            <a:r>
              <a:rPr lang="en-US" sz="1800" dirty="0"/>
              <a:t>Substance-induced brain damage</a:t>
            </a:r>
          </a:p>
          <a:p>
            <a:pPr lvl="1"/>
            <a:r>
              <a:rPr lang="en-US" sz="1800" dirty="0"/>
              <a:t>Environmental risk factor for schizophrenia</a:t>
            </a:r>
          </a:p>
          <a:p>
            <a:r>
              <a:rPr lang="en-US" sz="2200" dirty="0"/>
              <a:t>Transient psychosis/attenuated-psychosis co- occur with anxiety, depression, and borderline personality disorder.</a:t>
            </a:r>
            <a:endParaRPr lang="en-US" dirty="0"/>
          </a:p>
          <a:p>
            <a:pPr lvl="1"/>
            <a:endParaRPr lang="en-US" dirty="0"/>
          </a:p>
        </p:txBody>
      </p:sp>
      <p:grpSp>
        <p:nvGrpSpPr>
          <p:cNvPr id="10" name="Group 9"/>
          <p:cNvGrpSpPr>
            <a:grpSpLocks noChangeAspect="1"/>
          </p:cNvGrpSpPr>
          <p:nvPr/>
        </p:nvGrpSpPr>
        <p:grpSpPr>
          <a:xfrm>
            <a:off x="5417713" y="1773044"/>
            <a:ext cx="3706360" cy="5084956"/>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2994438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0485"/>
            <a:ext cx="7886700" cy="990180"/>
          </a:xfrm>
        </p:spPr>
        <p:txBody>
          <a:bodyPr>
            <a:normAutofit/>
          </a:bodyPr>
          <a:lstStyle/>
          <a:p>
            <a:pPr algn="ctr"/>
            <a:r>
              <a:rPr lang="en-US" b="1" dirty="0"/>
              <a:t>Credits</a:t>
            </a:r>
          </a:p>
        </p:txBody>
      </p:sp>
      <p:sp>
        <p:nvSpPr>
          <p:cNvPr id="3" name="Content Placeholder 2"/>
          <p:cNvSpPr>
            <a:spLocks noGrp="1"/>
          </p:cNvSpPr>
          <p:nvPr>
            <p:ph sz="half" idx="1"/>
          </p:nvPr>
        </p:nvSpPr>
        <p:spPr>
          <a:xfrm>
            <a:off x="0" y="1081291"/>
            <a:ext cx="9144000" cy="1667436"/>
          </a:xfrm>
        </p:spPr>
        <p:txBody>
          <a:bodyPr>
            <a:noAutofit/>
          </a:bodyPr>
          <a:lstStyle/>
          <a:p>
            <a:pPr marL="0" indent="0" algn="ctr">
              <a:buNone/>
            </a:pPr>
            <a:endParaRPr lang="en-US" sz="1400" dirty="0"/>
          </a:p>
          <a:p>
            <a:pPr marL="0" indent="0" algn="ctr">
              <a:buNone/>
            </a:pPr>
            <a:r>
              <a:rPr lang="en-US" sz="2200" dirty="0"/>
              <a:t>We would like thank the AHEC Innovation Fund and NIH (DUP Grant #R34MH103834) for the funding for this webinar series. </a:t>
            </a:r>
          </a:p>
          <a:p>
            <a:pPr marL="0" indent="0" algn="ctr">
              <a:buNone/>
            </a:pPr>
            <a:endParaRPr lang="en-US" sz="800" dirty="0"/>
          </a:p>
          <a:p>
            <a:pPr marL="0" indent="0" algn="ctr">
              <a:buNone/>
            </a:pPr>
            <a:r>
              <a:rPr lang="en-US" sz="2200" dirty="0"/>
              <a:t>We would also like to thank all who were involved in creating these webinars:</a:t>
            </a:r>
          </a:p>
          <a:p>
            <a:pPr marL="0" indent="0" algn="ctr">
              <a:buNone/>
            </a:pPr>
            <a:r>
              <a:rPr lang="en-US" sz="2200" dirty="0"/>
              <a:t/>
            </a:r>
            <a:br>
              <a:rPr lang="en-US" sz="2200" dirty="0"/>
            </a:br>
            <a:endParaRPr lang="en-US" sz="2200" dirty="0"/>
          </a:p>
        </p:txBody>
      </p:sp>
      <p:sp>
        <p:nvSpPr>
          <p:cNvPr id="4" name="Content Placeholder 3"/>
          <p:cNvSpPr>
            <a:spLocks noGrp="1"/>
          </p:cNvSpPr>
          <p:nvPr>
            <p:ph sz="half" idx="2"/>
          </p:nvPr>
        </p:nvSpPr>
        <p:spPr>
          <a:xfrm>
            <a:off x="516030" y="3850689"/>
            <a:ext cx="7829550" cy="2657687"/>
          </a:xfrm>
        </p:spPr>
        <p:txBody>
          <a:bodyPr numCol="1" anchor="t">
            <a:noAutofit/>
          </a:bodyPr>
          <a:lstStyle/>
          <a:p>
            <a:pPr marL="0" indent="0">
              <a:buNone/>
            </a:pPr>
            <a:endParaRPr lang="en-US" sz="1600" dirty="0"/>
          </a:p>
          <a:p>
            <a:pPr marL="0" indent="0">
              <a:buNone/>
            </a:pPr>
            <a:r>
              <a:rPr lang="en-US" sz="1600" dirty="0"/>
              <a:t>                     Diana Perkins, MD, MPH         Katie Bucrek                 Nina Fierro, LCSW</a:t>
            </a:r>
            <a:br>
              <a:rPr lang="en-US" sz="1600" dirty="0"/>
            </a:b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r>
              <a:rPr lang="en-US" sz="1600" dirty="0"/>
              <a:t>                          Emily Goldman, BS       Jennifer </a:t>
            </a:r>
            <a:r>
              <a:rPr lang="en-US" sz="1600" dirty="0" err="1"/>
              <a:t>Nieri</a:t>
            </a:r>
            <a:r>
              <a:rPr lang="en-US" sz="1600" dirty="0"/>
              <a:t>, LCSW                Jenna Roller</a:t>
            </a:r>
          </a:p>
          <a:p>
            <a:pPr marL="0" indent="0">
              <a:buNone/>
            </a:pPr>
            <a:endParaRPr lang="en-US" sz="1000" dirty="0"/>
          </a:p>
        </p:txBody>
      </p:sp>
      <p:pic>
        <p:nvPicPr>
          <p:cNvPr id="5" name="Picture 4"/>
          <p:cNvPicPr>
            <a:picLocks noChangeAspect="1"/>
          </p:cNvPicPr>
          <p:nvPr/>
        </p:nvPicPr>
        <p:blipFill>
          <a:blip r:embed="rId4"/>
          <a:stretch>
            <a:fillRect/>
          </a:stretch>
        </p:blipFill>
        <p:spPr>
          <a:xfrm>
            <a:off x="5866448" y="2788710"/>
            <a:ext cx="1042988" cy="139065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765968" y="4791261"/>
            <a:ext cx="1390651" cy="1042988"/>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869" r="6363"/>
          <a:stretch/>
        </p:blipFill>
        <p:spPr>
          <a:xfrm>
            <a:off x="3909096" y="4593091"/>
            <a:ext cx="1042990" cy="1390220"/>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b="20436"/>
          <a:stretch/>
        </p:blipFill>
        <p:spPr>
          <a:xfrm>
            <a:off x="5920412" y="4592884"/>
            <a:ext cx="1035838" cy="1364776"/>
          </a:xfrm>
          <a:prstGeom prst="rect">
            <a:avLst/>
          </a:prstGeom>
        </p:spPr>
      </p:pic>
      <p:pic>
        <p:nvPicPr>
          <p:cNvPr id="6" name="Picture 5"/>
          <p:cNvPicPr>
            <a:picLocks noChangeAspect="1"/>
          </p:cNvPicPr>
          <p:nvPr/>
        </p:nvPicPr>
        <p:blipFill>
          <a:blip r:embed="rId8"/>
          <a:stretch>
            <a:fillRect/>
          </a:stretch>
        </p:blipFill>
        <p:spPr>
          <a:xfrm>
            <a:off x="1939800" y="2774915"/>
            <a:ext cx="1042416" cy="1383973"/>
          </a:xfrm>
          <a:prstGeom prst="rect">
            <a:avLst/>
          </a:prstGeom>
        </p:spPr>
      </p:pic>
      <p:pic>
        <p:nvPicPr>
          <p:cNvPr id="7" name="Picture 6"/>
          <p:cNvPicPr>
            <a:picLocks noChangeAspect="1"/>
          </p:cNvPicPr>
          <p:nvPr/>
        </p:nvPicPr>
        <p:blipFill>
          <a:blip r:embed="rId9"/>
          <a:stretch>
            <a:fillRect/>
          </a:stretch>
        </p:blipFill>
        <p:spPr>
          <a:xfrm>
            <a:off x="3909096" y="2763182"/>
            <a:ext cx="1042416" cy="1463040"/>
          </a:xfrm>
          <a:prstGeom prst="rect">
            <a:avLst/>
          </a:prstGeom>
        </p:spPr>
      </p:pic>
    </p:spTree>
    <p:custDataLst>
      <p:tags r:id="rId1"/>
    </p:custDataLst>
    <p:extLst>
      <p:ext uri="{BB962C8B-B14F-4D97-AF65-F5344CB8AC3E}">
        <p14:creationId xmlns:p14="http://schemas.microsoft.com/office/powerpoint/2010/main" val="4077054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912" y="91296"/>
            <a:ext cx="4637179" cy="2427844"/>
          </a:xfrm>
        </p:spPr>
        <p:txBody>
          <a:bodyPr>
            <a:noAutofit/>
          </a:bodyPr>
          <a:lstStyle/>
          <a:p>
            <a:pPr algn="ctr"/>
            <a:r>
              <a:rPr lang="en-US" sz="5400" b="1" dirty="0">
                <a:effectLst>
                  <a:outerShdw blurRad="38100" dist="38100" dir="2700000" algn="tl">
                    <a:srgbClr val="000000">
                      <a:alpha val="43137"/>
                    </a:srgbClr>
                  </a:outerShdw>
                </a:effectLst>
              </a:rPr>
              <a:t>Module 4:</a:t>
            </a:r>
            <a:br>
              <a:rPr lang="en-US" sz="54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Unmasking </a:t>
            </a:r>
            <a:br>
              <a:rPr lang="en-US" sz="54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Psychosis</a:t>
            </a:r>
          </a:p>
        </p:txBody>
      </p:sp>
      <p:sp>
        <p:nvSpPr>
          <p:cNvPr id="12" name="Rectangle 11"/>
          <p:cNvSpPr/>
          <p:nvPr/>
        </p:nvSpPr>
        <p:spPr>
          <a:xfrm>
            <a:off x="244461" y="5122707"/>
            <a:ext cx="4648201" cy="1754326"/>
          </a:xfrm>
          <a:prstGeom prst="rect">
            <a:avLst/>
          </a:prstGeom>
        </p:spPr>
        <p:txBody>
          <a:bodyPr wrap="square">
            <a:spAutoFit/>
          </a:bodyPr>
          <a:lstStyle/>
          <a:p>
            <a:pPr algn="ctr"/>
            <a:r>
              <a:rPr lang="en-US" b="1" dirty="0"/>
              <a:t>Diana O. Perkins, MD MPH</a:t>
            </a:r>
          </a:p>
          <a:p>
            <a:pPr algn="ctr"/>
            <a:r>
              <a:rPr lang="en-US" i="1" dirty="0"/>
              <a:t>Professor, Department of Psychiatry</a:t>
            </a:r>
          </a:p>
          <a:p>
            <a:pPr algn="ctr"/>
            <a:r>
              <a:rPr lang="en-US" i="1" dirty="0"/>
              <a:t>Director, UNC Outreach and Support Intervention Services (UNC OASIS)</a:t>
            </a:r>
          </a:p>
          <a:p>
            <a:pPr algn="ctr"/>
            <a:r>
              <a:rPr lang="en-US" i="1" dirty="0"/>
              <a:t>Director, Early Psychosis Interventions in North Carolina Resources (EPI-NC Resources)</a:t>
            </a:r>
          </a:p>
        </p:txBody>
      </p:sp>
      <p:pic>
        <p:nvPicPr>
          <p:cNvPr id="13" name="Picture 1" descr="https://www.med.unc.edu/psych/directories/faculty/diana-perkins/@@images/a4e638a3-ccae-4edb-8779-f53a13a87fcf.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00" y="3129208"/>
            <a:ext cx="1431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a:grpSpLocks noChangeAspect="1"/>
          </p:cNvGrpSpPr>
          <p:nvPr/>
        </p:nvGrpSpPr>
        <p:grpSpPr>
          <a:xfrm>
            <a:off x="5417713" y="1773044"/>
            <a:ext cx="3706360" cy="5084956"/>
            <a:chOff x="2214770" y="354647"/>
            <a:chExt cx="4740212" cy="6503352"/>
          </a:xfrm>
        </p:grpSpPr>
        <p:grpSp>
          <p:nvGrpSpPr>
            <p:cNvPr id="14" name="Group 13"/>
            <p:cNvGrpSpPr/>
            <p:nvPr/>
          </p:nvGrpSpPr>
          <p:grpSpPr>
            <a:xfrm>
              <a:off x="2214770" y="354647"/>
              <a:ext cx="4740212" cy="6503352"/>
              <a:chOff x="2214770" y="354647"/>
              <a:chExt cx="4740212" cy="6503352"/>
            </a:xfrm>
          </p:grpSpPr>
          <p:pic>
            <p:nvPicPr>
              <p:cNvPr id="17" name="Picture 16"/>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8" name="Picture 17"/>
              <p:cNvPicPr>
                <a:picLocks noChangeAspect="1"/>
              </p:cNvPicPr>
              <p:nvPr/>
            </p:nvPicPr>
            <p:blipFill rotWithShape="1">
              <a:blip r:embed="rId7" cstate="print">
                <a:duotone>
                  <a:prstClr val="black"/>
                  <a:schemeClr val="tx2">
                    <a:tint val="45000"/>
                    <a:satMod val="400000"/>
                  </a:schemeClr>
                </a:duotone>
                <a:extLst>
                  <a:ext uri="{BEBA8EAE-BF5A-486C-A8C5-ECC9F3942E4B}">
                    <a14:imgProps xmlns:a14="http://schemas.microsoft.com/office/drawing/2010/main">
                      <a14:imgLayer r:embed="rId8">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5" name="Picture 14"/>
            <p:cNvPicPr>
              <a:picLocks noChangeAspect="1"/>
            </p:cNvPicPr>
            <p:nvPr/>
          </p:nvPicPr>
          <p:blipFill rotWithShape="1">
            <a:blip r:embed="rId9" cstate="print">
              <a:biLevel thresh="75000"/>
              <a:extLst>
                <a:ext uri="{BEBA8EAE-BF5A-486C-A8C5-ECC9F3942E4B}">
                  <a14:imgProps xmlns:a14="http://schemas.microsoft.com/office/drawing/2010/main">
                    <a14:imgLayer r:embed="rId8">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6" name="Picture 2" descr="UNC School of Medicine logo"/>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608636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43" y="1893787"/>
            <a:ext cx="7291483" cy="4400997"/>
          </a:xfrm>
          <a:prstGeom prst="rect">
            <a:avLst/>
          </a:prstGeom>
        </p:spPr>
      </p:pic>
      <p:sp>
        <p:nvSpPr>
          <p:cNvPr id="2" name="Title 1"/>
          <p:cNvSpPr>
            <a:spLocks noGrp="1"/>
          </p:cNvSpPr>
          <p:nvPr>
            <p:ph type="title"/>
          </p:nvPr>
        </p:nvSpPr>
        <p:spPr>
          <a:xfrm>
            <a:off x="2683928" y="1245450"/>
            <a:ext cx="4432489" cy="404191"/>
          </a:xfrm>
        </p:spPr>
        <p:txBody>
          <a:bodyPr>
            <a:noAutofit/>
          </a:bodyPr>
          <a:lstStyle/>
          <a:p>
            <a:r>
              <a:rPr lang="en-US" sz="3200" dirty="0"/>
              <a:t>To ask a question:</a:t>
            </a:r>
          </a:p>
        </p:txBody>
      </p:sp>
      <p:sp>
        <p:nvSpPr>
          <p:cNvPr id="4" name="Text Placeholder 3"/>
          <p:cNvSpPr>
            <a:spLocks noGrp="1"/>
          </p:cNvSpPr>
          <p:nvPr>
            <p:ph type="body" sz="half" idx="2"/>
          </p:nvPr>
        </p:nvSpPr>
        <p:spPr>
          <a:xfrm>
            <a:off x="1027405" y="3605610"/>
            <a:ext cx="3425325" cy="1459775"/>
          </a:xfrm>
        </p:spPr>
        <p:txBody>
          <a:bodyPr>
            <a:normAutofit lnSpcReduction="10000"/>
          </a:bodyPr>
          <a:lstStyle/>
          <a:p>
            <a:r>
              <a:rPr lang="en-US" sz="2000" dirty="0">
                <a:solidFill>
                  <a:schemeClr val="tx2">
                    <a:lumMod val="75000"/>
                  </a:schemeClr>
                </a:solidFill>
              </a:rPr>
              <a:t>Then, on the bottom right hand of your screen, select “All Panelists” from the drop down menu, and type your question into the window below:</a:t>
            </a:r>
          </a:p>
          <a:p>
            <a:endParaRPr lang="en-US" dirty="0"/>
          </a:p>
        </p:txBody>
      </p:sp>
      <p:cxnSp>
        <p:nvCxnSpPr>
          <p:cNvPr id="5" name="Straight Arrow Connector 4"/>
          <p:cNvCxnSpPr/>
          <p:nvPr/>
        </p:nvCxnSpPr>
        <p:spPr>
          <a:xfrm>
            <a:off x="3763617" y="4731026"/>
            <a:ext cx="940905" cy="6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867289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sp>
        <p:nvSpPr>
          <p:cNvPr id="3" name="Content Placeholder 2"/>
          <p:cNvSpPr>
            <a:spLocks noGrp="1"/>
          </p:cNvSpPr>
          <p:nvPr>
            <p:ph idx="1"/>
          </p:nvPr>
        </p:nvSpPr>
        <p:spPr>
          <a:xfrm>
            <a:off x="474240" y="1550949"/>
            <a:ext cx="8255232" cy="1618971"/>
          </a:xfrm>
        </p:spPr>
        <p:txBody>
          <a:bodyPr>
            <a:normAutofit/>
          </a:bodyPr>
          <a:lstStyle/>
          <a:p>
            <a:pPr marL="0" indent="0">
              <a:buNone/>
            </a:pPr>
            <a:r>
              <a:rPr lang="en-US" dirty="0"/>
              <a:t>Please visit our website: </a:t>
            </a:r>
            <a:r>
              <a:rPr lang="en-US" u="sng" dirty="0">
                <a:hlinkClick r:id="rId4"/>
              </a:rPr>
              <a:t>https://www.med.unc.edu/psych/epi-nc</a:t>
            </a:r>
            <a:endParaRPr lang="en-US" u="sng" dirty="0"/>
          </a:p>
          <a:p>
            <a:pPr marL="0" indent="0">
              <a:buNone/>
            </a:pPr>
            <a:r>
              <a:rPr lang="en-US" dirty="0"/>
              <a:t>Resources can be found on the “For Providers” tab.</a:t>
            </a:r>
          </a:p>
          <a:p>
            <a:pPr marL="0" indent="0">
              <a:buNone/>
            </a:pPr>
            <a:endParaRPr lang="en-US" u="sng" dirty="0"/>
          </a:p>
        </p:txBody>
      </p:sp>
      <p:grpSp>
        <p:nvGrpSpPr>
          <p:cNvPr id="10" name="Group 9"/>
          <p:cNvGrpSpPr>
            <a:grpSpLocks noChangeAspect="1"/>
          </p:cNvGrpSpPr>
          <p:nvPr/>
        </p:nvGrpSpPr>
        <p:grpSpPr>
          <a:xfrm>
            <a:off x="6124847" y="2743200"/>
            <a:ext cx="2999226" cy="4114800"/>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7" cstate="print">
                <a:duotone>
                  <a:prstClr val="black"/>
                  <a:schemeClr val="tx2">
                    <a:tint val="45000"/>
                    <a:satMod val="400000"/>
                  </a:schemeClr>
                </a:duotone>
                <a:extLst>
                  <a:ext uri="{BEBA8EAE-BF5A-486C-A8C5-ECC9F3942E4B}">
                    <a14:imgProps xmlns:a14="http://schemas.microsoft.com/office/drawing/2010/main">
                      <a14:imgLayer r:embed="rId8">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9" cstate="print">
              <a:biLevel thresh="75000"/>
              <a:extLst>
                <a:ext uri="{BEBA8EAE-BF5A-486C-A8C5-ECC9F3942E4B}">
                  <a14:imgProps xmlns:a14="http://schemas.microsoft.com/office/drawing/2010/main">
                    <a14:imgLayer r:embed="rId8">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306444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Learning Objectives</a:t>
            </a:r>
          </a:p>
        </p:txBody>
      </p:sp>
      <p:sp>
        <p:nvSpPr>
          <p:cNvPr id="3" name="Content Placeholder 2"/>
          <p:cNvSpPr>
            <a:spLocks noGrp="1"/>
          </p:cNvSpPr>
          <p:nvPr>
            <p:ph idx="1"/>
          </p:nvPr>
        </p:nvSpPr>
        <p:spPr>
          <a:xfrm>
            <a:off x="628649" y="1319969"/>
            <a:ext cx="4925483" cy="4906075"/>
          </a:xfrm>
        </p:spPr>
        <p:txBody>
          <a:bodyPr>
            <a:normAutofit/>
          </a:bodyPr>
          <a:lstStyle/>
          <a:p>
            <a:pPr marL="0" indent="0">
              <a:buNone/>
            </a:pPr>
            <a:r>
              <a:rPr lang="en-US" dirty="0"/>
              <a:t>At the end of the module, the clinician will be able to:</a:t>
            </a:r>
          </a:p>
          <a:p>
            <a:r>
              <a:rPr lang="en-US" dirty="0"/>
              <a:t>Recognize the range of disorders that have psychosis as a clinical feature.</a:t>
            </a:r>
          </a:p>
          <a:p>
            <a:r>
              <a:rPr lang="en-US" dirty="0"/>
              <a:t>Differentiate between drug-induced psychosis and drugs as a risk factor for functional psychotic disorders</a:t>
            </a:r>
          </a:p>
          <a:p>
            <a:r>
              <a:rPr lang="en-US" dirty="0"/>
              <a:t>Understand how various medical problems may cause psychosis, and what factors raise concerns that a medical work-up is needed. </a:t>
            </a:r>
          </a:p>
          <a:p>
            <a:pPr marL="0" indent="0">
              <a:buNone/>
            </a:pPr>
            <a:endParaRPr lang="en-US" dirty="0"/>
          </a:p>
        </p:txBody>
      </p:sp>
      <p:grpSp>
        <p:nvGrpSpPr>
          <p:cNvPr id="10" name="Group 9"/>
          <p:cNvGrpSpPr>
            <a:grpSpLocks noChangeAspect="1"/>
          </p:cNvGrpSpPr>
          <p:nvPr/>
        </p:nvGrpSpPr>
        <p:grpSpPr>
          <a:xfrm>
            <a:off x="5417713" y="1773044"/>
            <a:ext cx="3706360" cy="5084956"/>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43989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Psychotic Disorders</a:t>
            </a:r>
          </a:p>
        </p:txBody>
      </p:sp>
      <p:sp>
        <p:nvSpPr>
          <p:cNvPr id="3" name="Content Placeholder 2"/>
          <p:cNvSpPr>
            <a:spLocks noGrp="1"/>
          </p:cNvSpPr>
          <p:nvPr>
            <p:ph idx="1"/>
          </p:nvPr>
        </p:nvSpPr>
        <p:spPr>
          <a:xfrm>
            <a:off x="400050" y="1319969"/>
            <a:ext cx="5413098" cy="4906075"/>
          </a:xfrm>
        </p:spPr>
        <p:txBody>
          <a:bodyPr>
            <a:normAutofit fontScale="92500" lnSpcReduction="20000"/>
          </a:bodyPr>
          <a:lstStyle/>
          <a:p>
            <a:pPr marL="0" indent="0">
              <a:buNone/>
            </a:pPr>
            <a:r>
              <a:rPr lang="en-US" b="1" dirty="0"/>
              <a:t>Psychotic disorder not due to a</a:t>
            </a:r>
          </a:p>
          <a:p>
            <a:pPr marL="0" indent="0">
              <a:buNone/>
            </a:pPr>
            <a:r>
              <a:rPr lang="en-US" b="1" dirty="0"/>
              <a:t>substance or known physiological condition.</a:t>
            </a:r>
          </a:p>
          <a:p>
            <a:pPr marL="0" indent="0">
              <a:buNone/>
            </a:pPr>
            <a:endParaRPr lang="en-US" b="1" dirty="0"/>
          </a:p>
          <a:p>
            <a:pPr marL="0" indent="0">
              <a:buNone/>
            </a:pPr>
            <a:r>
              <a:rPr lang="en-US" b="1" dirty="0"/>
              <a:t>Mood disorders with psychotic features</a:t>
            </a:r>
          </a:p>
          <a:p>
            <a:r>
              <a:rPr lang="en-US" dirty="0"/>
              <a:t>Major Depression with psychosis</a:t>
            </a:r>
          </a:p>
          <a:p>
            <a:r>
              <a:rPr lang="en-US" dirty="0"/>
              <a:t>Mania with psychosis</a:t>
            </a:r>
          </a:p>
          <a:p>
            <a:pPr marL="0" indent="0">
              <a:buNone/>
            </a:pPr>
            <a:endParaRPr lang="en-US" b="1" dirty="0"/>
          </a:p>
          <a:p>
            <a:pPr marL="0" indent="0">
              <a:buNone/>
            </a:pPr>
            <a:r>
              <a:rPr lang="en-US" b="1" dirty="0"/>
              <a:t>Primary psychotic disorders</a:t>
            </a:r>
          </a:p>
          <a:p>
            <a:r>
              <a:rPr lang="en-US" dirty="0"/>
              <a:t>Schizophrenia</a:t>
            </a:r>
          </a:p>
          <a:p>
            <a:r>
              <a:rPr lang="en-US" dirty="0"/>
              <a:t>Schizoaffective disorder</a:t>
            </a:r>
          </a:p>
          <a:p>
            <a:r>
              <a:rPr lang="en-US" dirty="0"/>
              <a:t>Schizophreniform disorder</a:t>
            </a:r>
          </a:p>
          <a:p>
            <a:r>
              <a:rPr lang="en-US" dirty="0"/>
              <a:t>Delusional disorder</a:t>
            </a:r>
          </a:p>
          <a:p>
            <a:r>
              <a:rPr lang="en-US" dirty="0"/>
              <a:t>Brief psychotic disorder</a:t>
            </a:r>
          </a:p>
        </p:txBody>
      </p:sp>
      <p:grpSp>
        <p:nvGrpSpPr>
          <p:cNvPr id="10" name="Group 9"/>
          <p:cNvGrpSpPr>
            <a:grpSpLocks noChangeAspect="1"/>
          </p:cNvGrpSpPr>
          <p:nvPr/>
        </p:nvGrpSpPr>
        <p:grpSpPr>
          <a:xfrm>
            <a:off x="5880863" y="2408464"/>
            <a:ext cx="3243210" cy="4449536"/>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796395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psychosis?</a:t>
            </a:r>
          </a:p>
        </p:txBody>
      </p:sp>
      <p:sp>
        <p:nvSpPr>
          <p:cNvPr id="3" name="Content Placeholder 2"/>
          <p:cNvSpPr>
            <a:spLocks noGrp="1"/>
          </p:cNvSpPr>
          <p:nvPr>
            <p:ph idx="1"/>
          </p:nvPr>
        </p:nvSpPr>
        <p:spPr>
          <a:xfrm>
            <a:off x="628651" y="2226469"/>
            <a:ext cx="3796169" cy="3263504"/>
          </a:xfrm>
        </p:spPr>
        <p:txBody>
          <a:bodyPr/>
          <a:lstStyle/>
          <a:p>
            <a:r>
              <a:rPr lang="en-US" dirty="0"/>
              <a:t>Hallucinations</a:t>
            </a:r>
          </a:p>
          <a:p>
            <a:r>
              <a:rPr lang="en-US" dirty="0"/>
              <a:t>Delusions</a:t>
            </a:r>
          </a:p>
          <a:p>
            <a:r>
              <a:rPr lang="en-US" dirty="0"/>
              <a:t>Disorganization speech/behavior</a:t>
            </a:r>
          </a:p>
        </p:txBody>
      </p:sp>
      <p:pic>
        <p:nvPicPr>
          <p:cNvPr id="5" name="Picture 2" descr="http://www.frontiersin.org/files/Articles/67607/fnhum-07-00702-HTML/image_m/fnhum-07-00702-g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5519" y="1692730"/>
            <a:ext cx="5205202" cy="41811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75130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10800000">
            <a:off x="3978263" y="2229106"/>
            <a:ext cx="833511" cy="2912012"/>
          </a:xfrm>
          <a:prstGeom prst="triangle">
            <a:avLst/>
          </a:prstGeom>
          <a:gradFill flip="none" rotWithShape="1">
            <a:gsLst>
              <a:gs pos="0">
                <a:schemeClr val="accent5">
                  <a:shade val="30000"/>
                  <a:satMod val="115000"/>
                  <a:lumMod val="0"/>
                </a:schemeClr>
              </a:gs>
              <a:gs pos="50000">
                <a:schemeClr val="accent5">
                  <a:lumMod val="40000"/>
                  <a:lumOff val="60000"/>
                  <a:shade val="67500"/>
                  <a:satMod val="115000"/>
                </a:schemeClr>
              </a:gs>
              <a:gs pos="100000">
                <a:schemeClr val="accent5">
                  <a:lumMod val="40000"/>
                  <a:lumOff val="6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868391" y="2250130"/>
            <a:ext cx="1035735" cy="2377574"/>
          </a:xfrm>
          <a:prstGeom prst="rect">
            <a:avLst/>
          </a:prstGeom>
          <a:noFill/>
        </p:spPr>
        <p:txBody>
          <a:bodyPr wrap="square" rtlCol="0">
            <a:spAutoFit/>
          </a:bodyPr>
          <a:lstStyle/>
          <a:p>
            <a:pPr algn="ctr"/>
            <a:r>
              <a:rPr lang="en-US" sz="1350" dirty="0">
                <a:solidFill>
                  <a:schemeClr val="bg1"/>
                </a:solidFill>
              </a:rPr>
              <a:t>10</a:t>
            </a:r>
          </a:p>
          <a:p>
            <a:pPr algn="ctr"/>
            <a:endParaRPr lang="en-US" sz="1350" dirty="0">
              <a:solidFill>
                <a:schemeClr val="bg1"/>
              </a:solidFill>
            </a:endParaRPr>
          </a:p>
          <a:p>
            <a:pPr algn="ctr"/>
            <a:r>
              <a:rPr lang="en-US" sz="1350" dirty="0">
                <a:solidFill>
                  <a:schemeClr val="bg1"/>
                </a:solidFill>
              </a:rPr>
              <a:t>8</a:t>
            </a:r>
          </a:p>
          <a:p>
            <a:pPr algn="ctr"/>
            <a:endParaRPr lang="en-US" sz="1350" dirty="0">
              <a:solidFill>
                <a:schemeClr val="bg1"/>
              </a:solidFill>
            </a:endParaRPr>
          </a:p>
          <a:p>
            <a:pPr algn="ctr"/>
            <a:r>
              <a:rPr lang="en-US" sz="1350" dirty="0">
                <a:solidFill>
                  <a:schemeClr val="bg1"/>
                </a:solidFill>
              </a:rPr>
              <a:t>6</a:t>
            </a:r>
          </a:p>
          <a:p>
            <a:pPr algn="ctr"/>
            <a:endParaRPr lang="en-US" sz="1350" dirty="0">
              <a:solidFill>
                <a:schemeClr val="bg1"/>
              </a:solidFill>
            </a:endParaRPr>
          </a:p>
          <a:p>
            <a:pPr algn="ctr"/>
            <a:r>
              <a:rPr lang="en-US" sz="1350" dirty="0">
                <a:solidFill>
                  <a:schemeClr val="bg1"/>
                </a:solidFill>
              </a:rPr>
              <a:t>4</a:t>
            </a:r>
          </a:p>
          <a:p>
            <a:pPr algn="ctr"/>
            <a:endParaRPr lang="en-US" sz="1350" dirty="0">
              <a:solidFill>
                <a:schemeClr val="bg1"/>
              </a:solidFill>
            </a:endParaRPr>
          </a:p>
          <a:p>
            <a:pPr algn="ctr"/>
            <a:r>
              <a:rPr lang="en-US" sz="1350" dirty="0">
                <a:solidFill>
                  <a:schemeClr val="bg1"/>
                </a:solidFill>
              </a:rPr>
              <a:t>2</a:t>
            </a:r>
          </a:p>
          <a:p>
            <a:pPr algn="ctr"/>
            <a:endParaRPr lang="en-US" sz="1350" dirty="0">
              <a:solidFill>
                <a:schemeClr val="bg1"/>
              </a:solidFill>
            </a:endParaRPr>
          </a:p>
          <a:p>
            <a:pPr algn="ctr"/>
            <a:r>
              <a:rPr lang="en-US" sz="1350" dirty="0">
                <a:solidFill>
                  <a:schemeClr val="bg1"/>
                </a:solidFill>
              </a:rPr>
              <a:t>0</a:t>
            </a:r>
          </a:p>
        </p:txBody>
      </p:sp>
      <p:sp>
        <p:nvSpPr>
          <p:cNvPr id="6" name="TextBox 5"/>
          <p:cNvSpPr txBox="1"/>
          <p:nvPr/>
        </p:nvSpPr>
        <p:spPr>
          <a:xfrm>
            <a:off x="855936" y="1770732"/>
            <a:ext cx="1508760" cy="369332"/>
          </a:xfrm>
          <a:prstGeom prst="rect">
            <a:avLst/>
          </a:prstGeom>
          <a:noFill/>
        </p:spPr>
        <p:txBody>
          <a:bodyPr wrap="square" rtlCol="0">
            <a:spAutoFit/>
          </a:bodyPr>
          <a:lstStyle/>
          <a:p>
            <a:pPr algn="ctr"/>
            <a:r>
              <a:rPr lang="en-US" b="1" u="sng" dirty="0"/>
              <a:t>Genes</a:t>
            </a:r>
          </a:p>
        </p:txBody>
      </p:sp>
      <p:sp>
        <p:nvSpPr>
          <p:cNvPr id="8" name="TextBox 7"/>
          <p:cNvSpPr txBox="1"/>
          <p:nvPr/>
        </p:nvSpPr>
        <p:spPr>
          <a:xfrm>
            <a:off x="6592904" y="1675106"/>
            <a:ext cx="2089052" cy="369332"/>
          </a:xfrm>
          <a:prstGeom prst="rect">
            <a:avLst/>
          </a:prstGeom>
          <a:noFill/>
        </p:spPr>
        <p:txBody>
          <a:bodyPr wrap="square" rtlCol="0">
            <a:spAutoFit/>
          </a:bodyPr>
          <a:lstStyle/>
          <a:p>
            <a:pPr algn="ctr"/>
            <a:r>
              <a:rPr lang="en-US" b="1" u="sng" dirty="0"/>
              <a:t>Environment</a:t>
            </a:r>
          </a:p>
        </p:txBody>
      </p:sp>
      <p:sp>
        <p:nvSpPr>
          <p:cNvPr id="55" name="Rectangle 12"/>
          <p:cNvSpPr>
            <a:spLocks noChangeArrowheads="1"/>
          </p:cNvSpPr>
          <p:nvPr/>
        </p:nvSpPr>
        <p:spPr bwMode="auto">
          <a:xfrm>
            <a:off x="2821393" y="-253700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31" name="TextBox 30"/>
          <p:cNvSpPr txBox="1"/>
          <p:nvPr/>
        </p:nvSpPr>
        <p:spPr>
          <a:xfrm>
            <a:off x="2911528" y="1219801"/>
            <a:ext cx="3239087" cy="461665"/>
          </a:xfrm>
          <a:prstGeom prst="rect">
            <a:avLst/>
          </a:prstGeom>
          <a:noFill/>
        </p:spPr>
        <p:txBody>
          <a:bodyPr wrap="square" rtlCol="0">
            <a:spAutoFit/>
          </a:bodyPr>
          <a:lstStyle/>
          <a:p>
            <a:pPr algn="ctr"/>
            <a:r>
              <a:rPr lang="en-US" sz="2400" b="1" u="sng" dirty="0"/>
              <a:t>Biological Vulnerability </a:t>
            </a:r>
          </a:p>
        </p:txBody>
      </p:sp>
    </p:spTree>
    <p:custDataLst>
      <p:tags r:id="rId1"/>
    </p:custDataLst>
    <p:extLst>
      <p:ext uri="{BB962C8B-B14F-4D97-AF65-F5344CB8AC3E}">
        <p14:creationId xmlns:p14="http://schemas.microsoft.com/office/powerpoint/2010/main" val="3246557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10800000">
            <a:off x="3978263" y="2229106"/>
            <a:ext cx="833511" cy="2912012"/>
          </a:xfrm>
          <a:prstGeom prst="triangle">
            <a:avLst/>
          </a:prstGeom>
          <a:gradFill flip="none" rotWithShape="1">
            <a:gsLst>
              <a:gs pos="0">
                <a:schemeClr val="accent5">
                  <a:shade val="30000"/>
                  <a:satMod val="115000"/>
                  <a:lumMod val="0"/>
                </a:schemeClr>
              </a:gs>
              <a:gs pos="50000">
                <a:schemeClr val="accent5">
                  <a:lumMod val="40000"/>
                  <a:lumOff val="60000"/>
                  <a:shade val="67500"/>
                  <a:satMod val="115000"/>
                </a:schemeClr>
              </a:gs>
              <a:gs pos="100000">
                <a:schemeClr val="accent5">
                  <a:lumMod val="40000"/>
                  <a:lumOff val="6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868391" y="2250130"/>
            <a:ext cx="1035735" cy="2377574"/>
          </a:xfrm>
          <a:prstGeom prst="rect">
            <a:avLst/>
          </a:prstGeom>
          <a:noFill/>
        </p:spPr>
        <p:txBody>
          <a:bodyPr wrap="square" rtlCol="0">
            <a:spAutoFit/>
          </a:bodyPr>
          <a:lstStyle/>
          <a:p>
            <a:pPr algn="ctr"/>
            <a:r>
              <a:rPr lang="en-US" sz="1350" dirty="0">
                <a:solidFill>
                  <a:schemeClr val="bg1"/>
                </a:solidFill>
              </a:rPr>
              <a:t>10</a:t>
            </a:r>
          </a:p>
          <a:p>
            <a:pPr algn="ctr"/>
            <a:endParaRPr lang="en-US" sz="1350" dirty="0">
              <a:solidFill>
                <a:schemeClr val="bg1"/>
              </a:solidFill>
            </a:endParaRPr>
          </a:p>
          <a:p>
            <a:pPr algn="ctr"/>
            <a:r>
              <a:rPr lang="en-US" sz="1350" dirty="0">
                <a:solidFill>
                  <a:schemeClr val="bg1"/>
                </a:solidFill>
              </a:rPr>
              <a:t>8</a:t>
            </a:r>
          </a:p>
          <a:p>
            <a:pPr algn="ctr"/>
            <a:endParaRPr lang="en-US" sz="1350" dirty="0">
              <a:solidFill>
                <a:schemeClr val="bg1"/>
              </a:solidFill>
            </a:endParaRPr>
          </a:p>
          <a:p>
            <a:pPr algn="ctr"/>
            <a:r>
              <a:rPr lang="en-US" sz="1350" dirty="0">
                <a:solidFill>
                  <a:schemeClr val="bg1"/>
                </a:solidFill>
              </a:rPr>
              <a:t>6</a:t>
            </a:r>
          </a:p>
          <a:p>
            <a:pPr algn="ctr"/>
            <a:endParaRPr lang="en-US" sz="1350" dirty="0">
              <a:solidFill>
                <a:schemeClr val="bg1"/>
              </a:solidFill>
            </a:endParaRPr>
          </a:p>
          <a:p>
            <a:pPr algn="ctr"/>
            <a:r>
              <a:rPr lang="en-US" sz="1350" dirty="0">
                <a:solidFill>
                  <a:schemeClr val="bg1"/>
                </a:solidFill>
              </a:rPr>
              <a:t>4</a:t>
            </a:r>
          </a:p>
          <a:p>
            <a:pPr algn="ctr"/>
            <a:endParaRPr lang="en-US" sz="1350" dirty="0">
              <a:solidFill>
                <a:schemeClr val="bg1"/>
              </a:solidFill>
            </a:endParaRPr>
          </a:p>
          <a:p>
            <a:pPr algn="ctr"/>
            <a:r>
              <a:rPr lang="en-US" sz="1350" dirty="0">
                <a:solidFill>
                  <a:schemeClr val="bg1"/>
                </a:solidFill>
              </a:rPr>
              <a:t>2</a:t>
            </a:r>
          </a:p>
          <a:p>
            <a:pPr algn="ctr"/>
            <a:endParaRPr lang="en-US" sz="1350" dirty="0">
              <a:solidFill>
                <a:schemeClr val="bg1"/>
              </a:solidFill>
            </a:endParaRPr>
          </a:p>
          <a:p>
            <a:pPr algn="ctr"/>
            <a:r>
              <a:rPr lang="en-US" sz="1350" dirty="0">
                <a:solidFill>
                  <a:schemeClr val="bg1"/>
                </a:solidFill>
              </a:rPr>
              <a:t>0</a:t>
            </a:r>
          </a:p>
        </p:txBody>
      </p:sp>
      <p:sp>
        <p:nvSpPr>
          <p:cNvPr id="6" name="TextBox 5"/>
          <p:cNvSpPr txBox="1"/>
          <p:nvPr/>
        </p:nvSpPr>
        <p:spPr>
          <a:xfrm>
            <a:off x="855936" y="1770732"/>
            <a:ext cx="1508760" cy="369332"/>
          </a:xfrm>
          <a:prstGeom prst="rect">
            <a:avLst/>
          </a:prstGeom>
          <a:noFill/>
        </p:spPr>
        <p:txBody>
          <a:bodyPr wrap="square" rtlCol="0">
            <a:spAutoFit/>
          </a:bodyPr>
          <a:lstStyle/>
          <a:p>
            <a:pPr algn="ctr"/>
            <a:r>
              <a:rPr lang="en-US" b="1" u="sng" dirty="0"/>
              <a:t>Genes</a:t>
            </a:r>
          </a:p>
        </p:txBody>
      </p:sp>
      <p:sp>
        <p:nvSpPr>
          <p:cNvPr id="8" name="TextBox 7"/>
          <p:cNvSpPr txBox="1"/>
          <p:nvPr/>
        </p:nvSpPr>
        <p:spPr>
          <a:xfrm>
            <a:off x="6592904" y="1675106"/>
            <a:ext cx="2089052" cy="369332"/>
          </a:xfrm>
          <a:prstGeom prst="rect">
            <a:avLst/>
          </a:prstGeom>
          <a:noFill/>
        </p:spPr>
        <p:txBody>
          <a:bodyPr wrap="square" rtlCol="0">
            <a:spAutoFit/>
          </a:bodyPr>
          <a:lstStyle/>
          <a:p>
            <a:pPr algn="ctr"/>
            <a:r>
              <a:rPr lang="en-US" b="1" u="sng" dirty="0"/>
              <a:t>Environment</a:t>
            </a:r>
          </a:p>
        </p:txBody>
      </p:sp>
      <p:sp>
        <p:nvSpPr>
          <p:cNvPr id="55" name="Rectangle 12"/>
          <p:cNvSpPr>
            <a:spLocks noChangeArrowheads="1"/>
          </p:cNvSpPr>
          <p:nvPr/>
        </p:nvSpPr>
        <p:spPr bwMode="auto">
          <a:xfrm>
            <a:off x="2821393" y="-253700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31" name="TextBox 30"/>
          <p:cNvSpPr txBox="1"/>
          <p:nvPr/>
        </p:nvSpPr>
        <p:spPr>
          <a:xfrm>
            <a:off x="2911528" y="1219801"/>
            <a:ext cx="3239087" cy="461665"/>
          </a:xfrm>
          <a:prstGeom prst="rect">
            <a:avLst/>
          </a:prstGeom>
          <a:noFill/>
        </p:spPr>
        <p:txBody>
          <a:bodyPr wrap="square" rtlCol="0">
            <a:spAutoFit/>
          </a:bodyPr>
          <a:lstStyle/>
          <a:p>
            <a:pPr algn="ctr"/>
            <a:r>
              <a:rPr lang="en-US" sz="2400" b="1" u="sng" dirty="0"/>
              <a:t>Biological Vulnerability </a:t>
            </a:r>
          </a:p>
        </p:txBody>
      </p:sp>
      <p:sp>
        <p:nvSpPr>
          <p:cNvPr id="23" name="TextBox 22"/>
          <p:cNvSpPr txBox="1"/>
          <p:nvPr/>
        </p:nvSpPr>
        <p:spPr>
          <a:xfrm>
            <a:off x="2775475" y="1611898"/>
            <a:ext cx="3549125" cy="584775"/>
          </a:xfrm>
          <a:prstGeom prst="rect">
            <a:avLst/>
          </a:prstGeom>
          <a:noFill/>
        </p:spPr>
        <p:txBody>
          <a:bodyPr wrap="square" rtlCol="0">
            <a:spAutoFit/>
          </a:bodyPr>
          <a:lstStyle/>
          <a:p>
            <a:pPr algn="ctr"/>
            <a:r>
              <a:rPr lang="en-US" sz="1600" dirty="0"/>
              <a:t>x-fold increase in risk as compared to general population risk of 1%</a:t>
            </a:r>
          </a:p>
        </p:txBody>
      </p:sp>
    </p:spTree>
    <p:custDataLst>
      <p:tags r:id="rId1"/>
    </p:custDataLst>
    <p:extLst>
      <p:ext uri="{BB962C8B-B14F-4D97-AF65-F5344CB8AC3E}">
        <p14:creationId xmlns:p14="http://schemas.microsoft.com/office/powerpoint/2010/main" val="676852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10800000">
            <a:off x="3978263" y="2229106"/>
            <a:ext cx="833511" cy="2912012"/>
          </a:xfrm>
          <a:prstGeom prst="triangle">
            <a:avLst/>
          </a:prstGeom>
          <a:gradFill flip="none" rotWithShape="1">
            <a:gsLst>
              <a:gs pos="0">
                <a:schemeClr val="accent5">
                  <a:shade val="30000"/>
                  <a:satMod val="115000"/>
                  <a:lumMod val="0"/>
                </a:schemeClr>
              </a:gs>
              <a:gs pos="50000">
                <a:schemeClr val="accent5">
                  <a:lumMod val="40000"/>
                  <a:lumOff val="60000"/>
                  <a:shade val="67500"/>
                  <a:satMod val="115000"/>
                </a:schemeClr>
              </a:gs>
              <a:gs pos="100000">
                <a:schemeClr val="accent5">
                  <a:lumMod val="40000"/>
                  <a:lumOff val="6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868391" y="2250130"/>
            <a:ext cx="1035735" cy="2377574"/>
          </a:xfrm>
          <a:prstGeom prst="rect">
            <a:avLst/>
          </a:prstGeom>
          <a:noFill/>
        </p:spPr>
        <p:txBody>
          <a:bodyPr wrap="square" rtlCol="0">
            <a:spAutoFit/>
          </a:bodyPr>
          <a:lstStyle/>
          <a:p>
            <a:pPr algn="ctr"/>
            <a:r>
              <a:rPr lang="en-US" sz="1350" dirty="0">
                <a:solidFill>
                  <a:schemeClr val="bg1"/>
                </a:solidFill>
              </a:rPr>
              <a:t>10</a:t>
            </a:r>
          </a:p>
          <a:p>
            <a:pPr algn="ctr"/>
            <a:endParaRPr lang="en-US" sz="1350" dirty="0">
              <a:solidFill>
                <a:schemeClr val="bg1"/>
              </a:solidFill>
            </a:endParaRPr>
          </a:p>
          <a:p>
            <a:pPr algn="ctr"/>
            <a:r>
              <a:rPr lang="en-US" sz="1350" dirty="0">
                <a:solidFill>
                  <a:schemeClr val="bg1"/>
                </a:solidFill>
              </a:rPr>
              <a:t>8</a:t>
            </a:r>
          </a:p>
          <a:p>
            <a:pPr algn="ctr"/>
            <a:endParaRPr lang="en-US" sz="1350" dirty="0">
              <a:solidFill>
                <a:schemeClr val="bg1"/>
              </a:solidFill>
            </a:endParaRPr>
          </a:p>
          <a:p>
            <a:pPr algn="ctr"/>
            <a:r>
              <a:rPr lang="en-US" sz="1350" dirty="0">
                <a:solidFill>
                  <a:schemeClr val="bg1"/>
                </a:solidFill>
              </a:rPr>
              <a:t>6</a:t>
            </a:r>
          </a:p>
          <a:p>
            <a:pPr algn="ctr"/>
            <a:endParaRPr lang="en-US" sz="1350" dirty="0">
              <a:solidFill>
                <a:schemeClr val="bg1"/>
              </a:solidFill>
            </a:endParaRPr>
          </a:p>
          <a:p>
            <a:pPr algn="ctr"/>
            <a:r>
              <a:rPr lang="en-US" sz="1350" dirty="0">
                <a:solidFill>
                  <a:schemeClr val="bg1"/>
                </a:solidFill>
              </a:rPr>
              <a:t>4</a:t>
            </a:r>
          </a:p>
          <a:p>
            <a:pPr algn="ctr"/>
            <a:endParaRPr lang="en-US" sz="1350" dirty="0">
              <a:solidFill>
                <a:schemeClr val="bg1"/>
              </a:solidFill>
            </a:endParaRPr>
          </a:p>
          <a:p>
            <a:pPr algn="ctr"/>
            <a:r>
              <a:rPr lang="en-US" sz="1350" dirty="0">
                <a:solidFill>
                  <a:schemeClr val="bg1"/>
                </a:solidFill>
              </a:rPr>
              <a:t>2</a:t>
            </a:r>
          </a:p>
          <a:p>
            <a:pPr algn="ctr"/>
            <a:endParaRPr lang="en-US" sz="1350" dirty="0">
              <a:solidFill>
                <a:schemeClr val="bg1"/>
              </a:solidFill>
            </a:endParaRPr>
          </a:p>
          <a:p>
            <a:pPr algn="ctr"/>
            <a:r>
              <a:rPr lang="en-US" sz="1350" dirty="0">
                <a:solidFill>
                  <a:schemeClr val="bg1"/>
                </a:solidFill>
              </a:rPr>
              <a:t>0</a:t>
            </a:r>
          </a:p>
        </p:txBody>
      </p:sp>
      <p:sp>
        <p:nvSpPr>
          <p:cNvPr id="6" name="TextBox 5"/>
          <p:cNvSpPr txBox="1"/>
          <p:nvPr/>
        </p:nvSpPr>
        <p:spPr>
          <a:xfrm>
            <a:off x="855936" y="1770732"/>
            <a:ext cx="1508760" cy="369332"/>
          </a:xfrm>
          <a:prstGeom prst="rect">
            <a:avLst/>
          </a:prstGeom>
          <a:noFill/>
        </p:spPr>
        <p:txBody>
          <a:bodyPr wrap="square" rtlCol="0">
            <a:spAutoFit/>
          </a:bodyPr>
          <a:lstStyle/>
          <a:p>
            <a:pPr algn="ctr"/>
            <a:r>
              <a:rPr lang="en-US" b="1" u="sng" dirty="0"/>
              <a:t>Genes</a:t>
            </a:r>
          </a:p>
        </p:txBody>
      </p:sp>
      <p:sp>
        <p:nvSpPr>
          <p:cNvPr id="8" name="TextBox 7"/>
          <p:cNvSpPr txBox="1"/>
          <p:nvPr/>
        </p:nvSpPr>
        <p:spPr>
          <a:xfrm>
            <a:off x="6592904" y="1675106"/>
            <a:ext cx="2089052" cy="369332"/>
          </a:xfrm>
          <a:prstGeom prst="rect">
            <a:avLst/>
          </a:prstGeom>
          <a:noFill/>
        </p:spPr>
        <p:txBody>
          <a:bodyPr wrap="square" rtlCol="0">
            <a:spAutoFit/>
          </a:bodyPr>
          <a:lstStyle/>
          <a:p>
            <a:pPr algn="ctr"/>
            <a:r>
              <a:rPr lang="en-US" b="1" u="sng" dirty="0"/>
              <a:t>Environment</a:t>
            </a:r>
          </a:p>
        </p:txBody>
      </p:sp>
      <p:sp>
        <p:nvSpPr>
          <p:cNvPr id="9" name="TextBox 8"/>
          <p:cNvSpPr txBox="1"/>
          <p:nvPr/>
        </p:nvSpPr>
        <p:spPr>
          <a:xfrm>
            <a:off x="294097" y="3191116"/>
            <a:ext cx="1175900" cy="1569660"/>
          </a:xfrm>
          <a:prstGeom prst="rect">
            <a:avLst/>
          </a:prstGeom>
          <a:noFill/>
        </p:spPr>
        <p:txBody>
          <a:bodyPr wrap="square" rtlCol="0">
            <a:spAutoFit/>
          </a:bodyPr>
          <a:lstStyle/>
          <a:p>
            <a:r>
              <a:rPr lang="en-US" sz="1600" dirty="0"/>
              <a:t>Hundreds of common genetic variants with small effect</a:t>
            </a:r>
          </a:p>
        </p:txBody>
      </p:sp>
      <p:sp>
        <p:nvSpPr>
          <p:cNvPr id="55" name="Rectangle 12"/>
          <p:cNvSpPr>
            <a:spLocks noChangeArrowheads="1"/>
          </p:cNvSpPr>
          <p:nvPr/>
        </p:nvSpPr>
        <p:spPr bwMode="auto">
          <a:xfrm>
            <a:off x="2821393" y="-253700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31" name="TextBox 30"/>
          <p:cNvSpPr txBox="1"/>
          <p:nvPr/>
        </p:nvSpPr>
        <p:spPr>
          <a:xfrm>
            <a:off x="2911528" y="1219801"/>
            <a:ext cx="3239087" cy="461665"/>
          </a:xfrm>
          <a:prstGeom prst="rect">
            <a:avLst/>
          </a:prstGeom>
          <a:noFill/>
        </p:spPr>
        <p:txBody>
          <a:bodyPr wrap="square" rtlCol="0">
            <a:spAutoFit/>
          </a:bodyPr>
          <a:lstStyle/>
          <a:p>
            <a:pPr algn="ctr"/>
            <a:r>
              <a:rPr lang="en-US" sz="2400" b="1" u="sng" dirty="0"/>
              <a:t>Biological Vulnerability </a:t>
            </a:r>
          </a:p>
        </p:txBody>
      </p:sp>
      <p:sp>
        <p:nvSpPr>
          <p:cNvPr id="23" name="TextBox 22"/>
          <p:cNvSpPr txBox="1"/>
          <p:nvPr/>
        </p:nvSpPr>
        <p:spPr>
          <a:xfrm>
            <a:off x="2775475" y="1611898"/>
            <a:ext cx="3549125" cy="584775"/>
          </a:xfrm>
          <a:prstGeom prst="rect">
            <a:avLst/>
          </a:prstGeom>
          <a:noFill/>
        </p:spPr>
        <p:txBody>
          <a:bodyPr wrap="square" rtlCol="0">
            <a:spAutoFit/>
          </a:bodyPr>
          <a:lstStyle/>
          <a:p>
            <a:pPr algn="ctr"/>
            <a:r>
              <a:rPr lang="en-US" sz="1600" dirty="0"/>
              <a:t>x-Fold Increase in Risk as compared to general population risk of 1%</a:t>
            </a:r>
          </a:p>
        </p:txBody>
      </p:sp>
    </p:spTree>
    <p:custDataLst>
      <p:tags r:id="rId1"/>
    </p:custDataLst>
    <p:extLst>
      <p:ext uri="{BB962C8B-B14F-4D97-AF65-F5344CB8AC3E}">
        <p14:creationId xmlns:p14="http://schemas.microsoft.com/office/powerpoint/2010/main" val="1300951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10800000">
            <a:off x="3978263" y="2229106"/>
            <a:ext cx="833511" cy="2912012"/>
          </a:xfrm>
          <a:prstGeom prst="triangle">
            <a:avLst/>
          </a:prstGeom>
          <a:gradFill flip="none" rotWithShape="1">
            <a:gsLst>
              <a:gs pos="0">
                <a:schemeClr val="accent5">
                  <a:shade val="30000"/>
                  <a:satMod val="115000"/>
                  <a:lumMod val="0"/>
                </a:schemeClr>
              </a:gs>
              <a:gs pos="50000">
                <a:schemeClr val="accent5">
                  <a:lumMod val="40000"/>
                  <a:lumOff val="60000"/>
                  <a:shade val="67500"/>
                  <a:satMod val="115000"/>
                </a:schemeClr>
              </a:gs>
              <a:gs pos="100000">
                <a:schemeClr val="accent5">
                  <a:lumMod val="40000"/>
                  <a:lumOff val="6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868391" y="2250130"/>
            <a:ext cx="1035735" cy="2377574"/>
          </a:xfrm>
          <a:prstGeom prst="rect">
            <a:avLst/>
          </a:prstGeom>
          <a:noFill/>
        </p:spPr>
        <p:txBody>
          <a:bodyPr wrap="square" rtlCol="0">
            <a:spAutoFit/>
          </a:bodyPr>
          <a:lstStyle/>
          <a:p>
            <a:pPr algn="ctr"/>
            <a:r>
              <a:rPr lang="en-US" sz="1350" dirty="0">
                <a:solidFill>
                  <a:schemeClr val="bg1"/>
                </a:solidFill>
              </a:rPr>
              <a:t>10</a:t>
            </a:r>
          </a:p>
          <a:p>
            <a:pPr algn="ctr"/>
            <a:endParaRPr lang="en-US" sz="1350" dirty="0">
              <a:solidFill>
                <a:schemeClr val="bg1"/>
              </a:solidFill>
            </a:endParaRPr>
          </a:p>
          <a:p>
            <a:pPr algn="ctr"/>
            <a:r>
              <a:rPr lang="en-US" sz="1350" dirty="0">
                <a:solidFill>
                  <a:schemeClr val="bg1"/>
                </a:solidFill>
              </a:rPr>
              <a:t>8</a:t>
            </a:r>
          </a:p>
          <a:p>
            <a:pPr algn="ctr"/>
            <a:endParaRPr lang="en-US" sz="1350" dirty="0">
              <a:solidFill>
                <a:schemeClr val="bg1"/>
              </a:solidFill>
            </a:endParaRPr>
          </a:p>
          <a:p>
            <a:pPr algn="ctr"/>
            <a:r>
              <a:rPr lang="en-US" sz="1350" dirty="0">
                <a:solidFill>
                  <a:schemeClr val="bg1"/>
                </a:solidFill>
              </a:rPr>
              <a:t>6</a:t>
            </a:r>
          </a:p>
          <a:p>
            <a:pPr algn="ctr"/>
            <a:endParaRPr lang="en-US" sz="1350" dirty="0">
              <a:solidFill>
                <a:schemeClr val="bg1"/>
              </a:solidFill>
            </a:endParaRPr>
          </a:p>
          <a:p>
            <a:pPr algn="ctr"/>
            <a:r>
              <a:rPr lang="en-US" sz="1350" dirty="0">
                <a:solidFill>
                  <a:schemeClr val="bg1"/>
                </a:solidFill>
              </a:rPr>
              <a:t>4</a:t>
            </a:r>
          </a:p>
          <a:p>
            <a:pPr algn="ctr"/>
            <a:endParaRPr lang="en-US" sz="1350" dirty="0">
              <a:solidFill>
                <a:schemeClr val="bg1"/>
              </a:solidFill>
            </a:endParaRPr>
          </a:p>
          <a:p>
            <a:pPr algn="ctr"/>
            <a:r>
              <a:rPr lang="en-US" sz="1350" dirty="0">
                <a:solidFill>
                  <a:schemeClr val="bg1"/>
                </a:solidFill>
              </a:rPr>
              <a:t>2</a:t>
            </a:r>
          </a:p>
          <a:p>
            <a:pPr algn="ctr"/>
            <a:endParaRPr lang="en-US" sz="1350" dirty="0">
              <a:solidFill>
                <a:schemeClr val="bg1"/>
              </a:solidFill>
            </a:endParaRPr>
          </a:p>
          <a:p>
            <a:pPr algn="ctr"/>
            <a:r>
              <a:rPr lang="en-US" sz="1350" dirty="0">
                <a:solidFill>
                  <a:schemeClr val="bg1"/>
                </a:solidFill>
              </a:rPr>
              <a:t>0</a:t>
            </a:r>
          </a:p>
        </p:txBody>
      </p:sp>
      <p:sp>
        <p:nvSpPr>
          <p:cNvPr id="6" name="TextBox 5"/>
          <p:cNvSpPr txBox="1"/>
          <p:nvPr/>
        </p:nvSpPr>
        <p:spPr>
          <a:xfrm>
            <a:off x="855936" y="1770732"/>
            <a:ext cx="1508760" cy="369332"/>
          </a:xfrm>
          <a:prstGeom prst="rect">
            <a:avLst/>
          </a:prstGeom>
          <a:noFill/>
        </p:spPr>
        <p:txBody>
          <a:bodyPr wrap="square" rtlCol="0">
            <a:spAutoFit/>
          </a:bodyPr>
          <a:lstStyle/>
          <a:p>
            <a:pPr algn="ctr"/>
            <a:r>
              <a:rPr lang="en-US" b="1" u="sng" dirty="0"/>
              <a:t>Genes</a:t>
            </a:r>
          </a:p>
        </p:txBody>
      </p:sp>
      <p:sp>
        <p:nvSpPr>
          <p:cNvPr id="8" name="TextBox 7"/>
          <p:cNvSpPr txBox="1"/>
          <p:nvPr/>
        </p:nvSpPr>
        <p:spPr>
          <a:xfrm>
            <a:off x="6592904" y="1675106"/>
            <a:ext cx="2089052" cy="369332"/>
          </a:xfrm>
          <a:prstGeom prst="rect">
            <a:avLst/>
          </a:prstGeom>
          <a:noFill/>
        </p:spPr>
        <p:txBody>
          <a:bodyPr wrap="square" rtlCol="0">
            <a:spAutoFit/>
          </a:bodyPr>
          <a:lstStyle/>
          <a:p>
            <a:pPr algn="ctr"/>
            <a:r>
              <a:rPr lang="en-US" b="1" u="sng" dirty="0"/>
              <a:t>Environment</a:t>
            </a:r>
          </a:p>
        </p:txBody>
      </p:sp>
      <p:sp>
        <p:nvSpPr>
          <p:cNvPr id="9" name="TextBox 8"/>
          <p:cNvSpPr txBox="1"/>
          <p:nvPr/>
        </p:nvSpPr>
        <p:spPr>
          <a:xfrm>
            <a:off x="294097" y="3191116"/>
            <a:ext cx="1175900" cy="1569660"/>
          </a:xfrm>
          <a:prstGeom prst="rect">
            <a:avLst/>
          </a:prstGeom>
          <a:noFill/>
        </p:spPr>
        <p:txBody>
          <a:bodyPr wrap="square" rtlCol="0">
            <a:spAutoFit/>
          </a:bodyPr>
          <a:lstStyle/>
          <a:p>
            <a:r>
              <a:rPr lang="en-US" sz="1600" dirty="0"/>
              <a:t>Hundreds of common genetic variants with small effect</a:t>
            </a:r>
          </a:p>
        </p:txBody>
      </p:sp>
      <p:sp>
        <p:nvSpPr>
          <p:cNvPr id="55" name="Rectangle 12"/>
          <p:cNvSpPr>
            <a:spLocks noChangeArrowheads="1"/>
          </p:cNvSpPr>
          <p:nvPr/>
        </p:nvSpPr>
        <p:spPr bwMode="auto">
          <a:xfrm>
            <a:off x="2821393" y="-253700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31" name="TextBox 30"/>
          <p:cNvSpPr txBox="1"/>
          <p:nvPr/>
        </p:nvSpPr>
        <p:spPr>
          <a:xfrm>
            <a:off x="2911528" y="1219801"/>
            <a:ext cx="3239087" cy="461665"/>
          </a:xfrm>
          <a:prstGeom prst="rect">
            <a:avLst/>
          </a:prstGeom>
          <a:noFill/>
        </p:spPr>
        <p:txBody>
          <a:bodyPr wrap="square" rtlCol="0">
            <a:spAutoFit/>
          </a:bodyPr>
          <a:lstStyle/>
          <a:p>
            <a:pPr algn="ctr"/>
            <a:r>
              <a:rPr lang="en-US" sz="2400" b="1" u="sng" dirty="0"/>
              <a:t>Biological Vulnerability </a:t>
            </a:r>
          </a:p>
        </p:txBody>
      </p:sp>
      <p:sp>
        <p:nvSpPr>
          <p:cNvPr id="12" name="TextBox 11"/>
          <p:cNvSpPr txBox="1"/>
          <p:nvPr/>
        </p:nvSpPr>
        <p:spPr>
          <a:xfrm>
            <a:off x="1332169" y="3424107"/>
            <a:ext cx="1032527" cy="523220"/>
          </a:xfrm>
          <a:prstGeom prst="rect">
            <a:avLst/>
          </a:prstGeom>
          <a:noFill/>
        </p:spPr>
        <p:txBody>
          <a:bodyPr wrap="square" rtlCol="0">
            <a:spAutoFit/>
          </a:bodyPr>
          <a:lstStyle/>
          <a:p>
            <a:r>
              <a:rPr lang="en-US" sz="1400" dirty="0"/>
              <a:t>Polygenic Risk Score</a:t>
            </a:r>
          </a:p>
        </p:txBody>
      </p:sp>
      <p:sp>
        <p:nvSpPr>
          <p:cNvPr id="23" name="TextBox 22"/>
          <p:cNvSpPr txBox="1"/>
          <p:nvPr/>
        </p:nvSpPr>
        <p:spPr>
          <a:xfrm>
            <a:off x="2775475" y="1611898"/>
            <a:ext cx="3549125" cy="584775"/>
          </a:xfrm>
          <a:prstGeom prst="rect">
            <a:avLst/>
          </a:prstGeom>
          <a:noFill/>
        </p:spPr>
        <p:txBody>
          <a:bodyPr wrap="square" rtlCol="0">
            <a:spAutoFit/>
          </a:bodyPr>
          <a:lstStyle/>
          <a:p>
            <a:pPr algn="ctr"/>
            <a:r>
              <a:rPr lang="en-US" sz="1600" dirty="0"/>
              <a:t>x-Fold Increase in Risk as compared to general population risk of 1%</a:t>
            </a:r>
          </a:p>
        </p:txBody>
      </p:sp>
    </p:spTree>
    <p:custDataLst>
      <p:tags r:id="rId1"/>
    </p:custDataLst>
    <p:extLst>
      <p:ext uri="{BB962C8B-B14F-4D97-AF65-F5344CB8AC3E}">
        <p14:creationId xmlns:p14="http://schemas.microsoft.com/office/powerpoint/2010/main" val="3916942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10800000">
            <a:off x="3978263" y="2229106"/>
            <a:ext cx="833511" cy="2912012"/>
          </a:xfrm>
          <a:prstGeom prst="triangle">
            <a:avLst/>
          </a:prstGeom>
          <a:gradFill flip="none" rotWithShape="1">
            <a:gsLst>
              <a:gs pos="0">
                <a:schemeClr val="accent5">
                  <a:shade val="30000"/>
                  <a:satMod val="115000"/>
                  <a:lumMod val="0"/>
                </a:schemeClr>
              </a:gs>
              <a:gs pos="50000">
                <a:schemeClr val="accent5">
                  <a:lumMod val="40000"/>
                  <a:lumOff val="60000"/>
                  <a:shade val="67500"/>
                  <a:satMod val="115000"/>
                </a:schemeClr>
              </a:gs>
              <a:gs pos="100000">
                <a:schemeClr val="accent5">
                  <a:lumMod val="40000"/>
                  <a:lumOff val="6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868391" y="2250130"/>
            <a:ext cx="1035735" cy="2377574"/>
          </a:xfrm>
          <a:prstGeom prst="rect">
            <a:avLst/>
          </a:prstGeom>
          <a:noFill/>
        </p:spPr>
        <p:txBody>
          <a:bodyPr wrap="square" rtlCol="0">
            <a:spAutoFit/>
          </a:bodyPr>
          <a:lstStyle/>
          <a:p>
            <a:pPr algn="ctr"/>
            <a:r>
              <a:rPr lang="en-US" sz="1350" dirty="0">
                <a:solidFill>
                  <a:schemeClr val="bg1"/>
                </a:solidFill>
              </a:rPr>
              <a:t>10</a:t>
            </a:r>
          </a:p>
          <a:p>
            <a:pPr algn="ctr"/>
            <a:endParaRPr lang="en-US" sz="1350" dirty="0">
              <a:solidFill>
                <a:schemeClr val="bg1"/>
              </a:solidFill>
            </a:endParaRPr>
          </a:p>
          <a:p>
            <a:pPr algn="ctr"/>
            <a:r>
              <a:rPr lang="en-US" sz="1350" dirty="0">
                <a:solidFill>
                  <a:schemeClr val="bg1"/>
                </a:solidFill>
              </a:rPr>
              <a:t>8</a:t>
            </a:r>
          </a:p>
          <a:p>
            <a:pPr algn="ctr"/>
            <a:endParaRPr lang="en-US" sz="1350" dirty="0">
              <a:solidFill>
                <a:schemeClr val="bg1"/>
              </a:solidFill>
            </a:endParaRPr>
          </a:p>
          <a:p>
            <a:pPr algn="ctr"/>
            <a:r>
              <a:rPr lang="en-US" sz="1350" dirty="0">
                <a:solidFill>
                  <a:schemeClr val="bg1"/>
                </a:solidFill>
              </a:rPr>
              <a:t>6</a:t>
            </a:r>
          </a:p>
          <a:p>
            <a:pPr algn="ctr"/>
            <a:endParaRPr lang="en-US" sz="1350" dirty="0">
              <a:solidFill>
                <a:schemeClr val="bg1"/>
              </a:solidFill>
            </a:endParaRPr>
          </a:p>
          <a:p>
            <a:pPr algn="ctr"/>
            <a:r>
              <a:rPr lang="en-US" sz="1350" dirty="0">
                <a:solidFill>
                  <a:schemeClr val="bg1"/>
                </a:solidFill>
              </a:rPr>
              <a:t>4</a:t>
            </a:r>
          </a:p>
          <a:p>
            <a:pPr algn="ctr"/>
            <a:endParaRPr lang="en-US" sz="1350" dirty="0">
              <a:solidFill>
                <a:schemeClr val="bg1"/>
              </a:solidFill>
            </a:endParaRPr>
          </a:p>
          <a:p>
            <a:pPr algn="ctr"/>
            <a:r>
              <a:rPr lang="en-US" sz="1350" dirty="0">
                <a:solidFill>
                  <a:schemeClr val="bg1"/>
                </a:solidFill>
              </a:rPr>
              <a:t>2</a:t>
            </a:r>
          </a:p>
          <a:p>
            <a:pPr algn="ctr"/>
            <a:endParaRPr lang="en-US" sz="1350" dirty="0">
              <a:solidFill>
                <a:schemeClr val="bg1"/>
              </a:solidFill>
            </a:endParaRPr>
          </a:p>
          <a:p>
            <a:pPr algn="ctr"/>
            <a:r>
              <a:rPr lang="en-US" sz="1350" dirty="0">
                <a:solidFill>
                  <a:schemeClr val="bg1"/>
                </a:solidFill>
              </a:rPr>
              <a:t>0</a:t>
            </a:r>
          </a:p>
        </p:txBody>
      </p:sp>
      <p:sp>
        <p:nvSpPr>
          <p:cNvPr id="6" name="TextBox 5"/>
          <p:cNvSpPr txBox="1"/>
          <p:nvPr/>
        </p:nvSpPr>
        <p:spPr>
          <a:xfrm>
            <a:off x="855936" y="1770732"/>
            <a:ext cx="1508760" cy="369332"/>
          </a:xfrm>
          <a:prstGeom prst="rect">
            <a:avLst/>
          </a:prstGeom>
          <a:noFill/>
        </p:spPr>
        <p:txBody>
          <a:bodyPr wrap="square" rtlCol="0">
            <a:spAutoFit/>
          </a:bodyPr>
          <a:lstStyle/>
          <a:p>
            <a:pPr algn="ctr"/>
            <a:r>
              <a:rPr lang="en-US" b="1" u="sng" dirty="0"/>
              <a:t>Genes</a:t>
            </a:r>
          </a:p>
        </p:txBody>
      </p:sp>
      <p:sp>
        <p:nvSpPr>
          <p:cNvPr id="8" name="TextBox 7"/>
          <p:cNvSpPr txBox="1"/>
          <p:nvPr/>
        </p:nvSpPr>
        <p:spPr>
          <a:xfrm>
            <a:off x="6592904" y="1675106"/>
            <a:ext cx="2089052" cy="369332"/>
          </a:xfrm>
          <a:prstGeom prst="rect">
            <a:avLst/>
          </a:prstGeom>
          <a:noFill/>
        </p:spPr>
        <p:txBody>
          <a:bodyPr wrap="square" rtlCol="0">
            <a:spAutoFit/>
          </a:bodyPr>
          <a:lstStyle/>
          <a:p>
            <a:pPr algn="ctr"/>
            <a:r>
              <a:rPr lang="en-US" b="1" u="sng" dirty="0"/>
              <a:t>Environment</a:t>
            </a:r>
          </a:p>
        </p:txBody>
      </p:sp>
      <p:sp>
        <p:nvSpPr>
          <p:cNvPr id="9" name="TextBox 8"/>
          <p:cNvSpPr txBox="1"/>
          <p:nvPr/>
        </p:nvSpPr>
        <p:spPr>
          <a:xfrm>
            <a:off x="294097" y="3191116"/>
            <a:ext cx="1175900" cy="1569660"/>
          </a:xfrm>
          <a:prstGeom prst="rect">
            <a:avLst/>
          </a:prstGeom>
          <a:noFill/>
        </p:spPr>
        <p:txBody>
          <a:bodyPr wrap="square" rtlCol="0">
            <a:spAutoFit/>
          </a:bodyPr>
          <a:lstStyle/>
          <a:p>
            <a:r>
              <a:rPr lang="en-US" sz="1600" dirty="0"/>
              <a:t>Hundreds of common genetic variants with small effect</a:t>
            </a:r>
          </a:p>
        </p:txBody>
      </p:sp>
      <p:sp>
        <p:nvSpPr>
          <p:cNvPr id="55" name="Rectangle 12"/>
          <p:cNvSpPr>
            <a:spLocks noChangeArrowheads="1"/>
          </p:cNvSpPr>
          <p:nvPr/>
        </p:nvSpPr>
        <p:spPr bwMode="auto">
          <a:xfrm>
            <a:off x="2821393" y="-253700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31" name="TextBox 30"/>
          <p:cNvSpPr txBox="1"/>
          <p:nvPr/>
        </p:nvSpPr>
        <p:spPr>
          <a:xfrm>
            <a:off x="2911528" y="1219801"/>
            <a:ext cx="3239087" cy="461665"/>
          </a:xfrm>
          <a:prstGeom prst="rect">
            <a:avLst/>
          </a:prstGeom>
          <a:noFill/>
        </p:spPr>
        <p:txBody>
          <a:bodyPr wrap="square" rtlCol="0">
            <a:spAutoFit/>
          </a:bodyPr>
          <a:lstStyle/>
          <a:p>
            <a:pPr algn="ctr"/>
            <a:r>
              <a:rPr lang="en-US" sz="2400" b="1" u="sng" dirty="0"/>
              <a:t>Biological Vulnerability </a:t>
            </a:r>
          </a:p>
        </p:txBody>
      </p:sp>
      <p:sp>
        <p:nvSpPr>
          <p:cNvPr id="10" name="TextBox 9"/>
          <p:cNvSpPr txBox="1"/>
          <p:nvPr/>
        </p:nvSpPr>
        <p:spPr>
          <a:xfrm>
            <a:off x="2179126" y="3235268"/>
            <a:ext cx="570476" cy="307777"/>
          </a:xfrm>
          <a:prstGeom prst="rect">
            <a:avLst/>
          </a:prstGeom>
          <a:noFill/>
        </p:spPr>
        <p:txBody>
          <a:bodyPr wrap="square" rtlCol="0">
            <a:spAutoFit/>
          </a:bodyPr>
          <a:lstStyle/>
          <a:p>
            <a:r>
              <a:rPr lang="en-US" sz="1400" dirty="0"/>
              <a:t>High </a:t>
            </a:r>
          </a:p>
        </p:txBody>
      </p:sp>
      <p:cxnSp>
        <p:nvCxnSpPr>
          <p:cNvPr id="11" name="Straight Arrow Connector 10"/>
          <p:cNvCxnSpPr>
            <a:cxnSpLocks/>
          </p:cNvCxnSpPr>
          <p:nvPr/>
        </p:nvCxnSpPr>
        <p:spPr>
          <a:xfrm flipV="1">
            <a:off x="2675965" y="2484345"/>
            <a:ext cx="1302298" cy="8911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2169" y="3424107"/>
            <a:ext cx="1032527" cy="523220"/>
          </a:xfrm>
          <a:prstGeom prst="rect">
            <a:avLst/>
          </a:prstGeom>
          <a:noFill/>
        </p:spPr>
        <p:txBody>
          <a:bodyPr wrap="square" rtlCol="0">
            <a:spAutoFit/>
          </a:bodyPr>
          <a:lstStyle/>
          <a:p>
            <a:r>
              <a:rPr lang="en-US" sz="1400" dirty="0"/>
              <a:t>Polygenic Risk Score</a:t>
            </a:r>
          </a:p>
        </p:txBody>
      </p:sp>
      <p:sp>
        <p:nvSpPr>
          <p:cNvPr id="23" name="TextBox 22"/>
          <p:cNvSpPr txBox="1"/>
          <p:nvPr/>
        </p:nvSpPr>
        <p:spPr>
          <a:xfrm>
            <a:off x="2775475" y="1611898"/>
            <a:ext cx="3549125" cy="584775"/>
          </a:xfrm>
          <a:prstGeom prst="rect">
            <a:avLst/>
          </a:prstGeom>
          <a:noFill/>
        </p:spPr>
        <p:txBody>
          <a:bodyPr wrap="square" rtlCol="0">
            <a:spAutoFit/>
          </a:bodyPr>
          <a:lstStyle/>
          <a:p>
            <a:pPr algn="ctr"/>
            <a:r>
              <a:rPr lang="en-US" sz="1600" dirty="0"/>
              <a:t>x-Fold Increase in Risk as compared to general population risk of 1%</a:t>
            </a:r>
          </a:p>
        </p:txBody>
      </p:sp>
    </p:spTree>
    <p:custDataLst>
      <p:tags r:id="rId1"/>
    </p:custDataLst>
    <p:extLst>
      <p:ext uri="{BB962C8B-B14F-4D97-AF65-F5344CB8AC3E}">
        <p14:creationId xmlns:p14="http://schemas.microsoft.com/office/powerpoint/2010/main" val="457962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6636"/>
            <a:ext cx="4779818" cy="1130062"/>
          </a:xfrm>
        </p:spPr>
        <p:txBody>
          <a:bodyPr>
            <a:noAutofit/>
          </a:bodyPr>
          <a:lstStyle/>
          <a:p>
            <a:pPr algn="ctr"/>
            <a:r>
              <a:rPr lang="en-US" sz="5400" b="1" dirty="0">
                <a:effectLst>
                  <a:outerShdw blurRad="38100" dist="38100" dir="2700000" algn="tl">
                    <a:srgbClr val="000000">
                      <a:alpha val="43137"/>
                    </a:srgbClr>
                  </a:outerShdw>
                </a:effectLst>
              </a:rPr>
              <a:t>Psychosis:</a:t>
            </a:r>
            <a:r>
              <a:rPr lang="en-US" sz="4800" b="1" dirty="0">
                <a:effectLst>
                  <a:outerShdw blurRad="38100" dist="38100" dir="2700000" algn="tl">
                    <a:srgbClr val="000000">
                      <a:alpha val="43137"/>
                    </a:srgbClr>
                  </a:outerShdw>
                </a:effectLst>
              </a:rPr>
              <a:t/>
            </a:r>
            <a:br>
              <a:rPr lang="en-US" sz="48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Can You Spot It?</a:t>
            </a:r>
          </a:p>
        </p:txBody>
      </p:sp>
      <p:sp>
        <p:nvSpPr>
          <p:cNvPr id="12" name="Rectangle 11"/>
          <p:cNvSpPr/>
          <p:nvPr/>
        </p:nvSpPr>
        <p:spPr>
          <a:xfrm>
            <a:off x="63937" y="4785018"/>
            <a:ext cx="4648201"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t>Diana O. Perkins, MD MPH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orbel" panose="020B0503020204020204"/>
                <a:ea typeface="+mn-ea"/>
                <a:cs typeface="+mn-cs"/>
              </a:rPr>
              <a:t>Professor, Department of Psychiatry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orbel" panose="020B0503020204020204"/>
                <a:ea typeface="+mn-ea"/>
                <a:cs typeface="+mn-cs"/>
              </a:rPr>
              <a:t>Director, UNC Outreach and Support Intervention Services (UNC OASIS)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orbel" panose="020B0503020204020204"/>
                <a:ea typeface="+mn-ea"/>
                <a:cs typeface="+mn-cs"/>
              </a:rPr>
              <a:t>Director, Early Psychosis Interventions in North Carolina Resources (EPI-NC Resources)</a:t>
            </a:r>
          </a:p>
        </p:txBody>
      </p:sp>
      <p:pic>
        <p:nvPicPr>
          <p:cNvPr id="13" name="Picture 1" descr="https://www.med.unc.edu/psych/directories/faculty/diana-perkins/@@images/a4e638a3-ccae-4edb-8779-f53a13a87fcf.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074" y="2741468"/>
            <a:ext cx="1431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a:grpSpLocks noChangeAspect="1"/>
          </p:cNvGrpSpPr>
          <p:nvPr/>
        </p:nvGrpSpPr>
        <p:grpSpPr>
          <a:xfrm>
            <a:off x="5417713" y="1773044"/>
            <a:ext cx="3706360" cy="5084956"/>
            <a:chOff x="2214770" y="354647"/>
            <a:chExt cx="4740212" cy="6503352"/>
          </a:xfrm>
        </p:grpSpPr>
        <p:grpSp>
          <p:nvGrpSpPr>
            <p:cNvPr id="14" name="Group 13"/>
            <p:cNvGrpSpPr/>
            <p:nvPr/>
          </p:nvGrpSpPr>
          <p:grpSpPr>
            <a:xfrm>
              <a:off x="2214770" y="354647"/>
              <a:ext cx="4740212" cy="6503352"/>
              <a:chOff x="2214770" y="354647"/>
              <a:chExt cx="4740212" cy="6503352"/>
            </a:xfrm>
          </p:grpSpPr>
          <p:pic>
            <p:nvPicPr>
              <p:cNvPr id="17" name="Picture 16"/>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8" name="Picture 17"/>
              <p:cNvPicPr>
                <a:picLocks noChangeAspect="1"/>
              </p:cNvPicPr>
              <p:nvPr/>
            </p:nvPicPr>
            <p:blipFill rotWithShape="1">
              <a:blip r:embed="rId7" cstate="print">
                <a:duotone>
                  <a:prstClr val="black"/>
                  <a:schemeClr val="tx2">
                    <a:tint val="45000"/>
                    <a:satMod val="400000"/>
                  </a:schemeClr>
                </a:duotone>
                <a:extLst>
                  <a:ext uri="{BEBA8EAE-BF5A-486C-A8C5-ECC9F3942E4B}">
                    <a14:imgProps xmlns:a14="http://schemas.microsoft.com/office/drawing/2010/main">
                      <a14:imgLayer r:embed="rId8">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5" name="Picture 14"/>
            <p:cNvPicPr>
              <a:picLocks noChangeAspect="1"/>
            </p:cNvPicPr>
            <p:nvPr/>
          </p:nvPicPr>
          <p:blipFill rotWithShape="1">
            <a:blip r:embed="rId9" cstate="print">
              <a:biLevel thresh="75000"/>
              <a:extLst>
                <a:ext uri="{BEBA8EAE-BF5A-486C-A8C5-ECC9F3942E4B}">
                  <a14:imgProps xmlns:a14="http://schemas.microsoft.com/office/drawing/2010/main">
                    <a14:imgLayer r:embed="rId8">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6" name="Picture 2" descr="UNC School of Medicine logo"/>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812748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10800000">
            <a:off x="3978263" y="2229106"/>
            <a:ext cx="833511" cy="2912012"/>
          </a:xfrm>
          <a:prstGeom prst="triangle">
            <a:avLst/>
          </a:prstGeom>
          <a:gradFill flip="none" rotWithShape="1">
            <a:gsLst>
              <a:gs pos="0">
                <a:schemeClr val="accent5">
                  <a:shade val="30000"/>
                  <a:satMod val="115000"/>
                  <a:lumMod val="0"/>
                </a:schemeClr>
              </a:gs>
              <a:gs pos="50000">
                <a:schemeClr val="accent5">
                  <a:lumMod val="40000"/>
                  <a:lumOff val="60000"/>
                  <a:shade val="67500"/>
                  <a:satMod val="115000"/>
                </a:schemeClr>
              </a:gs>
              <a:gs pos="100000">
                <a:schemeClr val="accent5">
                  <a:lumMod val="40000"/>
                  <a:lumOff val="6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868391" y="2250130"/>
            <a:ext cx="1035735" cy="2377574"/>
          </a:xfrm>
          <a:prstGeom prst="rect">
            <a:avLst/>
          </a:prstGeom>
          <a:noFill/>
        </p:spPr>
        <p:txBody>
          <a:bodyPr wrap="square" rtlCol="0">
            <a:spAutoFit/>
          </a:bodyPr>
          <a:lstStyle/>
          <a:p>
            <a:pPr algn="ctr"/>
            <a:r>
              <a:rPr lang="en-US" sz="1350" dirty="0">
                <a:solidFill>
                  <a:schemeClr val="bg1"/>
                </a:solidFill>
              </a:rPr>
              <a:t>10</a:t>
            </a:r>
          </a:p>
          <a:p>
            <a:pPr algn="ctr"/>
            <a:endParaRPr lang="en-US" sz="1350" dirty="0">
              <a:solidFill>
                <a:schemeClr val="bg1"/>
              </a:solidFill>
            </a:endParaRPr>
          </a:p>
          <a:p>
            <a:pPr algn="ctr"/>
            <a:r>
              <a:rPr lang="en-US" sz="1350" dirty="0">
                <a:solidFill>
                  <a:schemeClr val="bg1"/>
                </a:solidFill>
              </a:rPr>
              <a:t>8</a:t>
            </a:r>
          </a:p>
          <a:p>
            <a:pPr algn="ctr"/>
            <a:endParaRPr lang="en-US" sz="1350" dirty="0">
              <a:solidFill>
                <a:schemeClr val="bg1"/>
              </a:solidFill>
            </a:endParaRPr>
          </a:p>
          <a:p>
            <a:pPr algn="ctr"/>
            <a:r>
              <a:rPr lang="en-US" sz="1350" dirty="0">
                <a:solidFill>
                  <a:schemeClr val="bg1"/>
                </a:solidFill>
              </a:rPr>
              <a:t>6</a:t>
            </a:r>
          </a:p>
          <a:p>
            <a:pPr algn="ctr"/>
            <a:endParaRPr lang="en-US" sz="1350" dirty="0">
              <a:solidFill>
                <a:schemeClr val="bg1"/>
              </a:solidFill>
            </a:endParaRPr>
          </a:p>
          <a:p>
            <a:pPr algn="ctr"/>
            <a:r>
              <a:rPr lang="en-US" sz="1350" dirty="0">
                <a:solidFill>
                  <a:schemeClr val="bg1"/>
                </a:solidFill>
              </a:rPr>
              <a:t>4</a:t>
            </a:r>
          </a:p>
          <a:p>
            <a:pPr algn="ctr"/>
            <a:endParaRPr lang="en-US" sz="1350" dirty="0">
              <a:solidFill>
                <a:schemeClr val="bg1"/>
              </a:solidFill>
            </a:endParaRPr>
          </a:p>
          <a:p>
            <a:pPr algn="ctr"/>
            <a:r>
              <a:rPr lang="en-US" sz="1350" dirty="0">
                <a:solidFill>
                  <a:schemeClr val="bg1"/>
                </a:solidFill>
              </a:rPr>
              <a:t>2</a:t>
            </a:r>
          </a:p>
          <a:p>
            <a:pPr algn="ctr"/>
            <a:endParaRPr lang="en-US" sz="1350" dirty="0">
              <a:solidFill>
                <a:schemeClr val="bg1"/>
              </a:solidFill>
            </a:endParaRPr>
          </a:p>
          <a:p>
            <a:pPr algn="ctr"/>
            <a:r>
              <a:rPr lang="en-US" sz="1350" dirty="0">
                <a:solidFill>
                  <a:schemeClr val="bg1"/>
                </a:solidFill>
              </a:rPr>
              <a:t>0</a:t>
            </a:r>
          </a:p>
        </p:txBody>
      </p:sp>
      <p:sp>
        <p:nvSpPr>
          <p:cNvPr id="6" name="TextBox 5"/>
          <p:cNvSpPr txBox="1"/>
          <p:nvPr/>
        </p:nvSpPr>
        <p:spPr>
          <a:xfrm>
            <a:off x="855936" y="1770732"/>
            <a:ext cx="1508760" cy="369332"/>
          </a:xfrm>
          <a:prstGeom prst="rect">
            <a:avLst/>
          </a:prstGeom>
          <a:noFill/>
        </p:spPr>
        <p:txBody>
          <a:bodyPr wrap="square" rtlCol="0">
            <a:spAutoFit/>
          </a:bodyPr>
          <a:lstStyle/>
          <a:p>
            <a:pPr algn="ctr"/>
            <a:r>
              <a:rPr lang="en-US" b="1" u="sng" dirty="0"/>
              <a:t>Genes</a:t>
            </a:r>
          </a:p>
        </p:txBody>
      </p:sp>
      <p:sp>
        <p:nvSpPr>
          <p:cNvPr id="8" name="TextBox 7"/>
          <p:cNvSpPr txBox="1"/>
          <p:nvPr/>
        </p:nvSpPr>
        <p:spPr>
          <a:xfrm>
            <a:off x="6592904" y="1675106"/>
            <a:ext cx="2089052" cy="369332"/>
          </a:xfrm>
          <a:prstGeom prst="rect">
            <a:avLst/>
          </a:prstGeom>
          <a:noFill/>
        </p:spPr>
        <p:txBody>
          <a:bodyPr wrap="square" rtlCol="0">
            <a:spAutoFit/>
          </a:bodyPr>
          <a:lstStyle/>
          <a:p>
            <a:pPr algn="ctr"/>
            <a:r>
              <a:rPr lang="en-US" b="1" u="sng" dirty="0"/>
              <a:t>Environment</a:t>
            </a:r>
          </a:p>
        </p:txBody>
      </p:sp>
      <p:sp>
        <p:nvSpPr>
          <p:cNvPr id="9" name="TextBox 8"/>
          <p:cNvSpPr txBox="1"/>
          <p:nvPr/>
        </p:nvSpPr>
        <p:spPr>
          <a:xfrm>
            <a:off x="294097" y="3191116"/>
            <a:ext cx="1175900" cy="1569660"/>
          </a:xfrm>
          <a:prstGeom prst="rect">
            <a:avLst/>
          </a:prstGeom>
          <a:noFill/>
        </p:spPr>
        <p:txBody>
          <a:bodyPr wrap="square" rtlCol="0">
            <a:spAutoFit/>
          </a:bodyPr>
          <a:lstStyle/>
          <a:p>
            <a:r>
              <a:rPr lang="en-US" sz="1600" dirty="0"/>
              <a:t>Hundreds of common genetic variants with small effect</a:t>
            </a:r>
          </a:p>
        </p:txBody>
      </p:sp>
      <p:sp>
        <p:nvSpPr>
          <p:cNvPr id="55" name="Rectangle 12"/>
          <p:cNvSpPr>
            <a:spLocks noChangeArrowheads="1"/>
          </p:cNvSpPr>
          <p:nvPr/>
        </p:nvSpPr>
        <p:spPr bwMode="auto">
          <a:xfrm>
            <a:off x="2821393" y="-253700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31" name="TextBox 30"/>
          <p:cNvSpPr txBox="1"/>
          <p:nvPr/>
        </p:nvSpPr>
        <p:spPr>
          <a:xfrm>
            <a:off x="2911528" y="1219801"/>
            <a:ext cx="3239087" cy="461665"/>
          </a:xfrm>
          <a:prstGeom prst="rect">
            <a:avLst/>
          </a:prstGeom>
          <a:noFill/>
        </p:spPr>
        <p:txBody>
          <a:bodyPr wrap="square" rtlCol="0">
            <a:spAutoFit/>
          </a:bodyPr>
          <a:lstStyle/>
          <a:p>
            <a:pPr algn="ctr"/>
            <a:r>
              <a:rPr lang="en-US" sz="2400" b="1" u="sng" dirty="0"/>
              <a:t>Biological Vulnerability </a:t>
            </a:r>
          </a:p>
        </p:txBody>
      </p:sp>
      <p:sp>
        <p:nvSpPr>
          <p:cNvPr id="10" name="TextBox 9"/>
          <p:cNvSpPr txBox="1"/>
          <p:nvPr/>
        </p:nvSpPr>
        <p:spPr>
          <a:xfrm>
            <a:off x="2179126" y="3235268"/>
            <a:ext cx="570476" cy="307777"/>
          </a:xfrm>
          <a:prstGeom prst="rect">
            <a:avLst/>
          </a:prstGeom>
          <a:noFill/>
        </p:spPr>
        <p:txBody>
          <a:bodyPr wrap="square" rtlCol="0">
            <a:spAutoFit/>
          </a:bodyPr>
          <a:lstStyle/>
          <a:p>
            <a:r>
              <a:rPr lang="en-US" sz="1400" dirty="0"/>
              <a:t>High </a:t>
            </a:r>
          </a:p>
        </p:txBody>
      </p:sp>
      <p:cxnSp>
        <p:nvCxnSpPr>
          <p:cNvPr id="11" name="Straight Arrow Connector 10"/>
          <p:cNvCxnSpPr>
            <a:cxnSpLocks/>
          </p:cNvCxnSpPr>
          <p:nvPr/>
        </p:nvCxnSpPr>
        <p:spPr>
          <a:xfrm flipV="1">
            <a:off x="2675965" y="2484345"/>
            <a:ext cx="1302298" cy="8911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2169" y="3424107"/>
            <a:ext cx="1032527" cy="523220"/>
          </a:xfrm>
          <a:prstGeom prst="rect">
            <a:avLst/>
          </a:prstGeom>
          <a:noFill/>
        </p:spPr>
        <p:txBody>
          <a:bodyPr wrap="square" rtlCol="0">
            <a:spAutoFit/>
          </a:bodyPr>
          <a:lstStyle/>
          <a:p>
            <a:r>
              <a:rPr lang="en-US" sz="1400" dirty="0"/>
              <a:t>Polygenic Risk Score</a:t>
            </a:r>
          </a:p>
        </p:txBody>
      </p:sp>
      <p:sp>
        <p:nvSpPr>
          <p:cNvPr id="14" name="TextBox 13"/>
          <p:cNvSpPr txBox="1"/>
          <p:nvPr/>
        </p:nvSpPr>
        <p:spPr>
          <a:xfrm>
            <a:off x="2204999" y="4123436"/>
            <a:ext cx="570476" cy="307777"/>
          </a:xfrm>
          <a:prstGeom prst="rect">
            <a:avLst/>
          </a:prstGeom>
          <a:noFill/>
        </p:spPr>
        <p:txBody>
          <a:bodyPr wrap="square" rtlCol="0">
            <a:spAutoFit/>
          </a:bodyPr>
          <a:lstStyle/>
          <a:p>
            <a:r>
              <a:rPr lang="en-US" sz="1400" dirty="0"/>
              <a:t>Low</a:t>
            </a:r>
            <a:r>
              <a:rPr lang="en-US" sz="1350" dirty="0"/>
              <a:t> </a:t>
            </a:r>
          </a:p>
        </p:txBody>
      </p:sp>
      <p:cxnSp>
        <p:nvCxnSpPr>
          <p:cNvPr id="16" name="Straight Arrow Connector 15"/>
          <p:cNvCxnSpPr>
            <a:cxnSpLocks/>
          </p:cNvCxnSpPr>
          <p:nvPr/>
        </p:nvCxnSpPr>
        <p:spPr>
          <a:xfrm>
            <a:off x="2657848" y="4251230"/>
            <a:ext cx="1703875" cy="7603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75475" y="1611898"/>
            <a:ext cx="3549125" cy="584775"/>
          </a:xfrm>
          <a:prstGeom prst="rect">
            <a:avLst/>
          </a:prstGeom>
          <a:noFill/>
        </p:spPr>
        <p:txBody>
          <a:bodyPr wrap="square" rtlCol="0">
            <a:spAutoFit/>
          </a:bodyPr>
          <a:lstStyle/>
          <a:p>
            <a:pPr algn="ctr"/>
            <a:r>
              <a:rPr lang="en-US" sz="1600" dirty="0"/>
              <a:t>x-Fold Increase in Risk as compared to general population risk of 1%</a:t>
            </a:r>
          </a:p>
        </p:txBody>
      </p:sp>
      <p:sp>
        <p:nvSpPr>
          <p:cNvPr id="17" name="TextBox 16"/>
          <p:cNvSpPr txBox="1"/>
          <p:nvPr/>
        </p:nvSpPr>
        <p:spPr>
          <a:xfrm>
            <a:off x="2664838" y="3685111"/>
            <a:ext cx="794984" cy="307777"/>
          </a:xfrm>
          <a:prstGeom prst="rect">
            <a:avLst/>
          </a:prstGeom>
          <a:noFill/>
        </p:spPr>
        <p:txBody>
          <a:bodyPr wrap="square" rtlCol="0">
            <a:spAutoFit/>
          </a:bodyPr>
          <a:lstStyle/>
          <a:p>
            <a:r>
              <a:rPr lang="en-US" sz="1400" dirty="0"/>
              <a:t>Medium </a:t>
            </a:r>
          </a:p>
        </p:txBody>
      </p:sp>
      <p:cxnSp>
        <p:nvCxnSpPr>
          <p:cNvPr id="18" name="Straight Arrow Connector 17"/>
          <p:cNvCxnSpPr>
            <a:cxnSpLocks/>
          </p:cNvCxnSpPr>
          <p:nvPr/>
        </p:nvCxnSpPr>
        <p:spPr>
          <a:xfrm flipV="1">
            <a:off x="3375058" y="3828104"/>
            <a:ext cx="676781" cy="103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30607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10800000">
            <a:off x="3978263" y="2229106"/>
            <a:ext cx="833511" cy="2912012"/>
          </a:xfrm>
          <a:prstGeom prst="triangle">
            <a:avLst/>
          </a:prstGeom>
          <a:gradFill flip="none" rotWithShape="1">
            <a:gsLst>
              <a:gs pos="0">
                <a:schemeClr val="accent5">
                  <a:shade val="30000"/>
                  <a:satMod val="115000"/>
                  <a:lumMod val="0"/>
                </a:schemeClr>
              </a:gs>
              <a:gs pos="50000">
                <a:schemeClr val="accent5">
                  <a:lumMod val="40000"/>
                  <a:lumOff val="60000"/>
                  <a:shade val="67500"/>
                  <a:satMod val="115000"/>
                </a:schemeClr>
              </a:gs>
              <a:gs pos="100000">
                <a:schemeClr val="accent5">
                  <a:lumMod val="40000"/>
                  <a:lumOff val="6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868391" y="2250130"/>
            <a:ext cx="1035735" cy="2377574"/>
          </a:xfrm>
          <a:prstGeom prst="rect">
            <a:avLst/>
          </a:prstGeom>
          <a:noFill/>
        </p:spPr>
        <p:txBody>
          <a:bodyPr wrap="square" rtlCol="0">
            <a:spAutoFit/>
          </a:bodyPr>
          <a:lstStyle/>
          <a:p>
            <a:pPr algn="ctr"/>
            <a:r>
              <a:rPr lang="en-US" sz="1350" dirty="0">
                <a:solidFill>
                  <a:schemeClr val="bg1"/>
                </a:solidFill>
              </a:rPr>
              <a:t>10</a:t>
            </a:r>
          </a:p>
          <a:p>
            <a:pPr algn="ctr"/>
            <a:endParaRPr lang="en-US" sz="1350" dirty="0">
              <a:solidFill>
                <a:schemeClr val="bg1"/>
              </a:solidFill>
            </a:endParaRPr>
          </a:p>
          <a:p>
            <a:pPr algn="ctr"/>
            <a:r>
              <a:rPr lang="en-US" sz="1350" dirty="0">
                <a:solidFill>
                  <a:schemeClr val="bg1"/>
                </a:solidFill>
              </a:rPr>
              <a:t>8</a:t>
            </a:r>
          </a:p>
          <a:p>
            <a:pPr algn="ctr"/>
            <a:endParaRPr lang="en-US" sz="1350" dirty="0">
              <a:solidFill>
                <a:schemeClr val="bg1"/>
              </a:solidFill>
            </a:endParaRPr>
          </a:p>
          <a:p>
            <a:pPr algn="ctr"/>
            <a:r>
              <a:rPr lang="en-US" sz="1350" dirty="0">
                <a:solidFill>
                  <a:schemeClr val="bg1"/>
                </a:solidFill>
              </a:rPr>
              <a:t>6</a:t>
            </a:r>
          </a:p>
          <a:p>
            <a:pPr algn="ctr"/>
            <a:endParaRPr lang="en-US" sz="1350" dirty="0">
              <a:solidFill>
                <a:schemeClr val="bg1"/>
              </a:solidFill>
            </a:endParaRPr>
          </a:p>
          <a:p>
            <a:pPr algn="ctr"/>
            <a:r>
              <a:rPr lang="en-US" sz="1350" dirty="0">
                <a:solidFill>
                  <a:schemeClr val="bg1"/>
                </a:solidFill>
              </a:rPr>
              <a:t>4</a:t>
            </a:r>
          </a:p>
          <a:p>
            <a:pPr algn="ctr"/>
            <a:endParaRPr lang="en-US" sz="1350" dirty="0">
              <a:solidFill>
                <a:schemeClr val="bg1"/>
              </a:solidFill>
            </a:endParaRPr>
          </a:p>
          <a:p>
            <a:pPr algn="ctr"/>
            <a:r>
              <a:rPr lang="en-US" sz="1350" dirty="0">
                <a:solidFill>
                  <a:schemeClr val="bg1"/>
                </a:solidFill>
              </a:rPr>
              <a:t>2</a:t>
            </a:r>
          </a:p>
          <a:p>
            <a:pPr algn="ctr"/>
            <a:endParaRPr lang="en-US" sz="1350" dirty="0">
              <a:solidFill>
                <a:schemeClr val="bg1"/>
              </a:solidFill>
            </a:endParaRPr>
          </a:p>
          <a:p>
            <a:pPr algn="ctr"/>
            <a:r>
              <a:rPr lang="en-US" sz="1350" dirty="0">
                <a:solidFill>
                  <a:schemeClr val="bg1"/>
                </a:solidFill>
              </a:rPr>
              <a:t>0</a:t>
            </a:r>
          </a:p>
        </p:txBody>
      </p:sp>
      <p:sp>
        <p:nvSpPr>
          <p:cNvPr id="6" name="TextBox 5"/>
          <p:cNvSpPr txBox="1"/>
          <p:nvPr/>
        </p:nvSpPr>
        <p:spPr>
          <a:xfrm>
            <a:off x="855936" y="1770732"/>
            <a:ext cx="1508760" cy="369332"/>
          </a:xfrm>
          <a:prstGeom prst="rect">
            <a:avLst/>
          </a:prstGeom>
          <a:noFill/>
        </p:spPr>
        <p:txBody>
          <a:bodyPr wrap="square" rtlCol="0">
            <a:spAutoFit/>
          </a:bodyPr>
          <a:lstStyle/>
          <a:p>
            <a:pPr algn="ctr"/>
            <a:r>
              <a:rPr lang="en-US" b="1" u="sng" dirty="0"/>
              <a:t>Genes</a:t>
            </a:r>
          </a:p>
        </p:txBody>
      </p:sp>
      <p:sp>
        <p:nvSpPr>
          <p:cNvPr id="8" name="TextBox 7"/>
          <p:cNvSpPr txBox="1"/>
          <p:nvPr/>
        </p:nvSpPr>
        <p:spPr>
          <a:xfrm>
            <a:off x="6592904" y="1675106"/>
            <a:ext cx="2089052" cy="369332"/>
          </a:xfrm>
          <a:prstGeom prst="rect">
            <a:avLst/>
          </a:prstGeom>
          <a:noFill/>
        </p:spPr>
        <p:txBody>
          <a:bodyPr wrap="square" rtlCol="0">
            <a:spAutoFit/>
          </a:bodyPr>
          <a:lstStyle/>
          <a:p>
            <a:pPr algn="ctr"/>
            <a:r>
              <a:rPr lang="en-US" b="1" u="sng" dirty="0"/>
              <a:t>Environment</a:t>
            </a:r>
          </a:p>
        </p:txBody>
      </p:sp>
      <p:sp>
        <p:nvSpPr>
          <p:cNvPr id="9" name="TextBox 8"/>
          <p:cNvSpPr txBox="1"/>
          <p:nvPr/>
        </p:nvSpPr>
        <p:spPr>
          <a:xfrm>
            <a:off x="294097" y="3191116"/>
            <a:ext cx="1175900" cy="1569660"/>
          </a:xfrm>
          <a:prstGeom prst="rect">
            <a:avLst/>
          </a:prstGeom>
          <a:noFill/>
        </p:spPr>
        <p:txBody>
          <a:bodyPr wrap="square" rtlCol="0">
            <a:spAutoFit/>
          </a:bodyPr>
          <a:lstStyle/>
          <a:p>
            <a:r>
              <a:rPr lang="en-US" sz="1600" dirty="0"/>
              <a:t>Hundreds of common genetic variants with small effect</a:t>
            </a:r>
          </a:p>
        </p:txBody>
      </p:sp>
      <p:sp>
        <p:nvSpPr>
          <p:cNvPr id="55" name="Rectangle 12"/>
          <p:cNvSpPr>
            <a:spLocks noChangeArrowheads="1"/>
          </p:cNvSpPr>
          <p:nvPr/>
        </p:nvSpPr>
        <p:spPr bwMode="auto">
          <a:xfrm>
            <a:off x="2821393" y="-253700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31" name="TextBox 30"/>
          <p:cNvSpPr txBox="1"/>
          <p:nvPr/>
        </p:nvSpPr>
        <p:spPr>
          <a:xfrm>
            <a:off x="2911528" y="1219801"/>
            <a:ext cx="3239087" cy="461665"/>
          </a:xfrm>
          <a:prstGeom prst="rect">
            <a:avLst/>
          </a:prstGeom>
          <a:noFill/>
        </p:spPr>
        <p:txBody>
          <a:bodyPr wrap="square" rtlCol="0">
            <a:spAutoFit/>
          </a:bodyPr>
          <a:lstStyle/>
          <a:p>
            <a:pPr algn="ctr"/>
            <a:r>
              <a:rPr lang="en-US" sz="2400" b="1" u="sng" dirty="0"/>
              <a:t>Biological Vulnerability </a:t>
            </a:r>
          </a:p>
        </p:txBody>
      </p:sp>
      <p:sp>
        <p:nvSpPr>
          <p:cNvPr id="10" name="TextBox 9"/>
          <p:cNvSpPr txBox="1"/>
          <p:nvPr/>
        </p:nvSpPr>
        <p:spPr>
          <a:xfrm>
            <a:off x="2179126" y="3235268"/>
            <a:ext cx="570476" cy="307777"/>
          </a:xfrm>
          <a:prstGeom prst="rect">
            <a:avLst/>
          </a:prstGeom>
          <a:noFill/>
        </p:spPr>
        <p:txBody>
          <a:bodyPr wrap="square" rtlCol="0">
            <a:spAutoFit/>
          </a:bodyPr>
          <a:lstStyle/>
          <a:p>
            <a:r>
              <a:rPr lang="en-US" sz="1400" dirty="0"/>
              <a:t>High </a:t>
            </a:r>
          </a:p>
        </p:txBody>
      </p:sp>
      <p:cxnSp>
        <p:nvCxnSpPr>
          <p:cNvPr id="11" name="Straight Arrow Connector 10"/>
          <p:cNvCxnSpPr>
            <a:cxnSpLocks/>
          </p:cNvCxnSpPr>
          <p:nvPr/>
        </p:nvCxnSpPr>
        <p:spPr>
          <a:xfrm flipV="1">
            <a:off x="2675965" y="2484345"/>
            <a:ext cx="1302298" cy="8911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2169" y="3424107"/>
            <a:ext cx="1032527" cy="523220"/>
          </a:xfrm>
          <a:prstGeom prst="rect">
            <a:avLst/>
          </a:prstGeom>
          <a:noFill/>
        </p:spPr>
        <p:txBody>
          <a:bodyPr wrap="square" rtlCol="0">
            <a:spAutoFit/>
          </a:bodyPr>
          <a:lstStyle/>
          <a:p>
            <a:r>
              <a:rPr lang="en-US" sz="1400" dirty="0"/>
              <a:t>Polygenic Risk Score</a:t>
            </a:r>
          </a:p>
        </p:txBody>
      </p:sp>
      <p:sp>
        <p:nvSpPr>
          <p:cNvPr id="13" name="TextBox 12"/>
          <p:cNvSpPr txBox="1"/>
          <p:nvPr/>
        </p:nvSpPr>
        <p:spPr>
          <a:xfrm>
            <a:off x="2664838" y="3685111"/>
            <a:ext cx="794984" cy="307777"/>
          </a:xfrm>
          <a:prstGeom prst="rect">
            <a:avLst/>
          </a:prstGeom>
          <a:noFill/>
        </p:spPr>
        <p:txBody>
          <a:bodyPr wrap="square" rtlCol="0">
            <a:spAutoFit/>
          </a:bodyPr>
          <a:lstStyle/>
          <a:p>
            <a:r>
              <a:rPr lang="en-US" sz="1400" dirty="0"/>
              <a:t>Medium </a:t>
            </a:r>
          </a:p>
        </p:txBody>
      </p:sp>
      <p:sp>
        <p:nvSpPr>
          <p:cNvPr id="14" name="TextBox 13"/>
          <p:cNvSpPr txBox="1"/>
          <p:nvPr/>
        </p:nvSpPr>
        <p:spPr>
          <a:xfrm>
            <a:off x="2204999" y="4123436"/>
            <a:ext cx="570476" cy="307777"/>
          </a:xfrm>
          <a:prstGeom prst="rect">
            <a:avLst/>
          </a:prstGeom>
          <a:noFill/>
        </p:spPr>
        <p:txBody>
          <a:bodyPr wrap="square" rtlCol="0">
            <a:spAutoFit/>
          </a:bodyPr>
          <a:lstStyle/>
          <a:p>
            <a:r>
              <a:rPr lang="en-US" sz="1400" dirty="0"/>
              <a:t>Low</a:t>
            </a:r>
            <a:r>
              <a:rPr lang="en-US" sz="1350" dirty="0"/>
              <a:t> </a:t>
            </a:r>
          </a:p>
        </p:txBody>
      </p:sp>
      <p:cxnSp>
        <p:nvCxnSpPr>
          <p:cNvPr id="15" name="Straight Arrow Connector 14"/>
          <p:cNvCxnSpPr>
            <a:cxnSpLocks/>
          </p:cNvCxnSpPr>
          <p:nvPr/>
        </p:nvCxnSpPr>
        <p:spPr>
          <a:xfrm flipV="1">
            <a:off x="3375058" y="3828104"/>
            <a:ext cx="676781" cy="103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a:off x="2657848" y="4251230"/>
            <a:ext cx="1703875" cy="7603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65217" y="2196523"/>
            <a:ext cx="2595282" cy="338554"/>
          </a:xfrm>
          <a:prstGeom prst="rect">
            <a:avLst/>
          </a:prstGeom>
          <a:noFill/>
        </p:spPr>
        <p:txBody>
          <a:bodyPr wrap="square" rtlCol="0">
            <a:spAutoFit/>
          </a:bodyPr>
          <a:lstStyle/>
          <a:p>
            <a:r>
              <a:rPr lang="en-US" sz="1600" dirty="0"/>
              <a:t>Drugs</a:t>
            </a:r>
          </a:p>
        </p:txBody>
      </p:sp>
      <p:cxnSp>
        <p:nvCxnSpPr>
          <p:cNvPr id="18" name="Straight Arrow Connector 17"/>
          <p:cNvCxnSpPr>
            <a:cxnSpLocks/>
          </p:cNvCxnSpPr>
          <p:nvPr/>
        </p:nvCxnSpPr>
        <p:spPr>
          <a:xfrm flipH="1">
            <a:off x="4713265" y="2418347"/>
            <a:ext cx="1301297" cy="129300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75475" y="1611898"/>
            <a:ext cx="3549125" cy="584775"/>
          </a:xfrm>
          <a:prstGeom prst="rect">
            <a:avLst/>
          </a:prstGeom>
          <a:noFill/>
        </p:spPr>
        <p:txBody>
          <a:bodyPr wrap="square" rtlCol="0">
            <a:spAutoFit/>
          </a:bodyPr>
          <a:lstStyle/>
          <a:p>
            <a:pPr algn="ctr"/>
            <a:r>
              <a:rPr lang="en-US" sz="1600" dirty="0"/>
              <a:t>x-Fold Increase in Risk as compared to general population risk of 1%</a:t>
            </a:r>
          </a:p>
        </p:txBody>
      </p:sp>
    </p:spTree>
    <p:custDataLst>
      <p:tags r:id="rId1"/>
    </p:custDataLst>
    <p:extLst>
      <p:ext uri="{BB962C8B-B14F-4D97-AF65-F5344CB8AC3E}">
        <p14:creationId xmlns:p14="http://schemas.microsoft.com/office/powerpoint/2010/main" val="2735831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10800000">
            <a:off x="3978263" y="2229106"/>
            <a:ext cx="833511" cy="2912012"/>
          </a:xfrm>
          <a:prstGeom prst="triangle">
            <a:avLst/>
          </a:prstGeom>
          <a:gradFill flip="none" rotWithShape="1">
            <a:gsLst>
              <a:gs pos="0">
                <a:schemeClr val="accent5">
                  <a:shade val="30000"/>
                  <a:satMod val="115000"/>
                  <a:lumMod val="0"/>
                </a:schemeClr>
              </a:gs>
              <a:gs pos="50000">
                <a:schemeClr val="accent5">
                  <a:lumMod val="40000"/>
                  <a:lumOff val="60000"/>
                  <a:shade val="67500"/>
                  <a:satMod val="115000"/>
                </a:schemeClr>
              </a:gs>
              <a:gs pos="100000">
                <a:schemeClr val="accent5">
                  <a:lumMod val="40000"/>
                  <a:lumOff val="6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868391" y="2250130"/>
            <a:ext cx="1035735" cy="2377574"/>
          </a:xfrm>
          <a:prstGeom prst="rect">
            <a:avLst/>
          </a:prstGeom>
          <a:noFill/>
        </p:spPr>
        <p:txBody>
          <a:bodyPr wrap="square" rtlCol="0">
            <a:spAutoFit/>
          </a:bodyPr>
          <a:lstStyle/>
          <a:p>
            <a:pPr algn="ctr"/>
            <a:r>
              <a:rPr lang="en-US" sz="1350" dirty="0">
                <a:solidFill>
                  <a:schemeClr val="bg1"/>
                </a:solidFill>
              </a:rPr>
              <a:t>10</a:t>
            </a:r>
          </a:p>
          <a:p>
            <a:pPr algn="ctr"/>
            <a:endParaRPr lang="en-US" sz="1350" dirty="0">
              <a:solidFill>
                <a:schemeClr val="bg1"/>
              </a:solidFill>
            </a:endParaRPr>
          </a:p>
          <a:p>
            <a:pPr algn="ctr"/>
            <a:r>
              <a:rPr lang="en-US" sz="1350" dirty="0">
                <a:solidFill>
                  <a:schemeClr val="bg1"/>
                </a:solidFill>
              </a:rPr>
              <a:t>8</a:t>
            </a:r>
          </a:p>
          <a:p>
            <a:pPr algn="ctr"/>
            <a:endParaRPr lang="en-US" sz="1350" dirty="0">
              <a:solidFill>
                <a:schemeClr val="bg1"/>
              </a:solidFill>
            </a:endParaRPr>
          </a:p>
          <a:p>
            <a:pPr algn="ctr"/>
            <a:r>
              <a:rPr lang="en-US" sz="1350" dirty="0">
                <a:solidFill>
                  <a:schemeClr val="bg1"/>
                </a:solidFill>
              </a:rPr>
              <a:t>6</a:t>
            </a:r>
          </a:p>
          <a:p>
            <a:pPr algn="ctr"/>
            <a:endParaRPr lang="en-US" sz="1350" dirty="0">
              <a:solidFill>
                <a:schemeClr val="bg1"/>
              </a:solidFill>
            </a:endParaRPr>
          </a:p>
          <a:p>
            <a:pPr algn="ctr"/>
            <a:r>
              <a:rPr lang="en-US" sz="1350" dirty="0">
                <a:solidFill>
                  <a:schemeClr val="bg1"/>
                </a:solidFill>
              </a:rPr>
              <a:t>4</a:t>
            </a:r>
          </a:p>
          <a:p>
            <a:pPr algn="ctr"/>
            <a:endParaRPr lang="en-US" sz="1350" dirty="0">
              <a:solidFill>
                <a:schemeClr val="bg1"/>
              </a:solidFill>
            </a:endParaRPr>
          </a:p>
          <a:p>
            <a:pPr algn="ctr"/>
            <a:r>
              <a:rPr lang="en-US" sz="1350" dirty="0">
                <a:solidFill>
                  <a:schemeClr val="bg1"/>
                </a:solidFill>
              </a:rPr>
              <a:t>2</a:t>
            </a:r>
          </a:p>
          <a:p>
            <a:pPr algn="ctr"/>
            <a:endParaRPr lang="en-US" sz="1350" dirty="0">
              <a:solidFill>
                <a:schemeClr val="bg1"/>
              </a:solidFill>
            </a:endParaRPr>
          </a:p>
          <a:p>
            <a:pPr algn="ctr"/>
            <a:r>
              <a:rPr lang="en-US" sz="1350" dirty="0">
                <a:solidFill>
                  <a:schemeClr val="bg1"/>
                </a:solidFill>
              </a:rPr>
              <a:t>0</a:t>
            </a:r>
          </a:p>
        </p:txBody>
      </p:sp>
      <p:sp>
        <p:nvSpPr>
          <p:cNvPr id="6" name="TextBox 5"/>
          <p:cNvSpPr txBox="1"/>
          <p:nvPr/>
        </p:nvSpPr>
        <p:spPr>
          <a:xfrm>
            <a:off x="855936" y="1770732"/>
            <a:ext cx="1508760" cy="369332"/>
          </a:xfrm>
          <a:prstGeom prst="rect">
            <a:avLst/>
          </a:prstGeom>
          <a:noFill/>
        </p:spPr>
        <p:txBody>
          <a:bodyPr wrap="square" rtlCol="0">
            <a:spAutoFit/>
          </a:bodyPr>
          <a:lstStyle/>
          <a:p>
            <a:pPr algn="ctr"/>
            <a:r>
              <a:rPr lang="en-US" b="1" u="sng" dirty="0"/>
              <a:t>Genes</a:t>
            </a:r>
          </a:p>
        </p:txBody>
      </p:sp>
      <p:sp>
        <p:nvSpPr>
          <p:cNvPr id="8" name="TextBox 7"/>
          <p:cNvSpPr txBox="1"/>
          <p:nvPr/>
        </p:nvSpPr>
        <p:spPr>
          <a:xfrm>
            <a:off x="6592904" y="1675106"/>
            <a:ext cx="2089052" cy="369332"/>
          </a:xfrm>
          <a:prstGeom prst="rect">
            <a:avLst/>
          </a:prstGeom>
          <a:noFill/>
        </p:spPr>
        <p:txBody>
          <a:bodyPr wrap="square" rtlCol="0">
            <a:spAutoFit/>
          </a:bodyPr>
          <a:lstStyle/>
          <a:p>
            <a:pPr algn="ctr"/>
            <a:r>
              <a:rPr lang="en-US" b="1" u="sng" dirty="0"/>
              <a:t>Environment</a:t>
            </a:r>
          </a:p>
        </p:txBody>
      </p:sp>
      <p:sp>
        <p:nvSpPr>
          <p:cNvPr id="9" name="TextBox 8"/>
          <p:cNvSpPr txBox="1"/>
          <p:nvPr/>
        </p:nvSpPr>
        <p:spPr>
          <a:xfrm>
            <a:off x="294097" y="3191116"/>
            <a:ext cx="1175900" cy="1569660"/>
          </a:xfrm>
          <a:prstGeom prst="rect">
            <a:avLst/>
          </a:prstGeom>
          <a:noFill/>
        </p:spPr>
        <p:txBody>
          <a:bodyPr wrap="square" rtlCol="0">
            <a:spAutoFit/>
          </a:bodyPr>
          <a:lstStyle/>
          <a:p>
            <a:r>
              <a:rPr lang="en-US" sz="1600" dirty="0"/>
              <a:t>Hundreds of common genetic variants with small effect</a:t>
            </a:r>
          </a:p>
        </p:txBody>
      </p:sp>
      <p:sp>
        <p:nvSpPr>
          <p:cNvPr id="55" name="Rectangle 12"/>
          <p:cNvSpPr>
            <a:spLocks noChangeArrowheads="1"/>
          </p:cNvSpPr>
          <p:nvPr/>
        </p:nvSpPr>
        <p:spPr bwMode="auto">
          <a:xfrm>
            <a:off x="2821393" y="-253700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31" name="TextBox 30"/>
          <p:cNvSpPr txBox="1"/>
          <p:nvPr/>
        </p:nvSpPr>
        <p:spPr>
          <a:xfrm>
            <a:off x="2911528" y="1219801"/>
            <a:ext cx="3239087" cy="461665"/>
          </a:xfrm>
          <a:prstGeom prst="rect">
            <a:avLst/>
          </a:prstGeom>
          <a:noFill/>
        </p:spPr>
        <p:txBody>
          <a:bodyPr wrap="square" rtlCol="0">
            <a:spAutoFit/>
          </a:bodyPr>
          <a:lstStyle/>
          <a:p>
            <a:pPr algn="ctr"/>
            <a:r>
              <a:rPr lang="en-US" sz="2400" b="1" u="sng" dirty="0"/>
              <a:t>Biological Vulnerability </a:t>
            </a:r>
          </a:p>
        </p:txBody>
      </p:sp>
      <p:sp>
        <p:nvSpPr>
          <p:cNvPr id="10" name="TextBox 9"/>
          <p:cNvSpPr txBox="1"/>
          <p:nvPr/>
        </p:nvSpPr>
        <p:spPr>
          <a:xfrm>
            <a:off x="2179126" y="3235268"/>
            <a:ext cx="570476" cy="307777"/>
          </a:xfrm>
          <a:prstGeom prst="rect">
            <a:avLst/>
          </a:prstGeom>
          <a:noFill/>
        </p:spPr>
        <p:txBody>
          <a:bodyPr wrap="square" rtlCol="0">
            <a:spAutoFit/>
          </a:bodyPr>
          <a:lstStyle/>
          <a:p>
            <a:r>
              <a:rPr lang="en-US" sz="1400" dirty="0"/>
              <a:t>High </a:t>
            </a:r>
          </a:p>
        </p:txBody>
      </p:sp>
      <p:cxnSp>
        <p:nvCxnSpPr>
          <p:cNvPr id="11" name="Straight Arrow Connector 10"/>
          <p:cNvCxnSpPr>
            <a:cxnSpLocks/>
          </p:cNvCxnSpPr>
          <p:nvPr/>
        </p:nvCxnSpPr>
        <p:spPr>
          <a:xfrm flipV="1">
            <a:off x="2675965" y="2484345"/>
            <a:ext cx="1302298" cy="8911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2169" y="3424107"/>
            <a:ext cx="1032527" cy="523220"/>
          </a:xfrm>
          <a:prstGeom prst="rect">
            <a:avLst/>
          </a:prstGeom>
          <a:noFill/>
        </p:spPr>
        <p:txBody>
          <a:bodyPr wrap="square" rtlCol="0">
            <a:spAutoFit/>
          </a:bodyPr>
          <a:lstStyle/>
          <a:p>
            <a:r>
              <a:rPr lang="en-US" sz="1400" dirty="0"/>
              <a:t>Polygenic Risk Score</a:t>
            </a:r>
          </a:p>
        </p:txBody>
      </p:sp>
      <p:sp>
        <p:nvSpPr>
          <p:cNvPr id="13" name="TextBox 12"/>
          <p:cNvSpPr txBox="1"/>
          <p:nvPr/>
        </p:nvSpPr>
        <p:spPr>
          <a:xfrm>
            <a:off x="2664838" y="3685111"/>
            <a:ext cx="794984" cy="307777"/>
          </a:xfrm>
          <a:prstGeom prst="rect">
            <a:avLst/>
          </a:prstGeom>
          <a:noFill/>
        </p:spPr>
        <p:txBody>
          <a:bodyPr wrap="square" rtlCol="0">
            <a:spAutoFit/>
          </a:bodyPr>
          <a:lstStyle/>
          <a:p>
            <a:r>
              <a:rPr lang="en-US" sz="1400" dirty="0"/>
              <a:t>Medium </a:t>
            </a:r>
          </a:p>
        </p:txBody>
      </p:sp>
      <p:sp>
        <p:nvSpPr>
          <p:cNvPr id="14" name="TextBox 13"/>
          <p:cNvSpPr txBox="1"/>
          <p:nvPr/>
        </p:nvSpPr>
        <p:spPr>
          <a:xfrm>
            <a:off x="2204999" y="4123436"/>
            <a:ext cx="570476" cy="307777"/>
          </a:xfrm>
          <a:prstGeom prst="rect">
            <a:avLst/>
          </a:prstGeom>
          <a:noFill/>
        </p:spPr>
        <p:txBody>
          <a:bodyPr wrap="square" rtlCol="0">
            <a:spAutoFit/>
          </a:bodyPr>
          <a:lstStyle/>
          <a:p>
            <a:r>
              <a:rPr lang="en-US" sz="1400" dirty="0"/>
              <a:t>Low</a:t>
            </a:r>
            <a:r>
              <a:rPr lang="en-US" sz="1350" dirty="0"/>
              <a:t> </a:t>
            </a:r>
          </a:p>
        </p:txBody>
      </p:sp>
      <p:cxnSp>
        <p:nvCxnSpPr>
          <p:cNvPr id="15" name="Straight Arrow Connector 14"/>
          <p:cNvCxnSpPr>
            <a:cxnSpLocks/>
          </p:cNvCxnSpPr>
          <p:nvPr/>
        </p:nvCxnSpPr>
        <p:spPr>
          <a:xfrm flipV="1">
            <a:off x="3375058" y="3828104"/>
            <a:ext cx="676781" cy="103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a:off x="2657848" y="4251230"/>
            <a:ext cx="1703875" cy="7603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65217" y="2196523"/>
            <a:ext cx="2595282" cy="338554"/>
          </a:xfrm>
          <a:prstGeom prst="rect">
            <a:avLst/>
          </a:prstGeom>
          <a:noFill/>
        </p:spPr>
        <p:txBody>
          <a:bodyPr wrap="square" rtlCol="0">
            <a:spAutoFit/>
          </a:bodyPr>
          <a:lstStyle/>
          <a:p>
            <a:r>
              <a:rPr lang="en-US" sz="1600" dirty="0"/>
              <a:t>Drugs</a:t>
            </a:r>
          </a:p>
        </p:txBody>
      </p:sp>
      <p:cxnSp>
        <p:nvCxnSpPr>
          <p:cNvPr id="18" name="Straight Arrow Connector 17"/>
          <p:cNvCxnSpPr>
            <a:cxnSpLocks/>
          </p:cNvCxnSpPr>
          <p:nvPr/>
        </p:nvCxnSpPr>
        <p:spPr>
          <a:xfrm flipH="1">
            <a:off x="4713265" y="2418347"/>
            <a:ext cx="1301297" cy="129300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022914" y="2484346"/>
            <a:ext cx="2170954" cy="1284967"/>
          </a:xfrm>
          <a:prstGeom prst="rect">
            <a:avLst/>
          </a:prstGeom>
        </p:spPr>
        <p:txBody>
          <a:bodyPr wrap="square">
            <a:spAutoFit/>
          </a:bodyPr>
          <a:lstStyle/>
          <a:p>
            <a:endParaRPr lang="en-US" sz="1350" dirty="0"/>
          </a:p>
          <a:p>
            <a:r>
              <a:rPr lang="en-US" sz="1600" dirty="0"/>
              <a:t>Stressors -</a:t>
            </a:r>
          </a:p>
          <a:p>
            <a:pPr marL="214313" indent="-214313">
              <a:buFont typeface="Arial" panose="020B0604020202020204" pitchFamily="34" charset="0"/>
              <a:buChar char="•"/>
            </a:pPr>
            <a:r>
              <a:rPr lang="en-US" sz="1600" dirty="0"/>
              <a:t>Trauma</a:t>
            </a:r>
          </a:p>
          <a:p>
            <a:pPr marL="214313" indent="-214313">
              <a:buFont typeface="Arial" panose="020B0604020202020204" pitchFamily="34" charset="0"/>
              <a:buChar char="•"/>
            </a:pPr>
            <a:r>
              <a:rPr lang="en-US" sz="1600" dirty="0"/>
              <a:t>Urban Environment</a:t>
            </a:r>
          </a:p>
          <a:p>
            <a:pPr marL="214313" indent="-214313">
              <a:buFont typeface="Arial" panose="020B0604020202020204" pitchFamily="34" charset="0"/>
              <a:buChar char="•"/>
            </a:pPr>
            <a:r>
              <a:rPr lang="en-US" sz="1600" dirty="0"/>
              <a:t>Immigrant</a:t>
            </a:r>
            <a:endParaRPr lang="en-US" sz="1350" dirty="0"/>
          </a:p>
        </p:txBody>
      </p:sp>
      <p:cxnSp>
        <p:nvCxnSpPr>
          <p:cNvPr id="19" name="Straight Arrow Connector 18"/>
          <p:cNvCxnSpPr>
            <a:cxnSpLocks/>
          </p:cNvCxnSpPr>
          <p:nvPr/>
        </p:nvCxnSpPr>
        <p:spPr>
          <a:xfrm flipH="1">
            <a:off x="4686779" y="3235269"/>
            <a:ext cx="1243784" cy="67358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75475" y="1611898"/>
            <a:ext cx="3549125" cy="584775"/>
          </a:xfrm>
          <a:prstGeom prst="rect">
            <a:avLst/>
          </a:prstGeom>
          <a:noFill/>
        </p:spPr>
        <p:txBody>
          <a:bodyPr wrap="square" rtlCol="0">
            <a:spAutoFit/>
          </a:bodyPr>
          <a:lstStyle/>
          <a:p>
            <a:pPr algn="ctr"/>
            <a:r>
              <a:rPr lang="en-US" sz="1600" dirty="0"/>
              <a:t>x-Fold Increase in Risk as compared to general population risk of 1%</a:t>
            </a:r>
          </a:p>
        </p:txBody>
      </p:sp>
    </p:spTree>
    <p:custDataLst>
      <p:tags r:id="rId1"/>
    </p:custDataLst>
    <p:extLst>
      <p:ext uri="{BB962C8B-B14F-4D97-AF65-F5344CB8AC3E}">
        <p14:creationId xmlns:p14="http://schemas.microsoft.com/office/powerpoint/2010/main" val="315376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10800000">
            <a:off x="3978263" y="2229106"/>
            <a:ext cx="833511" cy="2912012"/>
          </a:xfrm>
          <a:prstGeom prst="triangle">
            <a:avLst/>
          </a:prstGeom>
          <a:gradFill flip="none" rotWithShape="1">
            <a:gsLst>
              <a:gs pos="0">
                <a:schemeClr val="accent5">
                  <a:shade val="30000"/>
                  <a:satMod val="115000"/>
                  <a:lumMod val="0"/>
                </a:schemeClr>
              </a:gs>
              <a:gs pos="50000">
                <a:schemeClr val="accent5">
                  <a:lumMod val="40000"/>
                  <a:lumOff val="60000"/>
                  <a:shade val="67500"/>
                  <a:satMod val="115000"/>
                </a:schemeClr>
              </a:gs>
              <a:gs pos="100000">
                <a:schemeClr val="accent5">
                  <a:lumMod val="40000"/>
                  <a:lumOff val="6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868391" y="2250130"/>
            <a:ext cx="1035735" cy="2377574"/>
          </a:xfrm>
          <a:prstGeom prst="rect">
            <a:avLst/>
          </a:prstGeom>
          <a:noFill/>
        </p:spPr>
        <p:txBody>
          <a:bodyPr wrap="square" rtlCol="0">
            <a:spAutoFit/>
          </a:bodyPr>
          <a:lstStyle/>
          <a:p>
            <a:pPr algn="ctr"/>
            <a:r>
              <a:rPr lang="en-US" sz="1350" dirty="0">
                <a:solidFill>
                  <a:schemeClr val="bg1"/>
                </a:solidFill>
              </a:rPr>
              <a:t>10</a:t>
            </a:r>
          </a:p>
          <a:p>
            <a:pPr algn="ctr"/>
            <a:endParaRPr lang="en-US" sz="1350" dirty="0">
              <a:solidFill>
                <a:schemeClr val="bg1"/>
              </a:solidFill>
            </a:endParaRPr>
          </a:p>
          <a:p>
            <a:pPr algn="ctr"/>
            <a:r>
              <a:rPr lang="en-US" sz="1350" dirty="0">
                <a:solidFill>
                  <a:schemeClr val="bg1"/>
                </a:solidFill>
              </a:rPr>
              <a:t>8</a:t>
            </a:r>
          </a:p>
          <a:p>
            <a:pPr algn="ctr"/>
            <a:endParaRPr lang="en-US" sz="1350" dirty="0">
              <a:solidFill>
                <a:schemeClr val="bg1"/>
              </a:solidFill>
            </a:endParaRPr>
          </a:p>
          <a:p>
            <a:pPr algn="ctr"/>
            <a:r>
              <a:rPr lang="en-US" sz="1350" dirty="0">
                <a:solidFill>
                  <a:schemeClr val="bg1"/>
                </a:solidFill>
              </a:rPr>
              <a:t>6</a:t>
            </a:r>
          </a:p>
          <a:p>
            <a:pPr algn="ctr"/>
            <a:endParaRPr lang="en-US" sz="1350" dirty="0">
              <a:solidFill>
                <a:schemeClr val="bg1"/>
              </a:solidFill>
            </a:endParaRPr>
          </a:p>
          <a:p>
            <a:pPr algn="ctr"/>
            <a:r>
              <a:rPr lang="en-US" sz="1350" dirty="0">
                <a:solidFill>
                  <a:schemeClr val="bg1"/>
                </a:solidFill>
              </a:rPr>
              <a:t>4</a:t>
            </a:r>
          </a:p>
          <a:p>
            <a:pPr algn="ctr"/>
            <a:endParaRPr lang="en-US" sz="1350" dirty="0">
              <a:solidFill>
                <a:schemeClr val="bg1"/>
              </a:solidFill>
            </a:endParaRPr>
          </a:p>
          <a:p>
            <a:pPr algn="ctr"/>
            <a:r>
              <a:rPr lang="en-US" sz="1350" dirty="0">
                <a:solidFill>
                  <a:schemeClr val="bg1"/>
                </a:solidFill>
              </a:rPr>
              <a:t>2</a:t>
            </a:r>
          </a:p>
          <a:p>
            <a:pPr algn="ctr"/>
            <a:endParaRPr lang="en-US" sz="1350" dirty="0">
              <a:solidFill>
                <a:schemeClr val="bg1"/>
              </a:solidFill>
            </a:endParaRPr>
          </a:p>
          <a:p>
            <a:pPr algn="ctr"/>
            <a:r>
              <a:rPr lang="en-US" sz="1350" dirty="0">
                <a:solidFill>
                  <a:schemeClr val="bg1"/>
                </a:solidFill>
              </a:rPr>
              <a:t>0</a:t>
            </a:r>
          </a:p>
        </p:txBody>
      </p:sp>
      <p:sp>
        <p:nvSpPr>
          <p:cNvPr id="6" name="TextBox 5"/>
          <p:cNvSpPr txBox="1"/>
          <p:nvPr/>
        </p:nvSpPr>
        <p:spPr>
          <a:xfrm>
            <a:off x="855936" y="1770732"/>
            <a:ext cx="1508760" cy="369332"/>
          </a:xfrm>
          <a:prstGeom prst="rect">
            <a:avLst/>
          </a:prstGeom>
          <a:noFill/>
        </p:spPr>
        <p:txBody>
          <a:bodyPr wrap="square" rtlCol="0">
            <a:spAutoFit/>
          </a:bodyPr>
          <a:lstStyle/>
          <a:p>
            <a:pPr algn="ctr"/>
            <a:r>
              <a:rPr lang="en-US" b="1" u="sng" dirty="0"/>
              <a:t>Genes</a:t>
            </a:r>
          </a:p>
        </p:txBody>
      </p:sp>
      <p:sp>
        <p:nvSpPr>
          <p:cNvPr id="8" name="TextBox 7"/>
          <p:cNvSpPr txBox="1"/>
          <p:nvPr/>
        </p:nvSpPr>
        <p:spPr>
          <a:xfrm>
            <a:off x="6592904" y="1675106"/>
            <a:ext cx="2089052" cy="369332"/>
          </a:xfrm>
          <a:prstGeom prst="rect">
            <a:avLst/>
          </a:prstGeom>
          <a:noFill/>
        </p:spPr>
        <p:txBody>
          <a:bodyPr wrap="square" rtlCol="0">
            <a:spAutoFit/>
          </a:bodyPr>
          <a:lstStyle/>
          <a:p>
            <a:pPr algn="ctr"/>
            <a:r>
              <a:rPr lang="en-US" b="1" u="sng" dirty="0"/>
              <a:t>Environment</a:t>
            </a:r>
          </a:p>
        </p:txBody>
      </p:sp>
      <p:sp>
        <p:nvSpPr>
          <p:cNvPr id="9" name="TextBox 8"/>
          <p:cNvSpPr txBox="1"/>
          <p:nvPr/>
        </p:nvSpPr>
        <p:spPr>
          <a:xfrm>
            <a:off x="294097" y="3191116"/>
            <a:ext cx="1175900" cy="1569660"/>
          </a:xfrm>
          <a:prstGeom prst="rect">
            <a:avLst/>
          </a:prstGeom>
          <a:noFill/>
        </p:spPr>
        <p:txBody>
          <a:bodyPr wrap="square" rtlCol="0">
            <a:spAutoFit/>
          </a:bodyPr>
          <a:lstStyle/>
          <a:p>
            <a:r>
              <a:rPr lang="en-US" sz="1600" dirty="0"/>
              <a:t>Hundreds of common genetic variants with small effect</a:t>
            </a:r>
          </a:p>
        </p:txBody>
      </p:sp>
      <p:sp>
        <p:nvSpPr>
          <p:cNvPr id="55" name="Rectangle 12"/>
          <p:cNvSpPr>
            <a:spLocks noChangeArrowheads="1"/>
          </p:cNvSpPr>
          <p:nvPr/>
        </p:nvSpPr>
        <p:spPr bwMode="auto">
          <a:xfrm>
            <a:off x="2821393" y="-253700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31" name="TextBox 30"/>
          <p:cNvSpPr txBox="1"/>
          <p:nvPr/>
        </p:nvSpPr>
        <p:spPr>
          <a:xfrm>
            <a:off x="2911528" y="1219801"/>
            <a:ext cx="3239087" cy="461665"/>
          </a:xfrm>
          <a:prstGeom prst="rect">
            <a:avLst/>
          </a:prstGeom>
          <a:noFill/>
        </p:spPr>
        <p:txBody>
          <a:bodyPr wrap="square" rtlCol="0">
            <a:spAutoFit/>
          </a:bodyPr>
          <a:lstStyle/>
          <a:p>
            <a:pPr algn="ctr"/>
            <a:r>
              <a:rPr lang="en-US" sz="2400" b="1" u="sng" dirty="0"/>
              <a:t>Biological Vulnerability </a:t>
            </a:r>
          </a:p>
        </p:txBody>
      </p:sp>
      <p:sp>
        <p:nvSpPr>
          <p:cNvPr id="10" name="TextBox 9"/>
          <p:cNvSpPr txBox="1"/>
          <p:nvPr/>
        </p:nvSpPr>
        <p:spPr>
          <a:xfrm>
            <a:off x="2179126" y="3235268"/>
            <a:ext cx="570476" cy="307777"/>
          </a:xfrm>
          <a:prstGeom prst="rect">
            <a:avLst/>
          </a:prstGeom>
          <a:noFill/>
        </p:spPr>
        <p:txBody>
          <a:bodyPr wrap="square" rtlCol="0">
            <a:spAutoFit/>
          </a:bodyPr>
          <a:lstStyle/>
          <a:p>
            <a:r>
              <a:rPr lang="en-US" sz="1400" dirty="0"/>
              <a:t>High </a:t>
            </a:r>
          </a:p>
        </p:txBody>
      </p:sp>
      <p:cxnSp>
        <p:nvCxnSpPr>
          <p:cNvPr id="11" name="Straight Arrow Connector 10"/>
          <p:cNvCxnSpPr>
            <a:cxnSpLocks/>
          </p:cNvCxnSpPr>
          <p:nvPr/>
        </p:nvCxnSpPr>
        <p:spPr>
          <a:xfrm flipV="1">
            <a:off x="2675965" y="2484345"/>
            <a:ext cx="1302298" cy="8911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2169" y="3424107"/>
            <a:ext cx="1032527" cy="523220"/>
          </a:xfrm>
          <a:prstGeom prst="rect">
            <a:avLst/>
          </a:prstGeom>
          <a:noFill/>
        </p:spPr>
        <p:txBody>
          <a:bodyPr wrap="square" rtlCol="0">
            <a:spAutoFit/>
          </a:bodyPr>
          <a:lstStyle/>
          <a:p>
            <a:r>
              <a:rPr lang="en-US" sz="1400" dirty="0"/>
              <a:t>Polygenic Risk Score</a:t>
            </a:r>
          </a:p>
        </p:txBody>
      </p:sp>
      <p:sp>
        <p:nvSpPr>
          <p:cNvPr id="13" name="TextBox 12"/>
          <p:cNvSpPr txBox="1"/>
          <p:nvPr/>
        </p:nvSpPr>
        <p:spPr>
          <a:xfrm>
            <a:off x="2664838" y="3685111"/>
            <a:ext cx="794984" cy="307777"/>
          </a:xfrm>
          <a:prstGeom prst="rect">
            <a:avLst/>
          </a:prstGeom>
          <a:noFill/>
        </p:spPr>
        <p:txBody>
          <a:bodyPr wrap="square" rtlCol="0">
            <a:spAutoFit/>
          </a:bodyPr>
          <a:lstStyle/>
          <a:p>
            <a:r>
              <a:rPr lang="en-US" sz="1400" dirty="0"/>
              <a:t>Medium </a:t>
            </a:r>
          </a:p>
        </p:txBody>
      </p:sp>
      <p:sp>
        <p:nvSpPr>
          <p:cNvPr id="14" name="TextBox 13"/>
          <p:cNvSpPr txBox="1"/>
          <p:nvPr/>
        </p:nvSpPr>
        <p:spPr>
          <a:xfrm>
            <a:off x="2204999" y="4123436"/>
            <a:ext cx="570476" cy="307777"/>
          </a:xfrm>
          <a:prstGeom prst="rect">
            <a:avLst/>
          </a:prstGeom>
          <a:noFill/>
        </p:spPr>
        <p:txBody>
          <a:bodyPr wrap="square" rtlCol="0">
            <a:spAutoFit/>
          </a:bodyPr>
          <a:lstStyle/>
          <a:p>
            <a:r>
              <a:rPr lang="en-US" sz="1400" dirty="0"/>
              <a:t>Low</a:t>
            </a:r>
            <a:r>
              <a:rPr lang="en-US" sz="1350" dirty="0"/>
              <a:t> </a:t>
            </a:r>
          </a:p>
        </p:txBody>
      </p:sp>
      <p:cxnSp>
        <p:nvCxnSpPr>
          <p:cNvPr id="15" name="Straight Arrow Connector 14"/>
          <p:cNvCxnSpPr>
            <a:cxnSpLocks/>
          </p:cNvCxnSpPr>
          <p:nvPr/>
        </p:nvCxnSpPr>
        <p:spPr>
          <a:xfrm flipV="1">
            <a:off x="3375058" y="3828104"/>
            <a:ext cx="676781" cy="103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a:off x="2657848" y="4251230"/>
            <a:ext cx="1703875" cy="7603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65217" y="2196523"/>
            <a:ext cx="2595282" cy="338554"/>
          </a:xfrm>
          <a:prstGeom prst="rect">
            <a:avLst/>
          </a:prstGeom>
          <a:noFill/>
        </p:spPr>
        <p:txBody>
          <a:bodyPr wrap="square" rtlCol="0">
            <a:spAutoFit/>
          </a:bodyPr>
          <a:lstStyle/>
          <a:p>
            <a:r>
              <a:rPr lang="en-US" sz="1600" dirty="0"/>
              <a:t>Drugs</a:t>
            </a:r>
          </a:p>
        </p:txBody>
      </p:sp>
      <p:cxnSp>
        <p:nvCxnSpPr>
          <p:cNvPr id="18" name="Straight Arrow Connector 17"/>
          <p:cNvCxnSpPr>
            <a:cxnSpLocks/>
          </p:cNvCxnSpPr>
          <p:nvPr/>
        </p:nvCxnSpPr>
        <p:spPr>
          <a:xfrm flipH="1">
            <a:off x="4713265" y="2418347"/>
            <a:ext cx="1301297" cy="129300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022914" y="2484346"/>
            <a:ext cx="2170954" cy="1284967"/>
          </a:xfrm>
          <a:prstGeom prst="rect">
            <a:avLst/>
          </a:prstGeom>
        </p:spPr>
        <p:txBody>
          <a:bodyPr wrap="square">
            <a:spAutoFit/>
          </a:bodyPr>
          <a:lstStyle/>
          <a:p>
            <a:endParaRPr lang="en-US" sz="1350" dirty="0"/>
          </a:p>
          <a:p>
            <a:r>
              <a:rPr lang="en-US" sz="1600" dirty="0"/>
              <a:t>Stressors -</a:t>
            </a:r>
          </a:p>
          <a:p>
            <a:pPr marL="214313" indent="-214313">
              <a:buFont typeface="Arial" panose="020B0604020202020204" pitchFamily="34" charset="0"/>
              <a:buChar char="•"/>
            </a:pPr>
            <a:r>
              <a:rPr lang="en-US" sz="1600" dirty="0"/>
              <a:t>Trauma</a:t>
            </a:r>
          </a:p>
          <a:p>
            <a:pPr marL="214313" indent="-214313">
              <a:buFont typeface="Arial" panose="020B0604020202020204" pitchFamily="34" charset="0"/>
              <a:buChar char="•"/>
            </a:pPr>
            <a:r>
              <a:rPr lang="en-US" sz="1600" dirty="0"/>
              <a:t>Urban Environment</a:t>
            </a:r>
          </a:p>
          <a:p>
            <a:pPr marL="214313" indent="-214313">
              <a:buFont typeface="Arial" panose="020B0604020202020204" pitchFamily="34" charset="0"/>
              <a:buChar char="•"/>
            </a:pPr>
            <a:r>
              <a:rPr lang="en-US" sz="1600" dirty="0"/>
              <a:t>Immigrant</a:t>
            </a:r>
            <a:endParaRPr lang="en-US" sz="1350" dirty="0"/>
          </a:p>
        </p:txBody>
      </p:sp>
      <p:cxnSp>
        <p:nvCxnSpPr>
          <p:cNvPr id="19" name="Straight Arrow Connector 18"/>
          <p:cNvCxnSpPr>
            <a:cxnSpLocks/>
          </p:cNvCxnSpPr>
          <p:nvPr/>
        </p:nvCxnSpPr>
        <p:spPr>
          <a:xfrm flipH="1">
            <a:off x="4686779" y="3235269"/>
            <a:ext cx="1243784" cy="67358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75475" y="1611898"/>
            <a:ext cx="3549125" cy="584775"/>
          </a:xfrm>
          <a:prstGeom prst="rect">
            <a:avLst/>
          </a:prstGeom>
          <a:noFill/>
        </p:spPr>
        <p:txBody>
          <a:bodyPr wrap="square" rtlCol="0">
            <a:spAutoFit/>
          </a:bodyPr>
          <a:lstStyle/>
          <a:p>
            <a:pPr algn="ctr"/>
            <a:r>
              <a:rPr lang="en-US" sz="1600" dirty="0"/>
              <a:t>x-Fold Increase in Risk as compared to general population risk of 1%</a:t>
            </a:r>
          </a:p>
        </p:txBody>
      </p:sp>
      <p:sp>
        <p:nvSpPr>
          <p:cNvPr id="5" name="Rectangle 4"/>
          <p:cNvSpPr/>
          <p:nvPr/>
        </p:nvSpPr>
        <p:spPr>
          <a:xfrm>
            <a:off x="5997042" y="3733079"/>
            <a:ext cx="2042059" cy="830997"/>
          </a:xfrm>
          <a:prstGeom prst="rect">
            <a:avLst/>
          </a:prstGeom>
        </p:spPr>
        <p:txBody>
          <a:bodyPr wrap="square">
            <a:spAutoFit/>
          </a:bodyPr>
          <a:lstStyle/>
          <a:p>
            <a:r>
              <a:rPr lang="en-US" sz="1600" dirty="0"/>
              <a:t>Childhood Infections -</a:t>
            </a:r>
          </a:p>
          <a:p>
            <a:pPr marL="214313" indent="-214313">
              <a:buFont typeface="Arial" panose="020B0604020202020204" pitchFamily="34" charset="0"/>
              <a:buChar char="•"/>
            </a:pPr>
            <a:r>
              <a:rPr lang="en-US" sz="1600" dirty="0"/>
              <a:t>Encephalitis</a:t>
            </a:r>
          </a:p>
          <a:p>
            <a:pPr marL="214313" indent="-214313">
              <a:buFont typeface="Arial" panose="020B0604020202020204" pitchFamily="34" charset="0"/>
              <a:buChar char="•"/>
            </a:pPr>
            <a:r>
              <a:rPr lang="en-US" sz="1600" dirty="0"/>
              <a:t>Toxoplasmosis</a:t>
            </a:r>
            <a:endParaRPr lang="en-US" sz="1350" dirty="0"/>
          </a:p>
        </p:txBody>
      </p:sp>
      <p:cxnSp>
        <p:nvCxnSpPr>
          <p:cNvPr id="22" name="Straight Arrow Connector 21"/>
          <p:cNvCxnSpPr>
            <a:cxnSpLocks/>
          </p:cNvCxnSpPr>
          <p:nvPr/>
        </p:nvCxnSpPr>
        <p:spPr>
          <a:xfrm flipH="1" flipV="1">
            <a:off x="4737434" y="4015769"/>
            <a:ext cx="1220229" cy="4183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4974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10800000">
            <a:off x="3978263" y="2229106"/>
            <a:ext cx="833511" cy="2912012"/>
          </a:xfrm>
          <a:prstGeom prst="triangle">
            <a:avLst/>
          </a:prstGeom>
          <a:gradFill flip="none" rotWithShape="1">
            <a:gsLst>
              <a:gs pos="0">
                <a:schemeClr val="accent5">
                  <a:shade val="30000"/>
                  <a:satMod val="115000"/>
                  <a:lumMod val="0"/>
                </a:schemeClr>
              </a:gs>
              <a:gs pos="50000">
                <a:schemeClr val="accent5">
                  <a:lumMod val="40000"/>
                  <a:lumOff val="60000"/>
                  <a:shade val="67500"/>
                  <a:satMod val="115000"/>
                </a:schemeClr>
              </a:gs>
              <a:gs pos="100000">
                <a:schemeClr val="accent5">
                  <a:lumMod val="40000"/>
                  <a:lumOff val="6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868391" y="2250130"/>
            <a:ext cx="1035735" cy="2377574"/>
          </a:xfrm>
          <a:prstGeom prst="rect">
            <a:avLst/>
          </a:prstGeom>
          <a:noFill/>
        </p:spPr>
        <p:txBody>
          <a:bodyPr wrap="square" rtlCol="0">
            <a:spAutoFit/>
          </a:bodyPr>
          <a:lstStyle/>
          <a:p>
            <a:pPr algn="ctr"/>
            <a:r>
              <a:rPr lang="en-US" sz="1350" dirty="0">
                <a:solidFill>
                  <a:schemeClr val="bg1"/>
                </a:solidFill>
              </a:rPr>
              <a:t>10</a:t>
            </a:r>
          </a:p>
          <a:p>
            <a:pPr algn="ctr"/>
            <a:endParaRPr lang="en-US" sz="1350" dirty="0">
              <a:solidFill>
                <a:schemeClr val="bg1"/>
              </a:solidFill>
            </a:endParaRPr>
          </a:p>
          <a:p>
            <a:pPr algn="ctr"/>
            <a:r>
              <a:rPr lang="en-US" sz="1350" dirty="0">
                <a:solidFill>
                  <a:schemeClr val="bg1"/>
                </a:solidFill>
              </a:rPr>
              <a:t>8</a:t>
            </a:r>
          </a:p>
          <a:p>
            <a:pPr algn="ctr"/>
            <a:endParaRPr lang="en-US" sz="1350" dirty="0">
              <a:solidFill>
                <a:schemeClr val="bg1"/>
              </a:solidFill>
            </a:endParaRPr>
          </a:p>
          <a:p>
            <a:pPr algn="ctr"/>
            <a:r>
              <a:rPr lang="en-US" sz="1350" dirty="0">
                <a:solidFill>
                  <a:schemeClr val="bg1"/>
                </a:solidFill>
              </a:rPr>
              <a:t>6</a:t>
            </a:r>
          </a:p>
          <a:p>
            <a:pPr algn="ctr"/>
            <a:endParaRPr lang="en-US" sz="1350" dirty="0">
              <a:solidFill>
                <a:schemeClr val="bg1"/>
              </a:solidFill>
            </a:endParaRPr>
          </a:p>
          <a:p>
            <a:pPr algn="ctr"/>
            <a:r>
              <a:rPr lang="en-US" sz="1350" dirty="0">
                <a:solidFill>
                  <a:schemeClr val="bg1"/>
                </a:solidFill>
              </a:rPr>
              <a:t>4</a:t>
            </a:r>
          </a:p>
          <a:p>
            <a:pPr algn="ctr"/>
            <a:endParaRPr lang="en-US" sz="1350" dirty="0">
              <a:solidFill>
                <a:schemeClr val="bg1"/>
              </a:solidFill>
            </a:endParaRPr>
          </a:p>
          <a:p>
            <a:pPr algn="ctr"/>
            <a:r>
              <a:rPr lang="en-US" sz="1350" dirty="0">
                <a:solidFill>
                  <a:schemeClr val="bg1"/>
                </a:solidFill>
              </a:rPr>
              <a:t>2</a:t>
            </a:r>
          </a:p>
          <a:p>
            <a:pPr algn="ctr"/>
            <a:endParaRPr lang="en-US" sz="1350" dirty="0">
              <a:solidFill>
                <a:schemeClr val="bg1"/>
              </a:solidFill>
            </a:endParaRPr>
          </a:p>
          <a:p>
            <a:pPr algn="ctr"/>
            <a:r>
              <a:rPr lang="en-US" sz="1350" dirty="0">
                <a:solidFill>
                  <a:schemeClr val="bg1"/>
                </a:solidFill>
              </a:rPr>
              <a:t>0</a:t>
            </a:r>
          </a:p>
        </p:txBody>
      </p:sp>
      <p:sp>
        <p:nvSpPr>
          <p:cNvPr id="6" name="TextBox 5"/>
          <p:cNvSpPr txBox="1"/>
          <p:nvPr/>
        </p:nvSpPr>
        <p:spPr>
          <a:xfrm>
            <a:off x="855936" y="1770732"/>
            <a:ext cx="1508760" cy="369332"/>
          </a:xfrm>
          <a:prstGeom prst="rect">
            <a:avLst/>
          </a:prstGeom>
          <a:noFill/>
        </p:spPr>
        <p:txBody>
          <a:bodyPr wrap="square" rtlCol="0">
            <a:spAutoFit/>
          </a:bodyPr>
          <a:lstStyle/>
          <a:p>
            <a:pPr algn="ctr"/>
            <a:r>
              <a:rPr lang="en-US" b="1" u="sng" dirty="0"/>
              <a:t>Genes</a:t>
            </a:r>
          </a:p>
        </p:txBody>
      </p:sp>
      <p:sp>
        <p:nvSpPr>
          <p:cNvPr id="8" name="TextBox 7"/>
          <p:cNvSpPr txBox="1"/>
          <p:nvPr/>
        </p:nvSpPr>
        <p:spPr>
          <a:xfrm>
            <a:off x="6592904" y="1675106"/>
            <a:ext cx="2089052" cy="369332"/>
          </a:xfrm>
          <a:prstGeom prst="rect">
            <a:avLst/>
          </a:prstGeom>
          <a:noFill/>
        </p:spPr>
        <p:txBody>
          <a:bodyPr wrap="square" rtlCol="0">
            <a:spAutoFit/>
          </a:bodyPr>
          <a:lstStyle/>
          <a:p>
            <a:pPr algn="ctr"/>
            <a:r>
              <a:rPr lang="en-US" b="1" u="sng" dirty="0"/>
              <a:t>Environment</a:t>
            </a:r>
          </a:p>
        </p:txBody>
      </p:sp>
      <p:sp>
        <p:nvSpPr>
          <p:cNvPr id="9" name="TextBox 8"/>
          <p:cNvSpPr txBox="1"/>
          <p:nvPr/>
        </p:nvSpPr>
        <p:spPr>
          <a:xfrm>
            <a:off x="294097" y="3191116"/>
            <a:ext cx="1175900" cy="1569660"/>
          </a:xfrm>
          <a:prstGeom prst="rect">
            <a:avLst/>
          </a:prstGeom>
          <a:noFill/>
        </p:spPr>
        <p:txBody>
          <a:bodyPr wrap="square" rtlCol="0">
            <a:spAutoFit/>
          </a:bodyPr>
          <a:lstStyle/>
          <a:p>
            <a:r>
              <a:rPr lang="en-US" sz="1600" dirty="0"/>
              <a:t>Hundreds of common genetic variants with small effect</a:t>
            </a:r>
          </a:p>
        </p:txBody>
      </p:sp>
      <p:sp>
        <p:nvSpPr>
          <p:cNvPr id="55" name="Rectangle 12"/>
          <p:cNvSpPr>
            <a:spLocks noChangeArrowheads="1"/>
          </p:cNvSpPr>
          <p:nvPr/>
        </p:nvSpPr>
        <p:spPr bwMode="auto">
          <a:xfrm>
            <a:off x="2821393" y="-253700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31" name="TextBox 30"/>
          <p:cNvSpPr txBox="1"/>
          <p:nvPr/>
        </p:nvSpPr>
        <p:spPr>
          <a:xfrm>
            <a:off x="2911528" y="1219801"/>
            <a:ext cx="3239087" cy="461665"/>
          </a:xfrm>
          <a:prstGeom prst="rect">
            <a:avLst/>
          </a:prstGeom>
          <a:noFill/>
        </p:spPr>
        <p:txBody>
          <a:bodyPr wrap="square" rtlCol="0">
            <a:spAutoFit/>
          </a:bodyPr>
          <a:lstStyle/>
          <a:p>
            <a:pPr algn="ctr"/>
            <a:r>
              <a:rPr lang="en-US" sz="2400" b="1" u="sng" dirty="0"/>
              <a:t>Biological Vulnerability </a:t>
            </a:r>
          </a:p>
        </p:txBody>
      </p:sp>
      <p:sp>
        <p:nvSpPr>
          <p:cNvPr id="10" name="TextBox 9"/>
          <p:cNvSpPr txBox="1"/>
          <p:nvPr/>
        </p:nvSpPr>
        <p:spPr>
          <a:xfrm>
            <a:off x="2179126" y="3235268"/>
            <a:ext cx="570476" cy="307777"/>
          </a:xfrm>
          <a:prstGeom prst="rect">
            <a:avLst/>
          </a:prstGeom>
          <a:noFill/>
        </p:spPr>
        <p:txBody>
          <a:bodyPr wrap="square" rtlCol="0">
            <a:spAutoFit/>
          </a:bodyPr>
          <a:lstStyle/>
          <a:p>
            <a:r>
              <a:rPr lang="en-US" sz="1400" dirty="0"/>
              <a:t>High </a:t>
            </a:r>
          </a:p>
        </p:txBody>
      </p:sp>
      <p:cxnSp>
        <p:nvCxnSpPr>
          <p:cNvPr id="11" name="Straight Arrow Connector 10"/>
          <p:cNvCxnSpPr>
            <a:cxnSpLocks/>
          </p:cNvCxnSpPr>
          <p:nvPr/>
        </p:nvCxnSpPr>
        <p:spPr>
          <a:xfrm flipV="1">
            <a:off x="2675965" y="2484345"/>
            <a:ext cx="1302298" cy="8911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2169" y="3424107"/>
            <a:ext cx="1032527" cy="523220"/>
          </a:xfrm>
          <a:prstGeom prst="rect">
            <a:avLst/>
          </a:prstGeom>
          <a:noFill/>
        </p:spPr>
        <p:txBody>
          <a:bodyPr wrap="square" rtlCol="0">
            <a:spAutoFit/>
          </a:bodyPr>
          <a:lstStyle/>
          <a:p>
            <a:r>
              <a:rPr lang="en-US" sz="1400" dirty="0"/>
              <a:t>Polygenic Risk Score</a:t>
            </a:r>
          </a:p>
        </p:txBody>
      </p:sp>
      <p:sp>
        <p:nvSpPr>
          <p:cNvPr id="13" name="TextBox 12"/>
          <p:cNvSpPr txBox="1"/>
          <p:nvPr/>
        </p:nvSpPr>
        <p:spPr>
          <a:xfrm>
            <a:off x="2664838" y="3685111"/>
            <a:ext cx="794984" cy="307777"/>
          </a:xfrm>
          <a:prstGeom prst="rect">
            <a:avLst/>
          </a:prstGeom>
          <a:noFill/>
        </p:spPr>
        <p:txBody>
          <a:bodyPr wrap="square" rtlCol="0">
            <a:spAutoFit/>
          </a:bodyPr>
          <a:lstStyle/>
          <a:p>
            <a:r>
              <a:rPr lang="en-US" sz="1400" dirty="0"/>
              <a:t>Medium </a:t>
            </a:r>
          </a:p>
        </p:txBody>
      </p:sp>
      <p:sp>
        <p:nvSpPr>
          <p:cNvPr id="14" name="TextBox 13"/>
          <p:cNvSpPr txBox="1"/>
          <p:nvPr/>
        </p:nvSpPr>
        <p:spPr>
          <a:xfrm>
            <a:off x="2204999" y="4123436"/>
            <a:ext cx="570476" cy="307777"/>
          </a:xfrm>
          <a:prstGeom prst="rect">
            <a:avLst/>
          </a:prstGeom>
          <a:noFill/>
        </p:spPr>
        <p:txBody>
          <a:bodyPr wrap="square" rtlCol="0">
            <a:spAutoFit/>
          </a:bodyPr>
          <a:lstStyle/>
          <a:p>
            <a:r>
              <a:rPr lang="en-US" sz="1400" dirty="0"/>
              <a:t>Low</a:t>
            </a:r>
            <a:r>
              <a:rPr lang="en-US" sz="1350" dirty="0"/>
              <a:t> </a:t>
            </a:r>
          </a:p>
        </p:txBody>
      </p:sp>
      <p:cxnSp>
        <p:nvCxnSpPr>
          <p:cNvPr id="15" name="Straight Arrow Connector 14"/>
          <p:cNvCxnSpPr>
            <a:cxnSpLocks/>
          </p:cNvCxnSpPr>
          <p:nvPr/>
        </p:nvCxnSpPr>
        <p:spPr>
          <a:xfrm flipV="1">
            <a:off x="3375058" y="3828104"/>
            <a:ext cx="676781" cy="103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a:off x="2657848" y="4251230"/>
            <a:ext cx="1703875" cy="7603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65217" y="2196523"/>
            <a:ext cx="2595282" cy="338554"/>
          </a:xfrm>
          <a:prstGeom prst="rect">
            <a:avLst/>
          </a:prstGeom>
          <a:noFill/>
        </p:spPr>
        <p:txBody>
          <a:bodyPr wrap="square" rtlCol="0">
            <a:spAutoFit/>
          </a:bodyPr>
          <a:lstStyle/>
          <a:p>
            <a:r>
              <a:rPr lang="en-US" sz="1600" dirty="0"/>
              <a:t>Drugs</a:t>
            </a:r>
          </a:p>
        </p:txBody>
      </p:sp>
      <p:cxnSp>
        <p:nvCxnSpPr>
          <p:cNvPr id="18" name="Straight Arrow Connector 17"/>
          <p:cNvCxnSpPr>
            <a:cxnSpLocks/>
          </p:cNvCxnSpPr>
          <p:nvPr/>
        </p:nvCxnSpPr>
        <p:spPr>
          <a:xfrm flipH="1">
            <a:off x="4713265" y="2418347"/>
            <a:ext cx="1301297" cy="129300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022914" y="2484346"/>
            <a:ext cx="2170954" cy="1284967"/>
          </a:xfrm>
          <a:prstGeom prst="rect">
            <a:avLst/>
          </a:prstGeom>
        </p:spPr>
        <p:txBody>
          <a:bodyPr wrap="square">
            <a:spAutoFit/>
          </a:bodyPr>
          <a:lstStyle/>
          <a:p>
            <a:endParaRPr lang="en-US" sz="1350" dirty="0"/>
          </a:p>
          <a:p>
            <a:r>
              <a:rPr lang="en-US" sz="1600" dirty="0"/>
              <a:t>Stressors -</a:t>
            </a:r>
          </a:p>
          <a:p>
            <a:pPr marL="214313" indent="-214313">
              <a:buFont typeface="Arial" panose="020B0604020202020204" pitchFamily="34" charset="0"/>
              <a:buChar char="•"/>
            </a:pPr>
            <a:r>
              <a:rPr lang="en-US" sz="1600" dirty="0"/>
              <a:t>Trauma</a:t>
            </a:r>
          </a:p>
          <a:p>
            <a:pPr marL="214313" indent="-214313">
              <a:buFont typeface="Arial" panose="020B0604020202020204" pitchFamily="34" charset="0"/>
              <a:buChar char="•"/>
            </a:pPr>
            <a:r>
              <a:rPr lang="en-US" sz="1600" dirty="0"/>
              <a:t>Urban Environment</a:t>
            </a:r>
          </a:p>
          <a:p>
            <a:pPr marL="214313" indent="-214313">
              <a:buFont typeface="Arial" panose="020B0604020202020204" pitchFamily="34" charset="0"/>
              <a:buChar char="•"/>
            </a:pPr>
            <a:r>
              <a:rPr lang="en-US" sz="1600" dirty="0"/>
              <a:t>Immigrant</a:t>
            </a:r>
            <a:endParaRPr lang="en-US" sz="1350" dirty="0"/>
          </a:p>
        </p:txBody>
      </p:sp>
      <p:cxnSp>
        <p:nvCxnSpPr>
          <p:cNvPr id="19" name="Straight Arrow Connector 18"/>
          <p:cNvCxnSpPr>
            <a:cxnSpLocks/>
          </p:cNvCxnSpPr>
          <p:nvPr/>
        </p:nvCxnSpPr>
        <p:spPr>
          <a:xfrm flipH="1">
            <a:off x="4686779" y="3235269"/>
            <a:ext cx="1243784" cy="67358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75475" y="1611898"/>
            <a:ext cx="3549125" cy="584775"/>
          </a:xfrm>
          <a:prstGeom prst="rect">
            <a:avLst/>
          </a:prstGeom>
          <a:noFill/>
        </p:spPr>
        <p:txBody>
          <a:bodyPr wrap="square" rtlCol="0">
            <a:spAutoFit/>
          </a:bodyPr>
          <a:lstStyle/>
          <a:p>
            <a:pPr algn="ctr"/>
            <a:r>
              <a:rPr lang="en-US" sz="1600" dirty="0"/>
              <a:t>x-Fold Increase in Risk as compared to general population risk of 1%</a:t>
            </a:r>
          </a:p>
        </p:txBody>
      </p:sp>
      <p:sp>
        <p:nvSpPr>
          <p:cNvPr id="5" name="Rectangle 4"/>
          <p:cNvSpPr/>
          <p:nvPr/>
        </p:nvSpPr>
        <p:spPr>
          <a:xfrm>
            <a:off x="5997042" y="3733079"/>
            <a:ext cx="2042059" cy="830997"/>
          </a:xfrm>
          <a:prstGeom prst="rect">
            <a:avLst/>
          </a:prstGeom>
        </p:spPr>
        <p:txBody>
          <a:bodyPr wrap="square">
            <a:spAutoFit/>
          </a:bodyPr>
          <a:lstStyle/>
          <a:p>
            <a:r>
              <a:rPr lang="en-US" sz="1600" dirty="0"/>
              <a:t>Childhood Infections -</a:t>
            </a:r>
          </a:p>
          <a:p>
            <a:pPr marL="214313" indent="-214313">
              <a:buFont typeface="Arial" panose="020B0604020202020204" pitchFamily="34" charset="0"/>
              <a:buChar char="•"/>
            </a:pPr>
            <a:r>
              <a:rPr lang="en-US" sz="1600" dirty="0"/>
              <a:t>Encephalitis</a:t>
            </a:r>
          </a:p>
          <a:p>
            <a:pPr marL="214313" indent="-214313">
              <a:buFont typeface="Arial" panose="020B0604020202020204" pitchFamily="34" charset="0"/>
              <a:buChar char="•"/>
            </a:pPr>
            <a:r>
              <a:rPr lang="en-US" sz="1600" dirty="0"/>
              <a:t>Toxoplasmosis</a:t>
            </a:r>
            <a:endParaRPr lang="en-US" sz="1350" dirty="0"/>
          </a:p>
        </p:txBody>
      </p:sp>
      <p:cxnSp>
        <p:nvCxnSpPr>
          <p:cNvPr id="22" name="Straight Arrow Connector 21"/>
          <p:cNvCxnSpPr>
            <a:cxnSpLocks/>
          </p:cNvCxnSpPr>
          <p:nvPr/>
        </p:nvCxnSpPr>
        <p:spPr>
          <a:xfrm flipH="1" flipV="1">
            <a:off x="4737434" y="4015769"/>
            <a:ext cx="1220229" cy="4183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041534" y="4509599"/>
            <a:ext cx="2179306" cy="2062103"/>
          </a:xfrm>
          <a:prstGeom prst="rect">
            <a:avLst/>
          </a:prstGeom>
        </p:spPr>
        <p:txBody>
          <a:bodyPr wrap="square">
            <a:spAutoFit/>
          </a:bodyPr>
          <a:lstStyle/>
          <a:p>
            <a:r>
              <a:rPr lang="en-US" sz="1600" dirty="0"/>
              <a:t>Perinatal Factors </a:t>
            </a:r>
          </a:p>
          <a:p>
            <a:pPr marL="214313" indent="-214313">
              <a:buFont typeface="Arial" panose="020B0604020202020204" pitchFamily="34" charset="0"/>
              <a:buChar char="•"/>
            </a:pPr>
            <a:r>
              <a:rPr lang="en-US" sz="1600" dirty="0"/>
              <a:t>Infections</a:t>
            </a:r>
          </a:p>
          <a:p>
            <a:pPr marL="214313" indent="-214313">
              <a:buFont typeface="Arial" panose="020B0604020202020204" pitchFamily="34" charset="0"/>
              <a:buChar char="•"/>
            </a:pPr>
            <a:r>
              <a:rPr lang="en-US" sz="1600" dirty="0"/>
              <a:t>Trauma</a:t>
            </a:r>
          </a:p>
          <a:p>
            <a:pPr marL="214313" indent="-214313">
              <a:buFont typeface="Arial" panose="020B0604020202020204" pitchFamily="34" charset="0"/>
              <a:buChar char="•"/>
            </a:pPr>
            <a:r>
              <a:rPr lang="en-US" sz="1600" dirty="0"/>
              <a:t>Diabetes</a:t>
            </a:r>
          </a:p>
          <a:p>
            <a:pPr marL="214313" indent="-214313">
              <a:buFont typeface="Arial" panose="020B0604020202020204" pitchFamily="34" charset="0"/>
              <a:buChar char="•"/>
            </a:pPr>
            <a:r>
              <a:rPr lang="en-US" sz="1600" dirty="0"/>
              <a:t>Low folate</a:t>
            </a:r>
          </a:p>
          <a:p>
            <a:pPr marL="214313" indent="-214313">
              <a:buFont typeface="Arial" panose="020B0604020202020204" pitchFamily="34" charset="0"/>
              <a:buChar char="•"/>
            </a:pPr>
            <a:r>
              <a:rPr lang="en-US" sz="1600" dirty="0"/>
              <a:t>Low iron</a:t>
            </a:r>
          </a:p>
          <a:p>
            <a:pPr marL="214313" indent="-214313">
              <a:buFont typeface="Arial" panose="020B0604020202020204" pitchFamily="34" charset="0"/>
              <a:buChar char="•"/>
            </a:pPr>
            <a:r>
              <a:rPr lang="en-US" sz="1600" dirty="0"/>
              <a:t>Low vitamin D</a:t>
            </a:r>
          </a:p>
          <a:p>
            <a:pPr marL="214313" indent="-214313">
              <a:buFont typeface="Arial" panose="020B0604020202020204" pitchFamily="34" charset="0"/>
              <a:buChar char="•"/>
            </a:pPr>
            <a:r>
              <a:rPr lang="en-US" sz="1600" dirty="0"/>
              <a:t>Low oxygen at birth</a:t>
            </a:r>
            <a:endParaRPr lang="en-US" sz="1350" dirty="0"/>
          </a:p>
        </p:txBody>
      </p:sp>
      <p:cxnSp>
        <p:nvCxnSpPr>
          <p:cNvPr id="24" name="Straight Arrow Connector 23"/>
          <p:cNvCxnSpPr>
            <a:cxnSpLocks/>
          </p:cNvCxnSpPr>
          <p:nvPr/>
        </p:nvCxnSpPr>
        <p:spPr>
          <a:xfrm flipH="1" flipV="1">
            <a:off x="4851734" y="4130070"/>
            <a:ext cx="995613" cy="80151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99984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hear from Jessica </a:t>
            </a:r>
          </a:p>
        </p:txBody>
      </p:sp>
      <p:pic>
        <p:nvPicPr>
          <p:cNvPr id="3" name="Module 4 Clip 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566333" y="1690689"/>
            <a:ext cx="6011333" cy="3381375"/>
          </a:xfrm>
          <a:prstGeom prst="rect">
            <a:avLst/>
          </a:prstGeom>
        </p:spPr>
      </p:pic>
    </p:spTree>
    <p:custDataLst>
      <p:tags r:id="rId1"/>
    </p:custDataLst>
    <p:extLst>
      <p:ext uri="{BB962C8B-B14F-4D97-AF65-F5344CB8AC3E}">
        <p14:creationId xmlns:p14="http://schemas.microsoft.com/office/powerpoint/2010/main" val="1667422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699" y="5263390"/>
            <a:ext cx="6858000" cy="1194650"/>
          </a:xfrm>
        </p:spPr>
        <p:txBody>
          <a:bodyPr>
            <a:normAutofit/>
          </a:bodyPr>
          <a:lstStyle/>
          <a:p>
            <a:r>
              <a:rPr lang="en-US" sz="4400" b="1" dirty="0"/>
              <a:t>Drugs and Psychosis</a:t>
            </a:r>
          </a:p>
        </p:txBody>
      </p:sp>
      <p:grpSp>
        <p:nvGrpSpPr>
          <p:cNvPr id="10" name="Group 9"/>
          <p:cNvGrpSpPr>
            <a:grpSpLocks noChangeAspect="1"/>
          </p:cNvGrpSpPr>
          <p:nvPr/>
        </p:nvGrpSpPr>
        <p:grpSpPr>
          <a:xfrm>
            <a:off x="5863653" y="2384854"/>
            <a:ext cx="3260419" cy="4473146"/>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739002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10800000">
            <a:off x="3978263" y="2229106"/>
            <a:ext cx="833511" cy="2912012"/>
          </a:xfrm>
          <a:prstGeom prst="triangle">
            <a:avLst/>
          </a:prstGeom>
          <a:gradFill flip="none" rotWithShape="1">
            <a:gsLst>
              <a:gs pos="0">
                <a:schemeClr val="accent5">
                  <a:shade val="30000"/>
                  <a:satMod val="115000"/>
                  <a:lumMod val="0"/>
                </a:schemeClr>
              </a:gs>
              <a:gs pos="50000">
                <a:schemeClr val="accent5">
                  <a:lumMod val="40000"/>
                  <a:lumOff val="60000"/>
                  <a:shade val="67500"/>
                  <a:satMod val="115000"/>
                </a:schemeClr>
              </a:gs>
              <a:gs pos="100000">
                <a:schemeClr val="accent5">
                  <a:lumMod val="40000"/>
                  <a:lumOff val="6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877151" y="1952106"/>
            <a:ext cx="1035735" cy="300082"/>
          </a:xfrm>
          <a:prstGeom prst="rect">
            <a:avLst/>
          </a:prstGeom>
          <a:noFill/>
        </p:spPr>
        <p:txBody>
          <a:bodyPr wrap="square" rtlCol="0">
            <a:spAutoFit/>
          </a:bodyPr>
          <a:lstStyle/>
          <a:p>
            <a:pPr algn="ctr"/>
            <a:r>
              <a:rPr lang="en-US" sz="1350" dirty="0"/>
              <a:t>High</a:t>
            </a:r>
          </a:p>
        </p:txBody>
      </p:sp>
      <p:sp>
        <p:nvSpPr>
          <p:cNvPr id="5" name="TextBox 4"/>
          <p:cNvSpPr txBox="1"/>
          <p:nvPr/>
        </p:nvSpPr>
        <p:spPr>
          <a:xfrm>
            <a:off x="3877151" y="5141117"/>
            <a:ext cx="1035735" cy="300082"/>
          </a:xfrm>
          <a:prstGeom prst="rect">
            <a:avLst/>
          </a:prstGeom>
          <a:noFill/>
        </p:spPr>
        <p:txBody>
          <a:bodyPr wrap="square" rtlCol="0">
            <a:spAutoFit/>
          </a:bodyPr>
          <a:lstStyle/>
          <a:p>
            <a:pPr algn="ctr"/>
            <a:r>
              <a:rPr lang="en-US" sz="1350" dirty="0"/>
              <a:t>Low</a:t>
            </a:r>
          </a:p>
        </p:txBody>
      </p:sp>
      <p:sp>
        <p:nvSpPr>
          <p:cNvPr id="6" name="TextBox 5"/>
          <p:cNvSpPr txBox="1"/>
          <p:nvPr/>
        </p:nvSpPr>
        <p:spPr>
          <a:xfrm>
            <a:off x="631312" y="1596597"/>
            <a:ext cx="1654916" cy="646331"/>
          </a:xfrm>
          <a:prstGeom prst="rect">
            <a:avLst/>
          </a:prstGeom>
          <a:noFill/>
        </p:spPr>
        <p:txBody>
          <a:bodyPr wrap="square" rtlCol="0">
            <a:spAutoFit/>
          </a:bodyPr>
          <a:lstStyle/>
          <a:p>
            <a:pPr algn="ctr"/>
            <a:r>
              <a:rPr lang="en-US" b="1" u="sng" dirty="0"/>
              <a:t>Environment:</a:t>
            </a:r>
          </a:p>
          <a:p>
            <a:pPr algn="ctr"/>
            <a:r>
              <a:rPr lang="en-US" b="1" u="sng" dirty="0"/>
              <a:t>Substances</a:t>
            </a:r>
          </a:p>
        </p:txBody>
      </p:sp>
      <p:sp>
        <p:nvSpPr>
          <p:cNvPr id="7" name="TextBox 6"/>
          <p:cNvSpPr txBox="1"/>
          <p:nvPr/>
        </p:nvSpPr>
        <p:spPr>
          <a:xfrm>
            <a:off x="2085550" y="3480784"/>
            <a:ext cx="1550963" cy="300082"/>
          </a:xfrm>
          <a:prstGeom prst="rect">
            <a:avLst/>
          </a:prstGeom>
          <a:noFill/>
        </p:spPr>
        <p:txBody>
          <a:bodyPr wrap="square" rtlCol="0">
            <a:spAutoFit/>
          </a:bodyPr>
          <a:lstStyle/>
          <a:p>
            <a:pPr algn="ctr"/>
            <a:r>
              <a:rPr lang="en-US" sz="1350" dirty="0"/>
              <a:t>Intoxication </a:t>
            </a:r>
          </a:p>
        </p:txBody>
      </p:sp>
      <p:sp>
        <p:nvSpPr>
          <p:cNvPr id="8" name="TextBox 7"/>
          <p:cNvSpPr txBox="1"/>
          <p:nvPr/>
        </p:nvSpPr>
        <p:spPr>
          <a:xfrm>
            <a:off x="6592904" y="1675106"/>
            <a:ext cx="2089052" cy="369332"/>
          </a:xfrm>
          <a:prstGeom prst="rect">
            <a:avLst/>
          </a:prstGeom>
          <a:noFill/>
        </p:spPr>
        <p:txBody>
          <a:bodyPr wrap="square" rtlCol="0">
            <a:spAutoFit/>
          </a:bodyPr>
          <a:lstStyle/>
          <a:p>
            <a:pPr algn="ctr"/>
            <a:r>
              <a:rPr lang="en-US" b="1" u="sng" dirty="0"/>
              <a:t>Brain Disorder</a:t>
            </a:r>
          </a:p>
        </p:txBody>
      </p:sp>
      <p:sp>
        <p:nvSpPr>
          <p:cNvPr id="9" name="TextBox 8"/>
          <p:cNvSpPr txBox="1"/>
          <p:nvPr/>
        </p:nvSpPr>
        <p:spPr>
          <a:xfrm>
            <a:off x="1088053" y="3133106"/>
            <a:ext cx="1276643" cy="1546577"/>
          </a:xfrm>
          <a:prstGeom prst="rect">
            <a:avLst/>
          </a:prstGeom>
          <a:noFill/>
        </p:spPr>
        <p:txBody>
          <a:bodyPr wrap="square" rtlCol="0">
            <a:spAutoFit/>
          </a:bodyPr>
          <a:lstStyle/>
          <a:p>
            <a:r>
              <a:rPr lang="en-US" sz="1350" dirty="0"/>
              <a:t>Marijuana </a:t>
            </a:r>
          </a:p>
          <a:p>
            <a:r>
              <a:rPr lang="en-US" sz="1350" dirty="0"/>
              <a:t>Stimulants</a:t>
            </a:r>
          </a:p>
          <a:p>
            <a:r>
              <a:rPr lang="en-US" sz="1350" dirty="0"/>
              <a:t>Hallucinogens</a:t>
            </a:r>
          </a:p>
          <a:p>
            <a:r>
              <a:rPr lang="en-US" sz="1350" dirty="0"/>
              <a:t>Designer drugs Steroids</a:t>
            </a:r>
          </a:p>
          <a:p>
            <a:r>
              <a:rPr lang="en-US" sz="1350" dirty="0"/>
              <a:t>Antibiotics</a:t>
            </a:r>
          </a:p>
          <a:p>
            <a:r>
              <a:rPr lang="en-US" sz="1350" dirty="0"/>
              <a:t>Alcohol  </a:t>
            </a:r>
          </a:p>
        </p:txBody>
      </p:sp>
      <p:sp>
        <p:nvSpPr>
          <p:cNvPr id="10" name="TextBox 9"/>
          <p:cNvSpPr txBox="1"/>
          <p:nvPr/>
        </p:nvSpPr>
        <p:spPr>
          <a:xfrm>
            <a:off x="6910518" y="3012718"/>
            <a:ext cx="1520191" cy="300082"/>
          </a:xfrm>
          <a:prstGeom prst="rect">
            <a:avLst/>
          </a:prstGeom>
          <a:noFill/>
        </p:spPr>
        <p:txBody>
          <a:bodyPr wrap="square" rtlCol="0">
            <a:spAutoFit/>
          </a:bodyPr>
          <a:lstStyle/>
          <a:p>
            <a:r>
              <a:rPr lang="en-US" sz="1350" dirty="0"/>
              <a:t>Transient Psychosis </a:t>
            </a:r>
          </a:p>
        </p:txBody>
      </p:sp>
      <p:grpSp>
        <p:nvGrpSpPr>
          <p:cNvPr id="3" name="Group 2">
            <a:extLst>
              <a:ext uri="{FF2B5EF4-FFF2-40B4-BE49-F238E27FC236}">
                <a16:creationId xmlns:a16="http://schemas.microsoft.com/office/drawing/2014/main" id="{123F4B0D-8E39-496E-8574-25B84BAE9C0F}"/>
              </a:ext>
            </a:extLst>
          </p:cNvPr>
          <p:cNvGrpSpPr/>
          <p:nvPr/>
        </p:nvGrpSpPr>
        <p:grpSpPr>
          <a:xfrm>
            <a:off x="1779610" y="2263322"/>
            <a:ext cx="2243158" cy="2865710"/>
            <a:chOff x="1779610" y="2263322"/>
            <a:chExt cx="2243158" cy="2865710"/>
          </a:xfrm>
        </p:grpSpPr>
        <p:cxnSp>
          <p:nvCxnSpPr>
            <p:cNvPr id="19" name="Straight Arrow Connector 18"/>
            <p:cNvCxnSpPr/>
            <p:nvPr/>
          </p:nvCxnSpPr>
          <p:spPr>
            <a:xfrm>
              <a:off x="2417931" y="3743604"/>
              <a:ext cx="927163" cy="1739"/>
            </a:xfrm>
            <a:prstGeom prst="straightConnector1">
              <a:avLst/>
            </a:prstGeom>
            <a:ln w="76200">
              <a:solidFill>
                <a:schemeClr val="accent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779610" y="3089207"/>
              <a:ext cx="638322" cy="657873"/>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779610" y="3747079"/>
              <a:ext cx="638322" cy="657872"/>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333069" y="2263322"/>
              <a:ext cx="578644" cy="1483043"/>
            </a:xfrm>
            <a:prstGeom prst="straightConnector1">
              <a:avLst/>
            </a:prstGeom>
            <a:ln w="76200">
              <a:solidFill>
                <a:schemeClr val="accent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334975" y="3735304"/>
              <a:ext cx="617969" cy="1393728"/>
            </a:xfrm>
            <a:prstGeom prst="straightConnector1">
              <a:avLst/>
            </a:prstGeom>
            <a:ln w="76200">
              <a:solidFill>
                <a:schemeClr val="accent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3335450" y="3134860"/>
              <a:ext cx="677228" cy="623411"/>
            </a:xfrm>
            <a:prstGeom prst="straightConnector1">
              <a:avLst/>
            </a:prstGeom>
            <a:ln w="76200">
              <a:solidFill>
                <a:schemeClr val="accent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352056" y="3737700"/>
              <a:ext cx="670712" cy="620528"/>
            </a:xfrm>
            <a:prstGeom prst="straightConnector1">
              <a:avLst/>
            </a:prstGeom>
            <a:ln w="76200">
              <a:solidFill>
                <a:schemeClr val="accent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330211" y="3748270"/>
              <a:ext cx="682943" cy="9525"/>
            </a:xfrm>
            <a:prstGeom prst="straightConnector1">
              <a:avLst/>
            </a:prstGeom>
            <a:ln w="76200">
              <a:solidFill>
                <a:schemeClr val="accent1">
                  <a:lumMod val="7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55" name="Rectangle 12"/>
          <p:cNvSpPr>
            <a:spLocks noChangeArrowheads="1"/>
          </p:cNvSpPr>
          <p:nvPr/>
        </p:nvSpPr>
        <p:spPr bwMode="auto">
          <a:xfrm>
            <a:off x="2821393" y="-253700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grpSp>
        <p:nvGrpSpPr>
          <p:cNvPr id="11" name="Group 10">
            <a:extLst>
              <a:ext uri="{FF2B5EF4-FFF2-40B4-BE49-F238E27FC236}">
                <a16:creationId xmlns:a16="http://schemas.microsoft.com/office/drawing/2014/main" id="{0B6E9304-8CA9-48E2-A3FB-31168617F3CB}"/>
              </a:ext>
            </a:extLst>
          </p:cNvPr>
          <p:cNvGrpSpPr/>
          <p:nvPr/>
        </p:nvGrpSpPr>
        <p:grpSpPr>
          <a:xfrm>
            <a:off x="4741420" y="2240166"/>
            <a:ext cx="2215013" cy="2888866"/>
            <a:chOff x="4741420" y="2240166"/>
            <a:chExt cx="2215013" cy="2888866"/>
          </a:xfrm>
        </p:grpSpPr>
        <p:grpSp>
          <p:nvGrpSpPr>
            <p:cNvPr id="57" name="Group 56"/>
            <p:cNvGrpSpPr/>
            <p:nvPr/>
          </p:nvGrpSpPr>
          <p:grpSpPr>
            <a:xfrm rot="10800000">
              <a:off x="4741420" y="2240166"/>
              <a:ext cx="685801" cy="2888866"/>
              <a:chOff x="-1" y="149153"/>
              <a:chExt cx="912496" cy="3853263"/>
            </a:xfrm>
          </p:grpSpPr>
          <p:cxnSp>
            <p:nvCxnSpPr>
              <p:cNvPr id="58" name="Straight Arrow Connector 57"/>
              <p:cNvCxnSpPr/>
              <p:nvPr/>
            </p:nvCxnSpPr>
            <p:spPr>
              <a:xfrm rot="10800000" flipH="1">
                <a:off x="0" y="149153"/>
                <a:ext cx="829894" cy="1828237"/>
              </a:xfrm>
              <a:prstGeom prst="straightConnector1">
                <a:avLst/>
              </a:prstGeom>
              <a:ln w="76200" cap="flat">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0800000" flipH="1" flipV="1">
                <a:off x="9524" y="1952625"/>
                <a:ext cx="716648" cy="2049791"/>
              </a:xfrm>
              <a:prstGeom prst="straightConnector1">
                <a:avLst/>
              </a:prstGeom>
              <a:ln w="76200" cap="flat">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9525" y="1162050"/>
                <a:ext cx="902970" cy="831215"/>
              </a:xfrm>
              <a:prstGeom prst="straightConnector1">
                <a:avLst/>
              </a:prstGeom>
              <a:ln w="76200" cap="flat">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10800000" flipH="1" flipV="1">
                <a:off x="28574" y="1962148"/>
                <a:ext cx="841462" cy="912254"/>
              </a:xfrm>
              <a:prstGeom prst="straightConnector1">
                <a:avLst/>
              </a:prstGeom>
              <a:ln w="76200" cap="flat">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10800000" flipH="1" flipV="1">
                <a:off x="-1" y="1979099"/>
                <a:ext cx="906500" cy="20078"/>
              </a:xfrm>
              <a:prstGeom prst="straightConnector1">
                <a:avLst/>
              </a:prstGeom>
              <a:ln w="76200" cap="flat">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64" name="Straight Arrow Connector 63"/>
            <p:cNvCxnSpPr/>
            <p:nvPr/>
          </p:nvCxnSpPr>
          <p:spPr>
            <a:xfrm flipV="1">
              <a:off x="6277777" y="3154760"/>
              <a:ext cx="678656" cy="623749"/>
            </a:xfrm>
            <a:prstGeom prst="straightConnector1">
              <a:avLst/>
            </a:prstGeom>
            <a:ln w="76200" cap="flat">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5405744" y="3768055"/>
              <a:ext cx="927163" cy="1739"/>
            </a:xfrm>
            <a:prstGeom prst="straightConnector1">
              <a:avLst/>
            </a:prstGeom>
            <a:ln w="762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2775475" y="1403708"/>
            <a:ext cx="3239087" cy="461665"/>
          </a:xfrm>
          <a:prstGeom prst="rect">
            <a:avLst/>
          </a:prstGeom>
          <a:noFill/>
        </p:spPr>
        <p:txBody>
          <a:bodyPr wrap="square" rtlCol="0">
            <a:spAutoFit/>
          </a:bodyPr>
          <a:lstStyle/>
          <a:p>
            <a:pPr algn="ctr"/>
            <a:r>
              <a:rPr lang="en-US" sz="2400" b="1" u="sng" dirty="0"/>
              <a:t>Biological Vulnerability </a:t>
            </a:r>
          </a:p>
        </p:txBody>
      </p:sp>
    </p:spTree>
    <p:custDataLst>
      <p:tags r:id="rId1"/>
    </p:custDataLst>
    <p:extLst>
      <p:ext uri="{BB962C8B-B14F-4D97-AF65-F5344CB8AC3E}">
        <p14:creationId xmlns:p14="http://schemas.microsoft.com/office/powerpoint/2010/main" val="292773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10800000">
            <a:off x="3978263" y="2229106"/>
            <a:ext cx="833511" cy="2912012"/>
          </a:xfrm>
          <a:prstGeom prst="triangle">
            <a:avLst/>
          </a:prstGeom>
          <a:gradFill flip="none" rotWithShape="1">
            <a:gsLst>
              <a:gs pos="0">
                <a:schemeClr val="accent5">
                  <a:shade val="30000"/>
                  <a:satMod val="115000"/>
                  <a:lumMod val="0"/>
                </a:schemeClr>
              </a:gs>
              <a:gs pos="50000">
                <a:schemeClr val="accent5">
                  <a:lumMod val="40000"/>
                  <a:lumOff val="60000"/>
                  <a:shade val="67500"/>
                  <a:satMod val="115000"/>
                </a:schemeClr>
              </a:gs>
              <a:gs pos="100000">
                <a:schemeClr val="accent5">
                  <a:lumMod val="40000"/>
                  <a:lumOff val="6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877151" y="1952106"/>
            <a:ext cx="1035735" cy="300082"/>
          </a:xfrm>
          <a:prstGeom prst="rect">
            <a:avLst/>
          </a:prstGeom>
          <a:noFill/>
        </p:spPr>
        <p:txBody>
          <a:bodyPr wrap="square" rtlCol="0">
            <a:spAutoFit/>
          </a:bodyPr>
          <a:lstStyle/>
          <a:p>
            <a:pPr algn="ctr"/>
            <a:r>
              <a:rPr lang="en-US" sz="1350" dirty="0"/>
              <a:t>High</a:t>
            </a:r>
          </a:p>
        </p:txBody>
      </p:sp>
      <p:sp>
        <p:nvSpPr>
          <p:cNvPr id="5" name="TextBox 4"/>
          <p:cNvSpPr txBox="1"/>
          <p:nvPr/>
        </p:nvSpPr>
        <p:spPr>
          <a:xfrm>
            <a:off x="3877151" y="5141117"/>
            <a:ext cx="1035735" cy="300082"/>
          </a:xfrm>
          <a:prstGeom prst="rect">
            <a:avLst/>
          </a:prstGeom>
          <a:noFill/>
        </p:spPr>
        <p:txBody>
          <a:bodyPr wrap="square" rtlCol="0">
            <a:spAutoFit/>
          </a:bodyPr>
          <a:lstStyle/>
          <a:p>
            <a:pPr algn="ctr"/>
            <a:r>
              <a:rPr lang="en-US" sz="1350" dirty="0"/>
              <a:t>Low</a:t>
            </a:r>
          </a:p>
        </p:txBody>
      </p:sp>
      <p:sp>
        <p:nvSpPr>
          <p:cNvPr id="6" name="TextBox 5"/>
          <p:cNvSpPr txBox="1"/>
          <p:nvPr/>
        </p:nvSpPr>
        <p:spPr>
          <a:xfrm>
            <a:off x="631312" y="1596597"/>
            <a:ext cx="1654916" cy="646331"/>
          </a:xfrm>
          <a:prstGeom prst="rect">
            <a:avLst/>
          </a:prstGeom>
          <a:noFill/>
        </p:spPr>
        <p:txBody>
          <a:bodyPr wrap="square" rtlCol="0">
            <a:spAutoFit/>
          </a:bodyPr>
          <a:lstStyle/>
          <a:p>
            <a:pPr algn="ctr"/>
            <a:r>
              <a:rPr lang="en-US" b="1" u="sng" dirty="0"/>
              <a:t>Environment:</a:t>
            </a:r>
          </a:p>
          <a:p>
            <a:pPr algn="ctr"/>
            <a:r>
              <a:rPr lang="en-US" b="1" u="sng" dirty="0"/>
              <a:t>Substances</a:t>
            </a:r>
          </a:p>
        </p:txBody>
      </p:sp>
      <p:sp>
        <p:nvSpPr>
          <p:cNvPr id="7" name="TextBox 6"/>
          <p:cNvSpPr txBox="1"/>
          <p:nvPr/>
        </p:nvSpPr>
        <p:spPr>
          <a:xfrm>
            <a:off x="2085550" y="3480784"/>
            <a:ext cx="1550963" cy="300082"/>
          </a:xfrm>
          <a:prstGeom prst="rect">
            <a:avLst/>
          </a:prstGeom>
          <a:noFill/>
        </p:spPr>
        <p:txBody>
          <a:bodyPr wrap="square" rtlCol="0">
            <a:spAutoFit/>
          </a:bodyPr>
          <a:lstStyle/>
          <a:p>
            <a:pPr algn="ctr"/>
            <a:r>
              <a:rPr lang="en-US" sz="1350" dirty="0"/>
              <a:t>Intoxication </a:t>
            </a:r>
          </a:p>
        </p:txBody>
      </p:sp>
      <p:sp>
        <p:nvSpPr>
          <p:cNvPr id="8" name="TextBox 7"/>
          <p:cNvSpPr txBox="1"/>
          <p:nvPr/>
        </p:nvSpPr>
        <p:spPr>
          <a:xfrm>
            <a:off x="6592904" y="1675106"/>
            <a:ext cx="2089052" cy="369332"/>
          </a:xfrm>
          <a:prstGeom prst="rect">
            <a:avLst/>
          </a:prstGeom>
          <a:noFill/>
        </p:spPr>
        <p:txBody>
          <a:bodyPr wrap="square" rtlCol="0">
            <a:spAutoFit/>
          </a:bodyPr>
          <a:lstStyle/>
          <a:p>
            <a:pPr algn="ctr"/>
            <a:r>
              <a:rPr lang="en-US" b="1" u="sng" dirty="0"/>
              <a:t>Brain Disorder</a:t>
            </a:r>
          </a:p>
        </p:txBody>
      </p:sp>
      <p:sp>
        <p:nvSpPr>
          <p:cNvPr id="9" name="TextBox 8"/>
          <p:cNvSpPr txBox="1"/>
          <p:nvPr/>
        </p:nvSpPr>
        <p:spPr>
          <a:xfrm>
            <a:off x="1088053" y="3133106"/>
            <a:ext cx="1276643" cy="1546577"/>
          </a:xfrm>
          <a:prstGeom prst="rect">
            <a:avLst/>
          </a:prstGeom>
          <a:noFill/>
        </p:spPr>
        <p:txBody>
          <a:bodyPr wrap="square" rtlCol="0">
            <a:spAutoFit/>
          </a:bodyPr>
          <a:lstStyle/>
          <a:p>
            <a:r>
              <a:rPr lang="en-US" sz="1350" dirty="0"/>
              <a:t>Marijuana </a:t>
            </a:r>
          </a:p>
          <a:p>
            <a:r>
              <a:rPr lang="en-US" sz="1350" dirty="0"/>
              <a:t>Stimulants</a:t>
            </a:r>
          </a:p>
          <a:p>
            <a:r>
              <a:rPr lang="en-US" sz="1350" dirty="0"/>
              <a:t>Hallucinogens</a:t>
            </a:r>
          </a:p>
          <a:p>
            <a:r>
              <a:rPr lang="en-US" sz="1350" dirty="0"/>
              <a:t>Designer Steroids</a:t>
            </a:r>
          </a:p>
          <a:p>
            <a:r>
              <a:rPr lang="en-US" sz="1350" dirty="0"/>
              <a:t>Antibiotics</a:t>
            </a:r>
          </a:p>
          <a:p>
            <a:r>
              <a:rPr lang="en-US" sz="1350" dirty="0"/>
              <a:t>Alcohol  </a:t>
            </a:r>
          </a:p>
        </p:txBody>
      </p:sp>
      <p:sp>
        <p:nvSpPr>
          <p:cNvPr id="10" name="TextBox 9"/>
          <p:cNvSpPr txBox="1"/>
          <p:nvPr/>
        </p:nvSpPr>
        <p:spPr>
          <a:xfrm>
            <a:off x="6910518" y="3012718"/>
            <a:ext cx="1520191" cy="300082"/>
          </a:xfrm>
          <a:prstGeom prst="rect">
            <a:avLst/>
          </a:prstGeom>
          <a:noFill/>
        </p:spPr>
        <p:txBody>
          <a:bodyPr wrap="square" rtlCol="0">
            <a:spAutoFit/>
          </a:bodyPr>
          <a:lstStyle/>
          <a:p>
            <a:r>
              <a:rPr lang="en-US" sz="1350" dirty="0"/>
              <a:t>Transient Psychosis </a:t>
            </a:r>
          </a:p>
        </p:txBody>
      </p:sp>
      <p:sp>
        <p:nvSpPr>
          <p:cNvPr id="11" name="TextBox 10"/>
          <p:cNvSpPr txBox="1"/>
          <p:nvPr/>
        </p:nvSpPr>
        <p:spPr>
          <a:xfrm>
            <a:off x="6854701" y="4188205"/>
            <a:ext cx="1761979" cy="507831"/>
          </a:xfrm>
          <a:prstGeom prst="rect">
            <a:avLst/>
          </a:prstGeom>
          <a:noFill/>
        </p:spPr>
        <p:txBody>
          <a:bodyPr wrap="square" rtlCol="0">
            <a:spAutoFit/>
          </a:bodyPr>
          <a:lstStyle/>
          <a:p>
            <a:r>
              <a:rPr lang="en-US" sz="1350" dirty="0"/>
              <a:t>Brain Damage / Chronic Psychosis</a:t>
            </a:r>
          </a:p>
        </p:txBody>
      </p:sp>
      <p:cxnSp>
        <p:nvCxnSpPr>
          <p:cNvPr id="19" name="Straight Arrow Connector 18"/>
          <p:cNvCxnSpPr/>
          <p:nvPr/>
        </p:nvCxnSpPr>
        <p:spPr>
          <a:xfrm>
            <a:off x="2417931" y="3743604"/>
            <a:ext cx="927163" cy="1739"/>
          </a:xfrm>
          <a:prstGeom prst="straightConnector1">
            <a:avLst/>
          </a:prstGeom>
          <a:ln w="76200">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779610" y="3089207"/>
            <a:ext cx="638322" cy="6578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779610" y="3747079"/>
            <a:ext cx="638322" cy="65787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333069" y="2263322"/>
            <a:ext cx="578644" cy="1483043"/>
          </a:xfrm>
          <a:prstGeom prst="straightConnector1">
            <a:avLst/>
          </a:prstGeom>
          <a:ln w="76200">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334975" y="3735304"/>
            <a:ext cx="617969" cy="1393728"/>
          </a:xfrm>
          <a:prstGeom prst="straightConnector1">
            <a:avLst/>
          </a:prstGeom>
          <a:ln w="76200">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3335450" y="3134860"/>
            <a:ext cx="677228" cy="623411"/>
          </a:xfrm>
          <a:prstGeom prst="straightConnector1">
            <a:avLst/>
          </a:prstGeom>
          <a:ln w="76200">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352056" y="3737700"/>
            <a:ext cx="670712" cy="620528"/>
          </a:xfrm>
          <a:prstGeom prst="straightConnector1">
            <a:avLst/>
          </a:prstGeom>
          <a:ln w="76200">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330211" y="3748270"/>
            <a:ext cx="682943" cy="9525"/>
          </a:xfrm>
          <a:prstGeom prst="straightConnector1">
            <a:avLst/>
          </a:prstGeom>
          <a:ln w="76200">
            <a:tailEnd type="none"/>
          </a:ln>
        </p:spPr>
        <p:style>
          <a:lnRef idx="1">
            <a:schemeClr val="accent1"/>
          </a:lnRef>
          <a:fillRef idx="0">
            <a:schemeClr val="accent1"/>
          </a:fillRef>
          <a:effectRef idx="0">
            <a:schemeClr val="accent1"/>
          </a:effectRef>
          <a:fontRef idx="minor">
            <a:schemeClr val="tx1"/>
          </a:fontRef>
        </p:style>
      </p:cxnSp>
      <p:sp>
        <p:nvSpPr>
          <p:cNvPr id="55" name="Rectangle 12"/>
          <p:cNvSpPr>
            <a:spLocks noChangeArrowheads="1"/>
          </p:cNvSpPr>
          <p:nvPr/>
        </p:nvSpPr>
        <p:spPr bwMode="auto">
          <a:xfrm>
            <a:off x="2821393" y="-253700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grpSp>
        <p:nvGrpSpPr>
          <p:cNvPr id="3" name="Group 2">
            <a:extLst>
              <a:ext uri="{FF2B5EF4-FFF2-40B4-BE49-F238E27FC236}">
                <a16:creationId xmlns:a16="http://schemas.microsoft.com/office/drawing/2014/main" id="{3E2FA69E-59C0-4C74-B567-EB696A987F2A}"/>
              </a:ext>
            </a:extLst>
          </p:cNvPr>
          <p:cNvGrpSpPr/>
          <p:nvPr/>
        </p:nvGrpSpPr>
        <p:grpSpPr>
          <a:xfrm>
            <a:off x="4741420" y="2240166"/>
            <a:ext cx="2215013" cy="2888866"/>
            <a:chOff x="4741420" y="2240166"/>
            <a:chExt cx="2215013" cy="2888866"/>
          </a:xfrm>
        </p:grpSpPr>
        <p:grpSp>
          <p:nvGrpSpPr>
            <p:cNvPr id="57" name="Group 56"/>
            <p:cNvGrpSpPr/>
            <p:nvPr/>
          </p:nvGrpSpPr>
          <p:grpSpPr>
            <a:xfrm rot="10800000">
              <a:off x="4741420" y="2240166"/>
              <a:ext cx="685801" cy="2888866"/>
              <a:chOff x="-1" y="149153"/>
              <a:chExt cx="912496" cy="3853263"/>
            </a:xfrm>
          </p:grpSpPr>
          <p:cxnSp>
            <p:nvCxnSpPr>
              <p:cNvPr id="58" name="Straight Arrow Connector 57"/>
              <p:cNvCxnSpPr/>
              <p:nvPr/>
            </p:nvCxnSpPr>
            <p:spPr>
              <a:xfrm rot="10800000" flipH="1">
                <a:off x="0" y="149153"/>
                <a:ext cx="829894" cy="1828237"/>
              </a:xfrm>
              <a:prstGeom prst="straightConnector1">
                <a:avLst/>
              </a:prstGeom>
              <a:ln w="76200" cap="flat">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0800000" flipH="1" flipV="1">
                <a:off x="9524" y="1952625"/>
                <a:ext cx="716648" cy="2049791"/>
              </a:xfrm>
              <a:prstGeom prst="straightConnector1">
                <a:avLst/>
              </a:prstGeom>
              <a:ln w="76200" cap="flat">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9525" y="1162050"/>
                <a:ext cx="902970" cy="831215"/>
              </a:xfrm>
              <a:prstGeom prst="straightConnector1">
                <a:avLst/>
              </a:prstGeom>
              <a:ln w="76200" cap="flat">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10800000" flipH="1" flipV="1">
                <a:off x="28574" y="1962148"/>
                <a:ext cx="841462" cy="912254"/>
              </a:xfrm>
              <a:prstGeom prst="straightConnector1">
                <a:avLst/>
              </a:prstGeom>
              <a:ln w="76200" cap="flat">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10800000" flipH="1" flipV="1">
                <a:off x="-1" y="1979099"/>
                <a:ext cx="906500" cy="20078"/>
              </a:xfrm>
              <a:prstGeom prst="straightConnector1">
                <a:avLst/>
              </a:prstGeom>
              <a:ln w="76200" cap="flat">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rot="10800000">
              <a:off x="6277777" y="3154760"/>
              <a:ext cx="678656" cy="1295876"/>
              <a:chOff x="0" y="0"/>
              <a:chExt cx="904855" cy="1726254"/>
            </a:xfrm>
          </p:grpSpPr>
          <p:cxnSp>
            <p:nvCxnSpPr>
              <p:cNvPr id="64" name="Straight Arrow Connector 63"/>
              <p:cNvCxnSpPr/>
              <p:nvPr/>
            </p:nvCxnSpPr>
            <p:spPr>
              <a:xfrm rot="10800000" flipV="1">
                <a:off x="0" y="895350"/>
                <a:ext cx="904855" cy="830904"/>
              </a:xfrm>
              <a:prstGeom prst="straightConnector1">
                <a:avLst/>
              </a:prstGeom>
              <a:ln w="76200" cap="flat">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10800000">
                <a:off x="95250" y="0"/>
                <a:ext cx="792225" cy="933101"/>
              </a:xfrm>
              <a:prstGeom prst="straightConnector1">
                <a:avLst/>
              </a:prstGeom>
              <a:ln w="76200" cap="flat">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a:off x="5405744" y="3768055"/>
              <a:ext cx="927163" cy="1739"/>
            </a:xfrm>
            <a:prstGeom prst="straightConnector1">
              <a:avLst/>
            </a:prstGeom>
            <a:ln w="762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2775475" y="1403708"/>
            <a:ext cx="3239087" cy="461665"/>
          </a:xfrm>
          <a:prstGeom prst="rect">
            <a:avLst/>
          </a:prstGeom>
          <a:noFill/>
        </p:spPr>
        <p:txBody>
          <a:bodyPr wrap="square" rtlCol="0">
            <a:spAutoFit/>
          </a:bodyPr>
          <a:lstStyle/>
          <a:p>
            <a:pPr algn="ctr"/>
            <a:r>
              <a:rPr lang="en-US" sz="2400" b="1" u="sng" dirty="0"/>
              <a:t>Biological Vulnerability </a:t>
            </a:r>
          </a:p>
        </p:txBody>
      </p:sp>
      <p:sp>
        <p:nvSpPr>
          <p:cNvPr id="32" name="TextBox 31"/>
          <p:cNvSpPr txBox="1"/>
          <p:nvPr/>
        </p:nvSpPr>
        <p:spPr>
          <a:xfrm>
            <a:off x="2102156" y="3750007"/>
            <a:ext cx="1550963" cy="300082"/>
          </a:xfrm>
          <a:prstGeom prst="rect">
            <a:avLst/>
          </a:prstGeom>
          <a:noFill/>
        </p:spPr>
        <p:txBody>
          <a:bodyPr wrap="square" rtlCol="0">
            <a:spAutoFit/>
          </a:bodyPr>
          <a:lstStyle/>
          <a:p>
            <a:pPr algn="ctr"/>
            <a:r>
              <a:rPr lang="en-US" sz="1350" dirty="0"/>
              <a:t>Withdrawal</a:t>
            </a:r>
          </a:p>
        </p:txBody>
      </p:sp>
    </p:spTree>
    <p:custDataLst>
      <p:tags r:id="rId1"/>
    </p:custDataLst>
    <p:extLst>
      <p:ext uri="{BB962C8B-B14F-4D97-AF65-F5344CB8AC3E}">
        <p14:creationId xmlns:p14="http://schemas.microsoft.com/office/powerpoint/2010/main" val="1239114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 y="346868"/>
            <a:ext cx="4835861" cy="6206331"/>
          </a:xfrm>
        </p:spPr>
        <p:txBody>
          <a:bodyPr/>
          <a:lstStyle/>
          <a:p>
            <a:pPr marL="0" indent="0">
              <a:buNone/>
            </a:pPr>
            <a:r>
              <a:rPr lang="en-US" b="1" dirty="0" err="1"/>
              <a:t>Endocannbinoid</a:t>
            </a:r>
            <a:r>
              <a:rPr lang="en-US" b="1" dirty="0"/>
              <a:t> System</a:t>
            </a:r>
          </a:p>
          <a:p>
            <a:r>
              <a:rPr lang="en-US" dirty="0"/>
              <a:t>CB1 &amp; CB2 receptors</a:t>
            </a:r>
          </a:p>
          <a:p>
            <a:r>
              <a:rPr lang="en-US" dirty="0"/>
              <a:t>Respond to endogenous molecules </a:t>
            </a:r>
          </a:p>
          <a:p>
            <a:pPr lvl="1"/>
            <a:r>
              <a:rPr lang="en-US" dirty="0"/>
              <a:t>Anandamide</a:t>
            </a:r>
          </a:p>
          <a:p>
            <a:pPr lvl="1"/>
            <a:r>
              <a:rPr lang="en-US" dirty="0"/>
              <a:t>2-AG</a:t>
            </a:r>
          </a:p>
          <a:p>
            <a:r>
              <a:rPr lang="en-US" dirty="0"/>
              <a:t>Best understood receptors</a:t>
            </a:r>
          </a:p>
          <a:p>
            <a:r>
              <a:rPr lang="en-US" dirty="0"/>
              <a:t>Distributed throughout the body</a:t>
            </a:r>
          </a:p>
          <a:p>
            <a:endParaRPr lang="en-US" dirty="0"/>
          </a:p>
          <a:p>
            <a:endParaRPr lang="en-US" dirty="0"/>
          </a:p>
          <a:p>
            <a:pPr marL="0" indent="0">
              <a:buNone/>
            </a:pPr>
            <a:r>
              <a:rPr lang="en-US" b="1" dirty="0"/>
              <a:t>Marijuana</a:t>
            </a:r>
          </a:p>
          <a:p>
            <a:r>
              <a:rPr lang="en-US" dirty="0"/>
              <a:t>THC</a:t>
            </a:r>
          </a:p>
          <a:p>
            <a:r>
              <a:rPr lang="en-US" dirty="0"/>
              <a:t>CBD</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312" y="963885"/>
            <a:ext cx="3747222" cy="5004940"/>
          </a:xfrm>
          <a:prstGeom prst="rect">
            <a:avLst/>
          </a:prstGeom>
        </p:spPr>
      </p:pic>
    </p:spTree>
    <p:custDataLst>
      <p:tags r:id="rId1"/>
    </p:custDataLst>
    <p:extLst>
      <p:ext uri="{BB962C8B-B14F-4D97-AF65-F5344CB8AC3E}">
        <p14:creationId xmlns:p14="http://schemas.microsoft.com/office/powerpoint/2010/main" val="636749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9841" y="457200"/>
            <a:ext cx="3107272" cy="1600200"/>
          </a:xfrm>
        </p:spPr>
        <p:txBody>
          <a:bodyPr/>
          <a:lstStyle/>
          <a:p>
            <a:r>
              <a:rPr lang="en-US" dirty="0"/>
              <a:t>To connect your audio:</a:t>
            </a:r>
          </a:p>
        </p:txBody>
      </p:sp>
      <p:pic>
        <p:nvPicPr>
          <p:cNvPr id="7" name="Picture Placeholder 6"/>
          <p:cNvPicPr>
            <a:picLocks noGrp="1" noChangeAspect="1"/>
          </p:cNvPicPr>
          <p:nvPr>
            <p:ph type="pic" idx="1"/>
          </p:nvPr>
        </p:nvPicPr>
        <p:blipFill>
          <a:blip r:embed="rId4">
            <a:extLst>
              <a:ext uri="{28A0092B-C50C-407E-A947-70E740481C1C}">
                <a14:useLocalDpi xmlns:a14="http://schemas.microsoft.com/office/drawing/2010/main" val="0"/>
              </a:ext>
            </a:extLst>
          </a:blip>
          <a:srcRect l="17852" r="17852"/>
          <a:stretch>
            <a:fillRect/>
          </a:stretch>
        </p:blipFill>
        <p:spPr/>
      </p:pic>
      <p:sp>
        <p:nvSpPr>
          <p:cNvPr id="6" name="Text Placeholder 5"/>
          <p:cNvSpPr>
            <a:spLocks noGrp="1"/>
          </p:cNvSpPr>
          <p:nvPr>
            <p:ph type="body" sz="half" idx="2"/>
          </p:nvPr>
        </p:nvSpPr>
        <p:spPr/>
        <p:txBody>
          <a:bodyPr>
            <a:normAutofit/>
          </a:bodyPr>
          <a:lstStyle/>
          <a:p>
            <a:endParaRPr lang="en-US" sz="2000" dirty="0"/>
          </a:p>
          <a:p>
            <a:endParaRPr lang="en-US" sz="2000" dirty="0"/>
          </a:p>
          <a:p>
            <a:endParaRPr lang="en-US" sz="2000" dirty="0"/>
          </a:p>
          <a:p>
            <a:endParaRPr lang="en-US" sz="2000" dirty="0"/>
          </a:p>
          <a:p>
            <a:r>
              <a:rPr lang="en-US" sz="2000" dirty="0"/>
              <a:t>Click the phone icon at the bottom of your screen.</a:t>
            </a:r>
          </a:p>
        </p:txBody>
      </p:sp>
      <p:cxnSp>
        <p:nvCxnSpPr>
          <p:cNvPr id="9" name="Straight Arrow Connector 8"/>
          <p:cNvCxnSpPr/>
          <p:nvPr/>
        </p:nvCxnSpPr>
        <p:spPr>
          <a:xfrm>
            <a:off x="2054087" y="4465983"/>
            <a:ext cx="2080591" cy="927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36002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Marijuana and Psychosis: THC</a:t>
            </a:r>
          </a:p>
        </p:txBody>
      </p:sp>
      <p:sp>
        <p:nvSpPr>
          <p:cNvPr id="3" name="Content Placeholder 2"/>
          <p:cNvSpPr>
            <a:spLocks noGrp="1"/>
          </p:cNvSpPr>
          <p:nvPr>
            <p:ph idx="1"/>
          </p:nvPr>
        </p:nvSpPr>
        <p:spPr/>
        <p:txBody>
          <a:bodyPr>
            <a:normAutofit/>
          </a:bodyPr>
          <a:lstStyle/>
          <a:p>
            <a:r>
              <a:rPr lang="en-US" sz="2800" dirty="0"/>
              <a:t>High dose THC causes a transient psychosis and cognitive deficits in healthy subjects</a:t>
            </a:r>
          </a:p>
          <a:p>
            <a:r>
              <a:rPr lang="en-US" sz="2800" dirty="0"/>
              <a:t>Dabs: street drug equivalent of high dose THC</a:t>
            </a:r>
          </a:p>
          <a:p>
            <a:r>
              <a:rPr lang="en-US" sz="2800" dirty="0"/>
              <a:t>Daily use, especially if begun at an early age, more than doubles the risk of schizophrenia</a:t>
            </a:r>
          </a:p>
        </p:txBody>
      </p:sp>
    </p:spTree>
    <p:custDataLst>
      <p:tags r:id="rId1"/>
    </p:custDataLst>
    <p:extLst>
      <p:ext uri="{BB962C8B-B14F-4D97-AF65-F5344CB8AC3E}">
        <p14:creationId xmlns:p14="http://schemas.microsoft.com/office/powerpoint/2010/main" val="645643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Marijuana and Psychosis: CBD</a:t>
            </a:r>
          </a:p>
        </p:txBody>
      </p:sp>
      <p:sp>
        <p:nvSpPr>
          <p:cNvPr id="3" name="Content Placeholder 2"/>
          <p:cNvSpPr>
            <a:spLocks noGrp="1"/>
          </p:cNvSpPr>
          <p:nvPr>
            <p:ph sz="half" idx="1"/>
          </p:nvPr>
        </p:nvSpPr>
        <p:spPr>
          <a:xfrm>
            <a:off x="309905" y="1690688"/>
            <a:ext cx="3768912" cy="4351338"/>
          </a:xfrm>
        </p:spPr>
        <p:txBody>
          <a:bodyPr>
            <a:normAutofit/>
          </a:bodyPr>
          <a:lstStyle/>
          <a:p>
            <a:r>
              <a:rPr lang="en-US" sz="2800" dirty="0"/>
              <a:t>CBD protects against the effects of THC</a:t>
            </a:r>
          </a:p>
          <a:p>
            <a:r>
              <a:rPr lang="en-US" sz="2800" dirty="0"/>
              <a:t>A recent double-blind, placebo controlled clinical trial in schizophrenia showed CBD improves symptoms</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078817" y="1492566"/>
            <a:ext cx="4903137" cy="5246901"/>
          </a:xfrm>
        </p:spPr>
      </p:pic>
    </p:spTree>
    <p:custDataLst>
      <p:tags r:id="rId1"/>
    </p:custDataLst>
    <p:extLst>
      <p:ext uri="{BB962C8B-B14F-4D97-AF65-F5344CB8AC3E}">
        <p14:creationId xmlns:p14="http://schemas.microsoft.com/office/powerpoint/2010/main" val="2397470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5417713" y="1773044"/>
            <a:ext cx="3706360" cy="5084956"/>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389466" y="609191"/>
            <a:ext cx="4826000" cy="6370975"/>
          </a:xfrm>
          <a:prstGeom prst="rect">
            <a:avLst/>
          </a:prstGeom>
          <a:noFill/>
        </p:spPr>
        <p:txBody>
          <a:bodyPr wrap="square" rtlCol="0">
            <a:spAutoFit/>
          </a:bodyPr>
          <a:lstStyle/>
          <a:p>
            <a:r>
              <a:rPr lang="en-US" sz="2400" dirty="0">
                <a:latin typeface="Corbel" panose="020B0503020204020204" pitchFamily="34" charset="0"/>
              </a:rPr>
              <a:t>What would you tell a client that wants to try CBD to help with anxiety, sleep, or attenuated or full psychosis? </a:t>
            </a:r>
          </a:p>
          <a:p>
            <a:endParaRPr lang="en-US" sz="2400" dirty="0">
              <a:latin typeface="Corbel" panose="020B0503020204020204" pitchFamily="34" charset="0"/>
            </a:endParaRPr>
          </a:p>
          <a:p>
            <a:pPr marL="342900" indent="-342900">
              <a:buFont typeface="+mj-lt"/>
              <a:buAutoNum type="alphaLcParenR"/>
            </a:pPr>
            <a:r>
              <a:rPr lang="en-US" sz="2400" dirty="0"/>
              <a:t>The doses of CBD  used in clinical trials make it very expensive.</a:t>
            </a:r>
          </a:p>
          <a:p>
            <a:pPr marL="342900" indent="-342900">
              <a:buFont typeface="+mj-lt"/>
              <a:buAutoNum type="alphaLcParenR"/>
            </a:pPr>
            <a:r>
              <a:rPr lang="en-US" sz="2400" dirty="0"/>
              <a:t>The evidence base about CBD and other compounds in marijuana is just emerging, I don’t know enough to say.</a:t>
            </a:r>
          </a:p>
          <a:p>
            <a:pPr marL="342900" indent="-342900">
              <a:buFont typeface="+mj-lt"/>
              <a:buAutoNum type="alphaLcParenR"/>
            </a:pPr>
            <a:r>
              <a:rPr lang="en-US" sz="2400" dirty="0"/>
              <a:t>It is legal to use CBD in North Carolina.</a:t>
            </a:r>
          </a:p>
          <a:p>
            <a:pPr marL="342900" indent="-342900">
              <a:buFont typeface="+mj-lt"/>
              <a:buAutoNum type="alphaLcParenR"/>
            </a:pPr>
            <a:r>
              <a:rPr lang="en-US" sz="2400" dirty="0"/>
              <a:t>Ask about the effects, since likely the client has already tried CBD if they are asking.</a:t>
            </a:r>
          </a:p>
          <a:p>
            <a:endParaRPr lang="en-US" sz="2400" dirty="0">
              <a:latin typeface="Corbel" panose="020B0503020204020204" pitchFamily="34" charset="0"/>
            </a:endParaRPr>
          </a:p>
        </p:txBody>
      </p:sp>
    </p:spTree>
    <p:custDataLst>
      <p:tags r:id="rId1"/>
    </p:custDataLst>
    <p:extLst>
      <p:ext uri="{BB962C8B-B14F-4D97-AF65-F5344CB8AC3E}">
        <p14:creationId xmlns:p14="http://schemas.microsoft.com/office/powerpoint/2010/main" val="585325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5417713" y="1773044"/>
            <a:ext cx="3706360" cy="5084956"/>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389466" y="609191"/>
            <a:ext cx="4826000" cy="6370975"/>
          </a:xfrm>
          <a:prstGeom prst="rect">
            <a:avLst/>
          </a:prstGeom>
          <a:noFill/>
        </p:spPr>
        <p:txBody>
          <a:bodyPr wrap="square" rtlCol="0">
            <a:spAutoFit/>
          </a:bodyPr>
          <a:lstStyle/>
          <a:p>
            <a:r>
              <a:rPr lang="en-US" sz="2400" dirty="0">
                <a:latin typeface="Corbel" panose="020B0503020204020204" pitchFamily="34" charset="0"/>
              </a:rPr>
              <a:t>What would you tell a client that wants to try CBD to help with anxiety, sleep, or attenuated or full psychosis? </a:t>
            </a:r>
          </a:p>
          <a:p>
            <a:endParaRPr lang="en-US" sz="2400" dirty="0">
              <a:latin typeface="Corbel" panose="020B0503020204020204" pitchFamily="34" charset="0"/>
            </a:endParaRPr>
          </a:p>
          <a:p>
            <a:pPr marL="342900" indent="-342900">
              <a:buFont typeface="+mj-lt"/>
              <a:buAutoNum type="alphaLcParenR"/>
            </a:pPr>
            <a:r>
              <a:rPr lang="en-US" sz="2400" dirty="0"/>
              <a:t>The doses of CBD  used in clinical trials make it very expensive.</a:t>
            </a:r>
          </a:p>
          <a:p>
            <a:pPr marL="342900" indent="-342900">
              <a:buFont typeface="+mj-lt"/>
              <a:buAutoNum type="alphaLcParenR"/>
            </a:pPr>
            <a:r>
              <a:rPr lang="en-US" sz="2400" b="1" u="sng" dirty="0"/>
              <a:t>The evidence base about CBD and other compounds in marijuana is just emerging, I don’t know enough to say.</a:t>
            </a:r>
          </a:p>
          <a:p>
            <a:pPr marL="342900" indent="-342900">
              <a:buFont typeface="+mj-lt"/>
              <a:buAutoNum type="alphaLcParenR"/>
            </a:pPr>
            <a:r>
              <a:rPr lang="en-US" sz="2400" dirty="0"/>
              <a:t>It is legal to use CBD in North Carolina.</a:t>
            </a:r>
          </a:p>
          <a:p>
            <a:pPr marL="342900" indent="-342900">
              <a:buFont typeface="+mj-lt"/>
              <a:buAutoNum type="alphaLcParenR"/>
            </a:pPr>
            <a:r>
              <a:rPr lang="en-US" sz="2400" dirty="0"/>
              <a:t>Ask about the effects, since likely the client has already tried CBD if they are asking.</a:t>
            </a:r>
          </a:p>
          <a:p>
            <a:endParaRPr lang="en-US" sz="2400" dirty="0">
              <a:latin typeface="Corbel" panose="020B0503020204020204" pitchFamily="34" charset="0"/>
            </a:endParaRPr>
          </a:p>
        </p:txBody>
      </p:sp>
    </p:spTree>
    <p:custDataLst>
      <p:tags r:id="rId1"/>
    </p:custDataLst>
    <p:extLst>
      <p:ext uri="{BB962C8B-B14F-4D97-AF65-F5344CB8AC3E}">
        <p14:creationId xmlns:p14="http://schemas.microsoft.com/office/powerpoint/2010/main" val="587610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699" y="5136469"/>
            <a:ext cx="6858000" cy="1194650"/>
          </a:xfrm>
        </p:spPr>
        <p:txBody>
          <a:bodyPr>
            <a:normAutofit/>
          </a:bodyPr>
          <a:lstStyle/>
          <a:p>
            <a:r>
              <a:rPr lang="en-US" sz="4400" b="1" dirty="0"/>
              <a:t>Case Vignette</a:t>
            </a:r>
          </a:p>
        </p:txBody>
      </p:sp>
      <p:grpSp>
        <p:nvGrpSpPr>
          <p:cNvPr id="9" name="Group 8"/>
          <p:cNvGrpSpPr>
            <a:grpSpLocks noChangeAspect="1"/>
          </p:cNvGrpSpPr>
          <p:nvPr/>
        </p:nvGrpSpPr>
        <p:grpSpPr>
          <a:xfrm>
            <a:off x="5417713" y="1773044"/>
            <a:ext cx="3706360" cy="5084956"/>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159561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Tree>
    <p:custDataLst>
      <p:tags r:id="rId1"/>
    </p:custDataLst>
    <p:extLst>
      <p:ext uri="{BB962C8B-B14F-4D97-AF65-F5344CB8AC3E}">
        <p14:creationId xmlns:p14="http://schemas.microsoft.com/office/powerpoint/2010/main" val="1905878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Oval Callout 5"/>
          <p:cNvSpPr/>
          <p:nvPr/>
        </p:nvSpPr>
        <p:spPr>
          <a:xfrm>
            <a:off x="5166773" y="1519399"/>
            <a:ext cx="2159085" cy="1733816"/>
          </a:xfrm>
          <a:prstGeom prst="wedgeEllipseCallout">
            <a:avLst>
              <a:gd name="adj1" fmla="val 48742"/>
              <a:gd name="adj2" fmla="val 5785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Thank you for coming in today. Tell me more about what brings you here.</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Tree>
    <p:custDataLst>
      <p:tags r:id="rId1"/>
    </p:custDataLst>
    <p:extLst>
      <p:ext uri="{BB962C8B-B14F-4D97-AF65-F5344CB8AC3E}">
        <p14:creationId xmlns:p14="http://schemas.microsoft.com/office/powerpoint/2010/main" val="1756854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Oval Callout 5"/>
          <p:cNvSpPr/>
          <p:nvPr/>
        </p:nvSpPr>
        <p:spPr>
          <a:xfrm>
            <a:off x="5166773" y="1519399"/>
            <a:ext cx="2159085" cy="1733816"/>
          </a:xfrm>
          <a:prstGeom prst="wedgeEllipseCallout">
            <a:avLst>
              <a:gd name="adj1" fmla="val 48742"/>
              <a:gd name="adj2" fmla="val 5785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Thank you for coming in today. Tell me more about what brings you here.</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6" name="Oval Callout 7"/>
          <p:cNvSpPr/>
          <p:nvPr/>
        </p:nvSpPr>
        <p:spPr>
          <a:xfrm>
            <a:off x="2471770" y="2192324"/>
            <a:ext cx="2473258" cy="2121782"/>
          </a:xfrm>
          <a:prstGeom prst="wedgeEllipseCallout">
            <a:avLst>
              <a:gd name="adj1" fmla="val -59598"/>
              <a:gd name="adj2" fmla="val 15955"/>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Over the past month, I’ve been seeing things that are not there and it’s really freaking me out. </a:t>
            </a:r>
          </a:p>
        </p:txBody>
      </p:sp>
    </p:spTree>
    <p:custDataLst>
      <p:tags r:id="rId1"/>
    </p:custDataLst>
    <p:extLst>
      <p:ext uri="{BB962C8B-B14F-4D97-AF65-F5344CB8AC3E}">
        <p14:creationId xmlns:p14="http://schemas.microsoft.com/office/powerpoint/2010/main" val="1308813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Oval Callout 5"/>
          <p:cNvSpPr/>
          <p:nvPr/>
        </p:nvSpPr>
        <p:spPr>
          <a:xfrm>
            <a:off x="5166773" y="1519399"/>
            <a:ext cx="2159085" cy="1733816"/>
          </a:xfrm>
          <a:prstGeom prst="wedgeEllipseCallout">
            <a:avLst>
              <a:gd name="adj1" fmla="val 48742"/>
              <a:gd name="adj2" fmla="val 5785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Tell me more about this. What are you seeing and how often is this occurring?</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Tree>
    <p:custDataLst>
      <p:tags r:id="rId1"/>
    </p:custDataLst>
    <p:extLst>
      <p:ext uri="{BB962C8B-B14F-4D97-AF65-F5344CB8AC3E}">
        <p14:creationId xmlns:p14="http://schemas.microsoft.com/office/powerpoint/2010/main" val="22961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Oval Callout 5"/>
          <p:cNvSpPr/>
          <p:nvPr/>
        </p:nvSpPr>
        <p:spPr>
          <a:xfrm>
            <a:off x="5166773" y="1519399"/>
            <a:ext cx="2159085" cy="1733816"/>
          </a:xfrm>
          <a:prstGeom prst="wedgeEllipseCallout">
            <a:avLst>
              <a:gd name="adj1" fmla="val 48742"/>
              <a:gd name="adj2" fmla="val 5785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Tell me more about this. What are you seeing and how often is this occurring?</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6" name="Oval Callout 7"/>
          <p:cNvSpPr/>
          <p:nvPr/>
        </p:nvSpPr>
        <p:spPr>
          <a:xfrm>
            <a:off x="2606839" y="3253215"/>
            <a:ext cx="3106863" cy="2609593"/>
          </a:xfrm>
          <a:prstGeom prst="wedgeEllipseCallout">
            <a:avLst>
              <a:gd name="adj1" fmla="val -60715"/>
              <a:gd name="adj2" fmla="val -36712"/>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Almost every night I see these weird shadows out of the corner of my eye that look like people, but when I turn my head, no one is there. It’s making me very paranoid.</a:t>
            </a:r>
          </a:p>
        </p:txBody>
      </p:sp>
    </p:spTree>
    <p:custDataLst>
      <p:tags r:id="rId1"/>
    </p:custDataLst>
    <p:extLst>
      <p:ext uri="{BB962C8B-B14F-4D97-AF65-F5344CB8AC3E}">
        <p14:creationId xmlns:p14="http://schemas.microsoft.com/office/powerpoint/2010/main" val="1091362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3107272" cy="1600200"/>
          </a:xfrm>
        </p:spPr>
        <p:txBody>
          <a:bodyPr/>
          <a:lstStyle/>
          <a:p>
            <a:r>
              <a:rPr lang="en-US" dirty="0"/>
              <a:t>To connect your audio:</a:t>
            </a:r>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rcRect l="12033" r="12033"/>
          <a:stretch>
            <a:fillRect/>
          </a:stretch>
        </p:blipFill>
        <p:spPr/>
      </p:pic>
      <p:sp>
        <p:nvSpPr>
          <p:cNvPr id="4" name="Text Placeholder 3"/>
          <p:cNvSpPr>
            <a:spLocks noGrp="1"/>
          </p:cNvSpPr>
          <p:nvPr>
            <p:ph type="body" sz="half" idx="2"/>
          </p:nvPr>
        </p:nvSpPr>
        <p:spPr/>
        <p:txBody>
          <a:bodyPr>
            <a:normAutofit/>
          </a:bodyPr>
          <a:lstStyle/>
          <a:p>
            <a:endParaRPr lang="en-US" sz="2000" dirty="0"/>
          </a:p>
          <a:p>
            <a:r>
              <a:rPr lang="en-US" sz="2000" dirty="0"/>
              <a:t>Then, click the “Connect Audio” button in the display window. This should allow you to hear the presentation.</a:t>
            </a:r>
          </a:p>
        </p:txBody>
      </p:sp>
      <p:cxnSp>
        <p:nvCxnSpPr>
          <p:cNvPr id="7" name="Straight Arrow Connector 6"/>
          <p:cNvCxnSpPr/>
          <p:nvPr/>
        </p:nvCxnSpPr>
        <p:spPr>
          <a:xfrm>
            <a:off x="3074504" y="3776870"/>
            <a:ext cx="1921566" cy="808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35780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Oval Callout 5"/>
          <p:cNvSpPr/>
          <p:nvPr/>
        </p:nvSpPr>
        <p:spPr>
          <a:xfrm>
            <a:off x="4525181" y="1032933"/>
            <a:ext cx="2800677" cy="2220282"/>
          </a:xfrm>
          <a:prstGeom prst="wedgeEllipseCallout">
            <a:avLst>
              <a:gd name="adj1" fmla="val 48742"/>
              <a:gd name="adj2" fmla="val 5785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Are you seeing anything else that may not be there or do you have other experiences that make you think that your mind is playing tricks on you?</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Tree>
    <p:custDataLst>
      <p:tags r:id="rId1"/>
    </p:custDataLst>
    <p:extLst>
      <p:ext uri="{BB962C8B-B14F-4D97-AF65-F5344CB8AC3E}">
        <p14:creationId xmlns:p14="http://schemas.microsoft.com/office/powerpoint/2010/main" val="1581118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Oval Callout 5"/>
          <p:cNvSpPr/>
          <p:nvPr/>
        </p:nvSpPr>
        <p:spPr>
          <a:xfrm>
            <a:off x="4525181" y="1032933"/>
            <a:ext cx="2800677" cy="2220282"/>
          </a:xfrm>
          <a:prstGeom prst="wedgeEllipseCallout">
            <a:avLst>
              <a:gd name="adj1" fmla="val 48742"/>
              <a:gd name="adj2" fmla="val 5785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Are you seeing anything else that may not be there or do you have other experiences that make you think that your mind is playing tricks on you?</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6" name="Oval Callout 7"/>
          <p:cNvSpPr/>
          <p:nvPr/>
        </p:nvSpPr>
        <p:spPr>
          <a:xfrm>
            <a:off x="2606840" y="3253215"/>
            <a:ext cx="2139922" cy="1725185"/>
          </a:xfrm>
          <a:prstGeom prst="wedgeEllipseCallout">
            <a:avLst>
              <a:gd name="adj1" fmla="val -60715"/>
              <a:gd name="adj2" fmla="val -36712"/>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No, it’s just this, but it’s been occurring most nights for the last month.</a:t>
            </a:r>
          </a:p>
        </p:txBody>
      </p:sp>
    </p:spTree>
    <p:custDataLst>
      <p:tags r:id="rId1"/>
    </p:custDataLst>
    <p:extLst>
      <p:ext uri="{BB962C8B-B14F-4D97-AF65-F5344CB8AC3E}">
        <p14:creationId xmlns:p14="http://schemas.microsoft.com/office/powerpoint/2010/main" val="4161299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Oval Callout 5"/>
          <p:cNvSpPr/>
          <p:nvPr/>
        </p:nvSpPr>
        <p:spPr>
          <a:xfrm>
            <a:off x="4525181" y="1032933"/>
            <a:ext cx="2800677" cy="2220282"/>
          </a:xfrm>
          <a:prstGeom prst="wedgeEllipseCallout">
            <a:avLst>
              <a:gd name="adj1" fmla="val 48742"/>
              <a:gd name="adj2" fmla="val 5785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Hear things other people can’t? Odd thoughts? TV/radio sending you a message? Convinced others are trying to hurt you?</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Tree>
    <p:custDataLst>
      <p:tags r:id="rId1"/>
    </p:custDataLst>
    <p:extLst>
      <p:ext uri="{BB962C8B-B14F-4D97-AF65-F5344CB8AC3E}">
        <p14:creationId xmlns:p14="http://schemas.microsoft.com/office/powerpoint/2010/main" val="4057830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Oval Callout 5"/>
          <p:cNvSpPr/>
          <p:nvPr/>
        </p:nvSpPr>
        <p:spPr>
          <a:xfrm>
            <a:off x="4525181" y="1032933"/>
            <a:ext cx="2800677" cy="2220282"/>
          </a:xfrm>
          <a:prstGeom prst="wedgeEllipseCallout">
            <a:avLst>
              <a:gd name="adj1" fmla="val 48742"/>
              <a:gd name="adj2" fmla="val 5785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Hear things other people can’t? Odd thoughts? TV/radio sending you a message? Convinced others are trying to hurt you?</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6" name="Oval Callout 5"/>
          <p:cNvSpPr/>
          <p:nvPr/>
        </p:nvSpPr>
        <p:spPr>
          <a:xfrm>
            <a:off x="2610783" y="3619537"/>
            <a:ext cx="1490129" cy="1048358"/>
          </a:xfrm>
          <a:prstGeom prst="wedgeEllipseCallout">
            <a:avLst>
              <a:gd name="adj1" fmla="val -67910"/>
              <a:gd name="adj2" fmla="val -47550"/>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Nope. </a:t>
            </a:r>
          </a:p>
        </p:txBody>
      </p:sp>
    </p:spTree>
    <p:custDataLst>
      <p:tags r:id="rId1"/>
    </p:custDataLst>
    <p:extLst>
      <p:ext uri="{BB962C8B-B14F-4D97-AF65-F5344CB8AC3E}">
        <p14:creationId xmlns:p14="http://schemas.microsoft.com/office/powerpoint/2010/main" val="820014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Oval Callout 5"/>
          <p:cNvSpPr/>
          <p:nvPr/>
        </p:nvSpPr>
        <p:spPr>
          <a:xfrm>
            <a:off x="4525181" y="1032933"/>
            <a:ext cx="2800677" cy="2220282"/>
          </a:xfrm>
          <a:prstGeom prst="wedgeEllipseCallout">
            <a:avLst>
              <a:gd name="adj1" fmla="val 48742"/>
              <a:gd name="adj2" fmla="val 5785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How about the paranoia? How often is that occurring?</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Tree>
    <p:custDataLst>
      <p:tags r:id="rId1"/>
    </p:custDataLst>
    <p:extLst>
      <p:ext uri="{BB962C8B-B14F-4D97-AF65-F5344CB8AC3E}">
        <p14:creationId xmlns:p14="http://schemas.microsoft.com/office/powerpoint/2010/main" val="3158053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Oval Callout 5"/>
          <p:cNvSpPr/>
          <p:nvPr/>
        </p:nvSpPr>
        <p:spPr>
          <a:xfrm>
            <a:off x="4525181" y="1032933"/>
            <a:ext cx="2800677" cy="2220282"/>
          </a:xfrm>
          <a:prstGeom prst="wedgeEllipseCallout">
            <a:avLst>
              <a:gd name="adj1" fmla="val 48742"/>
              <a:gd name="adj2" fmla="val 5785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How about the paranoia? How often is that occurring?</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6" name="Oval Callout 7"/>
          <p:cNvSpPr/>
          <p:nvPr/>
        </p:nvSpPr>
        <p:spPr>
          <a:xfrm>
            <a:off x="2606840" y="3253215"/>
            <a:ext cx="2862628" cy="2070241"/>
          </a:xfrm>
          <a:prstGeom prst="wedgeEllipseCallout">
            <a:avLst>
              <a:gd name="adj1" fmla="val -60715"/>
              <a:gd name="adj2" fmla="val -36712"/>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It only happens when I see the shadows. It makes me paranoid that someone else is there or that I’m going crazy. </a:t>
            </a:r>
          </a:p>
        </p:txBody>
      </p:sp>
    </p:spTree>
    <p:custDataLst>
      <p:tags r:id="rId1"/>
    </p:custDataLst>
    <p:extLst>
      <p:ext uri="{BB962C8B-B14F-4D97-AF65-F5344CB8AC3E}">
        <p14:creationId xmlns:p14="http://schemas.microsoft.com/office/powerpoint/2010/main" val="611695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Oval Callout 5"/>
          <p:cNvSpPr/>
          <p:nvPr/>
        </p:nvSpPr>
        <p:spPr>
          <a:xfrm>
            <a:off x="4334933" y="846667"/>
            <a:ext cx="2990925" cy="2406548"/>
          </a:xfrm>
          <a:prstGeom prst="wedgeEllipseCallout">
            <a:avLst>
              <a:gd name="adj1" fmla="val 48742"/>
              <a:gd name="adj2" fmla="val 5785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You mentioned marijuana use on intake. Can I ask if these experiences are occurring while smoking or are they also occurring outside of marijuana use?</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Tree>
    <p:custDataLst>
      <p:tags r:id="rId1"/>
    </p:custDataLst>
    <p:extLst>
      <p:ext uri="{BB962C8B-B14F-4D97-AF65-F5344CB8AC3E}">
        <p14:creationId xmlns:p14="http://schemas.microsoft.com/office/powerpoint/2010/main" val="4177261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Oval Callout 5"/>
          <p:cNvSpPr/>
          <p:nvPr/>
        </p:nvSpPr>
        <p:spPr>
          <a:xfrm>
            <a:off x="4334933" y="846667"/>
            <a:ext cx="2990925" cy="2406548"/>
          </a:xfrm>
          <a:prstGeom prst="wedgeEllipseCallout">
            <a:avLst>
              <a:gd name="adj1" fmla="val 48742"/>
              <a:gd name="adj2" fmla="val 5785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You mentioned marijuana use on intake. Can I ask if these experiences are occurring while smoking or are they also occurring outside of marijuana use?</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6" name="Oval Callout 7"/>
          <p:cNvSpPr/>
          <p:nvPr/>
        </p:nvSpPr>
        <p:spPr>
          <a:xfrm>
            <a:off x="2606839" y="3253215"/>
            <a:ext cx="3539961" cy="2758118"/>
          </a:xfrm>
          <a:prstGeom prst="wedgeEllipseCallout">
            <a:avLst>
              <a:gd name="adj1" fmla="val -60715"/>
              <a:gd name="adj2" fmla="val -36712"/>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You know, that’s a good point. These experiences have occurred almost every night, but I do usually smoke just about every night after work. It’s hard to say. I think that they may have occurred on nights that I wasn’t smoking.</a:t>
            </a:r>
          </a:p>
        </p:txBody>
      </p:sp>
    </p:spTree>
    <p:custDataLst>
      <p:tags r:id="rId1"/>
    </p:custDataLst>
    <p:extLst>
      <p:ext uri="{BB962C8B-B14F-4D97-AF65-F5344CB8AC3E}">
        <p14:creationId xmlns:p14="http://schemas.microsoft.com/office/powerpoint/2010/main" val="18577184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7" name="Cloud Callout 5"/>
          <p:cNvSpPr/>
          <p:nvPr/>
        </p:nvSpPr>
        <p:spPr>
          <a:xfrm>
            <a:off x="5206728" y="285692"/>
            <a:ext cx="3584448" cy="2245028"/>
          </a:xfrm>
          <a:prstGeom prst="cloudCallout">
            <a:avLst>
              <a:gd name="adj1" fmla="val 18743"/>
              <a:gd name="adj2" fmla="val 66620"/>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Hmmm, this may just be an effect of marijuana use. I need to figure out if Natalie is experiencing full or attenuated psychosis</a:t>
            </a:r>
          </a:p>
        </p:txBody>
      </p:sp>
    </p:spTree>
    <p:custDataLst>
      <p:tags r:id="rId1"/>
    </p:custDataLst>
    <p:extLst>
      <p:ext uri="{BB962C8B-B14F-4D97-AF65-F5344CB8AC3E}">
        <p14:creationId xmlns:p14="http://schemas.microsoft.com/office/powerpoint/2010/main" val="2587782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noChangeAspect="1"/>
          </p:cNvGrpSpPr>
          <p:nvPr/>
        </p:nvGrpSpPr>
        <p:grpSpPr>
          <a:xfrm>
            <a:off x="5417713" y="1773044"/>
            <a:ext cx="3706360" cy="5084956"/>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243088" y="4667232"/>
            <a:ext cx="6056112" cy="1588127"/>
          </a:xfrm>
        </p:spPr>
        <p:txBody>
          <a:bodyPr wrap="square">
            <a:spAutoFit/>
          </a:bodyPr>
          <a:lstStyle/>
          <a:p>
            <a:r>
              <a:rPr lang="en-US" sz="3600" b="1" dirty="0"/>
              <a:t>Distinguishing fully-psychotic, </a:t>
            </a:r>
            <a:br>
              <a:rPr lang="en-US" sz="3600" b="1" dirty="0"/>
            </a:br>
            <a:r>
              <a:rPr lang="en-US" sz="3600" b="1" dirty="0"/>
              <a:t>attenuated-psychotic, and non-psychotic symptoms</a:t>
            </a:r>
          </a:p>
        </p:txBody>
      </p:sp>
    </p:spTree>
    <p:custDataLst>
      <p:tags r:id="rId1"/>
    </p:custDataLst>
    <p:extLst>
      <p:ext uri="{BB962C8B-B14F-4D97-AF65-F5344CB8AC3E}">
        <p14:creationId xmlns:p14="http://schemas.microsoft.com/office/powerpoint/2010/main" val="462475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18" y="1893787"/>
            <a:ext cx="7559734" cy="4400997"/>
          </a:xfrm>
          <a:prstGeom prst="rect">
            <a:avLst/>
          </a:prstGeom>
        </p:spPr>
      </p:pic>
      <p:sp>
        <p:nvSpPr>
          <p:cNvPr id="2" name="Title 1"/>
          <p:cNvSpPr>
            <a:spLocks noGrp="1"/>
          </p:cNvSpPr>
          <p:nvPr>
            <p:ph type="title"/>
          </p:nvPr>
        </p:nvSpPr>
        <p:spPr>
          <a:xfrm>
            <a:off x="2683928" y="1245450"/>
            <a:ext cx="4432489" cy="404191"/>
          </a:xfrm>
        </p:spPr>
        <p:txBody>
          <a:bodyPr>
            <a:noAutofit/>
          </a:bodyPr>
          <a:lstStyle/>
          <a:p>
            <a:r>
              <a:rPr lang="en-US" sz="3200" dirty="0"/>
              <a:t>To ask a question:</a:t>
            </a:r>
          </a:p>
        </p:txBody>
      </p:sp>
      <p:sp>
        <p:nvSpPr>
          <p:cNvPr id="4" name="Text Placeholder 3"/>
          <p:cNvSpPr>
            <a:spLocks noGrp="1"/>
          </p:cNvSpPr>
          <p:nvPr>
            <p:ph type="body" sz="half" idx="2"/>
          </p:nvPr>
        </p:nvSpPr>
        <p:spPr>
          <a:xfrm>
            <a:off x="2816449" y="4525361"/>
            <a:ext cx="2739019" cy="977348"/>
          </a:xfrm>
        </p:spPr>
        <p:txBody>
          <a:bodyPr/>
          <a:lstStyle/>
          <a:p>
            <a:r>
              <a:rPr lang="en-US" sz="2000" dirty="0">
                <a:solidFill>
                  <a:schemeClr val="tx2">
                    <a:lumMod val="75000"/>
                  </a:schemeClr>
                </a:solidFill>
              </a:rPr>
              <a:t>Click the Chat bubble icon at the bottom of your screen.</a:t>
            </a:r>
          </a:p>
          <a:p>
            <a:endParaRPr lang="en-US" dirty="0"/>
          </a:p>
        </p:txBody>
      </p:sp>
      <p:cxnSp>
        <p:nvCxnSpPr>
          <p:cNvPr id="10" name="Straight Arrow Connector 9"/>
          <p:cNvCxnSpPr/>
          <p:nvPr/>
        </p:nvCxnSpPr>
        <p:spPr>
          <a:xfrm>
            <a:off x="3869635" y="5502709"/>
            <a:ext cx="0" cy="354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93587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5417713" y="1773044"/>
            <a:ext cx="3706360" cy="5084956"/>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257587" y="1337324"/>
            <a:ext cx="4826000" cy="4524315"/>
          </a:xfrm>
          <a:prstGeom prst="rect">
            <a:avLst/>
          </a:prstGeom>
          <a:noFill/>
        </p:spPr>
        <p:txBody>
          <a:bodyPr wrap="square" rtlCol="0">
            <a:spAutoFit/>
          </a:bodyPr>
          <a:lstStyle/>
          <a:p>
            <a:r>
              <a:rPr lang="en-US" sz="2400" dirty="0">
                <a:latin typeface="Corbel" panose="020B0503020204020204" pitchFamily="34" charset="0"/>
              </a:rPr>
              <a:t>What is the main difference between attenuated-psychosis and fully psychotic symptoms?</a:t>
            </a:r>
          </a:p>
          <a:p>
            <a:endParaRPr lang="en-US" sz="2400" dirty="0">
              <a:latin typeface="Corbel" panose="020B0503020204020204" pitchFamily="34" charset="0"/>
            </a:endParaRPr>
          </a:p>
          <a:p>
            <a:pPr marL="342900" indent="-342900">
              <a:buFont typeface="+mj-lt"/>
              <a:buAutoNum type="alphaLcParenR"/>
            </a:pPr>
            <a:r>
              <a:rPr lang="en-US" sz="2400" dirty="0"/>
              <a:t>How unusual or illogical the symptom seems</a:t>
            </a:r>
          </a:p>
          <a:p>
            <a:pPr marL="342900" indent="-342900">
              <a:buFont typeface="+mj-lt"/>
              <a:buAutoNum type="alphaLcParenR"/>
            </a:pPr>
            <a:r>
              <a:rPr lang="en-US" sz="2400" dirty="0"/>
              <a:t>Whether the person has the insight that the experience is “not real”</a:t>
            </a:r>
          </a:p>
          <a:p>
            <a:pPr marL="342900" indent="-342900">
              <a:buFont typeface="+mj-lt"/>
              <a:buAutoNum type="alphaLcParenR"/>
            </a:pPr>
            <a:r>
              <a:rPr lang="en-US" sz="2400" dirty="0"/>
              <a:t>How often the symptom occurs</a:t>
            </a:r>
          </a:p>
          <a:p>
            <a:pPr marL="342900" indent="-342900">
              <a:buFont typeface="+mj-lt"/>
              <a:buAutoNum type="alphaLcParenR"/>
            </a:pPr>
            <a:r>
              <a:rPr lang="en-US" sz="2400" dirty="0"/>
              <a:t>All of the above</a:t>
            </a:r>
          </a:p>
          <a:p>
            <a:endParaRPr lang="en-US" sz="2400" dirty="0">
              <a:latin typeface="Corbel" panose="020B0503020204020204" pitchFamily="34" charset="0"/>
            </a:endParaRPr>
          </a:p>
        </p:txBody>
      </p:sp>
    </p:spTree>
    <p:custDataLst>
      <p:tags r:id="rId1"/>
    </p:custDataLst>
    <p:extLst>
      <p:ext uri="{BB962C8B-B14F-4D97-AF65-F5344CB8AC3E}">
        <p14:creationId xmlns:p14="http://schemas.microsoft.com/office/powerpoint/2010/main" val="2378591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5417713" y="1773044"/>
            <a:ext cx="3706360" cy="5084956"/>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257587" y="1337324"/>
            <a:ext cx="4826000" cy="4524315"/>
          </a:xfrm>
          <a:prstGeom prst="rect">
            <a:avLst/>
          </a:prstGeom>
          <a:noFill/>
        </p:spPr>
        <p:txBody>
          <a:bodyPr wrap="square" rtlCol="0">
            <a:spAutoFit/>
          </a:bodyPr>
          <a:lstStyle/>
          <a:p>
            <a:r>
              <a:rPr lang="en-US" sz="2400" dirty="0">
                <a:latin typeface="Corbel" panose="020B0503020204020204" pitchFamily="34" charset="0"/>
              </a:rPr>
              <a:t>What is the main difference between attenuated-psychosis and fully psychotic symptoms?</a:t>
            </a:r>
          </a:p>
          <a:p>
            <a:endParaRPr lang="en-US" sz="2400" dirty="0">
              <a:latin typeface="Corbel" panose="020B0503020204020204" pitchFamily="34" charset="0"/>
            </a:endParaRPr>
          </a:p>
          <a:p>
            <a:pPr marL="342900" indent="-342900">
              <a:buFont typeface="+mj-lt"/>
              <a:buAutoNum type="alphaLcParenR"/>
            </a:pPr>
            <a:r>
              <a:rPr lang="en-US" sz="2400" dirty="0"/>
              <a:t>How unusual or illogical the symptom seems</a:t>
            </a:r>
          </a:p>
          <a:p>
            <a:pPr marL="342900" indent="-342900">
              <a:buFont typeface="+mj-lt"/>
              <a:buAutoNum type="alphaLcParenR"/>
            </a:pPr>
            <a:r>
              <a:rPr lang="en-US" sz="2400" b="1" u="sng" dirty="0"/>
              <a:t>Whether the person has the insight that the experience is “not real”</a:t>
            </a:r>
          </a:p>
          <a:p>
            <a:pPr marL="342900" indent="-342900">
              <a:buFont typeface="+mj-lt"/>
              <a:buAutoNum type="alphaLcParenR"/>
            </a:pPr>
            <a:r>
              <a:rPr lang="en-US" sz="2400" dirty="0"/>
              <a:t>How often the symptom occurs</a:t>
            </a:r>
          </a:p>
          <a:p>
            <a:pPr marL="342900" indent="-342900">
              <a:buFont typeface="+mj-lt"/>
              <a:buAutoNum type="alphaLcParenR"/>
            </a:pPr>
            <a:r>
              <a:rPr lang="en-US" sz="2400" dirty="0"/>
              <a:t>All of the above</a:t>
            </a:r>
          </a:p>
          <a:p>
            <a:endParaRPr lang="en-US" sz="2400" dirty="0">
              <a:latin typeface="Corbel" panose="020B0503020204020204" pitchFamily="34" charset="0"/>
            </a:endParaRPr>
          </a:p>
        </p:txBody>
      </p:sp>
    </p:spTree>
    <p:custDataLst>
      <p:tags r:id="rId1"/>
    </p:custDataLst>
    <p:extLst>
      <p:ext uri="{BB962C8B-B14F-4D97-AF65-F5344CB8AC3E}">
        <p14:creationId xmlns:p14="http://schemas.microsoft.com/office/powerpoint/2010/main" val="1961980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3901485"/>
              </p:ext>
            </p:extLst>
          </p:nvPr>
        </p:nvGraphicFramePr>
        <p:xfrm>
          <a:off x="157163" y="557214"/>
          <a:ext cx="8801100" cy="5761037"/>
        </p:xfrm>
        <a:graphic>
          <a:graphicData uri="http://schemas.openxmlformats.org/drawingml/2006/table">
            <a:tbl>
              <a:tblPr firstRow="1" bandRow="1">
                <a:tableStyleId>{5C22544A-7EE6-4342-B048-85BDC9FD1C3A}</a:tableStyleId>
              </a:tblPr>
              <a:tblGrid>
                <a:gridCol w="2200275">
                  <a:extLst>
                    <a:ext uri="{9D8B030D-6E8A-4147-A177-3AD203B41FA5}">
                      <a16:colId xmlns:a16="http://schemas.microsoft.com/office/drawing/2014/main" val="20000"/>
                    </a:ext>
                  </a:extLst>
                </a:gridCol>
                <a:gridCol w="2200275">
                  <a:extLst>
                    <a:ext uri="{9D8B030D-6E8A-4147-A177-3AD203B41FA5}">
                      <a16:colId xmlns:a16="http://schemas.microsoft.com/office/drawing/2014/main" val="20001"/>
                    </a:ext>
                  </a:extLst>
                </a:gridCol>
                <a:gridCol w="2200275">
                  <a:extLst>
                    <a:ext uri="{9D8B030D-6E8A-4147-A177-3AD203B41FA5}">
                      <a16:colId xmlns:a16="http://schemas.microsoft.com/office/drawing/2014/main" val="20002"/>
                    </a:ext>
                  </a:extLst>
                </a:gridCol>
                <a:gridCol w="2200275">
                  <a:extLst>
                    <a:ext uri="{9D8B030D-6E8A-4147-A177-3AD203B41FA5}">
                      <a16:colId xmlns:a16="http://schemas.microsoft.com/office/drawing/2014/main" val="20003"/>
                    </a:ext>
                  </a:extLst>
                </a:gridCol>
              </a:tblGrid>
              <a:tr h="551780">
                <a:tc>
                  <a:txBody>
                    <a:bodyPr/>
                    <a:lstStyle/>
                    <a:p>
                      <a:endParaRPr lang="en-US" sz="1400" dirty="0"/>
                    </a:p>
                  </a:txBody>
                  <a:tcPr marL="68580" marR="68580" marT="34290" marB="3429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latin typeface="Calibri" panose="020F0502020204030204" pitchFamily="34" charset="0"/>
                          <a:ea typeface="Calibri" panose="020F0502020204030204" pitchFamily="34" charset="0"/>
                          <a:cs typeface="Times New Roman" panose="02020603050405020304" pitchFamily="18" charset="0"/>
                        </a:rPr>
                        <a:t>Quality</a:t>
                      </a:r>
                    </a:p>
                    <a:p>
                      <a:pPr algn="ctr"/>
                      <a:endParaRPr lang="en-US" sz="1500" dirty="0"/>
                    </a:p>
                  </a:txBody>
                  <a:tcPr marL="68580" marR="68580" marT="34290" marB="34290">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Conviction</a:t>
                      </a:r>
                    </a:p>
                    <a:p>
                      <a:pPr algn="ctr"/>
                      <a:endParaRPr lang="en-US" sz="1500" dirty="0"/>
                    </a:p>
                  </a:txBody>
                  <a:tcPr marL="68580" marR="68580" marT="34290" marB="34290">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Frequency </a:t>
                      </a:r>
                    </a:p>
                    <a:p>
                      <a:pPr algn="ctr"/>
                      <a:endParaRPr lang="en-US" sz="1500" dirty="0"/>
                    </a:p>
                  </a:txBody>
                  <a:tcPr marL="68580" marR="68580" marT="34290" marB="34290">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254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Full-psychosis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lnL w="28575" cap="flat" cmpd="sng" algn="ctr">
                      <a:solidFill>
                        <a:schemeClr val="tx1"/>
                      </a:solidFill>
                      <a:prstDash val="solid"/>
                      <a:round/>
                      <a:headEnd type="none" w="med" len="med"/>
                      <a:tailEnd type="none" w="med" len="med"/>
                    </a:lnL>
                  </a:tcPr>
                </a:tc>
                <a:tc>
                  <a:txBody>
                    <a:bodyPr/>
                    <a:lstStyle/>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Illogical </a:t>
                      </a:r>
                    </a:p>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Not culturally held</a:t>
                      </a:r>
                    </a:p>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Compelling/ Impacts function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Certain is true</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Couple of times a month to daily</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733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Attenuated-psychosis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lnL w="28575" cap="flat" cmpd="sng" algn="ctr">
                      <a:solidFill>
                        <a:schemeClr val="tx1"/>
                      </a:solidFill>
                      <a:prstDash val="solid"/>
                      <a:round/>
                      <a:headEnd type="none" w="med" len="med"/>
                      <a:tailEnd type="none" w="med" len="med"/>
                    </a:lnL>
                  </a:tcPr>
                </a:tc>
                <a:tc>
                  <a:txBody>
                    <a:bodyPr/>
                    <a:lstStyle/>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Illogical </a:t>
                      </a:r>
                      <a:br>
                        <a:rPr lang="en-US" sz="1400" b="1"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a:effectLst/>
                          <a:latin typeface="Calibri" panose="020F0502020204030204" pitchFamily="34" charset="0"/>
                          <a:ea typeface="Calibri" panose="020F0502020204030204" pitchFamily="34" charset="0"/>
                          <a:cs typeface="Times New Roman" panose="02020603050405020304" pitchFamily="18" charset="0"/>
                        </a:rPr>
                        <a:t>and</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Not culturally held </a:t>
                      </a:r>
                      <a:br>
                        <a:rPr lang="en-US" sz="1400" b="1"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a:effectLst/>
                          <a:latin typeface="Calibri" panose="020F0502020204030204" pitchFamily="34" charset="0"/>
                          <a:ea typeface="Calibri" panose="020F0502020204030204" pitchFamily="34" charset="0"/>
                          <a:cs typeface="Times New Roman" panose="02020603050405020304" pitchFamily="18" charset="0"/>
                        </a:rPr>
                        <a:t>and</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Compelling/Impacts function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Doubts about veracity</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Couple of times </a:t>
                      </a:r>
                      <a:r>
                        <a:rPr lang="en-US" sz="1400" b="1">
                          <a:effectLst/>
                          <a:latin typeface="Calibri" panose="020F0502020204030204" pitchFamily="34" charset="0"/>
                          <a:ea typeface="Calibri" panose="020F0502020204030204" pitchFamily="34" charset="0"/>
                          <a:cs typeface="Times New Roman" panose="02020603050405020304" pitchFamily="18" charset="0"/>
                        </a:rPr>
                        <a:t>a month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to daily</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25416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Non-psychotic</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Illogical and culturally held </a:t>
                      </a:r>
                      <a:br>
                        <a:rPr lang="en-US" sz="1400" b="1"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a:effectLst/>
                          <a:latin typeface="Calibri" panose="020F0502020204030204" pitchFamily="34" charset="0"/>
                          <a:ea typeface="Calibri" panose="020F0502020204030204" pitchFamily="34" charset="0"/>
                          <a:cs typeface="Times New Roman" panose="02020603050405020304" pitchFamily="18" charset="0"/>
                        </a:rPr>
                        <a:t>or</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Logical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Not applicable</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Not applicable</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967614">
                <a:tc vMerge="1">
                  <a:txBody>
                    <a:bodyPr/>
                    <a:lstStyle/>
                    <a:p>
                      <a:endParaRPr lang="en-US"/>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Illogical and not culturally held but easy to dismiss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lnB w="28575"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Not applicable</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lnB w="28575"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Very rare</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3442695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Tree>
    <p:custDataLst>
      <p:tags r:id="rId1"/>
    </p:custDataLst>
    <p:extLst>
      <p:ext uri="{BB962C8B-B14F-4D97-AF65-F5344CB8AC3E}">
        <p14:creationId xmlns:p14="http://schemas.microsoft.com/office/powerpoint/2010/main" val="2201447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6" name="Oval Callout 5"/>
          <p:cNvSpPr/>
          <p:nvPr/>
        </p:nvSpPr>
        <p:spPr>
          <a:xfrm>
            <a:off x="5483534" y="1408281"/>
            <a:ext cx="2508972" cy="1508626"/>
          </a:xfrm>
          <a:prstGeom prst="wedgeEllipseCallout">
            <a:avLst>
              <a:gd name="adj1" fmla="val 20855"/>
              <a:gd name="adj2" fmla="val 76648"/>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a:p>
            <a:pPr algn="ctr"/>
            <a:r>
              <a:rPr lang="en-US" sz="1600" dirty="0">
                <a:solidFill>
                  <a:schemeClr val="bg1"/>
                </a:solidFill>
              </a:rPr>
              <a:t>Did you know that marijuana can cause these experiences that you are having?</a:t>
            </a:r>
          </a:p>
          <a:p>
            <a:pPr algn="ctr"/>
            <a:endParaRPr lang="en-US" sz="1350" dirty="0"/>
          </a:p>
        </p:txBody>
      </p:sp>
    </p:spTree>
    <p:custDataLst>
      <p:tags r:id="rId1"/>
    </p:custDataLst>
    <p:extLst>
      <p:ext uri="{BB962C8B-B14F-4D97-AF65-F5344CB8AC3E}">
        <p14:creationId xmlns:p14="http://schemas.microsoft.com/office/powerpoint/2010/main" val="2573087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6" name="Oval Callout 5"/>
          <p:cNvSpPr/>
          <p:nvPr/>
        </p:nvSpPr>
        <p:spPr>
          <a:xfrm>
            <a:off x="5483534" y="1408281"/>
            <a:ext cx="2508972" cy="1508626"/>
          </a:xfrm>
          <a:prstGeom prst="wedgeEllipseCallout">
            <a:avLst>
              <a:gd name="adj1" fmla="val 20855"/>
              <a:gd name="adj2" fmla="val 76648"/>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a:p>
            <a:pPr algn="ctr"/>
            <a:r>
              <a:rPr lang="en-US" sz="1600" dirty="0">
                <a:solidFill>
                  <a:schemeClr val="bg1"/>
                </a:solidFill>
              </a:rPr>
              <a:t>Did you know that marijuana can cause these experiences that you are having?</a:t>
            </a:r>
          </a:p>
          <a:p>
            <a:pPr algn="ctr"/>
            <a:endParaRPr lang="en-US" sz="1350" dirty="0"/>
          </a:p>
        </p:txBody>
      </p:sp>
      <p:sp>
        <p:nvSpPr>
          <p:cNvPr id="7" name="Oval Callout 6"/>
          <p:cNvSpPr/>
          <p:nvPr/>
        </p:nvSpPr>
        <p:spPr>
          <a:xfrm>
            <a:off x="997124" y="1552394"/>
            <a:ext cx="3329672" cy="1435061"/>
          </a:xfrm>
          <a:prstGeom prst="wedgeEllipseCallout">
            <a:avLst>
              <a:gd name="adj1" fmla="val -10606"/>
              <a:gd name="adj2" fmla="val 83464"/>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Well, I knew that marijuana can cause paranoia, but I didn’t know about the hallucinations thing.</a:t>
            </a:r>
          </a:p>
        </p:txBody>
      </p:sp>
    </p:spTree>
    <p:custDataLst>
      <p:tags r:id="rId1"/>
    </p:custDataLst>
    <p:extLst>
      <p:ext uri="{BB962C8B-B14F-4D97-AF65-F5344CB8AC3E}">
        <p14:creationId xmlns:p14="http://schemas.microsoft.com/office/powerpoint/2010/main" val="748923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6" name="Oval Callout 5"/>
          <p:cNvSpPr/>
          <p:nvPr/>
        </p:nvSpPr>
        <p:spPr>
          <a:xfrm>
            <a:off x="5384800" y="863600"/>
            <a:ext cx="2607706" cy="2053307"/>
          </a:xfrm>
          <a:prstGeom prst="wedgeEllipseCallout">
            <a:avLst>
              <a:gd name="adj1" fmla="val 20855"/>
              <a:gd name="adj2" fmla="val 76648"/>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a:p>
            <a:pPr algn="ctr"/>
            <a:r>
              <a:rPr lang="en-US" sz="1600" dirty="0">
                <a:solidFill>
                  <a:schemeClr val="bg1"/>
                </a:solidFill>
              </a:rPr>
              <a:t>The shadows you are seeing are called perceptual abnormalities, which can occur with marijuana  and other drugs. </a:t>
            </a:r>
          </a:p>
          <a:p>
            <a:pPr algn="ctr"/>
            <a:endParaRPr lang="en-US" sz="1350" dirty="0"/>
          </a:p>
        </p:txBody>
      </p:sp>
    </p:spTree>
    <p:custDataLst>
      <p:tags r:id="rId1"/>
    </p:custDataLst>
    <p:extLst>
      <p:ext uri="{BB962C8B-B14F-4D97-AF65-F5344CB8AC3E}">
        <p14:creationId xmlns:p14="http://schemas.microsoft.com/office/powerpoint/2010/main" val="39610328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6" name="Oval Callout 5"/>
          <p:cNvSpPr/>
          <p:nvPr/>
        </p:nvSpPr>
        <p:spPr>
          <a:xfrm>
            <a:off x="5384800" y="863600"/>
            <a:ext cx="2607706" cy="2053307"/>
          </a:xfrm>
          <a:prstGeom prst="wedgeEllipseCallout">
            <a:avLst>
              <a:gd name="adj1" fmla="val 20855"/>
              <a:gd name="adj2" fmla="val 76648"/>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a:p>
            <a:pPr algn="ctr"/>
            <a:r>
              <a:rPr lang="en-US" sz="1600" dirty="0">
                <a:solidFill>
                  <a:schemeClr val="bg1"/>
                </a:solidFill>
              </a:rPr>
              <a:t>The shadows you are seeing are called perceptual abnormalities, which can occur with marijuana  and other drugs. </a:t>
            </a:r>
          </a:p>
          <a:p>
            <a:pPr algn="ctr"/>
            <a:endParaRPr lang="en-US" sz="1350" dirty="0"/>
          </a:p>
        </p:txBody>
      </p:sp>
      <p:sp>
        <p:nvSpPr>
          <p:cNvPr id="7" name="Oval Callout 6"/>
          <p:cNvSpPr/>
          <p:nvPr/>
        </p:nvSpPr>
        <p:spPr>
          <a:xfrm>
            <a:off x="1569790" y="2099332"/>
            <a:ext cx="2324775" cy="817575"/>
          </a:xfrm>
          <a:prstGeom prst="wedgeEllipseCallout">
            <a:avLst>
              <a:gd name="adj1" fmla="val -18837"/>
              <a:gd name="adj2" fmla="val 11980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Oh, wow, that’s scary.</a:t>
            </a:r>
          </a:p>
        </p:txBody>
      </p:sp>
    </p:spTree>
    <p:custDataLst>
      <p:tags r:id="rId1"/>
    </p:custDataLst>
    <p:extLst>
      <p:ext uri="{BB962C8B-B14F-4D97-AF65-F5344CB8AC3E}">
        <p14:creationId xmlns:p14="http://schemas.microsoft.com/office/powerpoint/2010/main" val="32020864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6" name="Oval Callout 5"/>
          <p:cNvSpPr/>
          <p:nvPr/>
        </p:nvSpPr>
        <p:spPr>
          <a:xfrm>
            <a:off x="5384800" y="863600"/>
            <a:ext cx="2607706" cy="2053307"/>
          </a:xfrm>
          <a:prstGeom prst="wedgeEllipseCallout">
            <a:avLst>
              <a:gd name="adj1" fmla="val 20855"/>
              <a:gd name="adj2" fmla="val 76648"/>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a:p>
            <a:pPr algn="ctr"/>
            <a:r>
              <a:rPr lang="en-US" sz="1600" dirty="0">
                <a:solidFill>
                  <a:schemeClr val="bg1"/>
                </a:solidFill>
              </a:rPr>
              <a:t>Do you take any medications or use  other substances?</a:t>
            </a:r>
          </a:p>
          <a:p>
            <a:pPr algn="ctr"/>
            <a:endParaRPr lang="en-US" sz="1350" dirty="0"/>
          </a:p>
        </p:txBody>
      </p:sp>
    </p:spTree>
    <p:custDataLst>
      <p:tags r:id="rId1"/>
    </p:custDataLst>
    <p:extLst>
      <p:ext uri="{BB962C8B-B14F-4D97-AF65-F5344CB8AC3E}">
        <p14:creationId xmlns:p14="http://schemas.microsoft.com/office/powerpoint/2010/main" val="347406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6" name="Oval Callout 5"/>
          <p:cNvSpPr/>
          <p:nvPr/>
        </p:nvSpPr>
        <p:spPr>
          <a:xfrm>
            <a:off x="5384800" y="863600"/>
            <a:ext cx="2607706" cy="2053307"/>
          </a:xfrm>
          <a:prstGeom prst="wedgeEllipseCallout">
            <a:avLst>
              <a:gd name="adj1" fmla="val 20855"/>
              <a:gd name="adj2" fmla="val 76648"/>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a:p>
            <a:pPr algn="ctr"/>
            <a:r>
              <a:rPr lang="en-US" sz="1600" dirty="0">
                <a:solidFill>
                  <a:schemeClr val="bg1"/>
                </a:solidFill>
              </a:rPr>
              <a:t>Do you take any medications or use  other substances?</a:t>
            </a:r>
          </a:p>
          <a:p>
            <a:pPr algn="ctr"/>
            <a:endParaRPr lang="en-US" sz="1350" dirty="0"/>
          </a:p>
        </p:txBody>
      </p:sp>
      <p:sp>
        <p:nvSpPr>
          <p:cNvPr id="7" name="Oval Callout 7"/>
          <p:cNvSpPr/>
          <p:nvPr/>
        </p:nvSpPr>
        <p:spPr>
          <a:xfrm>
            <a:off x="507999" y="1303867"/>
            <a:ext cx="4876802" cy="1613040"/>
          </a:xfrm>
          <a:prstGeom prst="wedgeEllipseCallout">
            <a:avLst>
              <a:gd name="adj1" fmla="val -12606"/>
              <a:gd name="adj2" fmla="val 8641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Hmm, I didn’t say this in intake, but I did use LSD about a month ago at a party and saw some weird things that night, but it’s been a month now. That should be out of my system!</a:t>
            </a:r>
          </a:p>
        </p:txBody>
      </p:sp>
    </p:spTree>
    <p:custDataLst>
      <p:tags r:id="rId1"/>
    </p:custDataLst>
    <p:extLst>
      <p:ext uri="{BB962C8B-B14F-4D97-AF65-F5344CB8AC3E}">
        <p14:creationId xmlns:p14="http://schemas.microsoft.com/office/powerpoint/2010/main" val="3934450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43" y="1893787"/>
            <a:ext cx="7291483" cy="4400997"/>
          </a:xfrm>
          <a:prstGeom prst="rect">
            <a:avLst/>
          </a:prstGeom>
        </p:spPr>
      </p:pic>
      <p:sp>
        <p:nvSpPr>
          <p:cNvPr id="2" name="Title 1"/>
          <p:cNvSpPr>
            <a:spLocks noGrp="1"/>
          </p:cNvSpPr>
          <p:nvPr>
            <p:ph type="title"/>
          </p:nvPr>
        </p:nvSpPr>
        <p:spPr>
          <a:xfrm>
            <a:off x="2683928" y="1245450"/>
            <a:ext cx="4432489" cy="404191"/>
          </a:xfrm>
        </p:spPr>
        <p:txBody>
          <a:bodyPr>
            <a:noAutofit/>
          </a:bodyPr>
          <a:lstStyle/>
          <a:p>
            <a:r>
              <a:rPr lang="en-US" sz="3200" dirty="0"/>
              <a:t>To ask a question:</a:t>
            </a:r>
          </a:p>
        </p:txBody>
      </p:sp>
      <p:sp>
        <p:nvSpPr>
          <p:cNvPr id="4" name="Text Placeholder 3"/>
          <p:cNvSpPr>
            <a:spLocks noGrp="1"/>
          </p:cNvSpPr>
          <p:nvPr>
            <p:ph type="body" sz="half" idx="2"/>
          </p:nvPr>
        </p:nvSpPr>
        <p:spPr>
          <a:xfrm>
            <a:off x="1027405" y="3605610"/>
            <a:ext cx="3425325" cy="1459775"/>
          </a:xfrm>
        </p:spPr>
        <p:txBody>
          <a:bodyPr>
            <a:normAutofit lnSpcReduction="10000"/>
          </a:bodyPr>
          <a:lstStyle/>
          <a:p>
            <a:r>
              <a:rPr lang="en-US" sz="2000" dirty="0">
                <a:solidFill>
                  <a:schemeClr val="tx2">
                    <a:lumMod val="75000"/>
                  </a:schemeClr>
                </a:solidFill>
              </a:rPr>
              <a:t>Then, on the bottom right hand of your screen, select “All Panelists” from the drop down menu, and type your question into the window below:</a:t>
            </a:r>
          </a:p>
          <a:p>
            <a:endParaRPr lang="en-US" dirty="0"/>
          </a:p>
        </p:txBody>
      </p:sp>
      <p:cxnSp>
        <p:nvCxnSpPr>
          <p:cNvPr id="5" name="Straight Arrow Connector 4"/>
          <p:cNvCxnSpPr/>
          <p:nvPr/>
        </p:nvCxnSpPr>
        <p:spPr>
          <a:xfrm>
            <a:off x="3763617" y="4731026"/>
            <a:ext cx="940905" cy="6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29727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5417713" y="1773044"/>
            <a:ext cx="3706360" cy="5084956"/>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257587" y="1151057"/>
            <a:ext cx="4826000" cy="3785652"/>
          </a:xfrm>
          <a:prstGeom prst="rect">
            <a:avLst/>
          </a:prstGeom>
          <a:noFill/>
        </p:spPr>
        <p:txBody>
          <a:bodyPr wrap="square" rtlCol="0">
            <a:spAutoFit/>
          </a:bodyPr>
          <a:lstStyle/>
          <a:p>
            <a:r>
              <a:rPr lang="en-US" sz="2400" dirty="0">
                <a:latin typeface="Corbel" panose="020B0503020204020204" pitchFamily="34" charset="0"/>
              </a:rPr>
              <a:t>How likely is it that Natalie’s attenuated psychosis symptoms are related to use of marijuana or other drugs?</a:t>
            </a:r>
          </a:p>
          <a:p>
            <a:endParaRPr lang="en-US" sz="2400" dirty="0">
              <a:latin typeface="Corbel" panose="020B0503020204020204" pitchFamily="34" charset="0"/>
            </a:endParaRPr>
          </a:p>
          <a:p>
            <a:pPr marL="342900" indent="-342900">
              <a:buFont typeface="+mj-lt"/>
              <a:buAutoNum type="alphaLcParenR"/>
            </a:pPr>
            <a:r>
              <a:rPr lang="en-US" sz="2400" dirty="0"/>
              <a:t>25% likely</a:t>
            </a:r>
          </a:p>
          <a:p>
            <a:pPr marL="342900" indent="-342900">
              <a:buFont typeface="+mj-lt"/>
              <a:buAutoNum type="alphaLcParenR"/>
            </a:pPr>
            <a:r>
              <a:rPr lang="en-US" sz="2400" dirty="0"/>
              <a:t>50% likely</a:t>
            </a:r>
          </a:p>
          <a:p>
            <a:pPr marL="342900" indent="-342900">
              <a:buFont typeface="+mj-lt"/>
              <a:buAutoNum type="alphaLcParenR"/>
            </a:pPr>
            <a:r>
              <a:rPr lang="en-US" sz="2400" dirty="0"/>
              <a:t>Close to 100% likely</a:t>
            </a:r>
          </a:p>
          <a:p>
            <a:pPr marL="342900" indent="-342900">
              <a:buFont typeface="+mj-lt"/>
              <a:buAutoNum type="alphaLcParenR"/>
            </a:pPr>
            <a:r>
              <a:rPr lang="en-US" sz="2400" dirty="0"/>
              <a:t>Can’t say</a:t>
            </a:r>
          </a:p>
          <a:p>
            <a:endParaRPr lang="en-US" sz="2400" dirty="0">
              <a:latin typeface="Corbel" panose="020B0503020204020204" pitchFamily="34" charset="0"/>
            </a:endParaRPr>
          </a:p>
        </p:txBody>
      </p:sp>
    </p:spTree>
    <p:custDataLst>
      <p:tags r:id="rId1"/>
    </p:custDataLst>
    <p:extLst>
      <p:ext uri="{BB962C8B-B14F-4D97-AF65-F5344CB8AC3E}">
        <p14:creationId xmlns:p14="http://schemas.microsoft.com/office/powerpoint/2010/main" val="25777052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5417713" y="1773044"/>
            <a:ext cx="3706360" cy="5084956"/>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257587" y="1151057"/>
            <a:ext cx="4826000" cy="3785652"/>
          </a:xfrm>
          <a:prstGeom prst="rect">
            <a:avLst/>
          </a:prstGeom>
          <a:noFill/>
        </p:spPr>
        <p:txBody>
          <a:bodyPr wrap="square" rtlCol="0">
            <a:spAutoFit/>
          </a:bodyPr>
          <a:lstStyle/>
          <a:p>
            <a:r>
              <a:rPr lang="en-US" sz="2400" dirty="0">
                <a:latin typeface="Corbel" panose="020B0503020204020204" pitchFamily="34" charset="0"/>
              </a:rPr>
              <a:t>How likely is it that Natalie’s attenuated psychosis symptoms are related to use of marijuana or other drugs?</a:t>
            </a:r>
          </a:p>
          <a:p>
            <a:endParaRPr lang="en-US" sz="2400" dirty="0">
              <a:latin typeface="Corbel" panose="020B0503020204020204" pitchFamily="34" charset="0"/>
            </a:endParaRPr>
          </a:p>
          <a:p>
            <a:pPr marL="342900" indent="-342900">
              <a:buFont typeface="+mj-lt"/>
              <a:buAutoNum type="alphaLcParenR"/>
            </a:pPr>
            <a:r>
              <a:rPr lang="en-US" sz="2400" dirty="0"/>
              <a:t>25% likely</a:t>
            </a:r>
          </a:p>
          <a:p>
            <a:pPr marL="342900" indent="-342900">
              <a:buFont typeface="+mj-lt"/>
              <a:buAutoNum type="alphaLcParenR"/>
            </a:pPr>
            <a:r>
              <a:rPr lang="en-US" sz="2400" dirty="0"/>
              <a:t>50% likely</a:t>
            </a:r>
          </a:p>
          <a:p>
            <a:pPr marL="342900" indent="-342900">
              <a:buFont typeface="+mj-lt"/>
              <a:buAutoNum type="alphaLcParenR"/>
            </a:pPr>
            <a:r>
              <a:rPr lang="en-US" sz="2400" dirty="0"/>
              <a:t>Close to 100% likely</a:t>
            </a:r>
          </a:p>
          <a:p>
            <a:pPr marL="342900" indent="-342900">
              <a:buFont typeface="+mj-lt"/>
              <a:buAutoNum type="alphaLcParenR"/>
            </a:pPr>
            <a:r>
              <a:rPr lang="en-US" sz="2400" b="1" u="sng" dirty="0"/>
              <a:t>Can’t say</a:t>
            </a:r>
          </a:p>
          <a:p>
            <a:endParaRPr lang="en-US" sz="2400" dirty="0">
              <a:latin typeface="Corbel" panose="020B0503020204020204" pitchFamily="34" charset="0"/>
            </a:endParaRPr>
          </a:p>
        </p:txBody>
      </p:sp>
    </p:spTree>
    <p:custDataLst>
      <p:tags r:id="rId1"/>
    </p:custDataLst>
    <p:extLst>
      <p:ext uri="{BB962C8B-B14F-4D97-AF65-F5344CB8AC3E}">
        <p14:creationId xmlns:p14="http://schemas.microsoft.com/office/powerpoint/2010/main" val="2008739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6" name="Oval Callout 5"/>
          <p:cNvSpPr/>
          <p:nvPr/>
        </p:nvSpPr>
        <p:spPr>
          <a:xfrm>
            <a:off x="4859867" y="321734"/>
            <a:ext cx="3132639" cy="2595174"/>
          </a:xfrm>
          <a:prstGeom prst="wedgeEllipseCallout">
            <a:avLst>
              <a:gd name="adj1" fmla="val 26260"/>
              <a:gd name="adj2" fmla="val 67513"/>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a:p>
            <a:pPr algn="ctr"/>
            <a:r>
              <a:rPr lang="en-US" sz="1600" dirty="0">
                <a:solidFill>
                  <a:schemeClr val="bg1"/>
                </a:solidFill>
              </a:rPr>
              <a:t>The impact of LSD and marijuana can linger longer. And using marijuana daily can cause psychosis in some persons, where the mind tricks won’t go away without medication. </a:t>
            </a:r>
          </a:p>
        </p:txBody>
      </p:sp>
    </p:spTree>
    <p:custDataLst>
      <p:tags r:id="rId1"/>
    </p:custDataLst>
    <p:extLst>
      <p:ext uri="{BB962C8B-B14F-4D97-AF65-F5344CB8AC3E}">
        <p14:creationId xmlns:p14="http://schemas.microsoft.com/office/powerpoint/2010/main" val="2010354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7" name="Oval Callout 6"/>
          <p:cNvSpPr/>
          <p:nvPr/>
        </p:nvSpPr>
        <p:spPr>
          <a:xfrm>
            <a:off x="1569790" y="2099332"/>
            <a:ext cx="2324775" cy="817575"/>
          </a:xfrm>
          <a:prstGeom prst="wedgeEllipseCallout">
            <a:avLst>
              <a:gd name="adj1" fmla="val -18837"/>
              <a:gd name="adj2" fmla="val 11980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Wow, I had no idea!</a:t>
            </a:r>
          </a:p>
        </p:txBody>
      </p:sp>
      <p:sp>
        <p:nvSpPr>
          <p:cNvPr id="8" name="Oval Callout 7"/>
          <p:cNvSpPr/>
          <p:nvPr/>
        </p:nvSpPr>
        <p:spPr>
          <a:xfrm>
            <a:off x="4859867" y="321734"/>
            <a:ext cx="3132639" cy="2595174"/>
          </a:xfrm>
          <a:prstGeom prst="wedgeEllipseCallout">
            <a:avLst>
              <a:gd name="adj1" fmla="val 26260"/>
              <a:gd name="adj2" fmla="val 67513"/>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a:p>
            <a:pPr algn="ctr"/>
            <a:r>
              <a:rPr lang="en-US" sz="1600" dirty="0">
                <a:solidFill>
                  <a:schemeClr val="bg1"/>
                </a:solidFill>
              </a:rPr>
              <a:t>The impact of LSD and marijuana can linger longer. And using marijuana daily can cause psychosis in some persons, where the mind tricks won’t go away without medication. </a:t>
            </a:r>
          </a:p>
        </p:txBody>
      </p:sp>
    </p:spTree>
    <p:custDataLst>
      <p:tags r:id="rId1"/>
    </p:custDataLst>
    <p:extLst>
      <p:ext uri="{BB962C8B-B14F-4D97-AF65-F5344CB8AC3E}">
        <p14:creationId xmlns:p14="http://schemas.microsoft.com/office/powerpoint/2010/main" val="18607920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8" name="Oval Callout 7"/>
          <p:cNvSpPr/>
          <p:nvPr/>
        </p:nvSpPr>
        <p:spPr>
          <a:xfrm>
            <a:off x="4826001" y="321734"/>
            <a:ext cx="3166506" cy="2781440"/>
          </a:xfrm>
          <a:prstGeom prst="wedgeEllipseCallout">
            <a:avLst>
              <a:gd name="adj1" fmla="val 26795"/>
              <a:gd name="adj2" fmla="val 61425"/>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a:p>
            <a:pPr algn="ctr"/>
            <a:r>
              <a:rPr lang="en-US" sz="1600" dirty="0">
                <a:solidFill>
                  <a:schemeClr val="bg1"/>
                </a:solidFill>
              </a:rPr>
              <a:t>What would you think about stopping drugs for a few weeks, to see what would happen?</a:t>
            </a:r>
          </a:p>
        </p:txBody>
      </p:sp>
    </p:spTree>
    <p:custDataLst>
      <p:tags r:id="rId1"/>
    </p:custDataLst>
    <p:extLst>
      <p:ext uri="{BB962C8B-B14F-4D97-AF65-F5344CB8AC3E}">
        <p14:creationId xmlns:p14="http://schemas.microsoft.com/office/powerpoint/2010/main" val="28864383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8" name="Oval Callout 7"/>
          <p:cNvSpPr/>
          <p:nvPr/>
        </p:nvSpPr>
        <p:spPr>
          <a:xfrm>
            <a:off x="4826001" y="321734"/>
            <a:ext cx="3166506" cy="2781440"/>
          </a:xfrm>
          <a:prstGeom prst="wedgeEllipseCallout">
            <a:avLst>
              <a:gd name="adj1" fmla="val 26795"/>
              <a:gd name="adj2" fmla="val 61425"/>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a:p>
            <a:pPr algn="ctr"/>
            <a:r>
              <a:rPr lang="en-US" sz="1600" dirty="0">
                <a:solidFill>
                  <a:schemeClr val="bg1"/>
                </a:solidFill>
              </a:rPr>
              <a:t>What would you think about stopping drugs for a few weeks, to see what would happen?</a:t>
            </a:r>
          </a:p>
        </p:txBody>
      </p:sp>
      <p:sp>
        <p:nvSpPr>
          <p:cNvPr id="6" name="Oval Callout 5"/>
          <p:cNvSpPr/>
          <p:nvPr/>
        </p:nvSpPr>
        <p:spPr>
          <a:xfrm>
            <a:off x="1569790" y="2099332"/>
            <a:ext cx="2324775" cy="817575"/>
          </a:xfrm>
          <a:prstGeom prst="wedgeEllipseCallout">
            <a:avLst>
              <a:gd name="adj1" fmla="val -18837"/>
              <a:gd name="adj2" fmla="val 11980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That’s going to be hard…</a:t>
            </a:r>
          </a:p>
        </p:txBody>
      </p:sp>
    </p:spTree>
    <p:custDataLst>
      <p:tags r:id="rId1"/>
    </p:custDataLst>
    <p:extLst>
      <p:ext uri="{BB962C8B-B14F-4D97-AF65-F5344CB8AC3E}">
        <p14:creationId xmlns:p14="http://schemas.microsoft.com/office/powerpoint/2010/main" val="34658905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86819" y="3103174"/>
            <a:ext cx="1679954" cy="30008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3555" y="3103174"/>
            <a:ext cx="2246045" cy="3129443"/>
          </a:xfrm>
          <a:prstGeom prst="rect">
            <a:avLst/>
          </a:prstGeom>
        </p:spPr>
      </p:pic>
      <p:pic>
        <p:nvPicPr>
          <p:cNvPr id="11" name="Picture 10"/>
          <p:cNvPicPr>
            <a:picLocks noChangeAspect="1"/>
          </p:cNvPicPr>
          <p:nvPr/>
        </p:nvPicPr>
        <p:blipFill>
          <a:blip r:embed="rId6">
            <a:biLevel thresh="25000"/>
            <a:extLst>
              <a:ext uri="{BEBA8EAE-BF5A-486C-A8C5-ECC9F3942E4B}">
                <a14:imgProps xmlns:a14="http://schemas.microsoft.com/office/drawing/2010/main">
                  <a14:imgLayer r:embed="rId7">
                    <a14:imgEffect>
                      <a14:backgroundRemoval t="2667" b="95667" l="10000" r="90000">
                        <a14:foregroundMark x1="25727" y1="94932" x2="26936" y2="96948"/>
                        <a14:foregroundMark x1="45891" y1="98841" x2="46237" y2="98838"/>
                        <a14:foregroundMark x1="45024" y1="96500" x2="40500" y2="90667"/>
                        <a14:foregroundMark x1="45412" y1="97000" x2="45024" y2="96500"/>
                        <a14:foregroundMark x1="45670" y1="97333" x2="45412" y2="97000"/>
                        <a14:foregroundMark x1="40500" y1="90667" x2="25303" y2="90951"/>
                        <a14:foregroundMark x1="38500" y1="9333" x2="47167" y2="2667"/>
                        <a14:foregroundMark x1="52097" y1="10833" x2="52500" y2="11500"/>
                        <a14:foregroundMark x1="51896" y1="10500" x2="52097" y2="10833"/>
                        <a14:foregroundMark x1="47167" y1="2667" x2="51896" y2="10500"/>
                        <a14:foregroundMark x1="52500" y1="11500" x2="38167" y2="10500"/>
                        <a14:backgroundMark x1="43667" y1="97333" x2="43667" y2="97333"/>
                        <a14:backgroundMark x1="44500" y1="97667" x2="44500" y2="97667"/>
                        <a14:backgroundMark x1="45667" y1="98500" x2="45667" y2="98500"/>
                        <a14:backgroundMark x1="45667" y1="98500" x2="24667" y2="99500"/>
                        <a14:backgroundMark x1="24667" y1="99500" x2="24667" y2="97333"/>
                        <a14:backgroundMark x1="45667" y1="99333" x2="45667" y2="99333"/>
                        <a14:backgroundMark x1="46000" y1="98167" x2="46000" y2="98167"/>
                        <a14:backgroundMark x1="46000" y1="98167" x2="46000" y2="98167"/>
                        <a14:backgroundMark x1="46500" y1="98167" x2="46833" y2="97667"/>
                        <a14:backgroundMark x1="46500" y1="99333" x2="47167" y2="98500"/>
                        <a14:backgroundMark x1="47667" y1="97667" x2="45167" y2="96500"/>
                        <a14:backgroundMark x1="22333" y1="89833" x2="23167" y2="97667"/>
                        <a14:backgroundMark x1="56667" y1="52333" x2="56667" y2="52333"/>
                        <a14:backgroundMark x1="55167" y1="51500" x2="55167" y2="51500"/>
                        <a14:backgroundMark x1="56333" y1="50333" x2="56333" y2="50333"/>
                        <a14:backgroundMark x1="52333" y1="11333" x2="52333" y2="11333"/>
                        <a14:backgroundMark x1="52333" y1="11667" x2="52333" y2="11667"/>
                        <a14:backgroundMark x1="53167" y1="10500" x2="53167" y2="10500"/>
                        <a14:backgroundMark x1="52667" y1="10833" x2="52667" y2="10833"/>
                        <a14:backgroundMark x1="53167" y1="11333" x2="53167" y2="11333"/>
                        <a14:backgroundMark x1="52333" y1="11667" x2="52333" y2="11667"/>
                        <a14:backgroundMark x1="46000" y1="98167" x2="46000" y2="98167"/>
                        <a14:backgroundMark x1="46000" y1="98500" x2="46000" y2="98500"/>
                        <a14:backgroundMark x1="45667" y1="97667" x2="45667" y2="97667"/>
                        <a14:backgroundMark x1="45667" y1="97333" x2="45667" y2="97333"/>
                        <a14:backgroundMark x1="46500" y1="98167" x2="46500" y2="98167"/>
                        <a14:backgroundMark x1="52000" y1="10833" x2="52000" y2="10833"/>
                        <a14:backgroundMark x1="53333" y1="11667" x2="53333" y2="11667"/>
                        <a14:backgroundMark x1="52500" y1="11333" x2="52500" y2="11333"/>
                        <a14:backgroundMark x1="52500" y1="10833" x2="52500" y2="10833"/>
                        <a14:backgroundMark x1="52833" y1="11333" x2="52833" y2="11333"/>
                        <a14:backgroundMark x1="52500" y1="12000" x2="52500" y2="12000"/>
                        <a14:backgroundMark x1="52833" y1="10833" x2="52833" y2="10833"/>
                        <a14:backgroundMark x1="47000" y1="99333" x2="47000" y2="99333"/>
                        <a14:backgroundMark x1="45833" y1="98833" x2="45833" y2="98833"/>
                        <a14:backgroundMark x1="46500" y1="99333" x2="46500" y2="99333"/>
                        <a14:backgroundMark x1="45333" y1="96500" x2="45333" y2="96500"/>
                        <a14:backgroundMark x1="45000" y1="97667" x2="45000" y2="97667"/>
                        <a14:backgroundMark x1="45833" y1="97333" x2="45833" y2="97333"/>
                        <a14:backgroundMark x1="45333" y1="97000" x2="45333" y2="97000"/>
                        <a14:backgroundMark x1="45333" y1="97000" x2="45333" y2="97000"/>
                        <a14:backgroundMark x1="45833" y1="99333" x2="45833" y2="99333"/>
                        <a14:backgroundMark x1="47000" y1="98833" x2="47000" y2="98833"/>
                        <a14:backgroundMark x1="47000" y1="98833" x2="47000" y2="98833"/>
                        <a14:backgroundMark x1="47000" y1="98833" x2="47000" y2="98833"/>
                        <a14:backgroundMark x1="46167" y1="98833" x2="46167" y2="98833"/>
                        <a14:backgroundMark x1="46167" y1="98833" x2="46167" y2="98833"/>
                        <a14:backgroundMark x1="37000" y1="9333" x2="37000" y2="9333"/>
                        <a14:backgroundMark x1="38333" y1="9333" x2="38333" y2="9333"/>
                        <a14:backgroundMark x1="52500" y1="11667" x2="52500" y2="11667"/>
                        <a14:backgroundMark x1="54833" y1="49167" x2="54833" y2="49167"/>
                        <a14:backgroundMark x1="56000" y1="50333" x2="56000" y2="50333"/>
                        <a14:backgroundMark x1="54500" y1="48833" x2="54500" y2="48833"/>
                        <a14:backgroundMark x1="53667" y1="63833" x2="53667" y2="63833"/>
                        <a14:backgroundMark x1="53333" y1="63833" x2="53333" y2="63833"/>
                        <a14:backgroundMark x1="55500" y1="49500" x2="55500" y2="49500"/>
                      </a14:backgroundRemoval>
                    </a14:imgEffect>
                  </a14:imgLayer>
                </a14:imgProps>
              </a:ext>
              <a:ext uri="{28A0092B-C50C-407E-A947-70E740481C1C}">
                <a14:useLocalDpi xmlns:a14="http://schemas.microsoft.com/office/drawing/2010/main" val="0"/>
              </a:ext>
            </a:extLst>
          </a:blip>
          <a:stretch>
            <a:fillRect/>
          </a:stretch>
        </p:blipFill>
        <p:spPr>
          <a:xfrm>
            <a:off x="507998" y="3103174"/>
            <a:ext cx="3200401" cy="3200401"/>
          </a:xfrm>
          <a:prstGeom prst="rect">
            <a:avLst/>
          </a:prstGeom>
        </p:spPr>
      </p:pic>
      <p:sp>
        <p:nvSpPr>
          <p:cNvPr id="8" name="Oval Callout 7"/>
          <p:cNvSpPr/>
          <p:nvPr/>
        </p:nvSpPr>
        <p:spPr>
          <a:xfrm>
            <a:off x="4826001" y="321734"/>
            <a:ext cx="3166506" cy="2781440"/>
          </a:xfrm>
          <a:prstGeom prst="wedgeEllipseCallout">
            <a:avLst>
              <a:gd name="adj1" fmla="val 26795"/>
              <a:gd name="adj2" fmla="val 61425"/>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a:p>
            <a:pPr algn="ctr"/>
            <a:r>
              <a:rPr lang="en-US" sz="1600" dirty="0">
                <a:solidFill>
                  <a:schemeClr val="bg1"/>
                </a:solidFill>
              </a:rPr>
              <a:t>I understand. Let’s talk about more about the substance use...</a:t>
            </a:r>
          </a:p>
        </p:txBody>
      </p:sp>
    </p:spTree>
    <p:custDataLst>
      <p:tags r:id="rId1"/>
    </p:custDataLst>
    <p:extLst>
      <p:ext uri="{BB962C8B-B14F-4D97-AF65-F5344CB8AC3E}">
        <p14:creationId xmlns:p14="http://schemas.microsoft.com/office/powerpoint/2010/main" val="21561405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699" y="5136469"/>
            <a:ext cx="6858000" cy="1194650"/>
          </a:xfrm>
        </p:spPr>
        <p:txBody>
          <a:bodyPr>
            <a:normAutofit/>
          </a:bodyPr>
          <a:lstStyle/>
          <a:p>
            <a:r>
              <a:rPr lang="en-US" sz="4400" b="1" dirty="0"/>
              <a:t>Case Vignette</a:t>
            </a:r>
          </a:p>
        </p:txBody>
      </p:sp>
      <p:grpSp>
        <p:nvGrpSpPr>
          <p:cNvPr id="9" name="Group 8"/>
          <p:cNvGrpSpPr>
            <a:grpSpLocks noChangeAspect="1"/>
          </p:cNvGrpSpPr>
          <p:nvPr/>
        </p:nvGrpSpPr>
        <p:grpSpPr>
          <a:xfrm>
            <a:off x="5417713" y="1773044"/>
            <a:ext cx="3706360" cy="5084956"/>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778201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Tree>
    <p:custDataLst>
      <p:tags r:id="rId1"/>
    </p:custDataLst>
    <p:extLst>
      <p:ext uri="{BB962C8B-B14F-4D97-AF65-F5344CB8AC3E}">
        <p14:creationId xmlns:p14="http://schemas.microsoft.com/office/powerpoint/2010/main" val="39916203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Oval Callout 6"/>
          <p:cNvSpPr/>
          <p:nvPr/>
        </p:nvSpPr>
        <p:spPr>
          <a:xfrm>
            <a:off x="2336586" y="2383953"/>
            <a:ext cx="1921286" cy="1357467"/>
          </a:xfrm>
          <a:prstGeom prst="wedgeEllipseCallout">
            <a:avLst>
              <a:gd name="adj1" fmla="val -68764"/>
              <a:gd name="adj2" fmla="val 4633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Can you tell me more about why you are here today?</a:t>
            </a:r>
          </a:p>
          <a:p>
            <a:pPr algn="ctr"/>
            <a:endParaRPr lang="en-US" sz="1350" dirty="0"/>
          </a:p>
        </p:txBody>
      </p:sp>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Tree>
    <p:custDataLst>
      <p:tags r:id="rId1"/>
    </p:custDataLst>
    <p:extLst>
      <p:ext uri="{BB962C8B-B14F-4D97-AF65-F5344CB8AC3E}">
        <p14:creationId xmlns:p14="http://schemas.microsoft.com/office/powerpoint/2010/main" val="1324157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4811-BC78-41C7-A1DE-79D40341A1FC}"/>
              </a:ext>
            </a:extLst>
          </p:cNvPr>
          <p:cNvSpPr>
            <a:spLocks noGrp="1"/>
          </p:cNvSpPr>
          <p:nvPr>
            <p:ph type="title"/>
          </p:nvPr>
        </p:nvSpPr>
        <p:spPr/>
        <p:txBody>
          <a:bodyPr/>
          <a:lstStyle/>
          <a:p>
            <a:pPr algn="ctr"/>
            <a:r>
              <a:rPr lang="en-US" dirty="0"/>
              <a:t>Instructions</a:t>
            </a:r>
          </a:p>
        </p:txBody>
      </p:sp>
      <p:sp>
        <p:nvSpPr>
          <p:cNvPr id="3" name="Content Placeholder 2">
            <a:extLst>
              <a:ext uri="{FF2B5EF4-FFF2-40B4-BE49-F238E27FC236}">
                <a16:creationId xmlns:a16="http://schemas.microsoft.com/office/drawing/2014/main" id="{441354FA-FE10-44FF-ADCB-00D093227AB4}"/>
              </a:ext>
            </a:extLst>
          </p:cNvPr>
          <p:cNvSpPr>
            <a:spLocks noGrp="1"/>
          </p:cNvSpPr>
          <p:nvPr>
            <p:ph idx="1"/>
          </p:nvPr>
        </p:nvSpPr>
        <p:spPr>
          <a:xfrm>
            <a:off x="628649" y="1812654"/>
            <a:ext cx="8087333" cy="5045345"/>
          </a:xfrm>
        </p:spPr>
        <p:txBody>
          <a:bodyPr>
            <a:normAutofit fontScale="92500" lnSpcReduction="10000"/>
          </a:bodyPr>
          <a:lstStyle/>
          <a:p>
            <a:r>
              <a:rPr lang="en-US" dirty="0"/>
              <a:t>Program evaluation</a:t>
            </a:r>
          </a:p>
          <a:p>
            <a:r>
              <a:rPr lang="en-US" dirty="0"/>
              <a:t>Continuing education credits</a:t>
            </a:r>
          </a:p>
          <a:p>
            <a:pPr lvl="1"/>
            <a:r>
              <a:rPr lang="en-US" sz="2200" dirty="0"/>
              <a:t>The School of Medicine of The University of North Carolina at Chapel Hill is accredited by the Accreditation Council for Continuing Medical Education (ACCME) to provide continuing medical education for physicians.</a:t>
            </a:r>
          </a:p>
          <a:p>
            <a:pPr lvl="1"/>
            <a:r>
              <a:rPr lang="en-US" sz="2200" dirty="0"/>
              <a:t>The School of Medicine of The University of North Carolina at Chapel Hill designates this live activity for a maximum of 1.0 </a:t>
            </a:r>
            <a:r>
              <a:rPr lang="en-US" sz="2200" i="1" dirty="0"/>
              <a:t>AMA PRA Category 1 Credit</a:t>
            </a:r>
            <a:r>
              <a:rPr lang="en-US" sz="2200" dirty="0"/>
              <a:t>(s)™. Physicians should claim only credit commensurate with the extent of their participation in the activity.</a:t>
            </a:r>
          </a:p>
          <a:p>
            <a:pPr lvl="1"/>
            <a:r>
              <a:rPr lang="en-US" sz="2200" b="1" dirty="0"/>
              <a:t>Planner Disclosure: </a:t>
            </a:r>
            <a:r>
              <a:rPr lang="en-US" sz="2200" dirty="0"/>
              <a:t>This activity is planned and implemented under the sole supervision of the above-named course director, in association with the Office of Continuing Professional Development (UNC CPD).  </a:t>
            </a:r>
            <a:r>
              <a:rPr lang="en-US" sz="2200" b="1" dirty="0"/>
              <a:t>The course director and CPD staff have no financial relationships with commercial interests as defined by the ACCME</a:t>
            </a:r>
            <a:r>
              <a:rPr lang="en-US" sz="2200" dirty="0"/>
              <a:t>. </a:t>
            </a:r>
          </a:p>
          <a:p>
            <a:pPr lvl="1"/>
            <a:r>
              <a:rPr lang="en-US" sz="2200" b="1" dirty="0"/>
              <a:t>Speaker Disclosure:  </a:t>
            </a:r>
            <a:r>
              <a:rPr lang="en-US" sz="2200" dirty="0"/>
              <a:t>The speaker has no relevant financial relationships with commercial interests as defined by the ACCME.</a:t>
            </a:r>
          </a:p>
        </p:txBody>
      </p:sp>
    </p:spTree>
    <p:custDataLst>
      <p:tags r:id="rId1"/>
    </p:custDataLst>
    <p:extLst>
      <p:ext uri="{BB962C8B-B14F-4D97-AF65-F5344CB8AC3E}">
        <p14:creationId xmlns:p14="http://schemas.microsoft.com/office/powerpoint/2010/main" val="908133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Oval Callout 6"/>
          <p:cNvSpPr/>
          <p:nvPr/>
        </p:nvSpPr>
        <p:spPr>
          <a:xfrm>
            <a:off x="2336586" y="2383953"/>
            <a:ext cx="1921286" cy="1357467"/>
          </a:xfrm>
          <a:prstGeom prst="wedgeEllipseCallout">
            <a:avLst>
              <a:gd name="adj1" fmla="val -68764"/>
              <a:gd name="adj2" fmla="val 4633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Can you tell me more about why you are here today?</a:t>
            </a:r>
          </a:p>
          <a:p>
            <a:pPr algn="ctr"/>
            <a:endParaRPr lang="en-US" sz="1350" dirty="0"/>
          </a:p>
        </p:txBody>
      </p:sp>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
        <p:nvSpPr>
          <p:cNvPr id="6" name="Oval Callout 7"/>
          <p:cNvSpPr/>
          <p:nvPr/>
        </p:nvSpPr>
        <p:spPr>
          <a:xfrm>
            <a:off x="4975869" y="2264133"/>
            <a:ext cx="2082018" cy="1197054"/>
          </a:xfrm>
          <a:prstGeom prst="wedgeEllipseCallout">
            <a:avLst>
              <a:gd name="adj1" fmla="val 41130"/>
              <a:gd name="adj2" fmla="val 59851"/>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My mom thinks that I use too many drugs.</a:t>
            </a:r>
          </a:p>
        </p:txBody>
      </p:sp>
    </p:spTree>
    <p:custDataLst>
      <p:tags r:id="rId1"/>
    </p:custDataLst>
    <p:extLst>
      <p:ext uri="{BB962C8B-B14F-4D97-AF65-F5344CB8AC3E}">
        <p14:creationId xmlns:p14="http://schemas.microsoft.com/office/powerpoint/2010/main" val="12172360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Oval Callout 6"/>
          <p:cNvSpPr/>
          <p:nvPr/>
        </p:nvSpPr>
        <p:spPr>
          <a:xfrm>
            <a:off x="2336586" y="2383953"/>
            <a:ext cx="1921286" cy="1357467"/>
          </a:xfrm>
          <a:prstGeom prst="wedgeEllipseCallout">
            <a:avLst>
              <a:gd name="adj1" fmla="val -68764"/>
              <a:gd name="adj2" fmla="val 4633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What substances are you using?</a:t>
            </a:r>
          </a:p>
          <a:p>
            <a:pPr algn="ctr"/>
            <a:endParaRPr lang="en-US" sz="1350" dirty="0"/>
          </a:p>
        </p:txBody>
      </p:sp>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Tree>
    <p:custDataLst>
      <p:tags r:id="rId1"/>
    </p:custDataLst>
    <p:extLst>
      <p:ext uri="{BB962C8B-B14F-4D97-AF65-F5344CB8AC3E}">
        <p14:creationId xmlns:p14="http://schemas.microsoft.com/office/powerpoint/2010/main" val="22933242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Oval Callout 6"/>
          <p:cNvSpPr/>
          <p:nvPr/>
        </p:nvSpPr>
        <p:spPr>
          <a:xfrm>
            <a:off x="2336586" y="2383953"/>
            <a:ext cx="1921286" cy="1357467"/>
          </a:xfrm>
          <a:prstGeom prst="wedgeEllipseCallout">
            <a:avLst>
              <a:gd name="adj1" fmla="val -68764"/>
              <a:gd name="adj2" fmla="val 4633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What substances are you using?</a:t>
            </a:r>
          </a:p>
          <a:p>
            <a:pPr algn="ctr"/>
            <a:endParaRPr lang="en-US" sz="1350" dirty="0"/>
          </a:p>
        </p:txBody>
      </p:sp>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
        <p:nvSpPr>
          <p:cNvPr id="6" name="Oval Callout 7"/>
          <p:cNvSpPr/>
          <p:nvPr/>
        </p:nvSpPr>
        <p:spPr>
          <a:xfrm>
            <a:off x="4473652" y="1020998"/>
            <a:ext cx="3086451" cy="2312622"/>
          </a:xfrm>
          <a:prstGeom prst="wedgeEllipseCallout">
            <a:avLst>
              <a:gd name="adj1" fmla="val 27887"/>
              <a:gd name="adj2" fmla="val 6212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I smoke marijuana about every day with my friends. But, my mom’s more freaked out that I did cocaine and </a:t>
            </a:r>
            <a:r>
              <a:rPr lang="en-US" sz="16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shrooms</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 few times. All my friends do that…who cares?</a:t>
            </a:r>
            <a:endParaRPr lang="en-US" sz="1600" dirty="0">
              <a:solidFill>
                <a:schemeClr val="bg1"/>
              </a:solidFill>
            </a:endParaRPr>
          </a:p>
        </p:txBody>
      </p:sp>
    </p:spTree>
    <p:custDataLst>
      <p:tags r:id="rId1"/>
    </p:custDataLst>
    <p:extLst>
      <p:ext uri="{BB962C8B-B14F-4D97-AF65-F5344CB8AC3E}">
        <p14:creationId xmlns:p14="http://schemas.microsoft.com/office/powerpoint/2010/main" val="667922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Oval Callout 6"/>
          <p:cNvSpPr/>
          <p:nvPr/>
        </p:nvSpPr>
        <p:spPr>
          <a:xfrm>
            <a:off x="2336585" y="2383953"/>
            <a:ext cx="2320081" cy="1561514"/>
          </a:xfrm>
          <a:prstGeom prst="wedgeEllipseCallout">
            <a:avLst>
              <a:gd name="adj1" fmla="val -68764"/>
              <a:gd name="adj2" fmla="val 4633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Ok, she mentioned some behaviors that worried her. Tell me more about that…</a:t>
            </a:r>
          </a:p>
          <a:p>
            <a:pPr algn="ctr"/>
            <a:endParaRPr lang="en-US" sz="1350" dirty="0"/>
          </a:p>
        </p:txBody>
      </p:sp>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Tree>
    <p:custDataLst>
      <p:tags r:id="rId1"/>
    </p:custDataLst>
    <p:extLst>
      <p:ext uri="{BB962C8B-B14F-4D97-AF65-F5344CB8AC3E}">
        <p14:creationId xmlns:p14="http://schemas.microsoft.com/office/powerpoint/2010/main" val="27898744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Oval Callout 6"/>
          <p:cNvSpPr/>
          <p:nvPr/>
        </p:nvSpPr>
        <p:spPr>
          <a:xfrm>
            <a:off x="2336585" y="2383953"/>
            <a:ext cx="2320081" cy="1561514"/>
          </a:xfrm>
          <a:prstGeom prst="wedgeEllipseCallout">
            <a:avLst>
              <a:gd name="adj1" fmla="val -68764"/>
              <a:gd name="adj2" fmla="val 4633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Ok, she mentioned some behaviors that worried her. Tell me more about that…</a:t>
            </a:r>
          </a:p>
          <a:p>
            <a:pPr algn="ctr"/>
            <a:endParaRPr lang="en-US" sz="1350" dirty="0"/>
          </a:p>
        </p:txBody>
      </p:sp>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
        <p:nvSpPr>
          <p:cNvPr id="6" name="Oval Callout 7"/>
          <p:cNvSpPr/>
          <p:nvPr/>
        </p:nvSpPr>
        <p:spPr>
          <a:xfrm>
            <a:off x="4949691" y="2056879"/>
            <a:ext cx="2620106" cy="1107831"/>
          </a:xfrm>
          <a:prstGeom prst="wedgeEllipseCallout">
            <a:avLst>
              <a:gd name="adj1" fmla="val 22225"/>
              <a:gd name="adj2" fmla="val 83811"/>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Well, you’re not going to believe me either, so why bother. </a:t>
            </a:r>
          </a:p>
          <a:p>
            <a:pPr algn="ctr"/>
            <a:endParaRPr lang="en-US" sz="1350" dirty="0"/>
          </a:p>
        </p:txBody>
      </p:sp>
    </p:spTree>
    <p:custDataLst>
      <p:tags r:id="rId1"/>
    </p:custDataLst>
    <p:extLst>
      <p:ext uri="{BB962C8B-B14F-4D97-AF65-F5344CB8AC3E}">
        <p14:creationId xmlns:p14="http://schemas.microsoft.com/office/powerpoint/2010/main" val="35875156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Oval Callout 6"/>
          <p:cNvSpPr/>
          <p:nvPr/>
        </p:nvSpPr>
        <p:spPr>
          <a:xfrm>
            <a:off x="2336585" y="2383953"/>
            <a:ext cx="2320081" cy="1561514"/>
          </a:xfrm>
          <a:prstGeom prst="wedgeEllipseCallout">
            <a:avLst>
              <a:gd name="adj1" fmla="val -68764"/>
              <a:gd name="adj2" fmla="val 4633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Well, try me. What we talk about stays here.</a:t>
            </a:r>
          </a:p>
          <a:p>
            <a:pPr algn="ctr"/>
            <a:endParaRPr lang="en-US" sz="1350" dirty="0"/>
          </a:p>
        </p:txBody>
      </p:sp>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Tree>
    <p:custDataLst>
      <p:tags r:id="rId1"/>
    </p:custDataLst>
    <p:extLst>
      <p:ext uri="{BB962C8B-B14F-4D97-AF65-F5344CB8AC3E}">
        <p14:creationId xmlns:p14="http://schemas.microsoft.com/office/powerpoint/2010/main" val="2311272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Oval Callout 6"/>
          <p:cNvSpPr/>
          <p:nvPr/>
        </p:nvSpPr>
        <p:spPr>
          <a:xfrm>
            <a:off x="2336585" y="2383953"/>
            <a:ext cx="2320081" cy="1561514"/>
          </a:xfrm>
          <a:prstGeom prst="wedgeEllipseCallout">
            <a:avLst>
              <a:gd name="adj1" fmla="val -68764"/>
              <a:gd name="adj2" fmla="val 4633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Well, try me. What we talk about stays here.</a:t>
            </a:r>
          </a:p>
          <a:p>
            <a:pPr algn="ctr"/>
            <a:endParaRPr lang="en-US" sz="1350" dirty="0"/>
          </a:p>
        </p:txBody>
      </p:sp>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
        <p:nvSpPr>
          <p:cNvPr id="6" name="Oval Callout 7"/>
          <p:cNvSpPr/>
          <p:nvPr/>
        </p:nvSpPr>
        <p:spPr>
          <a:xfrm>
            <a:off x="4949691" y="2056879"/>
            <a:ext cx="2620106" cy="1107831"/>
          </a:xfrm>
          <a:prstGeom prst="wedgeEllipseCallout">
            <a:avLst>
              <a:gd name="adj1" fmla="val 22225"/>
              <a:gd name="adj2" fmla="val 83811"/>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…Ok, so, I am on a mission for the CIA...</a:t>
            </a:r>
          </a:p>
          <a:p>
            <a:pPr algn="ctr"/>
            <a:endParaRPr lang="en-US" sz="1350" dirty="0"/>
          </a:p>
        </p:txBody>
      </p:sp>
    </p:spTree>
    <p:custDataLst>
      <p:tags r:id="rId1"/>
    </p:custDataLst>
    <p:extLst>
      <p:ext uri="{BB962C8B-B14F-4D97-AF65-F5344CB8AC3E}">
        <p14:creationId xmlns:p14="http://schemas.microsoft.com/office/powerpoint/2010/main" val="28953976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
        <p:nvSpPr>
          <p:cNvPr id="9" name="Thought Bubble: Cloud 6"/>
          <p:cNvSpPr/>
          <p:nvPr/>
        </p:nvSpPr>
        <p:spPr>
          <a:xfrm>
            <a:off x="1175020" y="220134"/>
            <a:ext cx="3453200" cy="2093493"/>
          </a:xfrm>
          <a:prstGeom prst="cloudCallout">
            <a:avLst>
              <a:gd name="adj1" fmla="val -32543"/>
              <a:gd name="adj2" fmla="val 90001"/>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dirty="0">
                <a:solidFill>
                  <a:schemeClr val="bg1"/>
                </a:solidFill>
              </a:rPr>
              <a:t>Hmmm. To be fully-psychotic Lamar needs to be 100% sure that these experiences are real.</a:t>
            </a:r>
          </a:p>
        </p:txBody>
      </p:sp>
    </p:spTree>
    <p:custDataLst>
      <p:tags r:id="rId1"/>
    </p:custDataLst>
    <p:extLst>
      <p:ext uri="{BB962C8B-B14F-4D97-AF65-F5344CB8AC3E}">
        <p14:creationId xmlns:p14="http://schemas.microsoft.com/office/powerpoint/2010/main" val="25874689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Oval Callout 6"/>
          <p:cNvSpPr/>
          <p:nvPr/>
        </p:nvSpPr>
        <p:spPr>
          <a:xfrm>
            <a:off x="2336585" y="2383953"/>
            <a:ext cx="2320081" cy="1561514"/>
          </a:xfrm>
          <a:prstGeom prst="wedgeEllipseCallout">
            <a:avLst>
              <a:gd name="adj1" fmla="val -68764"/>
              <a:gd name="adj2" fmla="val 4633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Do you ever doubt the CIA is communicating with you telepathically?</a:t>
            </a:r>
          </a:p>
          <a:p>
            <a:pPr algn="ctr"/>
            <a:endParaRPr lang="en-US" sz="1350" dirty="0"/>
          </a:p>
        </p:txBody>
      </p:sp>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Tree>
    <p:custDataLst>
      <p:tags r:id="rId1"/>
    </p:custDataLst>
    <p:extLst>
      <p:ext uri="{BB962C8B-B14F-4D97-AF65-F5344CB8AC3E}">
        <p14:creationId xmlns:p14="http://schemas.microsoft.com/office/powerpoint/2010/main" val="15136504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Oval Callout 6"/>
          <p:cNvSpPr/>
          <p:nvPr/>
        </p:nvSpPr>
        <p:spPr>
          <a:xfrm>
            <a:off x="2336585" y="2383953"/>
            <a:ext cx="2320081" cy="1561514"/>
          </a:xfrm>
          <a:prstGeom prst="wedgeEllipseCallout">
            <a:avLst>
              <a:gd name="adj1" fmla="val -68764"/>
              <a:gd name="adj2" fmla="val 4633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Do you ever doubt the CIA is communicating with you telepathically?</a:t>
            </a:r>
          </a:p>
          <a:p>
            <a:pPr algn="ctr"/>
            <a:endParaRPr lang="en-US" sz="1350" dirty="0"/>
          </a:p>
        </p:txBody>
      </p:sp>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
        <p:nvSpPr>
          <p:cNvPr id="6" name="Oval Callout 7"/>
          <p:cNvSpPr/>
          <p:nvPr/>
        </p:nvSpPr>
        <p:spPr>
          <a:xfrm>
            <a:off x="4949691" y="2056879"/>
            <a:ext cx="2620106" cy="1107831"/>
          </a:xfrm>
          <a:prstGeom prst="wedgeEllipseCallout">
            <a:avLst>
              <a:gd name="adj1" fmla="val 22225"/>
              <a:gd name="adj2" fmla="val 83811"/>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This is real. I’m sure of it…</a:t>
            </a:r>
          </a:p>
          <a:p>
            <a:pPr algn="ctr"/>
            <a:endParaRPr lang="en-US" sz="1350" dirty="0"/>
          </a:p>
        </p:txBody>
      </p:sp>
    </p:spTree>
    <p:custDataLst>
      <p:tags r:id="rId1"/>
    </p:custDataLst>
    <p:extLst>
      <p:ext uri="{BB962C8B-B14F-4D97-AF65-F5344CB8AC3E}">
        <p14:creationId xmlns:p14="http://schemas.microsoft.com/office/powerpoint/2010/main" val="160246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6635"/>
            <a:ext cx="4779818" cy="1615619"/>
          </a:xfrm>
        </p:spPr>
        <p:txBody>
          <a:bodyPr>
            <a:noAutofit/>
          </a:bodyPr>
          <a:lstStyle/>
          <a:p>
            <a:pPr algn="ctr"/>
            <a:r>
              <a:rPr lang="en-US" sz="5400" b="1" dirty="0">
                <a:effectLst>
                  <a:outerShdw blurRad="38100" dist="38100" dir="2700000" algn="tl">
                    <a:srgbClr val="000000">
                      <a:alpha val="43137"/>
                    </a:srgbClr>
                  </a:outerShdw>
                </a:effectLst>
              </a:rPr>
              <a:t>Psychosis:</a:t>
            </a:r>
            <a:r>
              <a:rPr lang="en-US" sz="4800" b="1" dirty="0">
                <a:effectLst>
                  <a:outerShdw blurRad="38100" dist="38100" dir="2700000" algn="tl">
                    <a:srgbClr val="000000">
                      <a:alpha val="43137"/>
                    </a:srgbClr>
                  </a:outerShdw>
                </a:effectLst>
              </a:rPr>
              <a:t/>
            </a:r>
            <a:br>
              <a:rPr lang="en-US" sz="48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Can You Spot It?</a:t>
            </a:r>
          </a:p>
        </p:txBody>
      </p:sp>
      <p:sp>
        <p:nvSpPr>
          <p:cNvPr id="11" name="Subtitle 2"/>
          <p:cNvSpPr>
            <a:spLocks noGrp="1"/>
          </p:cNvSpPr>
          <p:nvPr>
            <p:ph type="subTitle" idx="1"/>
          </p:nvPr>
        </p:nvSpPr>
        <p:spPr>
          <a:xfrm>
            <a:off x="177079" y="3306283"/>
            <a:ext cx="4463303" cy="2836237"/>
          </a:xfrm>
        </p:spPr>
        <p:txBody>
          <a:bodyPr anchor="t">
            <a:noAutofit/>
          </a:bodyPr>
          <a:lstStyle/>
          <a:p>
            <a:pPr algn="ctr"/>
            <a:r>
              <a:rPr lang="en-US" sz="3200" dirty="0">
                <a:solidFill>
                  <a:schemeClr val="tx2">
                    <a:lumMod val="60000"/>
                    <a:lumOff val="40000"/>
                  </a:schemeClr>
                </a:solidFill>
                <a:effectLst>
                  <a:outerShdw blurRad="38100" dist="38100" dir="2700000" algn="tl">
                    <a:srgbClr val="000000">
                      <a:alpha val="43137"/>
                    </a:srgbClr>
                  </a:outerShdw>
                </a:effectLst>
              </a:rPr>
              <a:t>An educational series on first episode psychosis, common signs and symptoms, and barriers to diagnosis and treatment.</a:t>
            </a:r>
          </a:p>
        </p:txBody>
      </p:sp>
      <p:grpSp>
        <p:nvGrpSpPr>
          <p:cNvPr id="10" name="Group 9"/>
          <p:cNvGrpSpPr>
            <a:grpSpLocks noChangeAspect="1"/>
          </p:cNvGrpSpPr>
          <p:nvPr/>
        </p:nvGrpSpPr>
        <p:grpSpPr>
          <a:xfrm>
            <a:off x="5417713" y="1773044"/>
            <a:ext cx="3706360" cy="5084956"/>
            <a:chOff x="2214770" y="354647"/>
            <a:chExt cx="4740212" cy="6503352"/>
          </a:xfrm>
        </p:grpSpPr>
        <p:grpSp>
          <p:nvGrpSpPr>
            <p:cNvPr id="12" name="Group 11"/>
            <p:cNvGrpSpPr/>
            <p:nvPr/>
          </p:nvGrpSpPr>
          <p:grpSpPr>
            <a:xfrm>
              <a:off x="2214770" y="354647"/>
              <a:ext cx="4740212" cy="6503352"/>
              <a:chOff x="2214770" y="354647"/>
              <a:chExt cx="4740212" cy="6503352"/>
            </a:xfrm>
          </p:grpSpPr>
          <p:pic>
            <p:nvPicPr>
              <p:cNvPr id="15" name="Picture 14"/>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6" name="Picture 15"/>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3" name="Picture 12"/>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4"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004147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
        <p:nvSpPr>
          <p:cNvPr id="9" name="Cloud Callout 4"/>
          <p:cNvSpPr/>
          <p:nvPr/>
        </p:nvSpPr>
        <p:spPr>
          <a:xfrm>
            <a:off x="1616166" y="1028360"/>
            <a:ext cx="1489468" cy="1270535"/>
          </a:xfrm>
          <a:prstGeom prst="cloudCallout">
            <a:avLst>
              <a:gd name="adj1" fmla="val -43182"/>
              <a:gd name="adj2" fmla="val 113260"/>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Can it be the drugs??</a:t>
            </a:r>
          </a:p>
        </p:txBody>
      </p:sp>
    </p:spTree>
    <p:custDataLst>
      <p:tags r:id="rId1"/>
    </p:custDataLst>
    <p:extLst>
      <p:ext uri="{BB962C8B-B14F-4D97-AF65-F5344CB8AC3E}">
        <p14:creationId xmlns:p14="http://schemas.microsoft.com/office/powerpoint/2010/main" val="34254487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5417713" y="1773044"/>
            <a:ext cx="3706360" cy="5084956"/>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257587" y="750147"/>
            <a:ext cx="4826000" cy="5632311"/>
          </a:xfrm>
          <a:prstGeom prst="rect">
            <a:avLst/>
          </a:prstGeom>
          <a:noFill/>
        </p:spPr>
        <p:txBody>
          <a:bodyPr wrap="square" rtlCol="0">
            <a:spAutoFit/>
          </a:bodyPr>
          <a:lstStyle/>
          <a:p>
            <a:r>
              <a:rPr lang="en-US" sz="2400" dirty="0"/>
              <a:t>What information might help Tyler determine whether Lamar’s psychotic symptoms are directly caused by substances, or are a primary psychotic disorder?</a:t>
            </a:r>
          </a:p>
          <a:p>
            <a:endParaRPr lang="en-US" sz="2400" dirty="0"/>
          </a:p>
          <a:p>
            <a:pPr marL="342900" indent="-342900">
              <a:buFont typeface="+mj-lt"/>
              <a:buAutoNum type="alphaLcParenR"/>
            </a:pPr>
            <a:r>
              <a:rPr lang="en-US" sz="2400" dirty="0"/>
              <a:t>Determine if Lamar had psychotic symptoms prior to heavy substance use</a:t>
            </a:r>
          </a:p>
          <a:p>
            <a:pPr marL="342900" indent="-342900">
              <a:buFont typeface="+mj-lt"/>
              <a:buAutoNum type="alphaLcParenR"/>
            </a:pPr>
            <a:r>
              <a:rPr lang="en-US" sz="2400" dirty="0"/>
              <a:t>Determine if Lamar has psychotic symptoms when not using drugs</a:t>
            </a:r>
          </a:p>
          <a:p>
            <a:pPr marL="342900" indent="-342900">
              <a:buFont typeface="+mj-lt"/>
              <a:buAutoNum type="alphaLcParenR"/>
            </a:pPr>
            <a:r>
              <a:rPr lang="en-US" sz="2400" dirty="0"/>
              <a:t>Both a &amp; b</a:t>
            </a:r>
          </a:p>
          <a:p>
            <a:pPr marL="342900" indent="-342900">
              <a:buFont typeface="+mj-lt"/>
              <a:buAutoNum type="alphaLcParenR"/>
            </a:pPr>
            <a:r>
              <a:rPr lang="en-US" sz="2400" dirty="0"/>
              <a:t>None of the above, it is impossible to know</a:t>
            </a:r>
          </a:p>
          <a:p>
            <a:endParaRPr lang="en-US" sz="2400" dirty="0">
              <a:latin typeface="Corbel" panose="020B0503020204020204" pitchFamily="34" charset="0"/>
            </a:endParaRPr>
          </a:p>
        </p:txBody>
      </p:sp>
    </p:spTree>
    <p:custDataLst>
      <p:tags r:id="rId1"/>
    </p:custDataLst>
    <p:extLst>
      <p:ext uri="{BB962C8B-B14F-4D97-AF65-F5344CB8AC3E}">
        <p14:creationId xmlns:p14="http://schemas.microsoft.com/office/powerpoint/2010/main" val="3655283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5417713" y="1773044"/>
            <a:ext cx="3706360" cy="5084956"/>
            <a:chOff x="2214770" y="354647"/>
            <a:chExt cx="4740212" cy="6503352"/>
          </a:xfrm>
        </p:grpSpPr>
        <p:grpSp>
          <p:nvGrpSpPr>
            <p:cNvPr id="10" name="Group 9"/>
            <p:cNvGrpSpPr/>
            <p:nvPr/>
          </p:nvGrpSpPr>
          <p:grpSpPr>
            <a:xfrm>
              <a:off x="2214770" y="354647"/>
              <a:ext cx="4740212" cy="6503352"/>
              <a:chOff x="2214770" y="354647"/>
              <a:chExt cx="4740212" cy="6503352"/>
            </a:xfrm>
          </p:grpSpPr>
          <p:pic>
            <p:nvPicPr>
              <p:cNvPr id="13" name="Picture 12"/>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4" name="Picture 13"/>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1" name="Picture 10"/>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2"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257587" y="750147"/>
            <a:ext cx="4826000" cy="5632311"/>
          </a:xfrm>
          <a:prstGeom prst="rect">
            <a:avLst/>
          </a:prstGeom>
          <a:noFill/>
        </p:spPr>
        <p:txBody>
          <a:bodyPr wrap="square" rtlCol="0">
            <a:spAutoFit/>
          </a:bodyPr>
          <a:lstStyle/>
          <a:p>
            <a:r>
              <a:rPr lang="en-US" sz="2400" dirty="0"/>
              <a:t>What information might help Tyler determine whether Lamar’s psychotic symptoms are directly caused by substances, or are a primary psychotic disorder?</a:t>
            </a:r>
          </a:p>
          <a:p>
            <a:endParaRPr lang="en-US" sz="2400" dirty="0"/>
          </a:p>
          <a:p>
            <a:pPr marL="342900" indent="-342900">
              <a:buFont typeface="+mj-lt"/>
              <a:buAutoNum type="alphaLcParenR"/>
            </a:pPr>
            <a:r>
              <a:rPr lang="en-US" sz="2400" dirty="0"/>
              <a:t>Determine if Lamar had psychotic symptoms prior to heavy substance use</a:t>
            </a:r>
          </a:p>
          <a:p>
            <a:pPr marL="342900" indent="-342900">
              <a:buFont typeface="+mj-lt"/>
              <a:buAutoNum type="alphaLcParenR"/>
            </a:pPr>
            <a:r>
              <a:rPr lang="en-US" sz="2400" dirty="0"/>
              <a:t>Determine if Lamar has psychotic symptoms when not using drugs</a:t>
            </a:r>
          </a:p>
          <a:p>
            <a:pPr marL="342900" indent="-342900">
              <a:buFont typeface="+mj-lt"/>
              <a:buAutoNum type="alphaLcParenR"/>
            </a:pPr>
            <a:r>
              <a:rPr lang="en-US" sz="2400" b="1" u="sng" dirty="0"/>
              <a:t>Both a &amp; b</a:t>
            </a:r>
          </a:p>
          <a:p>
            <a:pPr marL="342900" indent="-342900">
              <a:buFont typeface="+mj-lt"/>
              <a:buAutoNum type="alphaLcParenR"/>
            </a:pPr>
            <a:r>
              <a:rPr lang="en-US" sz="2400" dirty="0"/>
              <a:t>None of the above, it is impossible to know</a:t>
            </a:r>
          </a:p>
          <a:p>
            <a:endParaRPr lang="en-US" sz="2400" dirty="0">
              <a:latin typeface="Corbel" panose="020B0503020204020204" pitchFamily="34" charset="0"/>
            </a:endParaRPr>
          </a:p>
        </p:txBody>
      </p:sp>
    </p:spTree>
    <p:custDataLst>
      <p:tags r:id="rId1"/>
    </p:custDataLst>
    <p:extLst>
      <p:ext uri="{BB962C8B-B14F-4D97-AF65-F5344CB8AC3E}">
        <p14:creationId xmlns:p14="http://schemas.microsoft.com/office/powerpoint/2010/main" val="17544173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Tree>
    <p:custDataLst>
      <p:tags r:id="rId1"/>
    </p:custDataLst>
    <p:extLst>
      <p:ext uri="{BB962C8B-B14F-4D97-AF65-F5344CB8AC3E}">
        <p14:creationId xmlns:p14="http://schemas.microsoft.com/office/powerpoint/2010/main" val="39538577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
        <p:nvSpPr>
          <p:cNvPr id="4" name="Oval Callout 6"/>
          <p:cNvSpPr/>
          <p:nvPr/>
        </p:nvSpPr>
        <p:spPr>
          <a:xfrm>
            <a:off x="1592168" y="1602746"/>
            <a:ext cx="2417569" cy="1730874"/>
          </a:xfrm>
          <a:prstGeom prst="wedgeEllipseCallout">
            <a:avLst>
              <a:gd name="adj1" fmla="val -34695"/>
              <a:gd name="adj2" fmla="val 6526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When did you first start receiving messages from the CIA?</a:t>
            </a:r>
            <a:endParaRPr lang="en-US" sz="1600" dirty="0">
              <a:solidFill>
                <a:schemeClr val="bg1"/>
              </a:solidFill>
            </a:endParaRPr>
          </a:p>
        </p:txBody>
      </p:sp>
    </p:spTree>
    <p:custDataLst>
      <p:tags r:id="rId1"/>
    </p:custDataLst>
    <p:extLst>
      <p:ext uri="{BB962C8B-B14F-4D97-AF65-F5344CB8AC3E}">
        <p14:creationId xmlns:p14="http://schemas.microsoft.com/office/powerpoint/2010/main" val="18364178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
        <p:nvSpPr>
          <p:cNvPr id="4" name="Oval Callout 6"/>
          <p:cNvSpPr/>
          <p:nvPr/>
        </p:nvSpPr>
        <p:spPr>
          <a:xfrm>
            <a:off x="1592168" y="1602746"/>
            <a:ext cx="2417569" cy="1730874"/>
          </a:xfrm>
          <a:prstGeom prst="wedgeEllipseCallout">
            <a:avLst>
              <a:gd name="adj1" fmla="val -34695"/>
              <a:gd name="adj2" fmla="val 6526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When did you first start receiving messages from the CIA?</a:t>
            </a:r>
            <a:endParaRPr lang="en-US" sz="1600" dirty="0">
              <a:solidFill>
                <a:schemeClr val="bg1"/>
              </a:solidFill>
            </a:endParaRPr>
          </a:p>
        </p:txBody>
      </p:sp>
      <p:sp>
        <p:nvSpPr>
          <p:cNvPr id="6" name="Oval Callout 7"/>
          <p:cNvSpPr/>
          <p:nvPr/>
        </p:nvSpPr>
        <p:spPr>
          <a:xfrm>
            <a:off x="5000491" y="1901810"/>
            <a:ext cx="2620106" cy="1107831"/>
          </a:xfrm>
          <a:prstGeom prst="wedgeEllipseCallout">
            <a:avLst>
              <a:gd name="adj1" fmla="val 22225"/>
              <a:gd name="adj2" fmla="val 83811"/>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cs typeface="Times New Roman" panose="02020603050405020304" pitchFamily="18" charset="0"/>
              </a:rPr>
              <a:t>A few months ago in the summer.</a:t>
            </a:r>
            <a:endParaRPr lang="en-US" sz="1350" dirty="0"/>
          </a:p>
        </p:txBody>
      </p:sp>
    </p:spTree>
    <p:custDataLst>
      <p:tags r:id="rId1"/>
    </p:custDataLst>
    <p:extLst>
      <p:ext uri="{BB962C8B-B14F-4D97-AF65-F5344CB8AC3E}">
        <p14:creationId xmlns:p14="http://schemas.microsoft.com/office/powerpoint/2010/main" val="18203016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
        <p:nvSpPr>
          <p:cNvPr id="4" name="Oval Callout 6"/>
          <p:cNvSpPr/>
          <p:nvPr/>
        </p:nvSpPr>
        <p:spPr>
          <a:xfrm>
            <a:off x="1592168" y="1602746"/>
            <a:ext cx="2417569" cy="1730874"/>
          </a:xfrm>
          <a:prstGeom prst="wedgeEllipseCallout">
            <a:avLst>
              <a:gd name="adj1" fmla="val -34695"/>
              <a:gd name="adj2" fmla="val 6526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that point, were you convinced that it was real?</a:t>
            </a:r>
            <a:endParaRPr lang="en-US" sz="1600" dirty="0">
              <a:solidFill>
                <a:schemeClr val="bg1"/>
              </a:solidFill>
            </a:endParaRPr>
          </a:p>
        </p:txBody>
      </p:sp>
    </p:spTree>
    <p:custDataLst>
      <p:tags r:id="rId1"/>
    </p:custDataLst>
    <p:extLst>
      <p:ext uri="{BB962C8B-B14F-4D97-AF65-F5344CB8AC3E}">
        <p14:creationId xmlns:p14="http://schemas.microsoft.com/office/powerpoint/2010/main" val="7801161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
        <p:nvSpPr>
          <p:cNvPr id="4" name="Oval Callout 6"/>
          <p:cNvSpPr/>
          <p:nvPr/>
        </p:nvSpPr>
        <p:spPr>
          <a:xfrm>
            <a:off x="1592168" y="1602746"/>
            <a:ext cx="2417569" cy="1730874"/>
          </a:xfrm>
          <a:prstGeom prst="wedgeEllipseCallout">
            <a:avLst>
              <a:gd name="adj1" fmla="val -34695"/>
              <a:gd name="adj2" fmla="val 6526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that point, were you convinced that it was real?</a:t>
            </a:r>
            <a:endParaRPr lang="en-US" sz="1600" dirty="0">
              <a:solidFill>
                <a:schemeClr val="bg1"/>
              </a:solidFill>
            </a:endParaRPr>
          </a:p>
        </p:txBody>
      </p:sp>
      <p:sp>
        <p:nvSpPr>
          <p:cNvPr id="6" name="Oval Callout 7"/>
          <p:cNvSpPr/>
          <p:nvPr/>
        </p:nvSpPr>
        <p:spPr>
          <a:xfrm>
            <a:off x="4504267" y="1473200"/>
            <a:ext cx="3116330" cy="1536441"/>
          </a:xfrm>
          <a:prstGeom prst="wedgeEllipseCallout">
            <a:avLst>
              <a:gd name="adj1" fmla="val 25485"/>
              <a:gd name="adj2" fmla="val 7609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cs typeface="Times New Roman" panose="02020603050405020304" pitchFamily="18" charset="0"/>
              </a:rPr>
              <a:t>Yes, I knew from the beginning this was real, but I didn’t tell anyone. I knew that no one would believe me.</a:t>
            </a:r>
            <a:endParaRPr lang="en-US" sz="1350" dirty="0"/>
          </a:p>
        </p:txBody>
      </p:sp>
    </p:spTree>
    <p:custDataLst>
      <p:tags r:id="rId1"/>
    </p:custDataLst>
    <p:extLst>
      <p:ext uri="{BB962C8B-B14F-4D97-AF65-F5344CB8AC3E}">
        <p14:creationId xmlns:p14="http://schemas.microsoft.com/office/powerpoint/2010/main" val="22509195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
        <p:nvSpPr>
          <p:cNvPr id="4" name="Oval Callout 6"/>
          <p:cNvSpPr/>
          <p:nvPr/>
        </p:nvSpPr>
        <p:spPr>
          <a:xfrm>
            <a:off x="1592168" y="1602746"/>
            <a:ext cx="2417569" cy="1730874"/>
          </a:xfrm>
          <a:prstGeom prst="wedgeEllipseCallout">
            <a:avLst>
              <a:gd name="adj1" fmla="val -34695"/>
              <a:gd name="adj2" fmla="val 6526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Were you using a lot of drugs during the summer?</a:t>
            </a:r>
            <a:endParaRPr lang="en-US" sz="1600" dirty="0">
              <a:solidFill>
                <a:schemeClr val="bg1"/>
              </a:solidFill>
            </a:endParaRPr>
          </a:p>
        </p:txBody>
      </p:sp>
    </p:spTree>
    <p:custDataLst>
      <p:tags r:id="rId1"/>
    </p:custDataLst>
    <p:extLst>
      <p:ext uri="{BB962C8B-B14F-4D97-AF65-F5344CB8AC3E}">
        <p14:creationId xmlns:p14="http://schemas.microsoft.com/office/powerpoint/2010/main" val="10460979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
        <p:nvSpPr>
          <p:cNvPr id="4" name="Oval Callout 6"/>
          <p:cNvSpPr/>
          <p:nvPr/>
        </p:nvSpPr>
        <p:spPr>
          <a:xfrm>
            <a:off x="1592168" y="1602746"/>
            <a:ext cx="2417569" cy="1730874"/>
          </a:xfrm>
          <a:prstGeom prst="wedgeEllipseCallout">
            <a:avLst>
              <a:gd name="adj1" fmla="val -34695"/>
              <a:gd name="adj2" fmla="val 6526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Were you using a lot of drugs during the summer?</a:t>
            </a:r>
            <a:endParaRPr lang="en-US" sz="1600" dirty="0">
              <a:solidFill>
                <a:schemeClr val="bg1"/>
              </a:solidFill>
            </a:endParaRPr>
          </a:p>
        </p:txBody>
      </p:sp>
      <p:sp>
        <p:nvSpPr>
          <p:cNvPr id="6" name="Oval Callout 7"/>
          <p:cNvSpPr/>
          <p:nvPr/>
        </p:nvSpPr>
        <p:spPr>
          <a:xfrm>
            <a:off x="4009737" y="829734"/>
            <a:ext cx="4520010" cy="1942842"/>
          </a:xfrm>
          <a:prstGeom prst="wedgeEllipseCallout">
            <a:avLst>
              <a:gd name="adj1" fmla="val 14038"/>
              <a:gd name="adj2" fmla="val 81286"/>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No, I wasn’t using any, as I stayed with my grandma for the summer and she lives far from my friends. Well, I think that I got away one weekend to see my friends and we smoked some pot, but that’s it. </a:t>
            </a:r>
          </a:p>
        </p:txBody>
      </p:sp>
    </p:spTree>
    <p:custDataLst>
      <p:tags r:id="rId1"/>
    </p:custDataLst>
    <p:extLst>
      <p:ext uri="{BB962C8B-B14F-4D97-AF65-F5344CB8AC3E}">
        <p14:creationId xmlns:p14="http://schemas.microsoft.com/office/powerpoint/2010/main" val="1082231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D8E6-F0C5-40A1-B81C-E2EFB6275D7F}"/>
              </a:ext>
            </a:extLst>
          </p:cNvPr>
          <p:cNvSpPr>
            <a:spLocks noGrp="1"/>
          </p:cNvSpPr>
          <p:nvPr>
            <p:ph type="title"/>
          </p:nvPr>
        </p:nvSpPr>
        <p:spPr/>
        <p:txBody>
          <a:bodyPr/>
          <a:lstStyle/>
          <a:p>
            <a:pPr algn="ctr"/>
            <a:r>
              <a:rPr lang="en-US" dirty="0"/>
              <a:t>Disclosures</a:t>
            </a:r>
          </a:p>
        </p:txBody>
      </p:sp>
      <p:sp>
        <p:nvSpPr>
          <p:cNvPr id="3" name="Content Placeholder 2">
            <a:extLst>
              <a:ext uri="{FF2B5EF4-FFF2-40B4-BE49-F238E27FC236}">
                <a16:creationId xmlns:a16="http://schemas.microsoft.com/office/drawing/2014/main" id="{3C8599AF-F99C-4553-8FF4-B147A19A5326}"/>
              </a:ext>
            </a:extLst>
          </p:cNvPr>
          <p:cNvSpPr>
            <a:spLocks noGrp="1"/>
          </p:cNvSpPr>
          <p:nvPr>
            <p:ph idx="1"/>
          </p:nvPr>
        </p:nvSpPr>
        <p:spPr>
          <a:xfrm>
            <a:off x="515744" y="1520825"/>
            <a:ext cx="7675350" cy="4351338"/>
          </a:xfrm>
        </p:spPr>
        <p:txBody>
          <a:bodyPr/>
          <a:lstStyle/>
          <a:p>
            <a:pPr marL="0" indent="0">
              <a:buNone/>
            </a:pPr>
            <a:r>
              <a:rPr lang="en-US" sz="3200" dirty="0"/>
              <a:t>In the past two years Dr. Perkins received </a:t>
            </a:r>
          </a:p>
          <a:p>
            <a:pPr lvl="1"/>
            <a:r>
              <a:rPr lang="en-US" sz="2800" dirty="0"/>
              <a:t> funding from Boehringer-</a:t>
            </a:r>
            <a:r>
              <a:rPr lang="en-US" sz="2800" dirty="0" err="1"/>
              <a:t>Ingleheim</a:t>
            </a:r>
            <a:r>
              <a:rPr lang="en-US" sz="2800" dirty="0"/>
              <a:t> to conduct a clinical trial at UNC,</a:t>
            </a:r>
          </a:p>
          <a:p>
            <a:pPr lvl="1"/>
            <a:r>
              <a:rPr lang="en-US" sz="2800" dirty="0"/>
              <a:t> consulting fees from Alkermes,</a:t>
            </a:r>
          </a:p>
          <a:p>
            <a:pPr lvl="1"/>
            <a:r>
              <a:rPr lang="en-US" sz="2800" dirty="0"/>
              <a:t> royalties from APA publishing.</a:t>
            </a:r>
          </a:p>
          <a:p>
            <a:endParaRPr lang="en-US" dirty="0"/>
          </a:p>
        </p:txBody>
      </p:sp>
    </p:spTree>
    <p:custDataLst>
      <p:tags r:id="rId1"/>
    </p:custDataLst>
    <p:extLst>
      <p:ext uri="{BB962C8B-B14F-4D97-AF65-F5344CB8AC3E}">
        <p14:creationId xmlns:p14="http://schemas.microsoft.com/office/powerpoint/2010/main" val="14746201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
        <p:nvSpPr>
          <p:cNvPr id="4" name="Oval Callout 6"/>
          <p:cNvSpPr/>
          <p:nvPr/>
        </p:nvSpPr>
        <p:spPr>
          <a:xfrm>
            <a:off x="1592168" y="1602746"/>
            <a:ext cx="2417569" cy="1730874"/>
          </a:xfrm>
          <a:prstGeom prst="wedgeEllipseCallout">
            <a:avLst>
              <a:gd name="adj1" fmla="val -34695"/>
              <a:gd name="adj2" fmla="val 6526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Do you recall when you last used </a:t>
            </a:r>
            <a:r>
              <a:rPr lang="en-US" sz="16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shrooms</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prior to going to your grandma’s house?</a:t>
            </a:r>
            <a:endParaRPr lang="en-US" sz="1600" dirty="0">
              <a:solidFill>
                <a:schemeClr val="bg1"/>
              </a:solidFill>
            </a:endParaRPr>
          </a:p>
        </p:txBody>
      </p:sp>
    </p:spTree>
    <p:custDataLst>
      <p:tags r:id="rId1"/>
    </p:custDataLst>
    <p:extLst>
      <p:ext uri="{BB962C8B-B14F-4D97-AF65-F5344CB8AC3E}">
        <p14:creationId xmlns:p14="http://schemas.microsoft.com/office/powerpoint/2010/main" val="21204649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733507" y="3333620"/>
            <a:ext cx="2737826" cy="3356681"/>
          </a:xfrm>
          <a:prstGeom prst="rect">
            <a:avLst/>
          </a:prstGeom>
          <a:scene3d>
            <a:camera prst="orthographicFront">
              <a:rot lat="0" lon="10800000" rev="0"/>
            </a:camera>
            <a:lightRig rig="threePt" dir="t"/>
          </a:scene3d>
        </p:spPr>
      </p:pic>
      <p:pic>
        <p:nvPicPr>
          <p:cNvPr id="5" name="Picture 4"/>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1064" l="9172" r="89941">
                        <a14:foregroundMark x1="35799" y1="10213" x2="35363" y2="9522"/>
                        <a14:foregroundMark x1="39311" y1="6838" x2="40237" y2="6596"/>
                        <a14:foregroundMark x1="53846" y1="90213" x2="51022" y2="90213"/>
                        <a14:foregroundMark x1="52071" y1="89149" x2="50855" y2="90024"/>
                        <a14:foregroundMark x1="51342" y1="90574" x2="53846" y2="89574"/>
                        <a14:foregroundMark x1="52071" y1="90213" x2="52071" y2="90213"/>
                        <a14:foregroundMark x1="52071" y1="90638" x2="52071" y2="90638"/>
                        <a14:foregroundMark x1="52367" y1="90213" x2="51207" y2="90421"/>
                        <a14:foregroundMark x1="37574" y1="71915" x2="36095" y2="72979"/>
                        <a14:foregroundMark x1="36391" y1="72553" x2="34320" y2="72979"/>
                        <a14:backgroundMark x1="35799" y1="7872" x2="35799" y2="7872"/>
                        <a14:backgroundMark x1="35207" y1="8936" x2="35207" y2="8936"/>
                        <a14:backgroundMark x1="33728" y1="8298" x2="33728" y2="8298"/>
                        <a14:backgroundMark x1="35207" y1="7872" x2="35207" y2="7872"/>
                        <a14:backgroundMark x1="34320" y1="8936" x2="34320" y2="8936"/>
                        <a14:backgroundMark x1="35207" y1="7872" x2="35207" y2="7872"/>
                        <a14:backgroundMark x1="34320" y1="8298" x2="34320" y2="8298"/>
                        <a14:backgroundMark x1="35207" y1="8936" x2="35799" y2="7872"/>
                        <a14:backgroundMark x1="31953" y1="10213" x2="33728" y2="8298"/>
                        <a14:backgroundMark x1="35207" y1="7872" x2="35207" y2="7872"/>
                        <a14:backgroundMark x1="35207" y1="7872" x2="35207" y2="7872"/>
                        <a14:backgroundMark x1="35799" y1="7872" x2="35799" y2="7872"/>
                        <a14:backgroundMark x1="33728" y1="8298" x2="33728" y2="8298"/>
                        <a14:backgroundMark x1="35207" y1="7021" x2="40237" y2="5532"/>
                        <a14:backgroundMark x1="35207" y1="6596" x2="34320" y2="8936"/>
                        <a14:backgroundMark x1="51775" y1="91064" x2="49408" y2="91064"/>
                      </a14:backgroundRemoval>
                    </a14:imgEffect>
                  </a14:imgLayer>
                </a14:imgProps>
              </a:ext>
              <a:ext uri="{28A0092B-C50C-407E-A947-70E740481C1C}">
                <a14:useLocalDpi xmlns:a14="http://schemas.microsoft.com/office/drawing/2010/main" val="0"/>
              </a:ext>
            </a:extLst>
          </a:blip>
          <a:stretch>
            <a:fillRect/>
          </a:stretch>
        </p:blipFill>
        <p:spPr>
          <a:xfrm>
            <a:off x="6016878" y="3062687"/>
            <a:ext cx="2855000" cy="3969971"/>
          </a:xfrm>
          <a:prstGeom prst="rect">
            <a:avLst/>
          </a:prstGeom>
        </p:spPr>
      </p:pic>
      <p:sp>
        <p:nvSpPr>
          <p:cNvPr id="4" name="Oval Callout 6"/>
          <p:cNvSpPr/>
          <p:nvPr/>
        </p:nvSpPr>
        <p:spPr>
          <a:xfrm>
            <a:off x="1592168" y="1602746"/>
            <a:ext cx="2417569" cy="1730874"/>
          </a:xfrm>
          <a:prstGeom prst="wedgeEllipseCallout">
            <a:avLst>
              <a:gd name="adj1" fmla="val -34695"/>
              <a:gd name="adj2" fmla="val 65267"/>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Do you recall when you last used </a:t>
            </a:r>
            <a:r>
              <a:rPr lang="en-US" sz="16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shrooms</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prior to going to your grandma’s house?</a:t>
            </a:r>
            <a:endParaRPr lang="en-US" sz="1600" dirty="0">
              <a:solidFill>
                <a:schemeClr val="bg1"/>
              </a:solidFill>
            </a:endParaRPr>
          </a:p>
        </p:txBody>
      </p:sp>
      <p:sp>
        <p:nvSpPr>
          <p:cNvPr id="6" name="Oval Callout 7"/>
          <p:cNvSpPr/>
          <p:nvPr/>
        </p:nvSpPr>
        <p:spPr>
          <a:xfrm>
            <a:off x="4186204" y="1286934"/>
            <a:ext cx="3661348" cy="1642533"/>
          </a:xfrm>
          <a:prstGeom prst="wedgeEllipseCallout">
            <a:avLst>
              <a:gd name="adj1" fmla="val 22363"/>
              <a:gd name="adj2" fmla="val 80255"/>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Nah, the </a:t>
            </a:r>
            <a:r>
              <a:rPr lang="en-US" sz="16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shrooms</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are a recent thing. I did cocaine maybe a month before going to my grandmother’s house.</a:t>
            </a:r>
          </a:p>
        </p:txBody>
      </p:sp>
    </p:spTree>
    <p:custDataLst>
      <p:tags r:id="rId1"/>
    </p:custDataLst>
    <p:extLst>
      <p:ext uri="{BB962C8B-B14F-4D97-AF65-F5344CB8AC3E}">
        <p14:creationId xmlns:p14="http://schemas.microsoft.com/office/powerpoint/2010/main" val="25319205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noChangeAspect="1"/>
          </p:cNvGrpSpPr>
          <p:nvPr/>
        </p:nvGrpSpPr>
        <p:grpSpPr>
          <a:xfrm>
            <a:off x="5417713" y="1773044"/>
            <a:ext cx="3706360" cy="5084956"/>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197794" y="4461932"/>
            <a:ext cx="5542606" cy="1920526"/>
          </a:xfrm>
        </p:spPr>
        <p:txBody>
          <a:bodyPr wrap="square">
            <a:spAutoFit/>
          </a:bodyPr>
          <a:lstStyle/>
          <a:p>
            <a:r>
              <a:rPr lang="en-US" sz="4400" b="1" dirty="0"/>
              <a:t>Transient/attenuated psychosis occurs in </a:t>
            </a:r>
            <a:br>
              <a:rPr lang="en-US" sz="4400" b="1" dirty="0"/>
            </a:br>
            <a:r>
              <a:rPr lang="en-US" sz="4400" b="1" dirty="0"/>
              <a:t>many disorders</a:t>
            </a:r>
          </a:p>
        </p:txBody>
      </p:sp>
    </p:spTree>
    <p:custDataLst>
      <p:tags r:id="rId1"/>
    </p:custDataLst>
    <p:extLst>
      <p:ext uri="{BB962C8B-B14F-4D97-AF65-F5344CB8AC3E}">
        <p14:creationId xmlns:p14="http://schemas.microsoft.com/office/powerpoint/2010/main" val="37706492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472" y="1160945"/>
            <a:ext cx="2734589" cy="3289939"/>
          </a:xfrm>
        </p:spPr>
        <p:txBody>
          <a:bodyPr>
            <a:normAutofit fontScale="90000"/>
          </a:bodyPr>
          <a:lstStyle/>
          <a:p>
            <a:r>
              <a:rPr lang="en-US" dirty="0"/>
              <a:t>Transient psychosis/</a:t>
            </a:r>
            <a:br>
              <a:rPr lang="en-US" dirty="0"/>
            </a:br>
            <a:r>
              <a:rPr lang="en-US" dirty="0"/>
              <a:t>attenuated psychosis occurs in many disorders</a:t>
            </a:r>
          </a:p>
        </p:txBody>
      </p:sp>
      <p:sp>
        <p:nvSpPr>
          <p:cNvPr id="3" name="Content Placeholder 2"/>
          <p:cNvSpPr>
            <a:spLocks noGrp="1"/>
          </p:cNvSpPr>
          <p:nvPr>
            <p:ph idx="1"/>
          </p:nvPr>
        </p:nvSpPr>
        <p:spPr>
          <a:xfrm>
            <a:off x="80594" y="5461381"/>
            <a:ext cx="2782922" cy="519287"/>
          </a:xfrm>
        </p:spPr>
        <p:txBody>
          <a:bodyPr>
            <a:normAutofit/>
          </a:bodyPr>
          <a:lstStyle/>
          <a:p>
            <a:pPr marL="0" indent="0">
              <a:buNone/>
            </a:pPr>
            <a:r>
              <a:rPr lang="en-US" sz="1400" dirty="0"/>
              <a:t>Kelleher British Journal Psychiatry, March 2017</a:t>
            </a:r>
          </a:p>
        </p:txBody>
      </p:sp>
      <p:pic>
        <p:nvPicPr>
          <p:cNvPr id="4" name="Picture 3"/>
          <p:cNvPicPr>
            <a:picLocks noChangeAspect="1"/>
          </p:cNvPicPr>
          <p:nvPr/>
        </p:nvPicPr>
        <p:blipFill>
          <a:blip r:embed="rId4"/>
          <a:stretch>
            <a:fillRect/>
          </a:stretch>
        </p:blipFill>
        <p:spPr>
          <a:xfrm>
            <a:off x="2863516" y="150448"/>
            <a:ext cx="6202196" cy="6093942"/>
          </a:xfrm>
          <a:prstGeom prst="rect">
            <a:avLst/>
          </a:prstGeom>
        </p:spPr>
      </p:pic>
    </p:spTree>
    <p:custDataLst>
      <p:tags r:id="rId1"/>
    </p:custDataLst>
    <p:extLst>
      <p:ext uri="{BB962C8B-B14F-4D97-AF65-F5344CB8AC3E}">
        <p14:creationId xmlns:p14="http://schemas.microsoft.com/office/powerpoint/2010/main" val="12034208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Mental Disorders with Symptoms Resembling Psychosis</a:t>
            </a:r>
          </a:p>
        </p:txBody>
      </p:sp>
      <p:sp>
        <p:nvSpPr>
          <p:cNvPr id="3" name="Content Placeholder 2"/>
          <p:cNvSpPr>
            <a:spLocks noGrp="1"/>
          </p:cNvSpPr>
          <p:nvPr>
            <p:ph idx="1"/>
          </p:nvPr>
        </p:nvSpPr>
        <p:spPr/>
        <p:txBody>
          <a:bodyPr>
            <a:normAutofit/>
          </a:bodyPr>
          <a:lstStyle/>
          <a:p>
            <a:pPr marL="0" indent="0">
              <a:buNone/>
            </a:pPr>
            <a:r>
              <a:rPr lang="en-US" sz="3200" dirty="0"/>
              <a:t>Post-Traumatic Stress Disorder</a:t>
            </a:r>
          </a:p>
          <a:p>
            <a:r>
              <a:rPr lang="en-US" sz="3200" dirty="0"/>
              <a:t>Flashbacks</a:t>
            </a:r>
          </a:p>
          <a:p>
            <a:r>
              <a:rPr lang="en-US" sz="3200" dirty="0"/>
              <a:t>Frightening thoughts</a:t>
            </a:r>
          </a:p>
          <a:p>
            <a:r>
              <a:rPr lang="en-US" sz="3200" dirty="0"/>
              <a:t>Over-arousal</a:t>
            </a:r>
          </a:p>
          <a:p>
            <a:endParaRPr lang="en-US" sz="3200" dirty="0"/>
          </a:p>
          <a:p>
            <a:pPr marL="0" indent="0">
              <a:buNone/>
            </a:pPr>
            <a:r>
              <a:rPr lang="en-US" sz="3200" dirty="0"/>
              <a:t>Obsessive Compulsive Disorder</a:t>
            </a:r>
          </a:p>
          <a:p>
            <a:r>
              <a:rPr lang="en-US" sz="3200" dirty="0"/>
              <a:t>Rumination</a:t>
            </a:r>
          </a:p>
        </p:txBody>
      </p:sp>
    </p:spTree>
    <p:custDataLst>
      <p:tags r:id="rId1"/>
    </p:custDataLst>
    <p:extLst>
      <p:ext uri="{BB962C8B-B14F-4D97-AF65-F5344CB8AC3E}">
        <p14:creationId xmlns:p14="http://schemas.microsoft.com/office/powerpoint/2010/main" val="2530295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rot="10800000">
            <a:off x="3978263" y="2229106"/>
            <a:ext cx="833511" cy="2912012"/>
          </a:xfrm>
          <a:prstGeom prst="triangle">
            <a:avLst/>
          </a:prstGeom>
          <a:gradFill flip="none" rotWithShape="1">
            <a:gsLst>
              <a:gs pos="0">
                <a:schemeClr val="accent5">
                  <a:shade val="30000"/>
                  <a:satMod val="115000"/>
                  <a:lumMod val="0"/>
                </a:schemeClr>
              </a:gs>
              <a:gs pos="50000">
                <a:schemeClr val="accent5">
                  <a:lumMod val="40000"/>
                  <a:lumOff val="60000"/>
                  <a:shade val="67500"/>
                  <a:satMod val="115000"/>
                </a:schemeClr>
              </a:gs>
              <a:gs pos="100000">
                <a:schemeClr val="accent5">
                  <a:lumMod val="40000"/>
                  <a:lumOff val="60000"/>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p:cNvSpPr txBox="1"/>
          <p:nvPr/>
        </p:nvSpPr>
        <p:spPr>
          <a:xfrm>
            <a:off x="3868391" y="2250130"/>
            <a:ext cx="1035735" cy="23775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orbel" panose="020B0503020204020204"/>
                <a:ea typeface="+mn-ea"/>
                <a:cs typeface="+mn-cs"/>
              </a:rPr>
              <a:t>10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orbel" panose="020B0503020204020204"/>
                <a:ea typeface="+mn-ea"/>
                <a:cs typeface="+mn-cs"/>
              </a:rPr>
              <a:t>8</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orbel" panose="020B0503020204020204"/>
                <a:ea typeface="+mn-ea"/>
                <a:cs typeface="+mn-cs"/>
              </a:rPr>
              <a:t>6</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orbel" panose="020B0503020204020204"/>
                <a:ea typeface="+mn-ea"/>
                <a:cs typeface="+mn-cs"/>
              </a:rPr>
              <a:t>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orbel" panose="020B0503020204020204"/>
                <a:ea typeface="+mn-ea"/>
                <a:cs typeface="+mn-cs"/>
              </a:rPr>
              <a:t>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orbel" panose="020B0503020204020204"/>
                <a:ea typeface="+mn-ea"/>
                <a:cs typeface="+mn-cs"/>
              </a:rPr>
              <a:t>0</a:t>
            </a:r>
          </a:p>
        </p:txBody>
      </p:sp>
      <p:sp>
        <p:nvSpPr>
          <p:cNvPr id="6" name="TextBox 5"/>
          <p:cNvSpPr txBox="1"/>
          <p:nvPr/>
        </p:nvSpPr>
        <p:spPr>
          <a:xfrm>
            <a:off x="855936" y="1770732"/>
            <a:ext cx="15087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orbel" panose="020B0503020204020204"/>
                <a:ea typeface="+mn-ea"/>
                <a:cs typeface="+mn-cs"/>
              </a:rPr>
              <a:t>Genes</a:t>
            </a:r>
          </a:p>
        </p:txBody>
      </p:sp>
      <p:sp>
        <p:nvSpPr>
          <p:cNvPr id="8" name="TextBox 7"/>
          <p:cNvSpPr txBox="1"/>
          <p:nvPr/>
        </p:nvSpPr>
        <p:spPr>
          <a:xfrm>
            <a:off x="6592904" y="1675106"/>
            <a:ext cx="208905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orbel" panose="020B0503020204020204"/>
                <a:ea typeface="+mn-ea"/>
                <a:cs typeface="+mn-cs"/>
              </a:rPr>
              <a:t>Environment</a:t>
            </a:r>
          </a:p>
        </p:txBody>
      </p:sp>
      <p:sp>
        <p:nvSpPr>
          <p:cNvPr id="9" name="TextBox 8"/>
          <p:cNvSpPr txBox="1"/>
          <p:nvPr/>
        </p:nvSpPr>
        <p:spPr>
          <a:xfrm>
            <a:off x="294097" y="3191116"/>
            <a:ext cx="117590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Thousands of genetic regions each with small effect</a:t>
            </a:r>
          </a:p>
        </p:txBody>
      </p:sp>
      <p:sp>
        <p:nvSpPr>
          <p:cNvPr id="55" name="Rectangle 12"/>
          <p:cNvSpPr>
            <a:spLocks noChangeArrowheads="1"/>
          </p:cNvSpPr>
          <p:nvPr/>
        </p:nvSpPr>
        <p:spPr bwMode="auto">
          <a:xfrm>
            <a:off x="2821393" y="-253700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1" name="TextBox 30"/>
          <p:cNvSpPr txBox="1"/>
          <p:nvPr/>
        </p:nvSpPr>
        <p:spPr>
          <a:xfrm>
            <a:off x="2911528" y="1219801"/>
            <a:ext cx="32390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orbel" panose="020B0503020204020204"/>
                <a:ea typeface="+mn-ea"/>
                <a:cs typeface="+mn-cs"/>
              </a:rPr>
              <a:t>Biological Vulnerability </a:t>
            </a:r>
          </a:p>
        </p:txBody>
      </p:sp>
      <p:sp>
        <p:nvSpPr>
          <p:cNvPr id="10" name="TextBox 9"/>
          <p:cNvSpPr txBox="1"/>
          <p:nvPr/>
        </p:nvSpPr>
        <p:spPr>
          <a:xfrm>
            <a:off x="2179126" y="3235268"/>
            <a:ext cx="57047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High </a:t>
            </a:r>
          </a:p>
        </p:txBody>
      </p:sp>
      <p:cxnSp>
        <p:nvCxnSpPr>
          <p:cNvPr id="11" name="Straight Arrow Connector 10"/>
          <p:cNvCxnSpPr>
            <a:cxnSpLocks/>
          </p:cNvCxnSpPr>
          <p:nvPr/>
        </p:nvCxnSpPr>
        <p:spPr>
          <a:xfrm flipV="1">
            <a:off x="2675965" y="2484345"/>
            <a:ext cx="1302298" cy="8911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2169" y="3424107"/>
            <a:ext cx="103252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Polygenic Risk Score</a:t>
            </a:r>
          </a:p>
        </p:txBody>
      </p:sp>
      <p:sp>
        <p:nvSpPr>
          <p:cNvPr id="13" name="TextBox 12"/>
          <p:cNvSpPr txBox="1"/>
          <p:nvPr/>
        </p:nvSpPr>
        <p:spPr>
          <a:xfrm>
            <a:off x="2664838" y="3685111"/>
            <a:ext cx="79498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Medium </a:t>
            </a:r>
          </a:p>
        </p:txBody>
      </p:sp>
      <p:sp>
        <p:nvSpPr>
          <p:cNvPr id="14" name="TextBox 13"/>
          <p:cNvSpPr txBox="1"/>
          <p:nvPr/>
        </p:nvSpPr>
        <p:spPr>
          <a:xfrm>
            <a:off x="2204999" y="4123436"/>
            <a:ext cx="57047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Low</a:t>
            </a:r>
            <a:r>
              <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rPr>
              <a:t> </a:t>
            </a:r>
          </a:p>
        </p:txBody>
      </p:sp>
      <p:cxnSp>
        <p:nvCxnSpPr>
          <p:cNvPr id="15" name="Straight Arrow Connector 14"/>
          <p:cNvCxnSpPr>
            <a:cxnSpLocks/>
          </p:cNvCxnSpPr>
          <p:nvPr/>
        </p:nvCxnSpPr>
        <p:spPr>
          <a:xfrm flipV="1">
            <a:off x="3375058" y="3828104"/>
            <a:ext cx="676781" cy="103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a:off x="2657848" y="4251230"/>
            <a:ext cx="1703875" cy="7603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65217" y="2196523"/>
            <a:ext cx="259528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Drugs</a:t>
            </a:r>
          </a:p>
        </p:txBody>
      </p:sp>
      <p:cxnSp>
        <p:nvCxnSpPr>
          <p:cNvPr id="18" name="Straight Arrow Connector 17"/>
          <p:cNvCxnSpPr>
            <a:cxnSpLocks/>
          </p:cNvCxnSpPr>
          <p:nvPr/>
        </p:nvCxnSpPr>
        <p:spPr>
          <a:xfrm flipH="1">
            <a:off x="4713265" y="2418347"/>
            <a:ext cx="1301297" cy="129300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022914" y="2484346"/>
            <a:ext cx="2170954" cy="128496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Stressors -</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Trauma</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Urban Environment</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Immigrant</a:t>
            </a: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19" name="Straight Arrow Connector 18"/>
          <p:cNvCxnSpPr>
            <a:cxnSpLocks/>
          </p:cNvCxnSpPr>
          <p:nvPr/>
        </p:nvCxnSpPr>
        <p:spPr>
          <a:xfrm flipH="1">
            <a:off x="4686779" y="3235269"/>
            <a:ext cx="1243784" cy="67358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75475" y="1611898"/>
            <a:ext cx="354912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x-Fold Increase in Risk as compared to general population risk of 1%</a:t>
            </a:r>
          </a:p>
        </p:txBody>
      </p:sp>
      <p:sp>
        <p:nvSpPr>
          <p:cNvPr id="5" name="Rectangle 4"/>
          <p:cNvSpPr/>
          <p:nvPr/>
        </p:nvSpPr>
        <p:spPr>
          <a:xfrm>
            <a:off x="5997042" y="3733079"/>
            <a:ext cx="2042059"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Childhood Infections -</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Encephalitis</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Toxoplasmosis</a:t>
            </a: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22" name="Straight Arrow Connector 21"/>
          <p:cNvCxnSpPr>
            <a:cxnSpLocks/>
          </p:cNvCxnSpPr>
          <p:nvPr/>
        </p:nvCxnSpPr>
        <p:spPr>
          <a:xfrm flipH="1" flipV="1">
            <a:off x="4737434" y="4015769"/>
            <a:ext cx="1220229" cy="4183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041534" y="4509599"/>
            <a:ext cx="2179306" cy="20621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Perinatal Factors </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Infections</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Trauma</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Diabetes</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Low folate</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Low iron</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Low vitamin D</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Low oxygen at birth</a:t>
            </a:r>
            <a:endParaRPr kumimoji="0" lang="en-US" sz="135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24" name="Straight Arrow Connector 23"/>
          <p:cNvCxnSpPr>
            <a:cxnSpLocks/>
          </p:cNvCxnSpPr>
          <p:nvPr/>
        </p:nvCxnSpPr>
        <p:spPr>
          <a:xfrm flipH="1" flipV="1">
            <a:off x="4851734" y="4130070"/>
            <a:ext cx="995613" cy="80151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454930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00150"/>
            <a:ext cx="2372771" cy="4191000"/>
          </a:xfrm>
        </p:spPr>
        <p:txBody>
          <a:bodyPr>
            <a:noAutofit/>
          </a:bodyPr>
          <a:lstStyle/>
          <a:p>
            <a:pPr>
              <a:defRPr/>
            </a:pPr>
            <a:r>
              <a:rPr lang="en-US" sz="2400" dirty="0"/>
              <a:t>Risk of transition to psychosis in persons meeting attenuated psychosis research criteria</a:t>
            </a:r>
          </a:p>
        </p:txBody>
      </p:sp>
      <p:sp>
        <p:nvSpPr>
          <p:cNvPr id="3" name="Content Placeholder 2"/>
          <p:cNvSpPr>
            <a:spLocks noGrp="1"/>
          </p:cNvSpPr>
          <p:nvPr>
            <p:ph sz="quarter" idx="10"/>
          </p:nvPr>
        </p:nvSpPr>
        <p:spPr>
          <a:xfrm>
            <a:off x="3362325" y="5786439"/>
            <a:ext cx="5081587" cy="481010"/>
          </a:xfrm>
        </p:spPr>
        <p:txBody>
          <a:bodyPr>
            <a:normAutofit/>
          </a:bodyPr>
          <a:lstStyle/>
          <a:p>
            <a:pPr>
              <a:defRPr/>
            </a:pPr>
            <a:r>
              <a:rPr lang="en-US" sz="1600" dirty="0"/>
              <a:t>Fusar-Poli 2012, Perkins et al. 2016</a:t>
            </a:r>
          </a:p>
        </p:txBody>
      </p:sp>
      <p:pic>
        <p:nvPicPr>
          <p:cNvPr id="4" name="Picture 3"/>
          <p:cNvPicPr>
            <a:picLocks noChangeAspect="1"/>
          </p:cNvPicPr>
          <p:nvPr/>
        </p:nvPicPr>
        <p:blipFill>
          <a:blip r:embed="rId4"/>
          <a:stretch>
            <a:fillRect/>
          </a:stretch>
        </p:blipFill>
        <p:spPr>
          <a:xfrm>
            <a:off x="3362325" y="1200150"/>
            <a:ext cx="4343400" cy="4357688"/>
          </a:xfrm>
          <a:prstGeom prst="rect">
            <a:avLst/>
          </a:prstGeom>
        </p:spPr>
      </p:pic>
      <p:sp>
        <p:nvSpPr>
          <p:cNvPr id="8" name="TextBox 7"/>
          <p:cNvSpPr txBox="1">
            <a:spLocks noChangeArrowheads="1"/>
          </p:cNvSpPr>
          <p:nvPr/>
        </p:nvSpPr>
        <p:spPr bwMode="auto">
          <a:xfrm>
            <a:off x="4457700" y="1428751"/>
            <a:ext cx="1863329" cy="13362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150"/>
              </a:spcAft>
              <a:buNone/>
            </a:pPr>
            <a:r>
              <a:rPr lang="en-US" altLang="en-US" sz="750" b="1" dirty="0">
                <a:solidFill>
                  <a:srgbClr val="808080"/>
                </a:solidFill>
                <a:latin typeface="Verdana" panose="020B0604030504040204" pitchFamily="34" charset="0"/>
                <a:ea typeface="Verdana" panose="020B0604030504040204" pitchFamily="34" charset="0"/>
                <a:cs typeface="Verdana" panose="020B0604030504040204" pitchFamily="34" charset="0"/>
              </a:rPr>
              <a:t>Perkins et al. 2016 (NAPLS2)</a:t>
            </a:r>
          </a:p>
          <a:p>
            <a:pPr>
              <a:spcBef>
                <a:spcPct val="0"/>
              </a:spcBef>
              <a:spcAft>
                <a:spcPts val="150"/>
              </a:spcAft>
              <a:buNone/>
            </a:pPr>
            <a:r>
              <a:rPr lang="en-US" altLang="en-US" sz="750" b="1" dirty="0">
                <a:solidFill>
                  <a:srgbClr val="808080"/>
                </a:solidFill>
                <a:latin typeface="Verdana" panose="020B0604030504040204" pitchFamily="34" charset="0"/>
                <a:ea typeface="Verdana" panose="020B0604030504040204" pitchFamily="34" charset="0"/>
                <a:cs typeface="Verdana" panose="020B0604030504040204" pitchFamily="34" charset="0"/>
              </a:rPr>
              <a:t>Yung et al. 2004</a:t>
            </a:r>
          </a:p>
          <a:p>
            <a:pPr>
              <a:spcBef>
                <a:spcPct val="0"/>
              </a:spcBef>
              <a:spcAft>
                <a:spcPts val="150"/>
              </a:spcAft>
              <a:buNone/>
            </a:pPr>
            <a:r>
              <a:rPr lang="en-US" altLang="en-US" sz="750" b="1" dirty="0">
                <a:solidFill>
                  <a:srgbClr val="808080"/>
                </a:solidFill>
                <a:latin typeface="Verdana" panose="020B0604030504040204" pitchFamily="34" charset="0"/>
                <a:ea typeface="Verdana" panose="020B0604030504040204" pitchFamily="34" charset="0"/>
                <a:cs typeface="Verdana" panose="020B0604030504040204" pitchFamily="34" charset="0"/>
              </a:rPr>
              <a:t>Cannon et al. 2008 (NAPLS1)</a:t>
            </a:r>
          </a:p>
          <a:p>
            <a:pPr>
              <a:spcBef>
                <a:spcPct val="0"/>
              </a:spcBef>
              <a:spcAft>
                <a:spcPts val="150"/>
              </a:spcAft>
              <a:buNone/>
            </a:pPr>
            <a:r>
              <a:rPr lang="en-US" altLang="en-US" sz="750" b="1" dirty="0" err="1">
                <a:solidFill>
                  <a:srgbClr val="808080"/>
                </a:solidFill>
                <a:latin typeface="Verdana" panose="020B0604030504040204" pitchFamily="34" charset="0"/>
                <a:ea typeface="Verdana" panose="020B0604030504040204" pitchFamily="34" charset="0"/>
                <a:cs typeface="Verdana" panose="020B0604030504040204" pitchFamily="34" charset="0"/>
              </a:rPr>
              <a:t>Riecher-Rossler</a:t>
            </a:r>
            <a:r>
              <a:rPr lang="en-US" altLang="en-US" sz="750" b="1" dirty="0">
                <a:solidFill>
                  <a:srgbClr val="808080"/>
                </a:solidFill>
                <a:latin typeface="Verdana" panose="020B0604030504040204" pitchFamily="34" charset="0"/>
                <a:ea typeface="Verdana" panose="020B0604030504040204" pitchFamily="34" charset="0"/>
                <a:cs typeface="Verdana" panose="020B0604030504040204" pitchFamily="34" charset="0"/>
              </a:rPr>
              <a:t> et al. 2009</a:t>
            </a:r>
          </a:p>
          <a:p>
            <a:pPr>
              <a:spcBef>
                <a:spcPct val="0"/>
              </a:spcBef>
              <a:spcAft>
                <a:spcPts val="150"/>
              </a:spcAft>
              <a:buNone/>
            </a:pPr>
            <a:r>
              <a:rPr lang="en-US" altLang="en-US" sz="750" b="1" dirty="0" err="1">
                <a:solidFill>
                  <a:srgbClr val="808080"/>
                </a:solidFill>
                <a:latin typeface="Verdana" panose="020B0604030504040204" pitchFamily="34" charset="0"/>
                <a:ea typeface="Verdana" panose="020B0604030504040204" pitchFamily="34" charset="0"/>
                <a:cs typeface="Verdana" panose="020B0604030504040204" pitchFamily="34" charset="0"/>
              </a:rPr>
              <a:t>Demjaha</a:t>
            </a:r>
            <a:r>
              <a:rPr lang="en-US" altLang="en-US" sz="750" b="1" dirty="0">
                <a:solidFill>
                  <a:srgbClr val="808080"/>
                </a:solidFill>
                <a:latin typeface="Verdana" panose="020B0604030504040204" pitchFamily="34" charset="0"/>
                <a:ea typeface="Verdana" panose="020B0604030504040204" pitchFamily="34" charset="0"/>
                <a:cs typeface="Verdana" panose="020B0604030504040204" pitchFamily="34" charset="0"/>
              </a:rPr>
              <a:t> et al. 2010</a:t>
            </a:r>
          </a:p>
          <a:p>
            <a:pPr>
              <a:spcBef>
                <a:spcPct val="0"/>
              </a:spcBef>
              <a:spcAft>
                <a:spcPts val="150"/>
              </a:spcAft>
              <a:buNone/>
            </a:pPr>
            <a:r>
              <a:rPr lang="en-US" altLang="en-US" sz="750" b="1" dirty="0" err="1">
                <a:solidFill>
                  <a:srgbClr val="808080"/>
                </a:solidFill>
                <a:latin typeface="Verdana" panose="020B0604030504040204" pitchFamily="34" charset="0"/>
                <a:ea typeface="Verdana" panose="020B0604030504040204" pitchFamily="34" charset="0"/>
                <a:cs typeface="Verdana" panose="020B0604030504040204" pitchFamily="34" charset="0"/>
              </a:rPr>
              <a:t>Ruhrmann</a:t>
            </a:r>
            <a:r>
              <a:rPr lang="en-US" altLang="en-US" sz="750" b="1" dirty="0">
                <a:solidFill>
                  <a:srgbClr val="808080"/>
                </a:solidFill>
                <a:latin typeface="Verdana" panose="020B0604030504040204" pitchFamily="34" charset="0"/>
                <a:ea typeface="Verdana" panose="020B0604030504040204" pitchFamily="34" charset="0"/>
                <a:cs typeface="Verdana" panose="020B0604030504040204" pitchFamily="34" charset="0"/>
              </a:rPr>
              <a:t> et al. 2010</a:t>
            </a:r>
          </a:p>
          <a:p>
            <a:pPr>
              <a:spcBef>
                <a:spcPct val="0"/>
              </a:spcBef>
              <a:spcAft>
                <a:spcPts val="150"/>
              </a:spcAft>
              <a:buNone/>
            </a:pPr>
            <a:r>
              <a:rPr lang="en-US" altLang="en-US" sz="750" b="1" dirty="0" err="1">
                <a:solidFill>
                  <a:srgbClr val="808080"/>
                </a:solidFill>
                <a:latin typeface="Verdana" panose="020B0604030504040204" pitchFamily="34" charset="0"/>
                <a:ea typeface="Verdana" panose="020B0604030504040204" pitchFamily="34" charset="0"/>
                <a:cs typeface="Verdana" panose="020B0604030504040204" pitchFamily="34" charset="0"/>
              </a:rPr>
              <a:t>Ruhrmann</a:t>
            </a:r>
            <a:r>
              <a:rPr lang="en-US" altLang="en-US" sz="750" b="1" dirty="0">
                <a:solidFill>
                  <a:srgbClr val="808080"/>
                </a:solidFill>
                <a:latin typeface="Verdana" panose="020B0604030504040204" pitchFamily="34" charset="0"/>
                <a:ea typeface="Verdana" panose="020B0604030504040204" pitchFamily="34" charset="0"/>
                <a:cs typeface="Verdana" panose="020B0604030504040204" pitchFamily="34" charset="0"/>
              </a:rPr>
              <a:t> et al. 2010 (est.)</a:t>
            </a:r>
          </a:p>
          <a:p>
            <a:pPr>
              <a:spcBef>
                <a:spcPct val="0"/>
              </a:spcBef>
              <a:spcAft>
                <a:spcPts val="150"/>
              </a:spcAft>
              <a:buNone/>
            </a:pPr>
            <a:r>
              <a:rPr lang="en-US" altLang="en-US" sz="750" b="1" dirty="0" err="1">
                <a:solidFill>
                  <a:srgbClr val="808080"/>
                </a:solidFill>
                <a:latin typeface="Verdana" panose="020B0604030504040204" pitchFamily="34" charset="0"/>
                <a:ea typeface="Verdana" panose="020B0604030504040204" pitchFamily="34" charset="0"/>
                <a:cs typeface="Verdana" panose="020B0604030504040204" pitchFamily="34" charset="0"/>
              </a:rPr>
              <a:t>Ziermans</a:t>
            </a:r>
            <a:r>
              <a:rPr lang="en-US" altLang="en-US" sz="750" b="1" dirty="0">
                <a:solidFill>
                  <a:srgbClr val="808080"/>
                </a:solidFill>
                <a:latin typeface="Verdana" panose="020B0604030504040204" pitchFamily="34" charset="0"/>
                <a:ea typeface="Verdana" panose="020B0604030504040204" pitchFamily="34" charset="0"/>
                <a:cs typeface="Verdana" panose="020B0604030504040204" pitchFamily="34" charset="0"/>
              </a:rPr>
              <a:t> et al., 2011</a:t>
            </a:r>
          </a:p>
          <a:p>
            <a:pPr>
              <a:spcBef>
                <a:spcPct val="0"/>
              </a:spcBef>
              <a:spcAft>
                <a:spcPts val="150"/>
              </a:spcAft>
              <a:buNone/>
            </a:pPr>
            <a:r>
              <a:rPr lang="en-US" altLang="en-US" sz="750" b="1" dirty="0">
                <a:solidFill>
                  <a:srgbClr val="808080"/>
                </a:solidFill>
                <a:latin typeface="Verdana" panose="020B0604030504040204" pitchFamily="34" charset="0"/>
                <a:ea typeface="Verdana" panose="020B0604030504040204" pitchFamily="34" charset="0"/>
                <a:cs typeface="Verdana" panose="020B0604030504040204" pitchFamily="34" charset="0"/>
              </a:rPr>
              <a:t>Combined</a:t>
            </a:r>
          </a:p>
        </p:txBody>
      </p:sp>
    </p:spTree>
    <p:custDataLst>
      <p:tags r:id="rId1"/>
    </p:custDataLst>
    <p:extLst>
      <p:ext uri="{BB962C8B-B14F-4D97-AF65-F5344CB8AC3E}">
        <p14:creationId xmlns:p14="http://schemas.microsoft.com/office/powerpoint/2010/main" val="1325791650"/>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altLang="en-US" b="1" dirty="0"/>
              <a:t>Psychotherapy, antipsychotics: similar benefits</a:t>
            </a:r>
          </a:p>
        </p:txBody>
      </p:sp>
      <p:graphicFrame>
        <p:nvGraphicFramePr>
          <p:cNvPr id="2" name="Content Placeholder 3"/>
          <p:cNvGraphicFramePr>
            <a:graphicFrameLocks noGrp="1"/>
          </p:cNvGraphicFramePr>
          <p:nvPr>
            <p:ph idx="1"/>
            <p:extLst>
              <p:ext uri="{D42A27DB-BD31-4B8C-83A1-F6EECF244321}">
                <p14:modId xmlns:p14="http://schemas.microsoft.com/office/powerpoint/2010/main" val="2446036618"/>
              </p:ext>
            </p:extLst>
          </p:nvPr>
        </p:nvGraphicFramePr>
        <p:xfrm>
          <a:off x="628650" y="2057401"/>
          <a:ext cx="6915150" cy="3394472"/>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7577693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b="1" dirty="0"/>
              <a:t>Psychotherapy, antipsychotics: Different Risks</a:t>
            </a:r>
          </a:p>
        </p:txBody>
      </p:sp>
      <p:sp>
        <p:nvSpPr>
          <p:cNvPr id="68611" name="Content Placeholder 2"/>
          <p:cNvSpPr>
            <a:spLocks noGrp="1"/>
          </p:cNvSpPr>
          <p:nvPr>
            <p:ph idx="1"/>
          </p:nvPr>
        </p:nvSpPr>
        <p:spPr/>
        <p:txBody>
          <a:bodyPr/>
          <a:lstStyle/>
          <a:p>
            <a:pPr eaLnBrk="1" hangingPunct="1"/>
            <a:r>
              <a:rPr lang="en-US" altLang="en-US" dirty="0"/>
              <a:t>Antipsychotics</a:t>
            </a:r>
          </a:p>
          <a:p>
            <a:pPr lvl="1" eaLnBrk="1" hangingPunct="1"/>
            <a:r>
              <a:rPr lang="en-US" altLang="en-US" dirty="0"/>
              <a:t>Weight gain/metabolic effects</a:t>
            </a:r>
          </a:p>
          <a:p>
            <a:pPr lvl="1" eaLnBrk="1" hangingPunct="1"/>
            <a:r>
              <a:rPr lang="en-US" altLang="en-US" dirty="0"/>
              <a:t>Sedation</a:t>
            </a:r>
          </a:p>
          <a:p>
            <a:pPr lvl="1" eaLnBrk="1" hangingPunct="1"/>
            <a:r>
              <a:rPr lang="en-US" altLang="en-US" dirty="0"/>
              <a:t>Unknown risks for 65% of patients who were not really prodromal for psychosis</a:t>
            </a:r>
          </a:p>
          <a:p>
            <a:pPr eaLnBrk="1" hangingPunct="1"/>
            <a:r>
              <a:rPr lang="en-US" altLang="en-US" dirty="0"/>
              <a:t>Psychotherapies</a:t>
            </a:r>
          </a:p>
          <a:p>
            <a:pPr lvl="1" eaLnBrk="1" hangingPunct="1"/>
            <a:r>
              <a:rPr lang="en-US" altLang="en-US" dirty="0"/>
              <a:t>Time intensive</a:t>
            </a:r>
          </a:p>
          <a:p>
            <a:pPr eaLnBrk="1" hangingPunct="1"/>
            <a:r>
              <a:rPr lang="en-US" altLang="en-US" dirty="0"/>
              <a:t>Omega 3 fatty acids</a:t>
            </a:r>
          </a:p>
          <a:p>
            <a:pPr lvl="1" eaLnBrk="1" hangingPunct="1"/>
            <a:r>
              <a:rPr lang="en-US" altLang="en-US" dirty="0"/>
              <a:t>Fishy burp </a:t>
            </a:r>
          </a:p>
        </p:txBody>
      </p:sp>
    </p:spTree>
    <p:custDataLst>
      <p:tags r:id="rId1"/>
    </p:custDataLst>
    <p:extLst>
      <p:ext uri="{BB962C8B-B14F-4D97-AF65-F5344CB8AC3E}">
        <p14:creationId xmlns:p14="http://schemas.microsoft.com/office/powerpoint/2010/main" val="8833058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noChangeAspect="1"/>
          </p:cNvGrpSpPr>
          <p:nvPr/>
        </p:nvGrpSpPr>
        <p:grpSpPr>
          <a:xfrm>
            <a:off x="5417713" y="1773044"/>
            <a:ext cx="3706360" cy="5084956"/>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181436" y="4461932"/>
            <a:ext cx="5904530" cy="1920526"/>
          </a:xfrm>
        </p:spPr>
        <p:txBody>
          <a:bodyPr wrap="square">
            <a:spAutoFit/>
          </a:bodyPr>
          <a:lstStyle/>
          <a:p>
            <a:r>
              <a:rPr lang="en-US" sz="4400" b="1" dirty="0"/>
              <a:t>Systemic and Brain Disorders that Cause Psychosis-Like Symptoms</a:t>
            </a:r>
          </a:p>
        </p:txBody>
      </p:sp>
    </p:spTree>
    <p:custDataLst>
      <p:tags r:id="rId1"/>
    </p:custDataLst>
    <p:extLst>
      <p:ext uri="{BB962C8B-B14F-4D97-AF65-F5344CB8AC3E}">
        <p14:creationId xmlns:p14="http://schemas.microsoft.com/office/powerpoint/2010/main" val="21814267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1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3818</TotalTime>
  <Words>10138</Words>
  <Application>Microsoft Office PowerPoint</Application>
  <PresentationFormat>On-screen Show (4:3)</PresentationFormat>
  <Paragraphs>928</Paragraphs>
  <Slides>111</Slides>
  <Notes>111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111</vt:i4>
      </vt:variant>
    </vt:vector>
  </HeadingPairs>
  <TitlesOfParts>
    <vt:vector size="117" baseType="lpstr">
      <vt:lpstr>Arial</vt:lpstr>
      <vt:lpstr>Calibri</vt:lpstr>
      <vt:lpstr>Corbel</vt:lpstr>
      <vt:lpstr>Times New Roman</vt:lpstr>
      <vt:lpstr>Verdana</vt:lpstr>
      <vt:lpstr>Depth</vt:lpstr>
      <vt:lpstr>Psychosis: Can You Spot It?</vt:lpstr>
      <vt:lpstr>Psychosis: Can You Spot It?</vt:lpstr>
      <vt:lpstr>To connect your audio:</vt:lpstr>
      <vt:lpstr>To connect your audio:</vt:lpstr>
      <vt:lpstr>To ask a question:</vt:lpstr>
      <vt:lpstr>To ask a question:</vt:lpstr>
      <vt:lpstr>Instructions</vt:lpstr>
      <vt:lpstr>Psychosis: Can You Spot It?</vt:lpstr>
      <vt:lpstr>Disclosures</vt:lpstr>
      <vt:lpstr>PowerPoint Presentation</vt:lpstr>
      <vt:lpstr>Module 4: Unmasking  Psychosis</vt:lpstr>
      <vt:lpstr>Learning Objectives</vt:lpstr>
      <vt:lpstr>Psychotic Disorders</vt:lpstr>
      <vt:lpstr>What is psychosis?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hear from Jessica </vt:lpstr>
      <vt:lpstr>Drugs and Psychosis</vt:lpstr>
      <vt:lpstr>PowerPoint Presentation</vt:lpstr>
      <vt:lpstr>PowerPoint Presentation</vt:lpstr>
      <vt:lpstr>PowerPoint Presentation</vt:lpstr>
      <vt:lpstr>Marijuana and Psychosis: THC</vt:lpstr>
      <vt:lpstr>Marijuana and Psychosis: CBD</vt:lpstr>
      <vt:lpstr>PowerPoint Presentation</vt:lpstr>
      <vt:lpstr>PowerPoint Presentation</vt:lpstr>
      <vt:lpstr>Case Vignette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Distinguishing fully-psychotic,  attenuated-psychotic, and non-psychotic symptoms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Vignette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Transient/attenuated psychosis occurs in  many disorders</vt:lpstr>
      <vt:lpstr>Transient psychosis/ attenuated psychosis occurs in many disorders</vt:lpstr>
      <vt:lpstr>Mental Disorders with Symptoms Resembling Psychosis</vt:lpstr>
      <vt:lpstr>PowerPoint Presentation</vt:lpstr>
      <vt:lpstr>Risk of transition to psychosis in persons meeting attenuated psychosis research criteria</vt:lpstr>
      <vt:lpstr>Psychotherapy, antipsychotics: similar benefits</vt:lpstr>
      <vt:lpstr>Psychotherapy, antipsychotics: Different Risks</vt:lpstr>
      <vt:lpstr>Systemic and Brain Disorders that Cause Psychosis-Like Symptoms</vt:lpstr>
      <vt:lpstr>Anything that impacts these circuits can cause psychosis</vt:lpstr>
      <vt:lpstr>When to worry about a medical cause</vt:lpstr>
      <vt:lpstr>Synesthesia</vt:lpstr>
      <vt:lpstr>Synesthesia</vt:lpstr>
      <vt:lpstr>Benign Hallucinations</vt:lpstr>
      <vt:lpstr>Hallucinations Related to Sensory Deprivation</vt:lpstr>
      <vt:lpstr>Hypnagogic and Hypnopompic Hallucinations</vt:lpstr>
      <vt:lpstr>Summary</vt:lpstr>
      <vt:lpstr>Summary</vt:lpstr>
      <vt:lpstr>Credits</vt:lpstr>
      <vt:lpstr>To ask a question:</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Fierro, Nina C</dc:creator>
  <cp:lastModifiedBy>Jones, Chad Michael</cp:lastModifiedBy>
  <cp:revision>219</cp:revision>
  <cp:lastPrinted>2018-04-04T15:34:25Z</cp:lastPrinted>
  <dcterms:created xsi:type="dcterms:W3CDTF">2017-03-30T14:02:01Z</dcterms:created>
  <dcterms:modified xsi:type="dcterms:W3CDTF">2019-05-21T14:52:05Z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202EBDF6-C8E0-41B9-9759-8F4E1E149E7E</vt:lpwstr>
  </property>
  <property fmtid="{D5CDD505-2E9C-101B-9397-08002B2CF9AE}" pid="3" name="ArticulatePath">
    <vt:lpwstr>Module 4 - 4.4.18</vt:lpwstr>
  </property>
</Properties>
</file>