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314" r:id="rId4"/>
    <p:sldId id="315" r:id="rId5"/>
    <p:sldId id="276" r:id="rId6"/>
    <p:sldId id="323" r:id="rId7"/>
    <p:sldId id="322" r:id="rId8"/>
    <p:sldId id="324" r:id="rId9"/>
    <p:sldId id="321" r:id="rId10"/>
    <p:sldId id="325" r:id="rId11"/>
    <p:sldId id="280" r:id="rId12"/>
    <p:sldId id="269" r:id="rId13"/>
    <p:sldId id="283" r:id="rId14"/>
    <p:sldId id="317" r:id="rId15"/>
    <p:sldId id="318" r:id="rId16"/>
    <p:sldId id="319" r:id="rId17"/>
    <p:sldId id="320" r:id="rId18"/>
    <p:sldId id="263" r:id="rId19"/>
    <p:sldId id="28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6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8ED813-EA8C-4C16-92A6-F2C819AEA87D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EC49B9-1FFF-4D84-BA62-0FB6B3052594}">
      <dgm:prSet phldrT="[Text]" custT="1"/>
      <dgm:spPr/>
      <dgm:t>
        <a:bodyPr/>
        <a:lstStyle/>
        <a:p>
          <a:pPr algn="l"/>
          <a:r>
            <a:rPr lang="en-US" sz="1600" dirty="0">
              <a:latin typeface="+mn-lt"/>
            </a:rPr>
            <a:t>Referral, Admission, Discharge</a:t>
          </a:r>
        </a:p>
      </dgm:t>
    </dgm:pt>
    <dgm:pt modelId="{5BA24FAF-ED01-42FE-8605-F56E30D4C278}" type="parTrans" cxnId="{E666C89E-1F16-49DB-8AD7-39CA6A108642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F44F182A-2669-4512-8D6B-33097919CCD8}" type="sibTrans" cxnId="{E666C89E-1F16-49DB-8AD7-39CA6A108642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CA116C2E-9C79-4982-A52B-A132726E2B01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1600" dirty="0">
              <a:solidFill>
                <a:schemeClr val="tx1"/>
              </a:solidFill>
              <a:latin typeface="+mn-lt"/>
            </a:rPr>
            <a:t>Demographics</a:t>
          </a:r>
        </a:p>
      </dgm:t>
    </dgm:pt>
    <dgm:pt modelId="{8F54FA6A-3828-4755-B374-8B45A3A49B1B}" type="parTrans" cxnId="{0C801AF1-41AC-4EEE-8E50-4EB2E79E5822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D624C21B-9935-4C38-8FDB-710A52C0F494}" type="sibTrans" cxnId="{0C801AF1-41AC-4EEE-8E50-4EB2E79E5822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37F81ADB-8D70-4039-9D3C-1631DBD41D1B}">
      <dgm:prSet phldrT="[Text]" custT="1"/>
      <dgm:spPr/>
      <dgm:t>
        <a:bodyPr/>
        <a:lstStyle/>
        <a:p>
          <a:pPr algn="l"/>
          <a:r>
            <a:rPr lang="en-US" sz="1600" dirty="0">
              <a:latin typeface="+mn-lt"/>
            </a:rPr>
            <a:t>Vitals and Labs</a:t>
          </a:r>
        </a:p>
      </dgm:t>
    </dgm:pt>
    <dgm:pt modelId="{A0441850-9D45-4C9A-89CA-2C3C03815E58}" type="parTrans" cxnId="{521E8410-A5B0-4D2F-ADD3-5E0F2363B537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431D7F86-C234-466F-A1DA-5A445526DD76}" type="sibTrans" cxnId="{521E8410-A5B0-4D2F-ADD3-5E0F2363B537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4350D67C-743F-4BE2-8470-50C299C93B51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1600" dirty="0">
              <a:solidFill>
                <a:schemeClr val="tx1"/>
              </a:solidFill>
              <a:latin typeface="+mn-lt"/>
            </a:rPr>
            <a:t>Height, weight, blood pressure, and metabolic lipid panel</a:t>
          </a:r>
        </a:p>
      </dgm:t>
    </dgm:pt>
    <dgm:pt modelId="{418F1058-6F2F-4F65-BA68-3603A9E554C2}" type="parTrans" cxnId="{DE45FA0E-6AD1-4580-8F9D-AB90EA7FF11C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D278DCC1-4CDA-4762-8569-61890E2F50C9}" type="sibTrans" cxnId="{DE45FA0E-6AD1-4580-8F9D-AB90EA7FF11C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EE113684-91AA-478E-86D7-F205C4953FC7}">
      <dgm:prSet phldrT="[Text]" custT="1"/>
      <dgm:spPr/>
      <dgm:t>
        <a:bodyPr/>
        <a:lstStyle/>
        <a:p>
          <a:pPr algn="l"/>
          <a:r>
            <a:rPr lang="en-US" sz="1600" dirty="0">
              <a:latin typeface="+mn-lt"/>
            </a:rPr>
            <a:t>Admission Clinical Review, Quarterly Clinical Review</a:t>
          </a:r>
        </a:p>
      </dgm:t>
    </dgm:pt>
    <dgm:pt modelId="{18444B0F-A944-4575-975C-4C2AFC0A0A73}" type="parTrans" cxnId="{05D94903-56FE-4155-B7D9-900DABC3FD5A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C283C33A-11BB-4954-BE40-6FD2C31CC907}" type="sibTrans" cxnId="{05D94903-56FE-4155-B7D9-900DABC3FD5A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6CAEA48D-E13D-47A0-B5F1-211B2DADEB16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1600" dirty="0">
              <a:solidFill>
                <a:schemeClr val="tx1"/>
              </a:solidFill>
              <a:latin typeface="+mn-lt"/>
            </a:rPr>
            <a:t>Program admission criteria</a:t>
          </a:r>
        </a:p>
      </dgm:t>
    </dgm:pt>
    <dgm:pt modelId="{6E2729EC-DA3B-4B4D-82E4-FE0739D8B984}" type="parTrans" cxnId="{7928F1E4-9DC0-4DD2-86B2-75E1A6BE099E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231E2D0A-15FD-4983-A1B2-E202BADF2F9F}" type="sibTrans" cxnId="{7928F1E4-9DC0-4DD2-86B2-75E1A6BE099E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ABD8FBAB-7476-4202-8DE0-3E07A735BE02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1600" dirty="0">
              <a:solidFill>
                <a:schemeClr val="tx1"/>
              </a:solidFill>
              <a:latin typeface="+mn-lt"/>
            </a:rPr>
            <a:t>Timeline of engagement in program</a:t>
          </a:r>
        </a:p>
      </dgm:t>
    </dgm:pt>
    <dgm:pt modelId="{FEA3390E-1A7A-44BD-A496-8711BF2EBEA8}" type="parTrans" cxnId="{912E8325-B0C5-465B-BA85-D256DFA94A85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29AB621D-A6C5-42EF-89C3-F53348BA4D2F}" type="sibTrans" cxnId="{912E8325-B0C5-465B-BA85-D256DFA94A85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37204686-95D4-48C8-8273-420D25778146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1600" dirty="0">
              <a:solidFill>
                <a:schemeClr val="tx1"/>
              </a:solidFill>
              <a:latin typeface="+mn-lt"/>
            </a:rPr>
            <a:t>Work and school function</a:t>
          </a:r>
        </a:p>
      </dgm:t>
    </dgm:pt>
    <dgm:pt modelId="{4AC89F59-28C6-402A-BA86-8B69460BA0D3}" type="parTrans" cxnId="{F338EF18-BAF7-4663-8E30-AAE914786D07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96CE8520-F8DE-46DE-9DC0-B97D9D09FC6F}" type="sibTrans" cxnId="{F338EF18-BAF7-4663-8E30-AAE914786D07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4FC06CBC-81D4-4439-9D18-0AFAE23A7ABC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1600" dirty="0">
              <a:solidFill>
                <a:schemeClr val="tx1"/>
              </a:solidFill>
              <a:latin typeface="+mn-lt"/>
            </a:rPr>
            <a:t>Social function</a:t>
          </a:r>
        </a:p>
      </dgm:t>
    </dgm:pt>
    <dgm:pt modelId="{55357577-53D4-40CE-BC73-C480C3C220FE}" type="parTrans" cxnId="{13C2083B-FC6D-4DB8-A9BB-68EF1EF68BD2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1F3AADFD-4171-45EB-AB13-C2781FCBD22D}" type="sibTrans" cxnId="{13C2083B-FC6D-4DB8-A9BB-68EF1EF68BD2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586ABA17-8FD1-4C5A-A647-6A6F4A61B703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1600" dirty="0">
              <a:solidFill>
                <a:schemeClr val="tx1"/>
              </a:solidFill>
              <a:latin typeface="+mn-lt"/>
            </a:rPr>
            <a:t>Symptomatic course</a:t>
          </a:r>
        </a:p>
      </dgm:t>
    </dgm:pt>
    <dgm:pt modelId="{52BC0483-C425-4171-B96D-66ACB071B0FD}" type="parTrans" cxnId="{57B3B2FE-2B79-4F08-B3FD-36E616848EE4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E5170FA8-9344-4849-BB24-913CF56813B7}" type="sibTrans" cxnId="{57B3B2FE-2B79-4F08-B3FD-36E616848EE4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E20F6513-8806-4F0F-AF17-29281484EFB7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1600" dirty="0">
              <a:solidFill>
                <a:schemeClr val="tx1"/>
              </a:solidFill>
              <a:latin typeface="+mn-lt"/>
            </a:rPr>
            <a:t>Resource utilization</a:t>
          </a:r>
        </a:p>
      </dgm:t>
    </dgm:pt>
    <dgm:pt modelId="{9793DB9B-77A2-4017-A2CA-B5C5463ED39C}" type="parTrans" cxnId="{34C955DA-AB30-4994-BDED-AB39B9870868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AE21846C-00F0-402B-B7EF-CAE2DEA000AA}" type="sibTrans" cxnId="{34C955DA-AB30-4994-BDED-AB39B9870868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287E8078-8EBC-4667-B3AE-C89A1B8ECEB4}" type="pres">
      <dgm:prSet presAssocID="{E88ED813-EA8C-4C16-92A6-F2C819AEA87D}" presName="Name0" presStyleCnt="0">
        <dgm:presLayoutVars>
          <dgm:dir/>
          <dgm:animLvl val="lvl"/>
          <dgm:resizeHandles val="exact"/>
        </dgm:presLayoutVars>
      </dgm:prSet>
      <dgm:spPr/>
    </dgm:pt>
    <dgm:pt modelId="{F0831591-55E8-4DC8-B609-D6F75CA0A722}" type="pres">
      <dgm:prSet presAssocID="{92EC49B9-1FFF-4D84-BA62-0FB6B3052594}" presName="linNode" presStyleCnt="0"/>
      <dgm:spPr/>
    </dgm:pt>
    <dgm:pt modelId="{0C9EDF4C-BAAA-4466-B545-00F4EDBCCA12}" type="pres">
      <dgm:prSet presAssocID="{92EC49B9-1FFF-4D84-BA62-0FB6B3052594}" presName="parTx" presStyleLbl="revTx" presStyleIdx="0" presStyleCnt="3">
        <dgm:presLayoutVars>
          <dgm:chMax val="1"/>
          <dgm:bulletEnabled val="1"/>
        </dgm:presLayoutVars>
      </dgm:prSet>
      <dgm:spPr/>
    </dgm:pt>
    <dgm:pt modelId="{2C616539-66E1-449A-976A-84B698CE6EF4}" type="pres">
      <dgm:prSet presAssocID="{92EC49B9-1FFF-4D84-BA62-0FB6B3052594}" presName="bracket" presStyleLbl="parChTrans1D1" presStyleIdx="0" presStyleCnt="3"/>
      <dgm:spPr/>
    </dgm:pt>
    <dgm:pt modelId="{1641BF05-E56A-4665-B0AE-7B46F58A8D41}" type="pres">
      <dgm:prSet presAssocID="{92EC49B9-1FFF-4D84-BA62-0FB6B3052594}" presName="spH" presStyleCnt="0"/>
      <dgm:spPr/>
    </dgm:pt>
    <dgm:pt modelId="{EC2B1C76-C2B1-4DA1-B1EE-8BAE2CCA1F02}" type="pres">
      <dgm:prSet presAssocID="{92EC49B9-1FFF-4D84-BA62-0FB6B3052594}" presName="desTx" presStyleLbl="node1" presStyleIdx="0" presStyleCnt="3">
        <dgm:presLayoutVars>
          <dgm:bulletEnabled val="1"/>
        </dgm:presLayoutVars>
      </dgm:prSet>
      <dgm:spPr/>
    </dgm:pt>
    <dgm:pt modelId="{098CBDB0-8D3C-4B20-872B-DECD3D615C26}" type="pres">
      <dgm:prSet presAssocID="{F44F182A-2669-4512-8D6B-33097919CCD8}" presName="spV" presStyleCnt="0"/>
      <dgm:spPr/>
    </dgm:pt>
    <dgm:pt modelId="{2F80CC71-6BE0-4751-B76B-402D44704ADC}" type="pres">
      <dgm:prSet presAssocID="{EE113684-91AA-478E-86D7-F205C4953FC7}" presName="linNode" presStyleCnt="0"/>
      <dgm:spPr/>
    </dgm:pt>
    <dgm:pt modelId="{C8D50BFB-CE01-45ED-B599-3E62EAB09191}" type="pres">
      <dgm:prSet presAssocID="{EE113684-91AA-478E-86D7-F205C4953FC7}" presName="parTx" presStyleLbl="revTx" presStyleIdx="1" presStyleCnt="3" custScaleX="101541">
        <dgm:presLayoutVars>
          <dgm:chMax val="1"/>
          <dgm:bulletEnabled val="1"/>
        </dgm:presLayoutVars>
      </dgm:prSet>
      <dgm:spPr/>
    </dgm:pt>
    <dgm:pt modelId="{BDDF91C6-B187-49B1-824F-A2E6B09E40EE}" type="pres">
      <dgm:prSet presAssocID="{EE113684-91AA-478E-86D7-F205C4953FC7}" presName="bracket" presStyleLbl="parChTrans1D1" presStyleIdx="1" presStyleCnt="3"/>
      <dgm:spPr/>
    </dgm:pt>
    <dgm:pt modelId="{4B4CD044-53B8-4333-A788-9E9F3F02E274}" type="pres">
      <dgm:prSet presAssocID="{EE113684-91AA-478E-86D7-F205C4953FC7}" presName="spH" presStyleCnt="0"/>
      <dgm:spPr/>
    </dgm:pt>
    <dgm:pt modelId="{DCFDDF9B-4174-4D00-9786-92555E381D1E}" type="pres">
      <dgm:prSet presAssocID="{EE113684-91AA-478E-86D7-F205C4953FC7}" presName="desTx" presStyleLbl="node1" presStyleIdx="1" presStyleCnt="3">
        <dgm:presLayoutVars>
          <dgm:bulletEnabled val="1"/>
        </dgm:presLayoutVars>
      </dgm:prSet>
      <dgm:spPr/>
    </dgm:pt>
    <dgm:pt modelId="{5790A0F2-C13C-498E-9571-05FED9BDFA0E}" type="pres">
      <dgm:prSet presAssocID="{C283C33A-11BB-4954-BE40-6FD2C31CC907}" presName="spV" presStyleCnt="0"/>
      <dgm:spPr/>
    </dgm:pt>
    <dgm:pt modelId="{0A1523D1-699B-4F99-9613-89DAE3B58645}" type="pres">
      <dgm:prSet presAssocID="{37F81ADB-8D70-4039-9D3C-1631DBD41D1B}" presName="linNode" presStyleCnt="0"/>
      <dgm:spPr/>
    </dgm:pt>
    <dgm:pt modelId="{6B1D6A9E-ECDA-4F84-99D4-4CF394D4366E}" type="pres">
      <dgm:prSet presAssocID="{37F81ADB-8D70-4039-9D3C-1631DBD41D1B}" presName="parTx" presStyleLbl="revTx" presStyleIdx="2" presStyleCnt="3">
        <dgm:presLayoutVars>
          <dgm:chMax val="1"/>
          <dgm:bulletEnabled val="1"/>
        </dgm:presLayoutVars>
      </dgm:prSet>
      <dgm:spPr/>
    </dgm:pt>
    <dgm:pt modelId="{B5B7CFA3-51DE-4D9D-BBDA-F497586E1854}" type="pres">
      <dgm:prSet presAssocID="{37F81ADB-8D70-4039-9D3C-1631DBD41D1B}" presName="bracket" presStyleLbl="parChTrans1D1" presStyleIdx="2" presStyleCnt="3"/>
      <dgm:spPr/>
    </dgm:pt>
    <dgm:pt modelId="{32C8999E-10CF-42F5-81D4-C471922428D7}" type="pres">
      <dgm:prSet presAssocID="{37F81ADB-8D70-4039-9D3C-1631DBD41D1B}" presName="spH" presStyleCnt="0"/>
      <dgm:spPr/>
    </dgm:pt>
    <dgm:pt modelId="{C4A9FC58-3BDE-4511-9616-F872FDEB53D0}" type="pres">
      <dgm:prSet presAssocID="{37F81ADB-8D70-4039-9D3C-1631DBD41D1B}" presName="desTx" presStyleLbl="node1" presStyleIdx="2" presStyleCnt="3">
        <dgm:presLayoutVars>
          <dgm:bulletEnabled val="1"/>
        </dgm:presLayoutVars>
      </dgm:prSet>
      <dgm:spPr/>
    </dgm:pt>
  </dgm:ptLst>
  <dgm:cxnLst>
    <dgm:cxn modelId="{05D94903-56FE-4155-B7D9-900DABC3FD5A}" srcId="{E88ED813-EA8C-4C16-92A6-F2C819AEA87D}" destId="{EE113684-91AA-478E-86D7-F205C4953FC7}" srcOrd="1" destOrd="0" parTransId="{18444B0F-A944-4575-975C-4C2AFC0A0A73}" sibTransId="{C283C33A-11BB-4954-BE40-6FD2C31CC907}"/>
    <dgm:cxn modelId="{DE45FA0E-6AD1-4580-8F9D-AB90EA7FF11C}" srcId="{37F81ADB-8D70-4039-9D3C-1631DBD41D1B}" destId="{4350D67C-743F-4BE2-8470-50C299C93B51}" srcOrd="0" destOrd="0" parTransId="{418F1058-6F2F-4F65-BA68-3603A9E554C2}" sibTransId="{D278DCC1-4CDA-4762-8569-61890E2F50C9}"/>
    <dgm:cxn modelId="{521E8410-A5B0-4D2F-ADD3-5E0F2363B537}" srcId="{E88ED813-EA8C-4C16-92A6-F2C819AEA87D}" destId="{37F81ADB-8D70-4039-9D3C-1631DBD41D1B}" srcOrd="2" destOrd="0" parTransId="{A0441850-9D45-4C9A-89CA-2C3C03815E58}" sibTransId="{431D7F86-C234-466F-A1DA-5A445526DD76}"/>
    <dgm:cxn modelId="{F338EF18-BAF7-4663-8E30-AAE914786D07}" srcId="{EE113684-91AA-478E-86D7-F205C4953FC7}" destId="{37204686-95D4-48C8-8273-420D25778146}" srcOrd="0" destOrd="0" parTransId="{4AC89F59-28C6-402A-BA86-8B69460BA0D3}" sibTransId="{96CE8520-F8DE-46DE-9DC0-B97D9D09FC6F}"/>
    <dgm:cxn modelId="{912E8325-B0C5-465B-BA85-D256DFA94A85}" srcId="{92EC49B9-1FFF-4D84-BA62-0FB6B3052594}" destId="{ABD8FBAB-7476-4202-8DE0-3E07A735BE02}" srcOrd="2" destOrd="0" parTransId="{FEA3390E-1A7A-44BD-A496-8711BF2EBEA8}" sibTransId="{29AB621D-A6C5-42EF-89C3-F53348BA4D2F}"/>
    <dgm:cxn modelId="{C96F732D-E538-4DBD-ADFA-1B64C0079B66}" type="presOf" srcId="{CA116C2E-9C79-4982-A52B-A132726E2B01}" destId="{EC2B1C76-C2B1-4DA1-B1EE-8BAE2CCA1F02}" srcOrd="0" destOrd="0" presId="urn:diagrams.loki3.com/BracketList"/>
    <dgm:cxn modelId="{D0BF4B33-A375-4997-A88C-2E5311180E6A}" type="presOf" srcId="{4350D67C-743F-4BE2-8470-50C299C93B51}" destId="{C4A9FC58-3BDE-4511-9616-F872FDEB53D0}" srcOrd="0" destOrd="0" presId="urn:diagrams.loki3.com/BracketList"/>
    <dgm:cxn modelId="{13C2083B-FC6D-4DB8-A9BB-68EF1EF68BD2}" srcId="{EE113684-91AA-478E-86D7-F205C4953FC7}" destId="{4FC06CBC-81D4-4439-9D18-0AFAE23A7ABC}" srcOrd="1" destOrd="0" parTransId="{55357577-53D4-40CE-BC73-C480C3C220FE}" sibTransId="{1F3AADFD-4171-45EB-AB13-C2781FCBD22D}"/>
    <dgm:cxn modelId="{E09C1A62-2081-4FDF-A641-32CECDA1023E}" type="presOf" srcId="{37204686-95D4-48C8-8273-420D25778146}" destId="{DCFDDF9B-4174-4D00-9786-92555E381D1E}" srcOrd="0" destOrd="0" presId="urn:diagrams.loki3.com/BracketList"/>
    <dgm:cxn modelId="{45535654-18DD-4052-8DDB-925A1F253495}" type="presOf" srcId="{E20F6513-8806-4F0F-AF17-29281484EFB7}" destId="{DCFDDF9B-4174-4D00-9786-92555E381D1E}" srcOrd="0" destOrd="3" presId="urn:diagrams.loki3.com/BracketList"/>
    <dgm:cxn modelId="{B86F437F-76A4-4B39-8A22-2E6D17F41CE9}" type="presOf" srcId="{586ABA17-8FD1-4C5A-A647-6A6F4A61B703}" destId="{DCFDDF9B-4174-4D00-9786-92555E381D1E}" srcOrd="0" destOrd="2" presId="urn:diagrams.loki3.com/BracketList"/>
    <dgm:cxn modelId="{CFD2F693-8BAB-492A-BD71-310071961024}" type="presOf" srcId="{92EC49B9-1FFF-4D84-BA62-0FB6B3052594}" destId="{0C9EDF4C-BAAA-4466-B545-00F4EDBCCA12}" srcOrd="0" destOrd="0" presId="urn:diagrams.loki3.com/BracketList"/>
    <dgm:cxn modelId="{E666C89E-1F16-49DB-8AD7-39CA6A108642}" srcId="{E88ED813-EA8C-4C16-92A6-F2C819AEA87D}" destId="{92EC49B9-1FFF-4D84-BA62-0FB6B3052594}" srcOrd="0" destOrd="0" parTransId="{5BA24FAF-ED01-42FE-8605-F56E30D4C278}" sibTransId="{F44F182A-2669-4512-8D6B-33097919CCD8}"/>
    <dgm:cxn modelId="{423373A6-688D-430B-84BB-76DFD8D050CD}" type="presOf" srcId="{E88ED813-EA8C-4C16-92A6-F2C819AEA87D}" destId="{287E8078-8EBC-4667-B3AE-C89A1B8ECEB4}" srcOrd="0" destOrd="0" presId="urn:diagrams.loki3.com/BracketList"/>
    <dgm:cxn modelId="{D84709B8-A808-4935-836D-C6743853E802}" type="presOf" srcId="{37F81ADB-8D70-4039-9D3C-1631DBD41D1B}" destId="{6B1D6A9E-ECDA-4F84-99D4-4CF394D4366E}" srcOrd="0" destOrd="0" presId="urn:diagrams.loki3.com/BracketList"/>
    <dgm:cxn modelId="{B137CACB-BEEB-442B-9427-AD06C9E5160C}" type="presOf" srcId="{EE113684-91AA-478E-86D7-F205C4953FC7}" destId="{C8D50BFB-CE01-45ED-B599-3E62EAB09191}" srcOrd="0" destOrd="0" presId="urn:diagrams.loki3.com/BracketList"/>
    <dgm:cxn modelId="{34C955DA-AB30-4994-BDED-AB39B9870868}" srcId="{EE113684-91AA-478E-86D7-F205C4953FC7}" destId="{E20F6513-8806-4F0F-AF17-29281484EFB7}" srcOrd="3" destOrd="0" parTransId="{9793DB9B-77A2-4017-A2CA-B5C5463ED39C}" sibTransId="{AE21846C-00F0-402B-B7EF-CAE2DEA000AA}"/>
    <dgm:cxn modelId="{F2E948E4-B563-460C-85B3-110905FC8EB5}" type="presOf" srcId="{6CAEA48D-E13D-47A0-B5F1-211B2DADEB16}" destId="{EC2B1C76-C2B1-4DA1-B1EE-8BAE2CCA1F02}" srcOrd="0" destOrd="1" presId="urn:diagrams.loki3.com/BracketList"/>
    <dgm:cxn modelId="{7928F1E4-9DC0-4DD2-86B2-75E1A6BE099E}" srcId="{92EC49B9-1FFF-4D84-BA62-0FB6B3052594}" destId="{6CAEA48D-E13D-47A0-B5F1-211B2DADEB16}" srcOrd="1" destOrd="0" parTransId="{6E2729EC-DA3B-4B4D-82E4-FE0739D8B984}" sibTransId="{231E2D0A-15FD-4983-A1B2-E202BADF2F9F}"/>
    <dgm:cxn modelId="{AEE3F9EC-A31C-417A-9815-450FFBC7E0AB}" type="presOf" srcId="{ABD8FBAB-7476-4202-8DE0-3E07A735BE02}" destId="{EC2B1C76-C2B1-4DA1-B1EE-8BAE2CCA1F02}" srcOrd="0" destOrd="2" presId="urn:diagrams.loki3.com/BracketList"/>
    <dgm:cxn modelId="{0C801AF1-41AC-4EEE-8E50-4EB2E79E5822}" srcId="{92EC49B9-1FFF-4D84-BA62-0FB6B3052594}" destId="{CA116C2E-9C79-4982-A52B-A132726E2B01}" srcOrd="0" destOrd="0" parTransId="{8F54FA6A-3828-4755-B374-8B45A3A49B1B}" sibTransId="{D624C21B-9935-4C38-8FDB-710A52C0F494}"/>
    <dgm:cxn modelId="{3A2201F6-4F4B-4CEA-82F2-37B0165BD8F7}" type="presOf" srcId="{4FC06CBC-81D4-4439-9D18-0AFAE23A7ABC}" destId="{DCFDDF9B-4174-4D00-9786-92555E381D1E}" srcOrd="0" destOrd="1" presId="urn:diagrams.loki3.com/BracketList"/>
    <dgm:cxn modelId="{57B3B2FE-2B79-4F08-B3FD-36E616848EE4}" srcId="{EE113684-91AA-478E-86D7-F205C4953FC7}" destId="{586ABA17-8FD1-4C5A-A647-6A6F4A61B703}" srcOrd="2" destOrd="0" parTransId="{52BC0483-C425-4171-B96D-66ACB071B0FD}" sibTransId="{E5170FA8-9344-4849-BB24-913CF56813B7}"/>
    <dgm:cxn modelId="{DBDDAA49-0FCC-4F79-A94E-F896031E0E4A}" type="presParOf" srcId="{287E8078-8EBC-4667-B3AE-C89A1B8ECEB4}" destId="{F0831591-55E8-4DC8-B609-D6F75CA0A722}" srcOrd="0" destOrd="0" presId="urn:diagrams.loki3.com/BracketList"/>
    <dgm:cxn modelId="{6F24E5FF-5C1A-45D8-B796-5142CB1817A5}" type="presParOf" srcId="{F0831591-55E8-4DC8-B609-D6F75CA0A722}" destId="{0C9EDF4C-BAAA-4466-B545-00F4EDBCCA12}" srcOrd="0" destOrd="0" presId="urn:diagrams.loki3.com/BracketList"/>
    <dgm:cxn modelId="{FB46C136-A1EA-4990-9B42-2AC28C30488E}" type="presParOf" srcId="{F0831591-55E8-4DC8-B609-D6F75CA0A722}" destId="{2C616539-66E1-449A-976A-84B698CE6EF4}" srcOrd="1" destOrd="0" presId="urn:diagrams.loki3.com/BracketList"/>
    <dgm:cxn modelId="{E0915F96-B288-4B20-A374-F737C963A409}" type="presParOf" srcId="{F0831591-55E8-4DC8-B609-D6F75CA0A722}" destId="{1641BF05-E56A-4665-B0AE-7B46F58A8D41}" srcOrd="2" destOrd="0" presId="urn:diagrams.loki3.com/BracketList"/>
    <dgm:cxn modelId="{E83AF1E9-3DD0-4935-9211-A4BEB5A21F31}" type="presParOf" srcId="{F0831591-55E8-4DC8-B609-D6F75CA0A722}" destId="{EC2B1C76-C2B1-4DA1-B1EE-8BAE2CCA1F02}" srcOrd="3" destOrd="0" presId="urn:diagrams.loki3.com/BracketList"/>
    <dgm:cxn modelId="{176520E4-AFB9-44B2-A6C0-18E562F95ACD}" type="presParOf" srcId="{287E8078-8EBC-4667-B3AE-C89A1B8ECEB4}" destId="{098CBDB0-8D3C-4B20-872B-DECD3D615C26}" srcOrd="1" destOrd="0" presId="urn:diagrams.loki3.com/BracketList"/>
    <dgm:cxn modelId="{49A13DF2-826C-4A40-BA4E-2F1496C620B6}" type="presParOf" srcId="{287E8078-8EBC-4667-B3AE-C89A1B8ECEB4}" destId="{2F80CC71-6BE0-4751-B76B-402D44704ADC}" srcOrd="2" destOrd="0" presId="urn:diagrams.loki3.com/BracketList"/>
    <dgm:cxn modelId="{D87B7B69-2ECF-48A0-B34A-FADF95354BC5}" type="presParOf" srcId="{2F80CC71-6BE0-4751-B76B-402D44704ADC}" destId="{C8D50BFB-CE01-45ED-B599-3E62EAB09191}" srcOrd="0" destOrd="0" presId="urn:diagrams.loki3.com/BracketList"/>
    <dgm:cxn modelId="{3D88BCB0-2C6B-4EF0-A0DF-D6ED16D8BADE}" type="presParOf" srcId="{2F80CC71-6BE0-4751-B76B-402D44704ADC}" destId="{BDDF91C6-B187-49B1-824F-A2E6B09E40EE}" srcOrd="1" destOrd="0" presId="urn:diagrams.loki3.com/BracketList"/>
    <dgm:cxn modelId="{E7970E02-9844-4080-9685-2C6C07380D67}" type="presParOf" srcId="{2F80CC71-6BE0-4751-B76B-402D44704ADC}" destId="{4B4CD044-53B8-4333-A788-9E9F3F02E274}" srcOrd="2" destOrd="0" presId="urn:diagrams.loki3.com/BracketList"/>
    <dgm:cxn modelId="{5E6CDE06-976B-45A5-9CDE-55F383CB811B}" type="presParOf" srcId="{2F80CC71-6BE0-4751-B76B-402D44704ADC}" destId="{DCFDDF9B-4174-4D00-9786-92555E381D1E}" srcOrd="3" destOrd="0" presId="urn:diagrams.loki3.com/BracketList"/>
    <dgm:cxn modelId="{7DF56EE8-0C9D-4C79-A5AB-921E68D47ACE}" type="presParOf" srcId="{287E8078-8EBC-4667-B3AE-C89A1B8ECEB4}" destId="{5790A0F2-C13C-498E-9571-05FED9BDFA0E}" srcOrd="3" destOrd="0" presId="urn:diagrams.loki3.com/BracketList"/>
    <dgm:cxn modelId="{B5A6AC8F-58F1-4D70-82EC-54CDF3165B78}" type="presParOf" srcId="{287E8078-8EBC-4667-B3AE-C89A1B8ECEB4}" destId="{0A1523D1-699B-4F99-9613-89DAE3B58645}" srcOrd="4" destOrd="0" presId="urn:diagrams.loki3.com/BracketList"/>
    <dgm:cxn modelId="{E58F475D-9BF3-4628-BEC8-6CF7C74E38CC}" type="presParOf" srcId="{0A1523D1-699B-4F99-9613-89DAE3B58645}" destId="{6B1D6A9E-ECDA-4F84-99D4-4CF394D4366E}" srcOrd="0" destOrd="0" presId="urn:diagrams.loki3.com/BracketList"/>
    <dgm:cxn modelId="{7743A266-5986-4B28-8B96-E6D732C6EC85}" type="presParOf" srcId="{0A1523D1-699B-4F99-9613-89DAE3B58645}" destId="{B5B7CFA3-51DE-4D9D-BBDA-F497586E1854}" srcOrd="1" destOrd="0" presId="urn:diagrams.loki3.com/BracketList"/>
    <dgm:cxn modelId="{556F2648-6A62-4AB2-A5A6-058D9F1CFB80}" type="presParOf" srcId="{0A1523D1-699B-4F99-9613-89DAE3B58645}" destId="{32C8999E-10CF-42F5-81D4-C471922428D7}" srcOrd="2" destOrd="0" presId="urn:diagrams.loki3.com/BracketList"/>
    <dgm:cxn modelId="{E1C125F3-B032-4121-B05F-EFAB3A1F9E9F}" type="presParOf" srcId="{0A1523D1-699B-4F99-9613-89DAE3B58645}" destId="{C4A9FC58-3BDE-4511-9616-F872FDEB53D0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8ED813-EA8C-4C16-92A6-F2C819AEA87D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FC31B4-15F2-4F7D-AC18-D31F9261AB89}">
      <dgm:prSet phldrT="[Text]" custT="1"/>
      <dgm:spPr/>
      <dgm:t>
        <a:bodyPr/>
        <a:lstStyle/>
        <a:p>
          <a:pPr algn="l"/>
          <a:r>
            <a:rPr lang="en-US" sz="1600" dirty="0">
              <a:latin typeface="+mn-lt"/>
            </a:rPr>
            <a:t>Wellness (Relapse) Planning</a:t>
          </a:r>
        </a:p>
      </dgm:t>
    </dgm:pt>
    <dgm:pt modelId="{759958DF-F1CD-4CA9-94B7-A95A52648A65}" type="parTrans" cxnId="{FE011EE9-60B5-47E3-9795-E88C0B9C9A72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E627B80F-8403-4B9F-B17D-C470436F8C9D}" type="sibTrans" cxnId="{FE011EE9-60B5-47E3-9795-E88C0B9C9A72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24BDEF31-179C-43CB-90C2-4230A3E7D12D}">
      <dgm:prSet phldrT="[Text]" custT="1"/>
      <dgm:spPr/>
      <dgm:t>
        <a:bodyPr/>
        <a:lstStyle/>
        <a:p>
          <a:pPr algn="l"/>
          <a:r>
            <a:rPr lang="en-US" sz="1600" dirty="0">
              <a:latin typeface="+mn-lt"/>
            </a:rPr>
            <a:t>Program Feedback </a:t>
          </a:r>
          <a:br>
            <a:rPr lang="en-US" sz="1600" dirty="0">
              <a:latin typeface="+mn-lt"/>
            </a:rPr>
          </a:br>
          <a:r>
            <a:rPr lang="en-US" sz="1600" dirty="0">
              <a:latin typeface="+mn-lt"/>
            </a:rPr>
            <a:t>(client self-report)</a:t>
          </a:r>
        </a:p>
      </dgm:t>
    </dgm:pt>
    <dgm:pt modelId="{3B264E1B-7502-41BC-80FC-853079039C04}" type="parTrans" cxnId="{2978C007-A9D6-4FF1-A620-6486E86C4C7E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12198E39-AF6C-45CB-82AB-8D32E145E088}" type="sibTrans" cxnId="{2978C007-A9D6-4FF1-A620-6486E86C4C7E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138AE2DD-4797-4CDE-BBB6-4E7A0F538EE7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1600" dirty="0">
              <a:solidFill>
                <a:schemeClr val="tx1"/>
              </a:solidFill>
              <a:latin typeface="+mn-lt"/>
            </a:rPr>
            <a:t>Frequency and type of wellness planning</a:t>
          </a:r>
        </a:p>
      </dgm:t>
    </dgm:pt>
    <dgm:pt modelId="{BD9EE742-44BE-403F-8DEC-98EF7E6E5F2A}" type="parTrans" cxnId="{84B21406-2BFB-47BA-96C3-03333C87DD9D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FBEABE54-2EE3-4BB1-869B-812CA6199B43}" type="sibTrans" cxnId="{84B21406-2BFB-47BA-96C3-03333C87DD9D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04297A7A-307D-4A81-B9BD-EE3D06314343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1600" dirty="0">
              <a:solidFill>
                <a:schemeClr val="tx1"/>
              </a:solidFill>
              <a:latin typeface="+mn-lt"/>
            </a:rPr>
            <a:t>Client assessment and satisfaction of program</a:t>
          </a:r>
        </a:p>
      </dgm:t>
    </dgm:pt>
    <dgm:pt modelId="{58AE3071-4DBF-4FFA-8C55-21B7F0283940}" type="parTrans" cxnId="{F1B34CC5-08E1-423F-BD37-13B2F04760F6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A3C69CB0-3DB2-4E05-8A0E-62071DF8B866}" type="sibTrans" cxnId="{F1B34CC5-08E1-423F-BD37-13B2F04760F6}">
      <dgm:prSet/>
      <dgm:spPr/>
      <dgm:t>
        <a:bodyPr/>
        <a:lstStyle/>
        <a:p>
          <a:endParaRPr lang="en-US" sz="1600">
            <a:latin typeface="+mn-lt"/>
          </a:endParaRPr>
        </a:p>
      </dgm:t>
    </dgm:pt>
    <dgm:pt modelId="{63456973-871B-4A84-8131-8FB0F6F0E69A}">
      <dgm:prSet phldrT="[Text]" custT="1"/>
      <dgm:spPr/>
      <dgm:t>
        <a:bodyPr/>
        <a:lstStyle/>
        <a:p>
          <a:pPr algn="l"/>
          <a:r>
            <a:rPr lang="en-US" sz="1600" dirty="0">
              <a:latin typeface="+mn-lt"/>
            </a:rPr>
            <a:t>Service Delivery</a:t>
          </a:r>
        </a:p>
      </dgm:t>
    </dgm:pt>
    <dgm:pt modelId="{97F99992-33CF-4EB0-8030-13CCC44A77AB}" type="parTrans" cxnId="{BDFD7E0C-FBBC-4B51-978A-5A89C7F1BE2D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1EC4462E-A181-4D0F-A8A8-E33FD1B629FB}" type="sibTrans" cxnId="{BDFD7E0C-FBBC-4B51-978A-5A89C7F1BE2D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B3209052-CC09-41E3-BA74-D7E89B6BBC7F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1600" dirty="0">
              <a:solidFill>
                <a:schemeClr val="tx1"/>
              </a:solidFill>
              <a:latin typeface="+mn-lt"/>
            </a:rPr>
            <a:t>Frequency of services provided such as individual therapy, family therapy, medical management, PSS, and SEES</a:t>
          </a:r>
        </a:p>
      </dgm:t>
    </dgm:pt>
    <dgm:pt modelId="{55B0F45F-C383-4AE3-9424-1F2818448B40}" type="parTrans" cxnId="{734B38B3-73C5-40CC-A16A-EE1A18CED185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40B12C53-5D43-4236-9BDF-8FE7E1F5C7A9}" type="sibTrans" cxnId="{734B38B3-73C5-40CC-A16A-EE1A18CED185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8B865675-F1A6-4CC6-8B9E-24C9F356C1BF}">
      <dgm:prSet phldrT="[Text]" custT="1"/>
      <dgm:spPr>
        <a:noFill/>
      </dgm:spPr>
      <dgm:t>
        <a:bodyPr/>
        <a:lstStyle/>
        <a:p>
          <a:pPr algn="l"/>
          <a:r>
            <a:rPr lang="en-US" sz="1600" dirty="0">
              <a:solidFill>
                <a:schemeClr val="tx1"/>
              </a:solidFill>
              <a:latin typeface="+mn-lt"/>
            </a:rPr>
            <a:t>Social Life</a:t>
          </a:r>
          <a:br>
            <a:rPr lang="en-US" sz="1600" dirty="0">
              <a:solidFill>
                <a:schemeClr val="tx1"/>
              </a:solidFill>
              <a:latin typeface="+mn-lt"/>
            </a:rPr>
          </a:br>
          <a:r>
            <a:rPr lang="en-US" sz="1600" dirty="0">
              <a:solidFill>
                <a:schemeClr val="tx1"/>
              </a:solidFill>
              <a:latin typeface="+mn-lt"/>
            </a:rPr>
            <a:t>(client self-report)</a:t>
          </a:r>
        </a:p>
      </dgm:t>
    </dgm:pt>
    <dgm:pt modelId="{F7B4237A-A152-4B17-8B23-F1F61E2E438E}" type="parTrans" cxnId="{498ECCAB-F148-4C85-A847-D1E21EF0915D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B808BA9B-829D-4BE6-97CF-3F5632A46220}" type="sibTrans" cxnId="{498ECCAB-F148-4C85-A847-D1E21EF0915D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B19D2EA9-CDDF-4690-93D3-41C1D856B145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1600" dirty="0">
              <a:solidFill>
                <a:schemeClr val="tx1"/>
              </a:solidFill>
              <a:latin typeface="+mn-lt"/>
            </a:rPr>
            <a:t>Client satisfaction with social life</a:t>
          </a:r>
        </a:p>
      </dgm:t>
    </dgm:pt>
    <dgm:pt modelId="{73FC5007-4C16-4401-913C-E9753B3F529C}" type="parTrans" cxnId="{7AA0CBBA-081B-4596-A7C9-E5F4336E2077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217B62AE-5D61-40D1-BBA0-01D165ED1129}" type="sibTrans" cxnId="{7AA0CBBA-081B-4596-A7C9-E5F4336E2077}">
      <dgm:prSet/>
      <dgm:spPr/>
      <dgm:t>
        <a:bodyPr/>
        <a:lstStyle/>
        <a:p>
          <a:endParaRPr lang="en-US">
            <a:latin typeface="+mn-lt"/>
          </a:endParaRPr>
        </a:p>
      </dgm:t>
    </dgm:pt>
    <dgm:pt modelId="{287E8078-8EBC-4667-B3AE-C89A1B8ECEB4}" type="pres">
      <dgm:prSet presAssocID="{E88ED813-EA8C-4C16-92A6-F2C819AEA87D}" presName="Name0" presStyleCnt="0">
        <dgm:presLayoutVars>
          <dgm:dir/>
          <dgm:animLvl val="lvl"/>
          <dgm:resizeHandles val="exact"/>
        </dgm:presLayoutVars>
      </dgm:prSet>
      <dgm:spPr/>
    </dgm:pt>
    <dgm:pt modelId="{33E3DC2D-239B-478B-9B65-1A10A5AE73DD}" type="pres">
      <dgm:prSet presAssocID="{14FC31B4-15F2-4F7D-AC18-D31F9261AB89}" presName="linNode" presStyleCnt="0"/>
      <dgm:spPr/>
    </dgm:pt>
    <dgm:pt modelId="{0EAC5809-426B-4DD1-B1A9-76745FA51237}" type="pres">
      <dgm:prSet presAssocID="{14FC31B4-15F2-4F7D-AC18-D31F9261AB89}" presName="parTx" presStyleLbl="revTx" presStyleIdx="0" presStyleCnt="4" custScaleY="47184" custLinFactNeighborY="8506">
        <dgm:presLayoutVars>
          <dgm:chMax val="1"/>
          <dgm:bulletEnabled val="1"/>
        </dgm:presLayoutVars>
      </dgm:prSet>
      <dgm:spPr/>
    </dgm:pt>
    <dgm:pt modelId="{9C8EF9E4-E391-4C61-87B9-CD84EAC82581}" type="pres">
      <dgm:prSet presAssocID="{14FC31B4-15F2-4F7D-AC18-D31F9261AB89}" presName="bracket" presStyleLbl="parChTrans1D1" presStyleIdx="0" presStyleCnt="4" custScaleY="60271" custLinFactNeighborX="-63222" custLinFactNeighborY="6505"/>
      <dgm:spPr/>
    </dgm:pt>
    <dgm:pt modelId="{5D3B3C17-ED01-480A-9E34-71DD5516F140}" type="pres">
      <dgm:prSet presAssocID="{14FC31B4-15F2-4F7D-AC18-D31F9261AB89}" presName="spH" presStyleCnt="0"/>
      <dgm:spPr/>
    </dgm:pt>
    <dgm:pt modelId="{0A357E48-3105-45C4-BC09-6B68B152D43B}" type="pres">
      <dgm:prSet presAssocID="{14FC31B4-15F2-4F7D-AC18-D31F9261AB89}" presName="desTx" presStyleLbl="node1" presStyleIdx="0" presStyleCnt="4" custScaleY="72760" custLinFactNeighborX="-11496" custLinFactNeighborY="6488">
        <dgm:presLayoutVars>
          <dgm:bulletEnabled val="1"/>
        </dgm:presLayoutVars>
      </dgm:prSet>
      <dgm:spPr/>
    </dgm:pt>
    <dgm:pt modelId="{87379C0A-FD48-4D0B-9C9E-9652F0F1525E}" type="pres">
      <dgm:prSet presAssocID="{E627B80F-8403-4B9F-B17D-C470436F8C9D}" presName="spV" presStyleCnt="0"/>
      <dgm:spPr/>
    </dgm:pt>
    <dgm:pt modelId="{197AA606-0D0D-4D6A-84DC-A01A206B86CB}" type="pres">
      <dgm:prSet presAssocID="{24BDEF31-179C-43CB-90C2-4230A3E7D12D}" presName="linNode" presStyleCnt="0"/>
      <dgm:spPr/>
    </dgm:pt>
    <dgm:pt modelId="{D1DC78A1-3B3D-4950-8FF3-2BAB41384CE1}" type="pres">
      <dgm:prSet presAssocID="{24BDEF31-179C-43CB-90C2-4230A3E7D12D}" presName="parTx" presStyleLbl="revTx" presStyleIdx="1" presStyleCnt="4" custScaleY="52767" custLinFactNeighborY="-9506">
        <dgm:presLayoutVars>
          <dgm:chMax val="1"/>
          <dgm:bulletEnabled val="1"/>
        </dgm:presLayoutVars>
      </dgm:prSet>
      <dgm:spPr/>
    </dgm:pt>
    <dgm:pt modelId="{300C8F75-77A7-4008-B850-998A7183711B}" type="pres">
      <dgm:prSet presAssocID="{24BDEF31-179C-43CB-90C2-4230A3E7D12D}" presName="bracket" presStyleLbl="parChTrans1D1" presStyleIdx="1" presStyleCnt="4" custScaleY="71549" custLinFactNeighborX="-37359" custLinFactNeighborY="-7090"/>
      <dgm:spPr/>
    </dgm:pt>
    <dgm:pt modelId="{A9C28928-ADD6-4B5C-9305-17E3FCE25B32}" type="pres">
      <dgm:prSet presAssocID="{24BDEF31-179C-43CB-90C2-4230A3E7D12D}" presName="spH" presStyleCnt="0"/>
      <dgm:spPr/>
    </dgm:pt>
    <dgm:pt modelId="{D653A185-D166-4794-8E4B-20716A262E6B}" type="pres">
      <dgm:prSet presAssocID="{24BDEF31-179C-43CB-90C2-4230A3E7D12D}" presName="desTx" presStyleLbl="node1" presStyleIdx="1" presStyleCnt="4" custScaleY="84911" custLinFactNeighborX="-5748" custLinFactNeighborY="-5504">
        <dgm:presLayoutVars>
          <dgm:bulletEnabled val="1"/>
        </dgm:presLayoutVars>
      </dgm:prSet>
      <dgm:spPr/>
    </dgm:pt>
    <dgm:pt modelId="{1E3BED52-6B30-4B5C-94E9-74F71DB06096}" type="pres">
      <dgm:prSet presAssocID="{12198E39-AF6C-45CB-82AB-8D32E145E088}" presName="spV" presStyleCnt="0"/>
      <dgm:spPr/>
    </dgm:pt>
    <dgm:pt modelId="{8ABD26E8-E25C-49BD-8290-8A21C6EE0C63}" type="pres">
      <dgm:prSet presAssocID="{8B865675-F1A6-4CC6-8B9E-24C9F356C1BF}" presName="linNode" presStyleCnt="0"/>
      <dgm:spPr/>
    </dgm:pt>
    <dgm:pt modelId="{3E4E188D-C10B-4A4F-9A41-0E714FEBF4BC}" type="pres">
      <dgm:prSet presAssocID="{8B865675-F1A6-4CC6-8B9E-24C9F356C1BF}" presName="parTx" presStyleLbl="revTx" presStyleIdx="2" presStyleCnt="4" custScaleY="68216" custLinFactNeighborY="-19513">
        <dgm:presLayoutVars>
          <dgm:chMax val="1"/>
          <dgm:bulletEnabled val="1"/>
        </dgm:presLayoutVars>
      </dgm:prSet>
      <dgm:spPr/>
    </dgm:pt>
    <dgm:pt modelId="{92E6F566-249B-4E5C-90F8-01156A57FCE7}" type="pres">
      <dgm:prSet presAssocID="{8B865675-F1A6-4CC6-8B9E-24C9F356C1BF}" presName="bracket" presStyleLbl="parChTrans1D1" presStyleIdx="2" presStyleCnt="4" custScaleY="64213" custLinFactNeighborX="-54602" custLinFactNeighborY="-20514"/>
      <dgm:spPr/>
    </dgm:pt>
    <dgm:pt modelId="{CCAC6E69-23B0-42AC-BC17-14C68D8A2847}" type="pres">
      <dgm:prSet presAssocID="{8B865675-F1A6-4CC6-8B9E-24C9F356C1BF}" presName="spH" presStyleCnt="0"/>
      <dgm:spPr/>
    </dgm:pt>
    <dgm:pt modelId="{6F3D0356-DBCB-45CD-9442-39DA294EF37F}" type="pres">
      <dgm:prSet presAssocID="{8B865675-F1A6-4CC6-8B9E-24C9F356C1BF}" presName="desTx" presStyleLbl="node1" presStyleIdx="2" presStyleCnt="4" custScaleY="74020" custLinFactNeighborX="-2874" custLinFactNeighborY="-19513">
        <dgm:presLayoutVars>
          <dgm:bulletEnabled val="1"/>
        </dgm:presLayoutVars>
      </dgm:prSet>
      <dgm:spPr/>
    </dgm:pt>
    <dgm:pt modelId="{5949524B-6797-4239-8859-349996595429}" type="pres">
      <dgm:prSet presAssocID="{B808BA9B-829D-4BE6-97CF-3F5632A46220}" presName="spV" presStyleCnt="0"/>
      <dgm:spPr/>
    </dgm:pt>
    <dgm:pt modelId="{E8FAD2FC-8378-4789-8A37-AA123A0512F0}" type="pres">
      <dgm:prSet presAssocID="{63456973-871B-4A84-8131-8FB0F6F0E69A}" presName="linNode" presStyleCnt="0"/>
      <dgm:spPr/>
    </dgm:pt>
    <dgm:pt modelId="{ECC7F464-0D5B-47CC-BF86-E147C6BC6006}" type="pres">
      <dgm:prSet presAssocID="{63456973-871B-4A84-8131-8FB0F6F0E69A}" presName="parTx" presStyleLbl="revTx" presStyleIdx="3" presStyleCnt="4" custScaleY="45542" custLinFactNeighborY="-22976">
        <dgm:presLayoutVars>
          <dgm:chMax val="1"/>
          <dgm:bulletEnabled val="1"/>
        </dgm:presLayoutVars>
      </dgm:prSet>
      <dgm:spPr/>
    </dgm:pt>
    <dgm:pt modelId="{766C718B-F273-46EE-A815-FD92CE814DB2}" type="pres">
      <dgm:prSet presAssocID="{63456973-871B-4A84-8131-8FB0F6F0E69A}" presName="bracket" presStyleLbl="parChTrans1D1" presStyleIdx="3" presStyleCnt="4" custScaleY="88971" custLinFactNeighborX="-67972" custLinFactNeighborY="-25568"/>
      <dgm:spPr/>
    </dgm:pt>
    <dgm:pt modelId="{7200A46E-97C2-450D-990D-F4815B8844A4}" type="pres">
      <dgm:prSet presAssocID="{63456973-871B-4A84-8131-8FB0F6F0E69A}" presName="spH" presStyleCnt="0"/>
      <dgm:spPr/>
    </dgm:pt>
    <dgm:pt modelId="{2BFE2673-2C80-4155-8232-1DA2E98323F1}" type="pres">
      <dgm:prSet presAssocID="{63456973-871B-4A84-8131-8FB0F6F0E69A}" presName="desTx" presStyleLbl="node1" presStyleIdx="3" presStyleCnt="4" custScaleY="103162" custLinFactNeighborX="-8620" custLinFactNeighborY="-29662">
        <dgm:presLayoutVars>
          <dgm:bulletEnabled val="1"/>
        </dgm:presLayoutVars>
      </dgm:prSet>
      <dgm:spPr/>
    </dgm:pt>
  </dgm:ptLst>
  <dgm:cxnLst>
    <dgm:cxn modelId="{4A265C00-3002-4CED-BA11-95F7AE05CACD}" type="presOf" srcId="{B3209052-CC09-41E3-BA74-D7E89B6BBC7F}" destId="{2BFE2673-2C80-4155-8232-1DA2E98323F1}" srcOrd="0" destOrd="0" presId="urn:diagrams.loki3.com/BracketList"/>
    <dgm:cxn modelId="{205E2F02-939A-4155-AD72-A234659BD03A}" type="presOf" srcId="{8B865675-F1A6-4CC6-8B9E-24C9F356C1BF}" destId="{3E4E188D-C10B-4A4F-9A41-0E714FEBF4BC}" srcOrd="0" destOrd="0" presId="urn:diagrams.loki3.com/BracketList"/>
    <dgm:cxn modelId="{84B21406-2BFB-47BA-96C3-03333C87DD9D}" srcId="{14FC31B4-15F2-4F7D-AC18-D31F9261AB89}" destId="{138AE2DD-4797-4CDE-BBB6-4E7A0F538EE7}" srcOrd="0" destOrd="0" parTransId="{BD9EE742-44BE-403F-8DEC-98EF7E6E5F2A}" sibTransId="{FBEABE54-2EE3-4BB1-869B-812CA6199B43}"/>
    <dgm:cxn modelId="{2978C007-A9D6-4FF1-A620-6486E86C4C7E}" srcId="{E88ED813-EA8C-4C16-92A6-F2C819AEA87D}" destId="{24BDEF31-179C-43CB-90C2-4230A3E7D12D}" srcOrd="1" destOrd="0" parTransId="{3B264E1B-7502-41BC-80FC-853079039C04}" sibTransId="{12198E39-AF6C-45CB-82AB-8D32E145E088}"/>
    <dgm:cxn modelId="{BDFD7E0C-FBBC-4B51-978A-5A89C7F1BE2D}" srcId="{E88ED813-EA8C-4C16-92A6-F2C819AEA87D}" destId="{63456973-871B-4A84-8131-8FB0F6F0E69A}" srcOrd="3" destOrd="0" parTransId="{97F99992-33CF-4EB0-8030-13CCC44A77AB}" sibTransId="{1EC4462E-A181-4D0F-A8A8-E33FD1B629FB}"/>
    <dgm:cxn modelId="{DEAF3E2E-3E71-4D73-9789-E786FB2C5FA1}" type="presOf" srcId="{24BDEF31-179C-43CB-90C2-4230A3E7D12D}" destId="{D1DC78A1-3B3D-4950-8FF3-2BAB41384CE1}" srcOrd="0" destOrd="0" presId="urn:diagrams.loki3.com/BracketList"/>
    <dgm:cxn modelId="{23FAA340-64EE-4324-9ABA-C31D8DD9713C}" type="presOf" srcId="{138AE2DD-4797-4CDE-BBB6-4E7A0F538EE7}" destId="{0A357E48-3105-45C4-BC09-6B68B152D43B}" srcOrd="0" destOrd="0" presId="urn:diagrams.loki3.com/BracketList"/>
    <dgm:cxn modelId="{0C461A6F-3CCD-4F65-A93C-0DE7580B914D}" type="presOf" srcId="{04297A7A-307D-4A81-B9BD-EE3D06314343}" destId="{D653A185-D166-4794-8E4B-20716A262E6B}" srcOrd="0" destOrd="0" presId="urn:diagrams.loki3.com/BracketList"/>
    <dgm:cxn modelId="{D98C3B9D-47C9-4684-BD15-FCDF965C29CB}" type="presOf" srcId="{14FC31B4-15F2-4F7D-AC18-D31F9261AB89}" destId="{0EAC5809-426B-4DD1-B1A9-76745FA51237}" srcOrd="0" destOrd="0" presId="urn:diagrams.loki3.com/BracketList"/>
    <dgm:cxn modelId="{423373A6-688D-430B-84BB-76DFD8D050CD}" type="presOf" srcId="{E88ED813-EA8C-4C16-92A6-F2C819AEA87D}" destId="{287E8078-8EBC-4667-B3AE-C89A1B8ECEB4}" srcOrd="0" destOrd="0" presId="urn:diagrams.loki3.com/BracketList"/>
    <dgm:cxn modelId="{498ECCAB-F148-4C85-A847-D1E21EF0915D}" srcId="{E88ED813-EA8C-4C16-92A6-F2C819AEA87D}" destId="{8B865675-F1A6-4CC6-8B9E-24C9F356C1BF}" srcOrd="2" destOrd="0" parTransId="{F7B4237A-A152-4B17-8B23-F1F61E2E438E}" sibTransId="{B808BA9B-829D-4BE6-97CF-3F5632A46220}"/>
    <dgm:cxn modelId="{734B38B3-73C5-40CC-A16A-EE1A18CED185}" srcId="{63456973-871B-4A84-8131-8FB0F6F0E69A}" destId="{B3209052-CC09-41E3-BA74-D7E89B6BBC7F}" srcOrd="0" destOrd="0" parTransId="{55B0F45F-C383-4AE3-9424-1F2818448B40}" sibTransId="{40B12C53-5D43-4236-9BDF-8FE7E1F5C7A9}"/>
    <dgm:cxn modelId="{7AA0CBBA-081B-4596-A7C9-E5F4336E2077}" srcId="{8B865675-F1A6-4CC6-8B9E-24C9F356C1BF}" destId="{B19D2EA9-CDDF-4690-93D3-41C1D856B145}" srcOrd="0" destOrd="0" parTransId="{73FC5007-4C16-4401-913C-E9753B3F529C}" sibTransId="{217B62AE-5D61-40D1-BBA0-01D165ED1129}"/>
    <dgm:cxn modelId="{F1B34CC5-08E1-423F-BD37-13B2F04760F6}" srcId="{24BDEF31-179C-43CB-90C2-4230A3E7D12D}" destId="{04297A7A-307D-4A81-B9BD-EE3D06314343}" srcOrd="0" destOrd="0" parTransId="{58AE3071-4DBF-4FFA-8C55-21B7F0283940}" sibTransId="{A3C69CB0-3DB2-4E05-8A0E-62071DF8B866}"/>
    <dgm:cxn modelId="{C7A35AC9-F851-4EB1-8B60-4902A141B6FB}" type="presOf" srcId="{B19D2EA9-CDDF-4690-93D3-41C1D856B145}" destId="{6F3D0356-DBCB-45CD-9442-39DA294EF37F}" srcOrd="0" destOrd="0" presId="urn:diagrams.loki3.com/BracketList"/>
    <dgm:cxn modelId="{FE011EE9-60B5-47E3-9795-E88C0B9C9A72}" srcId="{E88ED813-EA8C-4C16-92A6-F2C819AEA87D}" destId="{14FC31B4-15F2-4F7D-AC18-D31F9261AB89}" srcOrd="0" destOrd="0" parTransId="{759958DF-F1CD-4CA9-94B7-A95A52648A65}" sibTransId="{E627B80F-8403-4B9F-B17D-C470436F8C9D}"/>
    <dgm:cxn modelId="{824301F8-84E5-46E8-9CD7-267FA13D6DA9}" type="presOf" srcId="{63456973-871B-4A84-8131-8FB0F6F0E69A}" destId="{ECC7F464-0D5B-47CC-BF86-E147C6BC6006}" srcOrd="0" destOrd="0" presId="urn:diagrams.loki3.com/BracketList"/>
    <dgm:cxn modelId="{0D830BE3-9247-430F-800C-CE07BC43E9FC}" type="presParOf" srcId="{287E8078-8EBC-4667-B3AE-C89A1B8ECEB4}" destId="{33E3DC2D-239B-478B-9B65-1A10A5AE73DD}" srcOrd="0" destOrd="0" presId="urn:diagrams.loki3.com/BracketList"/>
    <dgm:cxn modelId="{48F4A03A-F7DF-4895-8CDB-AB1537C421E5}" type="presParOf" srcId="{33E3DC2D-239B-478B-9B65-1A10A5AE73DD}" destId="{0EAC5809-426B-4DD1-B1A9-76745FA51237}" srcOrd="0" destOrd="0" presId="urn:diagrams.loki3.com/BracketList"/>
    <dgm:cxn modelId="{C50111A3-D6F2-4775-9A6E-D21DBF45FAF7}" type="presParOf" srcId="{33E3DC2D-239B-478B-9B65-1A10A5AE73DD}" destId="{9C8EF9E4-E391-4C61-87B9-CD84EAC82581}" srcOrd="1" destOrd="0" presId="urn:diagrams.loki3.com/BracketList"/>
    <dgm:cxn modelId="{CFEFBAAE-3A1A-43F4-B49C-992B8ED3AC1A}" type="presParOf" srcId="{33E3DC2D-239B-478B-9B65-1A10A5AE73DD}" destId="{5D3B3C17-ED01-480A-9E34-71DD5516F140}" srcOrd="2" destOrd="0" presId="urn:diagrams.loki3.com/BracketList"/>
    <dgm:cxn modelId="{749AEA93-2F12-4606-A5CB-9016F1AC9563}" type="presParOf" srcId="{33E3DC2D-239B-478B-9B65-1A10A5AE73DD}" destId="{0A357E48-3105-45C4-BC09-6B68B152D43B}" srcOrd="3" destOrd="0" presId="urn:diagrams.loki3.com/BracketList"/>
    <dgm:cxn modelId="{C929A1CC-07EE-4BBC-BE14-50E92DB001D0}" type="presParOf" srcId="{287E8078-8EBC-4667-B3AE-C89A1B8ECEB4}" destId="{87379C0A-FD48-4D0B-9C9E-9652F0F1525E}" srcOrd="1" destOrd="0" presId="urn:diagrams.loki3.com/BracketList"/>
    <dgm:cxn modelId="{DE0C63DB-331A-4FFD-A87A-74D8F2844553}" type="presParOf" srcId="{287E8078-8EBC-4667-B3AE-C89A1B8ECEB4}" destId="{197AA606-0D0D-4D6A-84DC-A01A206B86CB}" srcOrd="2" destOrd="0" presId="urn:diagrams.loki3.com/BracketList"/>
    <dgm:cxn modelId="{1720DA4B-B1B8-46F2-9E01-D1D42A71FB77}" type="presParOf" srcId="{197AA606-0D0D-4D6A-84DC-A01A206B86CB}" destId="{D1DC78A1-3B3D-4950-8FF3-2BAB41384CE1}" srcOrd="0" destOrd="0" presId="urn:diagrams.loki3.com/BracketList"/>
    <dgm:cxn modelId="{F2722506-20A5-4F18-B72E-6CCF9E3D5176}" type="presParOf" srcId="{197AA606-0D0D-4D6A-84DC-A01A206B86CB}" destId="{300C8F75-77A7-4008-B850-998A7183711B}" srcOrd="1" destOrd="0" presId="urn:diagrams.loki3.com/BracketList"/>
    <dgm:cxn modelId="{201A92FD-C6B3-4330-B24C-A3A71E38578F}" type="presParOf" srcId="{197AA606-0D0D-4D6A-84DC-A01A206B86CB}" destId="{A9C28928-ADD6-4B5C-9305-17E3FCE25B32}" srcOrd="2" destOrd="0" presId="urn:diagrams.loki3.com/BracketList"/>
    <dgm:cxn modelId="{FC520F28-B018-408B-8F1F-6C1764725FCF}" type="presParOf" srcId="{197AA606-0D0D-4D6A-84DC-A01A206B86CB}" destId="{D653A185-D166-4794-8E4B-20716A262E6B}" srcOrd="3" destOrd="0" presId="urn:diagrams.loki3.com/BracketList"/>
    <dgm:cxn modelId="{9775C173-219F-42BC-A1E0-30081667117D}" type="presParOf" srcId="{287E8078-8EBC-4667-B3AE-C89A1B8ECEB4}" destId="{1E3BED52-6B30-4B5C-94E9-74F71DB06096}" srcOrd="3" destOrd="0" presId="urn:diagrams.loki3.com/BracketList"/>
    <dgm:cxn modelId="{E36D3222-2F2D-48C2-8094-A7B1D5276E09}" type="presParOf" srcId="{287E8078-8EBC-4667-B3AE-C89A1B8ECEB4}" destId="{8ABD26E8-E25C-49BD-8290-8A21C6EE0C63}" srcOrd="4" destOrd="0" presId="urn:diagrams.loki3.com/BracketList"/>
    <dgm:cxn modelId="{DCCF79C9-9631-4729-8498-B358DF5A12D3}" type="presParOf" srcId="{8ABD26E8-E25C-49BD-8290-8A21C6EE0C63}" destId="{3E4E188D-C10B-4A4F-9A41-0E714FEBF4BC}" srcOrd="0" destOrd="0" presId="urn:diagrams.loki3.com/BracketList"/>
    <dgm:cxn modelId="{F28DAF63-C78D-4681-9465-AFD5B6672D53}" type="presParOf" srcId="{8ABD26E8-E25C-49BD-8290-8A21C6EE0C63}" destId="{92E6F566-249B-4E5C-90F8-01156A57FCE7}" srcOrd="1" destOrd="0" presId="urn:diagrams.loki3.com/BracketList"/>
    <dgm:cxn modelId="{0E57651D-95EE-4CBA-851D-3A7649116BEE}" type="presParOf" srcId="{8ABD26E8-E25C-49BD-8290-8A21C6EE0C63}" destId="{CCAC6E69-23B0-42AC-BC17-14C68D8A2847}" srcOrd="2" destOrd="0" presId="urn:diagrams.loki3.com/BracketList"/>
    <dgm:cxn modelId="{C61651F0-A39D-4F5B-A1A1-CCCA1CD5D0B9}" type="presParOf" srcId="{8ABD26E8-E25C-49BD-8290-8A21C6EE0C63}" destId="{6F3D0356-DBCB-45CD-9442-39DA294EF37F}" srcOrd="3" destOrd="0" presId="urn:diagrams.loki3.com/BracketList"/>
    <dgm:cxn modelId="{8F110A05-254F-46D5-BFAC-089DDF47EA60}" type="presParOf" srcId="{287E8078-8EBC-4667-B3AE-C89A1B8ECEB4}" destId="{5949524B-6797-4239-8859-349996595429}" srcOrd="5" destOrd="0" presId="urn:diagrams.loki3.com/BracketList"/>
    <dgm:cxn modelId="{6B7D0760-D7C4-4028-B0FF-2CE2E41971B3}" type="presParOf" srcId="{287E8078-8EBC-4667-B3AE-C89A1B8ECEB4}" destId="{E8FAD2FC-8378-4789-8A37-AA123A0512F0}" srcOrd="6" destOrd="0" presId="urn:diagrams.loki3.com/BracketList"/>
    <dgm:cxn modelId="{AAB93731-1FB8-4D4C-BE27-1A3BAB933AC6}" type="presParOf" srcId="{E8FAD2FC-8378-4789-8A37-AA123A0512F0}" destId="{ECC7F464-0D5B-47CC-BF86-E147C6BC6006}" srcOrd="0" destOrd="0" presId="urn:diagrams.loki3.com/BracketList"/>
    <dgm:cxn modelId="{8B2E81C5-2F87-4234-A161-253485BE66B3}" type="presParOf" srcId="{E8FAD2FC-8378-4789-8A37-AA123A0512F0}" destId="{766C718B-F273-46EE-A815-FD92CE814DB2}" srcOrd="1" destOrd="0" presId="urn:diagrams.loki3.com/BracketList"/>
    <dgm:cxn modelId="{EF052ABF-EBDB-4542-B4F4-7A037FFAAD41}" type="presParOf" srcId="{E8FAD2FC-8378-4789-8A37-AA123A0512F0}" destId="{7200A46E-97C2-450D-990D-F4815B8844A4}" srcOrd="2" destOrd="0" presId="urn:diagrams.loki3.com/BracketList"/>
    <dgm:cxn modelId="{1355DA82-C348-454D-B399-4D48CE3C70C0}" type="presParOf" srcId="{E8FAD2FC-8378-4789-8A37-AA123A0512F0}" destId="{2BFE2673-2C80-4155-8232-1DA2E98323F1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9EDF4C-BAAA-4466-B545-00F4EDBCCA12}">
      <dsp:nvSpPr>
        <dsp:cNvPr id="0" name=""/>
        <dsp:cNvSpPr/>
      </dsp:nvSpPr>
      <dsp:spPr>
        <a:xfrm>
          <a:off x="0" y="558156"/>
          <a:ext cx="2800951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n-lt"/>
            </a:rPr>
            <a:t>Referral, Admission, Discharge</a:t>
          </a:r>
        </a:p>
      </dsp:txBody>
      <dsp:txXfrm>
        <a:off x="0" y="558156"/>
        <a:ext cx="2800951" cy="1287000"/>
      </dsp:txXfrm>
    </dsp:sp>
    <dsp:sp modelId="{2C616539-66E1-449A-976A-84B698CE6EF4}">
      <dsp:nvSpPr>
        <dsp:cNvPr id="0" name=""/>
        <dsp:cNvSpPr/>
      </dsp:nvSpPr>
      <dsp:spPr>
        <a:xfrm>
          <a:off x="2800951" y="558156"/>
          <a:ext cx="560190" cy="1287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2B1C76-C2B1-4DA1-B1EE-8BAE2CCA1F02}">
      <dsp:nvSpPr>
        <dsp:cNvPr id="0" name=""/>
        <dsp:cNvSpPr/>
      </dsp:nvSpPr>
      <dsp:spPr>
        <a:xfrm>
          <a:off x="3585218" y="558156"/>
          <a:ext cx="7618588" cy="1287000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chemeClr val="tx1"/>
              </a:solidFill>
              <a:latin typeface="+mn-lt"/>
            </a:rPr>
            <a:t>Demographics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chemeClr val="tx1"/>
              </a:solidFill>
              <a:latin typeface="+mn-lt"/>
            </a:rPr>
            <a:t>Program admission criteria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chemeClr val="tx1"/>
              </a:solidFill>
              <a:latin typeface="+mn-lt"/>
            </a:rPr>
            <a:t>Timeline of engagement in program</a:t>
          </a:r>
        </a:p>
      </dsp:txBody>
      <dsp:txXfrm>
        <a:off x="3585218" y="558156"/>
        <a:ext cx="7618588" cy="1287000"/>
      </dsp:txXfrm>
    </dsp:sp>
    <dsp:sp modelId="{C8D50BFB-CE01-45ED-B599-3E62EAB09191}">
      <dsp:nvSpPr>
        <dsp:cNvPr id="0" name=""/>
        <dsp:cNvSpPr/>
      </dsp:nvSpPr>
      <dsp:spPr>
        <a:xfrm>
          <a:off x="0" y="2079157"/>
          <a:ext cx="2833004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n-lt"/>
            </a:rPr>
            <a:t>Admission Clinical Review, Quarterly Clinical Review</a:t>
          </a:r>
        </a:p>
      </dsp:txBody>
      <dsp:txXfrm>
        <a:off x="0" y="2079157"/>
        <a:ext cx="2833004" cy="1287000"/>
      </dsp:txXfrm>
    </dsp:sp>
    <dsp:sp modelId="{BDDF91C6-B187-49B1-824F-A2E6B09E40EE}">
      <dsp:nvSpPr>
        <dsp:cNvPr id="0" name=""/>
        <dsp:cNvSpPr/>
      </dsp:nvSpPr>
      <dsp:spPr>
        <a:xfrm>
          <a:off x="2833004" y="2079157"/>
          <a:ext cx="558002" cy="1287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FDDF9B-4174-4D00-9786-92555E381D1E}">
      <dsp:nvSpPr>
        <dsp:cNvPr id="0" name=""/>
        <dsp:cNvSpPr/>
      </dsp:nvSpPr>
      <dsp:spPr>
        <a:xfrm>
          <a:off x="3614207" y="2079157"/>
          <a:ext cx="7588828" cy="1287000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chemeClr val="tx1"/>
              </a:solidFill>
              <a:latin typeface="+mn-lt"/>
            </a:rPr>
            <a:t>Work and school function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chemeClr val="tx1"/>
              </a:solidFill>
              <a:latin typeface="+mn-lt"/>
            </a:rPr>
            <a:t>Social function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chemeClr val="tx1"/>
              </a:solidFill>
              <a:latin typeface="+mn-lt"/>
            </a:rPr>
            <a:t>Symptomatic course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chemeClr val="tx1"/>
              </a:solidFill>
              <a:latin typeface="+mn-lt"/>
            </a:rPr>
            <a:t>Resource utilization</a:t>
          </a:r>
        </a:p>
      </dsp:txBody>
      <dsp:txXfrm>
        <a:off x="3614207" y="2079157"/>
        <a:ext cx="7588828" cy="1287000"/>
      </dsp:txXfrm>
    </dsp:sp>
    <dsp:sp modelId="{6B1D6A9E-ECDA-4F84-99D4-4CF394D4366E}">
      <dsp:nvSpPr>
        <dsp:cNvPr id="0" name=""/>
        <dsp:cNvSpPr/>
      </dsp:nvSpPr>
      <dsp:spPr>
        <a:xfrm>
          <a:off x="0" y="3600157"/>
          <a:ext cx="2800951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n-lt"/>
            </a:rPr>
            <a:t>Vitals and Labs</a:t>
          </a:r>
        </a:p>
      </dsp:txBody>
      <dsp:txXfrm>
        <a:off x="0" y="3600157"/>
        <a:ext cx="2800951" cy="1287000"/>
      </dsp:txXfrm>
    </dsp:sp>
    <dsp:sp modelId="{B5B7CFA3-51DE-4D9D-BBDA-F497586E1854}">
      <dsp:nvSpPr>
        <dsp:cNvPr id="0" name=""/>
        <dsp:cNvSpPr/>
      </dsp:nvSpPr>
      <dsp:spPr>
        <a:xfrm>
          <a:off x="2800951" y="3600157"/>
          <a:ext cx="560190" cy="1287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A9FC58-3BDE-4511-9616-F872FDEB53D0}">
      <dsp:nvSpPr>
        <dsp:cNvPr id="0" name=""/>
        <dsp:cNvSpPr/>
      </dsp:nvSpPr>
      <dsp:spPr>
        <a:xfrm>
          <a:off x="3585218" y="3600157"/>
          <a:ext cx="7618588" cy="1287000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chemeClr val="tx1"/>
              </a:solidFill>
              <a:latin typeface="+mn-lt"/>
            </a:rPr>
            <a:t>Height, weight, blood pressure, and metabolic lipid panel</a:t>
          </a:r>
        </a:p>
      </dsp:txBody>
      <dsp:txXfrm>
        <a:off x="3585218" y="3600157"/>
        <a:ext cx="7618588" cy="1287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AC5809-426B-4DD1-B1A9-76745FA51237}">
      <dsp:nvSpPr>
        <dsp:cNvPr id="0" name=""/>
        <dsp:cNvSpPr/>
      </dsp:nvSpPr>
      <dsp:spPr>
        <a:xfrm>
          <a:off x="0" y="336385"/>
          <a:ext cx="2800951" cy="607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n-lt"/>
            </a:rPr>
            <a:t>Wellness (Relapse) Planning</a:t>
          </a:r>
        </a:p>
      </dsp:txBody>
      <dsp:txXfrm>
        <a:off x="0" y="336385"/>
        <a:ext cx="2800951" cy="607258"/>
      </dsp:txXfrm>
    </dsp:sp>
    <dsp:sp modelId="{9C8EF9E4-E391-4C61-87B9-CD84EAC82581}">
      <dsp:nvSpPr>
        <dsp:cNvPr id="0" name=""/>
        <dsp:cNvSpPr/>
      </dsp:nvSpPr>
      <dsp:spPr>
        <a:xfrm>
          <a:off x="2659286" y="226417"/>
          <a:ext cx="560190" cy="775687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357E48-3105-45C4-BC09-6B68B152D43B}">
      <dsp:nvSpPr>
        <dsp:cNvPr id="0" name=""/>
        <dsp:cNvSpPr/>
      </dsp:nvSpPr>
      <dsp:spPr>
        <a:xfrm>
          <a:off x="3559458" y="145832"/>
          <a:ext cx="7618588" cy="936421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chemeClr val="tx1"/>
              </a:solidFill>
              <a:latin typeface="+mn-lt"/>
            </a:rPr>
            <a:t>Frequency and type of wellness planning</a:t>
          </a:r>
        </a:p>
      </dsp:txBody>
      <dsp:txXfrm>
        <a:off x="3559458" y="145832"/>
        <a:ext cx="7618588" cy="936421"/>
      </dsp:txXfrm>
    </dsp:sp>
    <dsp:sp modelId="{D1DC78A1-3B3D-4950-8FF3-2BAB41384CE1}">
      <dsp:nvSpPr>
        <dsp:cNvPr id="0" name=""/>
        <dsp:cNvSpPr/>
      </dsp:nvSpPr>
      <dsp:spPr>
        <a:xfrm>
          <a:off x="0" y="1317257"/>
          <a:ext cx="2800951" cy="6791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n-lt"/>
            </a:rPr>
            <a:t>Program Feedback </a:t>
          </a:r>
          <a:br>
            <a:rPr lang="en-US" sz="1600" kern="1200" dirty="0">
              <a:latin typeface="+mn-lt"/>
            </a:rPr>
          </a:br>
          <a:r>
            <a:rPr lang="en-US" sz="1600" kern="1200" dirty="0">
              <a:latin typeface="+mn-lt"/>
            </a:rPr>
            <a:t>(client self-report)</a:t>
          </a:r>
        </a:p>
      </dsp:txBody>
      <dsp:txXfrm>
        <a:off x="0" y="1317257"/>
        <a:ext cx="2800951" cy="679111"/>
      </dsp:txXfrm>
    </dsp:sp>
    <dsp:sp modelId="{300C8F75-77A7-4008-B850-998A7183711B}">
      <dsp:nvSpPr>
        <dsp:cNvPr id="0" name=""/>
        <dsp:cNvSpPr/>
      </dsp:nvSpPr>
      <dsp:spPr>
        <a:xfrm>
          <a:off x="2717239" y="1227488"/>
          <a:ext cx="560190" cy="920835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53A185-D166-4794-8E4B-20716A262E6B}">
      <dsp:nvSpPr>
        <dsp:cNvPr id="0" name=""/>
        <dsp:cNvSpPr/>
      </dsp:nvSpPr>
      <dsp:spPr>
        <a:xfrm>
          <a:off x="3572338" y="1161916"/>
          <a:ext cx="7618588" cy="1092804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chemeClr val="tx1"/>
              </a:solidFill>
              <a:latin typeface="+mn-lt"/>
            </a:rPr>
            <a:t>Client assessment and satisfaction of program</a:t>
          </a:r>
        </a:p>
      </dsp:txBody>
      <dsp:txXfrm>
        <a:off x="3572338" y="1161916"/>
        <a:ext cx="7618588" cy="1092804"/>
      </dsp:txXfrm>
    </dsp:sp>
    <dsp:sp modelId="{3E4E188D-C10B-4A4F-9A41-0E714FEBF4BC}">
      <dsp:nvSpPr>
        <dsp:cNvPr id="0" name=""/>
        <dsp:cNvSpPr/>
      </dsp:nvSpPr>
      <dsp:spPr>
        <a:xfrm>
          <a:off x="0" y="2345773"/>
          <a:ext cx="2800951" cy="8779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/>
              </a:solidFill>
              <a:latin typeface="+mn-lt"/>
            </a:rPr>
            <a:t>Social Life</a:t>
          </a:r>
          <a:br>
            <a:rPr lang="en-US" sz="1600" kern="1200" dirty="0">
              <a:solidFill>
                <a:schemeClr val="tx1"/>
              </a:solidFill>
              <a:latin typeface="+mn-lt"/>
            </a:rPr>
          </a:br>
          <a:r>
            <a:rPr lang="en-US" sz="1600" kern="1200" dirty="0">
              <a:solidFill>
                <a:schemeClr val="tx1"/>
              </a:solidFill>
              <a:latin typeface="+mn-lt"/>
            </a:rPr>
            <a:t>(client self-report)</a:t>
          </a:r>
        </a:p>
      </dsp:txBody>
      <dsp:txXfrm>
        <a:off x="0" y="2345773"/>
        <a:ext cx="2800951" cy="877939"/>
      </dsp:txXfrm>
    </dsp:sp>
    <dsp:sp modelId="{92E6F566-249B-4E5C-90F8-01156A57FCE7}">
      <dsp:nvSpPr>
        <dsp:cNvPr id="0" name=""/>
        <dsp:cNvSpPr/>
      </dsp:nvSpPr>
      <dsp:spPr>
        <a:xfrm>
          <a:off x="2678601" y="2358650"/>
          <a:ext cx="560190" cy="826421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3D0356-DBCB-45CD-9442-39DA294EF37F}">
      <dsp:nvSpPr>
        <dsp:cNvPr id="0" name=""/>
        <dsp:cNvSpPr/>
      </dsp:nvSpPr>
      <dsp:spPr>
        <a:xfrm>
          <a:off x="3578778" y="2308424"/>
          <a:ext cx="7618588" cy="952637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chemeClr val="tx1"/>
              </a:solidFill>
              <a:latin typeface="+mn-lt"/>
            </a:rPr>
            <a:t>Client satisfaction with social life</a:t>
          </a:r>
        </a:p>
      </dsp:txBody>
      <dsp:txXfrm>
        <a:off x="3578778" y="2308424"/>
        <a:ext cx="7618588" cy="952637"/>
      </dsp:txXfrm>
    </dsp:sp>
    <dsp:sp modelId="{ECC7F464-0D5B-47CC-BF86-E147C6BC6006}">
      <dsp:nvSpPr>
        <dsp:cNvPr id="0" name=""/>
        <dsp:cNvSpPr/>
      </dsp:nvSpPr>
      <dsp:spPr>
        <a:xfrm>
          <a:off x="0" y="3821278"/>
          <a:ext cx="2800951" cy="586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n-lt"/>
            </a:rPr>
            <a:t>Service Delivery</a:t>
          </a:r>
        </a:p>
      </dsp:txBody>
      <dsp:txXfrm>
        <a:off x="0" y="3821278"/>
        <a:ext cx="2800951" cy="586125"/>
      </dsp:txXfrm>
    </dsp:sp>
    <dsp:sp modelId="{766C718B-F273-46EE-A815-FD92CE814DB2}">
      <dsp:nvSpPr>
        <dsp:cNvPr id="0" name=""/>
        <dsp:cNvSpPr/>
      </dsp:nvSpPr>
      <dsp:spPr>
        <a:xfrm>
          <a:off x="2648642" y="3508453"/>
          <a:ext cx="560190" cy="1145056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FE2673-2C80-4155-8232-1DA2E98323F1}">
      <dsp:nvSpPr>
        <dsp:cNvPr id="0" name=""/>
        <dsp:cNvSpPr/>
      </dsp:nvSpPr>
      <dsp:spPr>
        <a:xfrm>
          <a:off x="3565902" y="3364444"/>
          <a:ext cx="7618588" cy="1327694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chemeClr val="tx1"/>
              </a:solidFill>
              <a:latin typeface="+mn-lt"/>
            </a:rPr>
            <a:t>Frequency of services provided such as individual therapy, family therapy, medical management, PSS, and SEES</a:t>
          </a:r>
        </a:p>
      </dsp:txBody>
      <dsp:txXfrm>
        <a:off x="3565902" y="3364444"/>
        <a:ext cx="7618588" cy="1327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533C0-8FA4-050B-F6B3-1422D7BEFD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567B31-D535-27BA-8F31-623757CD65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2F2A78-C59E-48EC-F663-5D711F51C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200D-F881-4072-B466-C973EAA2904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3866B-B74F-EBBB-562F-1F32BCEDF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C6B27-0F3B-5206-8169-2AE8599BA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4D634-3A62-42FA-BD01-F68439C2A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372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3CE22-A04F-D453-47DD-DA7AAA29F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119906-08A4-ABAA-C572-AC53C6EBC1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F9610-25A6-495B-16C0-7D4EF72EF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200D-F881-4072-B466-C973EAA2904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1D41C-EE4A-490F-CEF0-6F16BDD61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8268A-753B-6F3E-41E9-574AF807E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4D634-3A62-42FA-BD01-F68439C2A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069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FB9E0C-4AFA-A0E0-BCBE-F049CECF20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3CD2D4-B8A5-EEBD-B518-9AECCBDFAF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F4E597-42A2-D900-DC2E-61ECAEB66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200D-F881-4072-B466-C973EAA2904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7F6A2-21CD-2E5F-1D87-1B7625783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4B6773-D340-E4B8-6A50-33B298841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4D634-3A62-42FA-BD01-F68439C2A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722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8100A-DD2F-B0CC-DFA5-1071A6BE4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90398-61BF-E057-CE41-2ECFE2369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8809E-7102-D704-7A0A-08A68C17D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200D-F881-4072-B466-C973EAA2904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D99BB-CA07-00F8-EF1F-CEB2406FC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A9808-4D81-E1C0-804D-1F3594D5B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4D634-3A62-42FA-BD01-F68439C2A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176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37770-9B15-0EFE-435E-92145FE14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4D122F-EA2E-2987-D960-1CB844607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F3CD9-F117-7958-921F-11A5F459C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200D-F881-4072-B466-C973EAA2904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852444-57E7-27F8-6302-4255A4BD2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4F2BB-21D4-5AB4-2458-FB9AF7BD3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4D634-3A62-42FA-BD01-F68439C2A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155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56ED5-C04D-0D44-CB4C-978ED0D3F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B3C84-223D-F5F0-065C-06F3C5E67E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C87151-A02C-724D-109F-19DCE66254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467C01-E5EB-536A-7AA7-CC0ECCCC9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200D-F881-4072-B466-C973EAA2904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B48FD1-AFEB-B6FA-0DA8-FF0B51E73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E1065-F651-3CDC-832D-586340CE2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4D634-3A62-42FA-BD01-F68439C2A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327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1FABD-1D23-B3CD-155F-EF7AE4BE7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A9B4FC-966C-838F-51E9-C894AAA9B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48A02D-5CE3-4AB3-E7A1-3CFE493EBD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8C6B3F-4153-29C3-AFB0-E3F540DBFD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C71629-88BC-2608-93A9-5CBCCF5E13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AD7B33-A9DD-8329-5B39-839DBDB6F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200D-F881-4072-B466-C973EAA2904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BCD419-1903-0E36-66B1-E2CB8A138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B2831E-09E5-69DC-AC69-4F8D67B89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4D634-3A62-42FA-BD01-F68439C2A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765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C825A-DA46-DEDD-B739-4FC65CED8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47ACBE-0CD7-2AE4-DBE2-91576EDBC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200D-F881-4072-B466-C973EAA2904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1D514A-3F79-A92E-C8C0-F348DBBB5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12AEE3-E33B-5DC8-D8C3-D9BAB4FEF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4D634-3A62-42FA-BD01-F68439C2A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826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D2AE0E-8754-018B-CCBE-887895DAD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200D-F881-4072-B466-C973EAA2904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91D537-40DA-FE20-C1D8-517561680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E6BBD-45E7-3BF6-DD51-4E5A08C8C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4D634-3A62-42FA-BD01-F68439C2A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10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84B6F-70CE-8CFB-8B3C-65C203E7B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501A6-9619-9DC5-7B0C-F30E51E7D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9B17E9-9F80-F519-D3A9-45A3BB313A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35F94F-E74F-7793-96BD-29C513C05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200D-F881-4072-B466-C973EAA2904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E9F9D-8E26-1314-8789-84AC10171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B5C099-55EE-E454-6277-A4BA472F0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4D634-3A62-42FA-BD01-F68439C2A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399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031FF-5156-9B71-A049-959447035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83DC2D-A3DB-BB39-ED44-9D928E5652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CECADA-AD16-E329-24AD-350768A74B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C9A112-5A3B-2A2F-410A-9B7E9CEEE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200D-F881-4072-B466-C973EAA2904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C4FF8E-90EB-4266-4C29-E805751D5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E92E43-39DC-EDBF-F8CF-FFAFA61B0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4D634-3A62-42FA-BD01-F68439C2A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8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14603C-9FD1-F3D1-01D6-2E21E6DA7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C96B3F-0329-ADD2-29BF-8763592562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2FCD6-4E89-ED0A-AE8A-67153E25FF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F200D-F881-4072-B466-C973EAA2904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3908C5-F5D0-43FC-735A-D131301FF5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3FA37-C45B-3C15-BB83-6B4393F4E5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4D634-3A62-42FA-BD01-F68439C2AB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895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redcap.vanderbilt.edu/consortium/videoplayer.php?video=data_entry_overview_02.mp4&amp;title=An%20Overview%20of%20Basic%20Data%20Entry%20in%20REDCap&amp;referer=rc1.redcap.unc.edu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555C5B3-193A-4749-9AFD-682E53CDD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AE06A6-F76A-41C9-827A-C561B0044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F9D4E8-0639-444B-949B-951858506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E3DA7A2-ED70-4BBA-AB72-00AD461F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8F5859-3CF1-CC45-36D3-78CC4BAF73D7}"/>
              </a:ext>
            </a:extLst>
          </p:cNvPr>
          <p:cNvSpPr/>
          <p:nvPr/>
        </p:nvSpPr>
        <p:spPr>
          <a:xfrm>
            <a:off x="1127208" y="857251"/>
            <a:ext cx="4747280" cy="309806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Digital Specialist Onboarding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C485432-3647-4218-B5D3-15D3FA222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4AFDDCA-6ABA-4D23-8A5C-1BF0F4308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logo of a mountain and sun&#10;&#10;Description automatically generated">
            <a:extLst>
              <a:ext uri="{FF2B5EF4-FFF2-40B4-BE49-F238E27FC236}">
                <a16:creationId xmlns:a16="http://schemas.microsoft.com/office/drawing/2014/main" id="{2ADC2F4F-655E-AC28-0425-33D2347FBE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485" y="2600735"/>
            <a:ext cx="4646369" cy="1754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981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C8EA8D-1BFE-2412-93A8-352E63B32498}"/>
              </a:ext>
            </a:extLst>
          </p:cNvPr>
          <p:cNvSpPr/>
          <p:nvPr/>
        </p:nvSpPr>
        <p:spPr>
          <a:xfrm>
            <a:off x="1136395" y="457201"/>
            <a:ext cx="7017003" cy="94015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REDCap</a:t>
            </a:r>
            <a:endParaRPr lang="en-US" sz="4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65989E-BBD5-44D7-AA86-7AFD5D46B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1A2881-D8D7-4A7D-ACA3-E9F849F85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9876F4-21A3-5FB3-87E1-71CC634997AA}"/>
              </a:ext>
            </a:extLst>
          </p:cNvPr>
          <p:cNvSpPr txBox="1"/>
          <p:nvPr/>
        </p:nvSpPr>
        <p:spPr>
          <a:xfrm>
            <a:off x="1133028" y="1821865"/>
            <a:ext cx="9675418" cy="3461155"/>
          </a:xfrm>
        </p:spPr>
        <p:txBody>
          <a:bodyPr vert="horz" lIns="91440" tIns="45720" rIns="91440" bIns="45720" rtlCol="0">
            <a:normAutofit/>
          </a:bodyPr>
          <a:lstStyle/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EPI-NC will submit a request for Digital Specialist to have access to </a:t>
            </a:r>
            <a:r>
              <a:rPr lang="en-US" sz="2000" dirty="0" err="1"/>
              <a:t>REDCap</a:t>
            </a:r>
            <a:r>
              <a:rPr lang="en-US" sz="2000" dirty="0"/>
              <a:t> database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Digital Specialist will receive email from </a:t>
            </a:r>
            <a:r>
              <a:rPr lang="en-US" sz="2000" dirty="0" err="1"/>
              <a:t>REDCap</a:t>
            </a:r>
            <a:r>
              <a:rPr lang="en-US" sz="2000" dirty="0"/>
              <a:t> to create account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Digital Specialist should complete training on </a:t>
            </a:r>
            <a:r>
              <a:rPr lang="en-US" sz="2000" dirty="0" err="1"/>
              <a:t>REDCap</a:t>
            </a:r>
            <a:r>
              <a:rPr lang="en-US" sz="2000" dirty="0"/>
              <a:t> and how to navigate to client pages and access surveys</a:t>
            </a:r>
          </a:p>
          <a:p>
            <a:pPr marL="971550" lvl="1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hlinkClick r:id="rId2"/>
              </a:rPr>
              <a:t>REDCap</a:t>
            </a:r>
            <a:r>
              <a:rPr lang="en-US" sz="2000" dirty="0">
                <a:hlinkClick r:id="rId2"/>
              </a:rPr>
              <a:t> Training</a:t>
            </a:r>
            <a:endParaRPr lang="en-US" sz="2000" dirty="0"/>
          </a:p>
          <a:p>
            <a:pPr marL="971550" lvl="1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1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BB4424E-0C15-92CA-A67B-85C84919BF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2241" y="4319523"/>
            <a:ext cx="6487518" cy="117830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52469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C8EA8D-1BFE-2412-93A8-352E63B32498}"/>
              </a:ext>
            </a:extLst>
          </p:cNvPr>
          <p:cNvSpPr/>
          <p:nvPr/>
        </p:nvSpPr>
        <p:spPr>
          <a:xfrm>
            <a:off x="1136395" y="457201"/>
            <a:ext cx="6893179" cy="155687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Implementation of Data Collection at Clinic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65989E-BBD5-44D7-AA86-7AFD5D46B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1A2881-D8D7-4A7D-ACA3-E9F849F85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872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C8EA8D-1BFE-2412-93A8-352E63B32498}"/>
              </a:ext>
            </a:extLst>
          </p:cNvPr>
          <p:cNvSpPr/>
          <p:nvPr/>
        </p:nvSpPr>
        <p:spPr>
          <a:xfrm>
            <a:off x="1136396" y="457201"/>
            <a:ext cx="6449260" cy="155687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Referral, Admission, and Admission Clinical Review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65989E-BBD5-44D7-AA86-7AFD5D46B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1A2881-D8D7-4A7D-ACA3-E9F849F85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4A467D-A2DB-C180-10BA-72162805DA48}"/>
              </a:ext>
            </a:extLst>
          </p:cNvPr>
          <p:cNvSpPr txBox="1"/>
          <p:nvPr/>
        </p:nvSpPr>
        <p:spPr>
          <a:xfrm>
            <a:off x="1136396" y="2471272"/>
            <a:ext cx="8265181" cy="3461155"/>
          </a:xfrm>
        </p:spPr>
        <p:txBody>
          <a:bodyPr vert="horz" lIns="91440" tIns="45720" rIns="91440" bIns="45720" rtlCol="0">
            <a:normAutofit/>
          </a:bodyPr>
          <a:lstStyle/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Referral, admission, and admission clinical review forms are completed by clinician doing the intake evaluations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/>
              <a:t>Referral</a:t>
            </a:r>
            <a:r>
              <a:rPr lang="en-US" sz="2000" dirty="0"/>
              <a:t>: completed if client is contacted as part of screening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/>
              <a:t>Admission</a:t>
            </a:r>
            <a:r>
              <a:rPr lang="en-US" sz="2000" dirty="0"/>
              <a:t>: completed if after screening client is scheduled for an intake appointment. Client doesn’t have to be admitted.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/>
              <a:t>Admission clinical review: </a:t>
            </a:r>
            <a:r>
              <a:rPr lang="en-US" sz="2000" dirty="0"/>
              <a:t>completed if client is admitted to the program</a:t>
            </a:r>
          </a:p>
        </p:txBody>
      </p:sp>
    </p:spTree>
    <p:extLst>
      <p:ext uri="{BB962C8B-B14F-4D97-AF65-F5344CB8AC3E}">
        <p14:creationId xmlns:p14="http://schemas.microsoft.com/office/powerpoint/2010/main" val="1845994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C8EA8D-1BFE-2412-93A8-352E63B32498}"/>
              </a:ext>
            </a:extLst>
          </p:cNvPr>
          <p:cNvSpPr/>
          <p:nvPr/>
        </p:nvSpPr>
        <p:spPr>
          <a:xfrm>
            <a:off x="1136396" y="457201"/>
            <a:ext cx="5814240" cy="85000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Quarterly Clinical Review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65989E-BBD5-44D7-AA86-7AFD5D46B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1A2881-D8D7-4A7D-ACA3-E9F849F85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4A467D-A2DB-C180-10BA-72162805DA48}"/>
              </a:ext>
            </a:extLst>
          </p:cNvPr>
          <p:cNvSpPr txBox="1"/>
          <p:nvPr/>
        </p:nvSpPr>
        <p:spPr>
          <a:xfrm>
            <a:off x="1136396" y="2277036"/>
            <a:ext cx="8265181" cy="3461155"/>
          </a:xfrm>
        </p:spPr>
        <p:txBody>
          <a:bodyPr vert="horz" lIns="91440" tIns="45720" rIns="91440" bIns="45720" rtlCol="0">
            <a:normAutofit/>
          </a:bodyPr>
          <a:lstStyle/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Quarterly clinical reviews are completed during team meeting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This </a:t>
            </a:r>
            <a:r>
              <a:rPr lang="en-US" sz="2000" b="1" dirty="0"/>
              <a:t>ensures every active client is discussed by the team quarterly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Every week the EPI-NC team will send the Digital Specialist a list of clients due for their quarterly clinical review that week</a:t>
            </a:r>
          </a:p>
        </p:txBody>
      </p:sp>
    </p:spTree>
    <p:extLst>
      <p:ext uri="{BB962C8B-B14F-4D97-AF65-F5344CB8AC3E}">
        <p14:creationId xmlns:p14="http://schemas.microsoft.com/office/powerpoint/2010/main" val="19118919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C8EA8D-1BFE-2412-93A8-352E63B32498}"/>
              </a:ext>
            </a:extLst>
          </p:cNvPr>
          <p:cNvSpPr/>
          <p:nvPr/>
        </p:nvSpPr>
        <p:spPr>
          <a:xfrm>
            <a:off x="1136396" y="457201"/>
            <a:ext cx="5814240" cy="85000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Vitals and Labs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65989E-BBD5-44D7-AA86-7AFD5D46B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1A2881-D8D7-4A7D-ACA3-E9F849F85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13A4CC-9450-501E-B12B-338A3FEEB1EA}"/>
              </a:ext>
            </a:extLst>
          </p:cNvPr>
          <p:cNvSpPr txBox="1"/>
          <p:nvPr/>
        </p:nvSpPr>
        <p:spPr>
          <a:xfrm>
            <a:off x="1288796" y="2429436"/>
            <a:ext cx="8265181" cy="3461155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Every week the EPI-NC team will send the Digital Specialist a list that includes who is due for vitals and labs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Vitals and labs can be completed by the digital specialist, the medical provider, nurse, or an administrative staff member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Example flows:</a:t>
            </a:r>
          </a:p>
          <a:p>
            <a:pPr marL="971550" lvl="1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Digital specialist receives list from EPI-NC</a:t>
            </a:r>
            <a:r>
              <a:rPr lang="en-US" sz="2000" dirty="0">
                <a:sym typeface="Wingdings" panose="05000000000000000000" pitchFamily="2" charset="2"/>
              </a:rPr>
              <a:t>  </a:t>
            </a:r>
            <a:r>
              <a:rPr lang="en-US" sz="2000" dirty="0"/>
              <a:t>Digital specialist goes into client medical record to see if labs or vitals have been completed </a:t>
            </a:r>
            <a:r>
              <a:rPr lang="en-US" sz="2000" dirty="0">
                <a:sym typeface="Wingdings" panose="05000000000000000000" pitchFamily="2" charset="2"/>
              </a:rPr>
              <a:t></a:t>
            </a:r>
            <a:r>
              <a:rPr lang="en-US" sz="2000" dirty="0"/>
              <a:t> Digital specials fills out Vitals and Labs survey</a:t>
            </a:r>
          </a:p>
          <a:p>
            <a:pPr marL="971550" lvl="1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Digital specialist receives list from EPI-NC </a:t>
            </a:r>
            <a:r>
              <a:rPr lang="en-US" sz="2000" dirty="0">
                <a:sym typeface="Wingdings" panose="05000000000000000000" pitchFamily="2" charset="2"/>
              </a:rPr>
              <a:t> Digital specialist grabs and emails medical provider or nurse links to complete the Vitals and Labs survey</a:t>
            </a:r>
            <a:endParaRPr lang="en-US" sz="2000" dirty="0"/>
          </a:p>
          <a:p>
            <a:pPr marL="971550" lvl="1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3468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C8EA8D-1BFE-2412-93A8-352E63B32498}"/>
              </a:ext>
            </a:extLst>
          </p:cNvPr>
          <p:cNvSpPr/>
          <p:nvPr/>
        </p:nvSpPr>
        <p:spPr>
          <a:xfrm>
            <a:off x="1136396" y="457201"/>
            <a:ext cx="5814240" cy="85000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 fontScale="925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Wellness (Relapse) Planning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65989E-BBD5-44D7-AA86-7AFD5D46B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1A2881-D8D7-4A7D-ACA3-E9F849F85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13A4CC-9450-501E-B12B-338A3FEEB1EA}"/>
              </a:ext>
            </a:extLst>
          </p:cNvPr>
          <p:cNvSpPr txBox="1"/>
          <p:nvPr/>
        </p:nvSpPr>
        <p:spPr>
          <a:xfrm>
            <a:off x="1288796" y="2429437"/>
            <a:ext cx="8265181" cy="2619082"/>
          </a:xfrm>
        </p:spPr>
        <p:txBody>
          <a:bodyPr vert="horz" lIns="91440" tIns="45720" rIns="91440" bIns="45720" rtlCol="0">
            <a:normAutofit/>
          </a:bodyPr>
          <a:lstStyle/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Every week the EPI-NC team will send the Digital Specialist a list that includes who is due for wellness planning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Digital specialist will communicate with individual therapist, family therapist, or Peer Support that wellness planning is due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The appropriate team member will complete the wellness planning survey to indicate whether wellness planning has or has not been completed with the client</a:t>
            </a:r>
          </a:p>
        </p:txBody>
      </p:sp>
    </p:spTree>
    <p:extLst>
      <p:ext uri="{BB962C8B-B14F-4D97-AF65-F5344CB8AC3E}">
        <p14:creationId xmlns:p14="http://schemas.microsoft.com/office/powerpoint/2010/main" val="15954560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C8EA8D-1BFE-2412-93A8-352E63B32498}"/>
              </a:ext>
            </a:extLst>
          </p:cNvPr>
          <p:cNvSpPr/>
          <p:nvPr/>
        </p:nvSpPr>
        <p:spPr>
          <a:xfrm>
            <a:off x="1136395" y="457201"/>
            <a:ext cx="9823526" cy="85000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 fontScale="850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Program Feedback and Social Life (client self-reports)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65989E-BBD5-44D7-AA86-7AFD5D46B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1A2881-D8D7-4A7D-ACA3-E9F849F85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13A4CC-9450-501E-B12B-338A3FEEB1EA}"/>
              </a:ext>
            </a:extLst>
          </p:cNvPr>
          <p:cNvSpPr txBox="1"/>
          <p:nvPr/>
        </p:nvSpPr>
        <p:spPr>
          <a:xfrm>
            <a:off x="1288796" y="2429437"/>
            <a:ext cx="8265181" cy="2619082"/>
          </a:xfrm>
        </p:spPr>
        <p:txBody>
          <a:bodyPr vert="horz" lIns="91440" tIns="45720" rIns="91440" bIns="45720" rtlCol="0">
            <a:normAutofit/>
          </a:bodyPr>
          <a:lstStyle/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Every week the EPI-NC team will send the Digital Specialist a list that includes who is due for program feedback and social life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These surveys are completed anonymously by the client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They can be emailed or texted to the client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Anyone on the team can email or text these surveys to clients</a:t>
            </a:r>
          </a:p>
        </p:txBody>
      </p:sp>
    </p:spTree>
    <p:extLst>
      <p:ext uri="{BB962C8B-B14F-4D97-AF65-F5344CB8AC3E}">
        <p14:creationId xmlns:p14="http://schemas.microsoft.com/office/powerpoint/2010/main" val="9059008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C8EA8D-1BFE-2412-93A8-352E63B32498}"/>
              </a:ext>
            </a:extLst>
          </p:cNvPr>
          <p:cNvSpPr/>
          <p:nvPr/>
        </p:nvSpPr>
        <p:spPr>
          <a:xfrm>
            <a:off x="1136395" y="457201"/>
            <a:ext cx="9823526" cy="85000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Service Delivery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65989E-BBD5-44D7-AA86-7AFD5D46B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1A2881-D8D7-4A7D-ACA3-E9F849F85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6C8B44-6313-493C-4A48-3DFA15635BB3}"/>
              </a:ext>
            </a:extLst>
          </p:cNvPr>
          <p:cNvSpPr txBox="1"/>
          <p:nvPr/>
        </p:nvSpPr>
        <p:spPr>
          <a:xfrm>
            <a:off x="1136396" y="1665840"/>
            <a:ext cx="8265181" cy="3461155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Tracks frequency of services provided to clients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Every quarter, the EPI-NC team will request service delivery data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Data requested: </a:t>
            </a:r>
            <a:r>
              <a:rPr lang="en-US" sz="2000" b="1" dirty="0"/>
              <a:t>client ID</a:t>
            </a:r>
            <a:r>
              <a:rPr lang="en-US" sz="2000" dirty="0"/>
              <a:t>, </a:t>
            </a:r>
            <a:r>
              <a:rPr lang="en-US" sz="2000" b="1" dirty="0"/>
              <a:t>date of service</a:t>
            </a:r>
            <a:r>
              <a:rPr lang="en-US" sz="2000" dirty="0"/>
              <a:t>, </a:t>
            </a:r>
            <a:r>
              <a:rPr lang="en-US" sz="2000" b="1" dirty="0"/>
              <a:t>type of service</a:t>
            </a:r>
          </a:p>
          <a:p>
            <a:pPr marL="971550" lvl="1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Includes appointments that clients don’t show for or cancel within 24hrs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Types of services:</a:t>
            </a:r>
          </a:p>
          <a:p>
            <a:pPr marL="971550" lvl="1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Individual therapy</a:t>
            </a:r>
          </a:p>
          <a:p>
            <a:pPr marL="971550" lvl="1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Family Therapy</a:t>
            </a:r>
          </a:p>
          <a:p>
            <a:pPr marL="971550" lvl="1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Medical Management</a:t>
            </a:r>
          </a:p>
          <a:p>
            <a:pPr marL="971550" lvl="1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SEES</a:t>
            </a:r>
          </a:p>
          <a:p>
            <a:pPr marL="971550" lvl="1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PSS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This data should be tracked throughout the quarter by the team</a:t>
            </a:r>
          </a:p>
        </p:txBody>
      </p:sp>
    </p:spTree>
    <p:extLst>
      <p:ext uri="{BB962C8B-B14F-4D97-AF65-F5344CB8AC3E}">
        <p14:creationId xmlns:p14="http://schemas.microsoft.com/office/powerpoint/2010/main" val="33571935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6E5A97-A30A-B757-483E-E0FD562DC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2"/>
            <a:ext cx="9688296" cy="898154"/>
          </a:xfrm>
        </p:spPr>
        <p:txBody>
          <a:bodyPr anchor="b">
            <a:normAutofit/>
          </a:bodyPr>
          <a:lstStyle/>
          <a:p>
            <a:r>
              <a:rPr lang="en-US" sz="4000" dirty="0"/>
              <a:t>Data Collection Schedule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99D74859-93A2-4F19-FF99-C941B25CD6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878385"/>
              </p:ext>
            </p:extLst>
          </p:nvPr>
        </p:nvGraphicFramePr>
        <p:xfrm>
          <a:off x="1595548" y="1581217"/>
          <a:ext cx="9000904" cy="3904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452">
                  <a:extLst>
                    <a:ext uri="{9D8B030D-6E8A-4147-A177-3AD203B41FA5}">
                      <a16:colId xmlns:a16="http://schemas.microsoft.com/office/drawing/2014/main" val="300228739"/>
                    </a:ext>
                  </a:extLst>
                </a:gridCol>
                <a:gridCol w="4500452">
                  <a:extLst>
                    <a:ext uri="{9D8B030D-6E8A-4147-A177-3AD203B41FA5}">
                      <a16:colId xmlns:a16="http://schemas.microsoft.com/office/drawing/2014/main" val="866799758"/>
                    </a:ext>
                  </a:extLst>
                </a:gridCol>
              </a:tblGrid>
              <a:tr h="33399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Data 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Schedule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726438"/>
                  </a:ext>
                </a:extLst>
              </a:tr>
              <a:tr h="333992">
                <a:tc>
                  <a:txBody>
                    <a:bodyPr/>
                    <a:lstStyle/>
                    <a:p>
                      <a:r>
                        <a:rPr lang="en-US" sz="1400" dirty="0"/>
                        <a:t>Referral, Admission, Admission Clinical Review, Discharge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As needed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661093"/>
                  </a:ext>
                </a:extLst>
              </a:tr>
              <a:tr h="333992">
                <a:tc>
                  <a:txBody>
                    <a:bodyPr/>
                    <a:lstStyle/>
                    <a:p>
                      <a:r>
                        <a:rPr lang="en-US" sz="1400" dirty="0"/>
                        <a:t>Quarterly Clinical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/>
                        <a:t>Quarterly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658226"/>
                  </a:ext>
                </a:extLst>
              </a:tr>
              <a:tr h="584486">
                <a:tc>
                  <a:txBody>
                    <a:bodyPr/>
                    <a:lstStyle/>
                    <a:p>
                      <a:r>
                        <a:rPr lang="en-US" sz="1400" dirty="0"/>
                        <a:t>Vitals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/>
                        <a:t>Program entry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/>
                        <a:t>Quarterly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761782"/>
                  </a:ext>
                </a:extLst>
              </a:tr>
              <a:tr h="333992">
                <a:tc>
                  <a:txBody>
                    <a:bodyPr/>
                    <a:lstStyle/>
                    <a:p>
                      <a:r>
                        <a:rPr lang="en-US" sz="1400" dirty="0"/>
                        <a:t>Labs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/>
                        <a:t>Program entry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/>
                        <a:t>Annually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213302"/>
                  </a:ext>
                </a:extLst>
              </a:tr>
              <a:tr h="333992">
                <a:tc>
                  <a:txBody>
                    <a:bodyPr/>
                    <a:lstStyle/>
                    <a:p>
                      <a:r>
                        <a:rPr lang="en-US" sz="1400" dirty="0"/>
                        <a:t>Wellness (Relapse) Planning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/>
                        <a:t>Initial plan developed within first year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/>
                        <a:t>Review of plan annually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7156000"/>
                  </a:ext>
                </a:extLst>
              </a:tr>
              <a:tr h="333992">
                <a:tc>
                  <a:txBody>
                    <a:bodyPr/>
                    <a:lstStyle/>
                    <a:p>
                      <a:r>
                        <a:rPr lang="en-US" sz="1400" dirty="0"/>
                        <a:t>Program Feedback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/>
                        <a:t>Six months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/>
                        <a:t>Twelve months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/>
                        <a:t>Annually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811197"/>
                  </a:ext>
                </a:extLst>
              </a:tr>
              <a:tr h="333992">
                <a:tc>
                  <a:txBody>
                    <a:bodyPr/>
                    <a:lstStyle/>
                    <a:p>
                      <a:r>
                        <a:rPr lang="en-US" sz="1400" dirty="0"/>
                        <a:t>Social Life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/>
                        <a:t>Program entry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/>
                        <a:t>Quarterly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9613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43530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C8EA8D-1BFE-2412-93A8-352E63B32498}"/>
              </a:ext>
            </a:extLst>
          </p:cNvPr>
          <p:cNvSpPr/>
          <p:nvPr/>
        </p:nvSpPr>
        <p:spPr>
          <a:xfrm>
            <a:off x="1136396" y="457201"/>
            <a:ext cx="5814240" cy="74795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Next Steps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65989E-BBD5-44D7-AA86-7AFD5D46B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1A2881-D8D7-4A7D-ACA3-E9F849F85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1B880A-3255-A1B7-D3D1-0C48EA45DEAC}"/>
              </a:ext>
            </a:extLst>
          </p:cNvPr>
          <p:cNvSpPr txBox="1"/>
          <p:nvPr/>
        </p:nvSpPr>
        <p:spPr>
          <a:xfrm>
            <a:off x="1136396" y="2277036"/>
            <a:ext cx="9675418" cy="3461155"/>
          </a:xfrm>
        </p:spPr>
        <p:txBody>
          <a:bodyPr vert="horz" lIns="91440" tIns="45720" rIns="91440" bIns="45720" rtlCol="0">
            <a:normAutofit/>
          </a:bodyPr>
          <a:lstStyle/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20774C-ECF3-62CA-EE1C-4E78812C0E94}"/>
              </a:ext>
            </a:extLst>
          </p:cNvPr>
          <p:cNvSpPr txBox="1"/>
          <p:nvPr/>
        </p:nvSpPr>
        <p:spPr>
          <a:xfrm>
            <a:off x="1288796" y="2429436"/>
            <a:ext cx="9675418" cy="3461155"/>
          </a:xfrm>
        </p:spPr>
        <p:txBody>
          <a:bodyPr vert="horz" lIns="91440" tIns="45720" rIns="91440" bIns="45720" rtlCol="0">
            <a:normAutofit/>
          </a:bodyPr>
          <a:lstStyle/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F82464-9741-AF4E-6F1B-79A5CE1DD010}"/>
              </a:ext>
            </a:extLst>
          </p:cNvPr>
          <p:cNvSpPr txBox="1"/>
          <p:nvPr/>
        </p:nvSpPr>
        <p:spPr>
          <a:xfrm>
            <a:off x="1136396" y="1665840"/>
            <a:ext cx="8265181" cy="3461155"/>
          </a:xfrm>
        </p:spPr>
        <p:txBody>
          <a:bodyPr vert="horz" lIns="91440" tIns="45720" rIns="91440" bIns="45720" rtlCol="0">
            <a:normAutofit/>
          </a:bodyPr>
          <a:lstStyle/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EPI-NC will submit request for access to </a:t>
            </a:r>
            <a:r>
              <a:rPr lang="en-US" sz="2000" dirty="0" err="1"/>
              <a:t>REDCap</a:t>
            </a:r>
            <a:endParaRPr lang="en-US" sz="2000" dirty="0"/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Digital Specialist will make </a:t>
            </a:r>
            <a:r>
              <a:rPr lang="en-US" sz="2000" dirty="0" err="1"/>
              <a:t>REDCap</a:t>
            </a:r>
            <a:r>
              <a:rPr lang="en-US" sz="2000" dirty="0"/>
              <a:t> account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Digital Specialist will complete </a:t>
            </a:r>
            <a:r>
              <a:rPr lang="en-US" sz="2000" dirty="0" err="1"/>
              <a:t>REDCap</a:t>
            </a:r>
            <a:r>
              <a:rPr lang="en-US" sz="2000" dirty="0"/>
              <a:t> training</a:t>
            </a:r>
          </a:p>
        </p:txBody>
      </p:sp>
    </p:spTree>
    <p:extLst>
      <p:ext uri="{BB962C8B-B14F-4D97-AF65-F5344CB8AC3E}">
        <p14:creationId xmlns:p14="http://schemas.microsoft.com/office/powerpoint/2010/main" val="4065377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C8EA8D-1BFE-2412-93A8-352E63B32498}"/>
              </a:ext>
            </a:extLst>
          </p:cNvPr>
          <p:cNvSpPr/>
          <p:nvPr/>
        </p:nvSpPr>
        <p:spPr>
          <a:xfrm>
            <a:off x="1136395" y="457201"/>
            <a:ext cx="6893179" cy="155687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Introduction to EPI-NC Fidelity Monitoring and Data Collection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65989E-BBD5-44D7-AA86-7AFD5D46B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1A2881-D8D7-4A7D-ACA3-E9F849F85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9531D4-70E6-0511-A7DB-967A2FE06B29}"/>
              </a:ext>
            </a:extLst>
          </p:cNvPr>
          <p:cNvSpPr txBox="1"/>
          <p:nvPr/>
        </p:nvSpPr>
        <p:spPr>
          <a:xfrm>
            <a:off x="1136396" y="2277036"/>
            <a:ext cx="9675418" cy="3461155"/>
          </a:xfrm>
        </p:spPr>
        <p:txBody>
          <a:bodyPr vert="horz" lIns="91440" tIns="45720" rIns="91440" bIns="45720" rtlCol="0">
            <a:normAutofit/>
          </a:bodyPr>
          <a:lstStyle/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57432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E54C2883-0C2F-A22D-7F21-F90A808E11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6061523"/>
              </p:ext>
            </p:extLst>
          </p:nvPr>
        </p:nvGraphicFramePr>
        <p:xfrm>
          <a:off x="402206" y="1408695"/>
          <a:ext cx="11203807" cy="54453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Rectangle 5">
            <a:extLst>
              <a:ext uri="{FF2B5EF4-FFF2-40B4-BE49-F238E27FC236}">
                <a16:creationId xmlns:a16="http://schemas.microsoft.com/office/drawing/2014/main" id="{F87A161B-B1FF-91C3-2803-878B90FA94A5}"/>
              </a:ext>
            </a:extLst>
          </p:cNvPr>
          <p:cNvSpPr/>
          <p:nvPr/>
        </p:nvSpPr>
        <p:spPr>
          <a:xfrm>
            <a:off x="733784" y="284738"/>
            <a:ext cx="4569737" cy="67074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 fontScale="925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data is collected?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C81C2D-9746-698C-BC00-29BD68D665EE}"/>
              </a:ext>
            </a:extLst>
          </p:cNvPr>
          <p:cNvSpPr txBox="1"/>
          <p:nvPr/>
        </p:nvSpPr>
        <p:spPr>
          <a:xfrm>
            <a:off x="402206" y="1408695"/>
            <a:ext cx="1196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Data Form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98DF1E-08B3-56C1-D93D-CB43BA1148F6}"/>
              </a:ext>
            </a:extLst>
          </p:cNvPr>
          <p:cNvSpPr txBox="1"/>
          <p:nvPr/>
        </p:nvSpPr>
        <p:spPr>
          <a:xfrm>
            <a:off x="3872263" y="1408695"/>
            <a:ext cx="3106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Data Provided from Data Form</a:t>
            </a:r>
          </a:p>
        </p:txBody>
      </p:sp>
    </p:spTree>
    <p:extLst>
      <p:ext uri="{BB962C8B-B14F-4D97-AF65-F5344CB8AC3E}">
        <p14:creationId xmlns:p14="http://schemas.microsoft.com/office/powerpoint/2010/main" val="1444971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C616539-66E1-449A-976A-84B698CE6E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C9EDF4C-BAAA-4466-B545-00F4EDBCCA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C2B1C76-C2B1-4DA1-B1EE-8BAE2CCA1F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DDF91C6-B187-49B1-824F-A2E6B09E40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8D50BFB-CE01-45ED-B599-3E62EAB091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CFDDF9B-4174-4D00-9786-92555E381D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5B7CFA3-51DE-4D9D-BBDA-F497586E18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B1D6A9E-ECDA-4F84-99D4-4CF394D436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4A9FC58-3BDE-4511-9616-F872FDEB53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E54C2883-0C2F-A22D-7F21-F90A808E11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0965178"/>
              </p:ext>
            </p:extLst>
          </p:nvPr>
        </p:nvGraphicFramePr>
        <p:xfrm>
          <a:off x="447281" y="1496399"/>
          <a:ext cx="11203807" cy="51362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Rectangle 5">
            <a:extLst>
              <a:ext uri="{FF2B5EF4-FFF2-40B4-BE49-F238E27FC236}">
                <a16:creationId xmlns:a16="http://schemas.microsoft.com/office/drawing/2014/main" id="{F87A161B-B1FF-91C3-2803-878B90FA94A5}"/>
              </a:ext>
            </a:extLst>
          </p:cNvPr>
          <p:cNvSpPr/>
          <p:nvPr/>
        </p:nvSpPr>
        <p:spPr>
          <a:xfrm>
            <a:off x="733784" y="284738"/>
            <a:ext cx="4569737" cy="67074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 fontScale="925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data is collected?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5D8A8F-F1E1-DA66-B3DF-593CE7B7AD84}"/>
              </a:ext>
            </a:extLst>
          </p:cNvPr>
          <p:cNvSpPr txBox="1"/>
          <p:nvPr/>
        </p:nvSpPr>
        <p:spPr>
          <a:xfrm>
            <a:off x="447281" y="1127067"/>
            <a:ext cx="1196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Data Form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01B2C6-F7E1-EE55-EC15-C7641CCD3C20}"/>
              </a:ext>
            </a:extLst>
          </p:cNvPr>
          <p:cNvSpPr txBox="1"/>
          <p:nvPr/>
        </p:nvSpPr>
        <p:spPr>
          <a:xfrm>
            <a:off x="3898021" y="1127067"/>
            <a:ext cx="31066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Data Provided from Data Form</a:t>
            </a:r>
          </a:p>
        </p:txBody>
      </p:sp>
    </p:spTree>
    <p:extLst>
      <p:ext uri="{BB962C8B-B14F-4D97-AF65-F5344CB8AC3E}">
        <p14:creationId xmlns:p14="http://schemas.microsoft.com/office/powerpoint/2010/main" val="1977079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C8EF9E4-E391-4C61-87B9-CD84EAC825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EAC5809-426B-4DD1-B1A9-76745FA512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A357E48-3105-45C4-BC09-6B68B152D4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00C8F75-77A7-4008-B850-998A718371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1DC78A1-3B3D-4950-8FF3-2BAB41384C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653A185-D166-4794-8E4B-20716A262E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2E6F566-249B-4E5C-90F8-01156A57FC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E4E188D-C10B-4A4F-9A41-0E714FEBF4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F3D0356-DBCB-45CD-9442-39DA294EF3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66C718B-F273-46EE-A815-FD92CE814D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CC7F464-0D5B-47CC-BF86-E147C6BC60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BFE2673-2C80-4155-8232-1DA2E98323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C8EA8D-1BFE-2412-93A8-352E63B32498}"/>
              </a:ext>
            </a:extLst>
          </p:cNvPr>
          <p:cNvSpPr/>
          <p:nvPr/>
        </p:nvSpPr>
        <p:spPr>
          <a:xfrm>
            <a:off x="1136396" y="457201"/>
            <a:ext cx="5814240" cy="94015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How is data collected?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65989E-BBD5-44D7-AA86-7AFD5D46B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1A2881-D8D7-4A7D-ACA3-E9F849F85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E7DEE04-719D-FD17-E267-8AB2B670E58E}"/>
              </a:ext>
            </a:extLst>
          </p:cNvPr>
          <p:cNvSpPr txBox="1"/>
          <p:nvPr/>
        </p:nvSpPr>
        <p:spPr>
          <a:xfrm>
            <a:off x="1133028" y="1821865"/>
            <a:ext cx="9675418" cy="3461155"/>
          </a:xfrm>
        </p:spPr>
        <p:txBody>
          <a:bodyPr vert="horz" lIns="91440" tIns="45720" rIns="91440" bIns="45720" rtlCol="0">
            <a:normAutofit/>
          </a:bodyPr>
          <a:lstStyle/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Data is collected and stored using </a:t>
            </a:r>
            <a:r>
              <a:rPr lang="en-US" sz="2000" dirty="0" err="1"/>
              <a:t>REDCap</a:t>
            </a:r>
            <a:r>
              <a:rPr lang="en-US" sz="2000" dirty="0"/>
              <a:t> database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Most data is collected electronically as a survey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EPI-NC team works with clinic Digital Specialist to coordinate data collection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B87A99-AC7D-4FE1-D61B-B513C0B249B7}"/>
              </a:ext>
            </a:extLst>
          </p:cNvPr>
          <p:cNvSpPr txBox="1"/>
          <p:nvPr/>
        </p:nvSpPr>
        <p:spPr>
          <a:xfrm>
            <a:off x="2161088" y="3552443"/>
            <a:ext cx="2540522" cy="1477328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EPI-NC sends Digital Specialist a weekly document providing updates on who is due for what data forms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B4047663-D330-3D6B-4580-9838A9CF0055}"/>
              </a:ext>
            </a:extLst>
          </p:cNvPr>
          <p:cNvSpPr/>
          <p:nvPr/>
        </p:nvSpPr>
        <p:spPr>
          <a:xfrm>
            <a:off x="5217323" y="4168757"/>
            <a:ext cx="753414" cy="2446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AD6354-6E10-75C4-14B5-EF95F2B171FC}"/>
              </a:ext>
            </a:extLst>
          </p:cNvPr>
          <p:cNvSpPr txBox="1"/>
          <p:nvPr/>
        </p:nvSpPr>
        <p:spPr>
          <a:xfrm>
            <a:off x="6486450" y="3829441"/>
            <a:ext cx="2540522" cy="92333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Digital Specialist coordinates with team members to collect data</a:t>
            </a:r>
          </a:p>
        </p:txBody>
      </p:sp>
    </p:spTree>
    <p:extLst>
      <p:ext uri="{BB962C8B-B14F-4D97-AF65-F5344CB8AC3E}">
        <p14:creationId xmlns:p14="http://schemas.microsoft.com/office/powerpoint/2010/main" val="1973498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C8EA8D-1BFE-2412-93A8-352E63B32498}"/>
              </a:ext>
            </a:extLst>
          </p:cNvPr>
          <p:cNvSpPr/>
          <p:nvPr/>
        </p:nvSpPr>
        <p:spPr>
          <a:xfrm>
            <a:off x="1136396" y="457201"/>
            <a:ext cx="5814240" cy="94015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Digital Specialist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65989E-BBD5-44D7-AA86-7AFD5D46B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1A2881-D8D7-4A7D-ACA3-E9F849F85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E7DEE04-719D-FD17-E267-8AB2B670E58E}"/>
              </a:ext>
            </a:extLst>
          </p:cNvPr>
          <p:cNvSpPr txBox="1"/>
          <p:nvPr/>
        </p:nvSpPr>
        <p:spPr>
          <a:xfrm>
            <a:off x="1133028" y="1821865"/>
            <a:ext cx="9675418" cy="3461155"/>
          </a:xfrm>
        </p:spPr>
        <p:txBody>
          <a:bodyPr vert="horz" lIns="91440" tIns="45720" rIns="91440" bIns="45720" rtlCol="0">
            <a:normAutofit/>
          </a:bodyPr>
          <a:lstStyle/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Digital Specialist will receive a weekly reminder from EPI-NC that includes who is due for what data forms that week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/>
              <a:t>During team meeting, Digital Specialist will pull up reminder sheet and complete the clinical reviews with the team (a link to the survey will be provided on the reminder sheet)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56996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C8EA8D-1BFE-2412-93A8-352E63B32498}"/>
              </a:ext>
            </a:extLst>
          </p:cNvPr>
          <p:cNvSpPr/>
          <p:nvPr/>
        </p:nvSpPr>
        <p:spPr>
          <a:xfrm>
            <a:off x="1136396" y="457201"/>
            <a:ext cx="7363660" cy="94015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Reminder from EPI-NC sent weekly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65989E-BBD5-44D7-AA86-7AFD5D46B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1A2881-D8D7-4A7D-ACA3-E9F849F85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8C8AAD8-72B7-DB8C-3467-C4208E40C4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649" y="2644734"/>
            <a:ext cx="11722702" cy="156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101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C8EA8D-1BFE-2412-93A8-352E63B32498}"/>
              </a:ext>
            </a:extLst>
          </p:cNvPr>
          <p:cNvSpPr/>
          <p:nvPr/>
        </p:nvSpPr>
        <p:spPr>
          <a:xfrm>
            <a:off x="1136396" y="457201"/>
            <a:ext cx="7363660" cy="94015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Digital Specialist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65989E-BBD5-44D7-AA86-7AFD5D46B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1A2881-D8D7-4A7D-ACA3-E9F849F85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B58EC3-0C02-0502-F97D-F66DB6EBD81A}"/>
              </a:ext>
            </a:extLst>
          </p:cNvPr>
          <p:cNvSpPr txBox="1"/>
          <p:nvPr/>
        </p:nvSpPr>
        <p:spPr>
          <a:xfrm>
            <a:off x="1133028" y="1821865"/>
            <a:ext cx="9675418" cy="3461155"/>
          </a:xfrm>
        </p:spPr>
        <p:txBody>
          <a:bodyPr vert="horz" lIns="91440" tIns="45720" rIns="91440" bIns="45720" rtlCol="0">
            <a:normAutofit/>
          </a:bodyPr>
          <a:lstStyle/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The weekly reminder sheet will also indicate whether other data forms are due for clients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Digital Specialist will log into </a:t>
            </a:r>
            <a:r>
              <a:rPr lang="en-US" sz="2000" dirty="0" err="1"/>
              <a:t>REDCap</a:t>
            </a:r>
            <a:r>
              <a:rPr lang="en-US" sz="2000" dirty="0"/>
              <a:t>, access the survey links for the other forms, and email them to the appropriate team member for completion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Example (different for each team):</a:t>
            </a:r>
          </a:p>
          <a:p>
            <a:pPr marL="971550" lvl="1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Labs and vitals: emailed to nurse/medical provider for completion</a:t>
            </a:r>
          </a:p>
          <a:p>
            <a:pPr marL="971550" lvl="1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Wellness (Relapse) Planning: emailed to individual therapist for completion</a:t>
            </a:r>
          </a:p>
          <a:p>
            <a:pPr marL="971550" lvl="1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Program Feedback/Social Life: Emailed to PSS or SEES and then emailed/texted to client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290435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C8EA8D-1BFE-2412-93A8-352E63B32498}"/>
              </a:ext>
            </a:extLst>
          </p:cNvPr>
          <p:cNvSpPr/>
          <p:nvPr/>
        </p:nvSpPr>
        <p:spPr>
          <a:xfrm>
            <a:off x="1136395" y="457201"/>
            <a:ext cx="7017003" cy="94015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 fontScale="925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Example Digital Specialist Workflow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65989E-BBD5-44D7-AA86-7AFD5D46B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1A2881-D8D7-4A7D-ACA3-E9F849F85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B87A99-AC7D-4FE1-D61B-B513C0B249B7}"/>
              </a:ext>
            </a:extLst>
          </p:cNvPr>
          <p:cNvSpPr txBox="1"/>
          <p:nvPr/>
        </p:nvSpPr>
        <p:spPr>
          <a:xfrm>
            <a:off x="705776" y="1965955"/>
            <a:ext cx="2540522" cy="1477328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EPI-NC sends Digital Specialist weekly document providing updates on who is due for what data forms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B4047663-D330-3D6B-4580-9838A9CF0055}"/>
              </a:ext>
            </a:extLst>
          </p:cNvPr>
          <p:cNvSpPr/>
          <p:nvPr/>
        </p:nvSpPr>
        <p:spPr>
          <a:xfrm>
            <a:off x="3420720" y="2636171"/>
            <a:ext cx="753414" cy="2446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AD6354-6E10-75C4-14B5-EF95F2B171FC}"/>
              </a:ext>
            </a:extLst>
          </p:cNvPr>
          <p:cNvSpPr txBox="1"/>
          <p:nvPr/>
        </p:nvSpPr>
        <p:spPr>
          <a:xfrm>
            <a:off x="4264843" y="2019856"/>
            <a:ext cx="2540522" cy="1477328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Digital Specialist opens document during team meeting and clicks the clinical review links to complete with the team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F608AB-ED97-3EDF-97D5-4B93B9830D81}"/>
              </a:ext>
            </a:extLst>
          </p:cNvPr>
          <p:cNvSpPr txBox="1"/>
          <p:nvPr/>
        </p:nvSpPr>
        <p:spPr>
          <a:xfrm>
            <a:off x="8153398" y="2309734"/>
            <a:ext cx="2540522" cy="92333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After team meeting, Digital Specialist logs into </a:t>
            </a:r>
            <a:r>
              <a:rPr lang="en-US" dirty="0" err="1"/>
              <a:t>REDCap</a:t>
            </a:r>
            <a:r>
              <a:rPr lang="en-US" dirty="0"/>
              <a:t> 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534B9712-8091-2C35-D9B5-5164948B266D}"/>
              </a:ext>
            </a:extLst>
          </p:cNvPr>
          <p:cNvSpPr/>
          <p:nvPr/>
        </p:nvSpPr>
        <p:spPr>
          <a:xfrm>
            <a:off x="7102675" y="2649050"/>
            <a:ext cx="753414" cy="2446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BA66F220-8752-95B0-3DCC-9FB3D61EE2A2}"/>
              </a:ext>
            </a:extLst>
          </p:cNvPr>
          <p:cNvSpPr/>
          <p:nvPr/>
        </p:nvSpPr>
        <p:spPr>
          <a:xfrm rot="5400000">
            <a:off x="9121975" y="3646384"/>
            <a:ext cx="753414" cy="2446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FEC70C-0A23-7A8C-7B6B-08158E02BFDE}"/>
              </a:ext>
            </a:extLst>
          </p:cNvPr>
          <p:cNvSpPr txBox="1"/>
          <p:nvPr/>
        </p:nvSpPr>
        <p:spPr>
          <a:xfrm>
            <a:off x="8286480" y="4379040"/>
            <a:ext cx="2540522" cy="1200329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Digital Specialist grabs links to Vitals, Labs, and whatever other forms are due for clients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CBDD4291-6153-C635-C2DF-D8AA5CFC5CC8}"/>
              </a:ext>
            </a:extLst>
          </p:cNvPr>
          <p:cNvSpPr/>
          <p:nvPr/>
        </p:nvSpPr>
        <p:spPr>
          <a:xfrm rot="10800000">
            <a:off x="7305517" y="4856855"/>
            <a:ext cx="753414" cy="24469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045EC3B-5AB0-B18C-5C2B-74427CE8EA63}"/>
              </a:ext>
            </a:extLst>
          </p:cNvPr>
          <p:cNvSpPr txBox="1"/>
          <p:nvPr/>
        </p:nvSpPr>
        <p:spPr>
          <a:xfrm>
            <a:off x="4380960" y="4379039"/>
            <a:ext cx="2540522" cy="1200329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Digital Specialist emails those links to the appropriate team member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561423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3846</TotalTime>
  <Words>965</Words>
  <Application>Microsoft Office PowerPoint</Application>
  <PresentationFormat>Widescreen</PresentationFormat>
  <Paragraphs>119</Paragraphs>
  <Slides>19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Data Collection Schedule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EPI-NC Data Introduction</dc:title>
  <dc:creator>Lee, Kathyrn</dc:creator>
  <cp:lastModifiedBy>Reiter-Lavery, Theresa</cp:lastModifiedBy>
  <cp:revision>40</cp:revision>
  <dcterms:created xsi:type="dcterms:W3CDTF">2022-11-22T19:36:52Z</dcterms:created>
  <dcterms:modified xsi:type="dcterms:W3CDTF">2024-11-26T17:14:13Z</dcterms:modified>
</cp:coreProperties>
</file>