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  <p:sldId id="258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51B46-5018-2505-5267-8F745CB793E2}" name="Reddy, Felice" initials="RF" userId="S::lfreddy@ad.unc.edu::786f1b05-d006-4238-a4c6-94bb858ed2f9" providerId="AD"/>
  <p188:author id="{C4B81697-67BE-D5EE-F99F-9C593607EE09}" name="Miller, Sara MacKenzie" initials="MM" userId="S::smacmill@ad.unc.edu::1b446a00-9b55-414c-b08f-9d1f34690ba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93C99F-D4DC-D9E9-2B58-EC2F6DD73207}" v="9" dt="2024-02-14T14:06:27.589"/>
    <p1510:client id="{3C871882-B359-889E-06FD-44EB32B5B6B0}" v="265" dt="2024-02-14T14:36:44.585"/>
    <p1510:client id="{B6B457FA-9963-5C1A-EEC6-E8EDA6791CF5}" v="99" dt="2024-02-14T14:14:51.394"/>
    <p1510:client id="{D2042AE0-0A6B-8EF4-162D-B506589872CB}" v="35" dt="2024-02-13T20:18:10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58"/>
  </p:normalViewPr>
  <p:slideViewPr>
    <p:cSldViewPr snapToGrid="0">
      <p:cViewPr varScale="1">
        <p:scale>
          <a:sx n="120" d="100"/>
          <a:sy n="120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442EFB-8A7A-4467-92AF-83F210E1AF9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A7D0FDB-E136-4738-980F-9212B51351A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This client: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4BDBB978-872C-46C7-96FE-7A3685ADAF3B}" type="parTrans" cxnId="{F05AB809-B01F-466C-B830-4438E63FC83A}">
      <dgm:prSet/>
      <dgm:spPr/>
      <dgm:t>
        <a:bodyPr/>
        <a:lstStyle/>
        <a:p>
          <a:endParaRPr lang="en-US"/>
        </a:p>
      </dgm:t>
    </dgm:pt>
    <dgm:pt modelId="{72F86204-9968-4A70-AB69-2891031E128F}" type="sibTrans" cxnId="{F05AB809-B01F-466C-B830-4438E63FC83A}">
      <dgm:prSet/>
      <dgm:spPr/>
      <dgm:t>
        <a:bodyPr/>
        <a:lstStyle/>
        <a:p>
          <a:endParaRPr lang="en-US"/>
        </a:p>
      </dgm:t>
    </dgm:pt>
    <dgm:pt modelId="{980D7510-095E-446F-856E-8A6499ED81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/>
              <a:cs typeface="Arial"/>
            </a:rPr>
            <a:t>Strengths and goals</a:t>
          </a:r>
        </a:p>
      </dgm:t>
    </dgm:pt>
    <dgm:pt modelId="{88951541-0D5F-4817-B099-2F4ADDF54CE1}" type="parTrans" cxnId="{777B1C62-872E-48FD-94C4-1B9661E38ACF}">
      <dgm:prSet/>
      <dgm:spPr/>
      <dgm:t>
        <a:bodyPr/>
        <a:lstStyle/>
        <a:p>
          <a:endParaRPr lang="en-US"/>
        </a:p>
      </dgm:t>
    </dgm:pt>
    <dgm:pt modelId="{63987B5E-011D-4536-8E1E-8C7B384476E1}" type="sibTrans" cxnId="{777B1C62-872E-48FD-94C4-1B9661E38ACF}">
      <dgm:prSet/>
      <dgm:spPr/>
      <dgm:t>
        <a:bodyPr/>
        <a:lstStyle/>
        <a:p>
          <a:endParaRPr lang="en-US"/>
        </a:p>
      </dgm:t>
    </dgm:pt>
    <dgm:pt modelId="{70062C9A-75CC-46E7-A6FB-D78B742D93F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Describe treatment history and pathway to FEP program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27DF45F5-3274-40F5-B1A4-E092A776E5A4}" type="parTrans" cxnId="{6153F727-3C04-4F3A-833F-B5B49F718EC5}">
      <dgm:prSet/>
      <dgm:spPr/>
      <dgm:t>
        <a:bodyPr/>
        <a:lstStyle/>
        <a:p>
          <a:endParaRPr lang="en-US"/>
        </a:p>
      </dgm:t>
    </dgm:pt>
    <dgm:pt modelId="{9BF9F5C0-3395-4135-8F9E-93168685C12D}" type="sibTrans" cxnId="{6153F727-3C04-4F3A-833F-B5B49F718EC5}">
      <dgm:prSet/>
      <dgm:spPr/>
      <dgm:t>
        <a:bodyPr/>
        <a:lstStyle/>
        <a:p>
          <a:endParaRPr lang="en-US"/>
        </a:p>
      </dgm:t>
    </dgm:pt>
    <dgm:pt modelId="{008396B2-E094-426F-8722-15DFC52329A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Since joining the program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8A64D1D4-1F4B-4158-894E-A41D16DD6394}" type="parTrans" cxnId="{713B764F-4AD9-4325-B001-ACB82A2724C5}">
      <dgm:prSet/>
      <dgm:spPr/>
      <dgm:t>
        <a:bodyPr/>
        <a:lstStyle/>
        <a:p>
          <a:endParaRPr lang="en-US"/>
        </a:p>
      </dgm:t>
    </dgm:pt>
    <dgm:pt modelId="{2A02B7FF-794F-4FD0-AD38-4069457C4CE2}" type="sibTrans" cxnId="{713B764F-4AD9-4325-B001-ACB82A2724C5}">
      <dgm:prSet/>
      <dgm:spPr/>
      <dgm:t>
        <a:bodyPr/>
        <a:lstStyle/>
        <a:p>
          <a:endParaRPr lang="en-US"/>
        </a:p>
      </dgm:t>
    </dgm:pt>
    <dgm:pt modelId="{5B58B753-8BB8-4E0B-896B-3FA8B014692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/>
              <a:cs typeface="Arial"/>
            </a:rPr>
            <a:t>Goals</a:t>
          </a:r>
        </a:p>
        <a:p>
          <a:pPr>
            <a:lnSpc>
              <a:spcPct val="100000"/>
            </a:lnSpc>
          </a:pPr>
          <a:r>
            <a:rPr lang="en-US" dirty="0">
              <a:latin typeface="Arial"/>
              <a:cs typeface="Arial"/>
            </a:rPr>
            <a:t>Course</a:t>
          </a:r>
          <a:r>
            <a:rPr lang="en-US" b="0" dirty="0">
              <a:latin typeface="Arial"/>
              <a:cs typeface="Arial"/>
            </a:rPr>
            <a:t> of recovery</a:t>
          </a:r>
          <a:endParaRPr lang="en-US" dirty="0">
            <a:latin typeface="Arial"/>
            <a:cs typeface="Arial"/>
          </a:endParaRPr>
        </a:p>
      </dgm:t>
    </dgm:pt>
    <dgm:pt modelId="{4D8E7F7E-2107-4E4E-B1B7-5D0B47051723}" type="parTrans" cxnId="{A0D2D637-B390-4D18-B03D-9F217E43B63C}">
      <dgm:prSet/>
      <dgm:spPr/>
      <dgm:t>
        <a:bodyPr/>
        <a:lstStyle/>
        <a:p>
          <a:endParaRPr lang="en-US"/>
        </a:p>
      </dgm:t>
    </dgm:pt>
    <dgm:pt modelId="{6CF70F6C-565B-46D2-919C-1385FC4DB7BF}" type="sibTrans" cxnId="{A0D2D637-B390-4D18-B03D-9F217E43B63C}">
      <dgm:prSet/>
      <dgm:spPr/>
      <dgm:t>
        <a:bodyPr/>
        <a:lstStyle/>
        <a:p>
          <a:endParaRPr lang="en-US"/>
        </a:p>
      </dgm:t>
    </dgm:pt>
    <dgm:pt modelId="{418B9C0C-1E79-4A42-963D-74866DC2AFB5}">
      <dgm:prSet phldr="0"/>
      <dgm:spPr/>
      <dgm:t>
        <a:bodyPr/>
        <a:lstStyle/>
        <a:p>
          <a:pPr>
            <a:lnSpc>
              <a:spcPct val="100000"/>
            </a:lnSpc>
          </a:pPr>
          <a:endParaRPr lang="en-US" dirty="0">
            <a:latin typeface="Arial"/>
            <a:cs typeface="Arial"/>
          </a:endParaRPr>
        </a:p>
      </dgm:t>
    </dgm:pt>
    <dgm:pt modelId="{182C6377-3A71-4F1D-B5EF-A64E0E661953}" type="parTrans" cxnId="{EC8EC482-8C38-45E2-B95E-890D56515F6B}">
      <dgm:prSet/>
      <dgm:spPr/>
    </dgm:pt>
    <dgm:pt modelId="{B10C4AB3-478C-4FD2-8AED-397E58F11F70}" type="sibTrans" cxnId="{EC8EC482-8C38-45E2-B95E-890D56515F6B}">
      <dgm:prSet/>
      <dgm:spPr/>
    </dgm:pt>
    <dgm:pt modelId="{5E9333B9-CAD7-4EB8-B774-AF8616FAAFF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/>
              <a:cs typeface="Arial"/>
            </a:rPr>
            <a:t>History of treatment and diagnosis</a:t>
          </a:r>
        </a:p>
      </dgm:t>
    </dgm:pt>
    <dgm:pt modelId="{1A981327-A315-4369-ACD8-6F254E477A0B}" type="parTrans" cxnId="{FECDE918-1341-4139-B743-EFD33F8C054B}">
      <dgm:prSet/>
      <dgm:spPr/>
    </dgm:pt>
    <dgm:pt modelId="{4DDDA11D-EAC8-4DCC-BC48-AF066A4DF4FF}" type="sibTrans" cxnId="{FECDE918-1341-4139-B743-EFD33F8C054B}">
      <dgm:prSet/>
      <dgm:spPr/>
    </dgm:pt>
    <dgm:pt modelId="{E777F0A1-355F-4510-9E49-6A98339CB315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/>
              <a:cs typeface="Arial"/>
            </a:rPr>
            <a:t>Support network</a:t>
          </a:r>
        </a:p>
      </dgm:t>
    </dgm:pt>
    <dgm:pt modelId="{A84A684B-F2ED-4236-BC32-6275773FF1CC}" type="parTrans" cxnId="{C8DA0703-650B-42AA-8458-EBC4BF9777EF}">
      <dgm:prSet/>
      <dgm:spPr/>
    </dgm:pt>
    <dgm:pt modelId="{A5ECC55A-EBE3-4D3D-983F-829B37F9B270}" type="sibTrans" cxnId="{C8DA0703-650B-42AA-8458-EBC4BF9777EF}">
      <dgm:prSet/>
      <dgm:spPr/>
    </dgm:pt>
    <dgm:pt modelId="{429CEE1A-6DEE-4193-AF89-4B459029C9E1}" type="pres">
      <dgm:prSet presAssocID="{1A442EFB-8A7A-4467-92AF-83F210E1AF99}" presName="root" presStyleCnt="0">
        <dgm:presLayoutVars>
          <dgm:dir/>
          <dgm:resizeHandles val="exact"/>
        </dgm:presLayoutVars>
      </dgm:prSet>
      <dgm:spPr/>
    </dgm:pt>
    <dgm:pt modelId="{DA4D91C0-1F8F-4B5A-966E-383A76D3F2F2}" type="pres">
      <dgm:prSet presAssocID="{3A7D0FDB-E136-4738-980F-9212B51351A8}" presName="compNode" presStyleCnt="0"/>
      <dgm:spPr/>
    </dgm:pt>
    <dgm:pt modelId="{BBEE1D12-DA18-4FAC-9770-89199F56CC40}" type="pres">
      <dgm:prSet presAssocID="{3A7D0FDB-E136-4738-980F-9212B51351A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9385264C-C234-4FD6-94D8-914B902335FB}" type="pres">
      <dgm:prSet presAssocID="{3A7D0FDB-E136-4738-980F-9212B51351A8}" presName="iconSpace" presStyleCnt="0"/>
      <dgm:spPr/>
    </dgm:pt>
    <dgm:pt modelId="{792300F3-02F1-4703-AEB8-ED180053524B}" type="pres">
      <dgm:prSet presAssocID="{3A7D0FDB-E136-4738-980F-9212B51351A8}" presName="parTx" presStyleLbl="revTx" presStyleIdx="0" presStyleCnt="6">
        <dgm:presLayoutVars>
          <dgm:chMax val="0"/>
          <dgm:chPref val="0"/>
        </dgm:presLayoutVars>
      </dgm:prSet>
      <dgm:spPr/>
    </dgm:pt>
    <dgm:pt modelId="{EADA9672-9D52-477D-A988-422E99DBC041}" type="pres">
      <dgm:prSet presAssocID="{3A7D0FDB-E136-4738-980F-9212B51351A8}" presName="txSpace" presStyleCnt="0"/>
      <dgm:spPr/>
    </dgm:pt>
    <dgm:pt modelId="{06BDEACE-4AEB-43C3-B9F3-EC227A1A4853}" type="pres">
      <dgm:prSet presAssocID="{3A7D0FDB-E136-4738-980F-9212B51351A8}" presName="desTx" presStyleLbl="revTx" presStyleIdx="1" presStyleCnt="6">
        <dgm:presLayoutVars/>
      </dgm:prSet>
      <dgm:spPr/>
    </dgm:pt>
    <dgm:pt modelId="{00D72B50-7098-4CE0-95DF-69AFF481BCCF}" type="pres">
      <dgm:prSet presAssocID="{72F86204-9968-4A70-AB69-2891031E128F}" presName="sibTrans" presStyleCnt="0"/>
      <dgm:spPr/>
    </dgm:pt>
    <dgm:pt modelId="{9A9C5A5D-DB39-4514-8F2A-ED84899162E3}" type="pres">
      <dgm:prSet presAssocID="{70062C9A-75CC-46E7-A6FB-D78B742D93F9}" presName="compNode" presStyleCnt="0"/>
      <dgm:spPr/>
    </dgm:pt>
    <dgm:pt modelId="{6739F06D-DCA7-407E-B2E4-8F3A6BCC442C}" type="pres">
      <dgm:prSet presAssocID="{70062C9A-75CC-46E7-A6FB-D78B742D93F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C0F7D40E-1150-41FE-BD69-ADFDF9492C65}" type="pres">
      <dgm:prSet presAssocID="{70062C9A-75CC-46E7-A6FB-D78B742D93F9}" presName="iconSpace" presStyleCnt="0"/>
      <dgm:spPr/>
    </dgm:pt>
    <dgm:pt modelId="{875913A4-94C1-4CAD-AD65-C193363B30C1}" type="pres">
      <dgm:prSet presAssocID="{70062C9A-75CC-46E7-A6FB-D78B742D93F9}" presName="parTx" presStyleLbl="revTx" presStyleIdx="2" presStyleCnt="6">
        <dgm:presLayoutVars>
          <dgm:chMax val="0"/>
          <dgm:chPref val="0"/>
        </dgm:presLayoutVars>
      </dgm:prSet>
      <dgm:spPr/>
    </dgm:pt>
    <dgm:pt modelId="{E2265816-3A0E-4D17-A3B7-B3359BF63B64}" type="pres">
      <dgm:prSet presAssocID="{70062C9A-75CC-46E7-A6FB-D78B742D93F9}" presName="txSpace" presStyleCnt="0"/>
      <dgm:spPr/>
    </dgm:pt>
    <dgm:pt modelId="{FEA66FFF-9D3C-40D4-B700-BFA33782E67D}" type="pres">
      <dgm:prSet presAssocID="{70062C9A-75CC-46E7-A6FB-D78B742D93F9}" presName="desTx" presStyleLbl="revTx" presStyleIdx="3" presStyleCnt="6">
        <dgm:presLayoutVars/>
      </dgm:prSet>
      <dgm:spPr/>
    </dgm:pt>
    <dgm:pt modelId="{E3EE7F09-4C15-44AA-BD59-6CC81DFFE15D}" type="pres">
      <dgm:prSet presAssocID="{9BF9F5C0-3395-4135-8F9E-93168685C12D}" presName="sibTrans" presStyleCnt="0"/>
      <dgm:spPr/>
    </dgm:pt>
    <dgm:pt modelId="{27A97E35-32B6-42E9-AC8A-892A41E2E3A6}" type="pres">
      <dgm:prSet presAssocID="{008396B2-E094-426F-8722-15DFC52329A9}" presName="compNode" presStyleCnt="0"/>
      <dgm:spPr/>
    </dgm:pt>
    <dgm:pt modelId="{566162E9-D791-4C76-8224-1941D38C27CA}" type="pres">
      <dgm:prSet presAssocID="{008396B2-E094-426F-8722-15DFC52329A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371345E-11BD-43DF-8C19-9045A312603C}" type="pres">
      <dgm:prSet presAssocID="{008396B2-E094-426F-8722-15DFC52329A9}" presName="iconSpace" presStyleCnt="0"/>
      <dgm:spPr/>
    </dgm:pt>
    <dgm:pt modelId="{2DB99A96-DBA6-45BE-9C25-0921952E2E89}" type="pres">
      <dgm:prSet presAssocID="{008396B2-E094-426F-8722-15DFC52329A9}" presName="parTx" presStyleLbl="revTx" presStyleIdx="4" presStyleCnt="6">
        <dgm:presLayoutVars>
          <dgm:chMax val="0"/>
          <dgm:chPref val="0"/>
        </dgm:presLayoutVars>
      </dgm:prSet>
      <dgm:spPr/>
    </dgm:pt>
    <dgm:pt modelId="{6025472E-4B31-464F-B7C3-0009E630CF8E}" type="pres">
      <dgm:prSet presAssocID="{008396B2-E094-426F-8722-15DFC52329A9}" presName="txSpace" presStyleCnt="0"/>
      <dgm:spPr/>
    </dgm:pt>
    <dgm:pt modelId="{121861E2-8266-4747-B5A6-239DCD8A3D6B}" type="pres">
      <dgm:prSet presAssocID="{008396B2-E094-426F-8722-15DFC52329A9}" presName="desTx" presStyleLbl="revTx" presStyleIdx="5" presStyleCnt="6">
        <dgm:presLayoutVars/>
      </dgm:prSet>
      <dgm:spPr/>
    </dgm:pt>
  </dgm:ptLst>
  <dgm:cxnLst>
    <dgm:cxn modelId="{C8DA0703-650B-42AA-8458-EBC4BF9777EF}" srcId="{008396B2-E094-426F-8722-15DFC52329A9}" destId="{E777F0A1-355F-4510-9E49-6A98339CB315}" srcOrd="1" destOrd="0" parTransId="{A84A684B-F2ED-4236-BC32-6275773FF1CC}" sibTransId="{A5ECC55A-EBE3-4D3D-983F-829B37F9B270}"/>
    <dgm:cxn modelId="{F05AB809-B01F-466C-B830-4438E63FC83A}" srcId="{1A442EFB-8A7A-4467-92AF-83F210E1AF99}" destId="{3A7D0FDB-E136-4738-980F-9212B51351A8}" srcOrd="0" destOrd="0" parTransId="{4BDBB978-872C-46C7-96FE-7A3685ADAF3B}" sibTransId="{72F86204-9968-4A70-AB69-2891031E128F}"/>
    <dgm:cxn modelId="{FECDE918-1341-4139-B743-EFD33F8C054B}" srcId="{70062C9A-75CC-46E7-A6FB-D78B742D93F9}" destId="{5E9333B9-CAD7-4EB8-B774-AF8616FAAFF9}" srcOrd="0" destOrd="0" parTransId="{1A981327-A315-4369-ACD8-6F254E477A0B}" sibTransId="{4DDDA11D-EAC8-4DCC-BC48-AF066A4DF4FF}"/>
    <dgm:cxn modelId="{6153F727-3C04-4F3A-833F-B5B49F718EC5}" srcId="{1A442EFB-8A7A-4467-92AF-83F210E1AF99}" destId="{70062C9A-75CC-46E7-A6FB-D78B742D93F9}" srcOrd="1" destOrd="0" parTransId="{27DF45F5-3274-40F5-B1A4-E092A776E5A4}" sibTransId="{9BF9F5C0-3395-4135-8F9E-93168685C12D}"/>
    <dgm:cxn modelId="{9D34EA2B-CE1D-4996-BC7D-F5EE65F87CEE}" type="presOf" srcId="{5B58B753-8BB8-4E0B-896B-3FA8B0146922}" destId="{121861E2-8266-4747-B5A6-239DCD8A3D6B}" srcOrd="0" destOrd="0" presId="urn:microsoft.com/office/officeart/2018/5/layout/CenteredIconLabelDescriptionList"/>
    <dgm:cxn modelId="{A0D2D637-B390-4D18-B03D-9F217E43B63C}" srcId="{008396B2-E094-426F-8722-15DFC52329A9}" destId="{5B58B753-8BB8-4E0B-896B-3FA8B0146922}" srcOrd="0" destOrd="0" parTransId="{4D8E7F7E-2107-4E4E-B1B7-5D0B47051723}" sibTransId="{6CF70F6C-565B-46D2-919C-1385FC4DB7BF}"/>
    <dgm:cxn modelId="{777B1C62-872E-48FD-94C4-1B9661E38ACF}" srcId="{3A7D0FDB-E136-4738-980F-9212B51351A8}" destId="{980D7510-095E-446F-856E-8A6499ED816E}" srcOrd="0" destOrd="0" parTransId="{88951541-0D5F-4817-B099-2F4ADDF54CE1}" sibTransId="{63987B5E-011D-4536-8E1E-8C7B384476E1}"/>
    <dgm:cxn modelId="{BDFB6047-7614-4E25-9539-66FB790A4AA4}" type="presOf" srcId="{418B9C0C-1E79-4A42-963D-74866DC2AFB5}" destId="{06BDEACE-4AEB-43C3-B9F3-EC227A1A4853}" srcOrd="0" destOrd="1" presId="urn:microsoft.com/office/officeart/2018/5/layout/CenteredIconLabelDescriptionList"/>
    <dgm:cxn modelId="{713B764F-4AD9-4325-B001-ACB82A2724C5}" srcId="{1A442EFB-8A7A-4467-92AF-83F210E1AF99}" destId="{008396B2-E094-426F-8722-15DFC52329A9}" srcOrd="2" destOrd="0" parTransId="{8A64D1D4-1F4B-4158-894E-A41D16DD6394}" sibTransId="{2A02B7FF-794F-4FD0-AD38-4069457C4CE2}"/>
    <dgm:cxn modelId="{EC8EC482-8C38-45E2-B95E-890D56515F6B}" srcId="{3A7D0FDB-E136-4738-980F-9212B51351A8}" destId="{418B9C0C-1E79-4A42-963D-74866DC2AFB5}" srcOrd="1" destOrd="0" parTransId="{182C6377-3A71-4F1D-B5EF-A64E0E661953}" sibTransId="{B10C4AB3-478C-4FD2-8AED-397E58F11F70}"/>
    <dgm:cxn modelId="{669EDB86-DECD-4663-B067-25E0F3DB1E63}" type="presOf" srcId="{70062C9A-75CC-46E7-A6FB-D78B742D93F9}" destId="{875913A4-94C1-4CAD-AD65-C193363B30C1}" srcOrd="0" destOrd="0" presId="urn:microsoft.com/office/officeart/2018/5/layout/CenteredIconLabelDescriptionList"/>
    <dgm:cxn modelId="{F46E698F-24FE-4BAA-890F-9C07FCBA6B52}" type="presOf" srcId="{1A442EFB-8A7A-4467-92AF-83F210E1AF99}" destId="{429CEE1A-6DEE-4193-AF89-4B459029C9E1}" srcOrd="0" destOrd="0" presId="urn:microsoft.com/office/officeart/2018/5/layout/CenteredIconLabelDescriptionList"/>
    <dgm:cxn modelId="{540AF5B3-1C7C-4C29-95E5-D0CB76A5D468}" type="presOf" srcId="{5E9333B9-CAD7-4EB8-B774-AF8616FAAFF9}" destId="{FEA66FFF-9D3C-40D4-B700-BFA33782E67D}" srcOrd="0" destOrd="0" presId="urn:microsoft.com/office/officeart/2018/5/layout/CenteredIconLabelDescriptionList"/>
    <dgm:cxn modelId="{CEB7C5C2-CB5D-4BF6-AD3F-3357FA0554D6}" type="presOf" srcId="{E777F0A1-355F-4510-9E49-6A98339CB315}" destId="{121861E2-8266-4747-B5A6-239DCD8A3D6B}" srcOrd="0" destOrd="1" presId="urn:microsoft.com/office/officeart/2018/5/layout/CenteredIconLabelDescriptionList"/>
    <dgm:cxn modelId="{8A0C77C5-AA09-4B0B-937A-7AB492E67A7A}" type="presOf" srcId="{008396B2-E094-426F-8722-15DFC52329A9}" destId="{2DB99A96-DBA6-45BE-9C25-0921952E2E89}" srcOrd="0" destOrd="0" presId="urn:microsoft.com/office/officeart/2018/5/layout/CenteredIconLabelDescriptionList"/>
    <dgm:cxn modelId="{6A2E53DC-76AD-49D4-B6A7-05FC662218C7}" type="presOf" srcId="{980D7510-095E-446F-856E-8A6499ED816E}" destId="{06BDEACE-4AEB-43C3-B9F3-EC227A1A4853}" srcOrd="0" destOrd="0" presId="urn:microsoft.com/office/officeart/2018/5/layout/CenteredIconLabelDescriptionList"/>
    <dgm:cxn modelId="{214D28F6-4707-4E3A-A5AB-8CE8AACD14F2}" type="presOf" srcId="{3A7D0FDB-E136-4738-980F-9212B51351A8}" destId="{792300F3-02F1-4703-AEB8-ED180053524B}" srcOrd="0" destOrd="0" presId="urn:microsoft.com/office/officeart/2018/5/layout/CenteredIconLabelDescriptionList"/>
    <dgm:cxn modelId="{E37758A7-6144-4E65-B829-F1837DF4D7D4}" type="presParOf" srcId="{429CEE1A-6DEE-4193-AF89-4B459029C9E1}" destId="{DA4D91C0-1F8F-4B5A-966E-383A76D3F2F2}" srcOrd="0" destOrd="0" presId="urn:microsoft.com/office/officeart/2018/5/layout/CenteredIconLabelDescriptionList"/>
    <dgm:cxn modelId="{C5055706-CE6E-4EC1-A8FC-3206F840BCBC}" type="presParOf" srcId="{DA4D91C0-1F8F-4B5A-966E-383A76D3F2F2}" destId="{BBEE1D12-DA18-4FAC-9770-89199F56CC40}" srcOrd="0" destOrd="0" presId="urn:microsoft.com/office/officeart/2018/5/layout/CenteredIconLabelDescriptionList"/>
    <dgm:cxn modelId="{848A9DD3-24E8-49B3-8779-FDA4A5617A5F}" type="presParOf" srcId="{DA4D91C0-1F8F-4B5A-966E-383A76D3F2F2}" destId="{9385264C-C234-4FD6-94D8-914B902335FB}" srcOrd="1" destOrd="0" presId="urn:microsoft.com/office/officeart/2018/5/layout/CenteredIconLabelDescriptionList"/>
    <dgm:cxn modelId="{0BA68EA0-1F5E-4CBF-9202-6C792EA7B0D3}" type="presParOf" srcId="{DA4D91C0-1F8F-4B5A-966E-383A76D3F2F2}" destId="{792300F3-02F1-4703-AEB8-ED180053524B}" srcOrd="2" destOrd="0" presId="urn:microsoft.com/office/officeart/2018/5/layout/CenteredIconLabelDescriptionList"/>
    <dgm:cxn modelId="{6A6FC5D9-D939-449D-9057-ED1EF1FD09E9}" type="presParOf" srcId="{DA4D91C0-1F8F-4B5A-966E-383A76D3F2F2}" destId="{EADA9672-9D52-477D-A988-422E99DBC041}" srcOrd="3" destOrd="0" presId="urn:microsoft.com/office/officeart/2018/5/layout/CenteredIconLabelDescriptionList"/>
    <dgm:cxn modelId="{0754BFA0-B61F-461B-8EBD-EFC2BDE3C06A}" type="presParOf" srcId="{DA4D91C0-1F8F-4B5A-966E-383A76D3F2F2}" destId="{06BDEACE-4AEB-43C3-B9F3-EC227A1A4853}" srcOrd="4" destOrd="0" presId="urn:microsoft.com/office/officeart/2018/5/layout/CenteredIconLabelDescriptionList"/>
    <dgm:cxn modelId="{1BB5630D-DE1C-4F06-9B0F-CAC90B61F439}" type="presParOf" srcId="{429CEE1A-6DEE-4193-AF89-4B459029C9E1}" destId="{00D72B50-7098-4CE0-95DF-69AFF481BCCF}" srcOrd="1" destOrd="0" presId="urn:microsoft.com/office/officeart/2018/5/layout/CenteredIconLabelDescriptionList"/>
    <dgm:cxn modelId="{587EDE6E-6A2E-45CB-ADDF-59700BEB2426}" type="presParOf" srcId="{429CEE1A-6DEE-4193-AF89-4B459029C9E1}" destId="{9A9C5A5D-DB39-4514-8F2A-ED84899162E3}" srcOrd="2" destOrd="0" presId="urn:microsoft.com/office/officeart/2018/5/layout/CenteredIconLabelDescriptionList"/>
    <dgm:cxn modelId="{D80D9A7B-291D-4C30-9C58-06C8DF3DCC90}" type="presParOf" srcId="{9A9C5A5D-DB39-4514-8F2A-ED84899162E3}" destId="{6739F06D-DCA7-407E-B2E4-8F3A6BCC442C}" srcOrd="0" destOrd="0" presId="urn:microsoft.com/office/officeart/2018/5/layout/CenteredIconLabelDescriptionList"/>
    <dgm:cxn modelId="{538BF04E-E66E-4753-84A8-4190C908812B}" type="presParOf" srcId="{9A9C5A5D-DB39-4514-8F2A-ED84899162E3}" destId="{C0F7D40E-1150-41FE-BD69-ADFDF9492C65}" srcOrd="1" destOrd="0" presId="urn:microsoft.com/office/officeart/2018/5/layout/CenteredIconLabelDescriptionList"/>
    <dgm:cxn modelId="{A012D144-F39D-4D9D-8CB8-3DFFC5C53EE4}" type="presParOf" srcId="{9A9C5A5D-DB39-4514-8F2A-ED84899162E3}" destId="{875913A4-94C1-4CAD-AD65-C193363B30C1}" srcOrd="2" destOrd="0" presId="urn:microsoft.com/office/officeart/2018/5/layout/CenteredIconLabelDescriptionList"/>
    <dgm:cxn modelId="{14C9456C-58E2-46A0-A4A5-9D80DB47F743}" type="presParOf" srcId="{9A9C5A5D-DB39-4514-8F2A-ED84899162E3}" destId="{E2265816-3A0E-4D17-A3B7-B3359BF63B64}" srcOrd="3" destOrd="0" presId="urn:microsoft.com/office/officeart/2018/5/layout/CenteredIconLabelDescriptionList"/>
    <dgm:cxn modelId="{E09B1626-7778-4072-AB78-AE05E880BB08}" type="presParOf" srcId="{9A9C5A5D-DB39-4514-8F2A-ED84899162E3}" destId="{FEA66FFF-9D3C-40D4-B700-BFA33782E67D}" srcOrd="4" destOrd="0" presId="urn:microsoft.com/office/officeart/2018/5/layout/CenteredIconLabelDescriptionList"/>
    <dgm:cxn modelId="{6F0732E8-7383-400C-BCEB-251344917D74}" type="presParOf" srcId="{429CEE1A-6DEE-4193-AF89-4B459029C9E1}" destId="{E3EE7F09-4C15-44AA-BD59-6CC81DFFE15D}" srcOrd="3" destOrd="0" presId="urn:microsoft.com/office/officeart/2018/5/layout/CenteredIconLabelDescriptionList"/>
    <dgm:cxn modelId="{4FAD6C6C-93B8-472F-A014-8628BB1E2597}" type="presParOf" srcId="{429CEE1A-6DEE-4193-AF89-4B459029C9E1}" destId="{27A97E35-32B6-42E9-AC8A-892A41E2E3A6}" srcOrd="4" destOrd="0" presId="urn:microsoft.com/office/officeart/2018/5/layout/CenteredIconLabelDescriptionList"/>
    <dgm:cxn modelId="{84C38152-EF62-42A5-85DF-1062A944BD49}" type="presParOf" srcId="{27A97E35-32B6-42E9-AC8A-892A41E2E3A6}" destId="{566162E9-D791-4C76-8224-1941D38C27CA}" srcOrd="0" destOrd="0" presId="urn:microsoft.com/office/officeart/2018/5/layout/CenteredIconLabelDescriptionList"/>
    <dgm:cxn modelId="{FB60488F-825C-4288-91E5-B0F13842B008}" type="presParOf" srcId="{27A97E35-32B6-42E9-AC8A-892A41E2E3A6}" destId="{E371345E-11BD-43DF-8C19-9045A312603C}" srcOrd="1" destOrd="0" presId="urn:microsoft.com/office/officeart/2018/5/layout/CenteredIconLabelDescriptionList"/>
    <dgm:cxn modelId="{A171577D-B1EB-4F77-9C5E-02D02FAF20FE}" type="presParOf" srcId="{27A97E35-32B6-42E9-AC8A-892A41E2E3A6}" destId="{2DB99A96-DBA6-45BE-9C25-0921952E2E89}" srcOrd="2" destOrd="0" presId="urn:microsoft.com/office/officeart/2018/5/layout/CenteredIconLabelDescriptionList"/>
    <dgm:cxn modelId="{CFC93239-CA36-4AD2-8262-CEE167AF1F97}" type="presParOf" srcId="{27A97E35-32B6-42E9-AC8A-892A41E2E3A6}" destId="{6025472E-4B31-464F-B7C3-0009E630CF8E}" srcOrd="3" destOrd="0" presId="urn:microsoft.com/office/officeart/2018/5/layout/CenteredIconLabelDescriptionList"/>
    <dgm:cxn modelId="{15A3D143-ADA9-45FA-8E13-936060512144}" type="presParOf" srcId="{27A97E35-32B6-42E9-AC8A-892A41E2E3A6}" destId="{121861E2-8266-4747-B5A6-239DCD8A3D6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E1D12-DA18-4FAC-9770-89199F56CC40}">
      <dsp:nvSpPr>
        <dsp:cNvPr id="0" name=""/>
        <dsp:cNvSpPr/>
      </dsp:nvSpPr>
      <dsp:spPr>
        <a:xfrm>
          <a:off x="1109252" y="1373981"/>
          <a:ext cx="1188632" cy="11886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2300F3-02F1-4703-AEB8-ED180053524B}">
      <dsp:nvSpPr>
        <dsp:cNvPr id="0" name=""/>
        <dsp:cNvSpPr/>
      </dsp:nvSpPr>
      <dsp:spPr>
        <a:xfrm>
          <a:off x="5522" y="2670110"/>
          <a:ext cx="3396093" cy="509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This client:</a:t>
          </a:r>
          <a:r>
            <a:rPr lang="en-US" sz="1600" kern="1200">
              <a:latin typeface="Calibri Light" panose="020F0302020204030204"/>
            </a:rPr>
            <a:t> </a:t>
          </a:r>
          <a:endParaRPr lang="en-US" sz="1600" kern="1200"/>
        </a:p>
      </dsp:txBody>
      <dsp:txXfrm>
        <a:off x="5522" y="2670110"/>
        <a:ext cx="3396093" cy="509414"/>
      </dsp:txXfrm>
    </dsp:sp>
    <dsp:sp modelId="{06BDEACE-4AEB-43C3-B9F3-EC227A1A4853}">
      <dsp:nvSpPr>
        <dsp:cNvPr id="0" name=""/>
        <dsp:cNvSpPr/>
      </dsp:nvSpPr>
      <dsp:spPr>
        <a:xfrm>
          <a:off x="5522" y="3229522"/>
          <a:ext cx="3396093" cy="64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"/>
              <a:cs typeface="Arial"/>
            </a:rPr>
            <a:t>Strengths and goals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Arial"/>
            <a:cs typeface="Arial"/>
          </a:endParaRPr>
        </a:p>
      </dsp:txBody>
      <dsp:txXfrm>
        <a:off x="5522" y="3229522"/>
        <a:ext cx="3396093" cy="644376"/>
      </dsp:txXfrm>
    </dsp:sp>
    <dsp:sp modelId="{6739F06D-DCA7-407E-B2E4-8F3A6BCC442C}">
      <dsp:nvSpPr>
        <dsp:cNvPr id="0" name=""/>
        <dsp:cNvSpPr/>
      </dsp:nvSpPr>
      <dsp:spPr>
        <a:xfrm>
          <a:off x="5099663" y="1373981"/>
          <a:ext cx="1188632" cy="11886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913A4-94C1-4CAD-AD65-C193363B30C1}">
      <dsp:nvSpPr>
        <dsp:cNvPr id="0" name=""/>
        <dsp:cNvSpPr/>
      </dsp:nvSpPr>
      <dsp:spPr>
        <a:xfrm>
          <a:off x="3995932" y="2670110"/>
          <a:ext cx="3396093" cy="509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Describe treatment history and pathway to FEP program</a:t>
          </a:r>
          <a:r>
            <a:rPr lang="en-US" sz="1600" kern="1200">
              <a:latin typeface="Calibri Light" panose="020F0302020204030204"/>
            </a:rPr>
            <a:t> </a:t>
          </a:r>
          <a:endParaRPr lang="en-US" sz="1600" kern="1200"/>
        </a:p>
      </dsp:txBody>
      <dsp:txXfrm>
        <a:off x="3995932" y="2670110"/>
        <a:ext cx="3396093" cy="509414"/>
      </dsp:txXfrm>
    </dsp:sp>
    <dsp:sp modelId="{FEA66FFF-9D3C-40D4-B700-BFA33782E67D}">
      <dsp:nvSpPr>
        <dsp:cNvPr id="0" name=""/>
        <dsp:cNvSpPr/>
      </dsp:nvSpPr>
      <dsp:spPr>
        <a:xfrm>
          <a:off x="3995932" y="3229522"/>
          <a:ext cx="3396093" cy="64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"/>
              <a:cs typeface="Arial"/>
            </a:rPr>
            <a:t>History of treatment and diagnosis</a:t>
          </a:r>
        </a:p>
      </dsp:txBody>
      <dsp:txXfrm>
        <a:off x="3995932" y="3229522"/>
        <a:ext cx="3396093" cy="644376"/>
      </dsp:txXfrm>
    </dsp:sp>
    <dsp:sp modelId="{566162E9-D791-4C76-8224-1941D38C27CA}">
      <dsp:nvSpPr>
        <dsp:cNvPr id="0" name=""/>
        <dsp:cNvSpPr/>
      </dsp:nvSpPr>
      <dsp:spPr>
        <a:xfrm>
          <a:off x="9090073" y="1373981"/>
          <a:ext cx="1188632" cy="11886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99A96-DBA6-45BE-9C25-0921952E2E89}">
      <dsp:nvSpPr>
        <dsp:cNvPr id="0" name=""/>
        <dsp:cNvSpPr/>
      </dsp:nvSpPr>
      <dsp:spPr>
        <a:xfrm>
          <a:off x="7986342" y="2670110"/>
          <a:ext cx="3396093" cy="509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Since joining the program</a:t>
          </a:r>
          <a:r>
            <a:rPr lang="en-US" sz="1600" kern="1200">
              <a:latin typeface="Calibri Light" panose="020F0302020204030204"/>
            </a:rPr>
            <a:t> </a:t>
          </a:r>
          <a:endParaRPr lang="en-US" sz="1600" kern="1200"/>
        </a:p>
      </dsp:txBody>
      <dsp:txXfrm>
        <a:off x="7986342" y="2670110"/>
        <a:ext cx="3396093" cy="509414"/>
      </dsp:txXfrm>
    </dsp:sp>
    <dsp:sp modelId="{121861E2-8266-4747-B5A6-239DCD8A3D6B}">
      <dsp:nvSpPr>
        <dsp:cNvPr id="0" name=""/>
        <dsp:cNvSpPr/>
      </dsp:nvSpPr>
      <dsp:spPr>
        <a:xfrm>
          <a:off x="7986342" y="3229522"/>
          <a:ext cx="3396093" cy="64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"/>
              <a:cs typeface="Arial"/>
            </a:rPr>
            <a:t>Goals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"/>
              <a:cs typeface="Arial"/>
            </a:rPr>
            <a:t>Course</a:t>
          </a:r>
          <a:r>
            <a:rPr lang="en-US" sz="1200" b="0" kern="1200" dirty="0">
              <a:latin typeface="Arial"/>
              <a:cs typeface="Arial"/>
            </a:rPr>
            <a:t> of recovery</a:t>
          </a:r>
          <a:endParaRPr lang="en-US" sz="1200" kern="1200" dirty="0">
            <a:latin typeface="Arial"/>
            <a:cs typeface="Arial"/>
          </a:endParaRP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"/>
              <a:cs typeface="Arial"/>
            </a:rPr>
            <a:t>Support network</a:t>
          </a:r>
        </a:p>
      </dsp:txBody>
      <dsp:txXfrm>
        <a:off x="7986342" y="3229522"/>
        <a:ext cx="3396093" cy="6443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5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9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4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8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6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3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6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0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0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2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19334DB-EC8F-4050-9C6E-F92B6A7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5" name="Color Cover">
              <a:extLst>
                <a:ext uri="{FF2B5EF4-FFF2-40B4-BE49-F238E27FC236}">
                  <a16:creationId xmlns:a16="http://schemas.microsoft.com/office/drawing/2014/main" id="{EA01B1DD-00B6-4407-827C-3F408B773B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AF1D500A-77DB-437E-A54D-45B239D6D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87BA2A-0B66-4DEF-A04F-2CC172257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9" name="Color">
              <a:extLst>
                <a:ext uri="{FF2B5EF4-FFF2-40B4-BE49-F238E27FC236}">
                  <a16:creationId xmlns:a16="http://schemas.microsoft.com/office/drawing/2014/main" id="{522B2F8C-7861-41DA-AB7F-C621655E4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Color">
              <a:extLst>
                <a:ext uri="{FF2B5EF4-FFF2-40B4-BE49-F238E27FC236}">
                  <a16:creationId xmlns:a16="http://schemas.microsoft.com/office/drawing/2014/main" id="{90AE996F-5C1A-4DD0-B66D-9C837744AA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Picture 5" descr="A logo of health and human services&#10;&#10;Description automatically generated">
            <a:extLst>
              <a:ext uri="{FF2B5EF4-FFF2-40B4-BE49-F238E27FC236}">
                <a16:creationId xmlns:a16="http://schemas.microsoft.com/office/drawing/2014/main" id="{F0ABBD18-533C-7D9C-22B5-17B52958B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566" y="3678209"/>
            <a:ext cx="4358797" cy="1874282"/>
          </a:xfrm>
          <a:prstGeom prst="rect">
            <a:avLst/>
          </a:prstGeom>
        </p:spPr>
      </p:pic>
      <p:pic>
        <p:nvPicPr>
          <p:cNvPr id="4" name="Picture 3" descr="A logo of a mountain and sun&#10;&#10;Description automatically generated">
            <a:extLst>
              <a:ext uri="{FF2B5EF4-FFF2-40B4-BE49-F238E27FC236}">
                <a16:creationId xmlns:a16="http://schemas.microsoft.com/office/drawing/2014/main" id="{B2ECBA2B-CD90-8275-FA4C-DB3354DEA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719" y="1784623"/>
            <a:ext cx="4358797" cy="1645446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52" cy="6858000"/>
            <a:chOff x="0" y="0"/>
            <a:chExt cx="12188952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86E912-B600-E856-57F8-DAC9B1B8C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328" y="666414"/>
            <a:ext cx="5203990" cy="2349622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chemeClr val="bg1"/>
                </a:solidFill>
              </a:rPr>
              <a:t>EPI-NC</a:t>
            </a:r>
            <a:br>
              <a:rPr lang="en-US" sz="48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Project ECHO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801B6-481B-BEAA-ACDB-540651466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643" y="3130059"/>
            <a:ext cx="5203989" cy="28975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Case Presentation</a:t>
            </a:r>
          </a:p>
          <a:p>
            <a:pPr algn="l"/>
            <a:r>
              <a:rPr lang="en-US" dirty="0">
                <a:solidFill>
                  <a:schemeClr val="bg1"/>
                </a:solidFill>
                <a:ea typeface="Calibri" panose="020F0502020204030204"/>
                <a:cs typeface="Calibri" panose="020F0502020204030204"/>
              </a:rPr>
              <a:t>Your clinic</a:t>
            </a:r>
          </a:p>
          <a:p>
            <a:pPr algn="l"/>
            <a:r>
              <a:rPr lang="en-US" dirty="0">
                <a:solidFill>
                  <a:schemeClr val="bg1"/>
                </a:solidFill>
                <a:ea typeface="Calibri" panose="020F0502020204030204"/>
                <a:cs typeface="Calibri" panose="020F0502020204030204"/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AADD30-BD36-B431-D381-6303D10D7E3D}"/>
              </a:ext>
            </a:extLst>
          </p:cNvPr>
          <p:cNvSpPr txBox="1"/>
          <p:nvPr/>
        </p:nvSpPr>
        <p:spPr>
          <a:xfrm>
            <a:off x="5069852" y="5979671"/>
            <a:ext cx="649675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latin typeface="Roboto"/>
                <a:ea typeface="Roboto"/>
                <a:cs typeface="Roboto"/>
              </a:rPr>
              <a:t>EPI-NC is funded by Federal Community Mental Health Services Block Grant (CFDA #93.958).</a:t>
            </a:r>
            <a:endParaRPr lang="en-US" sz="12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18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91BCA-8767-A071-729B-0D7C836B5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" y="38049"/>
            <a:ext cx="11603192" cy="1323205"/>
          </a:xfrm>
        </p:spPr>
        <p:txBody>
          <a:bodyPr anchor="ctr">
            <a:normAutofit/>
          </a:bodyPr>
          <a:lstStyle/>
          <a:p>
            <a:pPr algn="ctr"/>
            <a:r>
              <a:rPr lang="en-US" sz="2800">
                <a:solidFill>
                  <a:schemeClr val="accent1"/>
                </a:solidFill>
              </a:rPr>
              <a:t>Tell us about this client and their involvement in your program to date</a:t>
            </a:r>
            <a:endParaRPr lang="en-US" sz="2800">
              <a:solidFill>
                <a:schemeClr val="accent1"/>
              </a:solidFill>
              <a:ea typeface="Calibri Light"/>
              <a:cs typeface="Calibri Light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696367-DFB4-E5BE-4061-8AD9934E06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66613"/>
              </p:ext>
            </p:extLst>
          </p:nvPr>
        </p:nvGraphicFramePr>
        <p:xfrm>
          <a:off x="299673" y="1114820"/>
          <a:ext cx="11387959" cy="5247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7810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C250-CF70-49CC-476D-8A429029D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62" y="29478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>
                <a:latin typeface="Arial"/>
                <a:ea typeface="Calibri Light"/>
                <a:cs typeface="Arial"/>
              </a:rPr>
            </a:br>
            <a:r>
              <a:rPr lang="en-US" sz="3200" b="1">
                <a:latin typeface="Arial"/>
                <a:ea typeface="Calibri Light"/>
                <a:cs typeface="Arial"/>
              </a:rPr>
              <a:t>What has gone well for your team relating to the topic? (Successes) </a:t>
            </a:r>
            <a:endParaRPr lang="en-US" sz="3200">
              <a:ea typeface="Calibri Light" panose="020F0302020204030204"/>
              <a:cs typeface="Calibri Light" panose="020F0302020204030204"/>
            </a:endParaRP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0D86D-BB83-23DF-0147-CBB12FB45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23" y="1406569"/>
            <a:ext cx="11276200" cy="51457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174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0FCE-C378-DC6D-7A03-15E8CEB04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83470"/>
          </a:xfrm>
        </p:spPr>
        <p:txBody>
          <a:bodyPr/>
          <a:lstStyle/>
          <a:p>
            <a:pPr algn="ctr">
              <a:spcBef>
                <a:spcPts val="1000"/>
              </a:spcBef>
            </a:pPr>
            <a:r>
              <a:rPr lang="en-US" sz="3200" b="1">
                <a:latin typeface="Arial"/>
                <a:cs typeface="Arial"/>
              </a:rPr>
              <a:t>What has been challenging for your team relating to the topic? (Barriers)</a:t>
            </a:r>
            <a:endParaRPr lang="en-US" sz="3200">
              <a:solidFill>
                <a:srgbClr val="808080"/>
              </a:solidFill>
              <a:latin typeface="Arial"/>
              <a:cs typeface="Arial"/>
            </a:endParaRPr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6F947-0837-0750-39E5-08D1599C6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893" y="1825625"/>
            <a:ext cx="11350868" cy="474699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324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1E74-6AF4-74EE-8D2D-027E46E0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spcBef>
                <a:spcPts val="1000"/>
              </a:spcBef>
            </a:pPr>
            <a:r>
              <a:rPr lang="en-US" sz="3200" b="1">
                <a:latin typeface="Arial"/>
                <a:cs typeface="Arial"/>
              </a:rPr>
              <a:t>What are you hoping to get from this ECHO? </a:t>
            </a:r>
            <a:endParaRPr lang="en-US" sz="3200">
              <a:solidFill>
                <a:srgbClr val="808080"/>
              </a:solidFill>
              <a:latin typeface="Arial"/>
              <a:cs typeface="Arial"/>
            </a:endParaRPr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F04A4-EF1A-2ADA-2E4D-3B6660C47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70" y="1415318"/>
            <a:ext cx="11526714" cy="508402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55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907E470A-25F4-47D0-8FEC-EE9FD606B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220E63-99E1-482A-A0A6-B47EB4BF8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F8610896-EA5E-4BE8-8398-C1AFC0490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F44E9794-9C4B-427F-BB50-89D893347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18EE54-271A-4FE8-B6B3-D0FCF55A7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ECA6F781-4382-4525-9DA8-9D66605F8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209C186B-2883-498E-A176-6B60F8B51B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EA3AFAC-E6AB-D49C-C493-BE94011A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891712"/>
            <a:ext cx="5309616" cy="5160789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Each team member share experience working with the client ...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CD64D-93FA-F077-126A-00E8C2CE5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302" y="891713"/>
            <a:ext cx="4584882" cy="5160790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Peer Support Specialist </a:t>
            </a:r>
          </a:p>
          <a:p>
            <a:r>
              <a:rPr lang="en-US" sz="1800">
                <a:solidFill>
                  <a:schemeClr val="bg1"/>
                </a:solidFill>
              </a:rPr>
              <a:t>Supported Employment and Education Specialist </a:t>
            </a:r>
          </a:p>
          <a:p>
            <a:r>
              <a:rPr lang="en-US" sz="1800">
                <a:solidFill>
                  <a:schemeClr val="bg1"/>
                </a:solidFill>
              </a:rPr>
              <a:t>Family therapist</a:t>
            </a:r>
          </a:p>
          <a:p>
            <a:r>
              <a:rPr lang="en-US" sz="1800">
                <a:solidFill>
                  <a:schemeClr val="bg1"/>
                </a:solidFill>
              </a:rPr>
              <a:t>Individual therapist</a:t>
            </a:r>
          </a:p>
          <a:p>
            <a:r>
              <a:rPr lang="en-US" sz="1800">
                <a:solidFill>
                  <a:schemeClr val="bg1"/>
                </a:solidFill>
              </a:rPr>
              <a:t>Psychiatrist</a:t>
            </a:r>
            <a:endParaRPr lang="en-US" sz="1800">
              <a:solidFill>
                <a:schemeClr val="bg1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>
              <a:solidFill>
                <a:schemeClr val="bg1"/>
              </a:solidFill>
              <a:ea typeface="Calibri"/>
              <a:cs typeface="Calibri"/>
            </a:endParaRPr>
          </a:p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00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71214e-b5c9-490a-b348-ba8b27e31a63">
      <Terms xmlns="http://schemas.microsoft.com/office/infopath/2007/PartnerControls"/>
    </lcf76f155ced4ddcb4097134ff3c332f>
    <TaxCatchAll xmlns="61f1184a-57bb-42ce-ac65-fe0e95d009c4" xsi:nil="true"/>
    <SharedWithUsers xmlns="61f1184a-57bb-42ce-ac65-fe0e95d009c4">
      <UserInfo>
        <DisplayName>Schauman, Macintyre William Shark</DisplayName>
        <AccountId>55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4FEDFCB3C4A748988E6BB495ECC2CD" ma:contentTypeVersion="12" ma:contentTypeDescription="Create a new document." ma:contentTypeScope="" ma:versionID="fa32f376c4d320b241c5552c089df67b">
  <xsd:schema xmlns:xsd="http://www.w3.org/2001/XMLSchema" xmlns:xs="http://www.w3.org/2001/XMLSchema" xmlns:p="http://schemas.microsoft.com/office/2006/metadata/properties" xmlns:ns2="e871214e-b5c9-490a-b348-ba8b27e31a63" xmlns:ns3="61f1184a-57bb-42ce-ac65-fe0e95d009c4" targetNamespace="http://schemas.microsoft.com/office/2006/metadata/properties" ma:root="true" ma:fieldsID="35b6e521db726d18a384b5dfb0f4e6eb" ns2:_="" ns3:_="">
    <xsd:import namespace="e871214e-b5c9-490a-b348-ba8b27e31a63"/>
    <xsd:import namespace="61f1184a-57bb-42ce-ac65-fe0e95d009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1214e-b5c9-490a-b348-ba8b27e31a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3fdc6da-32ca-4a2b-983e-32d6a4a8ae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f1184a-57bb-42ce-ac65-fe0e95d009c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eb8d345-df9f-48fa-96e6-06fb18f0c58f}" ma:internalName="TaxCatchAll" ma:showField="CatchAllData" ma:web="61f1184a-57bb-42ce-ac65-fe0e95d009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9FA860-4F16-42D1-A002-4B7525E8C379}">
  <ds:schemaRefs>
    <ds:schemaRef ds:uri="61f1184a-57bb-42ce-ac65-fe0e95d009c4"/>
    <ds:schemaRef ds:uri="e871214e-b5c9-490a-b348-ba8b27e31a63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01ECF27-0FB3-4876-A23E-01351EE64D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E6AD75-86FC-463B-9AA3-8066F135630D}">
  <ds:schemaRefs>
    <ds:schemaRef ds:uri="61f1184a-57bb-42ce-ac65-fe0e95d009c4"/>
    <ds:schemaRef ds:uri="e871214e-b5c9-490a-b348-ba8b27e31a6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131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EPI-NC Project ECHO</vt:lpstr>
      <vt:lpstr>Tell us about this client and their involvement in your program to date</vt:lpstr>
      <vt:lpstr> What has gone well for your team relating to the topic? (Successes)  </vt:lpstr>
      <vt:lpstr>What has been challenging for your team relating to the topic? (Barriers) </vt:lpstr>
      <vt:lpstr>What are you hoping to get from this ECHO?  </vt:lpstr>
      <vt:lpstr>Each team member share experience working with the client ...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Perkins, Diana</dc:creator>
  <cp:lastModifiedBy>Reddy, Felice</cp:lastModifiedBy>
  <cp:revision>4</cp:revision>
  <dcterms:created xsi:type="dcterms:W3CDTF">2023-12-08T15:17:35Z</dcterms:created>
  <dcterms:modified xsi:type="dcterms:W3CDTF">2025-03-18T15:43:16Z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0x010100C94FEDFCB3C4A748988E6BB495ECC2CD</vt:lpwstr>
  </property>
  <property fmtid="{D5CDD505-2E9C-101B-9397-08002B2CF9AE}" pid="3" name="MediaServiceImageTags">
    <vt:lpwstr/>
  </property>
</Properties>
</file>