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1" r:id="rId1"/>
  </p:sldMasterIdLst>
  <p:notesMasterIdLst>
    <p:notesMasterId r:id="rId26"/>
  </p:notesMasterIdLst>
  <p:sldIdLst>
    <p:sldId id="256" r:id="rId2"/>
    <p:sldId id="483" r:id="rId3"/>
    <p:sldId id="297" r:id="rId4"/>
    <p:sldId id="439" r:id="rId5"/>
    <p:sldId id="298" r:id="rId6"/>
    <p:sldId id="440" r:id="rId7"/>
    <p:sldId id="487" r:id="rId8"/>
    <p:sldId id="488" r:id="rId9"/>
    <p:sldId id="489" r:id="rId10"/>
    <p:sldId id="306" r:id="rId11"/>
    <p:sldId id="486" r:id="rId12"/>
    <p:sldId id="490" r:id="rId13"/>
    <p:sldId id="491" r:id="rId14"/>
    <p:sldId id="485" r:id="rId15"/>
    <p:sldId id="492" r:id="rId16"/>
    <p:sldId id="494" r:id="rId17"/>
    <p:sldId id="493" r:id="rId18"/>
    <p:sldId id="495" r:id="rId19"/>
    <p:sldId id="294" r:id="rId20"/>
    <p:sldId id="303" r:id="rId21"/>
    <p:sldId id="304" r:id="rId22"/>
    <p:sldId id="299" r:id="rId23"/>
    <p:sldId id="497" r:id="rId24"/>
    <p:sldId id="49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B859"/>
    <a:srgbClr val="FFE971"/>
    <a:srgbClr val="00CC00"/>
    <a:srgbClr val="0000FF"/>
    <a:srgbClr val="00FF30"/>
    <a:srgbClr val="211642"/>
    <a:srgbClr val="FF0A00"/>
    <a:srgbClr val="A3FFFD"/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4" charset="-128"/>
              </a:defRPr>
            </a:lvl1pPr>
          </a:lstStyle>
          <a:p>
            <a:pPr>
              <a:defRPr/>
            </a:pPr>
            <a:fld id="{44CE11C2-1A91-4F0E-8155-59AF66592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06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5CF81C7-9855-4D83-8413-A359AE57B52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20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 descr="UNC_logo_542_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81000"/>
            <a:ext cx="4876800" cy="1350963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1295400" cy="6858000"/>
          </a:xfrm>
          <a:prstGeom prst="rect">
            <a:avLst/>
          </a:prstGeom>
          <a:gradFill rotWithShape="0">
            <a:gsLst>
              <a:gs pos="0">
                <a:srgbClr val="5395D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19621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340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481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600200"/>
            <a:ext cx="38481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848100"/>
            <a:ext cx="38481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848100"/>
            <a:ext cx="38481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481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8481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0"/>
            <a:ext cx="3848100" cy="4343400"/>
          </a:xfrm>
        </p:spPr>
        <p:txBody>
          <a:bodyPr/>
          <a:lstStyle/>
          <a:p>
            <a:r>
              <a:rPr lang="en-US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00200"/>
            <a:ext cx="38481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848100"/>
            <a:ext cx="78486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95" y="326915"/>
            <a:ext cx="8526253" cy="10181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2005" y="1506399"/>
            <a:ext cx="4165374" cy="4324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67716" y="1506399"/>
            <a:ext cx="4166732" cy="4324774"/>
          </a:xfrm>
        </p:spPr>
        <p:txBody>
          <a:bodyPr/>
          <a:lstStyle/>
          <a:p>
            <a:r>
              <a:rPr lang="en-US"/>
              <a:t>Click icon to add clip art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481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8481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95400" cy="6858000"/>
          </a:xfrm>
          <a:prstGeom prst="rect">
            <a:avLst/>
          </a:prstGeom>
          <a:gradFill rotWithShape="0">
            <a:gsLst>
              <a:gs pos="0">
                <a:srgbClr val="5395D3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42804" y="304800"/>
            <a:ext cx="72153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84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98475" y="67056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UNC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7"/>
          <a:stretch>
            <a:fillRect/>
          </a:stretch>
        </p:blipFill>
        <p:spPr bwMode="auto">
          <a:xfrm>
            <a:off x="8305800" y="152400"/>
            <a:ext cx="592138" cy="762000"/>
          </a:xfrm>
          <a:prstGeom prst="rect">
            <a:avLst/>
          </a:prstGeo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699500" y="59467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8686800" y="648493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fld id="{EE2191FC-DED7-284B-9ABE-B1A3315C570E}" type="slidenum">
              <a:rPr lang="en-US" sz="1800"/>
              <a:pPr/>
              <a:t>‹#›</a:t>
            </a:fld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805" cy="10952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399" y="1938338"/>
            <a:ext cx="7719951" cy="1362075"/>
          </a:xfrm>
        </p:spPr>
        <p:txBody>
          <a:bodyPr/>
          <a:lstStyle/>
          <a:p>
            <a:pPr eaLnBrk="1" hangingPunct="1"/>
            <a:r>
              <a:rPr lang="en-US" dirty="0"/>
              <a:t>Diffusion MRI - Lesson 3</a:t>
            </a:r>
            <a:br>
              <a:rPr lang="en-US" dirty="0"/>
            </a:br>
            <a:r>
              <a:rPr lang="en-US" dirty="0"/>
              <a:t>DWI/DTI QC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657600"/>
            <a:ext cx="4876800" cy="1752600"/>
          </a:xfrm>
        </p:spPr>
        <p:txBody>
          <a:bodyPr/>
          <a:lstStyle/>
          <a:p>
            <a:pPr eaLnBrk="1" hangingPunct="1"/>
            <a:r>
              <a:rPr lang="en-US" sz="2400" dirty="0"/>
              <a:t>Martin Styner UNC</a:t>
            </a:r>
          </a:p>
          <a:p>
            <a:pPr eaLnBrk="1" hangingPunct="1"/>
            <a:r>
              <a:rPr lang="en-US" sz="2400" dirty="0"/>
              <a:t>Thanks to Guido </a:t>
            </a:r>
            <a:r>
              <a:rPr lang="en-US" sz="2400" dirty="0" err="1"/>
              <a:t>Gerig</a:t>
            </a:r>
            <a:r>
              <a:rPr lang="en-US" sz="2400" dirty="0"/>
              <a:t>, NYU</a:t>
            </a:r>
          </a:p>
          <a:p>
            <a:pPr eaLnBrk="1" hangingPunct="1"/>
            <a:r>
              <a:rPr lang="en-US" sz="2400" dirty="0"/>
              <a:t>And many, many folks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sz="2400">
              <a:solidFill>
                <a:srgbClr val="FF87FC"/>
              </a:solidFill>
              <a:latin typeface="Marker Felt" pitchFamily="1" charset="0"/>
            </a:endParaRPr>
          </a:p>
        </p:txBody>
      </p:sp>
      <p:pic>
        <p:nvPicPr>
          <p:cNvPr id="3077" name="Picture 5" descr="FiberVie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7"/>
          <a:stretch>
            <a:fillRect/>
          </a:stretch>
        </p:blipFill>
        <p:spPr bwMode="auto">
          <a:xfrm>
            <a:off x="4876800" y="2860675"/>
            <a:ext cx="41910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44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Susceptibility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A089-863F-004F-B54D-4270A42FE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3826815"/>
            <a:ext cx="8271165" cy="2091502"/>
          </a:xfrm>
        </p:spPr>
        <p:txBody>
          <a:bodyPr/>
          <a:lstStyle/>
          <a:p>
            <a:r>
              <a:rPr lang="en-US" sz="2800" dirty="0"/>
              <a:t>Correction of susceptibility artifacts</a:t>
            </a:r>
          </a:p>
          <a:p>
            <a:pPr lvl="1"/>
            <a:r>
              <a:rPr lang="en-US" sz="2400" dirty="0"/>
              <a:t>Geometric distortion due to air/tissue interface or other sources (e.g. metal plates)</a:t>
            </a:r>
          </a:p>
          <a:p>
            <a:pPr lvl="2"/>
            <a:r>
              <a:rPr lang="en-US" sz="2000" dirty="0"/>
              <a:t>Anatomy/Object induced distortion</a:t>
            </a:r>
          </a:p>
          <a:p>
            <a:pPr lvl="1"/>
            <a:r>
              <a:rPr lang="en-US" sz="2400" dirty="0"/>
              <a:t>At first approximation: constant for all DWI</a:t>
            </a:r>
          </a:p>
          <a:p>
            <a:pPr lvl="1"/>
            <a:r>
              <a:rPr lang="en-US" sz="2400" dirty="0"/>
              <a:t>Alternative: twice refocused sequence approach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242804" y="1708725"/>
            <a:ext cx="6729769" cy="2028278"/>
            <a:chOff x="1270215" y="2110507"/>
            <a:chExt cx="6729769" cy="2028278"/>
          </a:xfrm>
        </p:grpSpPr>
        <p:pic>
          <p:nvPicPr>
            <p:cNvPr id="6" name="Picture 5" descr="correted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1" t="13283" r="15045" b="18141"/>
            <a:stretch/>
          </p:blipFill>
          <p:spPr>
            <a:xfrm>
              <a:off x="5610208" y="2110507"/>
              <a:ext cx="2010172" cy="202827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7" name="Picture 6" descr="Elison_BSLERP_987008_2_1_20150520_001_007_DWI_dir79_AP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54" t="13664" r="14822" b="17793"/>
            <a:stretch/>
          </p:blipFill>
          <p:spPr>
            <a:xfrm>
              <a:off x="3609173" y="2110507"/>
              <a:ext cx="2001035" cy="202827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8" name="Picture 7" descr="Elison_BSLERP_987008_2_1_20150520_001_009_DWI_dir79_PA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7" t="13328" r="15097" b="17861"/>
            <a:stretch/>
          </p:blipFill>
          <p:spPr>
            <a:xfrm>
              <a:off x="1626412" y="2110507"/>
              <a:ext cx="1982761" cy="202827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001035" y="2698554"/>
              <a:ext cx="501246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74659" y="2689418"/>
              <a:ext cx="492443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66557" y="2677369"/>
              <a:ext cx="672029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accent5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Corr</a:t>
              </a:r>
              <a:endParaRPr lang="en-US" b="1" dirty="0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2" name="Picture 11" descr="Elison_BSLERP_987008_2_1_20150520_001_009_DWI_dir79_PA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2" t="13328" r="29256" b="70455"/>
            <a:stretch/>
          </p:blipFill>
          <p:spPr>
            <a:xfrm>
              <a:off x="1270215" y="3279963"/>
              <a:ext cx="2059767" cy="785730"/>
            </a:xfrm>
            <a:prstGeom prst="rect">
              <a:avLst/>
            </a:prstGeom>
            <a:ln w="38100" cmpd="sng">
              <a:solidFill>
                <a:schemeClr val="accent1"/>
              </a:solidFill>
            </a:ln>
          </p:spPr>
        </p:pic>
        <p:pic>
          <p:nvPicPr>
            <p:cNvPr id="13" name="Picture 12" descr="Elison_BSLERP_987008_2_1_20150520_001_007_DWI_dir79_AP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8" t="13664" r="26148" b="70182"/>
            <a:stretch/>
          </p:blipFill>
          <p:spPr>
            <a:xfrm>
              <a:off x="3457903" y="3279960"/>
              <a:ext cx="2275547" cy="785730"/>
            </a:xfrm>
            <a:prstGeom prst="rect">
              <a:avLst/>
            </a:prstGeom>
            <a:ln w="38100" cmpd="sng">
              <a:solidFill>
                <a:schemeClr val="accent1"/>
              </a:solidFill>
            </a:ln>
          </p:spPr>
        </p:pic>
        <p:pic>
          <p:nvPicPr>
            <p:cNvPr id="14" name="Picture 13" descr="correted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29" t="13283" r="26994" b="70556"/>
            <a:stretch/>
          </p:blipFill>
          <p:spPr>
            <a:xfrm>
              <a:off x="5852231" y="3279960"/>
              <a:ext cx="2147753" cy="785730"/>
            </a:xfrm>
            <a:prstGeom prst="rect">
              <a:avLst/>
            </a:prstGeom>
            <a:ln w="38100" cmpd="sng">
              <a:solidFill>
                <a:schemeClr val="accent1"/>
              </a:solidFill>
            </a:ln>
          </p:spPr>
        </p:pic>
        <p:sp>
          <p:nvSpPr>
            <p:cNvPr id="15" name="Rectangle 14"/>
            <p:cNvSpPr/>
            <p:nvPr/>
          </p:nvSpPr>
          <p:spPr bwMode="auto">
            <a:xfrm>
              <a:off x="2001035" y="2128779"/>
              <a:ext cx="1169556" cy="447681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971727" y="2110507"/>
              <a:ext cx="1263858" cy="447681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969831" y="2110507"/>
              <a:ext cx="1263858" cy="447681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H="1">
              <a:off x="1270215" y="2576460"/>
              <a:ext cx="730820" cy="70350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>
                  <a:lumMod val="9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170591" y="2558188"/>
              <a:ext cx="159391" cy="70350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>
                  <a:lumMod val="9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457903" y="2576460"/>
              <a:ext cx="528430" cy="70350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>
                  <a:lumMod val="9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5235585" y="2576460"/>
              <a:ext cx="497865" cy="68523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>
                  <a:lumMod val="9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5852232" y="2576460"/>
              <a:ext cx="114325" cy="70350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>
                  <a:lumMod val="9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7233689" y="2558188"/>
              <a:ext cx="766295" cy="7217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>
                  <a:lumMod val="9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57682422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Susceptibility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3A089-863F-004F-B54D-4270A42FE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918" y="1337497"/>
            <a:ext cx="8271165" cy="4545717"/>
          </a:xfrm>
        </p:spPr>
        <p:txBody>
          <a:bodyPr/>
          <a:lstStyle/>
          <a:p>
            <a:r>
              <a:rPr lang="en-US" sz="2800" dirty="0"/>
              <a:t>Needs two acquisitions with opposing polarities of the phase-encode direction </a:t>
            </a:r>
          </a:p>
          <a:p>
            <a:pPr lvl="1"/>
            <a:r>
              <a:rPr lang="en-US" sz="2400" dirty="0"/>
              <a:t>AP vs PA, or LR vs RL</a:t>
            </a:r>
          </a:p>
          <a:p>
            <a:pPr lvl="1"/>
            <a:r>
              <a:rPr lang="en-US" sz="2400" dirty="0"/>
              <a:t>Alternatively use structural T2w image or field map</a:t>
            </a:r>
            <a:endParaRPr lang="en-US" sz="3200" dirty="0"/>
          </a:p>
          <a:p>
            <a:r>
              <a:rPr lang="en-US" sz="2800" dirty="0"/>
              <a:t>FSL </a:t>
            </a:r>
            <a:r>
              <a:rPr lang="en-US" sz="2800" dirty="0" err="1"/>
              <a:t>Topup</a:t>
            </a:r>
            <a:endParaRPr lang="en-US" sz="2800" dirty="0"/>
          </a:p>
          <a:p>
            <a:pPr lvl="1"/>
            <a:r>
              <a:rPr lang="en-US" sz="2400" dirty="0"/>
              <a:t>Computes geometric un-distortion field</a:t>
            </a:r>
          </a:p>
          <a:p>
            <a:pPr lvl="2"/>
            <a:r>
              <a:rPr lang="en-US" sz="2000" dirty="0"/>
              <a:t>Works for both opposing polarity or with structural T2w</a:t>
            </a:r>
          </a:p>
          <a:p>
            <a:pPr lvl="1"/>
            <a:r>
              <a:rPr lang="en-US" sz="2400" dirty="0"/>
              <a:t>Time-consuming</a:t>
            </a:r>
          </a:p>
          <a:p>
            <a:pPr lvl="1"/>
            <a:r>
              <a:rPr lang="en-US" sz="2400" dirty="0"/>
              <a:t>Application best with joint motion </a:t>
            </a:r>
            <a:r>
              <a:rPr lang="en-US" sz="2400" dirty="0" err="1"/>
              <a:t>corr</a:t>
            </a:r>
            <a:r>
              <a:rPr lang="en-US" sz="2400" dirty="0"/>
              <a:t> (only new FSL)</a:t>
            </a:r>
          </a:p>
          <a:p>
            <a:r>
              <a:rPr lang="en-US" sz="2800" dirty="0"/>
              <a:t>Not crucial for “Quick” QC</a:t>
            </a:r>
          </a:p>
          <a:p>
            <a:pPr lvl="1"/>
            <a:r>
              <a:rPr lang="en-US" sz="2400" dirty="0"/>
              <a:t>Only used for minimal processing, not at QC</a:t>
            </a:r>
          </a:p>
          <a:p>
            <a:pPr lvl="1"/>
            <a:r>
              <a:rPr lang="en-US" sz="2400" dirty="0"/>
              <a:t>”Quick” QC separate for AP and PA</a:t>
            </a:r>
          </a:p>
        </p:txBody>
      </p:sp>
    </p:spTree>
    <p:extLst>
      <p:ext uri="{BB962C8B-B14F-4D97-AF65-F5344CB8AC3E}">
        <p14:creationId xmlns:p14="http://schemas.microsoft.com/office/powerpoint/2010/main" val="1257459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8C42-28B4-8648-8D23-1D521982F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9DCE-DA12-314B-A69F-6295F975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7697"/>
            <a:ext cx="7848600" cy="4343400"/>
          </a:xfrm>
        </p:spPr>
        <p:txBody>
          <a:bodyPr/>
          <a:lstStyle/>
          <a:p>
            <a:r>
              <a:rPr lang="en-US" sz="2800" dirty="0"/>
              <a:t>Best: only use b=0 images (high SNR)</a:t>
            </a:r>
          </a:p>
          <a:p>
            <a:r>
              <a:rPr lang="en-US" sz="2000" dirty="0" err="1"/>
              <a:t>topup</a:t>
            </a:r>
            <a:r>
              <a:rPr lang="en-US" sz="2000" dirty="0"/>
              <a:t> --</a:t>
            </a:r>
            <a:r>
              <a:rPr lang="en-US" sz="2000" dirty="0" err="1"/>
              <a:t>imain</a:t>
            </a:r>
            <a:r>
              <a:rPr lang="en-US" sz="2000" dirty="0"/>
              <a:t>=&lt;B0s&gt; --out=&lt;</a:t>
            </a:r>
            <a:r>
              <a:rPr lang="en-US" sz="2000" dirty="0" err="1"/>
              <a:t>fieldcoef</a:t>
            </a:r>
            <a:r>
              <a:rPr lang="en-US" sz="2000" dirty="0"/>
              <a:t>&gt;  --</a:t>
            </a:r>
            <a:r>
              <a:rPr lang="en-US" sz="2000" dirty="0" err="1"/>
              <a:t>fout</a:t>
            </a:r>
            <a:r>
              <a:rPr lang="en-US" sz="2000" dirty="0"/>
              <a:t>=&lt;field&gt; --</a:t>
            </a:r>
            <a:r>
              <a:rPr lang="en-US" sz="2000" dirty="0" err="1"/>
              <a:t>iout</a:t>
            </a:r>
            <a:r>
              <a:rPr lang="en-US" sz="2000" dirty="0"/>
              <a:t>=&lt;B0corr&gt; --</a:t>
            </a:r>
            <a:r>
              <a:rPr lang="en-US" sz="2000" dirty="0" err="1"/>
              <a:t>datain</a:t>
            </a:r>
            <a:r>
              <a:rPr lang="en-US" sz="2000" dirty="0"/>
              <a:t>=&lt;</a:t>
            </a:r>
            <a:r>
              <a:rPr lang="en-US" sz="2000" dirty="0" err="1"/>
              <a:t>topupParam</a:t>
            </a:r>
            <a:r>
              <a:rPr lang="en-US" sz="2000" dirty="0"/>
              <a:t>&gt; --config=&lt;</a:t>
            </a:r>
            <a:r>
              <a:rPr lang="en-US" sz="2000" dirty="0" err="1"/>
              <a:t>fslregParam</a:t>
            </a:r>
            <a:r>
              <a:rPr lang="en-US" sz="2000" dirty="0"/>
              <a:t>&gt; </a:t>
            </a:r>
          </a:p>
          <a:p>
            <a:r>
              <a:rPr lang="en-US" sz="2800" dirty="0"/>
              <a:t>Needs 2 parameter files</a:t>
            </a:r>
          </a:p>
          <a:p>
            <a:pPr lvl="1"/>
            <a:r>
              <a:rPr lang="en-US" sz="2400" dirty="0" err="1"/>
              <a:t>fslregParam</a:t>
            </a:r>
            <a:r>
              <a:rPr lang="en-US" sz="2400" dirty="0"/>
              <a:t>: describes registration settings, defaults from FSL work well for most data</a:t>
            </a:r>
          </a:p>
          <a:p>
            <a:pPr lvl="1"/>
            <a:r>
              <a:rPr lang="en-US" sz="2400" dirty="0" err="1"/>
              <a:t>topupParam</a:t>
            </a:r>
            <a:r>
              <a:rPr lang="en-US" sz="2400" dirty="0"/>
              <a:t>: lists phase encoding &amp; readout time</a:t>
            </a:r>
          </a:p>
          <a:p>
            <a:pPr lvl="2"/>
            <a:r>
              <a:rPr lang="en-US" sz="2000" dirty="0"/>
              <a:t>Readout time is commonly consistent =&gt; bogus value ok</a:t>
            </a:r>
          </a:p>
          <a:p>
            <a:pPr lvl="2"/>
            <a:r>
              <a:rPr lang="en-US" sz="2000" dirty="0"/>
              <a:t>Absolute sign irrelevant, relative sign is important</a:t>
            </a:r>
          </a:p>
          <a:p>
            <a:pPr lvl="2"/>
            <a:r>
              <a:rPr lang="en-US" sz="2000" dirty="0"/>
              <a:t>E.g. 2 B0 AP &amp; PA (orientation RAS) :</a:t>
            </a:r>
          </a:p>
          <a:p>
            <a:pPr marL="1371600" lvl="3" indent="0">
              <a:buNone/>
            </a:pPr>
            <a:r>
              <a:rPr lang="en-US" sz="1600" dirty="0"/>
              <a:t>0  1 0 0.1</a:t>
            </a:r>
          </a:p>
          <a:p>
            <a:pPr marL="1371600" lvl="3" indent="0">
              <a:buNone/>
            </a:pPr>
            <a:r>
              <a:rPr lang="en-US" sz="1600" dirty="0"/>
              <a:t>0  1 0 0.1</a:t>
            </a:r>
          </a:p>
          <a:p>
            <a:pPr marL="1371600" lvl="3" indent="0">
              <a:buNone/>
            </a:pPr>
            <a:r>
              <a:rPr lang="en-US" sz="1600" dirty="0"/>
              <a:t>0 -1 0 0.1</a:t>
            </a:r>
          </a:p>
          <a:p>
            <a:pPr marL="1371600" lvl="3" indent="0">
              <a:buNone/>
            </a:pPr>
            <a:r>
              <a:rPr lang="en-US" sz="1600" dirty="0"/>
              <a:t>0 -1 0 0.1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3218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8C42-28B4-8648-8D23-1D521982F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9DCE-DA12-314B-A69F-6295F975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7697"/>
            <a:ext cx="7848600" cy="4343400"/>
          </a:xfrm>
        </p:spPr>
        <p:txBody>
          <a:bodyPr/>
          <a:lstStyle/>
          <a:p>
            <a:r>
              <a:rPr lang="en-US" sz="2800" dirty="0" err="1"/>
              <a:t>Topup</a:t>
            </a:r>
            <a:r>
              <a:rPr lang="en-US" sz="2800" dirty="0"/>
              <a:t> computes the un-deformation field</a:t>
            </a:r>
          </a:p>
          <a:p>
            <a:pPr lvl="1"/>
            <a:r>
              <a:rPr lang="en-US" sz="2400" dirty="0"/>
              <a:t>Incorporate b0 image motion correction</a:t>
            </a:r>
          </a:p>
          <a:p>
            <a:pPr lvl="1"/>
            <a:r>
              <a:rPr lang="en-US" sz="2400" dirty="0" err="1"/>
              <a:t>applytopup</a:t>
            </a:r>
            <a:r>
              <a:rPr lang="en-US" sz="2400" dirty="0"/>
              <a:t> (old style) to apply to non b0</a:t>
            </a:r>
          </a:p>
          <a:p>
            <a:pPr lvl="2"/>
            <a:r>
              <a:rPr lang="en-US" sz="2000" dirty="0"/>
              <a:t>Does NOT correct for motion, assumes no motion</a:t>
            </a:r>
          </a:p>
          <a:p>
            <a:pPr lvl="2"/>
            <a:r>
              <a:rPr lang="en-US" sz="2000" dirty="0"/>
              <a:t>Avoid</a:t>
            </a:r>
            <a:endParaRPr lang="en-US" sz="2800" dirty="0"/>
          </a:p>
          <a:p>
            <a:pPr lvl="1"/>
            <a:r>
              <a:rPr lang="en-US" sz="2400" dirty="0"/>
              <a:t>Use </a:t>
            </a:r>
            <a:r>
              <a:rPr lang="en-US" sz="2400" dirty="0" err="1"/>
              <a:t>eddy_openmp</a:t>
            </a:r>
            <a:r>
              <a:rPr lang="en-US" sz="2400" dirty="0"/>
              <a:t> (new style)</a:t>
            </a:r>
          </a:p>
          <a:p>
            <a:pPr lvl="2"/>
            <a:r>
              <a:rPr lang="en-US" sz="2000" dirty="0"/>
              <a:t>Jointly estimates motion &amp; eddy currents, as well as applies the susceptibility correction</a:t>
            </a:r>
          </a:p>
          <a:p>
            <a:pPr lvl="2"/>
            <a:r>
              <a:rPr lang="en-US" sz="2000" dirty="0"/>
              <a:t>Compute on full concatenated data</a:t>
            </a:r>
          </a:p>
          <a:p>
            <a:pPr lvl="2"/>
            <a:r>
              <a:rPr lang="en-US" sz="2000" dirty="0"/>
              <a:t>Very slow (use longleaf)</a:t>
            </a:r>
          </a:p>
        </p:txBody>
      </p:sp>
    </p:spTree>
    <p:extLst>
      <p:ext uri="{BB962C8B-B14F-4D97-AF65-F5344CB8AC3E}">
        <p14:creationId xmlns:p14="http://schemas.microsoft.com/office/powerpoint/2010/main" val="313246786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98498-5224-AD43-B578-C6526CCB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Masking in DWI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2BB8C-5F81-D244-9A16-9B6C44184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199"/>
            <a:ext cx="8118764" cy="4776849"/>
          </a:xfrm>
        </p:spPr>
        <p:txBody>
          <a:bodyPr/>
          <a:lstStyle/>
          <a:p>
            <a:r>
              <a:rPr lang="en-US" dirty="0"/>
              <a:t>Options depending on availability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Propagating </a:t>
            </a:r>
            <a:r>
              <a:rPr lang="en-US" dirty="0" err="1"/>
              <a:t>sMRI</a:t>
            </a:r>
            <a:r>
              <a:rPr lang="en-US" dirty="0"/>
              <a:t> brain mask to geometry corrected average b0 (affine </a:t>
            </a:r>
            <a:r>
              <a:rPr lang="en-US" dirty="0" err="1"/>
              <a:t>reg</a:t>
            </a:r>
            <a:r>
              <a:rPr lang="en-US" dirty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FSL bet to IDWI image</a:t>
            </a:r>
          </a:p>
          <a:p>
            <a:pPr marL="1314450" lvl="2" indent="-514350"/>
            <a:r>
              <a:rPr lang="en-US" dirty="0"/>
              <a:t>Geometric average of non-b0 images</a:t>
            </a:r>
          </a:p>
          <a:p>
            <a:pPr marL="1314450" lvl="2" indent="-514350"/>
            <a:r>
              <a:rPr lang="en-US" dirty="0"/>
              <a:t>Contains little non-brain tissue</a:t>
            </a:r>
          </a:p>
          <a:p>
            <a:r>
              <a:rPr lang="en-US" dirty="0"/>
              <a:t>Most will need manual correction </a:t>
            </a:r>
          </a:p>
          <a:p>
            <a:pPr lvl="1"/>
            <a:r>
              <a:rPr lang="en-US" dirty="0"/>
              <a:t>Quick</a:t>
            </a:r>
          </a:p>
          <a:p>
            <a:pPr lvl="1"/>
            <a:r>
              <a:rPr lang="en-US" dirty="0"/>
              <a:t>Check on FA for non-inclusion of skull</a:t>
            </a:r>
          </a:p>
          <a:p>
            <a:pPr lvl="1"/>
            <a:r>
              <a:rPr lang="en-US" dirty="0"/>
              <a:t>I suggest to use ITK-Snap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E9E9D-DCF9-BA43-B317-F059C5371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820" y="2953986"/>
            <a:ext cx="1897413" cy="175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767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DWI Motion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83138" cy="4343400"/>
          </a:xfrm>
        </p:spPr>
        <p:txBody>
          <a:bodyPr/>
          <a:lstStyle/>
          <a:p>
            <a:r>
              <a:rPr lang="en-US" sz="2800" dirty="0"/>
              <a:t>Quantifies and corrects motion between DWIs</a:t>
            </a:r>
          </a:p>
          <a:p>
            <a:pPr lvl="1"/>
            <a:r>
              <a:rPr lang="en-US" sz="2400" dirty="0"/>
              <a:t>Both </a:t>
            </a:r>
            <a:r>
              <a:rPr lang="en-US" sz="2400" dirty="0" err="1"/>
              <a:t>DTIPrep</a:t>
            </a:r>
            <a:r>
              <a:rPr lang="en-US" sz="2400" dirty="0"/>
              <a:t> and FSL</a:t>
            </a:r>
          </a:p>
          <a:p>
            <a:pPr lvl="1"/>
            <a:r>
              <a:rPr lang="en-US" sz="2400" dirty="0"/>
              <a:t>Reporting of detected/corrected motion</a:t>
            </a:r>
          </a:p>
          <a:p>
            <a:pPr lvl="1"/>
            <a:r>
              <a:rPr lang="en-US" sz="2400" dirty="0"/>
              <a:t>Analysis of motion presence </a:t>
            </a:r>
            <a:r>
              <a:rPr lang="en-US" sz="2400" dirty="0" err="1"/>
              <a:t>wrt</a:t>
            </a:r>
            <a:r>
              <a:rPr lang="en-US" sz="2400" dirty="0"/>
              <a:t> clinical variables necessary nowadays</a:t>
            </a:r>
          </a:p>
          <a:p>
            <a:r>
              <a:rPr lang="en-US" sz="2800" dirty="0"/>
              <a:t>Old FSL (pre 5.12 and 6.0) </a:t>
            </a:r>
          </a:p>
          <a:p>
            <a:pPr lvl="1"/>
            <a:r>
              <a:rPr lang="en-US" sz="2400" dirty="0"/>
              <a:t>Registration to first b0</a:t>
            </a:r>
          </a:p>
          <a:p>
            <a:r>
              <a:rPr lang="en-US" sz="2800" dirty="0" err="1"/>
              <a:t>DTIPrep</a:t>
            </a:r>
            <a:endParaRPr lang="en-US" sz="2800" dirty="0"/>
          </a:p>
          <a:p>
            <a:pPr lvl="1"/>
            <a:r>
              <a:rPr lang="en-US" sz="2400" dirty="0"/>
              <a:t>Registration to unbiased b0 average</a:t>
            </a:r>
          </a:p>
          <a:p>
            <a:pPr lvl="1"/>
            <a:r>
              <a:rPr lang="en-US" sz="2400" dirty="0"/>
              <a:t>Estimate motion better for later acquired DWIs</a:t>
            </a:r>
          </a:p>
          <a:p>
            <a:pPr lvl="1"/>
            <a:r>
              <a:rPr lang="en-US" sz="2400" dirty="0"/>
              <a:t>Better than old FSL (</a:t>
            </a:r>
            <a:r>
              <a:rPr lang="en-US" sz="2400" dirty="0" err="1"/>
              <a:t>Kreilkamp</a:t>
            </a:r>
            <a:r>
              <a:rPr lang="en-US" sz="2400" dirty="0"/>
              <a:t> 2015 JMRI) </a:t>
            </a:r>
          </a:p>
        </p:txBody>
      </p:sp>
    </p:spTree>
    <p:extLst>
      <p:ext uri="{BB962C8B-B14F-4D97-AF65-F5344CB8AC3E}">
        <p14:creationId xmlns:p14="http://schemas.microsoft.com/office/powerpoint/2010/main" val="139018810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F974-CD8F-244B-ACE8-7B4F71B2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Eddy Current Artifacts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0278-AD3C-1B46-87C5-2EE84B459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for every DWI</a:t>
            </a:r>
          </a:p>
          <a:p>
            <a:pPr lvl="1"/>
            <a:r>
              <a:rPr lang="en-US" dirty="0"/>
              <a:t>Shearing geometric distortion</a:t>
            </a:r>
          </a:p>
          <a:p>
            <a:r>
              <a:rPr lang="en-US" dirty="0"/>
              <a:t>No/little artifacts for b0 images</a:t>
            </a:r>
          </a:p>
          <a:p>
            <a:r>
              <a:rPr lang="en-US" dirty="0"/>
              <a:t>First order approximation</a:t>
            </a:r>
          </a:p>
          <a:p>
            <a:pPr lvl="1"/>
            <a:r>
              <a:rPr lang="en-US" dirty="0"/>
              <a:t>Correct via affine registration</a:t>
            </a:r>
          </a:p>
          <a:p>
            <a:pPr lvl="1"/>
            <a:r>
              <a:rPr lang="en-US" dirty="0"/>
              <a:t>Incorporates motion correction</a:t>
            </a:r>
          </a:p>
          <a:p>
            <a:pPr lvl="1"/>
            <a:r>
              <a:rPr lang="en-US" dirty="0"/>
              <a:t>Nearly all tools do it this way</a:t>
            </a:r>
          </a:p>
        </p:txBody>
      </p:sp>
    </p:spTree>
    <p:extLst>
      <p:ext uri="{BB962C8B-B14F-4D97-AF65-F5344CB8AC3E}">
        <p14:creationId xmlns:p14="http://schemas.microsoft.com/office/powerpoint/2010/main" val="9743714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9DC6-FE56-6C48-947B-9C2FA73E1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FSL Eddy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E3D26-E80A-DD45-AB7E-FA5CA7A1E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in 5.12/5.13 and 6.1 (and higher)</a:t>
            </a:r>
          </a:p>
          <a:p>
            <a:r>
              <a:rPr lang="en-US" dirty="0" err="1"/>
              <a:t>eddy_openmp</a:t>
            </a:r>
            <a:r>
              <a:rPr lang="en-US" dirty="0"/>
              <a:t> does everything</a:t>
            </a:r>
          </a:p>
          <a:p>
            <a:pPr lvl="1"/>
            <a:r>
              <a:rPr lang="en-US" dirty="0"/>
              <a:t>Eddy current correction</a:t>
            </a:r>
          </a:p>
          <a:p>
            <a:pPr lvl="1"/>
            <a:r>
              <a:rPr lang="en-US" dirty="0"/>
              <a:t>Motion correction</a:t>
            </a:r>
          </a:p>
          <a:p>
            <a:pPr lvl="1"/>
            <a:r>
              <a:rPr lang="en-US" dirty="0"/>
              <a:t>Susceptibility field application</a:t>
            </a:r>
          </a:p>
          <a:p>
            <a:pPr lvl="1"/>
            <a:r>
              <a:rPr lang="en-US" dirty="0"/>
              <a:t>Within DWI motion correction (do not use)</a:t>
            </a:r>
          </a:p>
          <a:p>
            <a:pPr lvl="1"/>
            <a:r>
              <a:rPr lang="en-US" dirty="0"/>
              <a:t>Within DWI drop out correction (prefer removal)</a:t>
            </a:r>
          </a:p>
          <a:p>
            <a:r>
              <a:rPr lang="en-US" dirty="0"/>
              <a:t>Needs brain mask</a:t>
            </a:r>
          </a:p>
        </p:txBody>
      </p:sp>
    </p:spTree>
    <p:extLst>
      <p:ext uri="{BB962C8B-B14F-4D97-AF65-F5344CB8AC3E}">
        <p14:creationId xmlns:p14="http://schemas.microsoft.com/office/powerpoint/2010/main" val="84939484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DB13-8828-AB43-ABF4-70AADFFC0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FSL Eddy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FCA2F-6AAD-AC4E-B091-B5003E84E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391896" cy="4343400"/>
          </a:xfrm>
        </p:spPr>
        <p:txBody>
          <a:bodyPr/>
          <a:lstStyle/>
          <a:p>
            <a:r>
              <a:rPr lang="en-US" dirty="0" err="1"/>
              <a:t>eddy_openmp</a:t>
            </a:r>
            <a:endParaRPr lang="en-US" dirty="0"/>
          </a:p>
          <a:p>
            <a:pPr lvl="1"/>
            <a:r>
              <a:rPr lang="en-US" dirty="0"/>
              <a:t>Very slow</a:t>
            </a:r>
            <a:r>
              <a:rPr lang="en-US" dirty="0">
                <a:sym typeface="Wingdings" pitchFamily="2" charset="2"/>
              </a:rPr>
              <a:t> (&gt; 1 day on single core)</a:t>
            </a:r>
            <a:endParaRPr lang="en-US" dirty="0"/>
          </a:p>
          <a:p>
            <a:pPr lvl="1"/>
            <a:r>
              <a:rPr lang="en-US" dirty="0"/>
              <a:t>Can use multiple cores (do so)</a:t>
            </a:r>
          </a:p>
          <a:p>
            <a:pPr lvl="2"/>
            <a:r>
              <a:rPr lang="en-US" dirty="0"/>
              <a:t>Environment variable: OMP_NUM_THREADS 4</a:t>
            </a:r>
          </a:p>
          <a:p>
            <a:pPr lvl="2"/>
            <a:r>
              <a:rPr lang="en-US" dirty="0" err="1"/>
              <a:t>bvals</a:t>
            </a:r>
            <a:r>
              <a:rPr lang="en-US" dirty="0"/>
              <a:t>, </a:t>
            </a:r>
            <a:r>
              <a:rPr lang="en-US" dirty="0" err="1"/>
              <a:t>bvecs</a:t>
            </a:r>
            <a:r>
              <a:rPr lang="en-US" dirty="0"/>
              <a:t>, </a:t>
            </a:r>
            <a:r>
              <a:rPr lang="en-US" dirty="0" err="1"/>
              <a:t>topup</a:t>
            </a:r>
            <a:r>
              <a:rPr lang="en-US" dirty="0"/>
              <a:t> para, “--</a:t>
            </a:r>
            <a:r>
              <a:rPr lang="en-US" dirty="0" err="1"/>
              <a:t>data_is_shelled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Needs new configuration file identifying registration target per DWI by index (base 1)</a:t>
            </a:r>
          </a:p>
          <a:p>
            <a:pPr lvl="2"/>
            <a:r>
              <a:rPr lang="en-US" dirty="0"/>
              <a:t>Simple: all 1 =&gt; old FSL, register to first b0</a:t>
            </a:r>
          </a:p>
          <a:p>
            <a:pPr lvl="2"/>
            <a:r>
              <a:rPr lang="en-US" dirty="0"/>
              <a:t>Better: index of last acquired b0</a:t>
            </a:r>
          </a:p>
          <a:p>
            <a:pPr lvl="3"/>
            <a:r>
              <a:rPr lang="en-US" dirty="0"/>
              <a:t>Example: 5 b0, equally spaced, 35 total</a:t>
            </a:r>
          </a:p>
          <a:p>
            <a:pPr marL="1828800" lvl="4" indent="0">
              <a:buNone/>
            </a:pPr>
            <a:r>
              <a:rPr lang="en-US" sz="1600" dirty="0"/>
              <a:t>1 1 1 1 1 1 1 2 2 2 2 2 2 2 3 3 3 3 3 3 3 4 4 4 4 4 4 4 5 5 5 5 5 5 5</a:t>
            </a:r>
          </a:p>
        </p:txBody>
      </p:sp>
    </p:spTree>
    <p:extLst>
      <p:ext uri="{BB962C8B-B14F-4D97-AF65-F5344CB8AC3E}">
        <p14:creationId xmlns:p14="http://schemas.microsoft.com/office/powerpoint/2010/main" val="274215132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DTIPrep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940300"/>
          </a:xfrm>
        </p:spPr>
        <p:txBody>
          <a:bodyPr/>
          <a:lstStyle/>
          <a:p>
            <a:r>
              <a:rPr lang="en-US" dirty="0" err="1"/>
              <a:t>DTIPrep</a:t>
            </a:r>
            <a:r>
              <a:rPr lang="en-US" dirty="0"/>
              <a:t> – automatic diffusion QC tool</a:t>
            </a:r>
          </a:p>
          <a:p>
            <a:pPr lvl="1"/>
            <a:r>
              <a:rPr lang="en-US" dirty="0"/>
              <a:t>Protocol based QC and correction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Image dimensions check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Gradients directions check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Intensity changes across slices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Excessive motion across slices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Motion and eddy current correction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Residual motion detection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Vibration/direction DTI artifact detection</a:t>
            </a:r>
          </a:p>
          <a:p>
            <a:pPr lvl="1"/>
            <a:r>
              <a:rPr lang="en-US" dirty="0"/>
              <a:t>GUI and command line</a:t>
            </a:r>
          </a:p>
          <a:p>
            <a:pPr lvl="1"/>
            <a:r>
              <a:rPr lang="en-US" dirty="0"/>
              <a:t>Summary reporting, including motion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363" y="2709946"/>
            <a:ext cx="2316211" cy="310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9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Today’s topic: Diffusion MRI QC</a:t>
            </a:r>
          </a:p>
          <a:p>
            <a:pPr lvl="1"/>
            <a:r>
              <a:rPr lang="en-US" sz="2400" dirty="0"/>
              <a:t>Still under-appreciated</a:t>
            </a:r>
          </a:p>
          <a:p>
            <a:r>
              <a:rPr lang="en-US" sz="2800" dirty="0"/>
              <a:t>Artifact correction with FSL:</a:t>
            </a:r>
          </a:p>
          <a:p>
            <a:pPr lvl="1"/>
            <a:r>
              <a:rPr lang="en-US" sz="2400" dirty="0"/>
              <a:t>Motion &amp; eddy current</a:t>
            </a:r>
          </a:p>
          <a:p>
            <a:pPr lvl="1"/>
            <a:r>
              <a:rPr lang="en-US" sz="2400" dirty="0"/>
              <a:t>Susceptibility artifacts</a:t>
            </a:r>
          </a:p>
          <a:p>
            <a:pPr lvl="1"/>
            <a:r>
              <a:rPr lang="en-US" sz="2400" dirty="0"/>
              <a:t>NRRD – NIFTI conversion</a:t>
            </a:r>
          </a:p>
          <a:p>
            <a:r>
              <a:rPr lang="en-US" sz="2800" dirty="0"/>
              <a:t>Remove bad DWI data with </a:t>
            </a:r>
            <a:r>
              <a:rPr lang="en-US" sz="2800" dirty="0" err="1"/>
              <a:t>DTIPrep</a:t>
            </a:r>
            <a:endParaRPr lang="en-US" sz="2800" dirty="0"/>
          </a:p>
          <a:p>
            <a:r>
              <a:rPr lang="en-US" sz="2800" dirty="0"/>
              <a:t>Investigative tractography in Slicer</a:t>
            </a:r>
          </a:p>
        </p:txBody>
      </p:sp>
    </p:spTree>
    <p:extLst>
      <p:ext uri="{BB962C8B-B14F-4D97-AF65-F5344CB8AC3E}">
        <p14:creationId xmlns:p14="http://schemas.microsoft.com/office/powerpoint/2010/main" val="43890568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DWI info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35428" y="1447800"/>
            <a:ext cx="7195492" cy="5019043"/>
            <a:chOff x="1059243" y="1447800"/>
            <a:chExt cx="7195492" cy="50190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575605"/>
              <a:ext cx="7035535" cy="4891238"/>
            </a:xfrm>
            <a:prstGeom prst="rect">
              <a:avLst/>
            </a:prstGeom>
          </p:spPr>
        </p:pic>
        <p:sp>
          <p:nvSpPr>
            <p:cNvPr id="6" name="Donut 5"/>
            <p:cNvSpPr/>
            <p:nvPr/>
          </p:nvSpPr>
          <p:spPr bwMode="auto">
            <a:xfrm>
              <a:off x="1059243" y="1447800"/>
              <a:ext cx="774196" cy="70549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4625" y="3162969"/>
            <a:ext cx="1054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Detailed</a:t>
            </a:r>
          </a:p>
          <a:p>
            <a:r>
              <a:rPr lang="en-US" dirty="0"/>
              <a:t>DWI</a:t>
            </a:r>
          </a:p>
          <a:p>
            <a:r>
              <a:rPr lang="en-US" dirty="0"/>
              <a:t>Info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940710" y="3374618"/>
            <a:ext cx="1916698" cy="117583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37323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info in 3D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83626" y="1577730"/>
            <a:ext cx="7000099" cy="4859630"/>
            <a:chOff x="1219200" y="1577730"/>
            <a:chExt cx="7000099" cy="48596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577730"/>
              <a:ext cx="7000099" cy="4859630"/>
            </a:xfrm>
            <a:prstGeom prst="rect">
              <a:avLst/>
            </a:prstGeom>
          </p:spPr>
        </p:pic>
        <p:sp>
          <p:nvSpPr>
            <p:cNvPr id="5" name="Donut 4"/>
            <p:cNvSpPr/>
            <p:nvPr/>
          </p:nvSpPr>
          <p:spPr bwMode="auto">
            <a:xfrm>
              <a:off x="2188096" y="1622640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" name="Donut 5"/>
            <p:cNvSpPr/>
            <p:nvPr/>
          </p:nvSpPr>
          <p:spPr bwMode="auto">
            <a:xfrm>
              <a:off x="2828619" y="1622640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" name="Donut 6"/>
            <p:cNvSpPr/>
            <p:nvPr/>
          </p:nvSpPr>
          <p:spPr bwMode="auto">
            <a:xfrm>
              <a:off x="4962726" y="1845588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5831" y="2234068"/>
            <a:ext cx="1677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Displays gradient scheme on unit sphere</a:t>
            </a:r>
          </a:p>
          <a:p>
            <a:r>
              <a:rPr lang="en-US" dirty="0"/>
              <a:t>(F = File)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Check for uniformity</a:t>
            </a:r>
          </a:p>
        </p:txBody>
      </p:sp>
    </p:spTree>
    <p:extLst>
      <p:ext uri="{BB962C8B-B14F-4D97-AF65-F5344CB8AC3E}">
        <p14:creationId xmlns:p14="http://schemas.microsoft.com/office/powerpoint/2010/main" val="34012477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DTI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in 3D Slicer:</a:t>
            </a:r>
          </a:p>
          <a:p>
            <a:pPr lvl="1"/>
            <a:r>
              <a:rPr lang="en-US" dirty="0"/>
              <a:t>Remove DWI’s manually with significant residual motion</a:t>
            </a:r>
          </a:p>
          <a:p>
            <a:pPr lvl="2"/>
            <a:r>
              <a:rPr lang="en-US" dirty="0"/>
              <a:t>Happens rarely</a:t>
            </a:r>
          </a:p>
          <a:p>
            <a:pPr lvl="1"/>
            <a:r>
              <a:rPr lang="en-US" dirty="0"/>
              <a:t>Reconstruct tensor and perform investigative tractography</a:t>
            </a:r>
          </a:p>
          <a:p>
            <a:pPr lvl="2"/>
            <a:r>
              <a:rPr lang="en-US" dirty="0"/>
              <a:t>Ensure appropriate tractography </a:t>
            </a:r>
          </a:p>
          <a:p>
            <a:pPr lvl="2"/>
            <a:r>
              <a:rPr lang="en-US" dirty="0"/>
              <a:t>Major tracts, spatially diverse</a:t>
            </a:r>
          </a:p>
          <a:p>
            <a:pPr lvl="2"/>
            <a:r>
              <a:rPr lang="en-US" dirty="0"/>
              <a:t>CC genu, CC splenium, CC tapetum, uncinate, fornix, inferior longitudinal, </a:t>
            </a:r>
            <a:r>
              <a:rPr lang="en-US" dirty="0" err="1"/>
              <a:t>cerebro</a:t>
            </a:r>
            <a:r>
              <a:rPr lang="en-US" dirty="0"/>
              <a:t>-spinal, anterior cingulate, (arcuate)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343" y="3058796"/>
            <a:ext cx="2080275" cy="19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532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6782-0DBD-4842-A1DB-ADA59B98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C1DD1-7575-FD48-B1EB-CB0E00A2D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261268" cy="4343400"/>
          </a:xfrm>
        </p:spPr>
        <p:txBody>
          <a:bodyPr/>
          <a:lstStyle/>
          <a:p>
            <a:r>
              <a:rPr lang="en-US" dirty="0"/>
              <a:t>Diffusion QC is a must </a:t>
            </a:r>
          </a:p>
          <a:p>
            <a:pPr lvl="1"/>
            <a:r>
              <a:rPr lang="en-US" dirty="0"/>
              <a:t>Otherwise you get crap data</a:t>
            </a:r>
          </a:p>
          <a:p>
            <a:pPr lvl="1"/>
            <a:r>
              <a:rPr lang="en-US" dirty="0"/>
              <a:t>FSL finally has detection of bad DWI!</a:t>
            </a:r>
          </a:p>
          <a:p>
            <a:pPr lvl="2"/>
            <a:r>
              <a:rPr lang="en-US" dirty="0"/>
              <a:t>Hurray!</a:t>
            </a:r>
          </a:p>
          <a:p>
            <a:pPr lvl="1"/>
            <a:r>
              <a:rPr lang="en-US" dirty="0"/>
              <a:t>FSL does not remove, but correct bad DWI and within-DWI motion</a:t>
            </a:r>
          </a:p>
          <a:p>
            <a:pPr lvl="2"/>
            <a:r>
              <a:rPr lang="en-US" dirty="0" err="1"/>
              <a:t>Ehhh</a:t>
            </a:r>
            <a:r>
              <a:rPr lang="en-US" dirty="0"/>
              <a:t>, that’s not what I wanted…</a:t>
            </a:r>
          </a:p>
          <a:p>
            <a:pPr lvl="1"/>
            <a:r>
              <a:rPr lang="en-US" dirty="0"/>
              <a:t>Best: Combo of FSL/</a:t>
            </a:r>
            <a:r>
              <a:rPr lang="en-US" dirty="0" err="1"/>
              <a:t>HARDIPrep</a:t>
            </a:r>
            <a:r>
              <a:rPr lang="en-US" dirty="0"/>
              <a:t> and </a:t>
            </a:r>
            <a:r>
              <a:rPr lang="en-US" dirty="0" err="1"/>
              <a:t>DTIPrep</a:t>
            </a:r>
            <a:endParaRPr lang="en-US" dirty="0"/>
          </a:p>
          <a:p>
            <a:r>
              <a:rPr lang="en-US" dirty="0"/>
              <a:t>DWI QC is now very very time consuming</a:t>
            </a:r>
          </a:p>
        </p:txBody>
      </p:sp>
    </p:spTree>
    <p:extLst>
      <p:ext uri="{BB962C8B-B14F-4D97-AF65-F5344CB8AC3E}">
        <p14:creationId xmlns:p14="http://schemas.microsoft.com/office/powerpoint/2010/main" val="383804920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9AFDF-403C-484A-B844-E4DBF209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Slicer Demo</a:t>
            </a:r>
          </a:p>
        </p:txBody>
      </p:sp>
    </p:spTree>
    <p:extLst>
      <p:ext uri="{BB962C8B-B14F-4D97-AF65-F5344CB8AC3E}">
        <p14:creationId xmlns:p14="http://schemas.microsoft.com/office/powerpoint/2010/main" val="34853527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5952" y="1342357"/>
            <a:ext cx="1451560" cy="1637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DWI Artifacts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399"/>
            <a:ext cx="6339075" cy="47553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Diffusion images are sensitive to a number of artifacts</a:t>
            </a:r>
          </a:p>
          <a:p>
            <a:r>
              <a:rPr lang="en-US" sz="2800" dirty="0"/>
              <a:t>Eddy-current distortions</a:t>
            </a:r>
          </a:p>
          <a:p>
            <a:r>
              <a:rPr lang="en-US" sz="2800" dirty="0"/>
              <a:t>Susceptibility artifacts</a:t>
            </a:r>
          </a:p>
          <a:p>
            <a:r>
              <a:rPr lang="en-US" sz="2800" dirty="0"/>
              <a:t>Noise/SNR issues</a:t>
            </a:r>
          </a:p>
          <a:p>
            <a:r>
              <a:rPr lang="en-US" sz="2800" dirty="0"/>
              <a:t>Vibrational artifacts</a:t>
            </a:r>
          </a:p>
          <a:p>
            <a:r>
              <a:rPr lang="en-US" sz="2800" dirty="0"/>
              <a:t>Motion</a:t>
            </a:r>
          </a:p>
          <a:p>
            <a:r>
              <a:rPr lang="en-US" sz="2800" dirty="0"/>
              <a:t>Venetian blind artifacts</a:t>
            </a:r>
          </a:p>
          <a:p>
            <a:r>
              <a:rPr lang="en-US" sz="2800" dirty="0"/>
              <a:t>“unknown”…</a:t>
            </a:r>
            <a:endParaRPr lang="en-US" sz="280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FF6600"/>
                </a:solidFill>
              </a:rPr>
              <a:t>DTIPrep</a:t>
            </a:r>
            <a:r>
              <a:rPr lang="en-US" sz="2800" dirty="0">
                <a:solidFill>
                  <a:srgbClr val="FF6600"/>
                </a:solidFill>
              </a:rPr>
              <a:t>:  Remove bad DWI’s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8224" y="2416915"/>
            <a:ext cx="2003314" cy="1320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8671" y="3703849"/>
            <a:ext cx="1546535" cy="1774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8"/>
          <a:stretch/>
        </p:blipFill>
        <p:spPr>
          <a:xfrm>
            <a:off x="5727986" y="4793207"/>
            <a:ext cx="2196814" cy="14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136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64498-2156-074C-8E73-309240A8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DWI: </a:t>
            </a:r>
            <a:r>
              <a:rPr lang="en-US" dirty="0" err="1"/>
              <a:t>Slicewise</a:t>
            </a:r>
            <a:r>
              <a:rPr lang="en-US" dirty="0"/>
              <a:t> Artifact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20D52-4CFE-8447-A07D-41F93BB39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201" y="1616034"/>
            <a:ext cx="7848600" cy="4925291"/>
          </a:xfrm>
        </p:spPr>
        <p:txBody>
          <a:bodyPr/>
          <a:lstStyle/>
          <a:p>
            <a:r>
              <a:rPr lang="en-US" sz="2400" dirty="0"/>
              <a:t>Bad DWI detection =&gt; 3 choices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Remove bad DWI data (</a:t>
            </a:r>
            <a:r>
              <a:rPr lang="en-US" sz="2400" dirty="0" err="1"/>
              <a:t>DTIPrep</a:t>
            </a:r>
            <a:r>
              <a:rPr lang="en-US" sz="2400" dirty="0"/>
              <a:t>)</a:t>
            </a:r>
          </a:p>
          <a:p>
            <a:pPr marL="914400" lvl="1" indent="-514350"/>
            <a:r>
              <a:rPr lang="en-US" sz="2000" dirty="0"/>
              <a:t>Simple and clean, but removes partially ok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DWI model correction</a:t>
            </a:r>
          </a:p>
          <a:p>
            <a:pPr marL="914400" lvl="1" indent="-514350"/>
            <a:r>
              <a:rPr lang="en-US" sz="2000" dirty="0"/>
              <a:t>RESTORE: DTI model, during estimation</a:t>
            </a:r>
          </a:p>
          <a:p>
            <a:pPr marL="914400" lvl="1" indent="-514350"/>
            <a:r>
              <a:rPr lang="en-US" sz="2000" dirty="0" err="1"/>
              <a:t>HARDIPrep</a:t>
            </a:r>
            <a:r>
              <a:rPr lang="en-US" sz="2000" dirty="0"/>
              <a:t> (NYU/</a:t>
            </a:r>
            <a:r>
              <a:rPr lang="en-US" sz="2000" dirty="0" err="1"/>
              <a:t>Gerig</a:t>
            </a:r>
            <a:r>
              <a:rPr lang="en-US" sz="2000" dirty="0"/>
              <a:t>): Correction of corrupt slices (identified by </a:t>
            </a:r>
            <a:r>
              <a:rPr lang="en-US" sz="2000" dirty="0" err="1"/>
              <a:t>DTIPrep</a:t>
            </a:r>
            <a:r>
              <a:rPr lang="en-US" sz="2000" dirty="0"/>
              <a:t>) via spherical harmonic model </a:t>
            </a:r>
          </a:p>
          <a:p>
            <a:pPr marL="914400" lvl="1" indent="-514350"/>
            <a:r>
              <a:rPr lang="en-US" sz="2000" dirty="0"/>
              <a:t>FSL: Correction of corrupt drop-out slices (different identification) via Gaussian process model</a:t>
            </a:r>
          </a:p>
          <a:p>
            <a:pPr marL="914400" lvl="1" indent="-514350"/>
            <a:r>
              <a:rPr lang="en-US" sz="2000" dirty="0"/>
              <a:t>Both: Need motion &amp; eddy current correction done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Don’t care…</a:t>
            </a:r>
          </a:p>
          <a:p>
            <a:pPr marL="914400" lvl="1" indent="-514350"/>
            <a:r>
              <a:rPr lang="en-US" sz="2000" dirty="0"/>
              <a:t>Estimated data significantly biased =&gt; incorrect results</a:t>
            </a:r>
          </a:p>
          <a:p>
            <a:pPr marL="914400" lvl="1" indent="-514350"/>
            <a:r>
              <a:rPr lang="en-US" sz="1400" dirty="0" err="1"/>
              <a:t>Berl</a:t>
            </a:r>
            <a:r>
              <a:rPr lang="en-US" sz="1400" dirty="0"/>
              <a:t> et al (2015). Investigation of vibration-induced artifact in clinical diffusion-weighted imaging of pediatric subjects. Hum Brain Mapp, 36(12), 4745–57. </a:t>
            </a:r>
          </a:p>
        </p:txBody>
      </p:sp>
    </p:spTree>
    <p:extLst>
      <p:ext uri="{BB962C8B-B14F-4D97-AF65-F5344CB8AC3E}">
        <p14:creationId xmlns:p14="http://schemas.microsoft.com/office/powerpoint/2010/main" val="34340988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DWI Motion Artifact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8395271" cy="4343400"/>
          </a:xfrm>
        </p:spPr>
        <p:txBody>
          <a:bodyPr/>
          <a:lstStyle/>
          <a:p>
            <a:r>
              <a:rPr lang="en-US" sz="2800" dirty="0"/>
              <a:t>Venetian blind artifacts</a:t>
            </a:r>
          </a:p>
          <a:p>
            <a:r>
              <a:rPr lang="en-US" sz="2800" dirty="0" err="1"/>
              <a:t>DTIPrep</a:t>
            </a:r>
            <a:r>
              <a:rPr lang="en-US" sz="2800" dirty="0"/>
              <a:t>: Detects and removes DWI with motion</a:t>
            </a:r>
          </a:p>
          <a:p>
            <a:pPr lvl="1"/>
            <a:r>
              <a:rPr lang="en-US" sz="2400" dirty="0"/>
              <a:t>Differences between interleaved volumes </a:t>
            </a:r>
          </a:p>
          <a:p>
            <a:r>
              <a:rPr lang="en-US" sz="2800" dirty="0"/>
              <a:t>FSL: Detects motion between slices and correct them (only new version 5.12 or 6.1, not 6.0)</a:t>
            </a:r>
          </a:p>
          <a:p>
            <a:pPr lvl="1"/>
            <a:r>
              <a:rPr lang="en-US" sz="2400" dirty="0"/>
              <a:t>Slice motion model as part of eddy current/motion correction, performs slice to volume registration</a:t>
            </a:r>
          </a:p>
          <a:p>
            <a:pPr lvl="1"/>
            <a:r>
              <a:rPr lang="en-US" sz="2400" dirty="0"/>
              <a:t>Very slow</a:t>
            </a:r>
          </a:p>
          <a:p>
            <a:pPr lvl="1"/>
            <a:r>
              <a:rPr lang="en-US" sz="2400" dirty="0"/>
              <a:t>High error setting for registration</a:t>
            </a:r>
          </a:p>
          <a:p>
            <a:pPr lvl="1"/>
            <a:r>
              <a:rPr lang="en-US" sz="2400" dirty="0"/>
              <a:t>I would not use (at this time)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8"/>
          <a:stretch/>
        </p:blipFill>
        <p:spPr>
          <a:xfrm>
            <a:off x="6182690" y="4939145"/>
            <a:ext cx="2454046" cy="16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045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65D26-F1C4-7A4E-951C-A28F839C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</a:t>
            </a:r>
            <a:r>
              <a:rPr lang="en-US" dirty="0" err="1"/>
              <a:t>dMRI</a:t>
            </a:r>
            <a:r>
              <a:rPr lang="en-US" dirty="0"/>
              <a:t> QC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7B1F0-741D-6F4F-8D38-18DF831D0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43792"/>
            <a:ext cx="7848600" cy="47679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DICOM conversion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</a:rPr>
              <a:t>(better) Remove bad DWIs via </a:t>
            </a:r>
            <a:r>
              <a:rPr lang="en-US" sz="2800" dirty="0" err="1">
                <a:solidFill>
                  <a:srgbClr val="C00000"/>
                </a:solidFill>
              </a:rPr>
              <a:t>DTIPrep</a:t>
            </a:r>
            <a:endParaRPr lang="en-US" sz="28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Susceptibility artifact computation FSL</a:t>
            </a:r>
          </a:p>
          <a:p>
            <a:pPr lvl="1"/>
            <a:r>
              <a:rPr lang="en-US" sz="2400" dirty="0"/>
              <a:t>Concatenation of corrected AP &amp; PA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Brainmask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Motion &amp; Eddy current correction</a:t>
            </a:r>
          </a:p>
          <a:p>
            <a:pPr marL="914400" lvl="1" indent="-514350"/>
            <a:r>
              <a:rPr lang="en-US" sz="2400" dirty="0"/>
              <a:t>Also applies susceptibility un-deformation</a:t>
            </a:r>
          </a:p>
          <a:p>
            <a:pPr marL="914400" lvl="1" indent="-514350"/>
            <a:r>
              <a:rPr lang="en-US" sz="2400" dirty="0"/>
              <a:t>Alternatively correct bad DWIs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</a:rPr>
              <a:t>(simpler) Remove bad DWIs via </a:t>
            </a:r>
            <a:r>
              <a:rPr lang="en-US" sz="2800" dirty="0" err="1">
                <a:solidFill>
                  <a:srgbClr val="C00000"/>
                </a:solidFill>
              </a:rPr>
              <a:t>DTIPrep</a:t>
            </a:r>
            <a:endParaRPr lang="en-US" sz="28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DTI estimation – tractography QC</a:t>
            </a:r>
          </a:p>
        </p:txBody>
      </p:sp>
    </p:spTree>
    <p:extLst>
      <p:ext uri="{BB962C8B-B14F-4D97-AF65-F5344CB8AC3E}">
        <p14:creationId xmlns:p14="http://schemas.microsoft.com/office/powerpoint/2010/main" val="24374199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E210-79B8-A54F-8DEE-8C8CE00B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</a:t>
            </a:r>
            <a:r>
              <a:rPr lang="en-US" dirty="0" err="1"/>
              <a:t>convertion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32E8F-37E5-3344-B6DD-0F0F5BB6D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8451273" cy="4343400"/>
          </a:xfrm>
        </p:spPr>
        <p:txBody>
          <a:bodyPr/>
          <a:lstStyle/>
          <a:p>
            <a:r>
              <a:rPr lang="en-US" sz="2800" dirty="0"/>
              <a:t>Diffusion tags in DICOM are a mess!</a:t>
            </a:r>
          </a:p>
          <a:p>
            <a:pPr lvl="1"/>
            <a:r>
              <a:rPr lang="en-US" sz="2400" dirty="0"/>
              <a:t>No field permeating standard yet</a:t>
            </a:r>
          </a:p>
          <a:p>
            <a:r>
              <a:rPr lang="en-US" sz="2800" dirty="0"/>
              <a:t>No single great converter tool</a:t>
            </a:r>
          </a:p>
          <a:p>
            <a:r>
              <a:rPr lang="en-US" sz="2800" dirty="0"/>
              <a:t>Currently Best: </a:t>
            </a:r>
            <a:r>
              <a:rPr lang="en-US" sz="2800" dirty="0" err="1"/>
              <a:t>DWIConvert</a:t>
            </a:r>
            <a:r>
              <a:rPr lang="en-US" sz="2800" dirty="0"/>
              <a:t> (Slicer)</a:t>
            </a:r>
          </a:p>
          <a:p>
            <a:pPr lvl="1"/>
            <a:r>
              <a:rPr lang="en-US" sz="2400" dirty="0"/>
              <a:t>Captures many vendors and special cases well</a:t>
            </a:r>
          </a:p>
          <a:p>
            <a:pPr lvl="1"/>
            <a:r>
              <a:rPr lang="en-US" sz="2400" dirty="0"/>
              <a:t>Can write both NRRD and NIFTI images</a:t>
            </a:r>
          </a:p>
          <a:p>
            <a:pPr lvl="1"/>
            <a:r>
              <a:rPr lang="en-US" sz="2400" dirty="0"/>
              <a:t>Can convert to/from NRRD vs NIFTI</a:t>
            </a:r>
          </a:p>
          <a:p>
            <a:pPr lvl="1"/>
            <a:r>
              <a:rPr lang="en-US" sz="2400" dirty="0"/>
              <a:t>Uses B-matrix for actual gradient and b-value (option)</a:t>
            </a:r>
          </a:p>
          <a:p>
            <a:r>
              <a:rPr lang="en-US" sz="2800" dirty="0"/>
              <a:t>Alternative: dcm2nix</a:t>
            </a:r>
          </a:p>
          <a:p>
            <a:pPr lvl="1"/>
            <a:r>
              <a:rPr lang="en-US" sz="2400" dirty="0"/>
              <a:t>Converts to NIFTI, uses prescribed information</a:t>
            </a:r>
          </a:p>
        </p:txBody>
      </p:sp>
    </p:spTree>
    <p:extLst>
      <p:ext uri="{BB962C8B-B14F-4D97-AF65-F5344CB8AC3E}">
        <p14:creationId xmlns:p14="http://schemas.microsoft.com/office/powerpoint/2010/main" val="13222503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31A4-6036-0344-AC23-B591C7C9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NIFTI vs NRRD DWI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90406-5520-4C47-A18B-4B846322C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178140" cy="4343400"/>
          </a:xfrm>
        </p:spPr>
        <p:txBody>
          <a:bodyPr/>
          <a:lstStyle/>
          <a:p>
            <a:r>
              <a:rPr lang="en-US" sz="2800" dirty="0"/>
              <a:t>NIFTI</a:t>
            </a:r>
          </a:p>
          <a:p>
            <a:pPr lvl="1"/>
            <a:r>
              <a:rPr lang="en-US" sz="2400" dirty="0"/>
              <a:t>4D – Image without diffusion information</a:t>
            </a:r>
          </a:p>
          <a:p>
            <a:pPr lvl="1"/>
            <a:r>
              <a:rPr lang="en-US" sz="2400" dirty="0"/>
              <a:t>Gradients (b-vectors) &amp; b-values in separate text files</a:t>
            </a:r>
          </a:p>
          <a:p>
            <a:pPr lvl="1"/>
            <a:r>
              <a:rPr lang="en-US" sz="2400" dirty="0"/>
              <a:t>Confusing: often </a:t>
            </a:r>
            <a:r>
              <a:rPr lang="en-US" sz="2400" dirty="0" err="1"/>
              <a:t>bvec</a:t>
            </a:r>
            <a:r>
              <a:rPr lang="en-US" sz="2400" dirty="0"/>
              <a:t> &amp; </a:t>
            </a:r>
            <a:r>
              <a:rPr lang="en-US" sz="2400" dirty="0" err="1"/>
              <a:t>bval</a:t>
            </a:r>
            <a:r>
              <a:rPr lang="en-US" sz="2400" dirty="0"/>
              <a:t> files not name linked</a:t>
            </a:r>
          </a:p>
          <a:p>
            <a:pPr lvl="1"/>
            <a:r>
              <a:rPr lang="en-US" sz="2400" dirty="0"/>
              <a:t>No measurement frame</a:t>
            </a:r>
          </a:p>
          <a:p>
            <a:pPr lvl="2"/>
            <a:r>
              <a:rPr lang="en-US" sz="2000" dirty="0"/>
              <a:t>b-vectors need to be specified in image coordinate space</a:t>
            </a:r>
          </a:p>
          <a:p>
            <a:pPr lvl="2"/>
            <a:r>
              <a:rPr lang="en-US" sz="2000" dirty="0"/>
              <a:t>Vendors use different spaces (patient vs scanner coordinate space) =&gt; Adaption of </a:t>
            </a:r>
            <a:r>
              <a:rPr lang="en-US" sz="2000" dirty="0" err="1"/>
              <a:t>bvecs</a:t>
            </a:r>
            <a:r>
              <a:rPr lang="en-US" sz="2000" dirty="0"/>
              <a:t> needed</a:t>
            </a:r>
          </a:p>
        </p:txBody>
      </p:sp>
    </p:spTree>
    <p:extLst>
      <p:ext uri="{BB962C8B-B14F-4D97-AF65-F5344CB8AC3E}">
        <p14:creationId xmlns:p14="http://schemas.microsoft.com/office/powerpoint/2010/main" val="41120642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31A4-6036-0344-AC23-B591C7C9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NIFTI vs NRRD DWI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90406-5520-4C47-A18B-4B846322C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4461164" cy="4343400"/>
          </a:xfrm>
        </p:spPr>
        <p:txBody>
          <a:bodyPr/>
          <a:lstStyle/>
          <a:p>
            <a:r>
              <a:rPr lang="en-US" sz="2400" dirty="0"/>
              <a:t>NRRD</a:t>
            </a:r>
          </a:p>
          <a:p>
            <a:pPr lvl="1"/>
            <a:r>
              <a:rPr lang="en-US" sz="2000" dirty="0"/>
              <a:t>Single file format (.</a:t>
            </a:r>
            <a:r>
              <a:rPr lang="en-US" sz="2000" dirty="0" err="1"/>
              <a:t>nrrd</a:t>
            </a:r>
            <a:r>
              <a:rPr lang="en-US" sz="2000" dirty="0"/>
              <a:t>) or </a:t>
            </a:r>
            <a:r>
              <a:rPr lang="en-US" sz="2000" dirty="0" err="1"/>
              <a:t>raw+header</a:t>
            </a:r>
            <a:r>
              <a:rPr lang="en-US" sz="2000" dirty="0"/>
              <a:t> (.raw +.</a:t>
            </a:r>
            <a:r>
              <a:rPr lang="en-US" sz="2000" dirty="0" err="1"/>
              <a:t>nhdr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All image information in header including diffusion data</a:t>
            </a:r>
          </a:p>
          <a:p>
            <a:pPr lvl="1"/>
            <a:r>
              <a:rPr lang="en-US" sz="2000" dirty="0"/>
              <a:t>No confusions</a:t>
            </a:r>
          </a:p>
          <a:p>
            <a:pPr lvl="1"/>
            <a:r>
              <a:rPr lang="en-US" sz="2000" dirty="0"/>
              <a:t>Measurement frame info</a:t>
            </a:r>
          </a:p>
          <a:p>
            <a:pPr lvl="1"/>
            <a:r>
              <a:rPr lang="en-US" sz="2000" dirty="0"/>
              <a:t>Inconvenient: b-vector and b-value info combined into single 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71E13-A7BF-864B-A188-9AABC3996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764" y="1364672"/>
            <a:ext cx="390147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229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IRAL">
  <a:themeElements>
    <a:clrScheme name="MyUN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UN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MyUN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N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N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N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N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UN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UN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UN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UN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UN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UN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UN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NIRAL.thmx</Template>
  <TotalTime>6908</TotalTime>
  <Words>1314</Words>
  <Application>Microsoft Macintosh PowerPoint</Application>
  <PresentationFormat>On-screen Show (4:3)</PresentationFormat>
  <Paragraphs>214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Marker Felt</vt:lpstr>
      <vt:lpstr>Times</vt:lpstr>
      <vt:lpstr>NIRAL</vt:lpstr>
      <vt:lpstr>Diffusion MRI - Lesson 3 DWI/DTI QC</vt:lpstr>
      <vt:lpstr>Content</vt:lpstr>
      <vt:lpstr>DWI Artifacts</vt:lpstr>
      <vt:lpstr>Bad DWI: Slicewise Artifact</vt:lpstr>
      <vt:lpstr>Within DWI Motion Artifact</vt:lpstr>
      <vt:lpstr>Modern dMRI QC Workflow</vt:lpstr>
      <vt:lpstr>DICOM convertion</vt:lpstr>
      <vt:lpstr>NIFTI vs NRRD DWI</vt:lpstr>
      <vt:lpstr>NIFTI vs NRRD DWI</vt:lpstr>
      <vt:lpstr>Susceptibility Correction</vt:lpstr>
      <vt:lpstr>Susceptibility Correction</vt:lpstr>
      <vt:lpstr>Topup</vt:lpstr>
      <vt:lpstr>Topup</vt:lpstr>
      <vt:lpstr>Brain Masking in DWI</vt:lpstr>
      <vt:lpstr>DWI Motion Correction</vt:lpstr>
      <vt:lpstr>Eddy Current Artifacts</vt:lpstr>
      <vt:lpstr>New FSL Eddy</vt:lpstr>
      <vt:lpstr>New FSL Eddy</vt:lpstr>
      <vt:lpstr>DTIPrep</vt:lpstr>
      <vt:lpstr>DWI info</vt:lpstr>
      <vt:lpstr>Gradient info in 3D</vt:lpstr>
      <vt:lpstr>Visual DTI QC</vt:lpstr>
      <vt:lpstr>Conclusion</vt:lpstr>
      <vt:lpstr>Slicer Demo</vt:lpstr>
    </vt:vector>
  </TitlesOfParts>
  <Company>University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 Tensor Processing and Visualization</dc:title>
  <dc:creator>Ross Whitaker</dc:creator>
  <cp:lastModifiedBy>Martin Styner</cp:lastModifiedBy>
  <cp:revision>418</cp:revision>
  <dcterms:created xsi:type="dcterms:W3CDTF">2006-05-25T14:45:12Z</dcterms:created>
  <dcterms:modified xsi:type="dcterms:W3CDTF">2019-04-11T17:08:58Z</dcterms:modified>
</cp:coreProperties>
</file>