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1" r:id="rId1"/>
  </p:sldMasterIdLst>
  <p:notesMasterIdLst>
    <p:notesMasterId r:id="rId44"/>
  </p:notesMasterIdLst>
  <p:sldIdLst>
    <p:sldId id="256" r:id="rId2"/>
    <p:sldId id="483" r:id="rId3"/>
    <p:sldId id="484" r:id="rId4"/>
    <p:sldId id="485" r:id="rId5"/>
    <p:sldId id="487" r:id="rId6"/>
    <p:sldId id="263" r:id="rId7"/>
    <p:sldId id="488" r:id="rId8"/>
    <p:sldId id="264" r:id="rId9"/>
    <p:sldId id="265" r:id="rId10"/>
    <p:sldId id="490" r:id="rId11"/>
    <p:sldId id="493" r:id="rId12"/>
    <p:sldId id="492" r:id="rId13"/>
    <p:sldId id="491" r:id="rId14"/>
    <p:sldId id="494" r:id="rId15"/>
    <p:sldId id="489" r:id="rId16"/>
    <p:sldId id="266" r:id="rId17"/>
    <p:sldId id="495" r:id="rId18"/>
    <p:sldId id="270" r:id="rId19"/>
    <p:sldId id="258" r:id="rId20"/>
    <p:sldId id="486" r:id="rId21"/>
    <p:sldId id="316" r:id="rId22"/>
    <p:sldId id="318" r:id="rId23"/>
    <p:sldId id="321" r:id="rId24"/>
    <p:sldId id="322" r:id="rId25"/>
    <p:sldId id="323" r:id="rId26"/>
    <p:sldId id="324" r:id="rId27"/>
    <p:sldId id="326" r:id="rId28"/>
    <p:sldId id="327" r:id="rId29"/>
    <p:sldId id="332" r:id="rId30"/>
    <p:sldId id="330" r:id="rId31"/>
    <p:sldId id="331" r:id="rId32"/>
    <p:sldId id="333" r:id="rId33"/>
    <p:sldId id="496" r:id="rId34"/>
    <p:sldId id="309" r:id="rId35"/>
    <p:sldId id="497" r:id="rId36"/>
    <p:sldId id="498" r:id="rId37"/>
    <p:sldId id="499" r:id="rId38"/>
    <p:sldId id="500" r:id="rId39"/>
    <p:sldId id="501" r:id="rId40"/>
    <p:sldId id="502" r:id="rId41"/>
    <p:sldId id="503" r:id="rId42"/>
    <p:sldId id="504"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B859"/>
    <a:srgbClr val="FFE971"/>
    <a:srgbClr val="00CC00"/>
    <a:srgbClr val="0000FF"/>
    <a:srgbClr val="00FF30"/>
    <a:srgbClr val="211642"/>
    <a:srgbClr val="FF0A00"/>
    <a:srgbClr val="A3FFFD"/>
    <a:srgbClr val="00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61" autoAdjust="0"/>
    <p:restoredTop sz="94660"/>
  </p:normalViewPr>
  <p:slideViewPr>
    <p:cSldViewPr snapToGrid="0">
      <p:cViewPr varScale="1">
        <p:scale>
          <a:sx n="108" d="100"/>
          <a:sy n="108" d="100"/>
        </p:scale>
        <p:origin x="63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64"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64" charset="-128"/>
              </a:defRPr>
            </a:lvl1pPr>
          </a:lstStyle>
          <a:p>
            <a:pPr>
              <a:defRPr/>
            </a:pPr>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64"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64" charset="-128"/>
              </a:defRPr>
            </a:lvl1pPr>
          </a:lstStyle>
          <a:p>
            <a:pPr>
              <a:defRPr/>
            </a:pPr>
            <a:fld id="{44CE11C2-1A91-4F0E-8155-59AF66592C7E}" type="slidenum">
              <a:rPr lang="en-US"/>
              <a:pPr>
                <a:defRPr/>
              </a:pPr>
              <a:t>‹#›</a:t>
            </a:fld>
            <a:endParaRPr lang="en-US"/>
          </a:p>
        </p:txBody>
      </p:sp>
    </p:spTree>
    <p:extLst>
      <p:ext uri="{BB962C8B-B14F-4D97-AF65-F5344CB8AC3E}">
        <p14:creationId xmlns:p14="http://schemas.microsoft.com/office/powerpoint/2010/main" val="3169906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6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B5CF81C7-9855-4D83-8413-A359AE57B524}" type="slidenum">
              <a:rPr lang="en-US" smtClean="0"/>
              <a:pPr/>
              <a:t>1</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pitchFamily="34" charset="0"/>
              <a:ea typeface="ＭＳ Ｐゴシック" pitchFamily="34" charset="-128"/>
            </a:endParaRPr>
          </a:p>
        </p:txBody>
      </p:sp>
    </p:spTree>
    <p:extLst>
      <p:ext uri="{BB962C8B-B14F-4D97-AF65-F5344CB8AC3E}">
        <p14:creationId xmlns:p14="http://schemas.microsoft.com/office/powerpoint/2010/main" val="9020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inputs/outputs</a:t>
            </a:r>
            <a:r>
              <a:rPr lang="en-US" baseline="0" dirty="0"/>
              <a:t> explicit</a:t>
            </a:r>
          </a:p>
          <a:p>
            <a:r>
              <a:rPr lang="en-US" baseline="0" dirty="0"/>
              <a:t>Voxel + dilation</a:t>
            </a:r>
            <a:endParaRPr lang="en-US" dirty="0"/>
          </a:p>
        </p:txBody>
      </p:sp>
      <p:sp>
        <p:nvSpPr>
          <p:cNvPr id="4" name="Slide Number Placeholder 3"/>
          <p:cNvSpPr>
            <a:spLocks noGrp="1"/>
          </p:cNvSpPr>
          <p:nvPr>
            <p:ph type="sldNum" sz="quarter" idx="10"/>
          </p:nvPr>
        </p:nvSpPr>
        <p:spPr/>
        <p:txBody>
          <a:bodyPr/>
          <a:lstStyle/>
          <a:p>
            <a:fld id="{909E0551-60A2-3D40-82E5-92D3DCECD017}" type="slidenum">
              <a:rPr lang="en-US" smtClean="0"/>
              <a:t>6</a:t>
            </a:fld>
            <a:endParaRPr lang="en-US"/>
          </a:p>
        </p:txBody>
      </p:sp>
    </p:spTree>
    <p:extLst>
      <p:ext uri="{BB962C8B-B14F-4D97-AF65-F5344CB8AC3E}">
        <p14:creationId xmlns:p14="http://schemas.microsoft.com/office/powerpoint/2010/main" val="1582621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transformations generated during this process are concatenated and a global displacement field is generated for each subject. Each subject is transformed into the atlas space. However, to re-sample the tensors, Riemannian methods are used to preserve their shape and orientation.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transformed images are averaged using the Log-Euclidean method to produce a tensor atlas. The tensor atlas provides an image with improved signal-to-noise ratio (SNR) that is used to create template fiber tracts. These template bundles are traced and validated by experts. In the following section, the traced fiber bundles will be used to train the neural network. </a:t>
            </a:r>
            <a:endParaRPr lang="en-US" dirty="0"/>
          </a:p>
          <a:p>
            <a:endParaRPr lang="en-US" dirty="0"/>
          </a:p>
        </p:txBody>
      </p:sp>
      <p:sp>
        <p:nvSpPr>
          <p:cNvPr id="4" name="Slide Number Placeholder 3"/>
          <p:cNvSpPr>
            <a:spLocks noGrp="1"/>
          </p:cNvSpPr>
          <p:nvPr>
            <p:ph type="sldNum" sz="quarter" idx="10"/>
          </p:nvPr>
        </p:nvSpPr>
        <p:spPr/>
        <p:txBody>
          <a:bodyPr/>
          <a:lstStyle/>
          <a:p>
            <a:fld id="{909E0551-60A2-3D40-82E5-92D3DCECD017}" type="slidenum">
              <a:rPr lang="en-US" smtClean="0"/>
              <a:t>8</a:t>
            </a:fld>
            <a:endParaRPr lang="en-US"/>
          </a:p>
        </p:txBody>
      </p:sp>
    </p:spTree>
    <p:extLst>
      <p:ext uri="{BB962C8B-B14F-4D97-AF65-F5344CB8AC3E}">
        <p14:creationId xmlns:p14="http://schemas.microsoft.com/office/powerpoint/2010/main" val="166650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r>
              <a:rPr lang="en-US" dirty="0" err="1"/>
              <a:t>Tractography</a:t>
            </a:r>
            <a:r>
              <a:rPr lang="en-US" dirty="0"/>
              <a:t> was performed by following small steps along the principal diffusion direction</a:t>
            </a:r>
          </a:p>
          <a:p>
            <a:r>
              <a:rPr lang="en-US" dirty="0"/>
              <a:t>3. </a:t>
            </a:r>
          </a:p>
          <a:p>
            <a:endParaRPr lang="en-US" dirty="0"/>
          </a:p>
          <a:p>
            <a:r>
              <a:rPr lang="en-US" dirty="0"/>
              <a:t>Concise</a:t>
            </a:r>
            <a:r>
              <a:rPr lang="en-US" baseline="0" dirty="0"/>
              <a:t> s</a:t>
            </a:r>
          </a:p>
          <a:p>
            <a:r>
              <a:rPr lang="en-US" baseline="0" dirty="0" err="1"/>
              <a:t>Standart</a:t>
            </a:r>
            <a:r>
              <a:rPr lang="en-US" baseline="0" dirty="0"/>
              <a:t> </a:t>
            </a:r>
            <a:r>
              <a:rPr lang="en-US" baseline="0" dirty="0" err="1"/>
              <a:t>deterministc</a:t>
            </a:r>
            <a:r>
              <a:rPr lang="en-US" baseline="0" dirty="0"/>
              <a:t> tract</a:t>
            </a:r>
            <a:endParaRPr lang="en-US" dirty="0"/>
          </a:p>
        </p:txBody>
      </p:sp>
      <p:sp>
        <p:nvSpPr>
          <p:cNvPr id="4" name="Slide Number Placeholder 3"/>
          <p:cNvSpPr>
            <a:spLocks noGrp="1"/>
          </p:cNvSpPr>
          <p:nvPr>
            <p:ph type="sldNum" sz="quarter" idx="10"/>
          </p:nvPr>
        </p:nvSpPr>
        <p:spPr/>
        <p:txBody>
          <a:bodyPr/>
          <a:lstStyle/>
          <a:p>
            <a:fld id="{909E0551-60A2-3D40-82E5-92D3DCECD017}" type="slidenum">
              <a:rPr lang="en-US" smtClean="0"/>
              <a:t>9</a:t>
            </a:fld>
            <a:endParaRPr lang="en-US"/>
          </a:p>
        </p:txBody>
      </p:sp>
    </p:spTree>
    <p:extLst>
      <p:ext uri="{BB962C8B-B14F-4D97-AF65-F5344CB8AC3E}">
        <p14:creationId xmlns:p14="http://schemas.microsoft.com/office/powerpoint/2010/main" val="364105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Arcuate</a:t>
            </a:r>
            <a:r>
              <a:rPr lang="en-US" sz="1200" kern="1200" dirty="0">
                <a:solidFill>
                  <a:schemeClr val="tx1"/>
                </a:solidFill>
                <a:effectLst/>
                <a:latin typeface="+mn-lt"/>
                <a:ea typeface="+mn-ea"/>
                <a:cs typeface="+mn-cs"/>
              </a:rPr>
              <a:t> Fasciculus Right </a:t>
            </a:r>
            <a:r>
              <a:rPr lang="en-US" sz="1200" kern="1200" dirty="0" err="1">
                <a:solidFill>
                  <a:schemeClr val="tx1"/>
                </a:solidFill>
                <a:effectLst/>
                <a:latin typeface="+mn-lt"/>
                <a:ea typeface="+mn-ea"/>
                <a:cs typeface="+mn-cs"/>
              </a:rPr>
              <a:t>Frontotemporal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ArcRFT</a:t>
            </a:r>
            <a:r>
              <a:rPr lang="en-US" sz="1200" kern="1200" dirty="0">
                <a:solidFill>
                  <a:schemeClr val="tx1"/>
                </a:solidFill>
                <a:effectLst/>
                <a:latin typeface="+mn-lt"/>
                <a:ea typeface="+mn-ea"/>
                <a:cs typeface="+mn-cs"/>
              </a:rPr>
              <a:t>) shown in Figure 5, was chosen to test our method because it is a bundle that is difficult to trace, is not always present, or it may be a short bundle.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role of this fiber bundle is still uncertain and current evidence suggests that it has an important role in language development.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used 8 different brain atlases of neonate infants of 1-2 years old to build our data set.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50</a:t>
            </a:r>
            <a:r>
              <a:rPr lang="en-US" sz="1200" kern="1200" baseline="0" dirty="0">
                <a:solidFill>
                  <a:schemeClr val="tx1"/>
                </a:solidFill>
                <a:effectLst/>
                <a:latin typeface="+mn-lt"/>
                <a:ea typeface="+mn-ea"/>
                <a:cs typeface="+mn-cs"/>
              </a:rPr>
              <a:t> subjects for classification. </a:t>
            </a:r>
            <a:endParaRPr lang="en-US" dirty="0"/>
          </a:p>
          <a:p>
            <a:endParaRPr lang="en-US" dirty="0"/>
          </a:p>
        </p:txBody>
      </p:sp>
      <p:sp>
        <p:nvSpPr>
          <p:cNvPr id="4" name="Slide Number Placeholder 3"/>
          <p:cNvSpPr>
            <a:spLocks noGrp="1"/>
          </p:cNvSpPr>
          <p:nvPr>
            <p:ph type="sldNum" sz="quarter" idx="10"/>
          </p:nvPr>
        </p:nvSpPr>
        <p:spPr/>
        <p:txBody>
          <a:bodyPr/>
          <a:lstStyle/>
          <a:p>
            <a:fld id="{909E0551-60A2-3D40-82E5-92D3DCECD017}" type="slidenum">
              <a:rPr lang="en-US" smtClean="0"/>
              <a:t>11</a:t>
            </a:fld>
            <a:endParaRPr lang="en-US"/>
          </a:p>
        </p:txBody>
      </p:sp>
    </p:spTree>
    <p:extLst>
      <p:ext uri="{BB962C8B-B14F-4D97-AF65-F5344CB8AC3E}">
        <p14:creationId xmlns:p14="http://schemas.microsoft.com/office/powerpoint/2010/main" val="58174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 multi-class classification scenario, we aim to create 53 different classes. Since the number of classes is 53, this will increase the number of features to 268 and rend the neural network training impractical. To reduce the number of landmarks, we applied affinity propagation, which is a type of clustering algorithm that finds N “exemplars points” representative of a cluster given the number N. Figure 2 shows the number of landmarks kept after the affinity propagation algorithm was applied to the set of 265 landmarks (5 for each bundle) which is set to N = 32. </a:t>
            </a:r>
            <a:endParaRPr lang="en-US" dirty="0"/>
          </a:p>
          <a:p>
            <a:endParaRPr lang="en-US" dirty="0"/>
          </a:p>
        </p:txBody>
      </p:sp>
      <p:sp>
        <p:nvSpPr>
          <p:cNvPr id="4" name="Slide Number Placeholder 3"/>
          <p:cNvSpPr>
            <a:spLocks noGrp="1"/>
          </p:cNvSpPr>
          <p:nvPr>
            <p:ph type="sldNum" sz="quarter" idx="10"/>
          </p:nvPr>
        </p:nvSpPr>
        <p:spPr/>
        <p:txBody>
          <a:bodyPr/>
          <a:lstStyle/>
          <a:p>
            <a:fld id="{909E0551-60A2-3D40-82E5-92D3DCECD017}" type="slidenum">
              <a:rPr lang="en-US" smtClean="0"/>
              <a:t>12</a:t>
            </a:fld>
            <a:endParaRPr lang="en-US"/>
          </a:p>
        </p:txBody>
      </p:sp>
    </p:spTree>
    <p:extLst>
      <p:ext uri="{BB962C8B-B14F-4D97-AF65-F5344CB8AC3E}">
        <p14:creationId xmlns:p14="http://schemas.microsoft.com/office/powerpoint/2010/main" val="4220856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WM region can be provided as input to </a:t>
            </a:r>
            <a:r>
              <a:rPr lang="en-US" dirty="0" err="1"/>
              <a:t>Autotract</a:t>
            </a:r>
            <a:r>
              <a:rPr lang="en-US" dirty="0"/>
              <a:t> or it is calculated using the FA map and </a:t>
            </a:r>
            <a:r>
              <a:rPr lang="en-US" dirty="0" err="1"/>
              <a:t>thresholding</a:t>
            </a:r>
            <a:r>
              <a:rPr lang="en-US" dirty="0"/>
              <a:t> with </a:t>
            </a:r>
            <a:r>
              <a:rPr lang="en-US" dirty="0" err="1"/>
              <a:t>Otsu’smethod</a:t>
            </a:r>
            <a:r>
              <a:rPr lang="en-US" dirty="0"/>
              <a:t>.</a:t>
            </a:r>
          </a:p>
          <a:p>
            <a:r>
              <a:rPr lang="en-US" dirty="0"/>
              <a:t>The CSF mask can also be provided as input or it is generated with a multi Otsu threshold segmentation. </a:t>
            </a:r>
          </a:p>
          <a:p>
            <a:r>
              <a:rPr lang="en-US" dirty="0"/>
              <a:t>Specifically, the FA is divided into three clusters and the CSF is considered to lie in the first cluster. </a:t>
            </a:r>
          </a:p>
          <a:p>
            <a:endParaRPr lang="en-US" dirty="0"/>
          </a:p>
          <a:p>
            <a:r>
              <a:rPr lang="en-US" dirty="0"/>
              <a:t>The fibers are pruned according to following criteria:</a:t>
            </a:r>
          </a:p>
          <a:p>
            <a:endParaRPr lang="en-US" dirty="0"/>
          </a:p>
          <a:p>
            <a:r>
              <a:rPr lang="en-US" dirty="0"/>
              <a:t>Source =&gt; Fiber atlas, </a:t>
            </a:r>
          </a:p>
          <a:p>
            <a:endParaRPr lang="en-US" dirty="0"/>
          </a:p>
          <a:p>
            <a:r>
              <a:rPr lang="en-US" dirty="0"/>
              <a:t>User provide CSF and WM is best -&gt; Automatic mask creation for CSF and WM</a:t>
            </a:r>
          </a:p>
        </p:txBody>
      </p:sp>
      <p:sp>
        <p:nvSpPr>
          <p:cNvPr id="4" name="Slide Number Placeholder 3"/>
          <p:cNvSpPr>
            <a:spLocks noGrp="1"/>
          </p:cNvSpPr>
          <p:nvPr>
            <p:ph type="sldNum" sz="quarter" idx="10"/>
          </p:nvPr>
        </p:nvSpPr>
        <p:spPr/>
        <p:txBody>
          <a:bodyPr/>
          <a:lstStyle/>
          <a:p>
            <a:fld id="{909E0551-60A2-3D40-82E5-92D3DCECD017}" type="slidenum">
              <a:rPr lang="en-US" smtClean="0"/>
              <a:t>16</a:t>
            </a:fld>
            <a:endParaRPr lang="en-US"/>
          </a:p>
        </p:txBody>
      </p:sp>
    </p:spTree>
    <p:extLst>
      <p:ext uri="{BB962C8B-B14F-4D97-AF65-F5344CB8AC3E}">
        <p14:creationId xmlns:p14="http://schemas.microsoft.com/office/powerpoint/2010/main" val="351269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092200" y="933450"/>
            <a:ext cx="4486275" cy="3363913"/>
          </a:xfrm>
          <a:prstGeom prst="rect">
            <a:avLst/>
          </a:prstGeom>
          <a:solidFill>
            <a:srgbClr val="FFFFFF"/>
          </a:solidFill>
          <a:ln>
            <a:solidFill>
              <a:srgbClr val="000000"/>
            </a:solidFill>
            <a:miter lim="800000"/>
            <a:headEnd/>
            <a:tailEnd/>
          </a:ln>
        </p:spPr>
      </p:sp>
      <p:sp>
        <p:nvSpPr>
          <p:cNvPr id="47106" name="Text Box 2"/>
          <p:cNvSpPr txBox="1">
            <a:spLocks noGrp="1" noChangeArrowheads="1"/>
          </p:cNvSpPr>
          <p:nvPr>
            <p:ph type="body" idx="1"/>
          </p:nvPr>
        </p:nvSpPr>
        <p:spPr bwMode="auto">
          <a:xfrm>
            <a:off x="1032342" y="4623955"/>
            <a:ext cx="4611221" cy="3733512"/>
          </a:xfrm>
          <a:prstGeom prst="rect">
            <a:avLst/>
          </a:prstGeom>
          <a:noFill/>
          <a:ln>
            <a:round/>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178457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71600" y="1981200"/>
            <a:ext cx="7086600" cy="1752600"/>
          </a:xfrm>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1371600" y="4114800"/>
            <a:ext cx="7086600" cy="1752600"/>
          </a:xfrm>
        </p:spPr>
        <p:txBody>
          <a:bodyPr/>
          <a:lstStyle>
            <a:lvl1pPr marL="0" indent="0" algn="ctr">
              <a:buFontTx/>
              <a:buNone/>
              <a:defRPr/>
            </a:lvl1pPr>
          </a:lstStyle>
          <a:p>
            <a:r>
              <a:rPr lang="en-US"/>
              <a:t>Click to edit Master subtitle style</a:t>
            </a:r>
          </a:p>
        </p:txBody>
      </p:sp>
      <p:sp>
        <p:nvSpPr>
          <p:cNvPr id="4100" name="Line 4"/>
          <p:cNvSpPr>
            <a:spLocks noChangeShapeType="1"/>
          </p:cNvSpPr>
          <p:nvPr/>
        </p:nvSpPr>
        <p:spPr bwMode="auto">
          <a:xfrm>
            <a:off x="498475" y="6172200"/>
            <a:ext cx="8153400" cy="0"/>
          </a:xfrm>
          <a:prstGeom prst="line">
            <a:avLst/>
          </a:prstGeom>
          <a:noFill/>
          <a:ln w="25400">
            <a:solidFill>
              <a:srgbClr val="0050A8"/>
            </a:solidFill>
            <a:round/>
            <a:headEnd/>
            <a:tailEnd/>
          </a:ln>
          <a:effectLst/>
        </p:spPr>
        <p:txBody>
          <a:bodyPr wrap="none" anchor="ctr">
            <a:prstTxWarp prst="textNoShape">
              <a:avLst/>
            </a:prstTxWarp>
          </a:bodyPr>
          <a:lstStyle/>
          <a:p>
            <a:endParaRPr lang="en-US"/>
          </a:p>
        </p:txBody>
      </p:sp>
      <p:pic>
        <p:nvPicPr>
          <p:cNvPr id="4101" name="Picture 5" descr="UNC_logo_542_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5188" y="381000"/>
            <a:ext cx="4876800" cy="1350963"/>
          </a:xfrm>
          <a:prstGeom prst="rect">
            <a:avLst/>
          </a:prstGeom>
          <a:noFill/>
        </p:spPr>
      </p:pic>
      <p:sp>
        <p:nvSpPr>
          <p:cNvPr id="4102" name="Rectangle 6"/>
          <p:cNvSpPr>
            <a:spLocks noChangeArrowheads="1"/>
          </p:cNvSpPr>
          <p:nvPr/>
        </p:nvSpPr>
        <p:spPr bwMode="auto">
          <a:xfrm>
            <a:off x="0" y="0"/>
            <a:ext cx="1295400" cy="6858000"/>
          </a:xfrm>
          <a:prstGeom prst="rect">
            <a:avLst/>
          </a:prstGeom>
          <a:gradFill rotWithShape="0">
            <a:gsLst>
              <a:gs pos="0">
                <a:srgbClr val="5395D3"/>
              </a:gs>
              <a:gs pos="100000">
                <a:schemeClr val="bg1"/>
              </a:gs>
            </a:gsLst>
            <a:lin ang="0" scaled="1"/>
          </a:gradFill>
          <a:ln w="9525">
            <a:noFill/>
            <a:miter lim="800000"/>
            <a:headEnd/>
            <a:tailEnd/>
          </a:ln>
        </p:spPr>
        <p:txBody>
          <a:bodyPr wrap="none" anchor="ctr">
            <a:prstTxWarp prst="textNoShape">
              <a:avLst/>
            </a:prstTxWarp>
          </a:bodyPr>
          <a:lstStyle/>
          <a:p>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04800"/>
            <a:ext cx="19621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7340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304800"/>
            <a:ext cx="78486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38481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10100" y="1600200"/>
            <a:ext cx="38481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848100"/>
            <a:ext cx="38481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10100" y="3848100"/>
            <a:ext cx="38481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38481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00200"/>
            <a:ext cx="38481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8486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0"/>
            <a:ext cx="3848100" cy="4343400"/>
          </a:xfrm>
        </p:spPr>
        <p:txBody>
          <a:bodyPr/>
          <a:lstStyle/>
          <a:p>
            <a:r>
              <a:rPr lang="en-US"/>
              <a:t>Click icon to add clip art</a:t>
            </a:r>
          </a:p>
        </p:txBody>
      </p:sp>
      <p:sp>
        <p:nvSpPr>
          <p:cNvPr id="4" name="Text Placeholder 3"/>
          <p:cNvSpPr>
            <a:spLocks noGrp="1"/>
          </p:cNvSpPr>
          <p:nvPr>
            <p:ph type="body" sz="half" idx="2"/>
          </p:nvPr>
        </p:nvSpPr>
        <p:spPr>
          <a:xfrm>
            <a:off x="4610100" y="1600200"/>
            <a:ext cx="38481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8486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78486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848100"/>
            <a:ext cx="78486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8195" y="326915"/>
            <a:ext cx="8526253" cy="1018186"/>
          </a:xfrm>
        </p:spPr>
        <p:txBody>
          <a:bodyPr/>
          <a:lstStyle/>
          <a:p>
            <a:r>
              <a:rPr lang="en-US"/>
              <a:t>Click to edit Master title style</a:t>
            </a:r>
          </a:p>
        </p:txBody>
      </p:sp>
      <p:sp>
        <p:nvSpPr>
          <p:cNvPr id="3" name="Text Placeholder 2"/>
          <p:cNvSpPr>
            <a:spLocks noGrp="1"/>
          </p:cNvSpPr>
          <p:nvPr>
            <p:ph type="body" sz="half" idx="1"/>
          </p:nvPr>
        </p:nvSpPr>
        <p:spPr>
          <a:xfrm>
            <a:off x="372005" y="1506399"/>
            <a:ext cx="4165374" cy="4324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67716" y="1506399"/>
            <a:ext cx="4166732" cy="4324774"/>
          </a:xfrm>
        </p:spPr>
        <p:txBody>
          <a:bodyPr/>
          <a:lstStyle/>
          <a:p>
            <a:r>
              <a:rPr lang="en-US"/>
              <a:t>Click icon to add clip art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481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600200"/>
            <a:ext cx="38481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1295400" cy="6858000"/>
          </a:xfrm>
          <a:prstGeom prst="rect">
            <a:avLst/>
          </a:prstGeom>
          <a:gradFill rotWithShape="0">
            <a:gsLst>
              <a:gs pos="0">
                <a:srgbClr val="5395D3"/>
              </a:gs>
              <a:gs pos="100000">
                <a:schemeClr val="bg1"/>
              </a:gs>
            </a:gsLst>
            <a:lin ang="0" scaled="1"/>
          </a:gradFill>
          <a:ln w="9525">
            <a:noFill/>
            <a:miter lim="800000"/>
            <a:headEnd/>
            <a:tailEnd/>
          </a:ln>
        </p:spPr>
        <p:txBody>
          <a:bodyPr wrap="none" anchor="ctr">
            <a:prstTxWarp prst="textNoShape">
              <a:avLst/>
            </a:prstTxWarp>
          </a:bodyPr>
          <a:lstStyle/>
          <a:p>
            <a:endParaRPr lang="en-US"/>
          </a:p>
        </p:txBody>
      </p:sp>
      <p:sp>
        <p:nvSpPr>
          <p:cNvPr id="3075" name="Rectangle 3"/>
          <p:cNvSpPr>
            <a:spLocks noGrp="1" noChangeArrowheads="1"/>
          </p:cNvSpPr>
          <p:nvPr>
            <p:ph type="title"/>
          </p:nvPr>
        </p:nvSpPr>
        <p:spPr bwMode="auto">
          <a:xfrm>
            <a:off x="1242804" y="304800"/>
            <a:ext cx="721539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6" name="Rectangle 4"/>
          <p:cNvSpPr>
            <a:spLocks noGrp="1" noChangeArrowheads="1"/>
          </p:cNvSpPr>
          <p:nvPr>
            <p:ph type="body" idx="1"/>
          </p:nvPr>
        </p:nvSpPr>
        <p:spPr bwMode="auto">
          <a:xfrm>
            <a:off x="609600" y="1600200"/>
            <a:ext cx="78486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7" name="Line 5"/>
          <p:cNvSpPr>
            <a:spLocks noChangeShapeType="1"/>
          </p:cNvSpPr>
          <p:nvPr/>
        </p:nvSpPr>
        <p:spPr bwMode="auto">
          <a:xfrm>
            <a:off x="498475" y="6705600"/>
            <a:ext cx="8153400" cy="0"/>
          </a:xfrm>
          <a:prstGeom prst="line">
            <a:avLst/>
          </a:prstGeom>
          <a:noFill/>
          <a:ln w="25400">
            <a:solidFill>
              <a:srgbClr val="0050A8"/>
            </a:solidFill>
            <a:round/>
            <a:headEnd/>
            <a:tailEnd/>
          </a:ln>
          <a:effectLst/>
        </p:spPr>
        <p:txBody>
          <a:bodyPr wrap="none" anchor="ctr">
            <a:prstTxWarp prst="textNoShape">
              <a:avLst/>
            </a:prstTxWarp>
          </a:bodyPr>
          <a:lstStyle/>
          <a:p>
            <a:endParaRPr lang="en-US"/>
          </a:p>
        </p:txBody>
      </p:sp>
      <p:pic>
        <p:nvPicPr>
          <p:cNvPr id="3078" name="Picture 6" descr="UNC_logo"/>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8305800" y="152400"/>
            <a:ext cx="592138" cy="762000"/>
          </a:xfrm>
          <a:prstGeom prst="rect">
            <a:avLst/>
          </a:prstGeom>
          <a:noFill/>
        </p:spPr>
      </p:pic>
      <p:sp>
        <p:nvSpPr>
          <p:cNvPr id="3079" name="Text Box 7"/>
          <p:cNvSpPr txBox="1">
            <a:spLocks noChangeArrowheads="1"/>
          </p:cNvSpPr>
          <p:nvPr/>
        </p:nvSpPr>
        <p:spPr bwMode="auto">
          <a:xfrm>
            <a:off x="8699500" y="5946775"/>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080" name="Text Box 8"/>
          <p:cNvSpPr txBox="1">
            <a:spLocks noChangeArrowheads="1"/>
          </p:cNvSpPr>
          <p:nvPr/>
        </p:nvSpPr>
        <p:spPr bwMode="auto">
          <a:xfrm>
            <a:off x="8686800" y="6484938"/>
            <a:ext cx="463550" cy="366712"/>
          </a:xfrm>
          <a:prstGeom prst="rect">
            <a:avLst/>
          </a:prstGeom>
          <a:noFill/>
          <a:ln w="9525">
            <a:noFill/>
            <a:miter lim="800000"/>
            <a:headEnd/>
            <a:tailEnd/>
          </a:ln>
        </p:spPr>
        <p:txBody>
          <a:bodyPr wrap="none">
            <a:prstTxWarp prst="textNoShape">
              <a:avLst/>
            </a:prstTxWarp>
            <a:spAutoFit/>
          </a:bodyPr>
          <a:lstStyle/>
          <a:p>
            <a:fld id="{EE2191FC-DED7-284B-9ABE-B1A3315C570E}" type="slidenum">
              <a:rPr lang="en-US" sz="1800"/>
              <a:pPr/>
              <a:t>‹#›</a:t>
            </a:fld>
            <a:endParaRPr lang="en-US" sz="1800"/>
          </a:p>
        </p:txBody>
      </p:sp>
      <p:pic>
        <p:nvPicPr>
          <p:cNvPr id="9" name="Picture 8"/>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42805" cy="1095222"/>
          </a:xfrm>
          <a:prstGeom prst="rect">
            <a:avLst/>
          </a:prstGeom>
        </p:spPr>
      </p:pic>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ransition/>
  <p:txStyles>
    <p:titleStyle>
      <a:lvl1pPr algn="l" rtl="0" eaLnBrk="1" fontAlgn="base" hangingPunct="1">
        <a:spcBef>
          <a:spcPct val="0"/>
        </a:spcBef>
        <a:spcAft>
          <a:spcPct val="0"/>
        </a:spcAft>
        <a:defRPr sz="4200" b="1">
          <a:solidFill>
            <a:schemeClr val="tx1"/>
          </a:solidFill>
          <a:latin typeface="+mj-lt"/>
          <a:ea typeface="+mj-ea"/>
          <a:cs typeface="+mj-cs"/>
        </a:defRPr>
      </a:lvl1pPr>
      <a:lvl2pPr algn="l" rtl="0" eaLnBrk="1" fontAlgn="base" hangingPunct="1">
        <a:spcBef>
          <a:spcPct val="0"/>
        </a:spcBef>
        <a:spcAft>
          <a:spcPct val="0"/>
        </a:spcAft>
        <a:defRPr sz="4200" b="1">
          <a:solidFill>
            <a:schemeClr val="tx1"/>
          </a:solidFill>
          <a:latin typeface="Arial" charset="0"/>
        </a:defRPr>
      </a:lvl2pPr>
      <a:lvl3pPr algn="l" rtl="0" eaLnBrk="1" fontAlgn="base" hangingPunct="1">
        <a:spcBef>
          <a:spcPct val="0"/>
        </a:spcBef>
        <a:spcAft>
          <a:spcPct val="0"/>
        </a:spcAft>
        <a:defRPr sz="4200" b="1">
          <a:solidFill>
            <a:schemeClr val="tx1"/>
          </a:solidFill>
          <a:latin typeface="Arial" charset="0"/>
        </a:defRPr>
      </a:lvl3pPr>
      <a:lvl4pPr algn="l" rtl="0" eaLnBrk="1" fontAlgn="base" hangingPunct="1">
        <a:spcBef>
          <a:spcPct val="0"/>
        </a:spcBef>
        <a:spcAft>
          <a:spcPct val="0"/>
        </a:spcAft>
        <a:defRPr sz="4200" b="1">
          <a:solidFill>
            <a:schemeClr val="tx1"/>
          </a:solidFill>
          <a:latin typeface="Arial" charset="0"/>
        </a:defRPr>
      </a:lvl4pPr>
      <a:lvl5pPr algn="l" rtl="0" eaLnBrk="1" fontAlgn="base" hangingPunct="1">
        <a:spcBef>
          <a:spcPct val="0"/>
        </a:spcBef>
        <a:spcAft>
          <a:spcPct val="0"/>
        </a:spcAft>
        <a:defRPr sz="4200" b="1">
          <a:solidFill>
            <a:schemeClr val="tx1"/>
          </a:solidFill>
          <a:latin typeface="Arial" charset="0"/>
        </a:defRPr>
      </a:lvl5pPr>
      <a:lvl6pPr marL="457200" algn="l" rtl="0" eaLnBrk="1" fontAlgn="base" hangingPunct="1">
        <a:spcBef>
          <a:spcPct val="0"/>
        </a:spcBef>
        <a:spcAft>
          <a:spcPct val="0"/>
        </a:spcAft>
        <a:defRPr sz="4200" b="1">
          <a:solidFill>
            <a:schemeClr val="tx1"/>
          </a:solidFill>
          <a:latin typeface="Arial" charset="0"/>
        </a:defRPr>
      </a:lvl6pPr>
      <a:lvl7pPr marL="914400" algn="l" rtl="0" eaLnBrk="1" fontAlgn="base" hangingPunct="1">
        <a:spcBef>
          <a:spcPct val="0"/>
        </a:spcBef>
        <a:spcAft>
          <a:spcPct val="0"/>
        </a:spcAft>
        <a:defRPr sz="4200" b="1">
          <a:solidFill>
            <a:schemeClr val="tx1"/>
          </a:solidFill>
          <a:latin typeface="Arial" charset="0"/>
        </a:defRPr>
      </a:lvl7pPr>
      <a:lvl8pPr marL="1371600" algn="l" rtl="0" eaLnBrk="1" fontAlgn="base" hangingPunct="1">
        <a:spcBef>
          <a:spcPct val="0"/>
        </a:spcBef>
        <a:spcAft>
          <a:spcPct val="0"/>
        </a:spcAft>
        <a:defRPr sz="4200" b="1">
          <a:solidFill>
            <a:schemeClr val="tx1"/>
          </a:solidFill>
          <a:latin typeface="Arial" charset="0"/>
        </a:defRPr>
      </a:lvl8pPr>
      <a:lvl9pPr marL="1828800" algn="l" rtl="0" eaLnBrk="1" fontAlgn="base" hangingPunct="1">
        <a:spcBef>
          <a:spcPct val="0"/>
        </a:spcBef>
        <a:spcAft>
          <a:spcPct val="0"/>
        </a:spcAft>
        <a:defRPr sz="42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399" y="1938338"/>
            <a:ext cx="7719951" cy="1362075"/>
          </a:xfrm>
        </p:spPr>
        <p:txBody>
          <a:bodyPr/>
          <a:lstStyle/>
          <a:p>
            <a:pPr eaLnBrk="1" hangingPunct="1"/>
            <a:r>
              <a:rPr lang="en-US" dirty="0"/>
              <a:t>Diffusion MRI - Lesson 4</a:t>
            </a:r>
            <a:br>
              <a:rPr lang="en-US" dirty="0"/>
            </a:br>
            <a:r>
              <a:rPr lang="en-US" dirty="0"/>
              <a:t>Atlases, Fibers and Profiles</a:t>
            </a:r>
          </a:p>
        </p:txBody>
      </p:sp>
      <p:sp>
        <p:nvSpPr>
          <p:cNvPr id="3075" name="Rectangle 3"/>
          <p:cNvSpPr>
            <a:spLocks noGrp="1" noChangeArrowheads="1"/>
          </p:cNvSpPr>
          <p:nvPr>
            <p:ph type="subTitle" idx="1"/>
          </p:nvPr>
        </p:nvSpPr>
        <p:spPr>
          <a:xfrm>
            <a:off x="533400" y="3657600"/>
            <a:ext cx="4876800" cy="1752600"/>
          </a:xfrm>
        </p:spPr>
        <p:txBody>
          <a:bodyPr/>
          <a:lstStyle/>
          <a:p>
            <a:pPr eaLnBrk="1" hangingPunct="1"/>
            <a:r>
              <a:rPr lang="en-US" sz="2400" dirty="0"/>
              <a:t>Martin Styner UNC</a:t>
            </a:r>
          </a:p>
          <a:p>
            <a:pPr eaLnBrk="1" hangingPunct="1"/>
            <a:r>
              <a:rPr lang="en-US" sz="2400" dirty="0"/>
              <a:t>Thanks to Guido </a:t>
            </a:r>
            <a:r>
              <a:rPr lang="en-US" sz="2400" dirty="0" err="1"/>
              <a:t>Gerig</a:t>
            </a:r>
            <a:r>
              <a:rPr lang="en-US" sz="2400" dirty="0"/>
              <a:t>, NYU</a:t>
            </a:r>
          </a:p>
          <a:p>
            <a:pPr eaLnBrk="1" hangingPunct="1"/>
            <a:r>
              <a:rPr lang="en-US" sz="2400" dirty="0"/>
              <a:t>And many, many folks</a:t>
            </a:r>
          </a:p>
        </p:txBody>
      </p:sp>
      <p:sp>
        <p:nvSpPr>
          <p:cNvPr id="3076" name="Text Box 4"/>
          <p:cNvSpPr txBox="1">
            <a:spLocks noChangeArrowheads="1"/>
          </p:cNvSpPr>
          <p:nvPr/>
        </p:nvSpPr>
        <p:spPr bwMode="auto">
          <a:xfrm>
            <a:off x="304800" y="61722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endParaRPr lang="en-US" sz="2400">
              <a:solidFill>
                <a:srgbClr val="FF87FC"/>
              </a:solidFill>
              <a:latin typeface="Marker Felt" pitchFamily="1" charset="0"/>
            </a:endParaRPr>
          </a:p>
        </p:txBody>
      </p:sp>
      <p:pic>
        <p:nvPicPr>
          <p:cNvPr id="3077" name="Picture 5" descr="FiberView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66410" y="3624624"/>
            <a:ext cx="3201390" cy="2471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2448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3C4BF-BB23-5241-873D-F76281B328A6}"/>
              </a:ext>
            </a:extLst>
          </p:cNvPr>
          <p:cNvSpPr>
            <a:spLocks noGrp="1"/>
          </p:cNvSpPr>
          <p:nvPr>
            <p:ph type="title"/>
          </p:nvPr>
        </p:nvSpPr>
        <p:spPr/>
        <p:txBody>
          <a:bodyPr/>
          <a:lstStyle/>
          <a:p>
            <a:r>
              <a:rPr lang="en-US" sz="4000" dirty="0"/>
              <a:t>Automatic Cleanup: TRAFIC</a:t>
            </a:r>
          </a:p>
        </p:txBody>
      </p:sp>
      <p:sp>
        <p:nvSpPr>
          <p:cNvPr id="3" name="Content Placeholder 2">
            <a:extLst>
              <a:ext uri="{FF2B5EF4-FFF2-40B4-BE49-F238E27FC236}">
                <a16:creationId xmlns:a16="http://schemas.microsoft.com/office/drawing/2014/main" id="{286480F7-3FB1-684F-972F-2A7C3DD4EE42}"/>
              </a:ext>
            </a:extLst>
          </p:cNvPr>
          <p:cNvSpPr>
            <a:spLocks noGrp="1"/>
          </p:cNvSpPr>
          <p:nvPr>
            <p:ph idx="1"/>
          </p:nvPr>
        </p:nvSpPr>
        <p:spPr/>
        <p:txBody>
          <a:bodyPr/>
          <a:lstStyle/>
          <a:p>
            <a:r>
              <a:rPr lang="en-US" dirty="0"/>
              <a:t>TRAFIC: </a:t>
            </a:r>
            <a:r>
              <a:rPr lang="en-US" dirty="0" err="1"/>
              <a:t>TRAct</a:t>
            </a:r>
            <a:r>
              <a:rPr lang="en-US" dirty="0"/>
              <a:t> Fiber Classification</a:t>
            </a:r>
          </a:p>
          <a:p>
            <a:r>
              <a:rPr lang="en-US" dirty="0"/>
              <a:t>Deep neural network to label fibers</a:t>
            </a:r>
          </a:p>
          <a:p>
            <a:pPr lvl="1"/>
            <a:r>
              <a:rPr lang="en-US" dirty="0"/>
              <a:t>Needs to be trained:</a:t>
            </a:r>
          </a:p>
          <a:p>
            <a:pPr lvl="2"/>
            <a:r>
              <a:rPr lang="en-US" dirty="0"/>
              <a:t>Currently: 1-2y EBDS atlas, primate atlas</a:t>
            </a:r>
          </a:p>
          <a:p>
            <a:pPr lvl="1"/>
            <a:r>
              <a:rPr lang="en-US" dirty="0"/>
              <a:t>Best run on a GPU node/station</a:t>
            </a:r>
          </a:p>
          <a:p>
            <a:pPr lvl="1"/>
            <a:r>
              <a:rPr lang="en-US" dirty="0"/>
              <a:t>Features: curvature &amp; distances to atlas landmarks</a:t>
            </a:r>
          </a:p>
          <a:p>
            <a:pPr lvl="1"/>
            <a:endParaRPr lang="en-US" dirty="0"/>
          </a:p>
          <a:p>
            <a:pPr lvl="1"/>
            <a:endParaRPr lang="en-US" dirty="0"/>
          </a:p>
        </p:txBody>
      </p:sp>
      <p:pic>
        <p:nvPicPr>
          <p:cNvPr id="4" name="Picture 3">
            <a:extLst>
              <a:ext uri="{FF2B5EF4-FFF2-40B4-BE49-F238E27FC236}">
                <a16:creationId xmlns:a16="http://schemas.microsoft.com/office/drawing/2014/main" id="{54F113B7-80A9-D449-88B4-118D2DC8F6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5745" y="4769019"/>
            <a:ext cx="4516005" cy="1784181"/>
          </a:xfrm>
          <a:prstGeom prst="rect">
            <a:avLst/>
          </a:prstGeom>
        </p:spPr>
      </p:pic>
    </p:spTree>
    <p:extLst>
      <p:ext uri="{BB962C8B-B14F-4D97-AF65-F5344CB8AC3E}">
        <p14:creationId xmlns:p14="http://schemas.microsoft.com/office/powerpoint/2010/main" val="353897891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Structure of interest - Arcuate Fasciculus</a:t>
            </a:r>
          </a:p>
        </p:txBody>
      </p:sp>
      <p:sp>
        <p:nvSpPr>
          <p:cNvPr id="4" name="Slide Number Placeholder 3"/>
          <p:cNvSpPr>
            <a:spLocks noGrp="1"/>
          </p:cNvSpPr>
          <p:nvPr>
            <p:ph type="sldNum" sz="quarter" idx="12"/>
          </p:nvPr>
        </p:nvSpPr>
        <p:spPr>
          <a:xfrm>
            <a:off x="8594725" y="5648325"/>
            <a:ext cx="549275" cy="39687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889E0-CAB2-4699-909D-B9A88D47ACBE}" type="slidenum">
              <a:rPr lang="en-US" smtClean="0"/>
              <a:pPr/>
              <a:t>11</a:t>
            </a:fld>
            <a:endParaRPr lang="en-US"/>
          </a:p>
        </p:txBody>
      </p:sp>
      <p:pic>
        <p:nvPicPr>
          <p:cNvPr id="5" name="Picture 4" descr="whole_arc_ref.png"/>
          <p:cNvPicPr>
            <a:picLocks noChangeAspect="1"/>
          </p:cNvPicPr>
          <p:nvPr/>
        </p:nvPicPr>
        <p:blipFill rotWithShape="1">
          <a:blip r:embed="rId3" cstate="screen">
            <a:extLst>
              <a:ext uri="{28A0092B-C50C-407E-A947-70E740481C1C}">
                <a14:useLocalDpi xmlns:a14="http://schemas.microsoft.com/office/drawing/2010/main"/>
              </a:ext>
            </a:extLst>
          </a:blip>
          <a:srcRect l="16019" r="17608"/>
          <a:stretch/>
        </p:blipFill>
        <p:spPr>
          <a:xfrm flipH="1">
            <a:off x="1838580" y="1435069"/>
            <a:ext cx="2733420" cy="2565400"/>
          </a:xfrm>
          <a:prstGeom prst="rect">
            <a:avLst/>
          </a:prstGeom>
        </p:spPr>
      </p:pic>
      <p:pic>
        <p:nvPicPr>
          <p:cNvPr id="6" name="Picture 5" descr="arcrfp_ref.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5268713" y="1574965"/>
            <a:ext cx="2397760" cy="2104905"/>
          </a:xfrm>
          <a:prstGeom prst="rect">
            <a:avLst/>
          </a:prstGeom>
        </p:spPr>
      </p:pic>
      <p:pic>
        <p:nvPicPr>
          <p:cNvPr id="7" name="Picture 6" descr="arcrft_ref.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5384482" y="4421905"/>
            <a:ext cx="2397760" cy="1975090"/>
          </a:xfrm>
          <a:prstGeom prst="rect">
            <a:avLst/>
          </a:prstGeom>
        </p:spPr>
      </p:pic>
      <p:sp>
        <p:nvSpPr>
          <p:cNvPr id="9" name="TextBox 8"/>
          <p:cNvSpPr txBox="1"/>
          <p:nvPr/>
        </p:nvSpPr>
        <p:spPr>
          <a:xfrm>
            <a:off x="5312302" y="3815803"/>
            <a:ext cx="2615732" cy="369332"/>
          </a:xfrm>
          <a:prstGeom prst="rect">
            <a:avLst/>
          </a:prstGeom>
          <a:noFill/>
        </p:spPr>
        <p:txBody>
          <a:bodyPr wrap="none" rtlCol="0">
            <a:spAutoFit/>
          </a:bodyPr>
          <a:lstStyle/>
          <a:p>
            <a:r>
              <a:rPr lang="en-US" dirty="0"/>
              <a:t>b) </a:t>
            </a:r>
            <a:r>
              <a:rPr lang="en-US" dirty="0" err="1"/>
              <a:t>Arcuate</a:t>
            </a:r>
            <a:r>
              <a:rPr lang="en-US" dirty="0"/>
              <a:t> </a:t>
            </a:r>
            <a:r>
              <a:rPr lang="en-US" dirty="0" err="1"/>
              <a:t>Fronto</a:t>
            </a:r>
            <a:r>
              <a:rPr lang="en-US" dirty="0"/>
              <a:t> Parietal</a:t>
            </a:r>
          </a:p>
        </p:txBody>
      </p:sp>
      <p:sp>
        <p:nvSpPr>
          <p:cNvPr id="10" name="TextBox 9"/>
          <p:cNvSpPr txBox="1"/>
          <p:nvPr/>
        </p:nvSpPr>
        <p:spPr>
          <a:xfrm>
            <a:off x="5069840" y="6229866"/>
            <a:ext cx="2795507" cy="369332"/>
          </a:xfrm>
          <a:prstGeom prst="rect">
            <a:avLst/>
          </a:prstGeom>
          <a:noFill/>
        </p:spPr>
        <p:txBody>
          <a:bodyPr wrap="none" rtlCol="0">
            <a:spAutoFit/>
          </a:bodyPr>
          <a:lstStyle/>
          <a:p>
            <a:r>
              <a:rPr lang="en-US" dirty="0"/>
              <a:t>d) </a:t>
            </a:r>
            <a:r>
              <a:rPr lang="en-US" dirty="0" err="1"/>
              <a:t>Arcuate</a:t>
            </a:r>
            <a:r>
              <a:rPr lang="en-US" dirty="0"/>
              <a:t> </a:t>
            </a:r>
            <a:r>
              <a:rPr lang="en-US" dirty="0" err="1"/>
              <a:t>Fronto</a:t>
            </a:r>
            <a:r>
              <a:rPr lang="en-US" dirty="0"/>
              <a:t> Temporal</a:t>
            </a:r>
          </a:p>
        </p:txBody>
      </p:sp>
      <p:pic>
        <p:nvPicPr>
          <p:cNvPr id="11" name="Picture 10" descr="arcrtp_ref.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1956268" y="4018752"/>
            <a:ext cx="2615732" cy="2211114"/>
          </a:xfrm>
          <a:prstGeom prst="rect">
            <a:avLst/>
          </a:prstGeom>
        </p:spPr>
      </p:pic>
      <p:sp>
        <p:nvSpPr>
          <p:cNvPr id="12" name="TextBox 11"/>
          <p:cNvSpPr txBox="1"/>
          <p:nvPr/>
        </p:nvSpPr>
        <p:spPr>
          <a:xfrm>
            <a:off x="1860763" y="6212329"/>
            <a:ext cx="2820416" cy="369332"/>
          </a:xfrm>
          <a:prstGeom prst="rect">
            <a:avLst/>
          </a:prstGeom>
          <a:noFill/>
        </p:spPr>
        <p:txBody>
          <a:bodyPr wrap="none" rtlCol="0">
            <a:spAutoFit/>
          </a:bodyPr>
          <a:lstStyle/>
          <a:p>
            <a:r>
              <a:rPr lang="en-US" dirty="0"/>
              <a:t>c) </a:t>
            </a:r>
            <a:r>
              <a:rPr lang="en-US" dirty="0" err="1"/>
              <a:t>Arcuate</a:t>
            </a:r>
            <a:r>
              <a:rPr lang="en-US" dirty="0"/>
              <a:t> </a:t>
            </a:r>
            <a:r>
              <a:rPr lang="en-US" dirty="0" err="1"/>
              <a:t>Temporo</a:t>
            </a:r>
            <a:r>
              <a:rPr lang="en-US" dirty="0"/>
              <a:t> Parietal</a:t>
            </a:r>
          </a:p>
        </p:txBody>
      </p:sp>
      <p:sp>
        <p:nvSpPr>
          <p:cNvPr id="13" name="TextBox 12"/>
          <p:cNvSpPr txBox="1"/>
          <p:nvPr/>
        </p:nvSpPr>
        <p:spPr>
          <a:xfrm>
            <a:off x="1798012" y="3807035"/>
            <a:ext cx="2814555" cy="369332"/>
          </a:xfrm>
          <a:prstGeom prst="rect">
            <a:avLst/>
          </a:prstGeom>
          <a:noFill/>
        </p:spPr>
        <p:txBody>
          <a:bodyPr wrap="none" rtlCol="0">
            <a:spAutoFit/>
          </a:bodyPr>
          <a:lstStyle/>
          <a:p>
            <a:r>
              <a:rPr lang="en-US" dirty="0"/>
              <a:t>a) Whole </a:t>
            </a:r>
            <a:r>
              <a:rPr lang="en-US" dirty="0" err="1"/>
              <a:t>Arcuate</a:t>
            </a:r>
            <a:r>
              <a:rPr lang="en-US" dirty="0"/>
              <a:t> Fasciculus</a:t>
            </a:r>
          </a:p>
        </p:txBody>
      </p:sp>
    </p:spTree>
    <p:extLst>
      <p:ext uri="{BB962C8B-B14F-4D97-AF65-F5344CB8AC3E}">
        <p14:creationId xmlns:p14="http://schemas.microsoft.com/office/powerpoint/2010/main" val="40950933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m_brain_lef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3100" y="4582263"/>
            <a:ext cx="2264048" cy="1819919"/>
          </a:xfrm>
          <a:prstGeom prst="rect">
            <a:avLst/>
          </a:prstGeom>
        </p:spPr>
      </p:pic>
      <p:sp>
        <p:nvSpPr>
          <p:cNvPr id="2" name="Title 1"/>
          <p:cNvSpPr>
            <a:spLocks noGrp="1"/>
          </p:cNvSpPr>
          <p:nvPr>
            <p:ph type="title"/>
          </p:nvPr>
        </p:nvSpPr>
        <p:spPr>
          <a:xfrm>
            <a:off x="1436914" y="169909"/>
            <a:ext cx="4180115" cy="1597931"/>
          </a:xfrm>
        </p:spPr>
        <p:txBody>
          <a:bodyPr/>
          <a:lstStyle/>
          <a:p>
            <a:r>
              <a:rPr lang="en-US" sz="3200" dirty="0"/>
              <a:t>Training features - Landmarks</a:t>
            </a:r>
            <a:br>
              <a:rPr lang="en-US" sz="3200" dirty="0"/>
            </a:br>
            <a:r>
              <a:rPr lang="en-US" sz="3200" dirty="0"/>
              <a:t>clustering</a:t>
            </a:r>
          </a:p>
        </p:txBody>
      </p:sp>
      <p:sp>
        <p:nvSpPr>
          <p:cNvPr id="3" name="Content Placeholder 2"/>
          <p:cNvSpPr>
            <a:spLocks noGrp="1"/>
          </p:cNvSpPr>
          <p:nvPr>
            <p:ph idx="1"/>
          </p:nvPr>
        </p:nvSpPr>
        <p:spPr>
          <a:xfrm>
            <a:off x="699589" y="5244193"/>
            <a:ext cx="4917440" cy="1443897"/>
          </a:xfrm>
        </p:spPr>
        <p:txBody>
          <a:bodyPr>
            <a:normAutofit/>
          </a:bodyPr>
          <a:lstStyle/>
          <a:p>
            <a:r>
              <a:rPr lang="en-US" sz="1800" dirty="0"/>
              <a:t>5 landmarks per tract</a:t>
            </a:r>
          </a:p>
          <a:p>
            <a:r>
              <a:rPr lang="en-US" sz="1800" dirty="0"/>
              <a:t>53 bundles, i.e., 265 landmarks </a:t>
            </a:r>
          </a:p>
          <a:p>
            <a:pPr lvl="1"/>
            <a:r>
              <a:rPr lang="en-US" sz="1600" dirty="0"/>
              <a:t>Clustering using affinity propagation. </a:t>
            </a:r>
          </a:p>
          <a:p>
            <a:pPr lvl="1"/>
            <a:r>
              <a:rPr lang="en-US" sz="1600" dirty="0"/>
              <a:t>Final number of LM: 32</a:t>
            </a:r>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889E0-CAB2-4699-909D-B9A88D47ACBE}" type="slidenum">
              <a:rPr lang="en-US" smtClean="0"/>
              <a:pPr/>
              <a:t>12</a:t>
            </a:fld>
            <a:endParaRPr lang="en-US"/>
          </a:p>
        </p:txBody>
      </p:sp>
      <p:pic>
        <p:nvPicPr>
          <p:cNvPr id="5" name="Picture 4" descr="posfib.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6852" y="1853293"/>
            <a:ext cx="3311797" cy="3390900"/>
          </a:xfrm>
          <a:prstGeom prst="rect">
            <a:avLst/>
          </a:prstGeom>
        </p:spPr>
      </p:pic>
      <p:pic>
        <p:nvPicPr>
          <p:cNvPr id="6" name="Picture 5" descr="lm_brain_ant.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53100" y="169909"/>
            <a:ext cx="2264048" cy="2102067"/>
          </a:xfrm>
          <a:prstGeom prst="rect">
            <a:avLst/>
          </a:prstGeom>
        </p:spPr>
      </p:pic>
      <p:pic>
        <p:nvPicPr>
          <p:cNvPr id="7" name="Picture 6" descr="lm_brain_inf.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53100" y="2295726"/>
            <a:ext cx="2264047" cy="2102067"/>
          </a:xfrm>
          <a:prstGeom prst="rect">
            <a:avLst/>
          </a:prstGeom>
        </p:spPr>
      </p:pic>
    </p:spTree>
    <p:extLst>
      <p:ext uri="{BB962C8B-B14F-4D97-AF65-F5344CB8AC3E}">
        <p14:creationId xmlns:p14="http://schemas.microsoft.com/office/powerpoint/2010/main" val="20774449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Neural Network Design</a:t>
            </a:r>
          </a:p>
        </p:txBody>
      </p:sp>
      <p:sp>
        <p:nvSpPr>
          <p:cNvPr id="3" name="Content Placeholder 2"/>
          <p:cNvSpPr>
            <a:spLocks noGrp="1"/>
          </p:cNvSpPr>
          <p:nvPr>
            <p:ph idx="1"/>
          </p:nvPr>
        </p:nvSpPr>
        <p:spPr/>
        <p:txBody>
          <a:bodyPr/>
          <a:lstStyle/>
          <a:p>
            <a:r>
              <a:rPr lang="en-US" sz="2400" dirty="0"/>
              <a:t>Batch normalization</a:t>
            </a:r>
          </a:p>
          <a:p>
            <a:r>
              <a:rPr lang="en-US" sz="2400" dirty="0"/>
              <a:t>4 Hidden layers</a:t>
            </a:r>
          </a:p>
          <a:p>
            <a:pPr lvl="1"/>
            <a:r>
              <a:rPr lang="en-US" sz="2000" dirty="0"/>
              <a:t>1024 hidden units</a:t>
            </a:r>
          </a:p>
          <a:p>
            <a:pPr lvl="1"/>
            <a:r>
              <a:rPr lang="en-US" sz="2000" dirty="0"/>
              <a:t>Rectified linear units</a:t>
            </a:r>
          </a:p>
          <a:p>
            <a:r>
              <a:rPr lang="en-US" sz="2400" dirty="0"/>
              <a:t>Score layer </a:t>
            </a:r>
          </a:p>
          <a:p>
            <a:pPr lvl="1"/>
            <a:r>
              <a:rPr lang="en-US" sz="2000" dirty="0" err="1"/>
              <a:t>Softmax</a:t>
            </a:r>
            <a:r>
              <a:rPr lang="en-US" sz="2000" dirty="0"/>
              <a:t> with 53 outputs</a:t>
            </a:r>
          </a:p>
          <a:p>
            <a:r>
              <a:rPr lang="en-US" sz="2400" dirty="0"/>
              <a:t>Adam optimizer</a:t>
            </a:r>
          </a:p>
          <a:p>
            <a:pPr lvl="1"/>
            <a:r>
              <a:rPr lang="en-US" sz="2000" dirty="0"/>
              <a:t>Learning rate 1</a:t>
            </a:r>
            <a:r>
              <a:rPr lang="en-US" sz="2000" baseline="30000" dirty="0"/>
              <a:t>-4</a:t>
            </a:r>
            <a:r>
              <a:rPr lang="en-US" sz="2000" dirty="0"/>
              <a:t> </a:t>
            </a:r>
          </a:p>
          <a:p>
            <a:r>
              <a:rPr lang="en-US" sz="2400" dirty="0"/>
              <a:t>Number of epochs 10</a:t>
            </a:r>
          </a:p>
          <a:p>
            <a:endParaRPr lang="en-US" sz="2400" dirty="0"/>
          </a:p>
        </p:txBody>
      </p:sp>
      <p:sp>
        <p:nvSpPr>
          <p:cNvPr id="4" name="Slide Number Placeholder 3"/>
          <p:cNvSpPr>
            <a:spLocks noGrp="1"/>
          </p:cNvSpPr>
          <p:nvPr>
            <p:ph type="sldNum" sz="quarter" idx="12"/>
          </p:nvPr>
        </p:nvSpPr>
        <p:spPr>
          <a:xfrm>
            <a:off x="8594725" y="5648325"/>
            <a:ext cx="549275" cy="39687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889E0-CAB2-4699-909D-B9A88D47ACBE}" type="slidenum">
              <a:rPr lang="en-US" smtClean="0"/>
              <a:pPr/>
              <a:t>13</a:t>
            </a:fld>
            <a:endParaRPr lang="en-US"/>
          </a:p>
        </p:txBody>
      </p:sp>
      <p:pic>
        <p:nvPicPr>
          <p:cNvPr id="5" name="Picture 4" descr="net_mode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3007823"/>
            <a:ext cx="4206218" cy="1330874"/>
          </a:xfrm>
          <a:prstGeom prst="rect">
            <a:avLst/>
          </a:prstGeom>
        </p:spPr>
      </p:pic>
      <p:pic>
        <p:nvPicPr>
          <p:cNvPr id="7" name="Picture 6" descr="net_model.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4714326"/>
            <a:ext cx="4206218" cy="1330874"/>
          </a:xfrm>
          <a:prstGeom prst="rect">
            <a:avLst/>
          </a:prstGeom>
        </p:spPr>
      </p:pic>
      <p:pic>
        <p:nvPicPr>
          <p:cNvPr id="8" name="Picture 7" descr="global_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185497"/>
            <a:ext cx="4206218" cy="1632377"/>
          </a:xfrm>
          <a:prstGeom prst="rect">
            <a:avLst/>
          </a:prstGeom>
        </p:spPr>
      </p:pic>
    </p:spTree>
    <p:extLst>
      <p:ext uri="{BB962C8B-B14F-4D97-AF65-F5344CB8AC3E}">
        <p14:creationId xmlns:p14="http://schemas.microsoft.com/office/powerpoint/2010/main" val="26201461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features </a:t>
            </a:r>
            <a:r>
              <a:rPr lang="mr-IN" dirty="0"/>
              <a:t>–</a:t>
            </a:r>
            <a:r>
              <a:rPr lang="en-US" dirty="0"/>
              <a:t> Distance to landmarks</a:t>
            </a:r>
          </a:p>
        </p:txBody>
      </p:sp>
      <p:sp>
        <p:nvSpPr>
          <p:cNvPr id="3" name="Content Placeholder 2">
            <a:extLst>
              <a:ext uri="{FF2B5EF4-FFF2-40B4-BE49-F238E27FC236}">
                <a16:creationId xmlns:a16="http://schemas.microsoft.com/office/drawing/2014/main" id="{5C5A580B-358D-0F4A-A2EA-D2BC9A998B02}"/>
              </a:ext>
            </a:extLst>
          </p:cNvPr>
          <p:cNvSpPr>
            <a:spLocks noGrp="1"/>
          </p:cNvSpPr>
          <p:nvPr>
            <p:ph idx="1"/>
          </p:nvPr>
        </p:nvSpPr>
        <p:spPr/>
        <p:txBody>
          <a:bodyPr/>
          <a:lstStyle/>
          <a:p>
            <a:r>
              <a:rPr lang="en-US" dirty="0"/>
              <a:t>Video missing due to size restriction</a:t>
            </a:r>
          </a:p>
        </p:txBody>
      </p:sp>
      <p:sp>
        <p:nvSpPr>
          <p:cNvPr id="4" name="Slide Number Placeholder 3"/>
          <p:cNvSpPr>
            <a:spLocks noGrp="1"/>
          </p:cNvSpPr>
          <p:nvPr>
            <p:ph type="sldNum" sz="quarter" idx="12"/>
          </p:nvPr>
        </p:nvSpPr>
        <p:spPr>
          <a:xfrm>
            <a:off x="8594725" y="5648325"/>
            <a:ext cx="549275" cy="39687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889E0-CAB2-4699-909D-B9A88D47ACBE}" type="slidenum">
              <a:rPr lang="en-US" smtClean="0"/>
              <a:pPr/>
              <a:t>14</a:t>
            </a:fld>
            <a:endParaRPr lang="en-US"/>
          </a:p>
        </p:txBody>
      </p:sp>
    </p:spTree>
    <p:extLst>
      <p:ext uri="{BB962C8B-B14F-4D97-AF65-F5344CB8AC3E}">
        <p14:creationId xmlns:p14="http://schemas.microsoft.com/office/powerpoint/2010/main" val="193704884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63150-33C8-C24A-B524-13AAFEA544B9}"/>
              </a:ext>
            </a:extLst>
          </p:cNvPr>
          <p:cNvSpPr>
            <a:spLocks noGrp="1"/>
          </p:cNvSpPr>
          <p:nvPr>
            <p:ph type="title"/>
          </p:nvPr>
        </p:nvSpPr>
        <p:spPr/>
        <p:txBody>
          <a:bodyPr/>
          <a:lstStyle/>
          <a:p>
            <a:r>
              <a:rPr lang="en-US" dirty="0"/>
              <a:t>Clean up</a:t>
            </a:r>
          </a:p>
        </p:txBody>
      </p:sp>
      <p:sp>
        <p:nvSpPr>
          <p:cNvPr id="3" name="Content Placeholder 2">
            <a:extLst>
              <a:ext uri="{FF2B5EF4-FFF2-40B4-BE49-F238E27FC236}">
                <a16:creationId xmlns:a16="http://schemas.microsoft.com/office/drawing/2014/main" id="{B21B220A-945E-6D40-88FA-C2EFEFDDDFE6}"/>
              </a:ext>
            </a:extLst>
          </p:cNvPr>
          <p:cNvSpPr>
            <a:spLocks noGrp="1"/>
          </p:cNvSpPr>
          <p:nvPr>
            <p:ph idx="1"/>
          </p:nvPr>
        </p:nvSpPr>
        <p:spPr/>
        <p:txBody>
          <a:bodyPr/>
          <a:lstStyle/>
          <a:p>
            <a:r>
              <a:rPr lang="en-US" dirty="0"/>
              <a:t>Load automatic fiber into Slicer</a:t>
            </a:r>
          </a:p>
          <a:p>
            <a:r>
              <a:rPr lang="en-US" dirty="0"/>
              <a:t>Use Fiber Bundle Display to remove unwanted fibers via ROI Selection (video)</a:t>
            </a:r>
          </a:p>
          <a:p>
            <a:r>
              <a:rPr lang="en-US" dirty="0"/>
              <a:t>Use </a:t>
            </a:r>
            <a:r>
              <a:rPr lang="en-US" dirty="0" err="1"/>
              <a:t>FiberViewerLight</a:t>
            </a:r>
            <a:r>
              <a:rPr lang="en-US" dirty="0"/>
              <a:t> to remove fibers that are too short or too long</a:t>
            </a:r>
          </a:p>
        </p:txBody>
      </p:sp>
    </p:spTree>
    <p:extLst>
      <p:ext uri="{BB962C8B-B14F-4D97-AF65-F5344CB8AC3E}">
        <p14:creationId xmlns:p14="http://schemas.microsoft.com/office/powerpoint/2010/main" val="42760336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Fiber clean up </a:t>
            </a:r>
            <a:r>
              <a:rPr lang="mr-IN" sz="3200" dirty="0"/>
              <a:t>–</a:t>
            </a:r>
            <a:r>
              <a:rPr lang="en-US" sz="3200" dirty="0"/>
              <a:t> Arcuate Fasciculus Left </a:t>
            </a:r>
            <a:r>
              <a:rPr lang="en-US" sz="3200" dirty="0" err="1"/>
              <a:t>Fronto</a:t>
            </a:r>
            <a:r>
              <a:rPr lang="en-US" sz="3200" dirty="0"/>
              <a:t> Temporal – no TRAFIC</a:t>
            </a:r>
          </a:p>
        </p:txBody>
      </p:sp>
      <p:sp>
        <p:nvSpPr>
          <p:cNvPr id="3" name="Content Placeholder 2"/>
          <p:cNvSpPr>
            <a:spLocks noGrp="1"/>
          </p:cNvSpPr>
          <p:nvPr>
            <p:ph idx="1"/>
          </p:nvPr>
        </p:nvSpPr>
        <p:spPr/>
        <p:txBody>
          <a:bodyPr>
            <a:normAutofit/>
          </a:bodyPr>
          <a:lstStyle/>
          <a:p>
            <a:pPr marL="0" inden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a:xfrm>
            <a:off x="8594725" y="5648325"/>
            <a:ext cx="549275" cy="396875"/>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889E0-CAB2-4699-909D-B9A88D47ACBE}" type="slidenum">
              <a:rPr lang="en-US" smtClean="0"/>
              <a:pPr/>
              <a:t>16</a:t>
            </a:fld>
            <a:endParaRPr lang="en-US"/>
          </a:p>
        </p:txBody>
      </p:sp>
      <p:sp>
        <p:nvSpPr>
          <p:cNvPr id="6" name="Content Placeholder 2">
            <a:extLst>
              <a:ext uri="{FF2B5EF4-FFF2-40B4-BE49-F238E27FC236}">
                <a16:creationId xmlns:a16="http://schemas.microsoft.com/office/drawing/2014/main" id="{42AD2513-5B11-5040-A5C7-34A692C209EB}"/>
              </a:ext>
            </a:extLst>
          </p:cNvPr>
          <p:cNvSpPr txBox="1">
            <a:spLocks/>
          </p:cNvSpPr>
          <p:nvPr/>
        </p:nvSpPr>
        <p:spPr bwMode="auto">
          <a:xfrm>
            <a:off x="762000" y="1752600"/>
            <a:ext cx="78486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r>
              <a:rPr lang="en-US" kern="0"/>
              <a:t>Video missing due to size restriction</a:t>
            </a:r>
            <a:endParaRPr lang="en-US" kern="0" dirty="0"/>
          </a:p>
        </p:txBody>
      </p:sp>
    </p:spTree>
    <p:extLst>
      <p:ext uri="{BB962C8B-B14F-4D97-AF65-F5344CB8AC3E}">
        <p14:creationId xmlns:p14="http://schemas.microsoft.com/office/powerpoint/2010/main" val="234575094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FiberViewerLight</a:t>
            </a:r>
            <a:endParaRPr lang="en-US" dirty="0"/>
          </a:p>
        </p:txBody>
      </p:sp>
      <p:sp>
        <p:nvSpPr>
          <p:cNvPr id="5" name="TextBox 4"/>
          <p:cNvSpPr txBox="1"/>
          <p:nvPr/>
        </p:nvSpPr>
        <p:spPr>
          <a:xfrm>
            <a:off x="5791200" y="1447800"/>
            <a:ext cx="3124200" cy="5016758"/>
          </a:xfrm>
          <a:prstGeom prst="rect">
            <a:avLst/>
          </a:prstGeom>
          <a:noFill/>
        </p:spPr>
        <p:txBody>
          <a:bodyPr wrap="square" rtlCol="0">
            <a:spAutoFit/>
          </a:bodyPr>
          <a:lstStyle/>
          <a:p>
            <a:pPr marL="285750" indent="-285750">
              <a:buFont typeface="Arial" pitchFamily="34" charset="0"/>
              <a:buChar char="•"/>
            </a:pPr>
            <a:r>
              <a:rPr lang="en-US" sz="2000" dirty="0"/>
              <a:t>Allows clustering based cleanup</a:t>
            </a:r>
          </a:p>
          <a:p>
            <a:pPr marL="285750" indent="-285750">
              <a:buFont typeface="Arial" pitchFamily="34" charset="0"/>
              <a:buChar char="•"/>
            </a:pPr>
            <a:r>
              <a:rPr lang="en-US" sz="2000" dirty="0"/>
              <a:t>Main use: length cleaning</a:t>
            </a:r>
          </a:p>
          <a:p>
            <a:pPr marL="566738" lvl="1" indent="-280988">
              <a:buFont typeface="Wingdings" pitchFamily="2" charset="2"/>
              <a:buChar char="Ø"/>
            </a:pPr>
            <a:r>
              <a:rPr lang="en-US" sz="2000" dirty="0"/>
              <a:t>Select VTK Input</a:t>
            </a:r>
          </a:p>
          <a:p>
            <a:pPr marL="566738" lvl="1" indent="-280988">
              <a:buFont typeface="Wingdings" pitchFamily="2" charset="2"/>
              <a:buChar char="Ø"/>
            </a:pPr>
            <a:r>
              <a:rPr lang="en-US" sz="2000" dirty="0"/>
              <a:t>Output Folder</a:t>
            </a:r>
          </a:p>
          <a:p>
            <a:pPr marL="1023938" lvl="2" indent="-280988">
              <a:buFont typeface="Wingdings" pitchFamily="2" charset="2"/>
              <a:buChar char="Ø"/>
            </a:pPr>
            <a:r>
              <a:rPr lang="en-US" sz="2000" dirty="0"/>
              <a:t>Distance matrixes</a:t>
            </a:r>
          </a:p>
          <a:p>
            <a:pPr marL="1023938" lvl="2" indent="-280988">
              <a:buFont typeface="Wingdings" pitchFamily="2" charset="2"/>
              <a:buChar char="Ø"/>
            </a:pPr>
            <a:r>
              <a:rPr lang="en-US" sz="2000" dirty="0"/>
              <a:t>Temp result</a:t>
            </a:r>
          </a:p>
          <a:p>
            <a:pPr marL="566738" lvl="1" indent="-280988">
              <a:buFont typeface="Wingdings" pitchFamily="2" charset="2"/>
              <a:buChar char="Ø"/>
            </a:pPr>
            <a:r>
              <a:rPr lang="en-US" sz="2000" dirty="0"/>
              <a:t>Classic: Compute exact distances</a:t>
            </a:r>
          </a:p>
          <a:p>
            <a:pPr marL="566738" lvl="1" indent="-280988">
              <a:buFont typeface="Wingdings" pitchFamily="2" charset="2"/>
              <a:buChar char="Ø"/>
            </a:pPr>
            <a:r>
              <a:rPr lang="en-US" sz="2000" dirty="0"/>
              <a:t>Danielson: Approximate via distance transform</a:t>
            </a:r>
          </a:p>
          <a:p>
            <a:pPr marL="800100" lvl="1" indent="-342900">
              <a:buFont typeface="Wingdings" pitchFamily="2" charset="2"/>
              <a:buChar char="Ø"/>
            </a:pPr>
            <a:endParaRPr lang="en-US" sz="2000" dirty="0"/>
          </a:p>
          <a:p>
            <a:pPr lvl="1"/>
            <a:endParaRPr lang="en-US" sz="2000" dirty="0"/>
          </a:p>
        </p:txBody>
      </p:sp>
      <p:sp>
        <p:nvSpPr>
          <p:cNvPr id="9" name="Slide Number Placeholder 8"/>
          <p:cNvSpPr>
            <a:spLocks noGrp="1"/>
          </p:cNvSpPr>
          <p:nvPr>
            <p:ph type="sldNum" sz="quarter" idx="12"/>
          </p:nvPr>
        </p:nvSpPr>
        <p:spPr>
          <a:xfrm>
            <a:off x="8613648" y="6305550"/>
            <a:ext cx="457200" cy="476250"/>
          </a:xfrm>
          <a:prstGeom prst="rect">
            <a:avLst/>
          </a:prstGeom>
        </p:spPr>
        <p:txBody>
          <a:bodyPr anchor="b"/>
          <a:lstStyle>
            <a:defPPr>
              <a:defRPr lang="en-US"/>
            </a:defPPr>
            <a:lvl1pPr marL="0" algn="ctr" defTabSz="914400" rtl="0" eaLnBrk="1" latinLnBrk="0" hangingPunct="1">
              <a:defRPr kumimoji="0" sz="1200" kern="1200">
                <a:solidFill>
                  <a:schemeClr val="bg2">
                    <a:shade val="50000"/>
                    <a:satMod val="20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6BD10-BA30-4FD5-80CE-343D9B1E962B}" type="slidenum">
              <a:rPr lang="en-US" smtClean="0"/>
              <a:pPr/>
              <a:t>17</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 y="1447800"/>
            <a:ext cx="5590546" cy="5029200"/>
          </a:xfrm>
          <a:prstGeom prst="rect">
            <a:avLst/>
          </a:prstGeom>
        </p:spPr>
      </p:pic>
    </p:spTree>
    <p:extLst>
      <p:ext uri="{BB962C8B-B14F-4D97-AF65-F5344CB8AC3E}">
        <p14:creationId xmlns:p14="http://schemas.microsoft.com/office/powerpoint/2010/main" val="25308729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Length based Clustering</a:t>
            </a:r>
          </a:p>
        </p:txBody>
      </p:sp>
      <p:sp>
        <p:nvSpPr>
          <p:cNvPr id="8" name="TextBox 7"/>
          <p:cNvSpPr txBox="1"/>
          <p:nvPr/>
        </p:nvSpPr>
        <p:spPr>
          <a:xfrm>
            <a:off x="791459" y="1524000"/>
            <a:ext cx="4390141" cy="4909036"/>
          </a:xfrm>
          <a:prstGeom prst="rect">
            <a:avLst/>
          </a:prstGeom>
          <a:noFill/>
        </p:spPr>
        <p:txBody>
          <a:bodyPr wrap="square" rtlCol="0">
            <a:spAutoFit/>
          </a:bodyPr>
          <a:lstStyle/>
          <a:p>
            <a:pPr marL="285750" indent="-285750">
              <a:spcBef>
                <a:spcPts val="600"/>
              </a:spcBef>
              <a:buFont typeface="Arial" pitchFamily="34" charset="0"/>
              <a:buChar char="•"/>
            </a:pPr>
            <a:r>
              <a:rPr lang="en-US" sz="2400" dirty="0"/>
              <a:t>Fiber min/max are used as default values</a:t>
            </a:r>
          </a:p>
          <a:p>
            <a:pPr marL="285750" indent="-285750">
              <a:spcBef>
                <a:spcPts val="600"/>
              </a:spcBef>
              <a:buFont typeface="Arial" pitchFamily="34" charset="0"/>
              <a:buChar char="•"/>
            </a:pPr>
            <a:r>
              <a:rPr lang="en-US" sz="2400" dirty="0"/>
              <a:t>Bars option is the number of bars that will be used on the histogram</a:t>
            </a:r>
          </a:p>
          <a:p>
            <a:pPr marL="285750" indent="-285750">
              <a:spcBef>
                <a:spcPts val="600"/>
              </a:spcBef>
              <a:buFont typeface="Arial" pitchFamily="34" charset="0"/>
              <a:buChar char="•"/>
            </a:pPr>
            <a:r>
              <a:rPr lang="en-US" sz="2400" dirty="0"/>
              <a:t>Click on Apply Threshold to display the filtered fiber bundle</a:t>
            </a:r>
          </a:p>
          <a:p>
            <a:pPr marL="285750" indent="-285750">
              <a:spcBef>
                <a:spcPts val="600"/>
              </a:spcBef>
              <a:buFont typeface="Arial" pitchFamily="34" charset="0"/>
              <a:buChar char="•"/>
            </a:pPr>
            <a:r>
              <a:rPr lang="en-US" sz="2400" dirty="0"/>
              <a:t>Click Next or Undo to go back to the main screen</a:t>
            </a:r>
          </a:p>
          <a:p>
            <a:pPr marL="285750" indent="-285750">
              <a:spcBef>
                <a:spcPts val="600"/>
              </a:spcBef>
              <a:buFont typeface="Arial" pitchFamily="34" charset="0"/>
              <a:buChar char="•"/>
            </a:pPr>
            <a:r>
              <a:rPr lang="en-US" sz="2400" dirty="0"/>
              <a:t>Next will keep changes</a:t>
            </a:r>
          </a:p>
          <a:p>
            <a:pPr marL="285750" indent="-285750">
              <a:spcBef>
                <a:spcPts val="600"/>
              </a:spcBef>
              <a:buFont typeface="Arial" pitchFamily="34" charset="0"/>
              <a:buChar char="•"/>
            </a:pPr>
            <a:r>
              <a:rPr lang="en-US" sz="2400" dirty="0"/>
              <a:t>Don’t forget to save!</a:t>
            </a:r>
          </a:p>
        </p:txBody>
      </p:sp>
      <p:sp>
        <p:nvSpPr>
          <p:cNvPr id="9" name="Slide Number Placeholder 8"/>
          <p:cNvSpPr>
            <a:spLocks noGrp="1"/>
          </p:cNvSpPr>
          <p:nvPr>
            <p:ph type="sldNum" sz="quarter" idx="12"/>
          </p:nvPr>
        </p:nvSpPr>
        <p:spPr>
          <a:xfrm>
            <a:off x="8613648" y="6305550"/>
            <a:ext cx="457200" cy="476250"/>
          </a:xfrm>
          <a:prstGeom prst="rect">
            <a:avLst/>
          </a:prstGeom>
        </p:spPr>
        <p:txBody>
          <a:bodyPr anchor="b"/>
          <a:lstStyle>
            <a:defPPr>
              <a:defRPr lang="en-US"/>
            </a:defPPr>
            <a:lvl1pPr marL="0" algn="ctr" defTabSz="914400" rtl="0" eaLnBrk="1" latinLnBrk="0" hangingPunct="1">
              <a:defRPr kumimoji="0" sz="1200" kern="1200">
                <a:solidFill>
                  <a:schemeClr val="bg2">
                    <a:shade val="50000"/>
                    <a:satMod val="20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6BD10-BA30-4FD5-80CE-343D9B1E962B}" type="slidenum">
              <a:rPr lang="en-US" smtClean="0"/>
              <a:pPr/>
              <a:t>18</a:t>
            </a:fld>
            <a:endParaRPr lang="en-US"/>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86400" y="1447800"/>
            <a:ext cx="3373879" cy="4635500"/>
          </a:xfrm>
          <a:prstGeom prst="rect">
            <a:avLst/>
          </a:prstGeom>
        </p:spPr>
      </p:pic>
    </p:spTree>
    <p:extLst>
      <p:ext uri="{BB962C8B-B14F-4D97-AF65-F5344CB8AC3E}">
        <p14:creationId xmlns:p14="http://schemas.microsoft.com/office/powerpoint/2010/main" val="336955428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Length Method</a:t>
            </a:r>
          </a:p>
        </p:txBody>
      </p:sp>
      <p:sp>
        <p:nvSpPr>
          <p:cNvPr id="8" name="TextBox 7"/>
          <p:cNvSpPr txBox="1"/>
          <p:nvPr/>
        </p:nvSpPr>
        <p:spPr>
          <a:xfrm>
            <a:off x="878774" y="1905000"/>
            <a:ext cx="3009701" cy="4832092"/>
          </a:xfrm>
          <a:prstGeom prst="rect">
            <a:avLst/>
          </a:prstGeom>
          <a:noFill/>
        </p:spPr>
        <p:txBody>
          <a:bodyPr wrap="square" rtlCol="0">
            <a:spAutoFit/>
          </a:bodyPr>
          <a:lstStyle/>
          <a:p>
            <a:pPr>
              <a:spcBef>
                <a:spcPts val="600"/>
              </a:spcBef>
            </a:pPr>
            <a:endParaRPr lang="en-US" sz="2400" dirty="0"/>
          </a:p>
          <a:p>
            <a:pPr marL="285750" indent="-285750">
              <a:spcBef>
                <a:spcPts val="600"/>
              </a:spcBef>
              <a:buFont typeface="Arial" pitchFamily="34" charset="0"/>
              <a:buChar char="•"/>
            </a:pPr>
            <a:r>
              <a:rPr lang="en-US" sz="2400" dirty="0"/>
              <a:t>Colors go from blue (shortest) to red (longest)</a:t>
            </a:r>
          </a:p>
          <a:p>
            <a:pPr marL="285750" indent="-285750">
              <a:spcBef>
                <a:spcPts val="600"/>
              </a:spcBef>
              <a:buFont typeface="Arial" pitchFamily="34" charset="0"/>
              <a:buChar char="•"/>
            </a:pPr>
            <a:r>
              <a:rPr lang="en-US" sz="2400" dirty="0"/>
              <a:t>Adapt thresholds to remove too long or too short fibers</a:t>
            </a:r>
          </a:p>
          <a:p>
            <a:pPr marL="285750" indent="-285750">
              <a:spcBef>
                <a:spcPts val="600"/>
              </a:spcBef>
              <a:buFont typeface="Arial" pitchFamily="34" charset="0"/>
              <a:buChar char="•"/>
            </a:pPr>
            <a:r>
              <a:rPr lang="en-US" sz="2400" dirty="0"/>
              <a:t>We should put this in 3D Slicer!</a:t>
            </a:r>
          </a:p>
          <a:p>
            <a:pPr marL="285750" indent="-285750">
              <a:spcBef>
                <a:spcPts val="600"/>
              </a:spcBef>
              <a:buFont typeface="Arial" pitchFamily="34" charset="0"/>
              <a:buChar char="•"/>
            </a:pPr>
            <a:r>
              <a:rPr lang="en-US" sz="2400" dirty="0"/>
              <a:t>(we actually did, but I can’t find the module)</a:t>
            </a:r>
          </a:p>
        </p:txBody>
      </p:sp>
      <p:sp>
        <p:nvSpPr>
          <p:cNvPr id="9" name="Slide Number Placeholder 8"/>
          <p:cNvSpPr>
            <a:spLocks noGrp="1"/>
          </p:cNvSpPr>
          <p:nvPr>
            <p:ph type="sldNum" sz="quarter" idx="12"/>
          </p:nvPr>
        </p:nvSpPr>
        <p:spPr>
          <a:xfrm>
            <a:off x="8613648" y="6305550"/>
            <a:ext cx="457200" cy="476250"/>
          </a:xfrm>
          <a:prstGeom prst="rect">
            <a:avLst/>
          </a:prstGeom>
        </p:spPr>
        <p:txBody>
          <a:bodyPr anchor="b"/>
          <a:lstStyle>
            <a:defPPr>
              <a:defRPr lang="en-US"/>
            </a:defPPr>
            <a:lvl1pPr marL="0" algn="ctr" defTabSz="914400" rtl="0" eaLnBrk="1" latinLnBrk="0" hangingPunct="1">
              <a:defRPr kumimoji="0" sz="1200" kern="1200">
                <a:solidFill>
                  <a:schemeClr val="bg2">
                    <a:shade val="50000"/>
                    <a:satMod val="20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6BD10-BA30-4FD5-80CE-343D9B1E962B}" type="slidenum">
              <a:rPr lang="en-US" smtClean="0"/>
              <a:pPr/>
              <a:t>19</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9356" y="1905000"/>
            <a:ext cx="4894135" cy="4267200"/>
          </a:xfrm>
          <a:prstGeom prst="rect">
            <a:avLst/>
          </a:prstGeom>
        </p:spPr>
      </p:pic>
    </p:spTree>
    <p:extLst>
      <p:ext uri="{BB962C8B-B14F-4D97-AF65-F5344CB8AC3E}">
        <p14:creationId xmlns:p14="http://schemas.microsoft.com/office/powerpoint/2010/main" val="38812586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a:t>
            </a:r>
          </a:p>
        </p:txBody>
      </p:sp>
      <p:sp>
        <p:nvSpPr>
          <p:cNvPr id="3" name="Content Placeholder 2"/>
          <p:cNvSpPr>
            <a:spLocks noGrp="1"/>
          </p:cNvSpPr>
          <p:nvPr>
            <p:ph idx="1"/>
          </p:nvPr>
        </p:nvSpPr>
        <p:spPr/>
        <p:txBody>
          <a:bodyPr/>
          <a:lstStyle/>
          <a:p>
            <a:r>
              <a:rPr lang="en-US" sz="2800" dirty="0"/>
              <a:t>The UNC-NAMIC Atlas Fiber Analysis (done)</a:t>
            </a:r>
          </a:p>
          <a:p>
            <a:r>
              <a:rPr lang="en-US" sz="2800" dirty="0"/>
              <a:t>Unbiased DTI atlas building via </a:t>
            </a:r>
            <a:r>
              <a:rPr lang="en-US" sz="2800" dirty="0" err="1"/>
              <a:t>DTIAtlasBuilder</a:t>
            </a:r>
            <a:r>
              <a:rPr lang="en-US" sz="2800" dirty="0"/>
              <a:t> (done)</a:t>
            </a:r>
          </a:p>
          <a:p>
            <a:r>
              <a:rPr lang="en-US" sz="2800" dirty="0">
                <a:highlight>
                  <a:srgbClr val="FFFF00"/>
                </a:highlight>
              </a:rPr>
              <a:t>Tracking fibers via </a:t>
            </a:r>
            <a:r>
              <a:rPr lang="en-US" sz="2800" dirty="0" err="1">
                <a:highlight>
                  <a:srgbClr val="FFFF00"/>
                </a:highlight>
              </a:rPr>
              <a:t>AutoTract</a:t>
            </a:r>
            <a:endParaRPr lang="en-US" sz="2800" dirty="0">
              <a:highlight>
                <a:srgbClr val="FFFF00"/>
              </a:highlight>
            </a:endParaRPr>
          </a:p>
          <a:p>
            <a:pPr lvl="1"/>
            <a:r>
              <a:rPr lang="en-US" sz="2400" dirty="0">
                <a:highlight>
                  <a:srgbClr val="FFFF00"/>
                </a:highlight>
              </a:rPr>
              <a:t>Editing tracts in Slicer and </a:t>
            </a:r>
            <a:r>
              <a:rPr lang="en-US" sz="2400" dirty="0" err="1">
                <a:highlight>
                  <a:srgbClr val="FFFF00"/>
                </a:highlight>
              </a:rPr>
              <a:t>FiberViewerLight</a:t>
            </a:r>
            <a:endParaRPr lang="en-US" sz="2400" dirty="0">
              <a:highlight>
                <a:srgbClr val="FFFF00"/>
              </a:highlight>
            </a:endParaRPr>
          </a:p>
          <a:p>
            <a:r>
              <a:rPr lang="en-US" sz="2800" dirty="0">
                <a:highlight>
                  <a:srgbClr val="FFFF00"/>
                </a:highlight>
              </a:rPr>
              <a:t>Extracting fiber profiles via </a:t>
            </a:r>
            <a:r>
              <a:rPr lang="en-US" sz="2800" dirty="0" err="1">
                <a:highlight>
                  <a:srgbClr val="FFFF00"/>
                </a:highlight>
              </a:rPr>
              <a:t>DTIAtlasFiberAnalyzer</a:t>
            </a:r>
            <a:endParaRPr lang="en-US" sz="2800" dirty="0">
              <a:highlight>
                <a:srgbClr val="FFFF00"/>
              </a:highlight>
            </a:endParaRPr>
          </a:p>
          <a:p>
            <a:r>
              <a:rPr lang="en-US" sz="2800" dirty="0">
                <a:highlight>
                  <a:srgbClr val="FFFF00"/>
                </a:highlight>
              </a:rPr>
              <a:t>Statistical Analysis via </a:t>
            </a:r>
            <a:r>
              <a:rPr lang="en-US" sz="2800" dirty="0" err="1">
                <a:highlight>
                  <a:srgbClr val="FFFF00"/>
                </a:highlight>
              </a:rPr>
              <a:t>FADTTSter</a:t>
            </a:r>
            <a:endParaRPr lang="en-US" sz="2800" dirty="0">
              <a:highlight>
                <a:srgbClr val="FFFF00"/>
              </a:highlight>
            </a:endParaRPr>
          </a:p>
        </p:txBody>
      </p:sp>
    </p:spTree>
    <p:extLst>
      <p:ext uri="{BB962C8B-B14F-4D97-AF65-F5344CB8AC3E}">
        <p14:creationId xmlns:p14="http://schemas.microsoft.com/office/powerpoint/2010/main" val="4389056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701F35-85E1-5E46-9FD1-C3527D2790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6523" y="1589796"/>
            <a:ext cx="6801678" cy="3044937"/>
          </a:xfrm>
          <a:prstGeom prst="rect">
            <a:avLst/>
          </a:prstGeom>
        </p:spPr>
      </p:pic>
      <p:sp>
        <p:nvSpPr>
          <p:cNvPr id="5" name="Content Placeholder 2">
            <a:extLst>
              <a:ext uri="{FF2B5EF4-FFF2-40B4-BE49-F238E27FC236}">
                <a16:creationId xmlns:a16="http://schemas.microsoft.com/office/drawing/2014/main" id="{9A8813A8-988F-A547-BFC1-0E020DEA7F6A}"/>
              </a:ext>
            </a:extLst>
          </p:cNvPr>
          <p:cNvSpPr>
            <a:spLocks noGrp="1"/>
          </p:cNvSpPr>
          <p:nvPr>
            <p:ph idx="1"/>
          </p:nvPr>
        </p:nvSpPr>
        <p:spPr>
          <a:xfrm>
            <a:off x="993599" y="4885104"/>
            <a:ext cx="2611698" cy="449281"/>
          </a:xfrm>
        </p:spPr>
        <p:txBody>
          <a:bodyPr/>
          <a:lstStyle/>
          <a:p>
            <a:pPr marL="0" indent="0" algn="ctr">
              <a:buNone/>
            </a:pPr>
            <a:r>
              <a:rPr lang="en-US" sz="2000" dirty="0" err="1"/>
              <a:t>DTIPrep</a:t>
            </a:r>
            <a:r>
              <a:rPr lang="en-US" sz="2000" dirty="0"/>
              <a:t>/</a:t>
            </a:r>
            <a:r>
              <a:rPr lang="en-US" sz="2000" dirty="0" err="1"/>
              <a:t>Topup</a:t>
            </a:r>
            <a:r>
              <a:rPr lang="en-US" sz="2000" dirty="0"/>
              <a:t>/Eddy</a:t>
            </a:r>
          </a:p>
        </p:txBody>
      </p:sp>
      <p:sp>
        <p:nvSpPr>
          <p:cNvPr id="6" name="Content Placeholder 2">
            <a:extLst>
              <a:ext uri="{FF2B5EF4-FFF2-40B4-BE49-F238E27FC236}">
                <a16:creationId xmlns:a16="http://schemas.microsoft.com/office/drawing/2014/main" id="{D6EE1C3B-FD3C-B446-8CCA-887B830846FB}"/>
              </a:ext>
            </a:extLst>
          </p:cNvPr>
          <p:cNvSpPr txBox="1">
            <a:spLocks/>
          </p:cNvSpPr>
          <p:nvPr/>
        </p:nvSpPr>
        <p:spPr bwMode="auto">
          <a:xfrm>
            <a:off x="2697708" y="5416512"/>
            <a:ext cx="1996160" cy="449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lgn="ctr">
              <a:buFontTx/>
              <a:buNone/>
            </a:pPr>
            <a:r>
              <a:rPr lang="en-US" sz="2000" kern="0" dirty="0" err="1"/>
              <a:t>DTIAtlasBuilder</a:t>
            </a:r>
            <a:endParaRPr lang="en-US" sz="2000" kern="0" dirty="0"/>
          </a:p>
        </p:txBody>
      </p:sp>
      <p:sp>
        <p:nvSpPr>
          <p:cNvPr id="7" name="Content Placeholder 2">
            <a:extLst>
              <a:ext uri="{FF2B5EF4-FFF2-40B4-BE49-F238E27FC236}">
                <a16:creationId xmlns:a16="http://schemas.microsoft.com/office/drawing/2014/main" id="{67427443-DFC4-AF4E-913A-55100DFE79A5}"/>
              </a:ext>
            </a:extLst>
          </p:cNvPr>
          <p:cNvSpPr txBox="1">
            <a:spLocks/>
          </p:cNvSpPr>
          <p:nvPr/>
        </p:nvSpPr>
        <p:spPr bwMode="auto">
          <a:xfrm>
            <a:off x="4013890" y="4706977"/>
            <a:ext cx="2128768" cy="449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lgn="ctr">
              <a:buFontTx/>
              <a:buNone/>
            </a:pPr>
            <a:r>
              <a:rPr lang="en-US" sz="2000" kern="0" dirty="0" err="1"/>
              <a:t>AutoTract</a:t>
            </a:r>
            <a:r>
              <a:rPr lang="en-US" sz="2000" kern="0" dirty="0"/>
              <a:t>/Slicer/</a:t>
            </a:r>
            <a:r>
              <a:rPr lang="en-US" sz="2000" kern="0" dirty="0" err="1"/>
              <a:t>FiberViewerLight</a:t>
            </a:r>
            <a:endParaRPr lang="en-US" sz="2000" kern="0" dirty="0"/>
          </a:p>
        </p:txBody>
      </p:sp>
      <p:sp>
        <p:nvSpPr>
          <p:cNvPr id="8" name="Content Placeholder 2">
            <a:extLst>
              <a:ext uri="{FF2B5EF4-FFF2-40B4-BE49-F238E27FC236}">
                <a16:creationId xmlns:a16="http://schemas.microsoft.com/office/drawing/2014/main" id="{29E2743D-0EF0-6844-BB0B-2B21BB3D5729}"/>
              </a:ext>
            </a:extLst>
          </p:cNvPr>
          <p:cNvSpPr txBox="1">
            <a:spLocks/>
          </p:cNvSpPr>
          <p:nvPr/>
        </p:nvSpPr>
        <p:spPr bwMode="auto">
          <a:xfrm>
            <a:off x="5078274" y="5443266"/>
            <a:ext cx="2772014" cy="449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lgn="ctr">
              <a:buFontTx/>
              <a:buNone/>
            </a:pPr>
            <a:r>
              <a:rPr lang="en-US" sz="2000" kern="0" dirty="0" err="1">
                <a:highlight>
                  <a:srgbClr val="FFFF00"/>
                </a:highlight>
              </a:rPr>
              <a:t>DTIAtlasFiberAnalyzer</a:t>
            </a:r>
            <a:endParaRPr lang="en-US" sz="2000" kern="0" dirty="0">
              <a:highlight>
                <a:srgbClr val="FFFF00"/>
              </a:highlight>
            </a:endParaRPr>
          </a:p>
        </p:txBody>
      </p:sp>
      <p:sp>
        <p:nvSpPr>
          <p:cNvPr id="9" name="Content Placeholder 2">
            <a:extLst>
              <a:ext uri="{FF2B5EF4-FFF2-40B4-BE49-F238E27FC236}">
                <a16:creationId xmlns:a16="http://schemas.microsoft.com/office/drawing/2014/main" id="{F80F6727-974D-3A4A-9719-B47BFEC55E23}"/>
              </a:ext>
            </a:extLst>
          </p:cNvPr>
          <p:cNvSpPr txBox="1">
            <a:spLocks/>
          </p:cNvSpPr>
          <p:nvPr/>
        </p:nvSpPr>
        <p:spPr bwMode="auto">
          <a:xfrm>
            <a:off x="6746965" y="4670345"/>
            <a:ext cx="1629130" cy="449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lgn="ctr">
              <a:buFontTx/>
              <a:buNone/>
            </a:pPr>
            <a:r>
              <a:rPr lang="en-US" sz="2000" kern="0" dirty="0" err="1"/>
              <a:t>FADTTSter</a:t>
            </a:r>
            <a:r>
              <a:rPr lang="en-US" sz="2000" kern="0" dirty="0"/>
              <a:t>/Slicer</a:t>
            </a:r>
          </a:p>
        </p:txBody>
      </p:sp>
      <p:cxnSp>
        <p:nvCxnSpPr>
          <p:cNvPr id="11" name="Straight Arrow Connector 10">
            <a:extLst>
              <a:ext uri="{FF2B5EF4-FFF2-40B4-BE49-F238E27FC236}">
                <a16:creationId xmlns:a16="http://schemas.microsoft.com/office/drawing/2014/main" id="{52E550F8-F577-C748-AF1A-4D2F2E89E3FD}"/>
              </a:ext>
            </a:extLst>
          </p:cNvPr>
          <p:cNvCxnSpPr>
            <a:cxnSpLocks/>
          </p:cNvCxnSpPr>
          <p:nvPr/>
        </p:nvCxnSpPr>
        <p:spPr bwMode="auto">
          <a:xfrm flipV="1">
            <a:off x="2330678" y="4288357"/>
            <a:ext cx="0" cy="643260"/>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45A67E34-4C0E-E343-B858-23F52778B048}"/>
              </a:ext>
            </a:extLst>
          </p:cNvPr>
          <p:cNvCxnSpPr>
            <a:cxnSpLocks/>
          </p:cNvCxnSpPr>
          <p:nvPr/>
        </p:nvCxnSpPr>
        <p:spPr bwMode="auto">
          <a:xfrm flipV="1">
            <a:off x="4941465" y="4118548"/>
            <a:ext cx="0" cy="643260"/>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5" name="Straight Arrow Connector 14">
            <a:extLst>
              <a:ext uri="{FF2B5EF4-FFF2-40B4-BE49-F238E27FC236}">
                <a16:creationId xmlns:a16="http://schemas.microsoft.com/office/drawing/2014/main" id="{5F1285CC-E0D3-1E41-BE11-CA17E9AE4603}"/>
              </a:ext>
            </a:extLst>
          </p:cNvPr>
          <p:cNvCxnSpPr>
            <a:cxnSpLocks/>
          </p:cNvCxnSpPr>
          <p:nvPr/>
        </p:nvCxnSpPr>
        <p:spPr bwMode="auto">
          <a:xfrm flipV="1">
            <a:off x="7456600" y="4063717"/>
            <a:ext cx="0" cy="643260"/>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a16="http://schemas.microsoft.com/office/drawing/2014/main" id="{2E2E0A60-5201-B14E-B359-37ABD33F227F}"/>
              </a:ext>
            </a:extLst>
          </p:cNvPr>
          <p:cNvCxnSpPr>
            <a:cxnSpLocks/>
          </p:cNvCxnSpPr>
          <p:nvPr/>
        </p:nvCxnSpPr>
        <p:spPr bwMode="auto">
          <a:xfrm flipV="1">
            <a:off x="6443288" y="4411055"/>
            <a:ext cx="0" cy="938320"/>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65D0ABCE-8207-BB42-9191-138D6066AF8F}"/>
              </a:ext>
            </a:extLst>
          </p:cNvPr>
          <p:cNvCxnSpPr>
            <a:cxnSpLocks/>
            <a:stCxn id="6" idx="0"/>
          </p:cNvCxnSpPr>
          <p:nvPr/>
        </p:nvCxnSpPr>
        <p:spPr bwMode="auto">
          <a:xfrm flipV="1">
            <a:off x="3695788" y="3999890"/>
            <a:ext cx="479135" cy="1416622"/>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17" name="Title 1">
            <a:extLst>
              <a:ext uri="{FF2B5EF4-FFF2-40B4-BE49-F238E27FC236}">
                <a16:creationId xmlns:a16="http://schemas.microsoft.com/office/drawing/2014/main" id="{F0610FA7-E163-0940-A224-EEDF96DF5E98}"/>
              </a:ext>
            </a:extLst>
          </p:cNvPr>
          <p:cNvSpPr>
            <a:spLocks noGrp="1"/>
          </p:cNvSpPr>
          <p:nvPr>
            <p:ph type="title"/>
          </p:nvPr>
        </p:nvSpPr>
        <p:spPr>
          <a:xfrm>
            <a:off x="1242804" y="304800"/>
            <a:ext cx="7215395" cy="1143000"/>
          </a:xfrm>
        </p:spPr>
        <p:txBody>
          <a:bodyPr/>
          <a:lstStyle/>
          <a:p>
            <a:r>
              <a:rPr lang="en-US" sz="3600" dirty="0"/>
              <a:t>UNC-NAMIC DTI Fiber Analysis - </a:t>
            </a:r>
            <a:r>
              <a:rPr lang="en-US" sz="3600" dirty="0" err="1"/>
              <a:t>DTIAtlasFiberAnalyzer</a:t>
            </a:r>
            <a:endParaRPr lang="en-US" sz="3600" dirty="0"/>
          </a:p>
        </p:txBody>
      </p:sp>
    </p:spTree>
    <p:extLst>
      <p:ext uri="{BB962C8B-B14F-4D97-AF65-F5344CB8AC3E}">
        <p14:creationId xmlns:p14="http://schemas.microsoft.com/office/powerpoint/2010/main" val="146722480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Fiber based Analysis</a:t>
            </a:r>
          </a:p>
        </p:txBody>
      </p:sp>
      <p:sp>
        <p:nvSpPr>
          <p:cNvPr id="3" name="Content Placeholder 2"/>
          <p:cNvSpPr>
            <a:spLocks noGrp="1"/>
          </p:cNvSpPr>
          <p:nvPr>
            <p:ph idx="1"/>
          </p:nvPr>
        </p:nvSpPr>
        <p:spPr>
          <a:xfrm>
            <a:off x="1219200" y="1676400"/>
            <a:ext cx="4347367" cy="4267200"/>
          </a:xfrm>
        </p:spPr>
        <p:txBody>
          <a:bodyPr/>
          <a:lstStyle/>
          <a:p>
            <a:r>
              <a:rPr lang="en-US" sz="2800" dirty="0"/>
              <a:t>Analyze corresponding fiber locations across datasets via atlas</a:t>
            </a:r>
          </a:p>
          <a:p>
            <a:pPr lvl="1"/>
            <a:r>
              <a:rPr lang="en-US" sz="2400" dirty="0"/>
              <a:t>Mapping into atlas</a:t>
            </a:r>
          </a:p>
          <a:p>
            <a:pPr lvl="1"/>
            <a:r>
              <a:rPr lang="en-US" sz="2400" dirty="0"/>
              <a:t>Inverse map to sample fibers</a:t>
            </a:r>
          </a:p>
          <a:p>
            <a:pPr lvl="1"/>
            <a:r>
              <a:rPr lang="en-US" sz="2400" dirty="0"/>
              <a:t>Compute fiber profiles</a:t>
            </a:r>
          </a:p>
          <a:p>
            <a:pPr lvl="2"/>
            <a:r>
              <a:rPr lang="en-US" sz="2000" dirty="0"/>
              <a:t>FA, MD, AD, RD…</a:t>
            </a:r>
          </a:p>
          <a:p>
            <a:pPr lvl="1"/>
            <a:r>
              <a:rPr lang="en-US" sz="2400" dirty="0"/>
              <a:t>Analyze the profiles</a:t>
            </a:r>
          </a:p>
        </p:txBody>
      </p:sp>
      <p:grpSp>
        <p:nvGrpSpPr>
          <p:cNvPr id="4" name="Group 3"/>
          <p:cNvGrpSpPr/>
          <p:nvPr/>
        </p:nvGrpSpPr>
        <p:grpSpPr>
          <a:xfrm>
            <a:off x="4930143" y="1575792"/>
            <a:ext cx="4052549" cy="3580866"/>
            <a:chOff x="828675" y="1244600"/>
            <a:chExt cx="7258050" cy="5599113"/>
          </a:xfrm>
        </p:grpSpPr>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17875" y="2903538"/>
              <a:ext cx="2487613" cy="2487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8675" y="3111500"/>
              <a:ext cx="103822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0875" y="5391150"/>
              <a:ext cx="982663"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8"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73275" y="1244600"/>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9"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68850" y="1244600"/>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0"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050088" y="2073275"/>
              <a:ext cx="1036637"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1"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50088" y="4148138"/>
              <a:ext cx="1036637"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 name="Picture 9"/>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91150" y="580707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3" name="AutoShape 10"/>
            <p:cNvSpPr>
              <a:spLocks noChangeArrowheads="1"/>
            </p:cNvSpPr>
            <p:nvPr/>
          </p:nvSpPr>
          <p:spPr bwMode="auto">
            <a:xfrm>
              <a:off x="5599113" y="2695575"/>
              <a:ext cx="2281237" cy="1036638"/>
            </a:xfrm>
            <a:custGeom>
              <a:avLst/>
              <a:gdLst>
                <a:gd name="T0" fmla="*/ -2252827 w 21600"/>
                <a:gd name="T1" fmla="*/ 15889885 h 21600"/>
                <a:gd name="T2" fmla="*/ 0 w 21600"/>
                <a:gd name="T3" fmla="*/ 0 h 21600"/>
                <a:gd name="T4" fmla="*/ 47030975 w 21600"/>
                <a:gd name="T5" fmla="*/ 44653854 h 21600"/>
                <a:gd name="T6" fmla="*/ -103709047 w 21600"/>
                <a:gd name="T7" fmla="*/ -19889436 h 21600"/>
                <a:gd name="T8" fmla="*/ 158892698 w 21600"/>
                <a:gd name="T9" fmla="*/ 15203304 h 21600"/>
                <a:gd name="T10" fmla="*/ 57235708 w 21600"/>
                <a:gd name="T11" fmla="*/ 24881904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174" y="1809"/>
                  </a:moveTo>
                  <a:cubicBezTo>
                    <a:pt x="12399" y="1604"/>
                    <a:pt x="11601" y="1501"/>
                    <a:pt x="10800" y="1501"/>
                  </a:cubicBezTo>
                  <a:cubicBezTo>
                    <a:pt x="5664" y="1501"/>
                    <a:pt x="1501" y="5664"/>
                    <a:pt x="1501" y="10800"/>
                  </a:cubicBezTo>
                  <a:lnTo>
                    <a:pt x="0" y="10800"/>
                  </a:lnTo>
                  <a:cubicBezTo>
                    <a:pt x="0" y="4835"/>
                    <a:pt x="4835" y="0"/>
                    <a:pt x="10800" y="0"/>
                  </a:cubicBezTo>
                  <a:cubicBezTo>
                    <a:pt x="11730" y="0"/>
                    <a:pt x="12657" y="120"/>
                    <a:pt x="13557" y="357"/>
                  </a:cubicBezTo>
                  <a:lnTo>
                    <a:pt x="14247" y="-2253"/>
                  </a:lnTo>
                  <a:lnTo>
                    <a:pt x="19382" y="4217"/>
                  </a:lnTo>
                  <a:lnTo>
                    <a:pt x="12485" y="4419"/>
                  </a:lnTo>
                  <a:close/>
                </a:path>
              </a:pathLst>
            </a:custGeom>
            <a:solidFill>
              <a:srgbClr val="3DEB3D"/>
            </a:solidFill>
            <a:ln w="9525">
              <a:solidFill>
                <a:srgbClr val="000000"/>
              </a:solidFill>
              <a:round/>
              <a:headEnd/>
              <a:tailEnd/>
            </a:ln>
          </p:spPr>
          <p:txBody>
            <a:bodyPr wrap="none" lIns="82945" tIns="41473" rIns="82945" bIns="41473" anchor="ctr"/>
            <a:lstStyle/>
            <a:p>
              <a:endParaRPr lang="en-US"/>
            </a:p>
          </p:txBody>
        </p:sp>
        <p:sp>
          <p:nvSpPr>
            <p:cNvPr id="14" name="AutoShape 11"/>
            <p:cNvSpPr>
              <a:spLocks noChangeArrowheads="1"/>
            </p:cNvSpPr>
            <p:nvPr/>
          </p:nvSpPr>
          <p:spPr bwMode="auto">
            <a:xfrm flipV="1">
              <a:off x="5599113" y="4352925"/>
              <a:ext cx="2281237" cy="622300"/>
            </a:xfrm>
            <a:custGeom>
              <a:avLst/>
              <a:gdLst>
                <a:gd name="T0" fmla="*/ -2252827 w 21600"/>
                <a:gd name="T1" fmla="*/ 5723259 h 21600"/>
                <a:gd name="T2" fmla="*/ 0 w 21600"/>
                <a:gd name="T3" fmla="*/ 0 h 21600"/>
                <a:gd name="T4" fmla="*/ 47030975 w 21600"/>
                <a:gd name="T5" fmla="*/ 16083574 h 21600"/>
                <a:gd name="T6" fmla="*/ -103709047 w 21600"/>
                <a:gd name="T7" fmla="*/ -7163825 h 21600"/>
                <a:gd name="T8" fmla="*/ 158892698 w 21600"/>
                <a:gd name="T9" fmla="*/ 5475981 h 21600"/>
                <a:gd name="T10" fmla="*/ 57235708 w 21600"/>
                <a:gd name="T11" fmla="*/ 8962071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174" y="1809"/>
                  </a:moveTo>
                  <a:cubicBezTo>
                    <a:pt x="12399" y="1604"/>
                    <a:pt x="11601" y="1501"/>
                    <a:pt x="10800" y="1501"/>
                  </a:cubicBezTo>
                  <a:cubicBezTo>
                    <a:pt x="5664" y="1501"/>
                    <a:pt x="1501" y="5664"/>
                    <a:pt x="1501" y="10800"/>
                  </a:cubicBezTo>
                  <a:lnTo>
                    <a:pt x="0" y="10800"/>
                  </a:lnTo>
                  <a:cubicBezTo>
                    <a:pt x="0" y="4835"/>
                    <a:pt x="4835" y="0"/>
                    <a:pt x="10800" y="0"/>
                  </a:cubicBezTo>
                  <a:cubicBezTo>
                    <a:pt x="11730" y="0"/>
                    <a:pt x="12657" y="120"/>
                    <a:pt x="13557" y="357"/>
                  </a:cubicBezTo>
                  <a:lnTo>
                    <a:pt x="14247" y="-2253"/>
                  </a:lnTo>
                  <a:lnTo>
                    <a:pt x="19382" y="4217"/>
                  </a:lnTo>
                  <a:lnTo>
                    <a:pt x="12485" y="4419"/>
                  </a:lnTo>
                  <a:close/>
                </a:path>
              </a:pathLst>
            </a:custGeom>
            <a:solidFill>
              <a:srgbClr val="3DEB3D"/>
            </a:solidFill>
            <a:ln w="9525">
              <a:solidFill>
                <a:srgbClr val="000000"/>
              </a:solidFill>
              <a:round/>
              <a:headEnd/>
              <a:tailEnd/>
            </a:ln>
          </p:spPr>
          <p:txBody>
            <a:bodyPr wrap="none" lIns="82945" tIns="41473" rIns="82945" bIns="41473" anchor="ctr"/>
            <a:lstStyle/>
            <a:p>
              <a:endParaRPr lang="en-US"/>
            </a:p>
          </p:txBody>
        </p:sp>
        <p:sp>
          <p:nvSpPr>
            <p:cNvPr id="15" name="AutoShape 12"/>
            <p:cNvSpPr>
              <a:spLocks noChangeArrowheads="1"/>
            </p:cNvSpPr>
            <p:nvPr/>
          </p:nvSpPr>
          <p:spPr bwMode="auto">
            <a:xfrm flipH="1">
              <a:off x="828675" y="3317875"/>
              <a:ext cx="2695575" cy="1036638"/>
            </a:xfrm>
            <a:custGeom>
              <a:avLst/>
              <a:gdLst>
                <a:gd name="T0" fmla="*/ -3146085 w 21600"/>
                <a:gd name="T1" fmla="*/ 15889885 h 21600"/>
                <a:gd name="T2" fmla="*/ 0 w 21600"/>
                <a:gd name="T3" fmla="*/ 0 h 21600"/>
                <a:gd name="T4" fmla="*/ 65677435 w 21600"/>
                <a:gd name="T5" fmla="*/ 44653854 h 21600"/>
                <a:gd name="T6" fmla="*/ -144826631 w 21600"/>
                <a:gd name="T7" fmla="*/ -19889436 h 21600"/>
                <a:gd name="T8" fmla="*/ 221888877 w 21600"/>
                <a:gd name="T9" fmla="*/ 15203304 h 21600"/>
                <a:gd name="T10" fmla="*/ 79928042 w 21600"/>
                <a:gd name="T11" fmla="*/ 24881904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174" y="1809"/>
                  </a:moveTo>
                  <a:cubicBezTo>
                    <a:pt x="12399" y="1604"/>
                    <a:pt x="11601" y="1501"/>
                    <a:pt x="10800" y="1501"/>
                  </a:cubicBezTo>
                  <a:cubicBezTo>
                    <a:pt x="5664" y="1501"/>
                    <a:pt x="1501" y="5664"/>
                    <a:pt x="1501" y="10800"/>
                  </a:cubicBezTo>
                  <a:lnTo>
                    <a:pt x="0" y="10800"/>
                  </a:lnTo>
                  <a:cubicBezTo>
                    <a:pt x="0" y="4835"/>
                    <a:pt x="4835" y="0"/>
                    <a:pt x="10800" y="0"/>
                  </a:cubicBezTo>
                  <a:cubicBezTo>
                    <a:pt x="11730" y="0"/>
                    <a:pt x="12657" y="120"/>
                    <a:pt x="13557" y="357"/>
                  </a:cubicBezTo>
                  <a:lnTo>
                    <a:pt x="14247" y="-2253"/>
                  </a:lnTo>
                  <a:lnTo>
                    <a:pt x="19382" y="4217"/>
                  </a:lnTo>
                  <a:lnTo>
                    <a:pt x="12485" y="4419"/>
                  </a:lnTo>
                  <a:close/>
                </a:path>
              </a:pathLst>
            </a:custGeom>
            <a:solidFill>
              <a:srgbClr val="3DEB3D"/>
            </a:solidFill>
            <a:ln w="9525">
              <a:solidFill>
                <a:srgbClr val="000000"/>
              </a:solidFill>
              <a:round/>
              <a:headEnd/>
              <a:tailEnd/>
            </a:ln>
          </p:spPr>
          <p:txBody>
            <a:bodyPr wrap="none" lIns="82945" tIns="41473" rIns="82945" bIns="41473" anchor="ctr"/>
            <a:lstStyle/>
            <a:p>
              <a:endParaRPr lang="en-US"/>
            </a:p>
          </p:txBody>
        </p:sp>
        <p:sp>
          <p:nvSpPr>
            <p:cNvPr id="16" name="AutoShape 13"/>
            <p:cNvSpPr>
              <a:spLocks noChangeArrowheads="1"/>
            </p:cNvSpPr>
            <p:nvPr/>
          </p:nvSpPr>
          <p:spPr bwMode="auto">
            <a:xfrm flipH="1">
              <a:off x="2073275" y="2073275"/>
              <a:ext cx="1658938" cy="1452563"/>
            </a:xfrm>
            <a:custGeom>
              <a:avLst/>
              <a:gdLst>
                <a:gd name="T0" fmla="*/ -1551261 w 21600"/>
                <a:gd name="T1" fmla="*/ 29707065 h 21600"/>
                <a:gd name="T2" fmla="*/ 0 w 21600"/>
                <a:gd name="T3" fmla="*/ 0 h 21600"/>
                <a:gd name="T4" fmla="*/ 22343284 w 21600"/>
                <a:gd name="T5" fmla="*/ 71571747 h 21600"/>
                <a:gd name="T6" fmla="*/ -51953484 w 21600"/>
                <a:gd name="T7" fmla="*/ -41182246 h 21600"/>
                <a:gd name="T8" fmla="*/ 46019708 w 21600"/>
                <a:gd name="T9" fmla="*/ 31279868 h 21600"/>
                <a:gd name="T10" fmla="*/ -26743540 w 21600"/>
                <a:gd name="T11" fmla="*/ 74599803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663" y="1419"/>
                  </a:moveTo>
                  <a:cubicBezTo>
                    <a:pt x="4285" y="2416"/>
                    <a:pt x="1179" y="6309"/>
                    <a:pt x="1179" y="10799"/>
                  </a:cubicBezTo>
                  <a:cubicBezTo>
                    <a:pt x="1178" y="11709"/>
                    <a:pt x="1308" y="12614"/>
                    <a:pt x="1562" y="13488"/>
                  </a:cubicBezTo>
                  <a:lnTo>
                    <a:pt x="430" y="13817"/>
                  </a:lnTo>
                  <a:cubicBezTo>
                    <a:pt x="144" y="12837"/>
                    <a:pt x="0" y="11821"/>
                    <a:pt x="0" y="10800"/>
                  </a:cubicBezTo>
                  <a:cubicBezTo>
                    <a:pt x="-1" y="5759"/>
                    <a:pt x="3487" y="1388"/>
                    <a:pt x="8402" y="269"/>
                  </a:cubicBezTo>
                  <a:lnTo>
                    <a:pt x="7802" y="-2364"/>
                  </a:lnTo>
                  <a:lnTo>
                    <a:pt x="15836" y="3788"/>
                  </a:lnTo>
                  <a:lnTo>
                    <a:pt x="9263" y="4051"/>
                  </a:lnTo>
                  <a:close/>
                </a:path>
              </a:pathLst>
            </a:custGeom>
            <a:solidFill>
              <a:srgbClr val="3DEB3D"/>
            </a:solidFill>
            <a:ln w="9525">
              <a:solidFill>
                <a:srgbClr val="000000"/>
              </a:solidFill>
              <a:round/>
              <a:headEnd/>
              <a:tailEnd/>
            </a:ln>
          </p:spPr>
          <p:txBody>
            <a:bodyPr wrap="none" lIns="82945" tIns="41473" rIns="82945" bIns="41473" anchor="ctr"/>
            <a:lstStyle/>
            <a:p>
              <a:endParaRPr lang="en-US"/>
            </a:p>
          </p:txBody>
        </p:sp>
        <p:sp>
          <p:nvSpPr>
            <p:cNvPr id="17" name="AutoShape 14"/>
            <p:cNvSpPr>
              <a:spLocks noChangeArrowheads="1"/>
            </p:cNvSpPr>
            <p:nvPr/>
          </p:nvSpPr>
          <p:spPr bwMode="auto">
            <a:xfrm>
              <a:off x="4562475" y="2073275"/>
              <a:ext cx="1036638" cy="1452563"/>
            </a:xfrm>
            <a:custGeom>
              <a:avLst/>
              <a:gdLst>
                <a:gd name="T0" fmla="*/ -605857 w 21600"/>
                <a:gd name="T1" fmla="*/ 29707065 h 21600"/>
                <a:gd name="T2" fmla="*/ 0 w 21600"/>
                <a:gd name="T3" fmla="*/ 0 h 21600"/>
                <a:gd name="T4" fmla="*/ 8726188 w 21600"/>
                <a:gd name="T5" fmla="*/ 71571747 h 21600"/>
                <a:gd name="T6" fmla="*/ -20290461 w 21600"/>
                <a:gd name="T7" fmla="*/ -41182246 h 21600"/>
                <a:gd name="T8" fmla="*/ 17972999 w 21600"/>
                <a:gd name="T9" fmla="*/ 31279868 h 21600"/>
                <a:gd name="T10" fmla="*/ -10444704 w 21600"/>
                <a:gd name="T11" fmla="*/ 74599803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663" y="1419"/>
                  </a:moveTo>
                  <a:cubicBezTo>
                    <a:pt x="4285" y="2416"/>
                    <a:pt x="1179" y="6309"/>
                    <a:pt x="1179" y="10799"/>
                  </a:cubicBezTo>
                  <a:cubicBezTo>
                    <a:pt x="1178" y="11709"/>
                    <a:pt x="1308" y="12614"/>
                    <a:pt x="1562" y="13488"/>
                  </a:cubicBezTo>
                  <a:lnTo>
                    <a:pt x="430" y="13817"/>
                  </a:lnTo>
                  <a:cubicBezTo>
                    <a:pt x="144" y="12837"/>
                    <a:pt x="0" y="11821"/>
                    <a:pt x="0" y="10800"/>
                  </a:cubicBezTo>
                  <a:cubicBezTo>
                    <a:pt x="-1" y="5759"/>
                    <a:pt x="3487" y="1388"/>
                    <a:pt x="8402" y="269"/>
                  </a:cubicBezTo>
                  <a:lnTo>
                    <a:pt x="7802" y="-2364"/>
                  </a:lnTo>
                  <a:lnTo>
                    <a:pt x="15836" y="3788"/>
                  </a:lnTo>
                  <a:lnTo>
                    <a:pt x="9263" y="4051"/>
                  </a:lnTo>
                  <a:close/>
                </a:path>
              </a:pathLst>
            </a:custGeom>
            <a:solidFill>
              <a:srgbClr val="3DEB3D"/>
            </a:solidFill>
            <a:ln w="9525">
              <a:solidFill>
                <a:srgbClr val="000000"/>
              </a:solidFill>
              <a:round/>
              <a:headEnd/>
              <a:tailEnd/>
            </a:ln>
          </p:spPr>
          <p:txBody>
            <a:bodyPr wrap="none" lIns="82945" tIns="41473" rIns="82945" bIns="41473" anchor="ctr"/>
            <a:lstStyle/>
            <a:p>
              <a:endParaRPr lang="en-US"/>
            </a:p>
          </p:txBody>
        </p:sp>
        <p:sp>
          <p:nvSpPr>
            <p:cNvPr id="18" name="AutoShape 15"/>
            <p:cNvSpPr>
              <a:spLocks noChangeArrowheads="1"/>
            </p:cNvSpPr>
            <p:nvPr/>
          </p:nvSpPr>
          <p:spPr bwMode="auto">
            <a:xfrm flipH="1" flipV="1">
              <a:off x="2073275" y="4562475"/>
              <a:ext cx="1658938" cy="1244600"/>
            </a:xfrm>
            <a:custGeom>
              <a:avLst/>
              <a:gdLst>
                <a:gd name="T0" fmla="*/ -1551261 w 21600"/>
                <a:gd name="T1" fmla="*/ 21817665 h 21600"/>
                <a:gd name="T2" fmla="*/ 0 w 21600"/>
                <a:gd name="T3" fmla="*/ 0 h 21600"/>
                <a:gd name="T4" fmla="*/ 22343284 w 21600"/>
                <a:gd name="T5" fmla="*/ 52564183 h 21600"/>
                <a:gd name="T6" fmla="*/ -51953484 w 21600"/>
                <a:gd name="T7" fmla="*/ -30245278 h 21600"/>
                <a:gd name="T8" fmla="*/ 46019708 w 21600"/>
                <a:gd name="T9" fmla="*/ 22972781 h 21600"/>
                <a:gd name="T10" fmla="*/ -26743540 w 21600"/>
                <a:gd name="T11" fmla="*/ 54788099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663" y="1419"/>
                  </a:moveTo>
                  <a:cubicBezTo>
                    <a:pt x="4285" y="2416"/>
                    <a:pt x="1179" y="6309"/>
                    <a:pt x="1179" y="10799"/>
                  </a:cubicBezTo>
                  <a:cubicBezTo>
                    <a:pt x="1178" y="11709"/>
                    <a:pt x="1308" y="12614"/>
                    <a:pt x="1562" y="13488"/>
                  </a:cubicBezTo>
                  <a:lnTo>
                    <a:pt x="430" y="13817"/>
                  </a:lnTo>
                  <a:cubicBezTo>
                    <a:pt x="144" y="12837"/>
                    <a:pt x="0" y="11821"/>
                    <a:pt x="0" y="10800"/>
                  </a:cubicBezTo>
                  <a:cubicBezTo>
                    <a:pt x="-1" y="5759"/>
                    <a:pt x="3487" y="1388"/>
                    <a:pt x="8402" y="269"/>
                  </a:cubicBezTo>
                  <a:lnTo>
                    <a:pt x="7802" y="-2364"/>
                  </a:lnTo>
                  <a:lnTo>
                    <a:pt x="15836" y="3788"/>
                  </a:lnTo>
                  <a:lnTo>
                    <a:pt x="9263" y="4051"/>
                  </a:lnTo>
                  <a:close/>
                </a:path>
              </a:pathLst>
            </a:custGeom>
            <a:solidFill>
              <a:srgbClr val="3DEB3D"/>
            </a:solidFill>
            <a:ln w="9525">
              <a:solidFill>
                <a:srgbClr val="000000"/>
              </a:solidFill>
              <a:round/>
              <a:headEnd/>
              <a:tailEnd/>
            </a:ln>
          </p:spPr>
          <p:txBody>
            <a:bodyPr wrap="none" lIns="82945" tIns="41473" rIns="82945" bIns="41473" anchor="ctr"/>
            <a:lstStyle/>
            <a:p>
              <a:endParaRPr lang="en-US"/>
            </a:p>
          </p:txBody>
        </p:sp>
        <p:sp>
          <p:nvSpPr>
            <p:cNvPr id="19" name="AutoShape 16"/>
            <p:cNvSpPr>
              <a:spLocks noChangeArrowheads="1"/>
            </p:cNvSpPr>
            <p:nvPr/>
          </p:nvSpPr>
          <p:spPr bwMode="auto">
            <a:xfrm flipV="1">
              <a:off x="4976813" y="4770438"/>
              <a:ext cx="1036637" cy="1243012"/>
            </a:xfrm>
            <a:custGeom>
              <a:avLst/>
              <a:gdLst>
                <a:gd name="T0" fmla="*/ -605857 w 21600"/>
                <a:gd name="T1" fmla="*/ 21789828 h 21600"/>
                <a:gd name="T2" fmla="*/ 0 w 21600"/>
                <a:gd name="T3" fmla="*/ 0 h 21600"/>
                <a:gd name="T4" fmla="*/ 8726180 w 21600"/>
                <a:gd name="T5" fmla="*/ 52497116 h 21600"/>
                <a:gd name="T6" fmla="*/ -20290442 w 21600"/>
                <a:gd name="T7" fmla="*/ -30206688 h 21600"/>
                <a:gd name="T8" fmla="*/ 17972982 w 21600"/>
                <a:gd name="T9" fmla="*/ 22943469 h 21600"/>
                <a:gd name="T10" fmla="*/ -10444694 w 21600"/>
                <a:gd name="T11" fmla="*/ 54718194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663" y="1419"/>
                  </a:moveTo>
                  <a:cubicBezTo>
                    <a:pt x="4285" y="2416"/>
                    <a:pt x="1179" y="6309"/>
                    <a:pt x="1179" y="10799"/>
                  </a:cubicBezTo>
                  <a:cubicBezTo>
                    <a:pt x="1178" y="11709"/>
                    <a:pt x="1308" y="12614"/>
                    <a:pt x="1562" y="13488"/>
                  </a:cubicBezTo>
                  <a:lnTo>
                    <a:pt x="430" y="13817"/>
                  </a:lnTo>
                  <a:cubicBezTo>
                    <a:pt x="144" y="12837"/>
                    <a:pt x="0" y="11821"/>
                    <a:pt x="0" y="10800"/>
                  </a:cubicBezTo>
                  <a:cubicBezTo>
                    <a:pt x="-1" y="5759"/>
                    <a:pt x="3487" y="1388"/>
                    <a:pt x="8402" y="269"/>
                  </a:cubicBezTo>
                  <a:lnTo>
                    <a:pt x="7802" y="-2364"/>
                  </a:lnTo>
                  <a:lnTo>
                    <a:pt x="15836" y="3788"/>
                  </a:lnTo>
                  <a:lnTo>
                    <a:pt x="9263" y="4051"/>
                  </a:lnTo>
                  <a:close/>
                </a:path>
              </a:pathLst>
            </a:custGeom>
            <a:solidFill>
              <a:srgbClr val="3DEB3D"/>
            </a:solidFill>
            <a:ln w="9525">
              <a:solidFill>
                <a:srgbClr val="000000"/>
              </a:solidFill>
              <a:round/>
              <a:headEnd/>
              <a:tailEnd/>
            </a:ln>
          </p:spPr>
          <p:txBody>
            <a:bodyPr wrap="none" lIns="82945" tIns="41473" rIns="82945" bIns="41473" anchor="ctr"/>
            <a:lstStyle/>
            <a:p>
              <a:endParaRPr lang="en-US"/>
            </a:p>
          </p:txBody>
        </p:sp>
      </p:grpSp>
      <p:sp>
        <p:nvSpPr>
          <p:cNvPr id="20" name="TextBox 19"/>
          <p:cNvSpPr txBox="1"/>
          <p:nvPr/>
        </p:nvSpPr>
        <p:spPr>
          <a:xfrm>
            <a:off x="6609398" y="3109559"/>
            <a:ext cx="811041"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a:ln>
                  <a:solidFill>
                    <a:schemeClr val="tx2"/>
                  </a:solidFill>
                </a:ln>
                <a:solidFill>
                  <a:srgbClr val="DAEDEF"/>
                </a:solidFill>
              </a:rPr>
              <a:t>Atlas Fiber</a:t>
            </a:r>
          </a:p>
        </p:txBody>
      </p:sp>
    </p:spTree>
    <p:extLst>
      <p:ext uri="{BB962C8B-B14F-4D97-AF65-F5344CB8AC3E}">
        <p14:creationId xmlns:p14="http://schemas.microsoft.com/office/powerpoint/2010/main" val="205080569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ln/>
        </p:spPr>
        <p:txBody>
          <a:bodyPr/>
          <a:lstStyle/>
          <a:p>
            <a:pPr>
              <a:tabLst>
                <a:tab pos="634643" algn="l"/>
                <a:tab pos="1269286" algn="l"/>
                <a:tab pos="1903929" algn="l"/>
                <a:tab pos="2538573" algn="l"/>
                <a:tab pos="3173216" algn="l"/>
                <a:tab pos="3807859" algn="l"/>
                <a:tab pos="4442502" algn="l"/>
                <a:tab pos="5077145" algn="l"/>
                <a:tab pos="5711788" algn="l"/>
                <a:tab pos="6346431" algn="l"/>
                <a:tab pos="6981074" algn="l"/>
                <a:tab pos="7615718" algn="l"/>
                <a:tab pos="8250361" algn="l"/>
              </a:tabLst>
            </a:pPr>
            <a:r>
              <a:rPr lang="en-GB" sz="3600" dirty="0">
                <a:latin typeface="Arial" charset="0"/>
                <a:cs typeface="Times New Roman" charset="0"/>
              </a:rPr>
              <a:t>DTI Property </a:t>
            </a:r>
            <a:r>
              <a:rPr lang="en-GB" sz="3600" dirty="0" err="1">
                <a:latin typeface="Arial" charset="0"/>
                <a:cs typeface="Times New Roman" charset="0"/>
              </a:rPr>
              <a:t>Fiber</a:t>
            </a:r>
            <a:r>
              <a:rPr lang="en-GB" sz="3600" dirty="0">
                <a:latin typeface="Arial" charset="0"/>
                <a:cs typeface="Times New Roman" charset="0"/>
              </a:rPr>
              <a:t> Profiles</a:t>
            </a:r>
            <a:endParaRPr lang="en-GB" sz="3600" dirty="0"/>
          </a:p>
        </p:txBody>
      </p:sp>
      <p:sp>
        <p:nvSpPr>
          <p:cNvPr id="4" name="Content Placeholder 3"/>
          <p:cNvSpPr>
            <a:spLocks noGrp="1"/>
          </p:cNvSpPr>
          <p:nvPr>
            <p:ph idx="1"/>
          </p:nvPr>
        </p:nvSpPr>
        <p:spPr>
          <a:xfrm>
            <a:off x="1219201" y="1676400"/>
            <a:ext cx="5112222" cy="3869834"/>
          </a:xfrm>
        </p:spPr>
        <p:txBody>
          <a:bodyPr/>
          <a:lstStyle/>
          <a:p>
            <a:r>
              <a:rPr lang="en-US" sz="2800" dirty="0"/>
              <a:t>Profile = Distribution of DTI values </a:t>
            </a:r>
            <a:r>
              <a:rPr lang="en-US" sz="2800" i="1" u="sng" dirty="0"/>
              <a:t>across</a:t>
            </a:r>
            <a:r>
              <a:rPr lang="en-US" sz="2800" dirty="0"/>
              <a:t> fiber bundle</a:t>
            </a:r>
          </a:p>
          <a:p>
            <a:pPr lvl="1"/>
            <a:r>
              <a:rPr lang="en-US" sz="2400" dirty="0"/>
              <a:t>Average &amp; deviation</a:t>
            </a:r>
          </a:p>
          <a:p>
            <a:r>
              <a:rPr lang="en-US" sz="2800" dirty="0"/>
              <a:t>Parameterization of each fiber </a:t>
            </a:r>
            <a:r>
              <a:rPr lang="en-US" sz="2800" i="1" u="sng" dirty="0"/>
              <a:t>along</a:t>
            </a:r>
            <a:r>
              <a:rPr lang="en-US" sz="2800" dirty="0"/>
              <a:t> fiber bundle</a:t>
            </a:r>
          </a:p>
          <a:p>
            <a:pPr lvl="1"/>
            <a:r>
              <a:rPr lang="en-US" sz="2400" dirty="0"/>
              <a:t>Uniform </a:t>
            </a:r>
            <a:r>
              <a:rPr lang="en-US" sz="2400" dirty="0" err="1"/>
              <a:t>stepsize</a:t>
            </a:r>
            <a:endParaRPr lang="en-US" sz="2400" dirty="0"/>
          </a:p>
          <a:p>
            <a:pPr lvl="1"/>
            <a:r>
              <a:rPr lang="en-US" sz="2400" dirty="0"/>
              <a:t>Origin definition</a:t>
            </a:r>
          </a:p>
          <a:p>
            <a:pPr lvl="2"/>
            <a:r>
              <a:rPr lang="en-US" sz="2000" dirty="0"/>
              <a:t>Manual (FVL) or Automatic (x2)</a:t>
            </a:r>
          </a:p>
          <a:p>
            <a:r>
              <a:rPr lang="en-US" sz="2800" dirty="0"/>
              <a:t>Profile extracted via Gaussian Kernels</a:t>
            </a:r>
          </a:p>
        </p:txBody>
      </p:sp>
      <p:pic>
        <p:nvPicPr>
          <p:cNvPr id="133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775625" y="1480961"/>
            <a:ext cx="2255231" cy="2983468"/>
          </a:xfrm>
          <a:prstGeom prst="rect">
            <a:avLst/>
          </a:prstGeom>
          <a:noFill/>
          <a:ln w="9525">
            <a:noFill/>
            <a:round/>
            <a:headEnd/>
            <a:tailEnd/>
          </a:ln>
          <a:effectLst/>
        </p:spPr>
      </p:pic>
      <p:grpSp>
        <p:nvGrpSpPr>
          <p:cNvPr id="5" name="Group 4"/>
          <p:cNvGrpSpPr/>
          <p:nvPr/>
        </p:nvGrpSpPr>
        <p:grpSpPr>
          <a:xfrm>
            <a:off x="6083724" y="4205560"/>
            <a:ext cx="2955774" cy="2192764"/>
            <a:chOff x="3643599" y="3678045"/>
            <a:chExt cx="2955774" cy="2666031"/>
          </a:xfrm>
        </p:grpSpPr>
        <p:grpSp>
          <p:nvGrpSpPr>
            <p:cNvPr id="3" name="Group 4"/>
            <p:cNvGrpSpPr>
              <a:grpSpLocks/>
            </p:cNvGrpSpPr>
            <p:nvPr/>
          </p:nvGrpSpPr>
          <p:grpSpPr bwMode="auto">
            <a:xfrm>
              <a:off x="4237074" y="3678045"/>
              <a:ext cx="1882164" cy="1070346"/>
              <a:chOff x="4060" y="1379"/>
              <a:chExt cx="2109" cy="925"/>
            </a:xfrm>
          </p:grpSpPr>
          <p:sp>
            <p:nvSpPr>
              <p:cNvPr id="13317" name="Freeform 5"/>
              <p:cNvSpPr>
                <a:spLocks noChangeArrowheads="1"/>
              </p:cNvSpPr>
              <p:nvPr/>
            </p:nvSpPr>
            <p:spPr bwMode="auto">
              <a:xfrm>
                <a:off x="4115" y="1405"/>
                <a:ext cx="2018" cy="846"/>
              </a:xfrm>
              <a:custGeom>
                <a:avLst/>
                <a:gdLst/>
                <a:ahLst/>
                <a:cxnLst>
                  <a:cxn ang="0">
                    <a:pos x="0" y="3175"/>
                  </a:cxn>
                  <a:cxn ang="0">
                    <a:pos x="10791" y="3175"/>
                  </a:cxn>
                </a:cxnLst>
                <a:rect l="0" t="0" r="r" b="b"/>
                <a:pathLst>
                  <a:path w="10792" h="3176">
                    <a:moveTo>
                      <a:pt x="0" y="3175"/>
                    </a:moveTo>
                    <a:cubicBezTo>
                      <a:pt x="5713" y="0"/>
                      <a:pt x="10791" y="3175"/>
                      <a:pt x="10791" y="3175"/>
                    </a:cubicBezTo>
                  </a:path>
                </a:pathLst>
              </a:custGeom>
              <a:noFill/>
              <a:ln w="18360">
                <a:solidFill>
                  <a:srgbClr val="FF0000"/>
                </a:solidFill>
                <a:round/>
                <a:headEnd/>
                <a:tailEnd/>
              </a:ln>
              <a:effectLst/>
            </p:spPr>
            <p:txBody>
              <a:bodyPr wrap="none" anchor="ctr">
                <a:prstTxWarp prst="textNoShape">
                  <a:avLst/>
                </a:prstTxWarp>
              </a:bodyPr>
              <a:lstStyle/>
              <a:p>
                <a:endParaRPr lang="en-US"/>
              </a:p>
            </p:txBody>
          </p:sp>
          <p:sp>
            <p:nvSpPr>
              <p:cNvPr id="13318" name="Freeform 6"/>
              <p:cNvSpPr>
                <a:spLocks noChangeArrowheads="1"/>
              </p:cNvSpPr>
              <p:nvPr/>
            </p:nvSpPr>
            <p:spPr bwMode="auto">
              <a:xfrm>
                <a:off x="4153" y="1459"/>
                <a:ext cx="2018" cy="846"/>
              </a:xfrm>
              <a:custGeom>
                <a:avLst/>
                <a:gdLst/>
                <a:ahLst/>
                <a:cxnLst>
                  <a:cxn ang="0">
                    <a:pos x="0" y="3176"/>
                  </a:cxn>
                  <a:cxn ang="0">
                    <a:pos x="10791" y="3176"/>
                  </a:cxn>
                </a:cxnLst>
                <a:rect l="0" t="0" r="r" b="b"/>
                <a:pathLst>
                  <a:path w="10792" h="3177">
                    <a:moveTo>
                      <a:pt x="0" y="3176"/>
                    </a:moveTo>
                    <a:cubicBezTo>
                      <a:pt x="5713" y="0"/>
                      <a:pt x="10791" y="3176"/>
                      <a:pt x="10791" y="3176"/>
                    </a:cubicBezTo>
                  </a:path>
                </a:pathLst>
              </a:custGeom>
              <a:noFill/>
              <a:ln w="18360">
                <a:solidFill>
                  <a:srgbClr val="FF0000"/>
                </a:solidFill>
                <a:round/>
                <a:headEnd/>
                <a:tailEnd/>
              </a:ln>
              <a:effectLst/>
            </p:spPr>
            <p:txBody>
              <a:bodyPr wrap="none" anchor="ctr">
                <a:prstTxWarp prst="textNoShape">
                  <a:avLst/>
                </a:prstTxWarp>
              </a:bodyPr>
              <a:lstStyle/>
              <a:p>
                <a:endParaRPr lang="en-US"/>
              </a:p>
            </p:txBody>
          </p:sp>
          <p:sp>
            <p:nvSpPr>
              <p:cNvPr id="13319" name="Freeform 7"/>
              <p:cNvSpPr>
                <a:spLocks noChangeArrowheads="1"/>
              </p:cNvSpPr>
              <p:nvPr/>
            </p:nvSpPr>
            <p:spPr bwMode="auto">
              <a:xfrm>
                <a:off x="4078" y="1379"/>
                <a:ext cx="2018" cy="846"/>
              </a:xfrm>
              <a:custGeom>
                <a:avLst/>
                <a:gdLst/>
                <a:ahLst/>
                <a:cxnLst>
                  <a:cxn ang="0">
                    <a:pos x="0" y="3175"/>
                  </a:cxn>
                  <a:cxn ang="0">
                    <a:pos x="10791" y="3175"/>
                  </a:cxn>
                </a:cxnLst>
                <a:rect l="0" t="0" r="r" b="b"/>
                <a:pathLst>
                  <a:path w="10792" h="3176">
                    <a:moveTo>
                      <a:pt x="0" y="3175"/>
                    </a:moveTo>
                    <a:cubicBezTo>
                      <a:pt x="5713" y="0"/>
                      <a:pt x="10791" y="3175"/>
                      <a:pt x="10791" y="3175"/>
                    </a:cubicBezTo>
                  </a:path>
                </a:pathLst>
              </a:custGeom>
              <a:noFill/>
              <a:ln w="18360">
                <a:solidFill>
                  <a:srgbClr val="FF0000"/>
                </a:solidFill>
                <a:round/>
                <a:headEnd/>
                <a:tailEnd/>
              </a:ln>
              <a:effectLst/>
            </p:spPr>
            <p:txBody>
              <a:bodyPr wrap="none" anchor="ctr">
                <a:prstTxWarp prst="textNoShape">
                  <a:avLst/>
                </a:prstTxWarp>
              </a:bodyPr>
              <a:lstStyle/>
              <a:p>
                <a:endParaRPr lang="en-US"/>
              </a:p>
            </p:txBody>
          </p:sp>
          <p:sp>
            <p:nvSpPr>
              <p:cNvPr id="13320" name="Freeform 8"/>
              <p:cNvSpPr>
                <a:spLocks noChangeArrowheads="1"/>
              </p:cNvSpPr>
              <p:nvPr/>
            </p:nvSpPr>
            <p:spPr bwMode="auto">
              <a:xfrm>
                <a:off x="4060" y="1432"/>
                <a:ext cx="2018" cy="846"/>
              </a:xfrm>
              <a:custGeom>
                <a:avLst/>
                <a:gdLst/>
                <a:ahLst/>
                <a:cxnLst>
                  <a:cxn ang="0">
                    <a:pos x="0" y="3175"/>
                  </a:cxn>
                  <a:cxn ang="0">
                    <a:pos x="10792" y="3175"/>
                  </a:cxn>
                </a:cxnLst>
                <a:rect l="0" t="0" r="r" b="b"/>
                <a:pathLst>
                  <a:path w="10793" h="3176">
                    <a:moveTo>
                      <a:pt x="0" y="3175"/>
                    </a:moveTo>
                    <a:cubicBezTo>
                      <a:pt x="5713" y="0"/>
                      <a:pt x="10792" y="3175"/>
                      <a:pt x="10792" y="3175"/>
                    </a:cubicBezTo>
                  </a:path>
                </a:pathLst>
              </a:custGeom>
              <a:noFill/>
              <a:ln w="18360">
                <a:solidFill>
                  <a:srgbClr val="FF0000"/>
                </a:solidFill>
                <a:round/>
                <a:headEnd/>
                <a:tailEnd/>
              </a:ln>
              <a:effectLst/>
            </p:spPr>
            <p:txBody>
              <a:bodyPr wrap="none" anchor="ctr">
                <a:prstTxWarp prst="textNoShape">
                  <a:avLst/>
                </a:prstTxWarp>
              </a:bodyPr>
              <a:lstStyle/>
              <a:p>
                <a:endParaRPr lang="en-US"/>
              </a:p>
            </p:txBody>
          </p:sp>
          <p:sp>
            <p:nvSpPr>
              <p:cNvPr id="13321" name="Freeform 9"/>
              <p:cNvSpPr>
                <a:spLocks noChangeArrowheads="1"/>
              </p:cNvSpPr>
              <p:nvPr/>
            </p:nvSpPr>
            <p:spPr bwMode="auto">
              <a:xfrm>
                <a:off x="4096" y="1459"/>
                <a:ext cx="2018" cy="846"/>
              </a:xfrm>
              <a:custGeom>
                <a:avLst/>
                <a:gdLst/>
                <a:ahLst/>
                <a:cxnLst>
                  <a:cxn ang="0">
                    <a:pos x="0" y="3176"/>
                  </a:cxn>
                  <a:cxn ang="0">
                    <a:pos x="10791" y="3176"/>
                  </a:cxn>
                </a:cxnLst>
                <a:rect l="0" t="0" r="r" b="b"/>
                <a:pathLst>
                  <a:path w="10792" h="3177">
                    <a:moveTo>
                      <a:pt x="0" y="3176"/>
                    </a:moveTo>
                    <a:cubicBezTo>
                      <a:pt x="5713" y="0"/>
                      <a:pt x="10791" y="3176"/>
                      <a:pt x="10791" y="3176"/>
                    </a:cubicBezTo>
                  </a:path>
                </a:pathLst>
              </a:custGeom>
              <a:noFill/>
              <a:ln w="18360">
                <a:solidFill>
                  <a:srgbClr val="FF0000"/>
                </a:solidFill>
                <a:round/>
                <a:headEnd/>
                <a:tailEnd/>
              </a:ln>
              <a:effectLst/>
            </p:spPr>
            <p:txBody>
              <a:bodyPr wrap="none" anchor="ctr">
                <a:prstTxWarp prst="textNoShape">
                  <a:avLst/>
                </a:prstTxWarp>
              </a:bodyPr>
              <a:lstStyle/>
              <a:p>
                <a:endParaRPr lang="en-US"/>
              </a:p>
            </p:txBody>
          </p:sp>
        </p:grpSp>
        <p:sp>
          <p:nvSpPr>
            <p:cNvPr id="13322" name="Line 10"/>
            <p:cNvSpPr>
              <a:spLocks noChangeShapeType="1"/>
            </p:cNvSpPr>
            <p:nvPr/>
          </p:nvSpPr>
          <p:spPr bwMode="auto">
            <a:xfrm>
              <a:off x="4097853" y="4706735"/>
              <a:ext cx="892" cy="1370043"/>
            </a:xfrm>
            <a:prstGeom prst="line">
              <a:avLst/>
            </a:prstGeom>
            <a:noFill/>
            <a:ln w="9360">
              <a:solidFill>
                <a:srgbClr val="000000"/>
              </a:solidFill>
              <a:round/>
              <a:headEnd type="triangle" w="med" len="med"/>
              <a:tailEnd/>
            </a:ln>
            <a:effectLst/>
          </p:spPr>
          <p:txBody>
            <a:bodyPr>
              <a:prstTxWarp prst="textNoShape">
                <a:avLst/>
              </a:prstTxWarp>
            </a:bodyPr>
            <a:lstStyle/>
            <a:p>
              <a:endParaRPr lang="en-US"/>
            </a:p>
          </p:txBody>
        </p:sp>
        <p:sp>
          <p:nvSpPr>
            <p:cNvPr id="13323" name="Line 11"/>
            <p:cNvSpPr>
              <a:spLocks noChangeShapeType="1"/>
            </p:cNvSpPr>
            <p:nvPr/>
          </p:nvSpPr>
          <p:spPr bwMode="auto">
            <a:xfrm>
              <a:off x="3991652" y="6016607"/>
              <a:ext cx="2330170" cy="1157"/>
            </a:xfrm>
            <a:prstGeom prst="line">
              <a:avLst/>
            </a:prstGeom>
            <a:noFill/>
            <a:ln w="9360">
              <a:solidFill>
                <a:srgbClr val="000000"/>
              </a:solidFill>
              <a:round/>
              <a:headEnd/>
              <a:tailEnd type="triangle" w="med" len="med"/>
            </a:ln>
            <a:effectLst/>
          </p:spPr>
          <p:txBody>
            <a:bodyPr>
              <a:prstTxWarp prst="textNoShape">
                <a:avLst/>
              </a:prstTxWarp>
            </a:bodyPr>
            <a:lstStyle/>
            <a:p>
              <a:endParaRPr lang="en-US"/>
            </a:p>
          </p:txBody>
        </p:sp>
        <p:sp>
          <p:nvSpPr>
            <p:cNvPr id="13324" name="Text Box 12"/>
            <p:cNvSpPr txBox="1">
              <a:spLocks noChangeArrowheads="1"/>
            </p:cNvSpPr>
            <p:nvPr/>
          </p:nvSpPr>
          <p:spPr bwMode="auto">
            <a:xfrm>
              <a:off x="3643599" y="4357281"/>
              <a:ext cx="627388" cy="516080"/>
            </a:xfrm>
            <a:prstGeom prst="rect">
              <a:avLst/>
            </a:prstGeom>
            <a:noFill/>
            <a:ln w="9525">
              <a:noFill/>
              <a:round/>
              <a:headEnd/>
              <a:tailEnd/>
            </a:ln>
            <a:effectLst/>
          </p:spPr>
          <p:txBody>
            <a:bodyPr wrap="none" anchor="ctr">
              <a:prstTxWarp prst="textNoShape">
                <a:avLst/>
              </a:prstTxWarp>
            </a:bodyPr>
            <a:lstStyle/>
            <a:p>
              <a:endParaRPr lang="en-US">
                <a:ln>
                  <a:solidFill>
                    <a:srgbClr val="000000"/>
                  </a:solidFill>
                </a:ln>
                <a:solidFill>
                  <a:srgbClr val="000000"/>
                </a:solidFill>
              </a:endParaRPr>
            </a:p>
          </p:txBody>
        </p:sp>
        <p:sp>
          <p:nvSpPr>
            <p:cNvPr id="13325" name="Line 13"/>
            <p:cNvSpPr>
              <a:spLocks noChangeShapeType="1"/>
            </p:cNvSpPr>
            <p:nvPr/>
          </p:nvSpPr>
          <p:spPr bwMode="auto">
            <a:xfrm>
              <a:off x="5157183" y="4058741"/>
              <a:ext cx="892" cy="783378"/>
            </a:xfrm>
            <a:prstGeom prst="line">
              <a:avLst/>
            </a:prstGeom>
            <a:noFill/>
            <a:ln w="27360">
              <a:solidFill>
                <a:srgbClr val="000000"/>
              </a:solidFill>
              <a:prstDash val="sysDot"/>
              <a:round/>
              <a:headEnd/>
              <a:tailEnd type="triangle" w="med" len="med"/>
            </a:ln>
            <a:effectLst/>
          </p:spPr>
          <p:txBody>
            <a:bodyPr>
              <a:prstTxWarp prst="textNoShape">
                <a:avLst/>
              </a:prstTxWarp>
            </a:bodyPr>
            <a:lstStyle/>
            <a:p>
              <a:endParaRPr lang="en-US"/>
            </a:p>
          </p:txBody>
        </p:sp>
        <p:sp>
          <p:nvSpPr>
            <p:cNvPr id="13326" name="Oval 14"/>
            <p:cNvSpPr>
              <a:spLocks noChangeArrowheads="1"/>
            </p:cNvSpPr>
            <p:nvPr/>
          </p:nvSpPr>
          <p:spPr bwMode="auto">
            <a:xfrm>
              <a:off x="5366908" y="5221658"/>
              <a:ext cx="64256" cy="118027"/>
            </a:xfrm>
            <a:prstGeom prst="ellipse">
              <a:avLst/>
            </a:prstGeom>
            <a:solidFill>
              <a:srgbClr val="99CCFF"/>
            </a:solidFill>
            <a:ln w="9360">
              <a:solidFill>
                <a:srgbClr val="000000"/>
              </a:solidFill>
              <a:round/>
              <a:headEnd/>
              <a:tailEnd/>
            </a:ln>
            <a:effectLst/>
          </p:spPr>
          <p:txBody>
            <a:bodyPr wrap="none" anchor="ctr">
              <a:prstTxWarp prst="textNoShape">
                <a:avLst/>
              </a:prstTxWarp>
            </a:bodyPr>
            <a:lstStyle/>
            <a:p>
              <a:endParaRPr lang="en-US"/>
            </a:p>
          </p:txBody>
        </p:sp>
        <p:sp>
          <p:nvSpPr>
            <p:cNvPr id="13327" name="Oval 15"/>
            <p:cNvSpPr>
              <a:spLocks noChangeArrowheads="1"/>
            </p:cNvSpPr>
            <p:nvPr/>
          </p:nvSpPr>
          <p:spPr bwMode="auto">
            <a:xfrm>
              <a:off x="4884096" y="5252900"/>
              <a:ext cx="64256" cy="118027"/>
            </a:xfrm>
            <a:prstGeom prst="ellipse">
              <a:avLst/>
            </a:prstGeom>
            <a:solidFill>
              <a:srgbClr val="99CCFF"/>
            </a:solidFill>
            <a:ln w="9360">
              <a:solidFill>
                <a:srgbClr val="000000"/>
              </a:solidFill>
              <a:round/>
              <a:headEnd/>
              <a:tailEnd/>
            </a:ln>
            <a:effectLst/>
          </p:spPr>
          <p:txBody>
            <a:bodyPr wrap="none" anchor="ctr">
              <a:prstTxWarp prst="textNoShape">
                <a:avLst/>
              </a:prstTxWarp>
            </a:bodyPr>
            <a:lstStyle/>
            <a:p>
              <a:endParaRPr lang="en-US"/>
            </a:p>
          </p:txBody>
        </p:sp>
        <p:sp>
          <p:nvSpPr>
            <p:cNvPr id="13328" name="Oval 16"/>
            <p:cNvSpPr>
              <a:spLocks noChangeArrowheads="1"/>
            </p:cNvSpPr>
            <p:nvPr/>
          </p:nvSpPr>
          <p:spPr bwMode="auto">
            <a:xfrm>
              <a:off x="4617255" y="5530612"/>
              <a:ext cx="63364" cy="118027"/>
            </a:xfrm>
            <a:prstGeom prst="ellipse">
              <a:avLst/>
            </a:prstGeom>
            <a:solidFill>
              <a:srgbClr val="99CCFF"/>
            </a:solidFill>
            <a:ln w="9360">
              <a:solidFill>
                <a:srgbClr val="000000"/>
              </a:solidFill>
              <a:round/>
              <a:headEnd/>
              <a:tailEnd/>
            </a:ln>
            <a:effectLst/>
          </p:spPr>
          <p:txBody>
            <a:bodyPr wrap="none" anchor="ctr">
              <a:prstTxWarp prst="textNoShape">
                <a:avLst/>
              </a:prstTxWarp>
            </a:bodyPr>
            <a:lstStyle/>
            <a:p>
              <a:endParaRPr lang="en-US"/>
            </a:p>
          </p:txBody>
        </p:sp>
        <p:sp>
          <p:nvSpPr>
            <p:cNvPr id="13329" name="Oval 17"/>
            <p:cNvSpPr>
              <a:spLocks noChangeArrowheads="1"/>
            </p:cNvSpPr>
            <p:nvPr/>
          </p:nvSpPr>
          <p:spPr bwMode="auto">
            <a:xfrm>
              <a:off x="5667661" y="5376714"/>
              <a:ext cx="64256" cy="118027"/>
            </a:xfrm>
            <a:prstGeom prst="ellipse">
              <a:avLst/>
            </a:prstGeom>
            <a:solidFill>
              <a:srgbClr val="99CCFF"/>
            </a:solidFill>
            <a:ln w="9360">
              <a:solidFill>
                <a:srgbClr val="000000"/>
              </a:solidFill>
              <a:round/>
              <a:headEnd/>
              <a:tailEnd/>
            </a:ln>
            <a:effectLst/>
          </p:spPr>
          <p:txBody>
            <a:bodyPr wrap="none" anchor="ctr">
              <a:prstTxWarp prst="textNoShape">
                <a:avLst/>
              </a:prstTxWarp>
            </a:bodyPr>
            <a:lstStyle/>
            <a:p>
              <a:endParaRPr lang="en-US"/>
            </a:p>
          </p:txBody>
        </p:sp>
        <p:sp>
          <p:nvSpPr>
            <p:cNvPr id="13330" name="Oval 18"/>
            <p:cNvSpPr>
              <a:spLocks noChangeArrowheads="1"/>
            </p:cNvSpPr>
            <p:nvPr/>
          </p:nvSpPr>
          <p:spPr bwMode="auto">
            <a:xfrm>
              <a:off x="4332566" y="5654425"/>
              <a:ext cx="64256" cy="118027"/>
            </a:xfrm>
            <a:prstGeom prst="ellipse">
              <a:avLst/>
            </a:prstGeom>
            <a:solidFill>
              <a:srgbClr val="99CCFF"/>
            </a:solidFill>
            <a:ln w="9360">
              <a:solidFill>
                <a:srgbClr val="000000"/>
              </a:solidFill>
              <a:round/>
              <a:headEnd/>
              <a:tailEnd/>
            </a:ln>
            <a:effectLst/>
          </p:spPr>
          <p:txBody>
            <a:bodyPr wrap="none" anchor="ctr">
              <a:prstTxWarp prst="textNoShape">
                <a:avLst/>
              </a:prstTxWarp>
            </a:bodyPr>
            <a:lstStyle/>
            <a:p>
              <a:endParaRPr lang="en-US"/>
            </a:p>
          </p:txBody>
        </p:sp>
        <p:sp>
          <p:nvSpPr>
            <p:cNvPr id="13331" name="Oval 19"/>
            <p:cNvSpPr>
              <a:spLocks noChangeArrowheads="1"/>
            </p:cNvSpPr>
            <p:nvPr/>
          </p:nvSpPr>
          <p:spPr bwMode="auto">
            <a:xfrm>
              <a:off x="5950566" y="5406799"/>
              <a:ext cx="64256" cy="118027"/>
            </a:xfrm>
            <a:prstGeom prst="ellipse">
              <a:avLst/>
            </a:prstGeom>
            <a:solidFill>
              <a:srgbClr val="99CCFF"/>
            </a:solidFill>
            <a:ln w="9360">
              <a:solidFill>
                <a:srgbClr val="000000"/>
              </a:solidFill>
              <a:round/>
              <a:headEnd/>
              <a:tailEnd/>
            </a:ln>
            <a:effectLst/>
          </p:spPr>
          <p:txBody>
            <a:bodyPr wrap="none" anchor="ctr">
              <a:prstTxWarp prst="textNoShape">
                <a:avLst/>
              </a:prstTxWarp>
            </a:bodyPr>
            <a:lstStyle/>
            <a:p>
              <a:endParaRPr lang="en-US"/>
            </a:p>
          </p:txBody>
        </p:sp>
        <p:sp>
          <p:nvSpPr>
            <p:cNvPr id="13332" name="Oval 20"/>
            <p:cNvSpPr>
              <a:spLocks noChangeArrowheads="1"/>
            </p:cNvSpPr>
            <p:nvPr/>
          </p:nvSpPr>
          <p:spPr bwMode="auto">
            <a:xfrm>
              <a:off x="5117916" y="4976346"/>
              <a:ext cx="63364" cy="119185"/>
            </a:xfrm>
            <a:prstGeom prst="ellipse">
              <a:avLst/>
            </a:prstGeom>
            <a:solidFill>
              <a:srgbClr val="99CCFF"/>
            </a:solidFill>
            <a:ln w="9360">
              <a:solidFill>
                <a:srgbClr val="000000"/>
              </a:solidFill>
              <a:round/>
              <a:headEnd/>
              <a:tailEnd/>
            </a:ln>
            <a:effectLst/>
          </p:spPr>
          <p:txBody>
            <a:bodyPr wrap="none" anchor="ctr">
              <a:prstTxWarp prst="textNoShape">
                <a:avLst/>
              </a:prstTxWarp>
            </a:bodyPr>
            <a:lstStyle/>
            <a:p>
              <a:endParaRPr lang="en-US"/>
            </a:p>
          </p:txBody>
        </p:sp>
        <p:sp>
          <p:nvSpPr>
            <p:cNvPr id="13333" name="Line 21"/>
            <p:cNvSpPr>
              <a:spLocks noChangeShapeType="1"/>
            </p:cNvSpPr>
            <p:nvPr/>
          </p:nvSpPr>
          <p:spPr bwMode="auto">
            <a:xfrm>
              <a:off x="5406175" y="4058741"/>
              <a:ext cx="892" cy="783378"/>
            </a:xfrm>
            <a:prstGeom prst="line">
              <a:avLst/>
            </a:prstGeom>
            <a:noFill/>
            <a:ln w="9360">
              <a:solidFill>
                <a:srgbClr val="000000"/>
              </a:solidFill>
              <a:prstDash val="sysDot"/>
              <a:round/>
              <a:headEnd/>
              <a:tailEnd type="triangle" w="med" len="med"/>
            </a:ln>
            <a:effectLst/>
          </p:spPr>
          <p:txBody>
            <a:bodyPr>
              <a:prstTxWarp prst="textNoShape">
                <a:avLst/>
              </a:prstTxWarp>
            </a:bodyPr>
            <a:lstStyle/>
            <a:p>
              <a:endParaRPr lang="en-US"/>
            </a:p>
          </p:txBody>
        </p:sp>
        <p:sp>
          <p:nvSpPr>
            <p:cNvPr id="13334" name="Line 22"/>
            <p:cNvSpPr>
              <a:spLocks noChangeShapeType="1"/>
            </p:cNvSpPr>
            <p:nvPr/>
          </p:nvSpPr>
          <p:spPr bwMode="auto">
            <a:xfrm>
              <a:off x="5706929" y="4211482"/>
              <a:ext cx="892" cy="783378"/>
            </a:xfrm>
            <a:prstGeom prst="line">
              <a:avLst/>
            </a:prstGeom>
            <a:noFill/>
            <a:ln w="9360">
              <a:solidFill>
                <a:srgbClr val="000000"/>
              </a:solidFill>
              <a:prstDash val="sysDot"/>
              <a:round/>
              <a:headEnd/>
              <a:tailEnd type="triangle" w="med" len="med"/>
            </a:ln>
            <a:effectLst/>
          </p:spPr>
          <p:txBody>
            <a:bodyPr>
              <a:prstTxWarp prst="textNoShape">
                <a:avLst/>
              </a:prstTxWarp>
            </a:bodyPr>
            <a:lstStyle/>
            <a:p>
              <a:endParaRPr lang="en-US"/>
            </a:p>
          </p:txBody>
        </p:sp>
        <p:sp>
          <p:nvSpPr>
            <p:cNvPr id="13335" name="Line 23"/>
            <p:cNvSpPr>
              <a:spLocks noChangeShapeType="1"/>
            </p:cNvSpPr>
            <p:nvPr/>
          </p:nvSpPr>
          <p:spPr bwMode="auto">
            <a:xfrm>
              <a:off x="5956813" y="4211482"/>
              <a:ext cx="892" cy="783378"/>
            </a:xfrm>
            <a:prstGeom prst="line">
              <a:avLst/>
            </a:prstGeom>
            <a:noFill/>
            <a:ln w="9360">
              <a:solidFill>
                <a:srgbClr val="000000"/>
              </a:solidFill>
              <a:prstDash val="sysDot"/>
              <a:round/>
              <a:headEnd/>
              <a:tailEnd type="triangle" w="med" len="med"/>
            </a:ln>
            <a:effectLst/>
          </p:spPr>
          <p:txBody>
            <a:bodyPr>
              <a:prstTxWarp prst="textNoShape">
                <a:avLst/>
              </a:prstTxWarp>
            </a:bodyPr>
            <a:lstStyle/>
            <a:p>
              <a:endParaRPr lang="en-US"/>
            </a:p>
          </p:txBody>
        </p:sp>
        <p:sp>
          <p:nvSpPr>
            <p:cNvPr id="13336" name="Line 24"/>
            <p:cNvSpPr>
              <a:spLocks noChangeShapeType="1"/>
            </p:cNvSpPr>
            <p:nvPr/>
          </p:nvSpPr>
          <p:spPr bwMode="auto">
            <a:xfrm>
              <a:off x="4639566" y="4151312"/>
              <a:ext cx="892" cy="783378"/>
            </a:xfrm>
            <a:prstGeom prst="line">
              <a:avLst/>
            </a:prstGeom>
            <a:noFill/>
            <a:ln w="9360">
              <a:solidFill>
                <a:srgbClr val="000000"/>
              </a:solidFill>
              <a:prstDash val="sysDot"/>
              <a:round/>
              <a:headEnd/>
              <a:tailEnd type="triangle" w="med" len="med"/>
            </a:ln>
            <a:effectLst/>
          </p:spPr>
          <p:txBody>
            <a:bodyPr>
              <a:prstTxWarp prst="textNoShape">
                <a:avLst/>
              </a:prstTxWarp>
            </a:bodyPr>
            <a:lstStyle/>
            <a:p>
              <a:endParaRPr lang="en-US"/>
            </a:p>
          </p:txBody>
        </p:sp>
        <p:sp>
          <p:nvSpPr>
            <p:cNvPr id="13337" name="Line 25"/>
            <p:cNvSpPr>
              <a:spLocks noChangeShapeType="1"/>
            </p:cNvSpPr>
            <p:nvPr/>
          </p:nvSpPr>
          <p:spPr bwMode="auto">
            <a:xfrm>
              <a:off x="4889450" y="4151312"/>
              <a:ext cx="892" cy="783378"/>
            </a:xfrm>
            <a:prstGeom prst="line">
              <a:avLst/>
            </a:prstGeom>
            <a:noFill/>
            <a:ln w="9360">
              <a:solidFill>
                <a:srgbClr val="000000"/>
              </a:solidFill>
              <a:prstDash val="sysDot"/>
              <a:round/>
              <a:headEnd/>
              <a:tailEnd type="triangle" w="med" len="med"/>
            </a:ln>
            <a:effectLst/>
          </p:spPr>
          <p:txBody>
            <a:bodyPr>
              <a:prstTxWarp prst="textNoShape">
                <a:avLst/>
              </a:prstTxWarp>
            </a:bodyPr>
            <a:lstStyle/>
            <a:p>
              <a:endParaRPr lang="en-US"/>
            </a:p>
          </p:txBody>
        </p:sp>
        <p:sp>
          <p:nvSpPr>
            <p:cNvPr id="13338" name="Line 26"/>
            <p:cNvSpPr>
              <a:spLocks noChangeShapeType="1"/>
            </p:cNvSpPr>
            <p:nvPr/>
          </p:nvSpPr>
          <p:spPr bwMode="auto">
            <a:xfrm>
              <a:off x="4371833" y="4335295"/>
              <a:ext cx="892" cy="783378"/>
            </a:xfrm>
            <a:prstGeom prst="line">
              <a:avLst/>
            </a:prstGeom>
            <a:noFill/>
            <a:ln w="9360">
              <a:solidFill>
                <a:srgbClr val="000000"/>
              </a:solidFill>
              <a:prstDash val="sysDot"/>
              <a:round/>
              <a:headEnd/>
              <a:tailEnd type="triangle" w="med" len="med"/>
            </a:ln>
            <a:effectLst/>
          </p:spPr>
          <p:txBody>
            <a:bodyPr>
              <a:prstTxWarp prst="textNoShape">
                <a:avLst/>
              </a:prstTxWarp>
            </a:bodyPr>
            <a:lstStyle/>
            <a:p>
              <a:endParaRPr lang="en-US"/>
            </a:p>
          </p:txBody>
        </p:sp>
        <p:sp>
          <p:nvSpPr>
            <p:cNvPr id="13339" name="Text Box 27"/>
            <p:cNvSpPr txBox="1">
              <a:spLocks noChangeArrowheads="1"/>
            </p:cNvSpPr>
            <p:nvPr/>
          </p:nvSpPr>
          <p:spPr bwMode="auto">
            <a:xfrm>
              <a:off x="6069261" y="5579211"/>
              <a:ext cx="530112" cy="440867"/>
            </a:xfrm>
            <a:prstGeom prst="rect">
              <a:avLst/>
            </a:prstGeom>
            <a:noFill/>
            <a:ln w="9525">
              <a:noFill/>
              <a:round/>
              <a:headEnd/>
              <a:tailEnd/>
            </a:ln>
            <a:effectLst/>
          </p:spPr>
          <p:txBody>
            <a:bodyPr wrap="none" anchor="ctr">
              <a:prstTxWarp prst="textNoShape">
                <a:avLst/>
              </a:prstTxWarp>
            </a:bodyPr>
            <a:lstStyle/>
            <a:p>
              <a:endParaRPr lang="en-US"/>
            </a:p>
          </p:txBody>
        </p:sp>
        <p:sp>
          <p:nvSpPr>
            <p:cNvPr id="13340" name="Line 28"/>
            <p:cNvSpPr>
              <a:spLocks noChangeShapeType="1"/>
            </p:cNvSpPr>
            <p:nvPr/>
          </p:nvSpPr>
          <p:spPr bwMode="auto">
            <a:xfrm>
              <a:off x="4361124" y="5902051"/>
              <a:ext cx="892" cy="195555"/>
            </a:xfrm>
            <a:prstGeom prst="line">
              <a:avLst/>
            </a:prstGeom>
            <a:noFill/>
            <a:ln w="9360">
              <a:solidFill>
                <a:srgbClr val="000000"/>
              </a:solidFill>
              <a:round/>
              <a:headEnd/>
              <a:tailEnd/>
            </a:ln>
            <a:effectLst/>
          </p:spPr>
          <p:txBody>
            <a:bodyPr>
              <a:prstTxWarp prst="textNoShape">
                <a:avLst/>
              </a:prstTxWarp>
            </a:bodyPr>
            <a:lstStyle/>
            <a:p>
              <a:endParaRPr lang="en-US"/>
            </a:p>
          </p:txBody>
        </p:sp>
        <p:sp>
          <p:nvSpPr>
            <p:cNvPr id="13341" name="Line 29"/>
            <p:cNvSpPr>
              <a:spLocks noChangeShapeType="1"/>
            </p:cNvSpPr>
            <p:nvPr/>
          </p:nvSpPr>
          <p:spPr bwMode="auto">
            <a:xfrm>
              <a:off x="5161646" y="5902051"/>
              <a:ext cx="892" cy="195555"/>
            </a:xfrm>
            <a:prstGeom prst="line">
              <a:avLst/>
            </a:prstGeom>
            <a:noFill/>
            <a:ln w="9360">
              <a:solidFill>
                <a:srgbClr val="000000"/>
              </a:solidFill>
              <a:round/>
              <a:headEnd/>
              <a:tailEnd/>
            </a:ln>
            <a:effectLst/>
          </p:spPr>
          <p:txBody>
            <a:bodyPr>
              <a:prstTxWarp prst="textNoShape">
                <a:avLst/>
              </a:prstTxWarp>
            </a:bodyPr>
            <a:lstStyle/>
            <a:p>
              <a:endParaRPr lang="en-US"/>
            </a:p>
          </p:txBody>
        </p:sp>
        <p:sp>
          <p:nvSpPr>
            <p:cNvPr id="13342" name="Line 30"/>
            <p:cNvSpPr>
              <a:spLocks noChangeShapeType="1"/>
            </p:cNvSpPr>
            <p:nvPr/>
          </p:nvSpPr>
          <p:spPr bwMode="auto">
            <a:xfrm>
              <a:off x="5980017" y="5902051"/>
              <a:ext cx="892" cy="195555"/>
            </a:xfrm>
            <a:prstGeom prst="line">
              <a:avLst/>
            </a:prstGeom>
            <a:noFill/>
            <a:ln w="9360">
              <a:solidFill>
                <a:srgbClr val="000000"/>
              </a:solidFill>
              <a:round/>
              <a:headEnd/>
              <a:tailEnd/>
            </a:ln>
            <a:effectLst/>
          </p:spPr>
          <p:txBody>
            <a:bodyPr>
              <a:prstTxWarp prst="textNoShape">
                <a:avLst/>
              </a:prstTxWarp>
            </a:bodyPr>
            <a:lstStyle/>
            <a:p>
              <a:endParaRPr lang="en-US"/>
            </a:p>
          </p:txBody>
        </p:sp>
        <p:sp>
          <p:nvSpPr>
            <p:cNvPr id="13343" name="Text Box 31"/>
            <p:cNvSpPr txBox="1">
              <a:spLocks noChangeArrowheads="1"/>
            </p:cNvSpPr>
            <p:nvPr/>
          </p:nvSpPr>
          <p:spPr bwMode="auto">
            <a:xfrm>
              <a:off x="5019442" y="6047850"/>
              <a:ext cx="211509" cy="296226"/>
            </a:xfrm>
            <a:prstGeom prst="rect">
              <a:avLst/>
            </a:prstGeom>
            <a:noFill/>
            <a:ln w="9525">
              <a:noFill/>
              <a:round/>
              <a:headEnd/>
              <a:tailEnd/>
            </a:ln>
            <a:effectLst/>
          </p:spPr>
          <p:txBody>
            <a:bodyPr lIns="90000" tIns="45000" rIns="90000" bIns="45000">
              <a:prstTxWarp prst="textNoShape">
                <a:avLst/>
              </a:prstTxWarp>
            </a:bodyPr>
            <a:lstStyle/>
            <a:p>
              <a:pPr>
                <a:lnSpc>
                  <a:spcPct val="86000"/>
                </a:lnSpc>
              </a:pPr>
              <a:r>
                <a:rPr lang="en-GB" sz="1600" dirty="0">
                  <a:ea typeface="msmincho" charset="0"/>
                  <a:cs typeface="msmincho" charset="0"/>
                </a:rPr>
                <a:t>0</a:t>
              </a:r>
            </a:p>
          </p:txBody>
        </p:sp>
        <p:sp>
          <p:nvSpPr>
            <p:cNvPr id="13344" name="Text Box 32"/>
            <p:cNvSpPr txBox="1">
              <a:spLocks noChangeArrowheads="1"/>
            </p:cNvSpPr>
            <p:nvPr/>
          </p:nvSpPr>
          <p:spPr bwMode="auto">
            <a:xfrm>
              <a:off x="5902374" y="6047850"/>
              <a:ext cx="419448" cy="296226"/>
            </a:xfrm>
            <a:prstGeom prst="rect">
              <a:avLst/>
            </a:prstGeom>
            <a:noFill/>
            <a:ln w="9525">
              <a:noFill/>
              <a:round/>
              <a:headEnd/>
              <a:tailEnd/>
            </a:ln>
            <a:effectLst/>
          </p:spPr>
          <p:txBody>
            <a:bodyPr lIns="90000" tIns="45000" rIns="90000" bIns="45000">
              <a:prstTxWarp prst="textNoShape">
                <a:avLst/>
              </a:prstTxWarp>
            </a:bodyPr>
            <a:lstStyle/>
            <a:p>
              <a:pPr>
                <a:lnSpc>
                  <a:spcPct val="86000"/>
                </a:lnSpc>
              </a:pPr>
              <a:r>
                <a:rPr lang="en-GB" sz="1600" dirty="0">
                  <a:ea typeface="msmincho" charset="0"/>
                  <a:cs typeface="msmincho" charset="0"/>
                </a:rPr>
                <a:t>+L</a:t>
              </a:r>
            </a:p>
          </p:txBody>
        </p:sp>
        <p:sp>
          <p:nvSpPr>
            <p:cNvPr id="13345" name="Text Box 33"/>
            <p:cNvSpPr txBox="1">
              <a:spLocks noChangeArrowheads="1"/>
            </p:cNvSpPr>
            <p:nvPr/>
          </p:nvSpPr>
          <p:spPr bwMode="auto">
            <a:xfrm>
              <a:off x="4098745" y="6047850"/>
              <a:ext cx="381967" cy="296226"/>
            </a:xfrm>
            <a:prstGeom prst="rect">
              <a:avLst/>
            </a:prstGeom>
            <a:noFill/>
            <a:ln w="9525">
              <a:noFill/>
              <a:round/>
              <a:headEnd/>
              <a:tailEnd/>
            </a:ln>
            <a:effectLst/>
          </p:spPr>
          <p:txBody>
            <a:bodyPr lIns="90000" tIns="45000" rIns="90000" bIns="45000">
              <a:prstTxWarp prst="textNoShape">
                <a:avLst/>
              </a:prstTxWarp>
            </a:bodyPr>
            <a:lstStyle/>
            <a:p>
              <a:pPr>
                <a:lnSpc>
                  <a:spcPct val="86000"/>
                </a:lnSpc>
              </a:pPr>
              <a:r>
                <a:rPr lang="en-GB" sz="1600" dirty="0">
                  <a:ea typeface="msmincho" charset="0"/>
                  <a:cs typeface="msmincho" charset="0"/>
                </a:rPr>
                <a:t>-L</a:t>
              </a:r>
            </a:p>
          </p:txBody>
        </p:sp>
        <p:cxnSp>
          <p:nvCxnSpPr>
            <p:cNvPr id="13346" name="AutoShape 34"/>
            <p:cNvCxnSpPr>
              <a:cxnSpLocks noChangeShapeType="1"/>
              <a:stCxn id="13330" idx="6"/>
              <a:endCxn id="13328" idx="2"/>
            </p:cNvCxnSpPr>
            <p:nvPr/>
          </p:nvCxnSpPr>
          <p:spPr bwMode="auto">
            <a:xfrm flipV="1">
              <a:off x="4396821" y="5589626"/>
              <a:ext cx="220434" cy="123813"/>
            </a:xfrm>
            <a:prstGeom prst="straightConnector1">
              <a:avLst/>
            </a:prstGeom>
            <a:noFill/>
            <a:ln w="9360">
              <a:solidFill>
                <a:srgbClr val="000000"/>
              </a:solidFill>
              <a:round/>
              <a:headEnd/>
              <a:tailEnd/>
            </a:ln>
            <a:effectLst/>
          </p:spPr>
        </p:cxnSp>
        <p:cxnSp>
          <p:nvCxnSpPr>
            <p:cNvPr id="13347" name="AutoShape 35"/>
            <p:cNvCxnSpPr>
              <a:cxnSpLocks noChangeShapeType="1"/>
              <a:stCxn id="13328" idx="7"/>
              <a:endCxn id="13327" idx="3"/>
            </p:cNvCxnSpPr>
            <p:nvPr/>
          </p:nvCxnSpPr>
          <p:spPr bwMode="auto">
            <a:xfrm flipV="1">
              <a:off x="4671694" y="5353571"/>
              <a:ext cx="222218" cy="193241"/>
            </a:xfrm>
            <a:prstGeom prst="straightConnector1">
              <a:avLst/>
            </a:prstGeom>
            <a:noFill/>
            <a:ln w="9360">
              <a:solidFill>
                <a:srgbClr val="000000"/>
              </a:solidFill>
              <a:round/>
              <a:headEnd/>
              <a:tailEnd/>
            </a:ln>
            <a:effectLst/>
          </p:spPr>
        </p:cxnSp>
        <p:cxnSp>
          <p:nvCxnSpPr>
            <p:cNvPr id="13348" name="AutoShape 36"/>
            <p:cNvCxnSpPr>
              <a:cxnSpLocks noChangeShapeType="1"/>
              <a:stCxn id="13327" idx="6"/>
              <a:endCxn id="13332" idx="3"/>
            </p:cNvCxnSpPr>
            <p:nvPr/>
          </p:nvCxnSpPr>
          <p:spPr bwMode="auto">
            <a:xfrm flipV="1">
              <a:off x="4948352" y="5077017"/>
              <a:ext cx="178489" cy="234898"/>
            </a:xfrm>
            <a:prstGeom prst="straightConnector1">
              <a:avLst/>
            </a:prstGeom>
            <a:noFill/>
            <a:ln w="9360">
              <a:solidFill>
                <a:srgbClr val="000000"/>
              </a:solidFill>
              <a:round/>
              <a:headEnd/>
              <a:tailEnd/>
            </a:ln>
            <a:effectLst/>
          </p:spPr>
        </p:cxnSp>
        <p:cxnSp>
          <p:nvCxnSpPr>
            <p:cNvPr id="13349" name="AutoShape 37"/>
            <p:cNvCxnSpPr>
              <a:cxnSpLocks noChangeShapeType="1"/>
              <a:stCxn id="13332" idx="5"/>
              <a:endCxn id="13326" idx="1"/>
            </p:cNvCxnSpPr>
            <p:nvPr/>
          </p:nvCxnSpPr>
          <p:spPr bwMode="auto">
            <a:xfrm>
              <a:off x="5171463" y="5077017"/>
              <a:ext cx="204370" cy="161998"/>
            </a:xfrm>
            <a:prstGeom prst="straightConnector1">
              <a:avLst/>
            </a:prstGeom>
            <a:noFill/>
            <a:ln w="9360">
              <a:solidFill>
                <a:srgbClr val="000000"/>
              </a:solidFill>
              <a:round/>
              <a:headEnd/>
              <a:tailEnd/>
            </a:ln>
            <a:effectLst/>
          </p:spPr>
        </p:cxnSp>
        <p:cxnSp>
          <p:nvCxnSpPr>
            <p:cNvPr id="13350" name="AutoShape 38"/>
            <p:cNvCxnSpPr>
              <a:cxnSpLocks noChangeShapeType="1"/>
              <a:stCxn id="13326" idx="6"/>
              <a:endCxn id="13329" idx="2"/>
            </p:cNvCxnSpPr>
            <p:nvPr/>
          </p:nvCxnSpPr>
          <p:spPr bwMode="auto">
            <a:xfrm>
              <a:off x="5431164" y="5280672"/>
              <a:ext cx="236498" cy="155056"/>
            </a:xfrm>
            <a:prstGeom prst="straightConnector1">
              <a:avLst/>
            </a:prstGeom>
            <a:noFill/>
            <a:ln w="9360">
              <a:solidFill>
                <a:srgbClr val="000000"/>
              </a:solidFill>
              <a:round/>
              <a:headEnd/>
              <a:tailEnd/>
            </a:ln>
            <a:effectLst/>
          </p:spPr>
        </p:cxnSp>
        <p:cxnSp>
          <p:nvCxnSpPr>
            <p:cNvPr id="13351" name="AutoShape 39"/>
            <p:cNvCxnSpPr>
              <a:cxnSpLocks noChangeShapeType="1"/>
              <a:stCxn id="13329" idx="6"/>
              <a:endCxn id="13331" idx="2"/>
            </p:cNvCxnSpPr>
            <p:nvPr/>
          </p:nvCxnSpPr>
          <p:spPr bwMode="auto">
            <a:xfrm>
              <a:off x="5731917" y="5435727"/>
              <a:ext cx="219541" cy="30085"/>
            </a:xfrm>
            <a:prstGeom prst="straightConnector1">
              <a:avLst/>
            </a:prstGeom>
            <a:noFill/>
            <a:ln w="9360">
              <a:solidFill>
                <a:srgbClr val="000000"/>
              </a:solidFill>
              <a:round/>
              <a:headEnd/>
              <a:tailEnd/>
            </a:ln>
            <a:effectLst/>
          </p:spPr>
        </p:cxnSp>
      </p:grpSp>
      <p:pic>
        <p:nvPicPr>
          <p:cNvPr id="4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95042" y="3226823"/>
            <a:ext cx="1429179" cy="1003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5118682"/>
      </p:ext>
    </p:extLst>
  </p:cSld>
  <p:clrMapOvr>
    <a:masterClrMapping/>
  </p:clrMapOvr>
  <p:transition spd="med">
    <p:push/>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DTI Atlas Fiber Analyzer</a:t>
            </a:r>
          </a:p>
        </p:txBody>
      </p:sp>
      <p:sp>
        <p:nvSpPr>
          <p:cNvPr id="3" name="Content Placeholder 2"/>
          <p:cNvSpPr>
            <a:spLocks noGrp="1"/>
          </p:cNvSpPr>
          <p:nvPr>
            <p:ph idx="1"/>
          </p:nvPr>
        </p:nvSpPr>
        <p:spPr>
          <a:xfrm>
            <a:off x="388762" y="1676400"/>
            <a:ext cx="4418925" cy="4267200"/>
          </a:xfrm>
        </p:spPr>
        <p:txBody>
          <a:bodyPr/>
          <a:lstStyle/>
          <a:p>
            <a:r>
              <a:rPr lang="en-US" sz="2800" dirty="0"/>
              <a:t>Separate tool called from Slicer</a:t>
            </a:r>
          </a:p>
          <a:p>
            <a:pPr lvl="1"/>
            <a:r>
              <a:rPr lang="en-US" sz="2400" dirty="0"/>
              <a:t>Diffusion</a:t>
            </a:r>
          </a:p>
          <a:p>
            <a:pPr lvl="1"/>
            <a:r>
              <a:rPr lang="en-US" sz="2400" dirty="0" err="1"/>
              <a:t>FiberAnalysis</a:t>
            </a:r>
            <a:endParaRPr lang="en-US" sz="2400" dirty="0"/>
          </a:p>
          <a:p>
            <a:pPr lvl="1"/>
            <a:r>
              <a:rPr lang="en-US" sz="2400" dirty="0"/>
              <a:t>DTI Atlas Fiber Analyzer</a:t>
            </a:r>
          </a:p>
          <a:p>
            <a:r>
              <a:rPr lang="en-US" sz="2800" dirty="0"/>
              <a:t>Command line call</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74430" y="1676400"/>
            <a:ext cx="4370855" cy="4374967"/>
          </a:xfrm>
          <a:prstGeom prst="rect">
            <a:avLst/>
          </a:prstGeom>
        </p:spPr>
      </p:pic>
    </p:spTree>
    <p:extLst>
      <p:ext uri="{BB962C8B-B14F-4D97-AF65-F5344CB8AC3E}">
        <p14:creationId xmlns:p14="http://schemas.microsoft.com/office/powerpoint/2010/main" val="25665109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930D7-F4BC-2C49-814B-AE69A493CE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1719" y="1294410"/>
            <a:ext cx="6520395" cy="4857222"/>
          </a:xfrm>
          <a:prstGeom prst="rect">
            <a:avLst/>
          </a:prstGeom>
        </p:spPr>
      </p:pic>
      <p:sp>
        <p:nvSpPr>
          <p:cNvPr id="2" name="Title 1"/>
          <p:cNvSpPr>
            <a:spLocks noGrp="1"/>
          </p:cNvSpPr>
          <p:nvPr>
            <p:ph type="title"/>
          </p:nvPr>
        </p:nvSpPr>
        <p:spPr/>
        <p:txBody>
          <a:bodyPr/>
          <a:lstStyle/>
          <a:p>
            <a:r>
              <a:rPr lang="en-US" dirty="0"/>
              <a:t>DTI Atlas Fiber Analyzer</a:t>
            </a:r>
          </a:p>
        </p:txBody>
      </p:sp>
      <p:sp>
        <p:nvSpPr>
          <p:cNvPr id="11" name="TextBox 10"/>
          <p:cNvSpPr txBox="1"/>
          <p:nvPr/>
        </p:nvSpPr>
        <p:spPr>
          <a:xfrm>
            <a:off x="129588" y="1447800"/>
            <a:ext cx="2047477" cy="3693319"/>
          </a:xfrm>
          <a:prstGeom prst="rect">
            <a:avLst/>
          </a:prstGeom>
          <a:noFill/>
        </p:spPr>
        <p:txBody>
          <a:bodyPr wrap="square" rtlCol="0">
            <a:spAutoFit/>
          </a:bodyPr>
          <a:lstStyle/>
          <a:p>
            <a:pPr marL="168275" indent="-168275">
              <a:buFont typeface="Arial"/>
              <a:buChar char="•"/>
            </a:pPr>
            <a:r>
              <a:rPr lang="en-US" dirty="0"/>
              <a:t>Made for analyzing many datasets at once</a:t>
            </a:r>
          </a:p>
          <a:p>
            <a:pPr marL="168275" indent="-168275">
              <a:buFont typeface="Arial"/>
              <a:buChar char="•"/>
            </a:pPr>
            <a:r>
              <a:rPr lang="en-US" dirty="0"/>
              <a:t>.</a:t>
            </a:r>
            <a:r>
              <a:rPr lang="en-US" dirty="0" err="1"/>
              <a:t>csv</a:t>
            </a:r>
            <a:r>
              <a:rPr lang="en-US" dirty="0"/>
              <a:t> = comma separated value</a:t>
            </a:r>
          </a:p>
          <a:p>
            <a:pPr marL="168275" indent="-168275">
              <a:buFont typeface="Arial"/>
              <a:buChar char="•"/>
            </a:pPr>
            <a:r>
              <a:rPr lang="en-US" dirty="0"/>
              <a:t>Data can be prepared with Excel or other editors</a:t>
            </a:r>
          </a:p>
          <a:p>
            <a:pPr marL="168275" indent="-168275">
              <a:buFont typeface="Arial"/>
              <a:buChar char="•"/>
            </a:pPr>
            <a:r>
              <a:rPr lang="en-US" dirty="0"/>
              <a:t>Data from </a:t>
            </a:r>
            <a:r>
              <a:rPr lang="en-US" dirty="0" err="1"/>
              <a:t>DTIAtlasBuilder</a:t>
            </a:r>
            <a:r>
              <a:rPr lang="en-US" dirty="0"/>
              <a:t> can be directly loaded</a:t>
            </a:r>
          </a:p>
        </p:txBody>
      </p:sp>
      <p:sp>
        <p:nvSpPr>
          <p:cNvPr id="13" name="TextBox 12"/>
          <p:cNvSpPr txBox="1"/>
          <p:nvPr/>
        </p:nvSpPr>
        <p:spPr>
          <a:xfrm>
            <a:off x="5870302" y="3913304"/>
            <a:ext cx="2762359" cy="369332"/>
          </a:xfrm>
          <a:prstGeom prst="rect">
            <a:avLst/>
          </a:prstGeom>
          <a:solidFill>
            <a:srgbClr val="FFFF00"/>
          </a:solidFill>
        </p:spPr>
        <p:txBody>
          <a:bodyPr wrap="none" rtlCol="0">
            <a:spAutoFit/>
          </a:bodyPr>
          <a:lstStyle/>
          <a:p>
            <a:r>
              <a:rPr lang="en-US" dirty="0"/>
              <a:t>Tabs for the 3 main steps</a:t>
            </a:r>
          </a:p>
        </p:txBody>
      </p:sp>
      <p:cxnSp>
        <p:nvCxnSpPr>
          <p:cNvPr id="15" name="Elbow Connector 14"/>
          <p:cNvCxnSpPr/>
          <p:nvPr/>
        </p:nvCxnSpPr>
        <p:spPr bwMode="auto">
          <a:xfrm rot="16200000" flipV="1">
            <a:off x="7100365" y="2398289"/>
            <a:ext cx="2162296" cy="553376"/>
          </a:xfrm>
          <a:prstGeom prst="bentConnector3">
            <a:avLst>
              <a:gd name="adj1" fmla="val 100339"/>
            </a:avLst>
          </a:prstGeom>
          <a:ln w="38100" cmpd="sng">
            <a:solidFill>
              <a:srgbClr val="3366FF"/>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171781" y="3929676"/>
            <a:ext cx="1993680" cy="369332"/>
          </a:xfrm>
          <a:prstGeom prst="rect">
            <a:avLst/>
          </a:prstGeom>
          <a:solidFill>
            <a:srgbClr val="FFFF00"/>
          </a:solidFill>
        </p:spPr>
        <p:txBody>
          <a:bodyPr wrap="none" rtlCol="0">
            <a:spAutoFit/>
          </a:bodyPr>
          <a:lstStyle/>
          <a:p>
            <a:r>
              <a:rPr lang="en-US" dirty="0"/>
              <a:t>Load prior </a:t>
            </a:r>
            <a:r>
              <a:rPr lang="en-US" dirty="0" err="1"/>
              <a:t>csv</a:t>
            </a:r>
            <a:r>
              <a:rPr lang="en-US" dirty="0"/>
              <a:t> file</a:t>
            </a:r>
          </a:p>
        </p:txBody>
      </p:sp>
      <p:cxnSp>
        <p:nvCxnSpPr>
          <p:cNvPr id="19" name="Elbow Connector 18"/>
          <p:cNvCxnSpPr/>
          <p:nvPr/>
        </p:nvCxnSpPr>
        <p:spPr bwMode="auto">
          <a:xfrm rot="16200000" flipV="1">
            <a:off x="2547547" y="2467888"/>
            <a:ext cx="1635787" cy="940691"/>
          </a:xfrm>
          <a:prstGeom prst="bentConnector3">
            <a:avLst>
              <a:gd name="adj1" fmla="val 76933"/>
            </a:avLst>
          </a:prstGeom>
          <a:ln w="38100" cmpd="sng">
            <a:solidFill>
              <a:srgbClr val="3366FF"/>
            </a:solidFill>
            <a:headEnd type="none" w="med" len="med"/>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661107" y="5374618"/>
            <a:ext cx="1763073" cy="369332"/>
          </a:xfrm>
          <a:prstGeom prst="rect">
            <a:avLst/>
          </a:prstGeom>
          <a:solidFill>
            <a:srgbClr val="FFFF00"/>
          </a:solidFill>
        </p:spPr>
        <p:txBody>
          <a:bodyPr wrap="none" rtlCol="0">
            <a:spAutoFit/>
          </a:bodyPr>
          <a:lstStyle/>
          <a:p>
            <a:r>
              <a:rPr lang="en-US" dirty="0" err="1"/>
              <a:t>DataTable</a:t>
            </a:r>
            <a:r>
              <a:rPr lang="en-US" dirty="0"/>
              <a:t> Area</a:t>
            </a:r>
          </a:p>
        </p:txBody>
      </p:sp>
    </p:spTree>
    <p:extLst>
      <p:ext uri="{BB962C8B-B14F-4D97-AF65-F5344CB8AC3E}">
        <p14:creationId xmlns:p14="http://schemas.microsoft.com/office/powerpoint/2010/main" val="261638909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Definition</a:t>
            </a:r>
          </a:p>
        </p:txBody>
      </p:sp>
      <p:sp>
        <p:nvSpPr>
          <p:cNvPr id="5" name="TextBox 4"/>
          <p:cNvSpPr txBox="1"/>
          <p:nvPr/>
        </p:nvSpPr>
        <p:spPr>
          <a:xfrm>
            <a:off x="129586" y="1567914"/>
            <a:ext cx="2326824" cy="3974358"/>
          </a:xfrm>
          <a:prstGeom prst="rect">
            <a:avLst/>
          </a:prstGeom>
          <a:noFill/>
        </p:spPr>
        <p:txBody>
          <a:bodyPr wrap="square" rtlCol="0">
            <a:spAutoFit/>
          </a:bodyPr>
          <a:lstStyle/>
          <a:p>
            <a:pPr marL="233363" indent="-233363">
              <a:buFont typeface="+mj-lt"/>
              <a:buAutoNum type="arabicPeriod"/>
            </a:pPr>
            <a:r>
              <a:rPr lang="en-US" dirty="0"/>
              <a:t>Double click headers to edit</a:t>
            </a:r>
          </a:p>
          <a:p>
            <a:pPr marL="233363" indent="-233363">
              <a:lnSpc>
                <a:spcPct val="110000"/>
              </a:lnSpc>
              <a:buFont typeface="+mj-lt"/>
              <a:buAutoNum type="arabicPeriod"/>
            </a:pPr>
            <a:r>
              <a:rPr lang="en-US" dirty="0"/>
              <a:t>Set ID column</a:t>
            </a:r>
          </a:p>
          <a:p>
            <a:pPr marL="233363" indent="-233363">
              <a:lnSpc>
                <a:spcPct val="110000"/>
              </a:lnSpc>
              <a:buFont typeface="+mj-lt"/>
              <a:buAutoNum type="arabicPeriod"/>
            </a:pPr>
            <a:r>
              <a:rPr lang="en-US" dirty="0"/>
              <a:t>Set </a:t>
            </a:r>
            <a:r>
              <a:rPr lang="en-US" dirty="0" err="1"/>
              <a:t>orig</a:t>
            </a:r>
            <a:r>
              <a:rPr lang="en-US" dirty="0"/>
              <a:t> DTI column</a:t>
            </a:r>
          </a:p>
          <a:p>
            <a:pPr marL="233363" indent="-233363">
              <a:lnSpc>
                <a:spcPct val="110000"/>
              </a:lnSpc>
              <a:buFont typeface="+mj-lt"/>
              <a:buAutoNum type="arabicPeriod"/>
            </a:pPr>
            <a:r>
              <a:rPr lang="en-US" dirty="0"/>
              <a:t>Set warp </a:t>
            </a:r>
            <a:r>
              <a:rPr lang="en-US" dirty="0" err="1"/>
              <a:t>colum</a:t>
            </a:r>
            <a:endParaRPr lang="en-US" dirty="0"/>
          </a:p>
          <a:p>
            <a:pPr marL="233363" indent="-233363">
              <a:lnSpc>
                <a:spcPct val="110000"/>
              </a:lnSpc>
              <a:buFont typeface="+mj-lt"/>
              <a:buAutoNum type="arabicPeriod"/>
            </a:pPr>
            <a:r>
              <a:rPr lang="en-US" dirty="0"/>
              <a:t>Double click on “no data” to browse for datafile</a:t>
            </a:r>
          </a:p>
          <a:p>
            <a:pPr marL="233363" indent="-233363">
              <a:lnSpc>
                <a:spcPct val="110000"/>
              </a:lnSpc>
              <a:buFont typeface="+mj-lt"/>
              <a:buAutoNum type="arabicPeriod"/>
            </a:pPr>
            <a:r>
              <a:rPr lang="en-US" dirty="0"/>
              <a:t>Double click on “no deformation” to browse for deformation file</a:t>
            </a:r>
          </a:p>
        </p:txBody>
      </p:sp>
      <p:pic>
        <p:nvPicPr>
          <p:cNvPr id="3" name="Picture 2">
            <a:extLst>
              <a:ext uri="{FF2B5EF4-FFF2-40B4-BE49-F238E27FC236}">
                <a16:creationId xmlns:a16="http://schemas.microsoft.com/office/drawing/2014/main" id="{0B2325BC-F28A-B54C-AD30-2DBFAE68CC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56410" y="1567914"/>
            <a:ext cx="6798948" cy="4486649"/>
          </a:xfrm>
          <a:prstGeom prst="rect">
            <a:avLst/>
          </a:prstGeom>
        </p:spPr>
      </p:pic>
    </p:spTree>
    <p:extLst>
      <p:ext uri="{BB962C8B-B14F-4D97-AF65-F5344CB8AC3E}">
        <p14:creationId xmlns:p14="http://schemas.microsoft.com/office/powerpoint/2010/main" val="274805211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the CSV Data</a:t>
            </a:r>
          </a:p>
        </p:txBody>
      </p:sp>
      <p:pic>
        <p:nvPicPr>
          <p:cNvPr id="3" name="Picture 2"/>
          <p:cNvPicPr>
            <a:picLocks noChangeAspect="1"/>
          </p:cNvPicPr>
          <p:nvPr/>
        </p:nvPicPr>
        <p:blipFill>
          <a:blip r:embed="rId2"/>
          <a:stretch>
            <a:fillRect/>
          </a:stretch>
        </p:blipFill>
        <p:spPr>
          <a:xfrm>
            <a:off x="1827180" y="2496836"/>
            <a:ext cx="6992852" cy="3878739"/>
          </a:xfrm>
          <a:prstGeom prst="rect">
            <a:avLst/>
          </a:prstGeom>
        </p:spPr>
      </p:pic>
      <p:sp>
        <p:nvSpPr>
          <p:cNvPr id="6" name="Content Placeholder 5"/>
          <p:cNvSpPr>
            <a:spLocks noGrp="1"/>
          </p:cNvSpPr>
          <p:nvPr>
            <p:ph sz="half" idx="1"/>
          </p:nvPr>
        </p:nvSpPr>
        <p:spPr>
          <a:xfrm>
            <a:off x="493512" y="1655307"/>
            <a:ext cx="6394176" cy="2076585"/>
          </a:xfrm>
          <a:solidFill>
            <a:srgbClr val="FFFF00"/>
          </a:solidFill>
        </p:spPr>
        <p:txBody>
          <a:bodyPr/>
          <a:lstStyle/>
          <a:p>
            <a:pPr marL="514350" indent="-514350">
              <a:buFont typeface="+mj-lt"/>
              <a:buAutoNum type="arabicPeriod"/>
            </a:pPr>
            <a:r>
              <a:rPr lang="en-US" dirty="0"/>
              <a:t>Save CSF File (if necessary</a:t>
            </a:r>
          </a:p>
          <a:p>
            <a:pPr marL="514350" indent="-514350">
              <a:buFont typeface="+mj-lt"/>
              <a:buAutoNum type="arabicPeriod"/>
            </a:pPr>
            <a:r>
              <a:rPr lang="en-US" dirty="0"/>
              <a:t>Set Output folder for processing data</a:t>
            </a:r>
          </a:p>
          <a:p>
            <a:pPr marL="514350" indent="-514350">
              <a:buFont typeface="+mj-lt"/>
              <a:buAutoNum type="arabicPeriod"/>
            </a:pPr>
            <a:r>
              <a:rPr lang="en-US" dirty="0"/>
              <a:t>Next Step</a:t>
            </a:r>
          </a:p>
        </p:txBody>
      </p:sp>
      <p:cxnSp>
        <p:nvCxnSpPr>
          <p:cNvPr id="9" name="Elbow Connector 8"/>
          <p:cNvCxnSpPr>
            <a:cxnSpLocks/>
          </p:cNvCxnSpPr>
          <p:nvPr/>
        </p:nvCxnSpPr>
        <p:spPr bwMode="auto">
          <a:xfrm rot="5400000">
            <a:off x="3881204" y="3271884"/>
            <a:ext cx="2163978" cy="3"/>
          </a:xfrm>
          <a:prstGeom prst="bentConnector3">
            <a:avLst>
              <a:gd name="adj1" fmla="val 50000"/>
            </a:avLst>
          </a:prstGeom>
          <a:ln w="38100" cmpd="sng">
            <a:solidFill>
              <a:srgbClr val="3366FF"/>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 name="Elbow Connector 11"/>
          <p:cNvCxnSpPr>
            <a:cxnSpLocks/>
          </p:cNvCxnSpPr>
          <p:nvPr/>
        </p:nvCxnSpPr>
        <p:spPr bwMode="auto">
          <a:xfrm rot="16200000" flipH="1">
            <a:off x="5558380" y="2746067"/>
            <a:ext cx="1956911" cy="1673358"/>
          </a:xfrm>
          <a:prstGeom prst="bentConnector3">
            <a:avLst>
              <a:gd name="adj1" fmla="val 50000"/>
            </a:avLst>
          </a:prstGeom>
          <a:ln w="38100" cmpd="sng">
            <a:solidFill>
              <a:srgbClr val="3366FF"/>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7" name="Elbow Connector 16"/>
          <p:cNvCxnSpPr/>
          <p:nvPr/>
        </p:nvCxnSpPr>
        <p:spPr bwMode="auto">
          <a:xfrm>
            <a:off x="2734291" y="3407943"/>
            <a:ext cx="3058259" cy="2163980"/>
          </a:xfrm>
          <a:prstGeom prst="bentConnector3">
            <a:avLst>
              <a:gd name="adj1" fmla="val 50000"/>
            </a:avLst>
          </a:prstGeom>
          <a:ln w="38100" cmpd="sng">
            <a:solidFill>
              <a:srgbClr val="3366FF"/>
            </a:solidFill>
            <a:headEnd type="none" w="med" len="med"/>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6443764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2: Atlas Definition</a:t>
            </a:r>
          </a:p>
        </p:txBody>
      </p:sp>
      <p:pic>
        <p:nvPicPr>
          <p:cNvPr id="5" name="Picture 4"/>
          <p:cNvPicPr>
            <a:picLocks noChangeAspect="1"/>
          </p:cNvPicPr>
          <p:nvPr/>
        </p:nvPicPr>
        <p:blipFill>
          <a:blip r:embed="rId2"/>
          <a:stretch>
            <a:fillRect/>
          </a:stretch>
        </p:blipFill>
        <p:spPr>
          <a:xfrm>
            <a:off x="803439" y="3856473"/>
            <a:ext cx="6798471" cy="2600620"/>
          </a:xfrm>
          <a:prstGeom prst="rect">
            <a:avLst/>
          </a:prstGeom>
        </p:spPr>
      </p:pic>
      <p:sp>
        <p:nvSpPr>
          <p:cNvPr id="19" name="Donut 18"/>
          <p:cNvSpPr/>
          <p:nvPr/>
        </p:nvSpPr>
        <p:spPr bwMode="auto">
          <a:xfrm>
            <a:off x="4760750" y="4470499"/>
            <a:ext cx="1070673" cy="1801154"/>
          </a:xfrm>
          <a:prstGeom prst="donut">
            <a:avLst>
              <a:gd name="adj" fmla="val 7716"/>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Content Placeholder 2"/>
          <p:cNvSpPr>
            <a:spLocks noGrp="1"/>
          </p:cNvSpPr>
          <p:nvPr>
            <p:ph sz="half" idx="1"/>
          </p:nvPr>
        </p:nvSpPr>
        <p:spPr>
          <a:xfrm>
            <a:off x="1219200" y="1318162"/>
            <a:ext cx="7239000" cy="2854302"/>
          </a:xfrm>
          <a:solidFill>
            <a:srgbClr val="FFFF00"/>
          </a:solidFill>
        </p:spPr>
        <p:txBody>
          <a:bodyPr/>
          <a:lstStyle/>
          <a:p>
            <a:pPr marL="514350" indent="-514350">
              <a:buFont typeface="+mj-lt"/>
              <a:buAutoNum type="arabicPeriod"/>
            </a:pPr>
            <a:r>
              <a:rPr lang="en-US" sz="2400" dirty="0"/>
              <a:t>Set Atlas to fiber atlas</a:t>
            </a:r>
          </a:p>
          <a:p>
            <a:pPr marL="914400" lvl="1" indent="-514350"/>
            <a:r>
              <a:rPr lang="en-US" sz="2000" dirty="0"/>
              <a:t>Available fibers are automatically detected</a:t>
            </a:r>
          </a:p>
          <a:p>
            <a:pPr marL="514350" indent="-514350">
              <a:buFont typeface="+mj-lt"/>
              <a:buAutoNum type="arabicPeriod"/>
            </a:pPr>
            <a:r>
              <a:rPr lang="en-US" sz="2400" dirty="0"/>
              <a:t>Select fibers to be analyzed</a:t>
            </a:r>
          </a:p>
          <a:p>
            <a:pPr marL="914400" lvl="1" indent="-514350"/>
            <a:r>
              <a:rPr lang="en-US" sz="2000" dirty="0"/>
              <a:t>Add Genu or Add All</a:t>
            </a:r>
          </a:p>
          <a:p>
            <a:pPr marL="514350" indent="-514350">
              <a:buFont typeface="+mj-lt"/>
              <a:buAutoNum type="arabicPeriod"/>
            </a:pPr>
            <a:r>
              <a:rPr lang="en-US" sz="2400" dirty="0"/>
              <a:t>“Apply” to run. If data already exists, it will ask about rerun</a:t>
            </a:r>
          </a:p>
          <a:p>
            <a:pPr marL="514350" indent="-514350">
              <a:buFont typeface="+mj-lt"/>
              <a:buAutoNum type="arabicPeriod"/>
            </a:pPr>
            <a:r>
              <a:rPr lang="en-US" sz="2400" dirty="0"/>
              <a:t>“Next”</a:t>
            </a:r>
            <a:endParaRPr lang="en-US" dirty="0"/>
          </a:p>
          <a:p>
            <a:pPr marL="914400" lvl="1" indent="-514350"/>
            <a:endParaRPr lang="en-US" sz="2000" dirty="0"/>
          </a:p>
        </p:txBody>
      </p:sp>
      <p:cxnSp>
        <p:nvCxnSpPr>
          <p:cNvPr id="6" name="Elbow Connector 5"/>
          <p:cNvCxnSpPr>
            <a:cxnSpLocks/>
          </p:cNvCxnSpPr>
          <p:nvPr/>
        </p:nvCxnSpPr>
        <p:spPr bwMode="auto">
          <a:xfrm rot="16200000" flipH="1">
            <a:off x="1048280" y="2787453"/>
            <a:ext cx="2712949" cy="653144"/>
          </a:xfrm>
          <a:prstGeom prst="bentConnector3">
            <a:avLst>
              <a:gd name="adj1" fmla="val 43872"/>
            </a:avLst>
          </a:prstGeom>
          <a:ln w="38100" cmpd="sng">
            <a:solidFill>
              <a:srgbClr val="3366FF"/>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6" name="Elbow Connector 15"/>
          <p:cNvCxnSpPr>
            <a:cxnSpLocks/>
          </p:cNvCxnSpPr>
          <p:nvPr/>
        </p:nvCxnSpPr>
        <p:spPr bwMode="auto">
          <a:xfrm rot="16200000" flipH="1">
            <a:off x="4130724" y="3184481"/>
            <a:ext cx="1679761" cy="607197"/>
          </a:xfrm>
          <a:prstGeom prst="bentConnector3">
            <a:avLst>
              <a:gd name="adj1" fmla="val 50000"/>
            </a:avLst>
          </a:prstGeom>
          <a:ln w="38100" cmpd="sng">
            <a:solidFill>
              <a:srgbClr val="3366FF"/>
            </a:solidFill>
            <a:headEnd type="none" w="med" len="med"/>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941187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2799" y="1491496"/>
            <a:ext cx="5819432" cy="3147453"/>
          </a:xfrm>
          <a:solidFill>
            <a:srgbClr val="FFFF00"/>
          </a:solidFill>
        </p:spPr>
        <p:txBody>
          <a:bodyPr/>
          <a:lstStyle/>
          <a:p>
            <a:r>
              <a:rPr lang="en-US" sz="2400" dirty="0"/>
              <a:t>Manual </a:t>
            </a:r>
            <a:r>
              <a:rPr lang="en-US" sz="2400" dirty="0" err="1"/>
              <a:t>vs</a:t>
            </a:r>
            <a:r>
              <a:rPr lang="en-US" sz="2400" dirty="0"/>
              <a:t> Auto origin</a:t>
            </a:r>
          </a:p>
          <a:p>
            <a:pPr lvl="1"/>
            <a:r>
              <a:rPr lang="en-US" sz="2000" dirty="0"/>
              <a:t>Use Auto with Median</a:t>
            </a:r>
          </a:p>
          <a:p>
            <a:r>
              <a:rPr lang="en-US" sz="2400" dirty="0"/>
              <a:t>Select Properties </a:t>
            </a:r>
          </a:p>
          <a:p>
            <a:r>
              <a:rPr lang="en-US" sz="2400" dirty="0"/>
              <a:t>Adapt Fiber tract sampling </a:t>
            </a:r>
          </a:p>
          <a:p>
            <a:pPr lvl="1"/>
            <a:r>
              <a:rPr lang="en-US" sz="2000" dirty="0"/>
              <a:t>if needed. 1.0 is fine for human data</a:t>
            </a:r>
          </a:p>
          <a:p>
            <a:r>
              <a:rPr lang="en-US" sz="2400" dirty="0"/>
              <a:t>“Apply” to run &amp; wait, then “Next”</a:t>
            </a:r>
          </a:p>
          <a:p>
            <a:pPr lvl="1"/>
            <a:r>
              <a:rPr lang="en-US" sz="2000" dirty="0"/>
              <a:t>This can take long</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39834" y="4042884"/>
            <a:ext cx="5139754" cy="2190207"/>
          </a:xfrm>
          <a:prstGeom prst="rect">
            <a:avLst/>
          </a:prstGeom>
        </p:spPr>
      </p:pic>
      <p:sp>
        <p:nvSpPr>
          <p:cNvPr id="2" name="Title 1"/>
          <p:cNvSpPr>
            <a:spLocks noGrp="1"/>
          </p:cNvSpPr>
          <p:nvPr>
            <p:ph type="title"/>
          </p:nvPr>
        </p:nvSpPr>
        <p:spPr/>
        <p:txBody>
          <a:bodyPr/>
          <a:lstStyle/>
          <a:p>
            <a:r>
              <a:rPr lang="en-US" dirty="0"/>
              <a:t>Step 3: Fiber Profiles </a:t>
            </a:r>
          </a:p>
        </p:txBody>
      </p:sp>
      <p:cxnSp>
        <p:nvCxnSpPr>
          <p:cNvPr id="6" name="Elbow Connector 5"/>
          <p:cNvCxnSpPr>
            <a:cxnSpLocks/>
          </p:cNvCxnSpPr>
          <p:nvPr/>
        </p:nvCxnSpPr>
        <p:spPr bwMode="auto">
          <a:xfrm>
            <a:off x="3218213" y="2605425"/>
            <a:ext cx="3520324" cy="1938419"/>
          </a:xfrm>
          <a:prstGeom prst="bentConnector3">
            <a:avLst>
              <a:gd name="adj1" fmla="val 50000"/>
            </a:avLst>
          </a:prstGeom>
          <a:ln w="38100" cmpd="sng">
            <a:solidFill>
              <a:srgbClr val="3366FF"/>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0" name="Elbow Connector 9"/>
          <p:cNvCxnSpPr>
            <a:cxnSpLocks/>
          </p:cNvCxnSpPr>
          <p:nvPr/>
        </p:nvCxnSpPr>
        <p:spPr bwMode="auto">
          <a:xfrm rot="16200000" flipH="1">
            <a:off x="2858974" y="1903031"/>
            <a:ext cx="2492329" cy="2486370"/>
          </a:xfrm>
          <a:prstGeom prst="bentConnector3">
            <a:avLst>
              <a:gd name="adj1" fmla="val 2352"/>
            </a:avLst>
          </a:prstGeom>
          <a:ln w="38100" cmpd="sng">
            <a:solidFill>
              <a:srgbClr val="3366FF"/>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0" name="Elbow Connector 19"/>
          <p:cNvCxnSpPr/>
          <p:nvPr/>
        </p:nvCxnSpPr>
        <p:spPr bwMode="auto">
          <a:xfrm>
            <a:off x="3379114" y="4252575"/>
            <a:ext cx="2982942" cy="1887439"/>
          </a:xfrm>
          <a:prstGeom prst="bentConnector3">
            <a:avLst>
              <a:gd name="adj1" fmla="val 50000"/>
            </a:avLst>
          </a:prstGeom>
          <a:ln w="38100" cmpd="sng">
            <a:solidFill>
              <a:srgbClr val="3366FF"/>
            </a:solidFill>
            <a:headEnd type="none" w="med" len="med"/>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0951595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Organization</a:t>
            </a:r>
          </a:p>
        </p:txBody>
      </p:sp>
      <p:sp>
        <p:nvSpPr>
          <p:cNvPr id="3" name="Content Placeholder 2"/>
          <p:cNvSpPr>
            <a:spLocks noGrp="1"/>
          </p:cNvSpPr>
          <p:nvPr>
            <p:ph sz="half" idx="1"/>
          </p:nvPr>
        </p:nvSpPr>
        <p:spPr>
          <a:xfrm>
            <a:off x="788072" y="1594843"/>
            <a:ext cx="3543300" cy="4267200"/>
          </a:xfrm>
        </p:spPr>
        <p:txBody>
          <a:bodyPr/>
          <a:lstStyle/>
          <a:p>
            <a:r>
              <a:rPr lang="en-US" dirty="0"/>
              <a:t>Parameters</a:t>
            </a:r>
          </a:p>
          <a:p>
            <a:r>
              <a:rPr lang="en-US" dirty="0"/>
              <a:t>Per Case Data</a:t>
            </a:r>
          </a:p>
          <a:p>
            <a:pPr lvl="1"/>
            <a:r>
              <a:rPr lang="en-US" dirty="0"/>
              <a:t>Fiber with DTI data</a:t>
            </a:r>
          </a:p>
          <a:p>
            <a:pPr lvl="1"/>
            <a:r>
              <a:rPr lang="en-US" dirty="0"/>
              <a:t>Profiles</a:t>
            </a:r>
          </a:p>
          <a:p>
            <a:r>
              <a:rPr lang="en-US" dirty="0"/>
              <a:t>Combined Profiles</a:t>
            </a:r>
          </a:p>
          <a:p>
            <a:pPr lvl="1"/>
            <a:r>
              <a:rPr lang="en-US" dirty="0"/>
              <a:t>Per tract</a:t>
            </a:r>
          </a:p>
          <a:p>
            <a:r>
              <a:rPr lang="en-US" dirty="0"/>
              <a:t>Atlas Fiber Data</a:t>
            </a:r>
          </a:p>
          <a:p>
            <a:pPr lvl="1"/>
            <a:r>
              <a:rPr lang="en-US" dirty="0"/>
              <a:t>Fiber </a:t>
            </a:r>
            <a:r>
              <a:rPr lang="en-US" dirty="0" err="1"/>
              <a:t>params</a:t>
            </a:r>
            <a:endParaRPr lang="en-US" dirty="0"/>
          </a:p>
          <a:p>
            <a:pPr lvl="2"/>
            <a:r>
              <a:rPr lang="en-US" dirty="0" err="1"/>
              <a:t>Arclength</a:t>
            </a:r>
            <a:r>
              <a:rPr lang="en-US" dirty="0"/>
              <a:t> info </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1312" y="1770933"/>
            <a:ext cx="4213905" cy="3379468"/>
          </a:xfrm>
          <a:prstGeom prst="rect">
            <a:avLst/>
          </a:prstGeom>
        </p:spPr>
      </p:pic>
      <p:cxnSp>
        <p:nvCxnSpPr>
          <p:cNvPr id="8" name="Elbow Connector 7"/>
          <p:cNvCxnSpPr/>
          <p:nvPr/>
        </p:nvCxnSpPr>
        <p:spPr bwMode="auto">
          <a:xfrm>
            <a:off x="3192680" y="1887443"/>
            <a:ext cx="1478632" cy="244668"/>
          </a:xfrm>
          <a:prstGeom prst="bentConnector3">
            <a:avLst/>
          </a:prstGeom>
          <a:solidFill>
            <a:schemeClr val="accent1"/>
          </a:solidFill>
          <a:ln w="9525" cap="flat" cmpd="sng" algn="ctr">
            <a:solidFill>
              <a:schemeClr val="tx1"/>
            </a:solidFill>
            <a:prstDash val="solid"/>
            <a:round/>
            <a:headEnd type="none" w="med" len="med"/>
            <a:tailEnd type="arrow"/>
          </a:ln>
          <a:effectLst/>
        </p:spPr>
      </p:cxnSp>
      <p:cxnSp>
        <p:nvCxnSpPr>
          <p:cNvPr id="10" name="Elbow Connector 9"/>
          <p:cNvCxnSpPr/>
          <p:nvPr/>
        </p:nvCxnSpPr>
        <p:spPr bwMode="auto">
          <a:xfrm>
            <a:off x="3751982" y="2423383"/>
            <a:ext cx="1025387" cy="198065"/>
          </a:xfrm>
          <a:prstGeom prst="bentConnector3">
            <a:avLst/>
          </a:prstGeom>
          <a:solidFill>
            <a:schemeClr val="accent1"/>
          </a:solidFill>
          <a:ln w="9525" cap="flat" cmpd="sng" algn="ctr">
            <a:solidFill>
              <a:schemeClr val="tx1"/>
            </a:solidFill>
            <a:prstDash val="solid"/>
            <a:round/>
            <a:headEnd type="none" w="med" len="med"/>
            <a:tailEnd type="arrow"/>
          </a:ln>
          <a:effectLst/>
        </p:spPr>
      </p:cxnSp>
      <p:cxnSp>
        <p:nvCxnSpPr>
          <p:cNvPr id="12" name="Elbow Connector 11"/>
          <p:cNvCxnSpPr/>
          <p:nvPr/>
        </p:nvCxnSpPr>
        <p:spPr bwMode="auto">
          <a:xfrm flipV="1">
            <a:off x="3612157" y="2854466"/>
            <a:ext cx="1468167" cy="384479"/>
          </a:xfrm>
          <a:prstGeom prst="bentConnector3">
            <a:avLst/>
          </a:prstGeom>
          <a:solidFill>
            <a:schemeClr val="accent1"/>
          </a:solidFill>
          <a:ln w="9525" cap="flat" cmpd="sng" algn="ctr">
            <a:solidFill>
              <a:schemeClr val="tx1"/>
            </a:solidFill>
            <a:prstDash val="solid"/>
            <a:round/>
            <a:headEnd type="none" w="med" len="med"/>
            <a:tailEnd type="arrow"/>
          </a:ln>
          <a:effectLst/>
        </p:spPr>
      </p:cxnSp>
      <p:cxnSp>
        <p:nvCxnSpPr>
          <p:cNvPr id="15" name="Elbow Connector 14"/>
          <p:cNvCxnSpPr/>
          <p:nvPr/>
        </p:nvCxnSpPr>
        <p:spPr bwMode="auto">
          <a:xfrm flipV="1">
            <a:off x="4229719" y="3658377"/>
            <a:ext cx="441593" cy="209716"/>
          </a:xfrm>
          <a:prstGeom prst="bentConnector3">
            <a:avLst/>
          </a:prstGeom>
          <a:solidFill>
            <a:schemeClr val="accent1"/>
          </a:solidFill>
          <a:ln w="9525" cap="flat" cmpd="sng" algn="ctr">
            <a:solidFill>
              <a:schemeClr val="tx1"/>
            </a:solidFill>
            <a:prstDash val="solid"/>
            <a:round/>
            <a:headEnd type="none" w="med" len="med"/>
            <a:tailEnd type="arrow"/>
          </a:ln>
          <a:effectLst/>
        </p:spPr>
      </p:cxnSp>
      <p:cxnSp>
        <p:nvCxnSpPr>
          <p:cNvPr id="19" name="Elbow Connector 18"/>
          <p:cNvCxnSpPr/>
          <p:nvPr/>
        </p:nvCxnSpPr>
        <p:spPr bwMode="auto">
          <a:xfrm flipV="1">
            <a:off x="3985025" y="4229270"/>
            <a:ext cx="686287" cy="442733"/>
          </a:xfrm>
          <a:prstGeom prst="bentConnector3">
            <a:avLst/>
          </a:prstGeom>
          <a:solidFill>
            <a:schemeClr val="accent1"/>
          </a:solidFill>
          <a:ln w="9525" cap="flat" cmpd="sng" algn="ctr">
            <a:solidFill>
              <a:schemeClr val="tx1"/>
            </a:solidFill>
            <a:prstDash val="solid"/>
            <a:round/>
            <a:headEnd type="none" w="med" len="med"/>
            <a:tailEnd type="arrow"/>
          </a:ln>
          <a:effectLst/>
        </p:spPr>
      </p:cxnSp>
      <p:cxnSp>
        <p:nvCxnSpPr>
          <p:cNvPr id="21" name="Elbow Connector 20"/>
          <p:cNvCxnSpPr/>
          <p:nvPr/>
        </p:nvCxnSpPr>
        <p:spPr bwMode="auto">
          <a:xfrm flipV="1">
            <a:off x="3751982" y="4835116"/>
            <a:ext cx="1211820" cy="594195"/>
          </a:xfrm>
          <a:prstGeom prst="bentConnector3">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64266433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701F35-85E1-5E46-9FD1-C3527D2790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6523" y="1589796"/>
            <a:ext cx="6801678" cy="3044937"/>
          </a:xfrm>
          <a:prstGeom prst="rect">
            <a:avLst/>
          </a:prstGeom>
        </p:spPr>
      </p:pic>
      <p:sp>
        <p:nvSpPr>
          <p:cNvPr id="5" name="Content Placeholder 2">
            <a:extLst>
              <a:ext uri="{FF2B5EF4-FFF2-40B4-BE49-F238E27FC236}">
                <a16:creationId xmlns:a16="http://schemas.microsoft.com/office/drawing/2014/main" id="{9A8813A8-988F-A547-BFC1-0E020DEA7F6A}"/>
              </a:ext>
            </a:extLst>
          </p:cNvPr>
          <p:cNvSpPr>
            <a:spLocks noGrp="1"/>
          </p:cNvSpPr>
          <p:nvPr>
            <p:ph idx="1"/>
          </p:nvPr>
        </p:nvSpPr>
        <p:spPr>
          <a:xfrm>
            <a:off x="993599" y="4885104"/>
            <a:ext cx="2611698" cy="449281"/>
          </a:xfrm>
        </p:spPr>
        <p:txBody>
          <a:bodyPr/>
          <a:lstStyle/>
          <a:p>
            <a:pPr marL="0" indent="0" algn="ctr">
              <a:buNone/>
            </a:pPr>
            <a:r>
              <a:rPr lang="en-US" sz="2000" dirty="0" err="1"/>
              <a:t>DTIPrep</a:t>
            </a:r>
            <a:r>
              <a:rPr lang="en-US" sz="2000" dirty="0"/>
              <a:t>/</a:t>
            </a:r>
            <a:r>
              <a:rPr lang="en-US" sz="2000" dirty="0" err="1"/>
              <a:t>Topup</a:t>
            </a:r>
            <a:r>
              <a:rPr lang="en-US" sz="2000" dirty="0"/>
              <a:t>/Eddy</a:t>
            </a:r>
          </a:p>
        </p:txBody>
      </p:sp>
      <p:sp>
        <p:nvSpPr>
          <p:cNvPr id="6" name="Content Placeholder 2">
            <a:extLst>
              <a:ext uri="{FF2B5EF4-FFF2-40B4-BE49-F238E27FC236}">
                <a16:creationId xmlns:a16="http://schemas.microsoft.com/office/drawing/2014/main" id="{D6EE1C3B-FD3C-B446-8CCA-887B830846FB}"/>
              </a:ext>
            </a:extLst>
          </p:cNvPr>
          <p:cNvSpPr txBox="1">
            <a:spLocks/>
          </p:cNvSpPr>
          <p:nvPr/>
        </p:nvSpPr>
        <p:spPr bwMode="auto">
          <a:xfrm>
            <a:off x="2697708" y="5416512"/>
            <a:ext cx="1996160" cy="449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lgn="ctr">
              <a:buFontTx/>
              <a:buNone/>
            </a:pPr>
            <a:r>
              <a:rPr lang="en-US" sz="2000" kern="0" dirty="0" err="1"/>
              <a:t>DTIAtlasBuilder</a:t>
            </a:r>
            <a:endParaRPr lang="en-US" sz="2000" kern="0" dirty="0"/>
          </a:p>
        </p:txBody>
      </p:sp>
      <p:sp>
        <p:nvSpPr>
          <p:cNvPr id="7" name="Content Placeholder 2">
            <a:extLst>
              <a:ext uri="{FF2B5EF4-FFF2-40B4-BE49-F238E27FC236}">
                <a16:creationId xmlns:a16="http://schemas.microsoft.com/office/drawing/2014/main" id="{67427443-DFC4-AF4E-913A-55100DFE79A5}"/>
              </a:ext>
            </a:extLst>
          </p:cNvPr>
          <p:cNvSpPr txBox="1">
            <a:spLocks/>
          </p:cNvSpPr>
          <p:nvPr/>
        </p:nvSpPr>
        <p:spPr bwMode="auto">
          <a:xfrm>
            <a:off x="4013890" y="4706977"/>
            <a:ext cx="2128768" cy="449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lgn="ctr">
              <a:buFontTx/>
              <a:buNone/>
            </a:pPr>
            <a:r>
              <a:rPr lang="en-US" sz="2000" kern="0" dirty="0" err="1">
                <a:highlight>
                  <a:srgbClr val="FFFF00"/>
                </a:highlight>
              </a:rPr>
              <a:t>AutoTract</a:t>
            </a:r>
            <a:r>
              <a:rPr lang="en-US" sz="2000" kern="0" dirty="0">
                <a:highlight>
                  <a:srgbClr val="FFFF00"/>
                </a:highlight>
              </a:rPr>
              <a:t>/Slicer/</a:t>
            </a:r>
            <a:r>
              <a:rPr lang="en-US" sz="2000" kern="0" dirty="0" err="1">
                <a:highlight>
                  <a:srgbClr val="FFFF00"/>
                </a:highlight>
              </a:rPr>
              <a:t>FiberViewerLight</a:t>
            </a:r>
            <a:endParaRPr lang="en-US" sz="2000" kern="0" dirty="0">
              <a:highlight>
                <a:srgbClr val="FFFF00"/>
              </a:highlight>
            </a:endParaRPr>
          </a:p>
        </p:txBody>
      </p:sp>
      <p:sp>
        <p:nvSpPr>
          <p:cNvPr id="8" name="Content Placeholder 2">
            <a:extLst>
              <a:ext uri="{FF2B5EF4-FFF2-40B4-BE49-F238E27FC236}">
                <a16:creationId xmlns:a16="http://schemas.microsoft.com/office/drawing/2014/main" id="{29E2743D-0EF0-6844-BB0B-2B21BB3D5729}"/>
              </a:ext>
            </a:extLst>
          </p:cNvPr>
          <p:cNvSpPr txBox="1">
            <a:spLocks/>
          </p:cNvSpPr>
          <p:nvPr/>
        </p:nvSpPr>
        <p:spPr bwMode="auto">
          <a:xfrm>
            <a:off x="5078274" y="5443266"/>
            <a:ext cx="2772014" cy="449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lgn="ctr">
              <a:buFontTx/>
              <a:buNone/>
            </a:pPr>
            <a:r>
              <a:rPr lang="en-US" sz="2000" kern="0" dirty="0" err="1"/>
              <a:t>DTIAtlasFiberAnalyzer</a:t>
            </a:r>
            <a:endParaRPr lang="en-US" sz="2000" kern="0" dirty="0"/>
          </a:p>
        </p:txBody>
      </p:sp>
      <p:sp>
        <p:nvSpPr>
          <p:cNvPr id="9" name="Content Placeholder 2">
            <a:extLst>
              <a:ext uri="{FF2B5EF4-FFF2-40B4-BE49-F238E27FC236}">
                <a16:creationId xmlns:a16="http://schemas.microsoft.com/office/drawing/2014/main" id="{F80F6727-974D-3A4A-9719-B47BFEC55E23}"/>
              </a:ext>
            </a:extLst>
          </p:cNvPr>
          <p:cNvSpPr txBox="1">
            <a:spLocks/>
          </p:cNvSpPr>
          <p:nvPr/>
        </p:nvSpPr>
        <p:spPr bwMode="auto">
          <a:xfrm>
            <a:off x="6746965" y="4670345"/>
            <a:ext cx="1629130" cy="4492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pPr marL="0" indent="0" algn="ctr">
              <a:buFontTx/>
              <a:buNone/>
            </a:pPr>
            <a:r>
              <a:rPr lang="en-US" sz="2000" kern="0" dirty="0" err="1"/>
              <a:t>FADTTSter</a:t>
            </a:r>
            <a:r>
              <a:rPr lang="en-US" sz="2000" kern="0" dirty="0"/>
              <a:t>/Slicer</a:t>
            </a:r>
          </a:p>
        </p:txBody>
      </p:sp>
      <p:cxnSp>
        <p:nvCxnSpPr>
          <p:cNvPr id="11" name="Straight Arrow Connector 10">
            <a:extLst>
              <a:ext uri="{FF2B5EF4-FFF2-40B4-BE49-F238E27FC236}">
                <a16:creationId xmlns:a16="http://schemas.microsoft.com/office/drawing/2014/main" id="{52E550F8-F577-C748-AF1A-4D2F2E89E3FD}"/>
              </a:ext>
            </a:extLst>
          </p:cNvPr>
          <p:cNvCxnSpPr>
            <a:cxnSpLocks/>
          </p:cNvCxnSpPr>
          <p:nvPr/>
        </p:nvCxnSpPr>
        <p:spPr bwMode="auto">
          <a:xfrm flipV="1">
            <a:off x="2330678" y="4288357"/>
            <a:ext cx="0" cy="643260"/>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45A67E34-4C0E-E343-B858-23F52778B048}"/>
              </a:ext>
            </a:extLst>
          </p:cNvPr>
          <p:cNvCxnSpPr>
            <a:cxnSpLocks/>
          </p:cNvCxnSpPr>
          <p:nvPr/>
        </p:nvCxnSpPr>
        <p:spPr bwMode="auto">
          <a:xfrm flipV="1">
            <a:off x="4941465" y="4118548"/>
            <a:ext cx="0" cy="643260"/>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5" name="Straight Arrow Connector 14">
            <a:extLst>
              <a:ext uri="{FF2B5EF4-FFF2-40B4-BE49-F238E27FC236}">
                <a16:creationId xmlns:a16="http://schemas.microsoft.com/office/drawing/2014/main" id="{5F1285CC-E0D3-1E41-BE11-CA17E9AE4603}"/>
              </a:ext>
            </a:extLst>
          </p:cNvPr>
          <p:cNvCxnSpPr>
            <a:cxnSpLocks/>
          </p:cNvCxnSpPr>
          <p:nvPr/>
        </p:nvCxnSpPr>
        <p:spPr bwMode="auto">
          <a:xfrm flipV="1">
            <a:off x="7456600" y="4063717"/>
            <a:ext cx="0" cy="643260"/>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a16="http://schemas.microsoft.com/office/drawing/2014/main" id="{2E2E0A60-5201-B14E-B359-37ABD33F227F}"/>
              </a:ext>
            </a:extLst>
          </p:cNvPr>
          <p:cNvCxnSpPr>
            <a:cxnSpLocks/>
          </p:cNvCxnSpPr>
          <p:nvPr/>
        </p:nvCxnSpPr>
        <p:spPr bwMode="auto">
          <a:xfrm flipV="1">
            <a:off x="6443288" y="4411055"/>
            <a:ext cx="0" cy="938320"/>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cxnSp>
        <p:nvCxnSpPr>
          <p:cNvPr id="18" name="Straight Arrow Connector 17">
            <a:extLst>
              <a:ext uri="{FF2B5EF4-FFF2-40B4-BE49-F238E27FC236}">
                <a16:creationId xmlns:a16="http://schemas.microsoft.com/office/drawing/2014/main" id="{65D0ABCE-8207-BB42-9191-138D6066AF8F}"/>
              </a:ext>
            </a:extLst>
          </p:cNvPr>
          <p:cNvCxnSpPr>
            <a:cxnSpLocks/>
            <a:stCxn id="6" idx="0"/>
          </p:cNvCxnSpPr>
          <p:nvPr/>
        </p:nvCxnSpPr>
        <p:spPr bwMode="auto">
          <a:xfrm flipV="1">
            <a:off x="3695788" y="3999890"/>
            <a:ext cx="479135" cy="1416622"/>
          </a:xfrm>
          <a:prstGeom prst="straightConnector1">
            <a:avLst/>
          </a:prstGeom>
          <a:ln w="44450">
            <a:headEnd type="none" w="med" len="med"/>
            <a:tailEnd type="triangle"/>
          </a:ln>
        </p:spPr>
        <p:style>
          <a:lnRef idx="2">
            <a:schemeClr val="accent6"/>
          </a:lnRef>
          <a:fillRef idx="0">
            <a:schemeClr val="accent6"/>
          </a:fillRef>
          <a:effectRef idx="1">
            <a:schemeClr val="accent6"/>
          </a:effectRef>
          <a:fontRef idx="minor">
            <a:schemeClr val="tx1"/>
          </a:fontRef>
        </p:style>
      </p:cxnSp>
      <p:sp>
        <p:nvSpPr>
          <p:cNvPr id="17" name="Title 1">
            <a:extLst>
              <a:ext uri="{FF2B5EF4-FFF2-40B4-BE49-F238E27FC236}">
                <a16:creationId xmlns:a16="http://schemas.microsoft.com/office/drawing/2014/main" id="{F0610FA7-E163-0940-A224-EEDF96DF5E98}"/>
              </a:ext>
            </a:extLst>
          </p:cNvPr>
          <p:cNvSpPr>
            <a:spLocks noGrp="1"/>
          </p:cNvSpPr>
          <p:nvPr>
            <p:ph type="title"/>
          </p:nvPr>
        </p:nvSpPr>
        <p:spPr>
          <a:xfrm>
            <a:off x="1242804" y="304800"/>
            <a:ext cx="7215395" cy="1143000"/>
          </a:xfrm>
        </p:spPr>
        <p:txBody>
          <a:bodyPr/>
          <a:lstStyle/>
          <a:p>
            <a:r>
              <a:rPr lang="en-US" sz="4000" dirty="0"/>
              <a:t>UNC-NAMIC DTI Fiber Analysis - </a:t>
            </a:r>
            <a:r>
              <a:rPr lang="en-US" sz="4000" dirty="0" err="1"/>
              <a:t>AutoTract</a:t>
            </a:r>
            <a:endParaRPr lang="en-US" sz="4000" dirty="0"/>
          </a:p>
        </p:txBody>
      </p:sp>
    </p:spTree>
    <p:extLst>
      <p:ext uri="{BB962C8B-B14F-4D97-AF65-F5344CB8AC3E}">
        <p14:creationId xmlns:p14="http://schemas.microsoft.com/office/powerpoint/2010/main" val="281289395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Stats in Summary CSV</a:t>
            </a:r>
          </a:p>
        </p:txBody>
      </p:sp>
      <p:sp>
        <p:nvSpPr>
          <p:cNvPr id="3" name="Content Placeholder 2"/>
          <p:cNvSpPr>
            <a:spLocks noGrp="1"/>
          </p:cNvSpPr>
          <p:nvPr>
            <p:ph sz="half" idx="1"/>
          </p:nvPr>
        </p:nvSpPr>
        <p:spPr>
          <a:xfrm>
            <a:off x="1219200" y="1676400"/>
            <a:ext cx="7239000" cy="4267200"/>
          </a:xfrm>
        </p:spPr>
        <p:txBody>
          <a:bodyPr/>
          <a:lstStyle/>
          <a:p>
            <a:r>
              <a:rPr lang="en-US" dirty="0"/>
              <a:t>Fiber profiles are all gathered in single CSV</a:t>
            </a:r>
          </a:p>
          <a:p>
            <a:r>
              <a:rPr lang="en-US" dirty="0"/>
              <a:t>Use Excel for plotting </a:t>
            </a:r>
          </a:p>
          <a:p>
            <a:r>
              <a:rPr lang="en-US" dirty="0"/>
              <a:t>Use your favorite stats tool for analysis</a:t>
            </a:r>
          </a:p>
          <a:p>
            <a:pPr lvl="1"/>
            <a:r>
              <a:rPr lang="en-US" dirty="0" err="1"/>
              <a:t>FADDTSter</a:t>
            </a:r>
            <a:endParaRPr lang="en-US" dirty="0"/>
          </a:p>
          <a:p>
            <a:r>
              <a:rPr lang="en-US" dirty="0"/>
              <a:t>Average FA per tract is easy to compute</a:t>
            </a:r>
          </a:p>
          <a:p>
            <a:r>
              <a:rPr lang="en-US" dirty="0"/>
              <a:t>You can merge results back with parametrized fiber</a:t>
            </a:r>
          </a:p>
          <a:p>
            <a:pPr lvl="1"/>
            <a:r>
              <a:rPr lang="en-US" dirty="0"/>
              <a:t>Last Step: </a:t>
            </a:r>
            <a:r>
              <a:rPr lang="en-US" dirty="0" err="1"/>
              <a:t>MergeStatWithFiber</a:t>
            </a:r>
            <a:endParaRPr lang="en-US" dirty="0"/>
          </a:p>
        </p:txBody>
      </p:sp>
    </p:spTree>
    <p:extLst>
      <p:ext uri="{BB962C8B-B14F-4D97-AF65-F5344CB8AC3E}">
        <p14:creationId xmlns:p14="http://schemas.microsoft.com/office/powerpoint/2010/main" val="250010665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940230" y="3326804"/>
            <a:ext cx="4714489" cy="1973101"/>
          </a:xfrm>
          <a:prstGeom prst="rect">
            <a:avLst/>
          </a:prstGeom>
        </p:spPr>
      </p:pic>
      <p:sp>
        <p:nvSpPr>
          <p:cNvPr id="2" name="Title 1"/>
          <p:cNvSpPr>
            <a:spLocks noGrp="1"/>
          </p:cNvSpPr>
          <p:nvPr>
            <p:ph type="title"/>
          </p:nvPr>
        </p:nvSpPr>
        <p:spPr/>
        <p:txBody>
          <a:bodyPr/>
          <a:lstStyle/>
          <a:p>
            <a:r>
              <a:rPr lang="en-US" dirty="0"/>
              <a:t>Visualization in Slicer</a:t>
            </a:r>
          </a:p>
        </p:txBody>
      </p:sp>
      <p:sp>
        <p:nvSpPr>
          <p:cNvPr id="3" name="Content Placeholder 2"/>
          <p:cNvSpPr>
            <a:spLocks noGrp="1"/>
          </p:cNvSpPr>
          <p:nvPr>
            <p:ph sz="half" idx="1"/>
          </p:nvPr>
        </p:nvSpPr>
        <p:spPr>
          <a:xfrm>
            <a:off x="95003" y="1364623"/>
            <a:ext cx="8729889" cy="1627880"/>
          </a:xfrm>
          <a:noFill/>
        </p:spPr>
        <p:txBody>
          <a:bodyPr/>
          <a:lstStyle/>
          <a:p>
            <a:r>
              <a:rPr lang="en-US" dirty="0"/>
              <a:t>Load parameterized genu fiber</a:t>
            </a:r>
          </a:p>
          <a:p>
            <a:pPr lvl="1"/>
            <a:r>
              <a:rPr lang="en-US" dirty="0"/>
              <a:t>Add Data =&gt; </a:t>
            </a:r>
            <a:r>
              <a:rPr lang="en-US" dirty="0" err="1"/>
              <a:t>ProfileOutput</a:t>
            </a:r>
            <a:r>
              <a:rPr lang="en-US" dirty="0"/>
              <a:t>/Fibers/</a:t>
            </a:r>
            <a:r>
              <a:rPr lang="en-US" dirty="0" err="1"/>
              <a:t>Genu_parametrized.vtk</a:t>
            </a:r>
            <a:r>
              <a:rPr lang="en-US" dirty="0"/>
              <a:t> =&gt; as Model</a:t>
            </a:r>
          </a:p>
          <a:p>
            <a:r>
              <a:rPr lang="en-US" dirty="0"/>
              <a:t>Enable scalars and use </a:t>
            </a:r>
            <a:r>
              <a:rPr lang="en-US" dirty="0" err="1"/>
              <a:t>FiberLocationIndex</a:t>
            </a:r>
            <a:endParaRPr lang="en-US" dirty="0"/>
          </a:p>
        </p:txBody>
      </p:sp>
      <p:pic>
        <p:nvPicPr>
          <p:cNvPr id="5" name="Picture 4"/>
          <p:cNvPicPr>
            <a:picLocks noChangeAspect="1"/>
          </p:cNvPicPr>
          <p:nvPr/>
        </p:nvPicPr>
        <p:blipFill>
          <a:blip r:embed="rId3"/>
          <a:stretch>
            <a:fillRect/>
          </a:stretch>
        </p:blipFill>
        <p:spPr>
          <a:xfrm>
            <a:off x="227488" y="3508314"/>
            <a:ext cx="3307127" cy="2202043"/>
          </a:xfrm>
          <a:prstGeom prst="rect">
            <a:avLst/>
          </a:prstGeom>
        </p:spPr>
      </p:pic>
      <p:pic>
        <p:nvPicPr>
          <p:cNvPr id="8" name="Picture 7"/>
          <p:cNvPicPr>
            <a:picLocks noChangeAspect="1"/>
          </p:cNvPicPr>
          <p:nvPr/>
        </p:nvPicPr>
        <p:blipFill>
          <a:blip r:embed="rId4"/>
          <a:stretch>
            <a:fillRect/>
          </a:stretch>
        </p:blipFill>
        <p:spPr>
          <a:xfrm>
            <a:off x="2990348" y="5118394"/>
            <a:ext cx="3942321" cy="1262520"/>
          </a:xfrm>
          <a:prstGeom prst="rect">
            <a:avLst/>
          </a:prstGeom>
        </p:spPr>
      </p:pic>
      <p:pic>
        <p:nvPicPr>
          <p:cNvPr id="9" name="Picture 8"/>
          <p:cNvPicPr>
            <a:picLocks noChangeAspect="1"/>
          </p:cNvPicPr>
          <p:nvPr/>
        </p:nvPicPr>
        <p:blipFill>
          <a:blip r:embed="rId5"/>
          <a:stretch>
            <a:fillRect/>
          </a:stretch>
        </p:blipFill>
        <p:spPr>
          <a:xfrm>
            <a:off x="2761748" y="2338807"/>
            <a:ext cx="457200" cy="304800"/>
          </a:xfrm>
          <a:prstGeom prst="rect">
            <a:avLst/>
          </a:prstGeom>
        </p:spPr>
      </p:pic>
    </p:spTree>
    <p:extLst>
      <p:ext uri="{BB962C8B-B14F-4D97-AF65-F5344CB8AC3E}">
        <p14:creationId xmlns:p14="http://schemas.microsoft.com/office/powerpoint/2010/main" val="40667523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Visualization</a:t>
            </a:r>
          </a:p>
        </p:txBody>
      </p:sp>
      <p:sp>
        <p:nvSpPr>
          <p:cNvPr id="3" name="Content Placeholder 2"/>
          <p:cNvSpPr>
            <a:spLocks noGrp="1"/>
          </p:cNvSpPr>
          <p:nvPr>
            <p:ph sz="half" idx="1"/>
          </p:nvPr>
        </p:nvSpPr>
        <p:spPr>
          <a:xfrm>
            <a:off x="1219200" y="1676400"/>
            <a:ext cx="7239000" cy="1550894"/>
          </a:xfrm>
        </p:spPr>
        <p:txBody>
          <a:bodyPr/>
          <a:lstStyle/>
          <a:p>
            <a:r>
              <a:rPr lang="en-US" dirty="0" err="1"/>
              <a:t>ShapePopulationViewer</a:t>
            </a:r>
            <a:endParaRPr lang="en-US" dirty="0"/>
          </a:p>
          <a:p>
            <a:pPr lvl="1"/>
            <a:r>
              <a:rPr lang="en-US" dirty="0"/>
              <a:t>Allows you to see multiple fibers &amp; cases at the same time</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129" y="3498236"/>
            <a:ext cx="4486067" cy="2930849"/>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4151" y="3498236"/>
            <a:ext cx="4444349" cy="2930849"/>
          </a:xfrm>
          <a:prstGeom prst="rect">
            <a:avLst/>
          </a:prstGeom>
        </p:spPr>
      </p:pic>
    </p:spTree>
    <p:extLst>
      <p:ext uri="{BB962C8B-B14F-4D97-AF65-F5344CB8AC3E}">
        <p14:creationId xmlns:p14="http://schemas.microsoft.com/office/powerpoint/2010/main" val="6668919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5D9FF-F327-DA4C-961C-338AB85A7B09}"/>
              </a:ext>
            </a:extLst>
          </p:cNvPr>
          <p:cNvSpPr>
            <a:spLocks noGrp="1"/>
          </p:cNvSpPr>
          <p:nvPr>
            <p:ph type="title"/>
          </p:nvPr>
        </p:nvSpPr>
        <p:spPr/>
        <p:txBody>
          <a:bodyPr/>
          <a:lstStyle/>
          <a:p>
            <a:r>
              <a:rPr lang="en-US" dirty="0"/>
              <a:t>Example Visualization</a:t>
            </a:r>
          </a:p>
        </p:txBody>
      </p:sp>
      <p:sp>
        <p:nvSpPr>
          <p:cNvPr id="3" name="Content Placeholder 2">
            <a:extLst>
              <a:ext uri="{FF2B5EF4-FFF2-40B4-BE49-F238E27FC236}">
                <a16:creationId xmlns:a16="http://schemas.microsoft.com/office/drawing/2014/main" id="{CCBFC9D9-E459-6548-BF28-E8B730394ACB}"/>
              </a:ext>
            </a:extLst>
          </p:cNvPr>
          <p:cNvSpPr>
            <a:spLocks noGrp="1"/>
          </p:cNvSpPr>
          <p:nvPr>
            <p:ph sz="half" idx="1"/>
          </p:nvPr>
        </p:nvSpPr>
        <p:spPr>
          <a:xfrm>
            <a:off x="609599" y="1600200"/>
            <a:ext cx="7988135" cy="4343400"/>
          </a:xfrm>
        </p:spPr>
        <p:txBody>
          <a:bodyPr/>
          <a:lstStyle/>
          <a:p>
            <a:r>
              <a:rPr lang="en-US" dirty="0"/>
              <a:t>Anesthesia effect in macaques</a:t>
            </a:r>
          </a:p>
        </p:txBody>
      </p:sp>
      <p:pic>
        <p:nvPicPr>
          <p:cNvPr id="5" name="Picture 4">
            <a:extLst>
              <a:ext uri="{FF2B5EF4-FFF2-40B4-BE49-F238E27FC236}">
                <a16:creationId xmlns:a16="http://schemas.microsoft.com/office/drawing/2014/main" id="{7A7C99A3-1EBA-5C4D-B807-847BB7643A80}"/>
              </a:ext>
            </a:extLst>
          </p:cNvPr>
          <p:cNvPicPr>
            <a:picLocks noChangeAspect="1"/>
          </p:cNvPicPr>
          <p:nvPr/>
        </p:nvPicPr>
        <p:blipFill>
          <a:blip r:embed="rId2"/>
          <a:stretch>
            <a:fillRect/>
          </a:stretch>
        </p:blipFill>
        <p:spPr>
          <a:xfrm>
            <a:off x="546266" y="2494807"/>
            <a:ext cx="7724491" cy="3288475"/>
          </a:xfrm>
          <a:prstGeom prst="rect">
            <a:avLst/>
          </a:prstGeom>
        </p:spPr>
      </p:pic>
    </p:spTree>
    <p:extLst>
      <p:ext uri="{BB962C8B-B14F-4D97-AF65-F5344CB8AC3E}">
        <p14:creationId xmlns:p14="http://schemas.microsoft.com/office/powerpoint/2010/main" val="102076670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Define fibers in atlas space with </a:t>
            </a:r>
            <a:r>
              <a:rPr lang="en-US" dirty="0" err="1"/>
              <a:t>AutoTract</a:t>
            </a:r>
            <a:endParaRPr lang="en-US" dirty="0"/>
          </a:p>
          <a:p>
            <a:r>
              <a:rPr lang="en-US" dirty="0"/>
              <a:t>Extract profiles with </a:t>
            </a:r>
            <a:r>
              <a:rPr lang="en-US" dirty="0" err="1"/>
              <a:t>DTIAtlasFiberAnalyzer</a:t>
            </a:r>
            <a:endParaRPr lang="en-US" dirty="0"/>
          </a:p>
          <a:p>
            <a:r>
              <a:rPr lang="en-US" dirty="0"/>
              <a:t>Next: analyze the data! </a:t>
            </a:r>
            <a:r>
              <a:rPr lang="en-US" dirty="0" err="1"/>
              <a:t>FADTTSter</a:t>
            </a:r>
            <a:endParaRPr lang="en-US" dirty="0"/>
          </a:p>
        </p:txBody>
      </p:sp>
    </p:spTree>
    <p:extLst>
      <p:ext uri="{BB962C8B-B14F-4D97-AF65-F5344CB8AC3E}">
        <p14:creationId xmlns:p14="http://schemas.microsoft.com/office/powerpoint/2010/main" val="336945121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B8819F-3F42-5A4F-873C-38A53FF01D49}"/>
              </a:ext>
            </a:extLst>
          </p:cNvPr>
          <p:cNvSpPr>
            <a:spLocks noGrp="1"/>
          </p:cNvSpPr>
          <p:nvPr>
            <p:ph type="title"/>
          </p:nvPr>
        </p:nvSpPr>
        <p:spPr/>
        <p:txBody>
          <a:bodyPr/>
          <a:lstStyle/>
          <a:p>
            <a:r>
              <a:rPr lang="en-US" dirty="0" err="1"/>
              <a:t>FADTTSter</a:t>
            </a:r>
            <a:endParaRPr lang="en-US" dirty="0"/>
          </a:p>
        </p:txBody>
      </p:sp>
      <p:sp>
        <p:nvSpPr>
          <p:cNvPr id="6" name="Content Placeholder 5">
            <a:extLst>
              <a:ext uri="{FF2B5EF4-FFF2-40B4-BE49-F238E27FC236}">
                <a16:creationId xmlns:a16="http://schemas.microsoft.com/office/drawing/2014/main" id="{828F1D14-380D-A146-8B89-241CA676F3EB}"/>
              </a:ext>
            </a:extLst>
          </p:cNvPr>
          <p:cNvSpPr>
            <a:spLocks noGrp="1"/>
          </p:cNvSpPr>
          <p:nvPr>
            <p:ph idx="1"/>
          </p:nvPr>
        </p:nvSpPr>
        <p:spPr/>
        <p:txBody>
          <a:bodyPr/>
          <a:lstStyle/>
          <a:p>
            <a:r>
              <a:rPr lang="en-US" dirty="0"/>
              <a:t>FADTTS = Functional Analysis of Diffusion Tensor Tract Statistics</a:t>
            </a:r>
          </a:p>
          <a:p>
            <a:pPr lvl="1"/>
            <a:r>
              <a:rPr lang="en-US" dirty="0"/>
              <a:t>Method by </a:t>
            </a:r>
            <a:r>
              <a:rPr lang="en-US" dirty="0" err="1"/>
              <a:t>Hongtu</a:t>
            </a:r>
            <a:r>
              <a:rPr lang="en-US" dirty="0"/>
              <a:t> Zhu for the functional analysis of diffusion profiles</a:t>
            </a:r>
          </a:p>
          <a:p>
            <a:pPr lvl="1"/>
            <a:r>
              <a:rPr lang="en-US" dirty="0"/>
              <a:t>Cross-sectional analysis</a:t>
            </a:r>
          </a:p>
          <a:p>
            <a:pPr lvl="1"/>
            <a:r>
              <a:rPr lang="en-US" dirty="0"/>
              <a:t>Omnibus (combined FA, MD, RD, AD) and </a:t>
            </a:r>
            <a:r>
              <a:rPr lang="en-US" dirty="0" err="1"/>
              <a:t>posthoc</a:t>
            </a:r>
            <a:r>
              <a:rPr lang="en-US" dirty="0"/>
              <a:t> tests</a:t>
            </a:r>
          </a:p>
          <a:p>
            <a:r>
              <a:rPr lang="en-US" dirty="0" err="1"/>
              <a:t>FADTTSter</a:t>
            </a:r>
            <a:r>
              <a:rPr lang="en-US" dirty="0"/>
              <a:t>: GUI tool by J Noel</a:t>
            </a:r>
          </a:p>
          <a:p>
            <a:pPr marL="457200" lvl="1" indent="0">
              <a:buNone/>
            </a:pPr>
            <a:r>
              <a:rPr lang="en-US" dirty="0"/>
              <a:t>- Input: </a:t>
            </a:r>
            <a:r>
              <a:rPr lang="en-US" dirty="0" err="1"/>
              <a:t>DTIAtlasFiberAnalyzer</a:t>
            </a:r>
            <a:r>
              <a:rPr lang="en-US" dirty="0"/>
              <a:t> files + Demographics/Covariate file</a:t>
            </a:r>
          </a:p>
        </p:txBody>
      </p:sp>
    </p:spTree>
    <p:extLst>
      <p:ext uri="{BB962C8B-B14F-4D97-AF65-F5344CB8AC3E}">
        <p14:creationId xmlns:p14="http://schemas.microsoft.com/office/powerpoint/2010/main" val="285027478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52D0-73B4-9B43-BFEF-0F4A0F1C3EF3}"/>
              </a:ext>
            </a:extLst>
          </p:cNvPr>
          <p:cNvSpPr>
            <a:spLocks noGrp="1"/>
          </p:cNvSpPr>
          <p:nvPr>
            <p:ph type="title"/>
          </p:nvPr>
        </p:nvSpPr>
        <p:spPr/>
        <p:txBody>
          <a:bodyPr/>
          <a:lstStyle/>
          <a:p>
            <a:r>
              <a:rPr lang="en-US" dirty="0" err="1"/>
              <a:t>FADTTSter</a:t>
            </a:r>
            <a:r>
              <a:rPr lang="en-US" dirty="0"/>
              <a:t>: Input</a:t>
            </a:r>
          </a:p>
        </p:txBody>
      </p:sp>
      <p:pic>
        <p:nvPicPr>
          <p:cNvPr id="8" name="Picture 7">
            <a:extLst>
              <a:ext uri="{FF2B5EF4-FFF2-40B4-BE49-F238E27FC236}">
                <a16:creationId xmlns:a16="http://schemas.microsoft.com/office/drawing/2014/main" id="{C79BC168-0A86-9E4B-920A-68F24456597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827" y="1234868"/>
            <a:ext cx="8742345" cy="5165931"/>
          </a:xfrm>
          <a:prstGeom prst="rect">
            <a:avLst/>
          </a:prstGeom>
        </p:spPr>
      </p:pic>
    </p:spTree>
    <p:extLst>
      <p:ext uri="{BB962C8B-B14F-4D97-AF65-F5344CB8AC3E}">
        <p14:creationId xmlns:p14="http://schemas.microsoft.com/office/powerpoint/2010/main" val="69442512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F8198-6877-014C-AFC5-31A7239BABA6}"/>
              </a:ext>
            </a:extLst>
          </p:cNvPr>
          <p:cNvSpPr>
            <a:spLocks noGrp="1"/>
          </p:cNvSpPr>
          <p:nvPr>
            <p:ph type="title"/>
          </p:nvPr>
        </p:nvSpPr>
        <p:spPr/>
        <p:txBody>
          <a:bodyPr/>
          <a:lstStyle/>
          <a:p>
            <a:r>
              <a:rPr lang="en-US" dirty="0"/>
              <a:t>Data Matchup</a:t>
            </a:r>
          </a:p>
        </p:txBody>
      </p:sp>
      <p:sp>
        <p:nvSpPr>
          <p:cNvPr id="3" name="Content Placeholder 2">
            <a:extLst>
              <a:ext uri="{FF2B5EF4-FFF2-40B4-BE49-F238E27FC236}">
                <a16:creationId xmlns:a16="http://schemas.microsoft.com/office/drawing/2014/main" id="{8D2C9AA9-1028-3447-9953-6119FEBB8DC0}"/>
              </a:ext>
            </a:extLst>
          </p:cNvPr>
          <p:cNvSpPr>
            <a:spLocks noGrp="1"/>
          </p:cNvSpPr>
          <p:nvPr>
            <p:ph idx="1"/>
          </p:nvPr>
        </p:nvSpPr>
        <p:spPr>
          <a:xfrm>
            <a:off x="609600" y="1600200"/>
            <a:ext cx="7848600" cy="715488"/>
          </a:xfrm>
        </p:spPr>
        <p:txBody>
          <a:bodyPr/>
          <a:lstStyle/>
          <a:p>
            <a:r>
              <a:rPr lang="en-US" dirty="0"/>
              <a:t>Matching profiles to subject info</a:t>
            </a:r>
          </a:p>
        </p:txBody>
      </p:sp>
      <p:pic>
        <p:nvPicPr>
          <p:cNvPr id="7" name="Picture 6">
            <a:extLst>
              <a:ext uri="{FF2B5EF4-FFF2-40B4-BE49-F238E27FC236}">
                <a16:creationId xmlns:a16="http://schemas.microsoft.com/office/drawing/2014/main" id="{2C6D6A8A-77B8-7544-881C-8DA884FBE12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2315688"/>
            <a:ext cx="7513122" cy="4439572"/>
          </a:xfrm>
          <a:prstGeom prst="rect">
            <a:avLst/>
          </a:prstGeom>
        </p:spPr>
      </p:pic>
    </p:spTree>
    <p:extLst>
      <p:ext uri="{BB962C8B-B14F-4D97-AF65-F5344CB8AC3E}">
        <p14:creationId xmlns:p14="http://schemas.microsoft.com/office/powerpoint/2010/main" val="370631428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EEC2-955F-584D-884C-DE3A08A89EB4}"/>
              </a:ext>
            </a:extLst>
          </p:cNvPr>
          <p:cNvSpPr>
            <a:spLocks noGrp="1"/>
          </p:cNvSpPr>
          <p:nvPr>
            <p:ph type="title"/>
          </p:nvPr>
        </p:nvSpPr>
        <p:spPr/>
        <p:txBody>
          <a:bodyPr/>
          <a:lstStyle/>
          <a:p>
            <a:r>
              <a:rPr lang="en-US" dirty="0"/>
              <a:t>Profile QC</a:t>
            </a:r>
          </a:p>
        </p:txBody>
      </p:sp>
      <p:sp>
        <p:nvSpPr>
          <p:cNvPr id="3" name="Content Placeholder 2">
            <a:extLst>
              <a:ext uri="{FF2B5EF4-FFF2-40B4-BE49-F238E27FC236}">
                <a16:creationId xmlns:a16="http://schemas.microsoft.com/office/drawing/2014/main" id="{44F9003B-A8CA-3643-AF92-0BF1CA53C989}"/>
              </a:ext>
            </a:extLst>
          </p:cNvPr>
          <p:cNvSpPr>
            <a:spLocks noGrp="1"/>
          </p:cNvSpPr>
          <p:nvPr>
            <p:ph idx="1"/>
          </p:nvPr>
        </p:nvSpPr>
        <p:spPr/>
        <p:txBody>
          <a:bodyPr/>
          <a:lstStyle/>
          <a:p>
            <a:r>
              <a:rPr lang="en-US" dirty="0"/>
              <a:t>Cropping profiles</a:t>
            </a:r>
          </a:p>
          <a:p>
            <a:r>
              <a:rPr lang="en-US" dirty="0"/>
              <a:t>Removing profiles with low correlation to average profile </a:t>
            </a:r>
          </a:p>
        </p:txBody>
      </p:sp>
      <p:pic>
        <p:nvPicPr>
          <p:cNvPr id="5" name="Picture 4">
            <a:extLst>
              <a:ext uri="{FF2B5EF4-FFF2-40B4-BE49-F238E27FC236}">
                <a16:creationId xmlns:a16="http://schemas.microsoft.com/office/drawing/2014/main" id="{BD9B872B-50D7-E24C-92C1-65B9C26438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47520" y="3267882"/>
            <a:ext cx="5448960" cy="3303131"/>
          </a:xfrm>
          <a:prstGeom prst="rect">
            <a:avLst/>
          </a:prstGeom>
        </p:spPr>
      </p:pic>
    </p:spTree>
    <p:extLst>
      <p:ext uri="{BB962C8B-B14F-4D97-AF65-F5344CB8AC3E}">
        <p14:creationId xmlns:p14="http://schemas.microsoft.com/office/powerpoint/2010/main" val="263190784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FBB3-7349-BB4A-86EC-51D9A935D2BC}"/>
              </a:ext>
            </a:extLst>
          </p:cNvPr>
          <p:cNvSpPr>
            <a:spLocks noGrp="1"/>
          </p:cNvSpPr>
          <p:nvPr>
            <p:ph type="title"/>
          </p:nvPr>
        </p:nvSpPr>
        <p:spPr/>
        <p:txBody>
          <a:bodyPr/>
          <a:lstStyle/>
          <a:p>
            <a:r>
              <a:rPr lang="en-US" dirty="0"/>
              <a:t>Execution</a:t>
            </a:r>
          </a:p>
        </p:txBody>
      </p:sp>
      <p:sp>
        <p:nvSpPr>
          <p:cNvPr id="3" name="Content Placeholder 2">
            <a:extLst>
              <a:ext uri="{FF2B5EF4-FFF2-40B4-BE49-F238E27FC236}">
                <a16:creationId xmlns:a16="http://schemas.microsoft.com/office/drawing/2014/main" id="{A9E34BED-43CA-2E44-A236-2B6FA6BBD720}"/>
              </a:ext>
            </a:extLst>
          </p:cNvPr>
          <p:cNvSpPr>
            <a:spLocks noGrp="1"/>
          </p:cNvSpPr>
          <p:nvPr>
            <p:ph idx="1"/>
          </p:nvPr>
        </p:nvSpPr>
        <p:spPr>
          <a:xfrm>
            <a:off x="609600" y="1600200"/>
            <a:ext cx="7848600" cy="1143000"/>
          </a:xfrm>
        </p:spPr>
        <p:txBody>
          <a:bodyPr/>
          <a:lstStyle/>
          <a:p>
            <a:r>
              <a:rPr lang="en-US" sz="2400" dirty="0"/>
              <a:t>Specify FADDTS location, #perms, output location</a:t>
            </a:r>
          </a:p>
          <a:p>
            <a:r>
              <a:rPr lang="en-US" sz="2400" dirty="0"/>
              <a:t>Computation time significant</a:t>
            </a:r>
          </a:p>
        </p:txBody>
      </p:sp>
      <p:pic>
        <p:nvPicPr>
          <p:cNvPr id="5" name="Picture 4">
            <a:extLst>
              <a:ext uri="{FF2B5EF4-FFF2-40B4-BE49-F238E27FC236}">
                <a16:creationId xmlns:a16="http://schemas.microsoft.com/office/drawing/2014/main" id="{A664BAEF-0B05-BC46-ACEB-7122204EBF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6904" y="2691709"/>
            <a:ext cx="6621456" cy="4013891"/>
          </a:xfrm>
          <a:prstGeom prst="rect">
            <a:avLst/>
          </a:prstGeom>
        </p:spPr>
      </p:pic>
    </p:spTree>
    <p:extLst>
      <p:ext uri="{BB962C8B-B14F-4D97-AF65-F5344CB8AC3E}">
        <p14:creationId xmlns:p14="http://schemas.microsoft.com/office/powerpoint/2010/main" val="28649158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52C9-7B66-2C4E-9F64-EDCA33359CA7}"/>
              </a:ext>
            </a:extLst>
          </p:cNvPr>
          <p:cNvSpPr>
            <a:spLocks noGrp="1"/>
          </p:cNvSpPr>
          <p:nvPr>
            <p:ph type="title"/>
          </p:nvPr>
        </p:nvSpPr>
        <p:spPr/>
        <p:txBody>
          <a:bodyPr/>
          <a:lstStyle/>
          <a:p>
            <a:r>
              <a:rPr lang="en-US" dirty="0"/>
              <a:t>Automated Fiber Tractography</a:t>
            </a:r>
          </a:p>
        </p:txBody>
      </p:sp>
      <p:sp>
        <p:nvSpPr>
          <p:cNvPr id="3" name="Content Placeholder 2">
            <a:extLst>
              <a:ext uri="{FF2B5EF4-FFF2-40B4-BE49-F238E27FC236}">
                <a16:creationId xmlns:a16="http://schemas.microsoft.com/office/drawing/2014/main" id="{7E6C2A9C-0BA0-DA49-AF7A-2E18DCB97499}"/>
              </a:ext>
            </a:extLst>
          </p:cNvPr>
          <p:cNvSpPr>
            <a:spLocks noGrp="1"/>
          </p:cNvSpPr>
          <p:nvPr>
            <p:ph idx="1"/>
          </p:nvPr>
        </p:nvSpPr>
        <p:spPr/>
        <p:txBody>
          <a:bodyPr/>
          <a:lstStyle/>
          <a:p>
            <a:r>
              <a:rPr lang="en-US" dirty="0"/>
              <a:t>Manual fiber tracking is highly variable and time consuming (~ weeks for brain)</a:t>
            </a:r>
          </a:p>
          <a:p>
            <a:pPr lvl="1"/>
            <a:r>
              <a:rPr lang="en-US" dirty="0"/>
              <a:t>Seed region specification</a:t>
            </a:r>
          </a:p>
          <a:p>
            <a:pPr lvl="1"/>
            <a:r>
              <a:rPr lang="en-US" dirty="0"/>
              <a:t>Clean up</a:t>
            </a:r>
          </a:p>
          <a:p>
            <a:pPr lvl="1"/>
            <a:r>
              <a:rPr lang="en-US" dirty="0"/>
              <a:t>Consistency in definition</a:t>
            </a:r>
          </a:p>
          <a:p>
            <a:r>
              <a:rPr lang="en-US" dirty="0"/>
              <a:t>Fully automated</a:t>
            </a:r>
          </a:p>
          <a:p>
            <a:pPr lvl="1"/>
            <a:r>
              <a:rPr lang="en-US" dirty="0"/>
              <a:t>Error prone due to large variability across subjects</a:t>
            </a:r>
          </a:p>
        </p:txBody>
      </p:sp>
    </p:spTree>
    <p:extLst>
      <p:ext uri="{BB962C8B-B14F-4D97-AF65-F5344CB8AC3E}">
        <p14:creationId xmlns:p14="http://schemas.microsoft.com/office/powerpoint/2010/main" val="18434523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CF02-C4DE-F64A-ADF8-4FEA35F37385}"/>
              </a:ext>
            </a:extLst>
          </p:cNvPr>
          <p:cNvSpPr>
            <a:spLocks noGrp="1"/>
          </p:cNvSpPr>
          <p:nvPr>
            <p:ph type="title"/>
          </p:nvPr>
        </p:nvSpPr>
        <p:spPr/>
        <p:txBody>
          <a:bodyPr/>
          <a:lstStyle/>
          <a:p>
            <a:r>
              <a:rPr lang="en-US" dirty="0"/>
              <a:t>Plotting Results: Raw Data</a:t>
            </a:r>
          </a:p>
        </p:txBody>
      </p:sp>
      <p:sp>
        <p:nvSpPr>
          <p:cNvPr id="5" name="Content Placeholder 4">
            <a:extLst>
              <a:ext uri="{FF2B5EF4-FFF2-40B4-BE49-F238E27FC236}">
                <a16:creationId xmlns:a16="http://schemas.microsoft.com/office/drawing/2014/main" id="{01CF15ED-E09C-F942-9559-ED367D6FC30E}"/>
              </a:ext>
            </a:extLst>
          </p:cNvPr>
          <p:cNvSpPr>
            <a:spLocks noGrp="1"/>
          </p:cNvSpPr>
          <p:nvPr>
            <p:ph idx="1"/>
          </p:nvPr>
        </p:nvSpPr>
        <p:spPr/>
        <p:txBody>
          <a:bodyPr/>
          <a:lstStyle/>
          <a:p>
            <a:r>
              <a:rPr lang="en-US" dirty="0"/>
              <a:t>Raw data profiles &amp; mean profiles</a:t>
            </a:r>
          </a:p>
        </p:txBody>
      </p:sp>
      <p:pic>
        <p:nvPicPr>
          <p:cNvPr id="4" name="Picture 3">
            <a:extLst>
              <a:ext uri="{FF2B5EF4-FFF2-40B4-BE49-F238E27FC236}">
                <a16:creationId xmlns:a16="http://schemas.microsoft.com/office/drawing/2014/main" id="{1AE1628A-BE3F-8241-8A7E-249F2B0C9485}"/>
              </a:ext>
            </a:extLst>
          </p:cNvPr>
          <p:cNvPicPr>
            <a:picLocks noChangeAspect="1"/>
          </p:cNvPicPr>
          <p:nvPr/>
        </p:nvPicPr>
        <p:blipFill>
          <a:blip r:embed="rId2"/>
          <a:stretch>
            <a:fillRect/>
          </a:stretch>
        </p:blipFill>
        <p:spPr>
          <a:xfrm>
            <a:off x="273363" y="3217223"/>
            <a:ext cx="8597274" cy="2542309"/>
          </a:xfrm>
          <a:prstGeom prst="rect">
            <a:avLst/>
          </a:prstGeom>
        </p:spPr>
      </p:pic>
    </p:spTree>
    <p:extLst>
      <p:ext uri="{BB962C8B-B14F-4D97-AF65-F5344CB8AC3E}">
        <p14:creationId xmlns:p14="http://schemas.microsoft.com/office/powerpoint/2010/main" val="301458429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BB09E-D189-1A40-8340-9CF4E8548A9C}"/>
              </a:ext>
            </a:extLst>
          </p:cNvPr>
          <p:cNvSpPr>
            <a:spLocks noGrp="1"/>
          </p:cNvSpPr>
          <p:nvPr>
            <p:ph type="title"/>
          </p:nvPr>
        </p:nvSpPr>
        <p:spPr/>
        <p:txBody>
          <a:bodyPr/>
          <a:lstStyle/>
          <a:p>
            <a:r>
              <a:rPr lang="en-US" dirty="0"/>
              <a:t>Plotting Results: Betas</a:t>
            </a:r>
          </a:p>
        </p:txBody>
      </p:sp>
      <p:sp>
        <p:nvSpPr>
          <p:cNvPr id="3" name="Content Placeholder 2">
            <a:extLst>
              <a:ext uri="{FF2B5EF4-FFF2-40B4-BE49-F238E27FC236}">
                <a16:creationId xmlns:a16="http://schemas.microsoft.com/office/drawing/2014/main" id="{BE2A6483-6686-D44D-9B2B-BA59CABB3DCF}"/>
              </a:ext>
            </a:extLst>
          </p:cNvPr>
          <p:cNvSpPr>
            <a:spLocks noGrp="1"/>
          </p:cNvSpPr>
          <p:nvPr>
            <p:ph idx="1"/>
          </p:nvPr>
        </p:nvSpPr>
        <p:spPr/>
        <p:txBody>
          <a:bodyPr/>
          <a:lstStyle/>
          <a:p>
            <a:r>
              <a:rPr lang="en-US" dirty="0"/>
              <a:t>Betas from GLM – by diffusion property or by covariate</a:t>
            </a:r>
          </a:p>
        </p:txBody>
      </p:sp>
      <p:pic>
        <p:nvPicPr>
          <p:cNvPr id="4" name="Picture 3">
            <a:extLst>
              <a:ext uri="{FF2B5EF4-FFF2-40B4-BE49-F238E27FC236}">
                <a16:creationId xmlns:a16="http://schemas.microsoft.com/office/drawing/2014/main" id="{3BB63A29-D81D-294F-AFCD-E5D4D46F9D0A}"/>
              </a:ext>
            </a:extLst>
          </p:cNvPr>
          <p:cNvPicPr>
            <a:picLocks noChangeAspect="1"/>
          </p:cNvPicPr>
          <p:nvPr/>
        </p:nvPicPr>
        <p:blipFill>
          <a:blip r:embed="rId2"/>
          <a:stretch>
            <a:fillRect/>
          </a:stretch>
        </p:blipFill>
        <p:spPr>
          <a:xfrm>
            <a:off x="189047" y="3045635"/>
            <a:ext cx="8765906" cy="2592175"/>
          </a:xfrm>
          <a:prstGeom prst="rect">
            <a:avLst/>
          </a:prstGeom>
        </p:spPr>
      </p:pic>
    </p:spTree>
    <p:extLst>
      <p:ext uri="{BB962C8B-B14F-4D97-AF65-F5344CB8AC3E}">
        <p14:creationId xmlns:p14="http://schemas.microsoft.com/office/powerpoint/2010/main" val="214541921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6B2E7-3181-FA42-A994-4F9EAC58BD20}"/>
              </a:ext>
            </a:extLst>
          </p:cNvPr>
          <p:cNvSpPr>
            <a:spLocks noGrp="1"/>
          </p:cNvSpPr>
          <p:nvPr>
            <p:ph type="title"/>
          </p:nvPr>
        </p:nvSpPr>
        <p:spPr/>
        <p:txBody>
          <a:bodyPr/>
          <a:lstStyle/>
          <a:p>
            <a:r>
              <a:rPr lang="en-US" dirty="0"/>
              <a:t>Significance Plots</a:t>
            </a:r>
          </a:p>
        </p:txBody>
      </p:sp>
      <p:sp>
        <p:nvSpPr>
          <p:cNvPr id="3" name="Content Placeholder 2">
            <a:extLst>
              <a:ext uri="{FF2B5EF4-FFF2-40B4-BE49-F238E27FC236}">
                <a16:creationId xmlns:a16="http://schemas.microsoft.com/office/drawing/2014/main" id="{FA11BC98-E6FF-F743-86AB-E9AC489CAA50}"/>
              </a:ext>
            </a:extLst>
          </p:cNvPr>
          <p:cNvSpPr>
            <a:spLocks noGrp="1"/>
          </p:cNvSpPr>
          <p:nvPr>
            <p:ph idx="1"/>
          </p:nvPr>
        </p:nvSpPr>
        <p:spPr>
          <a:xfrm>
            <a:off x="609600" y="1600200"/>
            <a:ext cx="7848600" cy="620486"/>
          </a:xfrm>
        </p:spPr>
        <p:txBody>
          <a:bodyPr/>
          <a:lstStyle/>
          <a:p>
            <a:r>
              <a:rPr lang="en-US" dirty="0"/>
              <a:t>Beta &amp; P-values combined</a:t>
            </a:r>
          </a:p>
        </p:txBody>
      </p:sp>
      <p:pic>
        <p:nvPicPr>
          <p:cNvPr id="4" name="Picture 3">
            <a:extLst>
              <a:ext uri="{FF2B5EF4-FFF2-40B4-BE49-F238E27FC236}">
                <a16:creationId xmlns:a16="http://schemas.microsoft.com/office/drawing/2014/main" id="{F2E4E3B0-5BCB-9544-B51F-FF1E65F3AC82}"/>
              </a:ext>
            </a:extLst>
          </p:cNvPr>
          <p:cNvPicPr>
            <a:picLocks noChangeAspect="1"/>
          </p:cNvPicPr>
          <p:nvPr/>
        </p:nvPicPr>
        <p:blipFill>
          <a:blip r:embed="rId2"/>
          <a:stretch>
            <a:fillRect/>
          </a:stretch>
        </p:blipFill>
        <p:spPr>
          <a:xfrm>
            <a:off x="967343" y="2361211"/>
            <a:ext cx="7394369" cy="4335789"/>
          </a:xfrm>
          <a:prstGeom prst="rect">
            <a:avLst/>
          </a:prstGeom>
        </p:spPr>
      </p:pic>
    </p:spTree>
    <p:extLst>
      <p:ext uri="{BB962C8B-B14F-4D97-AF65-F5344CB8AC3E}">
        <p14:creationId xmlns:p14="http://schemas.microsoft.com/office/powerpoint/2010/main" val="8394785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552C9-7B66-2C4E-9F64-EDCA33359CA7}"/>
              </a:ext>
            </a:extLst>
          </p:cNvPr>
          <p:cNvSpPr>
            <a:spLocks noGrp="1"/>
          </p:cNvSpPr>
          <p:nvPr>
            <p:ph type="title"/>
          </p:nvPr>
        </p:nvSpPr>
        <p:spPr/>
        <p:txBody>
          <a:bodyPr/>
          <a:lstStyle/>
          <a:p>
            <a:r>
              <a:rPr lang="en-US" dirty="0"/>
              <a:t>Semi-Automated Fiber Tractography</a:t>
            </a:r>
          </a:p>
        </p:txBody>
      </p:sp>
      <p:sp>
        <p:nvSpPr>
          <p:cNvPr id="3" name="Content Placeholder 2">
            <a:extLst>
              <a:ext uri="{FF2B5EF4-FFF2-40B4-BE49-F238E27FC236}">
                <a16:creationId xmlns:a16="http://schemas.microsoft.com/office/drawing/2014/main" id="{7E6C2A9C-0BA0-DA49-AF7A-2E18DCB97499}"/>
              </a:ext>
            </a:extLst>
          </p:cNvPr>
          <p:cNvSpPr>
            <a:spLocks noGrp="1"/>
          </p:cNvSpPr>
          <p:nvPr>
            <p:ph idx="1"/>
          </p:nvPr>
        </p:nvSpPr>
        <p:spPr/>
        <p:txBody>
          <a:bodyPr/>
          <a:lstStyle/>
          <a:p>
            <a:r>
              <a:rPr lang="en-US" dirty="0"/>
              <a:t>Try fully automated</a:t>
            </a:r>
          </a:p>
          <a:p>
            <a:pPr lvl="1"/>
            <a:r>
              <a:rPr lang="en-US" dirty="0"/>
              <a:t>Add manual intervention to correct</a:t>
            </a:r>
          </a:p>
          <a:p>
            <a:r>
              <a:rPr lang="en-US" dirty="0"/>
              <a:t>Here: </a:t>
            </a:r>
          </a:p>
          <a:p>
            <a:pPr lvl="1"/>
            <a:r>
              <a:rPr lang="en-US" dirty="0" err="1"/>
              <a:t>AutoTract</a:t>
            </a:r>
            <a:r>
              <a:rPr lang="en-US" dirty="0"/>
              <a:t> for automated tractography</a:t>
            </a:r>
          </a:p>
          <a:p>
            <a:pPr lvl="1"/>
            <a:r>
              <a:rPr lang="en-US" dirty="0"/>
              <a:t>3D Slicer for removing tract parts that reach incorrect locations</a:t>
            </a:r>
          </a:p>
          <a:p>
            <a:pPr lvl="1"/>
            <a:r>
              <a:rPr lang="en-US" dirty="0" err="1"/>
              <a:t>FiberViewerLight</a:t>
            </a:r>
            <a:r>
              <a:rPr lang="en-US" dirty="0"/>
              <a:t> to remove small fibers and fibers the fold over</a:t>
            </a:r>
          </a:p>
          <a:p>
            <a:pPr marL="457200" lvl="1" indent="0">
              <a:buNone/>
            </a:pPr>
            <a:endParaRPr lang="en-US" dirty="0"/>
          </a:p>
        </p:txBody>
      </p:sp>
    </p:spTree>
    <p:extLst>
      <p:ext uri="{BB962C8B-B14F-4D97-AF65-F5344CB8AC3E}">
        <p14:creationId xmlns:p14="http://schemas.microsoft.com/office/powerpoint/2010/main" val="37305396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AutoTract</a:t>
            </a:r>
            <a:r>
              <a:rPr lang="en-US" dirty="0"/>
              <a:t> Pipeline</a:t>
            </a:r>
          </a:p>
        </p:txBody>
      </p:sp>
      <p:pic>
        <p:nvPicPr>
          <p:cNvPr id="5" name="Picture 4" descr="SourceFA.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595" y="3805175"/>
            <a:ext cx="1499239" cy="1290894"/>
          </a:xfrm>
          <a:prstGeom prst="rect">
            <a:avLst/>
          </a:prstGeom>
        </p:spPr>
      </p:pic>
      <p:pic>
        <p:nvPicPr>
          <p:cNvPr id="6" name="Picture 5" descr="FAmap.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596" y="5096069"/>
            <a:ext cx="1499239" cy="1290894"/>
          </a:xfrm>
          <a:prstGeom prst="rect">
            <a:avLst/>
          </a:prstGeom>
        </p:spPr>
      </p:pic>
      <p:pic>
        <p:nvPicPr>
          <p:cNvPr id="11" name="Picture 10" descr="Target_CorpusCallosum_Genu_TractOut.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0193" y="4002515"/>
            <a:ext cx="1602083" cy="1319581"/>
          </a:xfrm>
          <a:prstGeom prst="rect">
            <a:avLst/>
          </a:prstGeom>
        </p:spPr>
      </p:pic>
      <p:pic>
        <p:nvPicPr>
          <p:cNvPr id="12" name="Picture 11" descr="Target_CorpusCallosum_Genu_DistanceClean.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5464" y="4002515"/>
            <a:ext cx="1634033" cy="1345897"/>
          </a:xfrm>
          <a:prstGeom prst="rect">
            <a:avLst/>
          </a:prstGeom>
        </p:spPr>
      </p:pic>
      <p:sp>
        <p:nvSpPr>
          <p:cNvPr id="4" name="Rounded Rectangle 3"/>
          <p:cNvSpPr/>
          <p:nvPr/>
        </p:nvSpPr>
        <p:spPr>
          <a:xfrm>
            <a:off x="356261" y="2056675"/>
            <a:ext cx="2336800" cy="1635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solidFill>
              </a:rPr>
              <a:t>Registration of Atlas with Known Tracts</a:t>
            </a:r>
            <a:endParaRPr lang="en-US" sz="1600" dirty="0">
              <a:solidFill>
                <a:schemeClr val="accent2"/>
              </a:solidFill>
            </a:endParaRPr>
          </a:p>
        </p:txBody>
      </p:sp>
      <p:sp>
        <p:nvSpPr>
          <p:cNvPr id="15" name="Rounded Rectangle 14"/>
          <p:cNvSpPr/>
          <p:nvPr/>
        </p:nvSpPr>
        <p:spPr>
          <a:xfrm>
            <a:off x="2811682" y="1878875"/>
            <a:ext cx="2239126" cy="1991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solidFill>
              </a:rPr>
              <a:t>Seed Regions from Propagated Tracts</a:t>
            </a:r>
          </a:p>
        </p:txBody>
      </p:sp>
      <p:sp>
        <p:nvSpPr>
          <p:cNvPr id="16" name="Rounded Rectangle 15"/>
          <p:cNvSpPr/>
          <p:nvPr/>
        </p:nvSpPr>
        <p:spPr>
          <a:xfrm>
            <a:off x="5179072" y="2270035"/>
            <a:ext cx="2028117" cy="14223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Tractography from Seed Regions</a:t>
            </a:r>
            <a:endParaRPr lang="en-US" sz="1600" dirty="0">
              <a:solidFill>
                <a:schemeClr val="accent2"/>
              </a:solidFill>
            </a:endParaRPr>
          </a:p>
        </p:txBody>
      </p:sp>
      <p:sp>
        <p:nvSpPr>
          <p:cNvPr id="17" name="Rounded Rectangle 16"/>
          <p:cNvSpPr/>
          <p:nvPr/>
        </p:nvSpPr>
        <p:spPr>
          <a:xfrm>
            <a:off x="7278309" y="2174873"/>
            <a:ext cx="1457481" cy="16303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Fiber Filtering via</a:t>
            </a:r>
          </a:p>
          <a:p>
            <a:pPr algn="ctr"/>
            <a:r>
              <a:rPr lang="en-US" sz="2400" dirty="0"/>
              <a:t>TRAFIC</a:t>
            </a:r>
          </a:p>
        </p:txBody>
      </p:sp>
      <p:pic>
        <p:nvPicPr>
          <p:cNvPr id="18" name="Picture 17" descr="RenderingVoxeliz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1061" y="4702965"/>
            <a:ext cx="1402783" cy="1290894"/>
          </a:xfrm>
          <a:prstGeom prst="rect">
            <a:avLst/>
          </a:prstGeom>
        </p:spPr>
      </p:pic>
    </p:spTree>
    <p:extLst>
      <p:ext uri="{BB962C8B-B14F-4D97-AF65-F5344CB8AC3E}">
        <p14:creationId xmlns:p14="http://schemas.microsoft.com/office/powerpoint/2010/main" val="22908857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405E-75D6-8746-AA5A-7293EE037DDB}"/>
              </a:ext>
            </a:extLst>
          </p:cNvPr>
          <p:cNvSpPr>
            <a:spLocks noGrp="1"/>
          </p:cNvSpPr>
          <p:nvPr>
            <p:ph type="title"/>
          </p:nvPr>
        </p:nvSpPr>
        <p:spPr/>
        <p:txBody>
          <a:bodyPr/>
          <a:lstStyle/>
          <a:p>
            <a:r>
              <a:rPr lang="en-US" dirty="0" err="1"/>
              <a:t>AutoTract</a:t>
            </a:r>
            <a:r>
              <a:rPr lang="en-US" dirty="0"/>
              <a:t> GUI</a:t>
            </a:r>
          </a:p>
        </p:txBody>
      </p:sp>
      <p:sp>
        <p:nvSpPr>
          <p:cNvPr id="3" name="Content Placeholder 2">
            <a:extLst>
              <a:ext uri="{FF2B5EF4-FFF2-40B4-BE49-F238E27FC236}">
                <a16:creationId xmlns:a16="http://schemas.microsoft.com/office/drawing/2014/main" id="{E6310313-B60A-3A47-8C30-20121A4AC0C1}"/>
              </a:ext>
            </a:extLst>
          </p:cNvPr>
          <p:cNvSpPr>
            <a:spLocks noGrp="1"/>
          </p:cNvSpPr>
          <p:nvPr>
            <p:ph idx="1"/>
          </p:nvPr>
        </p:nvSpPr>
        <p:spPr/>
        <p:txBody>
          <a:bodyPr/>
          <a:lstStyle/>
          <a:p>
            <a:r>
              <a:rPr lang="en-US" dirty="0" err="1"/>
              <a:t>AutoTract</a:t>
            </a:r>
            <a:r>
              <a:rPr lang="en-US" dirty="0"/>
              <a:t> (v 4.0)</a:t>
            </a:r>
          </a:p>
          <a:p>
            <a:r>
              <a:rPr lang="en-US" dirty="0"/>
              <a:t>Set your DTI input data</a:t>
            </a:r>
          </a:p>
          <a:p>
            <a:pPr lvl="1"/>
            <a:r>
              <a:rPr lang="en-US" dirty="0"/>
              <a:t>Optional data is rarely needed</a:t>
            </a:r>
          </a:p>
          <a:p>
            <a:r>
              <a:rPr lang="en-US" dirty="0"/>
              <a:t>Set Output </a:t>
            </a:r>
            <a:r>
              <a:rPr lang="en-US" dirty="0" err="1"/>
              <a:t>dir</a:t>
            </a:r>
            <a:endParaRPr lang="en-US" dirty="0"/>
          </a:p>
        </p:txBody>
      </p:sp>
      <p:pic>
        <p:nvPicPr>
          <p:cNvPr id="4" name="Picture 3">
            <a:extLst>
              <a:ext uri="{FF2B5EF4-FFF2-40B4-BE49-F238E27FC236}">
                <a16:creationId xmlns:a16="http://schemas.microsoft.com/office/drawing/2014/main" id="{1FE03C1C-B3D8-784C-B57D-1320ED0427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1893" y="3416896"/>
            <a:ext cx="4750130" cy="3136304"/>
          </a:xfrm>
          <a:prstGeom prst="rect">
            <a:avLst/>
          </a:prstGeom>
        </p:spPr>
      </p:pic>
    </p:spTree>
    <p:extLst>
      <p:ext uri="{BB962C8B-B14F-4D97-AF65-F5344CB8AC3E}">
        <p14:creationId xmlns:p14="http://schemas.microsoft.com/office/powerpoint/2010/main" val="70079717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Atlas Registration</a:t>
            </a:r>
          </a:p>
        </p:txBody>
      </p:sp>
      <p:sp>
        <p:nvSpPr>
          <p:cNvPr id="3" name="Content Placeholder 2"/>
          <p:cNvSpPr>
            <a:spLocks noGrp="1"/>
          </p:cNvSpPr>
          <p:nvPr>
            <p:ph idx="1"/>
          </p:nvPr>
        </p:nvSpPr>
        <p:spPr>
          <a:xfrm>
            <a:off x="457200" y="1417638"/>
            <a:ext cx="4886696" cy="4983162"/>
          </a:xfrm>
        </p:spPr>
        <p:txBody>
          <a:bodyPr>
            <a:normAutofit/>
          </a:bodyPr>
          <a:lstStyle/>
          <a:p>
            <a:r>
              <a:rPr lang="en-US" sz="2800" dirty="0"/>
              <a:t>Prior atlas/template with</a:t>
            </a:r>
          </a:p>
          <a:p>
            <a:pPr lvl="1"/>
            <a:r>
              <a:rPr lang="en-US" sz="2000" dirty="0"/>
              <a:t>DTI Image (as NRRD) on first tab</a:t>
            </a:r>
          </a:p>
          <a:p>
            <a:pPr lvl="1"/>
            <a:r>
              <a:rPr lang="en-US" sz="2000" dirty="0"/>
              <a:t>Known fiber tracts (as VTK files)</a:t>
            </a:r>
          </a:p>
          <a:p>
            <a:r>
              <a:rPr lang="en-US" sz="2400" dirty="0"/>
              <a:t>Registration with DTI-Reg</a:t>
            </a:r>
          </a:p>
          <a:p>
            <a:pPr lvl="1"/>
            <a:r>
              <a:rPr lang="en-US" sz="2000" dirty="0"/>
              <a:t>Same as </a:t>
            </a:r>
            <a:r>
              <a:rPr lang="en-US" sz="2000" dirty="0" err="1"/>
              <a:t>DTIAtlasBuilder</a:t>
            </a:r>
            <a:endParaRPr lang="en-US" sz="2000" dirty="0"/>
          </a:p>
          <a:p>
            <a:pPr lvl="1"/>
            <a:r>
              <a:rPr lang="en-US" sz="2000" dirty="0"/>
              <a:t>Same settings</a:t>
            </a:r>
          </a:p>
          <a:p>
            <a:r>
              <a:rPr lang="en-US" sz="2400" dirty="0"/>
              <a:t>Output</a:t>
            </a:r>
          </a:p>
          <a:p>
            <a:pPr lvl="1"/>
            <a:r>
              <a:rPr lang="en-US" sz="2000" dirty="0"/>
              <a:t>Registered DTI</a:t>
            </a:r>
          </a:p>
          <a:p>
            <a:pPr lvl="1"/>
            <a:r>
              <a:rPr lang="en-US" sz="2000" dirty="0"/>
              <a:t>Propagated data</a:t>
            </a:r>
          </a:p>
          <a:p>
            <a:pPr lvl="2"/>
            <a:r>
              <a:rPr lang="en-US" sz="1600" dirty="0"/>
              <a:t>Tracts: *_</a:t>
            </a:r>
            <a:r>
              <a:rPr lang="en-US" sz="1600" dirty="0" err="1"/>
              <a:t>t.vtk</a:t>
            </a:r>
            <a:endParaRPr lang="en-US" sz="1600" dirty="0"/>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889E0-CAB2-4699-909D-B9A88D47ACBE}" type="slidenum">
              <a:rPr lang="en-US" smtClean="0"/>
              <a:pPr/>
              <a:t>8</a:t>
            </a:fld>
            <a:endParaRPr lang="en-US"/>
          </a:p>
        </p:txBody>
      </p:sp>
      <p:pic>
        <p:nvPicPr>
          <p:cNvPr id="14" name="Picture 13">
            <a:extLst>
              <a:ext uri="{FF2B5EF4-FFF2-40B4-BE49-F238E27FC236}">
                <a16:creationId xmlns:a16="http://schemas.microsoft.com/office/drawing/2014/main" id="{B3765A9C-950D-0E44-A0C5-3049B228FC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5024" y="103165"/>
            <a:ext cx="2915463" cy="2438153"/>
          </a:xfrm>
          <a:prstGeom prst="rect">
            <a:avLst/>
          </a:prstGeom>
        </p:spPr>
      </p:pic>
      <p:pic>
        <p:nvPicPr>
          <p:cNvPr id="15" name="Picture 14">
            <a:extLst>
              <a:ext uri="{FF2B5EF4-FFF2-40B4-BE49-F238E27FC236}">
                <a16:creationId xmlns:a16="http://schemas.microsoft.com/office/drawing/2014/main" id="{EBAC96F8-747A-E347-AB45-0FBF583C6D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 y="5721675"/>
            <a:ext cx="3703921" cy="489200"/>
          </a:xfrm>
          <a:prstGeom prst="rect">
            <a:avLst/>
          </a:prstGeom>
        </p:spPr>
      </p:pic>
      <p:pic>
        <p:nvPicPr>
          <p:cNvPr id="17" name="Picture 16">
            <a:extLst>
              <a:ext uri="{FF2B5EF4-FFF2-40B4-BE49-F238E27FC236}">
                <a16:creationId xmlns:a16="http://schemas.microsoft.com/office/drawing/2014/main" id="{26C5E54E-D541-8E4D-90FD-F68D5610C3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59524" y="3429000"/>
            <a:ext cx="3276385" cy="3218989"/>
          </a:xfrm>
          <a:prstGeom prst="rect">
            <a:avLst/>
          </a:prstGeom>
        </p:spPr>
      </p:pic>
      <p:pic>
        <p:nvPicPr>
          <p:cNvPr id="18" name="Picture 17">
            <a:extLst>
              <a:ext uri="{FF2B5EF4-FFF2-40B4-BE49-F238E27FC236}">
                <a16:creationId xmlns:a16="http://schemas.microsoft.com/office/drawing/2014/main" id="{1F990286-E155-514B-B4FF-66B03CA030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34382" y="2685321"/>
            <a:ext cx="3703921" cy="3036354"/>
          </a:xfrm>
          <a:prstGeom prst="rect">
            <a:avLst/>
          </a:prstGeom>
        </p:spPr>
      </p:pic>
    </p:spTree>
    <p:extLst>
      <p:ext uri="{BB962C8B-B14F-4D97-AF65-F5344CB8AC3E}">
        <p14:creationId xmlns:p14="http://schemas.microsoft.com/office/powerpoint/2010/main" val="8344754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Tractography</a:t>
            </a:r>
          </a:p>
        </p:txBody>
      </p:sp>
      <p:sp>
        <p:nvSpPr>
          <p:cNvPr id="3" name="Content Placeholder 2"/>
          <p:cNvSpPr>
            <a:spLocks noGrp="1"/>
          </p:cNvSpPr>
          <p:nvPr>
            <p:ph idx="1"/>
          </p:nvPr>
        </p:nvSpPr>
        <p:spPr>
          <a:xfrm>
            <a:off x="609600" y="1600199"/>
            <a:ext cx="3962400" cy="4824351"/>
          </a:xfrm>
        </p:spPr>
        <p:txBody>
          <a:bodyPr>
            <a:normAutofit lnSpcReduction="10000"/>
          </a:bodyPr>
          <a:lstStyle/>
          <a:p>
            <a:r>
              <a:rPr lang="en-US" sz="2400" dirty="0" err="1"/>
              <a:t>Voxelized</a:t>
            </a:r>
            <a:r>
              <a:rPr lang="en-US" sz="2400" dirty="0"/>
              <a:t> propagated tracts =&gt; see regions</a:t>
            </a:r>
          </a:p>
          <a:p>
            <a:pPr lvl="1"/>
            <a:r>
              <a:rPr lang="en-US" sz="2000" dirty="0"/>
              <a:t>Dilation for optimistic regions</a:t>
            </a:r>
          </a:p>
          <a:p>
            <a:r>
              <a:rPr lang="en-US" sz="2400" dirty="0"/>
              <a:t>Slicer based seed region tractography (forward propagation with 2</a:t>
            </a:r>
            <a:r>
              <a:rPr lang="en-US" sz="2400" baseline="30000" dirty="0"/>
              <a:t>nd</a:t>
            </a:r>
            <a:r>
              <a:rPr lang="en-US" sz="2400" dirty="0"/>
              <a:t> order Runge </a:t>
            </a:r>
            <a:r>
              <a:rPr lang="en-US" sz="2400" dirty="0" err="1"/>
              <a:t>Kutta</a:t>
            </a:r>
            <a:r>
              <a:rPr lang="en-US" sz="2400" dirty="0"/>
              <a:t>)</a:t>
            </a:r>
          </a:p>
          <a:p>
            <a:pPr lvl="1"/>
            <a:r>
              <a:rPr lang="en-US" sz="2000" dirty="0"/>
              <a:t>Same parameters as interactive tractography</a:t>
            </a:r>
          </a:p>
          <a:p>
            <a:r>
              <a:rPr lang="en-US" sz="2400" dirty="0"/>
              <a:t>Result: optimistic tracts</a:t>
            </a:r>
          </a:p>
          <a:p>
            <a:pPr lvl="1"/>
            <a:r>
              <a:rPr lang="en-US" sz="2000" dirty="0"/>
              <a:t>Fibers of interest in tract</a:t>
            </a:r>
          </a:p>
          <a:p>
            <a:pPr lvl="1"/>
            <a:r>
              <a:rPr lang="en-US" sz="2000" dirty="0"/>
              <a:t>But also much more…</a:t>
            </a:r>
          </a:p>
        </p:txBody>
      </p:sp>
      <p:sp>
        <p:nvSpPr>
          <p:cNvPr id="4" name="Slide Number Placeholder 3"/>
          <p:cNvSpPr>
            <a:spLocks noGrp="1"/>
          </p:cNvSpPr>
          <p:nvPr>
            <p:ph type="sldNum" sz="quarter" idx="12"/>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FD889E0-CAB2-4699-909D-B9A88D47ACBE}" type="slidenum">
              <a:rPr lang="en-US" smtClean="0"/>
              <a:pPr/>
              <a:t>9</a:t>
            </a:fld>
            <a:endParaRPr lang="en-US"/>
          </a:p>
        </p:txBody>
      </p:sp>
      <p:pic>
        <p:nvPicPr>
          <p:cNvPr id="5" name="Picture 4">
            <a:extLst>
              <a:ext uri="{FF2B5EF4-FFF2-40B4-BE49-F238E27FC236}">
                <a16:creationId xmlns:a16="http://schemas.microsoft.com/office/drawing/2014/main" id="{8C092A36-84C7-7D47-BEA1-5E2932EA76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2236" y="1287747"/>
            <a:ext cx="4671764" cy="4361213"/>
          </a:xfrm>
          <a:prstGeom prst="rect">
            <a:avLst/>
          </a:prstGeom>
        </p:spPr>
      </p:pic>
    </p:spTree>
    <p:extLst>
      <p:ext uri="{BB962C8B-B14F-4D97-AF65-F5344CB8AC3E}">
        <p14:creationId xmlns:p14="http://schemas.microsoft.com/office/powerpoint/2010/main" val="648933932"/>
      </p:ext>
    </p:extLst>
  </p:cSld>
  <p:clrMapOvr>
    <a:masterClrMapping/>
  </p:clrMapOvr>
  <p:transition/>
</p:sld>
</file>

<file path=ppt/theme/theme1.xml><?xml version="1.0" encoding="utf-8"?>
<a:theme xmlns:a="http://schemas.openxmlformats.org/drawingml/2006/main" name="NIRAL">
  <a:themeElements>
    <a:clrScheme name="MyUN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yUN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yUN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yUN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yUN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yUN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yUN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yUN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yUNC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yUN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yUN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yUN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yUN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yUN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NIRAL.thmx</Template>
  <TotalTime>7619</TotalTime>
  <Words>1545</Words>
  <Application>Microsoft Macintosh PowerPoint</Application>
  <PresentationFormat>On-screen Show (4:3)</PresentationFormat>
  <Paragraphs>277</Paragraphs>
  <Slides>42</Slides>
  <Notes>8</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Marker Felt</vt:lpstr>
      <vt:lpstr>Times</vt:lpstr>
      <vt:lpstr>Wingdings</vt:lpstr>
      <vt:lpstr>NIRAL</vt:lpstr>
      <vt:lpstr>Diffusion MRI - Lesson 4 Atlases, Fibers and Profiles</vt:lpstr>
      <vt:lpstr>Content</vt:lpstr>
      <vt:lpstr>UNC-NAMIC DTI Fiber Analysis - AutoTract</vt:lpstr>
      <vt:lpstr>Automated Fiber Tractography</vt:lpstr>
      <vt:lpstr>Semi-Automated Fiber Tractography</vt:lpstr>
      <vt:lpstr>AutoTract Pipeline</vt:lpstr>
      <vt:lpstr>AutoTract GUI</vt:lpstr>
      <vt:lpstr>Atlas Registration</vt:lpstr>
      <vt:lpstr>Tractography</vt:lpstr>
      <vt:lpstr>Automatic Cleanup: TRAFIC</vt:lpstr>
      <vt:lpstr>Structure of interest - Arcuate Fasciculus</vt:lpstr>
      <vt:lpstr>Training features - Landmarks clustering</vt:lpstr>
      <vt:lpstr>Neural Network Design</vt:lpstr>
      <vt:lpstr>Training features – Distance to landmarks</vt:lpstr>
      <vt:lpstr>Clean up</vt:lpstr>
      <vt:lpstr>Fiber clean up – Arcuate Fasciculus Left Fronto Temporal – no TRAFIC</vt:lpstr>
      <vt:lpstr>FiberViewerLight</vt:lpstr>
      <vt:lpstr>Length based Clustering</vt:lpstr>
      <vt:lpstr>Length Method</vt:lpstr>
      <vt:lpstr>UNC-NAMIC DTI Fiber Analysis - DTIAtlasFiberAnalyzer</vt:lpstr>
      <vt:lpstr>Fiber based Analysis</vt:lpstr>
      <vt:lpstr>DTI Property Fiber Profiles</vt:lpstr>
      <vt:lpstr>DTI Atlas Fiber Analyzer</vt:lpstr>
      <vt:lpstr>DTI Atlas Fiber Analyzer</vt:lpstr>
      <vt:lpstr>Data Definition</vt:lpstr>
      <vt:lpstr>Save the CSV Data</vt:lpstr>
      <vt:lpstr>Step 2: Atlas Definition</vt:lpstr>
      <vt:lpstr>Step 3: Fiber Profiles </vt:lpstr>
      <vt:lpstr>Output Organization</vt:lpstr>
      <vt:lpstr>Stats in Summary CSV</vt:lpstr>
      <vt:lpstr>Visualization in Slicer</vt:lpstr>
      <vt:lpstr>Alternative Visualization</vt:lpstr>
      <vt:lpstr>Example Visualization</vt:lpstr>
      <vt:lpstr>Conclusions</vt:lpstr>
      <vt:lpstr>FADTTSter</vt:lpstr>
      <vt:lpstr>FADTTSter: Input</vt:lpstr>
      <vt:lpstr>Data Matchup</vt:lpstr>
      <vt:lpstr>Profile QC</vt:lpstr>
      <vt:lpstr>Execution</vt:lpstr>
      <vt:lpstr>Plotting Results: Raw Data</vt:lpstr>
      <vt:lpstr>Plotting Results: Betas</vt:lpstr>
      <vt:lpstr>Significance Plots</vt:lpstr>
    </vt:vector>
  </TitlesOfParts>
  <Company>University of Utah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Diffusion Tensor Processing and Visualization</dc:title>
  <dc:creator>Ross Whitaker</dc:creator>
  <cp:lastModifiedBy>Martin Styner</cp:lastModifiedBy>
  <cp:revision>458</cp:revision>
  <dcterms:created xsi:type="dcterms:W3CDTF">2006-05-25T14:45:12Z</dcterms:created>
  <dcterms:modified xsi:type="dcterms:W3CDTF">2019-06-17T18:13:53Z</dcterms:modified>
</cp:coreProperties>
</file>