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1" r:id="rId1"/>
  </p:sldMasterIdLst>
  <p:notesMasterIdLst>
    <p:notesMasterId r:id="rId29"/>
  </p:notesMasterIdLst>
  <p:sldIdLst>
    <p:sldId id="256" r:id="rId2"/>
    <p:sldId id="491" r:id="rId3"/>
    <p:sldId id="492" r:id="rId4"/>
    <p:sldId id="493" r:id="rId5"/>
    <p:sldId id="494" r:id="rId6"/>
    <p:sldId id="495" r:id="rId7"/>
    <p:sldId id="496" r:id="rId8"/>
    <p:sldId id="429" r:id="rId9"/>
    <p:sldId id="490" r:id="rId10"/>
    <p:sldId id="497" r:id="rId11"/>
    <p:sldId id="498" r:id="rId12"/>
    <p:sldId id="499" r:id="rId13"/>
    <p:sldId id="500" r:id="rId14"/>
    <p:sldId id="501" r:id="rId15"/>
    <p:sldId id="487" r:id="rId16"/>
    <p:sldId id="502" r:id="rId17"/>
    <p:sldId id="504" r:id="rId18"/>
    <p:sldId id="452" r:id="rId19"/>
    <p:sldId id="505" r:id="rId20"/>
    <p:sldId id="506" r:id="rId21"/>
    <p:sldId id="507" r:id="rId22"/>
    <p:sldId id="508" r:id="rId23"/>
    <p:sldId id="509" r:id="rId24"/>
    <p:sldId id="503" r:id="rId25"/>
    <p:sldId id="486" r:id="rId26"/>
    <p:sldId id="510" r:id="rId27"/>
    <p:sldId id="511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B859"/>
    <a:srgbClr val="FFE971"/>
    <a:srgbClr val="00CC00"/>
    <a:srgbClr val="0000FF"/>
    <a:srgbClr val="00FF30"/>
    <a:srgbClr val="211642"/>
    <a:srgbClr val="FF0A00"/>
    <a:srgbClr val="A3FFFD"/>
    <a:srgbClr val="00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7" autoAdjust="0"/>
    <p:restoredTop sz="94660"/>
  </p:normalViewPr>
  <p:slideViewPr>
    <p:cSldViewPr snapToGrid="0">
      <p:cViewPr>
        <p:scale>
          <a:sx n="97" d="100"/>
          <a:sy n="97" d="100"/>
        </p:scale>
        <p:origin x="2104" y="1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fld id="{44CE11C2-1A91-4F0E-8155-59AF66592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CF81C7-9855-4D83-8413-A359AE57B52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0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F09A63E-1368-4339-8649-8689DFA35A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7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UNC_logo_542_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81000"/>
            <a:ext cx="4876800" cy="1350963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295400" cy="6858000"/>
          </a:xfrm>
          <a:prstGeom prst="rect">
            <a:avLst/>
          </a:prstGeom>
          <a:gradFill rotWithShape="0">
            <a:gsLst>
              <a:gs pos="0">
                <a:srgbClr val="5395D3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481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600200"/>
            <a:ext cx="38481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848100"/>
            <a:ext cx="38481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848100"/>
            <a:ext cx="38481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481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3848100" cy="4343400"/>
          </a:xfrm>
        </p:spPr>
        <p:txBody>
          <a:bodyPr/>
          <a:lstStyle/>
          <a:p>
            <a:r>
              <a:rPr lang="en-US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600200"/>
            <a:ext cx="38481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8486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848100"/>
            <a:ext cx="78486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95" y="326915"/>
            <a:ext cx="8526253" cy="10181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2005" y="1506399"/>
            <a:ext cx="4165374" cy="4324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67716" y="1506399"/>
            <a:ext cx="4166732" cy="4324774"/>
          </a:xfrm>
        </p:spPr>
        <p:txBody>
          <a:bodyPr/>
          <a:lstStyle/>
          <a:p>
            <a:r>
              <a:rPr lang="en-US"/>
              <a:t>Click icon to add clip art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481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95400" cy="6858000"/>
          </a:xfrm>
          <a:prstGeom prst="rect">
            <a:avLst/>
          </a:prstGeom>
          <a:gradFill rotWithShape="0">
            <a:gsLst>
              <a:gs pos="0">
                <a:srgbClr val="5395D3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42804" y="304800"/>
            <a:ext cx="72153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84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98475" y="67056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UNC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7"/>
          <a:stretch>
            <a:fillRect/>
          </a:stretch>
        </p:blipFill>
        <p:spPr bwMode="auto">
          <a:xfrm>
            <a:off x="8305800" y="152400"/>
            <a:ext cx="592138" cy="762000"/>
          </a:xfrm>
          <a:prstGeom prst="rect">
            <a:avLst/>
          </a:prstGeom>
          <a:noFill/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8699500" y="5946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686800" y="64849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EE2191FC-DED7-284B-9ABE-B1A3315C570E}" type="slidenum">
              <a:rPr lang="en-US" sz="1800"/>
              <a:pPr/>
              <a:t>‹#›</a:t>
            </a:fld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805" cy="10952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399" y="1938338"/>
            <a:ext cx="7719951" cy="1362075"/>
          </a:xfrm>
        </p:spPr>
        <p:txBody>
          <a:bodyPr/>
          <a:lstStyle/>
          <a:p>
            <a:pPr eaLnBrk="1" hangingPunct="1"/>
            <a:r>
              <a:rPr lang="en-US" dirty="0"/>
              <a:t>Diffusion MRI: A Brief Intro</a:t>
            </a:r>
            <a:br>
              <a:rPr lang="en-US" dirty="0"/>
            </a:br>
            <a:r>
              <a:rPr lang="en-US" dirty="0"/>
              <a:t>Lesson 5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657600"/>
            <a:ext cx="4876800" cy="1752600"/>
          </a:xfrm>
        </p:spPr>
        <p:txBody>
          <a:bodyPr/>
          <a:lstStyle/>
          <a:p>
            <a:pPr eaLnBrk="1" hangingPunct="1"/>
            <a:r>
              <a:rPr lang="en-US" sz="2400" dirty="0"/>
              <a:t>Martin Styner UNC</a:t>
            </a:r>
          </a:p>
          <a:p>
            <a:pPr eaLnBrk="1" hangingPunct="1"/>
            <a:r>
              <a:rPr lang="en-US" sz="2400" dirty="0"/>
              <a:t>Thanks to Guido </a:t>
            </a:r>
            <a:r>
              <a:rPr lang="en-US" sz="2400" dirty="0" err="1"/>
              <a:t>Gerig</a:t>
            </a:r>
            <a:r>
              <a:rPr lang="en-US" sz="2400" dirty="0"/>
              <a:t>, NYU</a:t>
            </a:r>
          </a:p>
          <a:p>
            <a:pPr eaLnBrk="1" hangingPunct="1"/>
            <a:r>
              <a:rPr lang="en-US" sz="2400" dirty="0"/>
              <a:t>And many, many folks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87FC"/>
              </a:solidFill>
              <a:latin typeface="Marker Felt" pitchFamily="1" charset="0"/>
            </a:endParaRPr>
          </a:p>
        </p:txBody>
      </p:sp>
      <p:pic>
        <p:nvPicPr>
          <p:cNvPr id="3077" name="Picture 5" descr="FiberVie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7"/>
          <a:stretch>
            <a:fillRect/>
          </a:stretch>
        </p:blipFill>
        <p:spPr bwMode="auto">
          <a:xfrm>
            <a:off x="4876800" y="2860675"/>
            <a:ext cx="4191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448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3B690-C1CB-2E48-8B4A-21EAA941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Shells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94E01-C0AF-6B49-B639-9F913512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2698668"/>
          </a:xfrm>
        </p:spPr>
        <p:txBody>
          <a:bodyPr/>
          <a:lstStyle/>
          <a:p>
            <a:r>
              <a:rPr lang="en-US" sz="2400" dirty="0"/>
              <a:t>Recall: what’s a b-value?</a:t>
            </a:r>
          </a:p>
          <a:p>
            <a:pPr lvl="1"/>
            <a:r>
              <a:rPr lang="en-US" sz="2000" dirty="0"/>
              <a:t>Amplitude G, duration </a:t>
            </a:r>
            <a:r>
              <a:rPr lang="el-GR" sz="2000" dirty="0"/>
              <a:t>δ</a:t>
            </a:r>
            <a:r>
              <a:rPr lang="en-US" sz="2000" dirty="0"/>
              <a:t> and interval </a:t>
            </a:r>
            <a:r>
              <a:rPr lang="el-GR" sz="2000" dirty="0"/>
              <a:t>Δ</a:t>
            </a:r>
            <a:r>
              <a:rPr lang="en-US" sz="2000" dirty="0"/>
              <a:t>: b = </a:t>
            </a:r>
            <a:r>
              <a:rPr lang="el-GR" sz="2000" dirty="0"/>
              <a:t>γ² </a:t>
            </a:r>
            <a:r>
              <a:rPr lang="en-US" sz="2000" dirty="0"/>
              <a:t>G² </a:t>
            </a:r>
            <a:r>
              <a:rPr lang="el-GR" sz="2000" dirty="0"/>
              <a:t>δ² (Δ−δ/3)</a:t>
            </a:r>
            <a:endParaRPr lang="en-US" sz="2000" dirty="0"/>
          </a:p>
          <a:p>
            <a:r>
              <a:rPr lang="en-US" sz="2400" dirty="0"/>
              <a:t>Shell = acquisitions at a given b-value</a:t>
            </a:r>
          </a:p>
          <a:p>
            <a:pPr lvl="1"/>
            <a:r>
              <a:rPr lang="en-US" sz="2000" dirty="0"/>
              <a:t>Higher shells =&gt; longer duration/interval</a:t>
            </a:r>
          </a:p>
          <a:p>
            <a:pPr lvl="2"/>
            <a:r>
              <a:rPr lang="en-US" sz="1800" dirty="0"/>
              <a:t>Lower SNR, higher directional sensitivity</a:t>
            </a:r>
          </a:p>
          <a:p>
            <a:pPr lvl="2"/>
            <a:endParaRPr lang="en-US" sz="18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F4B65-4F10-5C43-933A-8ED53AC1C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1319" r="14743" b="7902"/>
          <a:stretch/>
        </p:blipFill>
        <p:spPr>
          <a:xfrm>
            <a:off x="1061595" y="4478369"/>
            <a:ext cx="1239822" cy="1558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8DF04-E664-BB42-B7DF-23586998D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4078" r="18200" b="9375"/>
          <a:stretch/>
        </p:blipFill>
        <p:spPr>
          <a:xfrm>
            <a:off x="2738577" y="3653419"/>
            <a:ext cx="1197153" cy="139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E05FC-4DE8-624B-AB80-4DC12CC02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11608" r="17636" b="6947"/>
          <a:stretch/>
        </p:blipFill>
        <p:spPr>
          <a:xfrm>
            <a:off x="3973423" y="3653152"/>
            <a:ext cx="1197153" cy="1405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DDCF07-9FAC-9046-9E06-B9128EBFA4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r="11121"/>
          <a:stretch/>
        </p:blipFill>
        <p:spPr>
          <a:xfrm>
            <a:off x="5240165" y="3653151"/>
            <a:ext cx="1147532" cy="1412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A40A5-271B-2049-B9F8-6B028C755C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7601" r="16876" b="9383"/>
          <a:stretch/>
        </p:blipFill>
        <p:spPr>
          <a:xfrm>
            <a:off x="6457285" y="3653151"/>
            <a:ext cx="1204091" cy="1405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9355E1-8B84-AE48-A07F-BC848226B5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5748" r="15858"/>
          <a:stretch/>
        </p:blipFill>
        <p:spPr>
          <a:xfrm>
            <a:off x="2738578" y="5257800"/>
            <a:ext cx="1197152" cy="1399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79F50A-4E69-154D-8CF8-89683C85C5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4201" r="19351" b="4529"/>
          <a:stretch/>
        </p:blipFill>
        <p:spPr>
          <a:xfrm>
            <a:off x="3987594" y="5257799"/>
            <a:ext cx="1187015" cy="1399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2D5410-AEDE-9B42-9024-90D60AFA28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5437" r="23564" b="8595"/>
          <a:stretch/>
        </p:blipFill>
        <p:spPr>
          <a:xfrm>
            <a:off x="5236610" y="5257799"/>
            <a:ext cx="1147532" cy="1407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08CAD7-A444-B145-89AC-E56B53C92B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7505" r="15639" b="4667"/>
          <a:stretch/>
        </p:blipFill>
        <p:spPr>
          <a:xfrm>
            <a:off x="6459979" y="5257799"/>
            <a:ext cx="1158786" cy="13994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2A7D25-6237-4448-BB2F-822A0D02D431}"/>
              </a:ext>
            </a:extLst>
          </p:cNvPr>
          <p:cNvSpPr txBox="1"/>
          <p:nvPr/>
        </p:nvSpPr>
        <p:spPr>
          <a:xfrm>
            <a:off x="1319690" y="603722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A0053C-8EA3-444D-83A4-AD1EB8F30448}"/>
              </a:ext>
            </a:extLst>
          </p:cNvPr>
          <p:cNvSpPr txBox="1"/>
          <p:nvPr/>
        </p:nvSpPr>
        <p:spPr>
          <a:xfrm>
            <a:off x="2917976" y="497067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b=500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B3EFD5-7B98-2244-9ADE-07F9C2BEE177}"/>
              </a:ext>
            </a:extLst>
          </p:cNvPr>
          <p:cNvSpPr txBox="1"/>
          <p:nvPr/>
        </p:nvSpPr>
        <p:spPr>
          <a:xfrm>
            <a:off x="4115128" y="497067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b=1000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4E8DEC-E83A-F949-8AF2-A72C613D7A72}"/>
              </a:ext>
            </a:extLst>
          </p:cNvPr>
          <p:cNvSpPr txBox="1"/>
          <p:nvPr/>
        </p:nvSpPr>
        <p:spPr>
          <a:xfrm>
            <a:off x="5408022" y="497067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b=2000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F1FCEF-A4F0-A14E-8299-1AFA4DD2E0B7}"/>
              </a:ext>
            </a:extLst>
          </p:cNvPr>
          <p:cNvSpPr txBox="1"/>
          <p:nvPr/>
        </p:nvSpPr>
        <p:spPr>
          <a:xfrm>
            <a:off x="6617555" y="497067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b=3000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9A9C08-A5FF-9E44-B361-EDA422C4099A}"/>
              </a:ext>
            </a:extLst>
          </p:cNvPr>
          <p:cNvSpPr txBox="1"/>
          <p:nvPr/>
        </p:nvSpPr>
        <p:spPr>
          <a:xfrm>
            <a:off x="7848623" y="4693673"/>
            <a:ext cx="1204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BCP on</a:t>
            </a:r>
          </a:p>
          <a:p>
            <a:r>
              <a:rPr lang="en-US" dirty="0"/>
              <a:t>Siemens Prisma</a:t>
            </a:r>
          </a:p>
        </p:txBody>
      </p:sp>
    </p:spTree>
    <p:extLst>
      <p:ext uri="{BB962C8B-B14F-4D97-AF65-F5344CB8AC3E}">
        <p14:creationId xmlns:p14="http://schemas.microsoft.com/office/powerpoint/2010/main" val="39090316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7A5EE-8D4C-4341-ABDD-35490B3E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EFD0D-2F02-FF46-84E2-9810351A9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881743"/>
          </a:xfrm>
        </p:spPr>
        <p:txBody>
          <a:bodyPr/>
          <a:lstStyle/>
          <a:p>
            <a:r>
              <a:rPr lang="en-US" dirty="0"/>
              <a:t>At least 2 shells, better 3 or 4</a:t>
            </a:r>
          </a:p>
          <a:p>
            <a:r>
              <a:rPr lang="en-US" dirty="0"/>
              <a:t>Robust with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2256F-F22E-C84A-A275-2C1E8758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290" y="2414187"/>
            <a:ext cx="4866459" cy="39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9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B6BDB-9DA2-8948-B100-3DC6BC1B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NODDI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838CE-7DA2-DC40-8E3B-0331A6036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1143000"/>
          </a:xfrm>
        </p:spPr>
        <p:txBody>
          <a:bodyPr/>
          <a:lstStyle/>
          <a:p>
            <a:r>
              <a:rPr lang="en-US" sz="2800" dirty="0"/>
              <a:t>AMICO implementation (</a:t>
            </a:r>
            <a:r>
              <a:rPr lang="en-US" sz="2800" dirty="0" err="1"/>
              <a:t>Daducci</a:t>
            </a:r>
            <a:r>
              <a:rPr lang="en-US" sz="2800" dirty="0"/>
              <a:t> et al 2015)</a:t>
            </a:r>
          </a:p>
          <a:p>
            <a:pPr lvl="1"/>
            <a:r>
              <a:rPr lang="en-US" sz="2400" dirty="0"/>
              <a:t>Significant speedup, good stability</a:t>
            </a:r>
          </a:p>
          <a:p>
            <a:r>
              <a:rPr lang="en-US" sz="2800" dirty="0"/>
              <a:t>Widely used in recent years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0BAF9-5F2E-E549-BC5B-5AF24327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36249"/>
            <a:ext cx="8458200" cy="2221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8BD242-044E-8C42-9802-1ECFADF76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242804" y="5242364"/>
            <a:ext cx="5819748" cy="15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0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A7847-A212-8A4A-B020-0DBE29E3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NODDI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7BD0C-4D50-5347-8BB8-A4E0BDD05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47800"/>
            <a:ext cx="7848600" cy="2044337"/>
          </a:xfrm>
        </p:spPr>
        <p:txBody>
          <a:bodyPr/>
          <a:lstStyle/>
          <a:p>
            <a:r>
              <a:rPr lang="en-US" sz="2800" dirty="0"/>
              <a:t>NODDI meaningful in GM</a:t>
            </a:r>
          </a:p>
          <a:p>
            <a:endParaRPr lang="en-US" sz="2800" dirty="0"/>
          </a:p>
          <a:p>
            <a:r>
              <a:rPr lang="en-US" sz="2800" dirty="0"/>
              <a:t>Naming ambiguity:</a:t>
            </a:r>
          </a:p>
          <a:p>
            <a:pPr lvl="1"/>
            <a:r>
              <a:rPr lang="en-US" sz="2400" dirty="0"/>
              <a:t>ODI=OD</a:t>
            </a:r>
          </a:p>
          <a:p>
            <a:pPr lvl="1"/>
            <a:r>
              <a:rPr lang="en-US" sz="2400" dirty="0"/>
              <a:t>ND=NDI=</a:t>
            </a:r>
            <a:r>
              <a:rPr lang="en-US" sz="2400" dirty="0" err="1"/>
              <a:t>v</a:t>
            </a:r>
            <a:r>
              <a:rPr lang="en-US" sz="2400" baseline="-25000" dirty="0" err="1"/>
              <a:t>ic</a:t>
            </a:r>
            <a:r>
              <a:rPr lang="en-US" sz="2400" dirty="0"/>
              <a:t>=f</a:t>
            </a:r>
            <a:r>
              <a:rPr lang="en-US" sz="2400" baseline="-25000" dirty="0"/>
              <a:t>ic</a:t>
            </a:r>
          </a:p>
          <a:p>
            <a:pPr lvl="1"/>
            <a:r>
              <a:rPr lang="en-US" sz="2400" dirty="0"/>
              <a:t>FW=</a:t>
            </a:r>
            <a:r>
              <a:rPr lang="en-US" sz="2400" dirty="0" err="1"/>
              <a:t>Iso</a:t>
            </a:r>
            <a:r>
              <a:rPr lang="en-US" sz="2400" baseline="-25000" dirty="0" err="1"/>
              <a:t>vf</a:t>
            </a:r>
            <a:r>
              <a:rPr lang="en-US" sz="2400" dirty="0"/>
              <a:t>=</a:t>
            </a:r>
            <a:r>
              <a:rPr lang="en-US" sz="2400" dirty="0" err="1"/>
              <a:t>v</a:t>
            </a:r>
            <a:r>
              <a:rPr lang="en-US" sz="2400" baseline="-25000" dirty="0" err="1"/>
              <a:t>iso</a:t>
            </a:r>
            <a:r>
              <a:rPr lang="en-US" sz="2400" dirty="0"/>
              <a:t>=</a:t>
            </a:r>
            <a:r>
              <a:rPr lang="en-US" sz="2400" dirty="0" err="1"/>
              <a:t>f</a:t>
            </a:r>
            <a:r>
              <a:rPr lang="en-US" sz="2400" baseline="-25000" dirty="0" err="1"/>
              <a:t>iso</a:t>
            </a:r>
            <a:endParaRPr lang="en-US" sz="2400" baseline="-25000" dirty="0"/>
          </a:p>
          <a:p>
            <a:pPr lvl="1"/>
            <a:r>
              <a:rPr lang="en-US" sz="2400" dirty="0"/>
              <a:t>(FW=Free Water)</a:t>
            </a:r>
          </a:p>
          <a:p>
            <a:pPr marL="0" indent="0">
              <a:buNone/>
            </a:pPr>
            <a:endParaRPr lang="en-US" sz="2800" baseline="-25000" dirty="0"/>
          </a:p>
          <a:p>
            <a:endParaRPr lang="en-US" sz="2800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8366E-E052-5447-A0B0-A5FD2E5E3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"/>
          <a:stretch/>
        </p:blipFill>
        <p:spPr>
          <a:xfrm>
            <a:off x="4237432" y="2082439"/>
            <a:ext cx="4808596" cy="35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5569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– higher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8181703" cy="4343400"/>
          </a:xfrm>
        </p:spPr>
        <p:txBody>
          <a:bodyPr/>
          <a:lstStyle/>
          <a:p>
            <a:r>
              <a:rPr lang="en-US" sz="2400" dirty="0"/>
              <a:t>Properties:</a:t>
            </a:r>
          </a:p>
          <a:p>
            <a:pPr lvl="1"/>
            <a:r>
              <a:rPr lang="en-US" sz="2000" dirty="0"/>
              <a:t>DTI scalars limited in interpretation</a:t>
            </a:r>
          </a:p>
          <a:p>
            <a:pPr lvl="1"/>
            <a:r>
              <a:rPr lang="en-US" sz="2000" dirty="0"/>
              <a:t>Higher order: added interpretation</a:t>
            </a:r>
          </a:p>
          <a:p>
            <a:pPr lvl="1"/>
            <a:r>
              <a:rPr lang="en-US" sz="2000" dirty="0"/>
              <a:t>Higher order: robust vs CSF </a:t>
            </a:r>
          </a:p>
          <a:p>
            <a:r>
              <a:rPr lang="en-US" sz="2400" dirty="0"/>
              <a:t>Tractography:</a:t>
            </a:r>
          </a:p>
          <a:p>
            <a:pPr lvl="1"/>
            <a:r>
              <a:rPr lang="en-US" sz="2000" dirty="0"/>
              <a:t>DTI: Stops at major fiber crossings</a:t>
            </a:r>
          </a:p>
          <a:p>
            <a:pPr lvl="1"/>
            <a:r>
              <a:rPr lang="en-US" sz="2000" dirty="0"/>
              <a:t>DTI: only main fiber reconstruction</a:t>
            </a:r>
          </a:p>
          <a:p>
            <a:pPr lvl="1"/>
            <a:r>
              <a:rPr lang="en-US" sz="2000" dirty="0"/>
              <a:t>Higher order: resolves crossing fibers</a:t>
            </a:r>
          </a:p>
          <a:p>
            <a:pPr lvl="1"/>
            <a:r>
              <a:rPr lang="en-US" sz="2000" dirty="0"/>
              <a:t>Higher order: reconstructs both major and minor fiber bundles </a:t>
            </a:r>
          </a:p>
          <a:p>
            <a:r>
              <a:rPr lang="en-US" sz="2400" dirty="0"/>
              <a:t>Disadvantage:</a:t>
            </a:r>
          </a:p>
          <a:p>
            <a:pPr lvl="1"/>
            <a:r>
              <a:rPr lang="en-US" sz="2000" dirty="0"/>
              <a:t>Needs lots more diffusion DWI volumes, possible multiple shells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8ACA9-2D96-0A48-A70F-BA8D26444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5"/>
          <a:stretch/>
        </p:blipFill>
        <p:spPr>
          <a:xfrm>
            <a:off x="5520437" y="1149529"/>
            <a:ext cx="3270866" cy="32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864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847" b="41100"/>
          <a:stretch/>
        </p:blipFill>
        <p:spPr>
          <a:xfrm>
            <a:off x="7203616" y="1025024"/>
            <a:ext cx="1940383" cy="2489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Connectivity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6807201" cy="4343400"/>
          </a:xfrm>
        </p:spPr>
        <p:txBody>
          <a:bodyPr/>
          <a:lstStyle/>
          <a:p>
            <a:r>
              <a:rPr lang="en-US" sz="2800" dirty="0"/>
              <a:t>Old structural connectivity:</a:t>
            </a:r>
          </a:p>
          <a:p>
            <a:pPr lvl="1"/>
            <a:r>
              <a:rPr lang="en-US" sz="2400" dirty="0"/>
              <a:t>Volume correlations</a:t>
            </a:r>
          </a:p>
          <a:p>
            <a:pPr lvl="1"/>
            <a:r>
              <a:rPr lang="en-US" sz="2400" dirty="0"/>
              <a:t>Are the volumes of different structural regions correlated?</a:t>
            </a:r>
          </a:p>
          <a:p>
            <a:r>
              <a:rPr lang="en-US" sz="2800" dirty="0"/>
              <a:t>New structural connectivity</a:t>
            </a:r>
          </a:p>
          <a:p>
            <a:pPr lvl="1"/>
            <a:r>
              <a:rPr lang="en-US" sz="2400" dirty="0"/>
              <a:t>Is it likely that structural regions physically connected via WM tracts?</a:t>
            </a:r>
          </a:p>
          <a:p>
            <a:pPr lvl="2"/>
            <a:r>
              <a:rPr lang="en-US" sz="2000" dirty="0"/>
              <a:t>Streamline counting based =&gt; Not actual fibers</a:t>
            </a:r>
          </a:p>
          <a:p>
            <a:pPr lvl="2"/>
            <a:r>
              <a:rPr lang="en-US" sz="2000" dirty="0"/>
              <a:t>No true statistical probability of connectivity</a:t>
            </a:r>
          </a:p>
          <a:p>
            <a:pPr lvl="1"/>
            <a:r>
              <a:rPr lang="en-US" sz="2400" dirty="0"/>
              <a:t>Sometimes, but NOT connectivity: What is WM microstructure (FA) along tracts connecting regions?</a:t>
            </a:r>
          </a:p>
        </p:txBody>
      </p:sp>
    </p:spTree>
    <p:extLst>
      <p:ext uri="{BB962C8B-B14F-4D97-AF65-F5344CB8AC3E}">
        <p14:creationId xmlns:p14="http://schemas.microsoft.com/office/powerpoint/2010/main" val="193782667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4DB49-6734-3448-B5DA-99DA62BA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 Matrices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C6CB-7EB2-5C42-B7EF-D8C5EF9F8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connectivity matrices</a:t>
            </a:r>
          </a:p>
          <a:p>
            <a:pPr lvl="1"/>
            <a:r>
              <a:rPr lang="en-US" dirty="0"/>
              <a:t>Akin to resting state functional connectivity</a:t>
            </a:r>
          </a:p>
          <a:p>
            <a:pPr lvl="2"/>
            <a:r>
              <a:rPr lang="en-US" dirty="0"/>
              <a:t>Diffusion matrixes significantly sparser</a:t>
            </a:r>
          </a:p>
          <a:p>
            <a:pPr lvl="1"/>
            <a:r>
              <a:rPr lang="en-US" dirty="0"/>
              <a:t>n regions =&gt; </a:t>
            </a:r>
            <a:r>
              <a:rPr lang="en-US" dirty="0" err="1"/>
              <a:t>nxn</a:t>
            </a:r>
            <a:r>
              <a:rPr lang="en-US" dirty="0"/>
              <a:t> matrix of fiber counts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29D35-67B8-DF4B-A76F-9103D3DF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04" y="3758837"/>
            <a:ext cx="4688114" cy="2688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738CF-5340-0248-8150-C8756F479AAB}"/>
              </a:ext>
            </a:extLst>
          </p:cNvPr>
          <p:cNvSpPr txBox="1"/>
          <p:nvPr/>
        </p:nvSpPr>
        <p:spPr>
          <a:xfrm>
            <a:off x="2468880" y="6421051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 et al, </a:t>
            </a:r>
            <a:r>
              <a:rPr lang="en-US" sz="1600" dirty="0" err="1"/>
              <a:t>JNeurosci</a:t>
            </a:r>
            <a:r>
              <a:rPr lang="en-US" sz="1600" dirty="0"/>
              <a:t> 2010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0F104-B7E0-A24C-A581-D1972035FCD3}"/>
              </a:ext>
            </a:extLst>
          </p:cNvPr>
          <p:cNvSpPr txBox="1"/>
          <p:nvPr/>
        </p:nvSpPr>
        <p:spPr>
          <a:xfrm>
            <a:off x="6233160" y="3771900"/>
            <a:ext cx="2225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Pipeline from literature:</a:t>
            </a:r>
          </a:p>
          <a:p>
            <a:r>
              <a:rPr lang="en-US" dirty="0"/>
              <a:t>Lot of processing choices, lots of bad choices in current literature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205A02-662C-774F-B394-B3A8BCB7C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29" r="52722" b="1"/>
          <a:stretch/>
        </p:blipFill>
        <p:spPr>
          <a:xfrm>
            <a:off x="5131676" y="4952438"/>
            <a:ext cx="472913" cy="45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327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D8D1-9FD0-264A-A29D-1AEA078D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Choices!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297F9-063C-8A45-A9D4-9B1F1BB1D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953000"/>
          </a:xfrm>
        </p:spPr>
        <p:txBody>
          <a:bodyPr/>
          <a:lstStyle/>
          <a:p>
            <a:r>
              <a:rPr lang="en-US" dirty="0"/>
              <a:t>Region definition matters!</a:t>
            </a:r>
          </a:p>
          <a:p>
            <a:pPr lvl="1"/>
            <a:r>
              <a:rPr lang="en-US" dirty="0"/>
              <a:t>Several different cortical, cerebellar and even subcortical parcellations</a:t>
            </a:r>
          </a:p>
          <a:p>
            <a:r>
              <a:rPr lang="en-US" dirty="0"/>
              <a:t>Tractography</a:t>
            </a:r>
          </a:p>
          <a:p>
            <a:pPr lvl="1"/>
            <a:r>
              <a:rPr lang="en-US" dirty="0"/>
              <a:t>DTI vs higher order</a:t>
            </a:r>
          </a:p>
          <a:p>
            <a:pPr lvl="1"/>
            <a:r>
              <a:rPr lang="en-US" dirty="0"/>
              <a:t>Deterministic vs probabilistic tractography</a:t>
            </a:r>
          </a:p>
          <a:p>
            <a:pPr lvl="1"/>
            <a:r>
              <a:rPr lang="en-US" dirty="0"/>
              <a:t>Voxel vs surface based seed/target regions</a:t>
            </a:r>
          </a:p>
          <a:p>
            <a:pPr lvl="1"/>
            <a:r>
              <a:rPr lang="en-US" dirty="0"/>
              <a:t>Region or whole brain tractography</a:t>
            </a:r>
          </a:p>
          <a:p>
            <a:r>
              <a:rPr lang="en-US" dirty="0"/>
              <a:t>Matrix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5258738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846" y="1135897"/>
            <a:ext cx="1512311" cy="1802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180" y="367680"/>
            <a:ext cx="6908180" cy="970466"/>
          </a:xfrm>
        </p:spPr>
        <p:txBody>
          <a:bodyPr/>
          <a:lstStyle/>
          <a:p>
            <a:r>
              <a:rPr lang="en-US" dirty="0"/>
              <a:t>Which Parcellation?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30925"/>
            <a:ext cx="6713920" cy="3821680"/>
          </a:xfrm>
        </p:spPr>
        <p:txBody>
          <a:bodyPr/>
          <a:lstStyle/>
          <a:p>
            <a:r>
              <a:rPr lang="en-US" sz="2400" dirty="0"/>
              <a:t>Structural: AAL (2001) (90/78)</a:t>
            </a:r>
            <a:endParaRPr lang="en-US" sz="2000" dirty="0"/>
          </a:p>
          <a:p>
            <a:pPr lvl="1"/>
            <a:r>
              <a:rPr lang="en-US" sz="2000" dirty="0"/>
              <a:t>Imperfect parcellation, yet most common</a:t>
            </a:r>
          </a:p>
          <a:p>
            <a:pPr lvl="1"/>
            <a:r>
              <a:rPr lang="en-US" sz="2000" dirty="0"/>
              <a:t>Regions separate at sulcal base</a:t>
            </a:r>
          </a:p>
          <a:p>
            <a:pPr lvl="1"/>
            <a:r>
              <a:rPr lang="en-US" sz="2000" dirty="0"/>
              <a:t>Sulci often functionally coherent</a:t>
            </a:r>
          </a:p>
          <a:p>
            <a:pPr lvl="1"/>
            <a:r>
              <a:rPr lang="en-US" sz="2000" dirty="0"/>
              <a:t>FS: </a:t>
            </a:r>
            <a:r>
              <a:rPr lang="en-US" sz="2000" dirty="0" err="1"/>
              <a:t>Desikan</a:t>
            </a:r>
            <a:r>
              <a:rPr lang="en-US" sz="2000" dirty="0"/>
              <a:t> parcellation quite similar to AAL</a:t>
            </a:r>
          </a:p>
          <a:p>
            <a:r>
              <a:rPr lang="en-US" sz="2400" dirty="0"/>
              <a:t>Structural: </a:t>
            </a:r>
            <a:r>
              <a:rPr lang="en-US" sz="2400" dirty="0" err="1"/>
              <a:t>Destrieux</a:t>
            </a:r>
            <a:r>
              <a:rPr lang="en-US" sz="2400" dirty="0"/>
              <a:t> (2010) (148)</a:t>
            </a:r>
          </a:p>
          <a:p>
            <a:pPr lvl="1"/>
            <a:r>
              <a:rPr lang="en-US" sz="2000" dirty="0"/>
              <a:t>Region separate at wall</a:t>
            </a:r>
          </a:p>
          <a:p>
            <a:pPr lvl="1"/>
            <a:r>
              <a:rPr lang="en-US" sz="2000" dirty="0"/>
              <a:t>Our experiments: </a:t>
            </a:r>
            <a:r>
              <a:rPr lang="en-US" sz="2000" b="1" dirty="0"/>
              <a:t>Better performance</a:t>
            </a:r>
            <a:endParaRPr lang="en-US" sz="2000" dirty="0"/>
          </a:p>
          <a:p>
            <a:r>
              <a:rPr lang="en-US" sz="2400" dirty="0"/>
              <a:t>Functional parcellation (2016) (333)</a:t>
            </a:r>
          </a:p>
          <a:p>
            <a:pPr lvl="1"/>
            <a:r>
              <a:rPr lang="en-US" sz="2000" dirty="0"/>
              <a:t>Gordon/Petersen (2016)</a:t>
            </a:r>
          </a:p>
          <a:p>
            <a:pPr lvl="1"/>
            <a:r>
              <a:rPr lang="en-US" sz="2000" dirty="0"/>
              <a:t>Prefers consistent sulcal regions</a:t>
            </a:r>
          </a:p>
          <a:p>
            <a:pPr lvl="1"/>
            <a:r>
              <a:rPr lang="en-US" sz="2000" dirty="0"/>
              <a:t>Adult functional pattern based</a:t>
            </a:r>
          </a:p>
          <a:p>
            <a:pPr lvl="1"/>
            <a:r>
              <a:rPr lang="en-US" sz="2000" dirty="0"/>
              <a:t>Our experiments: </a:t>
            </a:r>
            <a:r>
              <a:rPr lang="en-US" sz="2000" b="1" dirty="0"/>
              <a:t>Best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2219" y="1099395"/>
            <a:ext cx="1658973" cy="18964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DEE53A-E4C2-6A41-990B-579E8503C527}"/>
              </a:ext>
            </a:extLst>
          </p:cNvPr>
          <p:cNvGrpSpPr/>
          <p:nvPr/>
        </p:nvGrpSpPr>
        <p:grpSpPr>
          <a:xfrm>
            <a:off x="6163611" y="3327259"/>
            <a:ext cx="2980389" cy="3314690"/>
            <a:chOff x="6163611" y="3327259"/>
            <a:chExt cx="2980389" cy="3314690"/>
          </a:xfrm>
        </p:grpSpPr>
        <p:sp>
          <p:nvSpPr>
            <p:cNvPr id="5" name="TextBox 4"/>
            <p:cNvSpPr txBox="1"/>
            <p:nvPr/>
          </p:nvSpPr>
          <p:spPr>
            <a:xfrm>
              <a:off x="7476307" y="6241839"/>
              <a:ext cx="1667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Functional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1295" y="5022273"/>
              <a:ext cx="1588168" cy="126331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3325" y="3674734"/>
              <a:ext cx="1528011" cy="12761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F3B80-CD34-D14B-A3BD-1E1A57975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3611" y="5043055"/>
              <a:ext cx="1096171" cy="12746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0EB485-4A3D-2345-A717-6471C5E15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6835" y="3707080"/>
              <a:ext cx="997529" cy="12667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01545" y="3327259"/>
              <a:ext cx="91554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AAL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2936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CD3D-057E-B64A-97A5-31764C91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Tractography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AD024-6828-1A4B-AF3E-53105ACFB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tractography: lots of biases!</a:t>
            </a:r>
          </a:p>
          <a:p>
            <a:r>
              <a:rPr lang="en-US" dirty="0"/>
              <a:t>DTI tractography: </a:t>
            </a:r>
          </a:p>
          <a:p>
            <a:pPr lvl="1"/>
            <a:r>
              <a:rPr lang="en-US" dirty="0"/>
              <a:t>Do not use, high variance, noise sensitive</a:t>
            </a:r>
          </a:p>
          <a:p>
            <a:r>
              <a:rPr lang="en-US" dirty="0">
                <a:highlight>
                  <a:srgbClr val="FFFF00"/>
                </a:highlight>
              </a:rPr>
              <a:t>Higher order models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Single vs multi shell: multi-shell slightly improves tractography, but single shell ok</a:t>
            </a:r>
          </a:p>
          <a:p>
            <a:pPr lvl="1"/>
            <a:r>
              <a:rPr lang="en-US" dirty="0"/>
              <a:t>Number of gradients (rule of thumb):</a:t>
            </a:r>
          </a:p>
          <a:p>
            <a:pPr lvl="2"/>
            <a:r>
              <a:rPr lang="en-US" dirty="0"/>
              <a:t>40+ gradients: modeling of 2 fibers per voxel</a:t>
            </a:r>
          </a:p>
          <a:p>
            <a:pPr lvl="2"/>
            <a:r>
              <a:rPr lang="en-US" dirty="0"/>
              <a:t>60+ gradients: modeling of 3 fibers per voxel</a:t>
            </a:r>
          </a:p>
          <a:p>
            <a:pPr lvl="2"/>
            <a:r>
              <a:rPr lang="en-US" dirty="0"/>
              <a:t>Do not model more than 3 fibers…</a:t>
            </a:r>
          </a:p>
        </p:txBody>
      </p:sp>
    </p:spTree>
    <p:extLst>
      <p:ext uri="{BB962C8B-B14F-4D97-AF65-F5344CB8AC3E}">
        <p14:creationId xmlns:p14="http://schemas.microsoft.com/office/powerpoint/2010/main" val="32047868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/>
              <a:t>Limitations of the Diffusion Tensor Model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86000"/>
            <a:ext cx="42306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0C873-F80A-9C45-B242-1B2B4EA8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2" y="2593976"/>
            <a:ext cx="4424081" cy="25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49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CD3D-057E-B64A-97A5-31764C91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Tractography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AD024-6828-1A4B-AF3E-53105ACFB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407400" cy="4343400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Probabilistic</a:t>
            </a:r>
            <a:r>
              <a:rPr lang="en-US" dirty="0"/>
              <a:t> vs deterministic</a:t>
            </a:r>
          </a:p>
          <a:p>
            <a:pPr lvl="1"/>
            <a:r>
              <a:rPr lang="en-US" dirty="0"/>
              <a:t>Connectivity ~ likelihood of being connected</a:t>
            </a:r>
          </a:p>
          <a:p>
            <a:pPr lvl="1"/>
            <a:r>
              <a:rPr lang="en-US" dirty="0"/>
              <a:t>Best captured by stochastic method. If possible do not use deterministic tractography.</a:t>
            </a:r>
          </a:p>
          <a:p>
            <a:pPr lvl="1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5513DC-4EED-CB4C-A31F-5C990776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4" y="3767005"/>
            <a:ext cx="4397375" cy="258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43026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CD3D-057E-B64A-97A5-31764C91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Tractography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AD024-6828-1A4B-AF3E-53105ACFB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01" y="1231900"/>
            <a:ext cx="8407400" cy="4343400"/>
          </a:xfrm>
        </p:spPr>
        <p:txBody>
          <a:bodyPr/>
          <a:lstStyle/>
          <a:p>
            <a:r>
              <a:rPr lang="en-US" sz="2800" dirty="0">
                <a:highlight>
                  <a:srgbClr val="FFFF00"/>
                </a:highlight>
              </a:rPr>
              <a:t>Region wise</a:t>
            </a:r>
            <a:r>
              <a:rPr lang="en-US" sz="2800" dirty="0"/>
              <a:t>: Start/end tracking at regions</a:t>
            </a:r>
          </a:p>
          <a:p>
            <a:pPr marL="457200" lvl="1" indent="0">
              <a:buNone/>
            </a:pPr>
            <a:r>
              <a:rPr lang="en-US" sz="2400" dirty="0"/>
              <a:t>+ Each region starts proportional amount of fibers</a:t>
            </a:r>
          </a:p>
          <a:p>
            <a:pPr marL="457200" lvl="1" indent="0">
              <a:buNone/>
            </a:pPr>
            <a:r>
              <a:rPr lang="en-US" sz="2400" dirty="0"/>
              <a:t>+ Memory per region, only store visitation maps</a:t>
            </a:r>
          </a:p>
          <a:p>
            <a:pPr lvl="1">
              <a:buFontTx/>
              <a:buChar char="-"/>
            </a:pPr>
            <a:r>
              <a:rPr lang="en-US" sz="2400" dirty="0"/>
              <a:t>Slow, restart tracking for every region</a:t>
            </a:r>
          </a:p>
          <a:p>
            <a:pPr lvl="1">
              <a:buFontTx/>
              <a:buChar char="-"/>
            </a:pPr>
            <a:r>
              <a:rPr lang="en-US" sz="2400" dirty="0"/>
              <a:t>Start tracking at GM/WM interface</a:t>
            </a:r>
          </a:p>
          <a:p>
            <a:pPr lvl="1">
              <a:buFontTx/>
              <a:buChar char="-"/>
            </a:pPr>
            <a:r>
              <a:rPr lang="en-US" sz="2400" dirty="0"/>
              <a:t>Asymmetric matrices</a:t>
            </a:r>
          </a:p>
          <a:p>
            <a:r>
              <a:rPr lang="en-US" sz="2800" dirty="0"/>
              <a:t>Whole brain: start tracking everywhere in WM</a:t>
            </a:r>
          </a:p>
          <a:p>
            <a:pPr marL="457200" lvl="1" indent="0">
              <a:buNone/>
            </a:pPr>
            <a:r>
              <a:rPr lang="en-US" sz="2400" dirty="0"/>
              <a:t>+ Efficient, single set of streamlines</a:t>
            </a:r>
          </a:p>
          <a:p>
            <a:pPr marL="457200" lvl="1" indent="0">
              <a:buNone/>
            </a:pPr>
            <a:r>
              <a:rPr lang="en-US" sz="2400" dirty="0"/>
              <a:t>+ Start tracking where diffusion signal is high</a:t>
            </a:r>
          </a:p>
          <a:p>
            <a:pPr marL="457200" lvl="1" indent="0">
              <a:buNone/>
            </a:pPr>
            <a:r>
              <a:rPr lang="en-US" sz="2400" dirty="0"/>
              <a:t>+ Symmetric metrices</a:t>
            </a:r>
          </a:p>
          <a:p>
            <a:pPr marL="457200" lvl="1" indent="0">
              <a:buNone/>
            </a:pPr>
            <a:r>
              <a:rPr lang="en-US" sz="2400" dirty="0"/>
              <a:t>-  High memory requirement, all tracts stored</a:t>
            </a:r>
          </a:p>
          <a:p>
            <a:pPr lvl="1">
              <a:buFontTx/>
              <a:buChar char="-"/>
            </a:pPr>
            <a:r>
              <a:rPr lang="en-US" sz="2400" dirty="0"/>
              <a:t>Region close to center over-represented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18162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CD3D-057E-B64A-97A5-31764C91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Tractography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AD024-6828-1A4B-AF3E-53105ACFB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407400" cy="4749800"/>
          </a:xfrm>
        </p:spPr>
        <p:txBody>
          <a:bodyPr/>
          <a:lstStyle/>
          <a:p>
            <a:r>
              <a:rPr lang="en-US" sz="2800" dirty="0">
                <a:highlight>
                  <a:srgbClr val="FFFF00"/>
                </a:highlight>
              </a:rPr>
              <a:t>Surface regions</a:t>
            </a:r>
            <a:r>
              <a:rPr lang="en-US" sz="2800" dirty="0"/>
              <a:t>: Start/end tracking at surface</a:t>
            </a:r>
          </a:p>
          <a:p>
            <a:pPr marL="457200" lvl="1" indent="0">
              <a:buNone/>
            </a:pPr>
            <a:r>
              <a:rPr lang="en-US" sz="2400" dirty="0"/>
              <a:t>+ Regions have consistent number of streamlines, independent of inter-subject size differences</a:t>
            </a:r>
          </a:p>
          <a:p>
            <a:pPr marL="457200" lvl="1" indent="0">
              <a:buNone/>
            </a:pPr>
            <a:r>
              <a:rPr lang="en-US" sz="2400" dirty="0"/>
              <a:t>+ Sub-voxel accuracy for seeding</a:t>
            </a:r>
          </a:p>
          <a:p>
            <a:pPr marL="457200" lvl="1" indent="0">
              <a:buNone/>
            </a:pPr>
            <a:r>
              <a:rPr lang="en-US" sz="2400" dirty="0"/>
              <a:t>-  Needs WM surfaces (additional structural processing)</a:t>
            </a:r>
          </a:p>
          <a:p>
            <a:r>
              <a:rPr lang="en-US" sz="2800" dirty="0"/>
              <a:t>Voxel regions: Start/end tracking in voxels</a:t>
            </a:r>
          </a:p>
          <a:p>
            <a:pPr marL="457200" lvl="1" indent="0">
              <a:buNone/>
            </a:pPr>
            <a:r>
              <a:rPr lang="en-US" sz="2400" dirty="0"/>
              <a:t>+ Most tractography methods are voxel seed based</a:t>
            </a:r>
          </a:p>
          <a:p>
            <a:pPr marL="457200" lvl="1" indent="0">
              <a:buNone/>
            </a:pPr>
            <a:r>
              <a:rPr lang="en-US" sz="2400" dirty="0"/>
              <a:t>+ Efficient processing via template registration</a:t>
            </a:r>
          </a:p>
          <a:p>
            <a:pPr lvl="1">
              <a:buFontTx/>
              <a:buChar char="-"/>
            </a:pPr>
            <a:r>
              <a:rPr lang="en-US" sz="2400" dirty="0"/>
              <a:t>Voxel-level accuracy</a:t>
            </a:r>
          </a:p>
          <a:p>
            <a:pPr lvl="1"/>
            <a:r>
              <a:rPr lang="en-US" sz="2400" dirty="0"/>
              <a:t>Uneven number of streamlines per regions across subjects, connectivity highly sensitive to size variability</a:t>
            </a:r>
          </a:p>
        </p:txBody>
      </p:sp>
    </p:spTree>
    <p:extLst>
      <p:ext uri="{BB962C8B-B14F-4D97-AF65-F5344CB8AC3E}">
        <p14:creationId xmlns:p14="http://schemas.microsoft.com/office/powerpoint/2010/main" val="200159692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6F32-705B-E945-9088-12032CE6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Processing?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ECAD3-20E0-D14A-BD39-B00604A4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4394200"/>
            <a:ext cx="8369301" cy="23368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 dirty="0"/>
              <a:t>AAL subdivision: not optimal</a:t>
            </a:r>
          </a:p>
          <a:p>
            <a:pPr>
              <a:buFontTx/>
              <a:buChar char="-"/>
            </a:pPr>
            <a:r>
              <a:rPr lang="en-US" sz="2400" dirty="0"/>
              <a:t>Whole brain tractography: not optimal</a:t>
            </a:r>
          </a:p>
          <a:p>
            <a:pPr>
              <a:buFontTx/>
              <a:buChar char="-"/>
            </a:pPr>
            <a:r>
              <a:rPr lang="en-US" sz="2400" dirty="0"/>
              <a:t>DTI deterministic tractography: Bad / </a:t>
            </a:r>
            <a:r>
              <a:rPr lang="en-US" sz="2400" dirty="0" err="1"/>
              <a:t>NoNo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Voxel based: not optimal</a:t>
            </a:r>
          </a:p>
          <a:p>
            <a:pPr marL="0" indent="0">
              <a:buNone/>
            </a:pPr>
            <a:r>
              <a:rPr lang="en-US" sz="2400" dirty="0"/>
              <a:t>    =&gt; Simplest pipeline, highest error/variance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0B943-3F17-4A41-BC41-7A044005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4" y="1576830"/>
            <a:ext cx="4688114" cy="2688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0FE91-9DB8-0444-97CD-686DB902DD3E}"/>
              </a:ext>
            </a:extLst>
          </p:cNvPr>
          <p:cNvSpPr txBox="1"/>
          <p:nvPr/>
        </p:nvSpPr>
        <p:spPr>
          <a:xfrm>
            <a:off x="5923486" y="1705860"/>
            <a:ext cx="2488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 et al, </a:t>
            </a:r>
            <a:r>
              <a:rPr lang="en-US" sz="1600" dirty="0" err="1"/>
              <a:t>JNeurosci</a:t>
            </a:r>
            <a:r>
              <a:rPr lang="en-US" sz="1600" dirty="0"/>
              <a:t> 2010</a:t>
            </a:r>
          </a:p>
          <a:p>
            <a:endParaRPr lang="en-US" sz="1600" dirty="0"/>
          </a:p>
          <a:p>
            <a:r>
              <a:rPr lang="en-US" sz="1600" dirty="0"/>
              <a:t>Very common processing</a:t>
            </a:r>
          </a:p>
        </p:txBody>
      </p:sp>
    </p:spTree>
    <p:extLst>
      <p:ext uri="{BB962C8B-B14F-4D97-AF65-F5344CB8AC3E}">
        <p14:creationId xmlns:p14="http://schemas.microsoft.com/office/powerpoint/2010/main" val="351417509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4DB49-6734-3448-B5DA-99DA62BA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C6CB-7EB2-5C42-B7EF-D8C5EF9F8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293100" cy="4343400"/>
          </a:xfrm>
        </p:spPr>
        <p:txBody>
          <a:bodyPr/>
          <a:lstStyle/>
          <a:p>
            <a:r>
              <a:rPr lang="en-US" sz="2800" dirty="0"/>
              <a:t>Region wise tractography: asymmetric matrices</a:t>
            </a:r>
          </a:p>
          <a:p>
            <a:pPr lvl="1"/>
            <a:r>
              <a:rPr lang="en-US" sz="2400" dirty="0"/>
              <a:t>To symmetrize or not to symmetrize?</a:t>
            </a:r>
          </a:p>
          <a:p>
            <a:pPr lvl="1"/>
            <a:r>
              <a:rPr lang="en-US" sz="2400" dirty="0"/>
              <a:t>Symmetrize via “average” or “max”</a:t>
            </a:r>
          </a:p>
          <a:p>
            <a:r>
              <a:rPr lang="en-US" sz="2800" dirty="0"/>
              <a:t>All matrices need normalization</a:t>
            </a:r>
          </a:p>
          <a:p>
            <a:pPr lvl="1"/>
            <a:r>
              <a:rPr lang="en-US" sz="2400" dirty="0"/>
              <a:t>Streamline counting is noisy/sensitive, one cannot use raw counts</a:t>
            </a:r>
          </a:p>
          <a:p>
            <a:pPr lvl="1"/>
            <a:r>
              <a:rPr lang="en-US" sz="2400" dirty="0"/>
              <a:t>Ratio to whole brain tracts: Percent over all brain tracts </a:t>
            </a:r>
            <a:endParaRPr lang="en-US" dirty="0"/>
          </a:p>
          <a:p>
            <a:pPr lvl="1"/>
            <a:r>
              <a:rPr lang="en-US" sz="2400" dirty="0"/>
              <a:t>Ratio to tract between regions: Percent over tracts for that region</a:t>
            </a:r>
          </a:p>
        </p:txBody>
      </p:sp>
    </p:spTree>
    <p:extLst>
      <p:ext uri="{BB962C8B-B14F-4D97-AF65-F5344CB8AC3E}">
        <p14:creationId xmlns:p14="http://schemas.microsoft.com/office/powerpoint/2010/main" val="34409969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384058" cy="4343400"/>
          </a:xfrm>
        </p:spPr>
        <p:txBody>
          <a:bodyPr/>
          <a:lstStyle/>
          <a:p>
            <a:r>
              <a:rPr lang="en-US" sz="2800" dirty="0"/>
              <a:t>Our connectivity tool</a:t>
            </a:r>
          </a:p>
          <a:p>
            <a:r>
              <a:rPr lang="en-US" sz="2800" dirty="0"/>
              <a:t>Probabilistic tractography with 2-3 fibers (ball &amp; stick)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Surface region based</a:t>
            </a:r>
          </a:p>
          <a:p>
            <a:pPr lvl="1"/>
            <a:r>
              <a:rPr lang="en-US" sz="2000" dirty="0"/>
              <a:t>Any parcellation</a:t>
            </a:r>
          </a:p>
          <a:p>
            <a:r>
              <a:rPr lang="en-US" sz="2400" dirty="0"/>
              <a:t>Computation on cluster (longleaf)</a:t>
            </a:r>
          </a:p>
          <a:p>
            <a:r>
              <a:rPr lang="en-US" sz="2400" dirty="0" err="1"/>
              <a:t>Javascript</a:t>
            </a:r>
            <a:r>
              <a:rPr lang="en-US" sz="2400" dirty="0"/>
              <a:t> based visualization of metrices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885" y="3243784"/>
            <a:ext cx="3306198" cy="3163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790" y="1041214"/>
            <a:ext cx="2398610" cy="220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816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CF2E-1500-C84A-932C-59B171C1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65BEB-E830-194A-A5F1-DBAF4459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166100" cy="4343400"/>
          </a:xfrm>
        </p:spPr>
        <p:txBody>
          <a:bodyPr/>
          <a:lstStyle/>
          <a:p>
            <a:r>
              <a:rPr lang="en-US" dirty="0"/>
              <a:t>Need for an interactive and customizable visualization</a:t>
            </a:r>
          </a:p>
          <a:p>
            <a:pPr lvl="1"/>
            <a:r>
              <a:rPr lang="en-US" dirty="0"/>
              <a:t>CPE intern </a:t>
            </a:r>
            <a:r>
              <a:rPr lang="en-US" dirty="0" err="1"/>
              <a:t>Wieke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8DA77-63BB-E745-BFB7-56A56512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505" y="4090848"/>
            <a:ext cx="2534965" cy="242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EEF52-389B-E14B-9F1E-470D3D26C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42" b="40602"/>
          <a:stretch/>
        </p:blipFill>
        <p:spPr>
          <a:xfrm>
            <a:off x="7442199" y="2209614"/>
            <a:ext cx="1015999" cy="1308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50210-D82E-4245-A200-81B17929D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70" y="4179418"/>
            <a:ext cx="2120001" cy="2156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2C34B-8422-A845-A7AF-7FE603D93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715" y="2209614"/>
            <a:ext cx="1816100" cy="181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CE80F-20D5-9241-9295-0FA94B0ED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804" y="3790764"/>
            <a:ext cx="2411651" cy="27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158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8CE8-61DA-D645-B3B0-1C5050ED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9370-0316-754D-83E6-225C7E39D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order models of diffusion needed</a:t>
            </a:r>
          </a:p>
          <a:p>
            <a:pPr lvl="1"/>
            <a:r>
              <a:rPr lang="en-US" dirty="0"/>
              <a:t>For improved interpretation</a:t>
            </a:r>
          </a:p>
          <a:p>
            <a:pPr lvl="2"/>
            <a:r>
              <a:rPr lang="en-US" dirty="0"/>
              <a:t>NODDI is in heavy use</a:t>
            </a:r>
          </a:p>
          <a:p>
            <a:pPr lvl="1"/>
            <a:r>
              <a:rPr lang="en-US" dirty="0"/>
              <a:t>For improved tractography</a:t>
            </a:r>
          </a:p>
          <a:p>
            <a:pPr lvl="2"/>
            <a:r>
              <a:rPr lang="en-US" dirty="0"/>
              <a:t>Smaller tracts, U-fibers, Tumors/Lesions</a:t>
            </a:r>
          </a:p>
          <a:p>
            <a:pPr lvl="1"/>
            <a:r>
              <a:rPr lang="en-US" dirty="0"/>
              <a:t>For connectivity processing</a:t>
            </a:r>
          </a:p>
          <a:p>
            <a:pPr lvl="2"/>
            <a:r>
              <a:rPr lang="en-US" dirty="0"/>
              <a:t>To get structural brain connectivity matrices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3334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1143000"/>
          </a:xfrm>
        </p:spPr>
        <p:txBody>
          <a:bodyPr/>
          <a:lstStyle/>
          <a:p>
            <a:r>
              <a:rPr lang="en-US" sz="3600"/>
              <a:t>DTI with 12 directions &amp; 2 averages</a:t>
            </a:r>
            <a:br>
              <a:rPr lang="en-US" sz="3600"/>
            </a:br>
            <a:r>
              <a:rPr lang="en-US" sz="3200"/>
              <a:t>Crossing Fibers Dropout on FA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18750" b="15625"/>
          <a:stretch>
            <a:fillRect/>
          </a:stretch>
        </p:blipFill>
        <p:spPr bwMode="auto">
          <a:xfrm>
            <a:off x="4572000" y="1600200"/>
            <a:ext cx="358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3505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38325" y="1371600"/>
            <a:ext cx="5467350" cy="4572000"/>
            <a:chOff x="1837552" y="1828800"/>
            <a:chExt cx="5468896" cy="4572000"/>
          </a:xfrm>
        </p:grpSpPr>
        <p:pic>
          <p:nvPicPr>
            <p:cNvPr id="5530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552" y="1828800"/>
              <a:ext cx="5468896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437797" y="3962400"/>
              <a:ext cx="1448209" cy="1447800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486659" y="3962400"/>
              <a:ext cx="1448209" cy="1447800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62700" y="5878513"/>
            <a:ext cx="24796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Courtesy R.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McKinstry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05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96200" cy="1143000"/>
          </a:xfrm>
        </p:spPr>
        <p:txBody>
          <a:bodyPr/>
          <a:lstStyle/>
          <a:p>
            <a:pPr eaLnBrk="1" hangingPunct="1"/>
            <a:r>
              <a:rPr lang="en-US" dirty="0"/>
              <a:t>Two Tensor Model </a:t>
            </a:r>
          </a:p>
        </p:txBody>
      </p: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304800" y="1419225"/>
            <a:ext cx="8534400" cy="4219575"/>
            <a:chOff x="457200" y="1828800"/>
            <a:chExt cx="8534400" cy="4219575"/>
          </a:xfrm>
        </p:grpSpPr>
        <p:pic>
          <p:nvPicPr>
            <p:cNvPr id="583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57400"/>
              <a:ext cx="7353300" cy="399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2438400"/>
              <a:ext cx="10668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828800"/>
              <a:ext cx="11715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4267200" y="57912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  <p:extLst>
      <p:ext uri="{BB962C8B-B14F-4D97-AF65-F5344CB8AC3E}">
        <p14:creationId xmlns:p14="http://schemas.microsoft.com/office/powerpoint/2010/main" val="18622588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/>
          </p:cNvSpPr>
          <p:nvPr/>
        </p:nvSpPr>
        <p:spPr bwMode="auto">
          <a:xfrm>
            <a:off x="7732713" y="5902325"/>
            <a:ext cx="13223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>
              <a:spcBef>
                <a:spcPts val="1400"/>
              </a:spcBef>
            </a:pPr>
            <a:r>
              <a:rPr lang="en-US" sz="2400">
                <a:cs typeface="Arial" pitchFamily="34" charset="0"/>
              </a:rPr>
              <a:t>DTI</a:t>
            </a:r>
          </a:p>
        </p:txBody>
      </p:sp>
      <p:sp>
        <p:nvSpPr>
          <p:cNvPr id="60419" name="Rectangle 2"/>
          <p:cNvSpPr>
            <a:spLocks/>
          </p:cNvSpPr>
          <p:nvPr/>
        </p:nvSpPr>
        <p:spPr bwMode="auto">
          <a:xfrm>
            <a:off x="88900" y="6473825"/>
            <a:ext cx="9604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5" bIns="0">
            <a:spAutoFit/>
          </a:bodyPr>
          <a:lstStyle/>
          <a:p>
            <a:pPr marL="38100"/>
            <a:r>
              <a:rPr lang="en-US" sz="1500" b="1">
                <a:solidFill>
                  <a:srgbClr val="919191"/>
                </a:solidFill>
                <a:latin typeface="Helvetica" pitchFamily="34" charset="0"/>
                <a:sym typeface="Helvetica" pitchFamily="34" charset="0"/>
              </a:rPr>
              <a:t>MGH / DT</a:t>
            </a:r>
          </a:p>
        </p:txBody>
      </p:sp>
      <p:pic>
        <p:nvPicPr>
          <p:cNvPr id="6042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6890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/>
          </p:cNvSpPr>
          <p:nvPr/>
        </p:nvSpPr>
        <p:spPr bwMode="auto">
          <a:xfrm>
            <a:off x="7732713" y="5902325"/>
            <a:ext cx="13223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>
              <a:spcBef>
                <a:spcPts val="1400"/>
              </a:spcBef>
            </a:pPr>
            <a:r>
              <a:rPr lang="en-US" sz="2400">
                <a:cs typeface="Arial" pitchFamily="34" charset="0"/>
              </a:rPr>
              <a:t>QBI</a:t>
            </a:r>
          </a:p>
        </p:txBody>
      </p:sp>
      <p:sp>
        <p:nvSpPr>
          <p:cNvPr id="61443" name="Rectangle 2"/>
          <p:cNvSpPr>
            <a:spLocks/>
          </p:cNvSpPr>
          <p:nvPr/>
        </p:nvSpPr>
        <p:spPr bwMode="auto">
          <a:xfrm>
            <a:off x="88900" y="6473825"/>
            <a:ext cx="9604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5" bIns="0">
            <a:spAutoFit/>
          </a:bodyPr>
          <a:lstStyle/>
          <a:p>
            <a:pPr marL="38100"/>
            <a:r>
              <a:rPr lang="en-US" sz="1500" b="1">
                <a:solidFill>
                  <a:srgbClr val="919191"/>
                </a:solidFill>
                <a:latin typeface="Helvetica" pitchFamily="34" charset="0"/>
                <a:sym typeface="Helvetica" pitchFamily="34" charset="0"/>
              </a:rPr>
              <a:t>MGH / DT</a:t>
            </a:r>
          </a:p>
        </p:txBody>
      </p:sp>
      <p:pic>
        <p:nvPicPr>
          <p:cNvPr id="6144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172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A183-43FD-034C-B860-F11C9482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Order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A5845-B7E0-C84A-9CED-33296649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 multiple components to diffusion data</a:t>
            </a:r>
          </a:p>
          <a:p>
            <a:r>
              <a:rPr lang="en-US" dirty="0"/>
              <a:t>HARDI / single shell</a:t>
            </a:r>
          </a:p>
          <a:p>
            <a:r>
              <a:rPr lang="en-US" dirty="0"/>
              <a:t>Multi-tensor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Ball &amp; Stick (FSL)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31CA-6137-AF42-86ED-3C73EEC8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605" y="5029944"/>
            <a:ext cx="5121190" cy="149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DD6E9-E149-2946-AEF7-947E836D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83" y="3021089"/>
            <a:ext cx="4208070" cy="15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56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_C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10204" r="3817" b="10204"/>
          <a:stretch>
            <a:fillRect/>
          </a:stretch>
        </p:blipFill>
        <p:spPr>
          <a:xfrm>
            <a:off x="4538662" y="1698683"/>
            <a:ext cx="4454525" cy="3048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3491" name="Rectangle 8"/>
          <p:cNvSpPr>
            <a:spLocks noChangeArrowheads="1"/>
          </p:cNvSpPr>
          <p:nvPr/>
        </p:nvSpPr>
        <p:spPr bwMode="auto">
          <a:xfrm>
            <a:off x="4932154" y="1271472"/>
            <a:ext cx="378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Spherical Deconvolution Tractography </a:t>
            </a:r>
            <a:endParaRPr lang="en-US">
              <a:latin typeface="Calibri" pitchFamily="34" charset="0"/>
            </a:endParaRPr>
          </a:p>
        </p:txBody>
      </p:sp>
      <p:sp>
        <p:nvSpPr>
          <p:cNvPr id="63492" name="Rectangle 9"/>
          <p:cNvSpPr>
            <a:spLocks noChangeArrowheads="1"/>
          </p:cNvSpPr>
          <p:nvPr/>
        </p:nvSpPr>
        <p:spPr bwMode="auto">
          <a:xfrm>
            <a:off x="1242804" y="1271472"/>
            <a:ext cx="181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DTI Tractography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1512" name="Picture 11" descr="CC_Cintdt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909" r="13072" b="26364"/>
          <a:stretch>
            <a:fillRect/>
          </a:stretch>
        </p:blipFill>
        <p:spPr bwMode="auto">
          <a:xfrm>
            <a:off x="306387" y="1698683"/>
            <a:ext cx="41259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</a:t>
            </a:r>
            <a:r>
              <a:rPr lang="en-US" dirty="0" err="1"/>
              <a:t>Deconvolution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EBA33-202C-4741-9657-6280CDF11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090" y="5401324"/>
            <a:ext cx="3605871" cy="1145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48154-382B-FC46-AAE2-1B9DB2E2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43" y="5595467"/>
            <a:ext cx="2616055" cy="1023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936BA-BCBC-1442-A56D-A1052D9F2823}"/>
              </a:ext>
            </a:extLst>
          </p:cNvPr>
          <p:cNvSpPr txBox="1"/>
          <p:nvPr/>
        </p:nvSpPr>
        <p:spPr>
          <a:xfrm>
            <a:off x="542994" y="4789214"/>
            <a:ext cx="8450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Spherical deconvolution: Fit a model of diffusion via spherical harmonics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ODF = Orientation Distribution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711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6CAA-01CE-C046-8DC9-BA762D3AD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Order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DC5F7-37EA-3445-9773-F2F2439B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0"/>
            <a:ext cx="8299269" cy="4343400"/>
          </a:xfrm>
        </p:spPr>
        <p:txBody>
          <a:bodyPr/>
          <a:lstStyle/>
          <a:p>
            <a:r>
              <a:rPr lang="en-US" dirty="0"/>
              <a:t>Tissue property focused</a:t>
            </a:r>
          </a:p>
          <a:p>
            <a:pPr lvl="1"/>
            <a:r>
              <a:rPr lang="en-US" dirty="0"/>
              <a:t>Model intra and extra cellular diffusion</a:t>
            </a:r>
          </a:p>
          <a:p>
            <a:pPr lvl="1"/>
            <a:r>
              <a:rPr lang="en-US" dirty="0"/>
              <a:t>Axon diameter: </a:t>
            </a:r>
            <a:r>
              <a:rPr lang="en-US" dirty="0" err="1"/>
              <a:t>AxCaliber</a:t>
            </a:r>
            <a:r>
              <a:rPr lang="en-US" dirty="0"/>
              <a:t> (and others)</a:t>
            </a:r>
          </a:p>
          <a:p>
            <a:pPr lvl="2"/>
            <a:r>
              <a:rPr lang="en-US" dirty="0"/>
              <a:t>Issues with model overfitting</a:t>
            </a:r>
          </a:p>
          <a:p>
            <a:pPr lvl="1"/>
            <a:r>
              <a:rPr lang="en-US" dirty="0"/>
              <a:t>Fiber density &amp; orientations: NODDI</a:t>
            </a:r>
          </a:p>
          <a:p>
            <a:pPr lvl="2"/>
            <a:r>
              <a:rPr lang="en-US" dirty="0"/>
              <a:t>Intracellular &amp; extracellular &amp; CSF compartments</a:t>
            </a:r>
          </a:p>
          <a:p>
            <a:pPr lvl="3"/>
            <a:r>
              <a:rPr lang="en-US" dirty="0" err="1"/>
              <a:t>v</a:t>
            </a:r>
            <a:r>
              <a:rPr lang="en-US" baseline="-25000" dirty="0" err="1"/>
              <a:t>ec</a:t>
            </a:r>
            <a:r>
              <a:rPr lang="en-US" dirty="0"/>
              <a:t> = 1 - </a:t>
            </a:r>
            <a:r>
              <a:rPr lang="en-US" dirty="0" err="1"/>
              <a:t>v</a:t>
            </a:r>
            <a:r>
              <a:rPr lang="en-US" baseline="-25000" dirty="0" err="1"/>
              <a:t>ic</a:t>
            </a:r>
            <a:r>
              <a:rPr lang="en-US" dirty="0"/>
              <a:t>  , </a:t>
            </a:r>
            <a:r>
              <a:rPr lang="en-US" dirty="0" err="1"/>
              <a:t>E</a:t>
            </a:r>
            <a:r>
              <a:rPr lang="en-US" baseline="-25000" dirty="0" err="1"/>
              <a:t>ec</a:t>
            </a:r>
            <a:r>
              <a:rPr lang="en-US" dirty="0"/>
              <a:t> and </a:t>
            </a:r>
            <a:r>
              <a:rPr lang="en-US" dirty="0" err="1"/>
              <a:t>E</a:t>
            </a:r>
            <a:r>
              <a:rPr lang="en-US" baseline="-25000" dirty="0" err="1"/>
              <a:t>ic</a:t>
            </a:r>
            <a:r>
              <a:rPr lang="en-US" dirty="0"/>
              <a:t> coupled</a:t>
            </a:r>
          </a:p>
          <a:p>
            <a:pPr lvl="2"/>
            <a:r>
              <a:rPr lang="en-US" dirty="0"/>
              <a:t>Orientation dispersion (OD), angular variance based on Watson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6D338-59C8-8247-A651-A5E61169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727700"/>
            <a:ext cx="77724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294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IRAL">
  <a:themeElements>
    <a:clrScheme name="MyUN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UN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yUN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NIRAL.thmx</Template>
  <TotalTime>6874</TotalTime>
  <Words>1030</Words>
  <Application>Microsoft Macintosh PowerPoint</Application>
  <PresentationFormat>On-screen Show (4:3)</PresentationFormat>
  <Paragraphs>191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</vt:lpstr>
      <vt:lpstr>Marker Felt</vt:lpstr>
      <vt:lpstr>NIRAL</vt:lpstr>
      <vt:lpstr>Diffusion MRI: A Brief Intro Lesson 5</vt:lpstr>
      <vt:lpstr>Limitations of the Diffusion Tensor Model</vt:lpstr>
      <vt:lpstr>DTI with 12 directions &amp; 2 averages Crossing Fibers Dropout on FA</vt:lpstr>
      <vt:lpstr>Two Tensor Model </vt:lpstr>
      <vt:lpstr>PowerPoint Presentation</vt:lpstr>
      <vt:lpstr>PowerPoint Presentation</vt:lpstr>
      <vt:lpstr>Higher Order Models</vt:lpstr>
      <vt:lpstr>Spherical Deconvolution</vt:lpstr>
      <vt:lpstr>Higher Order Models</vt:lpstr>
      <vt:lpstr>Multiple Shells</vt:lpstr>
      <vt:lpstr>NODDI</vt:lpstr>
      <vt:lpstr>NODDI continued</vt:lpstr>
      <vt:lpstr>NODDI continued</vt:lpstr>
      <vt:lpstr>Conclusion – higher models</vt:lpstr>
      <vt:lpstr>Structural Connectivity </vt:lpstr>
      <vt:lpstr>Connectivity Matrices</vt:lpstr>
      <vt:lpstr>Processing Choices!</vt:lpstr>
      <vt:lpstr>Which Parcellation?</vt:lpstr>
      <vt:lpstr>Tractography I</vt:lpstr>
      <vt:lpstr>Tractography II</vt:lpstr>
      <vt:lpstr>Tractography III</vt:lpstr>
      <vt:lpstr>Tractography IV</vt:lpstr>
      <vt:lpstr>Example Processing?</vt:lpstr>
      <vt:lpstr>Matrix Normalization</vt:lpstr>
      <vt:lpstr>CIVILITY</vt:lpstr>
      <vt:lpstr>Visualization</vt:lpstr>
      <vt:lpstr>Conclusions</vt:lpstr>
    </vt:vector>
  </TitlesOfParts>
  <Company>University of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Tensor Processing and Visualization</dc:title>
  <dc:creator>Ross Whitaker</dc:creator>
  <cp:lastModifiedBy>Martin Styner</cp:lastModifiedBy>
  <cp:revision>411</cp:revision>
  <dcterms:created xsi:type="dcterms:W3CDTF">2006-05-25T14:45:12Z</dcterms:created>
  <dcterms:modified xsi:type="dcterms:W3CDTF">2019-07-30T15:12:12Z</dcterms:modified>
</cp:coreProperties>
</file>