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61" r:id="rId3"/>
    <p:sldId id="262" r:id="rId4"/>
    <p:sldId id="257" r:id="rId5"/>
    <p:sldId id="258" r:id="rId6"/>
    <p:sldId id="259" r:id="rId7"/>
    <p:sldId id="256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73"/>
    <p:restoredTop sz="94693"/>
  </p:normalViewPr>
  <p:slideViewPr>
    <p:cSldViewPr snapToGrid="0" snapToObjects="1">
      <p:cViewPr varScale="1">
        <p:scale>
          <a:sx n="87" d="100"/>
          <a:sy n="87" d="100"/>
        </p:scale>
        <p:origin x="200" y="17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DBAAE-B32B-F14D-B917-F16C5D242D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A1D92C-2982-DA4F-AE4C-A37E92A216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23DE9D-8FDD-0C43-8D17-45880BAEB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9F472-03CF-274A-9BAC-11973ABA8ED0}" type="datetimeFigureOut">
              <a:rPr lang="en-US" smtClean="0"/>
              <a:t>5/5/20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8447A8-3453-7747-905B-B5D9F654F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79A0D6-463F-F74A-B3B4-0B934EBD8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301A2-25D0-C945-9381-E8D31E4F2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060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3BF58A-E8CA-5E4D-B442-A9E69DB2F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F8E63A-CF0B-0540-B0BC-2595D26C3B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ED9F20-D03F-E043-86AF-9CB0D2C91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9F472-03CF-274A-9BAC-11973ABA8ED0}" type="datetimeFigureOut">
              <a:rPr lang="en-US" smtClean="0"/>
              <a:t>5/5/20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DFB393-2B73-6943-B996-0F68BED5A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C5211E-1B2D-A84D-B02D-1E0048B1F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301A2-25D0-C945-9381-E8D31E4F2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61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4D3AD77-ED4C-6846-BD86-BC2B9B593F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001933-C423-6448-AA1C-564398EFAE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D79529-15F5-C044-8AC8-11F590DF5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9F472-03CF-274A-9BAC-11973ABA8ED0}" type="datetimeFigureOut">
              <a:rPr lang="en-US" smtClean="0"/>
              <a:t>5/5/20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4305D5-F191-174F-8349-B7FBB3829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2DDCDA-721D-A845-9908-173678F0C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301A2-25D0-C945-9381-E8D31E4F2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310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6702F-1F1B-594B-8A10-0C37F5DDC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9D2EE0-9DF9-DF46-8FBC-83CF256C50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47F2A5-32E8-B449-AF9C-5B4E86A13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9F472-03CF-274A-9BAC-11973ABA8ED0}" type="datetimeFigureOut">
              <a:rPr lang="en-US" smtClean="0"/>
              <a:t>5/5/20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CADADE-4888-FB40-AD38-B99C9650E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D4244A-4B2E-9B4A-B137-ECF02A7FA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301A2-25D0-C945-9381-E8D31E4F2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881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F4365-1913-EA4F-8CB2-68D0895C7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ED2539-6917-8442-98EA-416951C916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6BF1FB-9371-744E-8F68-CA989BDDA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9F472-03CF-274A-9BAC-11973ABA8ED0}" type="datetimeFigureOut">
              <a:rPr lang="en-US" smtClean="0"/>
              <a:t>5/5/20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6685EF-0C4E-AE4E-995E-5C0156AD8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CB433A-84EA-FE41-8218-B95215AA4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301A2-25D0-C945-9381-E8D31E4F2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489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A8CE5-8BCC-104E-B7E6-E7D2E5BE2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3BF1EF-2A42-DA46-B48E-CC173B38A4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26ABB3-134F-9C41-A3AA-481AB19DA4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B66E85-4E59-B24F-9276-56559CC86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9F472-03CF-274A-9BAC-11973ABA8ED0}" type="datetimeFigureOut">
              <a:rPr lang="en-US" smtClean="0"/>
              <a:t>5/5/20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4C7DB6-DC60-AF45-ADA5-47A426376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4F394C-01CF-EA46-92D9-F4547D84E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301A2-25D0-C945-9381-E8D31E4F2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72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2A4DD4-AA29-DB4A-B9B1-2495F1DB8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998223-2E58-0640-BE52-C972AA9D61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6B90C5-08FE-0747-BE69-BE7AA09884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7E4340-F045-174E-A465-21EDED849B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D98A3F-D654-7740-9D56-C19F51ACC3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C974DD5-372D-994F-8C9A-E35D08C1A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9F472-03CF-274A-9BAC-11973ABA8ED0}" type="datetimeFigureOut">
              <a:rPr lang="en-US" smtClean="0"/>
              <a:t>5/5/20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8753D59-34F5-7345-B123-AB09BF71B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A8EF25-4577-0A4E-AFAC-612DC2936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301A2-25D0-C945-9381-E8D31E4F2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958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E3943-1DB2-E549-8BDE-3BCA31716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9BF190-1AC4-D54D-8696-FB7A8432B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9F472-03CF-274A-9BAC-11973ABA8ED0}" type="datetimeFigureOut">
              <a:rPr lang="en-US" smtClean="0"/>
              <a:t>5/5/20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CD7D03-B248-2843-A28F-481235EDE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160132-981E-6247-8185-81E3BC60C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301A2-25D0-C945-9381-E8D31E4F2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825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F84B82-8DB2-1444-B1A2-544277A8A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9F472-03CF-274A-9BAC-11973ABA8ED0}" type="datetimeFigureOut">
              <a:rPr lang="en-US" smtClean="0"/>
              <a:t>5/5/20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7E76CD-21D1-1742-ABAC-E5D14BE32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C33A1C-4CAC-7643-81D8-EC13BF9E3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301A2-25D0-C945-9381-E8D31E4F2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780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D8C8B-5AC7-8545-AB1D-181621241D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113AB4-07D6-9D4E-9555-6920E845CC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E72572-65D8-8541-90CB-D10B782598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16D919-C8E7-B546-99DA-923F3991F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9F472-03CF-274A-9BAC-11973ABA8ED0}" type="datetimeFigureOut">
              <a:rPr lang="en-US" smtClean="0"/>
              <a:t>5/5/20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9EC51B-64D4-B345-84DA-5AF3F5D0B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B77D71-E8C1-724F-97CA-DE2DA483E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301A2-25D0-C945-9381-E8D31E4F2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104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7331B-B149-E648-9F8D-DFFDE5272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5F246E3-00FA-7B41-81AA-B3055A0912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A50D23-B6CC-E944-B912-B52AE96FAD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11D3B5-86F5-3141-903C-581441E8E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9F472-03CF-274A-9BAC-11973ABA8ED0}" type="datetimeFigureOut">
              <a:rPr lang="en-US" smtClean="0"/>
              <a:t>5/5/20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5C0757-0655-784C-99CA-0B9FDDC03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D1DF2C-C4AA-604B-962E-2C1BF3613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301A2-25D0-C945-9381-E8D31E4F2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690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97E8F94-C4E3-0B45-8C29-8E2FB1669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0E2DA6-18EC-CD48-8949-DD696DFCC4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C775A9-BE62-AC44-98D0-338C5EA27C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9F472-03CF-274A-9BAC-11973ABA8ED0}" type="datetimeFigureOut">
              <a:rPr lang="en-US" smtClean="0"/>
              <a:t>5/5/20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0A9931-E480-D541-B24B-1EAF53FCF7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1AAED5-273C-BC44-A2E3-CD39AE3D07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6301A2-25D0-C945-9381-E8D31E4F2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50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onyen@janus.ia.unc.edu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6FEEE7-BDFC-1C47-ADDC-35F55DB95E2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Hands-on Python Tutorial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43F9DC-0D20-8147-B473-FF78816E83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Martin Styner</a:t>
            </a:r>
          </a:p>
        </p:txBody>
      </p:sp>
    </p:spTree>
    <p:extLst>
      <p:ext uri="{BB962C8B-B14F-4D97-AF65-F5344CB8AC3E}">
        <p14:creationId xmlns:p14="http://schemas.microsoft.com/office/powerpoint/2010/main" val="34046605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B03B7-A68A-6D41-89C7-0F3CCDD80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look at the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758A7-31E6-8443-A518-856A971A00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005052" cy="4309704"/>
          </a:xfrm>
        </p:spPr>
        <p:txBody>
          <a:bodyPr/>
          <a:lstStyle/>
          <a:p>
            <a:r>
              <a:rPr lang="en-US" dirty="0"/>
              <a:t>Just type the name of the variable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88BC293-0585-174F-B6FC-AF72161FF6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6376" y="2313480"/>
            <a:ext cx="7799028" cy="4340245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959119D-095F-0841-9390-E21239BAFC3F}"/>
              </a:ext>
            </a:extLst>
          </p:cNvPr>
          <p:cNvCxnSpPr/>
          <p:nvPr/>
        </p:nvCxnSpPr>
        <p:spPr>
          <a:xfrm flipV="1">
            <a:off x="1902542" y="3318387"/>
            <a:ext cx="1637071" cy="471948"/>
          </a:xfrm>
          <a:prstGeom prst="straightConnector1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58964DA9-CAFB-1B4B-98B7-294775E7F441}"/>
              </a:ext>
            </a:extLst>
          </p:cNvPr>
          <p:cNvSpPr txBox="1"/>
          <p:nvPr/>
        </p:nvSpPr>
        <p:spPr>
          <a:xfrm>
            <a:off x="838200" y="3790335"/>
            <a:ext cx="1084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Key Index</a:t>
            </a:r>
          </a:p>
        </p:txBody>
      </p:sp>
    </p:spTree>
    <p:extLst>
      <p:ext uri="{BB962C8B-B14F-4D97-AF65-F5344CB8AC3E}">
        <p14:creationId xmlns:p14="http://schemas.microsoft.com/office/powerpoint/2010/main" val="26802988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F82B69-2A82-F34D-9D45-167935DE7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Selecting Data / Counting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DE229D-8B85-214B-AD80-C21942995B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521245" cy="4351338"/>
          </a:xfrm>
        </p:spPr>
        <p:txBody>
          <a:bodyPr/>
          <a:lstStyle/>
          <a:p>
            <a:r>
              <a:rPr lang="en-US" dirty="0"/>
              <a:t>Use “[ ]” to select parts of the data</a:t>
            </a:r>
          </a:p>
          <a:p>
            <a:pPr lvl="1"/>
            <a:r>
              <a:rPr lang="en-US" dirty="0"/>
              <a:t>data[‘key’]  =&gt; only the key column</a:t>
            </a:r>
          </a:p>
          <a:p>
            <a:pPr lvl="1"/>
            <a:r>
              <a:rPr lang="en-US" dirty="0"/>
              <a:t>Data[row </a:t>
            </a:r>
            <a:r>
              <a:rPr lang="en-US" dirty="0" err="1"/>
              <a:t>criterior</a:t>
            </a:r>
            <a:r>
              <a:rPr lang="en-US" dirty="0"/>
              <a:t>] =&gt; only the rows satisfying this criterion</a:t>
            </a:r>
          </a:p>
          <a:p>
            <a:r>
              <a:rPr lang="en-US" dirty="0"/>
              <a:t>Use count() to count non-zero element</a:t>
            </a:r>
          </a:p>
          <a:p>
            <a:pPr lvl="1"/>
            <a:r>
              <a:rPr lang="en-US" dirty="0"/>
              <a:t>subDataV06.count()</a:t>
            </a:r>
          </a:p>
          <a:p>
            <a:r>
              <a:rPr lang="en-US" dirty="0"/>
              <a:t>Use Counter function to count rows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C38F439-BB45-DB44-A512-B3A8A6DBC8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2684" y="1825625"/>
            <a:ext cx="4594531" cy="270627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62C258A-6709-C14E-9637-D43FFFCCC9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950" y="5362575"/>
            <a:ext cx="11214100" cy="113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41388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4A73D-859F-4045-BDAD-7878920AB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Merging </a:t>
            </a:r>
            <a:r>
              <a:rPr lang="en-US" dirty="0" err="1"/>
              <a:t>Dataframes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A5C8B2-495D-A849-A388-15851D452F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9084"/>
            <a:ext cx="10515600" cy="4657879"/>
          </a:xfrm>
        </p:spPr>
        <p:txBody>
          <a:bodyPr/>
          <a:lstStyle/>
          <a:p>
            <a:r>
              <a:rPr lang="en-US" dirty="0"/>
              <a:t>Use “merge”</a:t>
            </a:r>
          </a:p>
          <a:p>
            <a:pPr lvl="1"/>
            <a:r>
              <a:rPr lang="en-US" dirty="0"/>
              <a:t>Can merge two </a:t>
            </a:r>
            <a:r>
              <a:rPr lang="en-US" dirty="0" err="1"/>
              <a:t>dataframes</a:t>
            </a:r>
            <a:r>
              <a:rPr lang="en-US" dirty="0"/>
              <a:t> at a time</a:t>
            </a:r>
          </a:p>
          <a:p>
            <a:r>
              <a:rPr lang="en-US" dirty="0"/>
              <a:t>Several important parameters</a:t>
            </a:r>
          </a:p>
          <a:p>
            <a:pPr lvl="1"/>
            <a:r>
              <a:rPr lang="en-US" dirty="0"/>
              <a:t>validate =&gt; check whether data/key is unique with ‘</a:t>
            </a:r>
            <a:r>
              <a:rPr lang="en-US" dirty="0" err="1"/>
              <a:t>one_to_one</a:t>
            </a:r>
            <a:r>
              <a:rPr lang="en-US" dirty="0"/>
              <a:t>’</a:t>
            </a:r>
          </a:p>
          <a:p>
            <a:pPr lvl="1"/>
            <a:r>
              <a:rPr lang="en-US" dirty="0" err="1"/>
              <a:t>left_index</a:t>
            </a:r>
            <a:r>
              <a:rPr lang="en-US" dirty="0"/>
              <a:t> = True, </a:t>
            </a:r>
            <a:r>
              <a:rPr lang="en-US" dirty="0" err="1"/>
              <a:t>right_index</a:t>
            </a:r>
            <a:r>
              <a:rPr lang="en-US" dirty="0"/>
              <a:t>=True =&gt; both </a:t>
            </a:r>
            <a:r>
              <a:rPr lang="en-US" dirty="0" err="1"/>
              <a:t>dataframes</a:t>
            </a:r>
            <a:r>
              <a:rPr lang="en-US" dirty="0"/>
              <a:t> should have the keys and they should both be used in the merging</a:t>
            </a:r>
          </a:p>
          <a:p>
            <a:pPr lvl="1"/>
            <a:r>
              <a:rPr lang="en-US" dirty="0"/>
              <a:t>how =&gt; merge style</a:t>
            </a:r>
          </a:p>
          <a:p>
            <a:pPr lvl="2"/>
            <a:r>
              <a:rPr lang="en-US" dirty="0"/>
              <a:t>‘inner’ = needs key to be present in both </a:t>
            </a:r>
            <a:r>
              <a:rPr lang="en-US" dirty="0" err="1"/>
              <a:t>dataframes</a:t>
            </a:r>
            <a:r>
              <a:rPr lang="en-US" dirty="0"/>
              <a:t> (this is what you usually want)</a:t>
            </a:r>
          </a:p>
          <a:p>
            <a:pPr lvl="2"/>
            <a:r>
              <a:rPr lang="en-US" dirty="0"/>
              <a:t>‘outer’ = needs key to be present at least in one (but not necessary in both) </a:t>
            </a:r>
            <a:r>
              <a:rPr lang="en-US" dirty="0" err="1"/>
              <a:t>dataframes</a:t>
            </a:r>
            <a:endParaRPr lang="en-US" dirty="0"/>
          </a:p>
          <a:p>
            <a:pPr lvl="1"/>
            <a:r>
              <a:rPr lang="en-US" dirty="0"/>
              <a:t>sort =&gt; also sort the rows using the key column</a:t>
            </a:r>
          </a:p>
          <a:p>
            <a:pPr lvl="1"/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42DBFFA-B4D8-3946-A024-35D29A536E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5611813"/>
            <a:ext cx="9029700" cy="113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2262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C8CDD-2E9C-8848-B384-FD0AE82EE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9404"/>
            <a:ext cx="10515600" cy="1325563"/>
          </a:xfrm>
        </p:spPr>
        <p:txBody>
          <a:bodyPr/>
          <a:lstStyle/>
          <a:p>
            <a:r>
              <a:rPr lang="en-US" dirty="0"/>
              <a:t>Selecting Multiple Columns from </a:t>
            </a:r>
            <a:r>
              <a:rPr lang="en-US" dirty="0" err="1"/>
              <a:t>Dataframes</a:t>
            </a:r>
            <a:r>
              <a:rPr lang="en-US" dirty="0"/>
              <a:t>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5E8B9E-B668-DB4E-8850-7AC06F1B45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can I remove many columns at once?</a:t>
            </a:r>
          </a:p>
          <a:p>
            <a:pPr lvl="1"/>
            <a:r>
              <a:rPr lang="en-US" dirty="0"/>
              <a:t>Use the loc function and a column selector</a:t>
            </a:r>
          </a:p>
          <a:p>
            <a:pPr lvl="1"/>
            <a:r>
              <a:rPr lang="en-US" dirty="0"/>
              <a:t>Use “~” as a “NOT” operator to remove certain columns</a:t>
            </a:r>
          </a:p>
          <a:p>
            <a:pPr lvl="1"/>
            <a:r>
              <a:rPr lang="en-US" dirty="0" err="1"/>
              <a:t>columns.isin</a:t>
            </a:r>
            <a:r>
              <a:rPr lang="en-US" dirty="0"/>
              <a:t>() select multiple columns</a:t>
            </a:r>
          </a:p>
          <a:p>
            <a:pPr lvl="1"/>
            <a:r>
              <a:rPr lang="en-US" dirty="0"/>
              <a:t>“:” is whole row (or column)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ABA70C5-09E2-1448-BAB0-B17AF3A186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4536615"/>
            <a:ext cx="10388600" cy="71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6460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B2F16-1A35-904B-ABFF-66C642168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Saving to CSV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ECF4E2-0299-3D49-B814-C59111BF7E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“</a:t>
            </a:r>
            <a:r>
              <a:rPr lang="en-US" dirty="0" err="1"/>
              <a:t>to_csv</a:t>
            </a:r>
            <a:r>
              <a:rPr lang="en-US" dirty="0"/>
              <a:t>” </a:t>
            </a:r>
            <a:r>
              <a:rPr lang="en-US" dirty="0" err="1"/>
              <a:t>dataframe</a:t>
            </a:r>
            <a:r>
              <a:rPr lang="en-US" dirty="0"/>
              <a:t> function</a:t>
            </a:r>
          </a:p>
        </p:txBody>
      </p:sp>
    </p:spTree>
    <p:extLst>
      <p:ext uri="{BB962C8B-B14F-4D97-AF65-F5344CB8AC3E}">
        <p14:creationId xmlns:p14="http://schemas.microsoft.com/office/powerpoint/2010/main" val="25101719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9AAA1-4806-4E48-94E4-50AACA235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Exporting python notebook to script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370DEA-7244-E749-A0EC-30AED0F95B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File -&gt; Download as -&gt; Python</a:t>
            </a:r>
          </a:p>
          <a:p>
            <a:pPr lvl="1"/>
            <a:r>
              <a:rPr lang="en-US" dirty="0"/>
              <a:t>Best clean it up after the export =&gt;   </a:t>
            </a:r>
            <a:r>
              <a:rPr lang="en-US" dirty="0" err="1"/>
              <a:t>CombineCSVs_edit.py</a:t>
            </a:r>
            <a:endParaRPr lang="en-US" dirty="0"/>
          </a:p>
          <a:p>
            <a:pPr lvl="1"/>
            <a:r>
              <a:rPr lang="en-US" dirty="0"/>
              <a:t>Run it </a:t>
            </a:r>
          </a:p>
          <a:p>
            <a:pPr lvl="2"/>
            <a:r>
              <a:rPr lang="en-US" dirty="0"/>
              <a:t>python3  </a:t>
            </a:r>
            <a:r>
              <a:rPr lang="en-US" dirty="0" err="1"/>
              <a:t>CombineCSVs_edit</a:t>
            </a:r>
            <a:r>
              <a:rPr lang="en-US" err="1"/>
              <a:t>.</a:t>
            </a:r>
            <a:r>
              <a:rPr lang="en-US"/>
              <a:t>py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204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3CAF4-5E35-CE42-8A71-25CA2565B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Python?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0983FA-A796-6341-ABAC-CE1AE60892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Python is Interpreted</a:t>
            </a:r>
            <a:r>
              <a:rPr lang="en-US" dirty="0"/>
              <a:t> − Python is processed at runtime by the interpreter. You do not need to compile your program before executing it. </a:t>
            </a:r>
          </a:p>
          <a:p>
            <a:r>
              <a:rPr lang="en-US" b="1" dirty="0"/>
              <a:t>Python is Interactive</a:t>
            </a:r>
            <a:r>
              <a:rPr lang="en-US" dirty="0"/>
              <a:t> − You can actually sit at a Python prompt and interact with the interpreter directly to write your programs.</a:t>
            </a:r>
          </a:p>
          <a:p>
            <a:r>
              <a:rPr lang="en-US" b="1" dirty="0"/>
              <a:t>Python is a Beginner's Language</a:t>
            </a:r>
            <a:r>
              <a:rPr lang="en-US" dirty="0"/>
              <a:t> − Python is a great language for the beginner-level programmer.</a:t>
            </a:r>
          </a:p>
          <a:p>
            <a:r>
              <a:rPr lang="en-US" b="1" dirty="0"/>
              <a:t>Python is Object-Oriented</a:t>
            </a:r>
            <a:r>
              <a:rPr lang="en-US" dirty="0"/>
              <a:t> − Python supports Object-Oriented style or technique of programming that encapsulates code within objects.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175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98B19-157F-9947-92FF-FBB1F4DDD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vs Shell scripting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81D3FE-F3CE-5E46-A77C-53AE5A137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Python is better at complex tasks</a:t>
            </a:r>
          </a:p>
          <a:p>
            <a:r>
              <a:rPr lang="en-US" dirty="0"/>
              <a:t>Shell scripts are better at file handling</a:t>
            </a:r>
          </a:p>
          <a:p>
            <a:endParaRPr lang="en-US" dirty="0"/>
          </a:p>
          <a:p>
            <a:r>
              <a:rPr lang="en-US" dirty="0"/>
              <a:t>Caution: Differences to shell scripts</a:t>
            </a:r>
          </a:p>
          <a:p>
            <a:pPr lvl="1"/>
            <a:r>
              <a:rPr lang="en-US" dirty="0"/>
              <a:t>Python cares about “white space” (tabs, space)</a:t>
            </a:r>
          </a:p>
          <a:p>
            <a:pPr lvl="1"/>
            <a:r>
              <a:rPr lang="en-US" dirty="0"/>
              <a:t>Indents have meaning as they group the code </a:t>
            </a:r>
          </a:p>
          <a:p>
            <a:pPr lvl="2"/>
            <a:r>
              <a:rPr lang="en-US" dirty="0"/>
              <a:t>There is no “endif” or ”end” that serves as a delimiter to group the code</a:t>
            </a:r>
          </a:p>
          <a:p>
            <a:pPr lvl="1"/>
            <a:r>
              <a:rPr lang="en-US" dirty="0"/>
              <a:t>Multi-line statements can be done with “\” (not needed for arrays)</a:t>
            </a:r>
          </a:p>
        </p:txBody>
      </p:sp>
    </p:spTree>
    <p:extLst>
      <p:ext uri="{BB962C8B-B14F-4D97-AF65-F5344CB8AC3E}">
        <p14:creationId xmlns:p14="http://schemas.microsoft.com/office/powerpoint/2010/main" val="3595014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F90F0AF-7F0B-6844-8F25-BF9D9508E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setup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A3DFD11-55DB-8744-899E-AD9089143C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Via Anaconda package (download for your local computer), use python v3</a:t>
            </a:r>
          </a:p>
          <a:p>
            <a:r>
              <a:rPr lang="en-US" dirty="0"/>
              <a:t>Use one of the Python installations in /NIRAL/tools/Python</a:t>
            </a:r>
          </a:p>
          <a:p>
            <a:pPr lvl="1"/>
            <a:r>
              <a:rPr lang="en-US" dirty="0"/>
              <a:t>/NIRAL/tools/Python/Python-3.8.0 should work on </a:t>
            </a:r>
            <a:r>
              <a:rPr lang="en-US" dirty="0" err="1"/>
              <a:t>janus</a:t>
            </a:r>
            <a:r>
              <a:rPr lang="en-US" dirty="0"/>
              <a:t> or most servers</a:t>
            </a:r>
          </a:p>
          <a:p>
            <a:pPr lvl="1"/>
            <a:r>
              <a:rPr lang="en-US" dirty="0"/>
              <a:t>These are for general python stuff, not deep learning</a:t>
            </a:r>
          </a:p>
          <a:p>
            <a:pPr lvl="1"/>
            <a:r>
              <a:rPr lang="en-US" dirty="0"/>
              <a:t>Edit your .</a:t>
            </a:r>
            <a:r>
              <a:rPr lang="en-US" dirty="0" err="1"/>
              <a:t>auxcshrc</a:t>
            </a:r>
            <a:r>
              <a:rPr lang="en-US" dirty="0"/>
              <a:t> to </a:t>
            </a:r>
          </a:p>
          <a:p>
            <a:pPr lvl="2"/>
            <a:r>
              <a:rPr lang="en-US" dirty="0" err="1"/>
              <a:t>setenv</a:t>
            </a:r>
            <a:r>
              <a:rPr lang="en-US" dirty="0"/>
              <a:t> PATH ${PATH}:/tools/Python/Python-3.8.0/bin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57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47020D-7365-CC4D-B6CF-7C8A72D95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Running Python scripts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DB0DF3-C74B-E249-96E1-0630F0FB40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notebooks in </a:t>
            </a:r>
            <a:r>
              <a:rPr lang="en-US" dirty="0" err="1"/>
              <a:t>jupyter</a:t>
            </a:r>
            <a:r>
              <a:rPr lang="en-US" dirty="0"/>
              <a:t> (more later), in interactive fashion, great for developing scripts and plots </a:t>
            </a:r>
            <a:r>
              <a:rPr lang="en-US" dirty="0" err="1"/>
              <a:t>etc</a:t>
            </a:r>
            <a:endParaRPr lang="en-US" dirty="0"/>
          </a:p>
          <a:p>
            <a:r>
              <a:rPr lang="en-US" dirty="0"/>
              <a:t>Running: python3 &lt;</a:t>
            </a:r>
            <a:r>
              <a:rPr lang="en-US" dirty="0" err="1"/>
              <a:t>myscript</a:t>
            </a:r>
            <a:r>
              <a:rPr lang="en-US" dirty="0"/>
              <a:t>&gt;.</a:t>
            </a:r>
            <a:r>
              <a:rPr lang="en-US" dirty="0" err="1"/>
              <a:t>py</a:t>
            </a:r>
            <a:endParaRPr lang="en-US" dirty="0"/>
          </a:p>
          <a:p>
            <a:r>
              <a:rPr lang="en-US" dirty="0"/>
              <a:t>Adding the python3 binary as the first line of the script:</a:t>
            </a:r>
          </a:p>
          <a:p>
            <a:pPr lvl="1"/>
            <a:r>
              <a:rPr lang="en-US" dirty="0"/>
              <a:t>#!/NIRAL/tools/Python/Python-3.8.0 </a:t>
            </a:r>
          </a:p>
          <a:p>
            <a:pPr lvl="1"/>
            <a:r>
              <a:rPr lang="en-US" dirty="0"/>
              <a:t>Now you can run it as a simple executable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5416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DF3A9A-F083-9546-BBB0-57F43B650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Editing Python scripts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1F8DA3-07C5-D44D-A77E-BA3350FA9D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your favorite editor, emacs or </a:t>
            </a:r>
            <a:r>
              <a:rPr lang="en-US" dirty="0" err="1"/>
              <a:t>gedit</a:t>
            </a:r>
            <a:r>
              <a:rPr lang="en-US" dirty="0"/>
              <a:t> or vim </a:t>
            </a:r>
          </a:p>
          <a:p>
            <a:pPr lvl="1"/>
            <a:r>
              <a:rPr lang="en-US" dirty="0"/>
              <a:t>They all have python specific modes that help with editing</a:t>
            </a:r>
          </a:p>
          <a:p>
            <a:pPr lvl="1"/>
            <a:r>
              <a:rPr lang="en-US" dirty="0"/>
              <a:t>You can keep using your favorite editor</a:t>
            </a:r>
          </a:p>
          <a:p>
            <a:r>
              <a:rPr lang="en-US" dirty="0"/>
              <a:t>Best: use Sublime “</a:t>
            </a:r>
            <a:r>
              <a:rPr lang="en-US" dirty="0" err="1"/>
              <a:t>subl</a:t>
            </a:r>
            <a:r>
              <a:rPr lang="en-US" dirty="0"/>
              <a:t> </a:t>
            </a:r>
            <a:r>
              <a:rPr lang="en-US" dirty="0" err="1"/>
              <a:t>mypython.py</a:t>
            </a:r>
            <a:r>
              <a:rPr lang="en-US" dirty="0"/>
              <a:t>” as it has the best python specific mode</a:t>
            </a:r>
          </a:p>
          <a:p>
            <a:r>
              <a:rPr lang="en-US" dirty="0"/>
              <a:t>Or do it in </a:t>
            </a:r>
            <a:r>
              <a:rPr lang="en-US" dirty="0" err="1"/>
              <a:t>Jupyter</a:t>
            </a:r>
            <a:r>
              <a:rPr lang="en-US" dirty="0"/>
              <a:t> (next) </a:t>
            </a:r>
          </a:p>
        </p:txBody>
      </p:sp>
    </p:spTree>
    <p:extLst>
      <p:ext uri="{BB962C8B-B14F-4D97-AF65-F5344CB8AC3E}">
        <p14:creationId xmlns:p14="http://schemas.microsoft.com/office/powerpoint/2010/main" val="3226966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A4DBDD3-4EA5-D548-906A-9F737A26A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Starting “</a:t>
            </a:r>
            <a:r>
              <a:rPr lang="en-US" dirty="0" err="1"/>
              <a:t>jupyter</a:t>
            </a:r>
            <a:r>
              <a:rPr lang="en-US" dirty="0"/>
              <a:t> notebook”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270076E-64DD-8047-8559-C0D8646BFD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Locally: simply type ”</a:t>
            </a:r>
            <a:r>
              <a:rPr lang="en-US" dirty="0" err="1"/>
              <a:t>jupyter</a:t>
            </a:r>
            <a:r>
              <a:rPr lang="en-US" dirty="0"/>
              <a:t> notebook” in terminal -&gt; starts up into your local browser (best first go to the folder where your Docs are)</a:t>
            </a:r>
          </a:p>
          <a:p>
            <a:r>
              <a:rPr lang="en-US" dirty="0"/>
              <a:t>Over </a:t>
            </a:r>
            <a:r>
              <a:rPr lang="en-US" dirty="0" err="1"/>
              <a:t>ssh</a:t>
            </a:r>
            <a:r>
              <a:rPr lang="en-US" dirty="0"/>
              <a:t> tunneling (a bit more complicated):</a:t>
            </a:r>
          </a:p>
          <a:p>
            <a:pPr lvl="1"/>
            <a:r>
              <a:rPr lang="en-US" dirty="0"/>
              <a:t>Log into </a:t>
            </a:r>
            <a:r>
              <a:rPr lang="en-US" dirty="0" err="1"/>
              <a:t>janus</a:t>
            </a:r>
            <a:r>
              <a:rPr lang="en-US" dirty="0"/>
              <a:t>: </a:t>
            </a:r>
            <a:r>
              <a:rPr lang="en-US" dirty="0" err="1"/>
              <a:t>ssh</a:t>
            </a:r>
            <a:r>
              <a:rPr lang="en-US" dirty="0"/>
              <a:t> </a:t>
            </a:r>
            <a:r>
              <a:rPr lang="en-US" dirty="0">
                <a:hlinkClick r:id="rId2"/>
              </a:rPr>
              <a:t>onyen@janus.ia.unc.edu</a:t>
            </a:r>
            <a:endParaRPr lang="en-US" dirty="0"/>
          </a:p>
          <a:p>
            <a:pPr lvl="1"/>
            <a:r>
              <a:rPr lang="en-US" dirty="0"/>
              <a:t>”cd” to your folder with the python scripts: </a:t>
            </a:r>
          </a:p>
          <a:p>
            <a:pPr lvl="2"/>
            <a:r>
              <a:rPr lang="en-US" dirty="0"/>
              <a:t>cd /NIRAL/tools/Python/Examples/</a:t>
            </a:r>
            <a:r>
              <a:rPr lang="en-US" dirty="0" err="1"/>
              <a:t>MergingCSV</a:t>
            </a:r>
            <a:r>
              <a:rPr lang="en-US" dirty="0"/>
              <a:t>/</a:t>
            </a:r>
          </a:p>
          <a:p>
            <a:pPr lvl="1"/>
            <a:r>
              <a:rPr lang="en-US" dirty="0"/>
              <a:t>Start </a:t>
            </a:r>
            <a:r>
              <a:rPr lang="en-US" dirty="0" err="1"/>
              <a:t>jupyter</a:t>
            </a:r>
            <a:r>
              <a:rPr lang="en-US" dirty="0"/>
              <a:t> and make it ready for </a:t>
            </a:r>
            <a:r>
              <a:rPr lang="en-US" dirty="0" err="1"/>
              <a:t>ssh</a:t>
            </a:r>
            <a:r>
              <a:rPr lang="en-US" dirty="0"/>
              <a:t>: </a:t>
            </a:r>
            <a:r>
              <a:rPr lang="en-US" dirty="0" err="1"/>
              <a:t>jupyter</a:t>
            </a:r>
            <a:r>
              <a:rPr lang="en-US" dirty="0"/>
              <a:t> notebook --no-browser --port 8888</a:t>
            </a:r>
          </a:p>
          <a:p>
            <a:pPr lvl="2"/>
            <a:r>
              <a:rPr lang="en-US" dirty="0"/>
              <a:t>This will yield the connection information for your browser, e.g. http://localhost:8888/?token=585695ca6164f82fb56d0a9feb57d7694298d94917df4a25</a:t>
            </a:r>
          </a:p>
          <a:p>
            <a:pPr lvl="1"/>
            <a:r>
              <a:rPr lang="en-US" dirty="0"/>
              <a:t>In another shell, create an </a:t>
            </a:r>
            <a:r>
              <a:rPr lang="en-US" dirty="0" err="1"/>
              <a:t>ssh</a:t>
            </a:r>
            <a:r>
              <a:rPr lang="en-US" dirty="0"/>
              <a:t> tunnel: </a:t>
            </a:r>
            <a:r>
              <a:rPr lang="en-US" dirty="0" err="1"/>
              <a:t>ssh</a:t>
            </a:r>
            <a:r>
              <a:rPr lang="en-US" dirty="0"/>
              <a:t> -NL 8888:localhost:8888 </a:t>
            </a:r>
            <a:r>
              <a:rPr lang="en-US" dirty="0" err="1"/>
              <a:t>onyen@janus.ia.unc.edu</a:t>
            </a:r>
            <a:endParaRPr lang="en-US" dirty="0"/>
          </a:p>
          <a:p>
            <a:pPr lvl="1"/>
            <a:r>
              <a:rPr lang="en-US" dirty="0"/>
              <a:t>Start </a:t>
            </a:r>
            <a:r>
              <a:rPr lang="en-US" dirty="0" err="1"/>
              <a:t>jupyter</a:t>
            </a:r>
            <a:r>
              <a:rPr lang="en-US" dirty="0"/>
              <a:t> window in your local browser using the localhost link</a:t>
            </a:r>
          </a:p>
        </p:txBody>
      </p:sp>
    </p:spTree>
    <p:extLst>
      <p:ext uri="{BB962C8B-B14F-4D97-AF65-F5344CB8AC3E}">
        <p14:creationId xmlns:p14="http://schemas.microsoft.com/office/powerpoint/2010/main" val="15901636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5B9DB-1484-E642-899E-19B88C4BA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Merging CSV’s in python with pandas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25BBC7-A5EA-6F4D-BA2E-B126067454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137490" cy="4839126"/>
          </a:xfrm>
        </p:spPr>
        <p:txBody>
          <a:bodyPr>
            <a:normAutofit/>
          </a:bodyPr>
          <a:lstStyle/>
          <a:p>
            <a:r>
              <a:rPr lang="en-US" dirty="0"/>
              <a:t>Open “</a:t>
            </a:r>
            <a:r>
              <a:rPr lang="en-US" dirty="0" err="1"/>
              <a:t>CombineCSVs.ipynb</a:t>
            </a:r>
            <a:r>
              <a:rPr lang="en-US" dirty="0"/>
              <a:t>” </a:t>
            </a:r>
          </a:p>
          <a:p>
            <a:pPr lvl="1"/>
            <a:r>
              <a:rPr lang="en-US" dirty="0"/>
              <a:t>.</a:t>
            </a:r>
            <a:r>
              <a:rPr lang="en-US" dirty="0" err="1"/>
              <a:t>ipynb</a:t>
            </a:r>
            <a:r>
              <a:rPr lang="en-US" dirty="0"/>
              <a:t> is a python notebook. You need to convert it to a script if you want to run it outside </a:t>
            </a:r>
            <a:r>
              <a:rPr lang="en-US" dirty="0" err="1"/>
              <a:t>jupyter</a:t>
            </a:r>
            <a:endParaRPr lang="en-US" dirty="0"/>
          </a:p>
          <a:p>
            <a:r>
              <a:rPr lang="en-US" dirty="0"/>
              <a:t> You can see the output of the last run when loading</a:t>
            </a:r>
          </a:p>
          <a:p>
            <a:r>
              <a:rPr lang="en-US" dirty="0"/>
              <a:t>A notebook is composed of cells that can be run independently</a:t>
            </a:r>
          </a:p>
          <a:p>
            <a:pPr lvl="1"/>
            <a:r>
              <a:rPr lang="en-US" dirty="0"/>
              <a:t>Run Cells =&gt; run the currently selected cells</a:t>
            </a:r>
          </a:p>
          <a:p>
            <a:pPr lvl="1"/>
            <a:r>
              <a:rPr lang="en-US" dirty="0"/>
              <a:t>&lt;Shift&gt; &lt;Return&gt; runs the current cell</a:t>
            </a:r>
          </a:p>
          <a:p>
            <a:r>
              <a:rPr lang="en-US" dirty="0"/>
              <a:t>First cell =&gt; import the packages you need</a:t>
            </a:r>
          </a:p>
          <a:p>
            <a:pPr lvl="1"/>
            <a:r>
              <a:rPr lang="en-US" dirty="0"/>
              <a:t>import &lt;package&gt;</a:t>
            </a:r>
          </a:p>
          <a:p>
            <a:pPr lvl="1"/>
            <a:r>
              <a:rPr lang="en-US" dirty="0"/>
              <a:t>import &lt;package&gt; as &lt;nickname&gt;</a:t>
            </a:r>
          </a:p>
          <a:p>
            <a:pPr lvl="1"/>
            <a:r>
              <a:rPr lang="en-US" dirty="0"/>
              <a:t>from &lt;package&gt; import &lt;part-of-the-package&gt;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C4FE90B-E3AE-8244-8B36-F4C46EFFF4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1949" y="1520825"/>
            <a:ext cx="37084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41898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6D2B90-09CC-BE44-9C74-11FAA301A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Pandas Package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46D47E-77EA-D141-B918-1F4A4F8149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306116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Documentation on </a:t>
            </a:r>
            <a:r>
              <a:rPr lang="en-US" dirty="0" err="1"/>
              <a:t>pandas.pydata.org</a:t>
            </a:r>
            <a:endParaRPr lang="en-US" dirty="0"/>
          </a:p>
          <a:p>
            <a:r>
              <a:rPr lang="en-US" dirty="0"/>
              <a:t>Uses </a:t>
            </a:r>
            <a:r>
              <a:rPr lang="en-US" dirty="0" err="1"/>
              <a:t>dataframes</a:t>
            </a:r>
            <a:r>
              <a:rPr lang="en-US" dirty="0"/>
              <a:t> to store data, lots of operations can be applied to those </a:t>
            </a:r>
            <a:r>
              <a:rPr lang="en-US" dirty="0" err="1"/>
              <a:t>dataframes</a:t>
            </a:r>
            <a:endParaRPr lang="en-US" dirty="0"/>
          </a:p>
          <a:p>
            <a:r>
              <a:rPr lang="en-US" dirty="0"/>
              <a:t>Reading CSV: </a:t>
            </a:r>
            <a:r>
              <a:rPr lang="en-US" dirty="0" err="1"/>
              <a:t>read_csv</a:t>
            </a:r>
            <a:r>
              <a:rPr lang="en-US" dirty="0"/>
              <a:t>(</a:t>
            </a:r>
            <a:r>
              <a:rPr lang="en-US" dirty="0" err="1"/>
              <a:t>filepath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Setting the index/ID column via </a:t>
            </a:r>
            <a:r>
              <a:rPr lang="en-US" dirty="0" err="1"/>
              <a:t>set_index</a:t>
            </a:r>
            <a:endParaRPr lang="en-US" dirty="0"/>
          </a:p>
          <a:p>
            <a:pPr lvl="1"/>
            <a:r>
              <a:rPr lang="en-US" dirty="0"/>
              <a:t>Assumption: header – rows with column keys</a:t>
            </a:r>
          </a:p>
          <a:p>
            <a:r>
              <a:rPr lang="en-US" dirty="0"/>
              <a:t>To combine CSV, there has to be a column that identifies the row-entry such as subject ID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E1575A2-BA5A-6D48-BC42-8A7E4E83E6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7291" y="5155535"/>
            <a:ext cx="11416373" cy="1056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8908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1633</TotalTime>
  <Words>953</Words>
  <Application>Microsoft Macintosh PowerPoint</Application>
  <PresentationFormat>Widescreen</PresentationFormat>
  <Paragraphs>96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Hands-on Python Tutorial</vt:lpstr>
      <vt:lpstr>What is Python?</vt:lpstr>
      <vt:lpstr>Python vs Shell scripting</vt:lpstr>
      <vt:lpstr>Python setup</vt:lpstr>
      <vt:lpstr>Running Python scripts</vt:lpstr>
      <vt:lpstr>Editing Python scripts</vt:lpstr>
      <vt:lpstr>Starting “jupyter notebook” </vt:lpstr>
      <vt:lpstr>Merging CSV’s in python with pandas</vt:lpstr>
      <vt:lpstr>Pandas Package</vt:lpstr>
      <vt:lpstr>First look at the data</vt:lpstr>
      <vt:lpstr>Selecting Data / Counting Data</vt:lpstr>
      <vt:lpstr>Merging Dataframes</vt:lpstr>
      <vt:lpstr>Selecting Multiple Columns from Dataframes </vt:lpstr>
      <vt:lpstr>Saving to CSV</vt:lpstr>
      <vt:lpstr>Exporting python notebook to script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Starting jupyter with notebook </dc:title>
  <dc:creator>Martin Styner</dc:creator>
  <cp:lastModifiedBy>Martin Styner</cp:lastModifiedBy>
  <cp:revision>16</cp:revision>
  <dcterms:created xsi:type="dcterms:W3CDTF">2020-05-05T15:57:25Z</dcterms:created>
  <dcterms:modified xsi:type="dcterms:W3CDTF">2020-05-06T19:10:27Z</dcterms:modified>
</cp:coreProperties>
</file>