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1" r:id="rId1"/>
  </p:sldMasterIdLst>
  <p:notesMasterIdLst>
    <p:notesMasterId r:id="rId35"/>
  </p:notesMasterIdLst>
  <p:sldIdLst>
    <p:sldId id="256" r:id="rId2"/>
    <p:sldId id="483" r:id="rId3"/>
    <p:sldId id="365" r:id="rId4"/>
    <p:sldId id="364" r:id="rId5"/>
    <p:sldId id="484" r:id="rId6"/>
    <p:sldId id="299" r:id="rId7"/>
    <p:sldId id="485" r:id="rId8"/>
    <p:sldId id="486" r:id="rId9"/>
    <p:sldId id="487" r:id="rId10"/>
    <p:sldId id="488" r:id="rId11"/>
    <p:sldId id="293" r:id="rId12"/>
    <p:sldId id="260" r:id="rId13"/>
    <p:sldId id="261" r:id="rId14"/>
    <p:sldId id="262" r:id="rId15"/>
    <p:sldId id="263" r:id="rId16"/>
    <p:sldId id="264" r:id="rId17"/>
    <p:sldId id="265" r:id="rId18"/>
    <p:sldId id="266" r:id="rId19"/>
    <p:sldId id="269" r:id="rId20"/>
    <p:sldId id="275" r:id="rId21"/>
    <p:sldId id="268" r:id="rId22"/>
    <p:sldId id="270" r:id="rId23"/>
    <p:sldId id="282" r:id="rId24"/>
    <p:sldId id="281" r:id="rId25"/>
    <p:sldId id="272" r:id="rId26"/>
    <p:sldId id="273" r:id="rId27"/>
    <p:sldId id="274" r:id="rId28"/>
    <p:sldId id="276" r:id="rId29"/>
    <p:sldId id="284" r:id="rId30"/>
    <p:sldId id="286" r:id="rId31"/>
    <p:sldId id="489" r:id="rId32"/>
    <p:sldId id="285" r:id="rId33"/>
    <p:sldId id="259"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B859"/>
    <a:srgbClr val="FFE971"/>
    <a:srgbClr val="00CC00"/>
    <a:srgbClr val="0000FF"/>
    <a:srgbClr val="00FF30"/>
    <a:srgbClr val="211642"/>
    <a:srgbClr val="FF0A00"/>
    <a:srgbClr val="A3FFFD"/>
    <a:srgbClr val="00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59" autoAdjust="0"/>
    <p:restoredTop sz="94660"/>
  </p:normalViewPr>
  <p:slideViewPr>
    <p:cSldViewPr snapToGrid="0">
      <p:cViewPr varScale="1">
        <p:scale>
          <a:sx n="108" d="100"/>
          <a:sy n="108" d="100"/>
        </p:scale>
        <p:origin x="752"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64"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64" charset="-128"/>
              </a:defRPr>
            </a:lvl1pPr>
          </a:lstStyle>
          <a:p>
            <a:pPr>
              <a:defRPr/>
            </a:pPr>
            <a:endParaRPr lang="en-US"/>
          </a:p>
        </p:txBody>
      </p:sp>
      <p:sp>
        <p:nvSpPr>
          <p:cNvPr id="67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64"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64" charset="-128"/>
              </a:defRPr>
            </a:lvl1pPr>
          </a:lstStyle>
          <a:p>
            <a:pPr>
              <a:defRPr/>
            </a:pPr>
            <a:fld id="{44CE11C2-1A91-4F0E-8155-59AF66592C7E}" type="slidenum">
              <a:rPr lang="en-US"/>
              <a:pPr>
                <a:defRPr/>
              </a:pPr>
              <a:t>‹#›</a:t>
            </a:fld>
            <a:endParaRPr lang="en-US"/>
          </a:p>
        </p:txBody>
      </p:sp>
    </p:spTree>
    <p:extLst>
      <p:ext uri="{BB962C8B-B14F-4D97-AF65-F5344CB8AC3E}">
        <p14:creationId xmlns:p14="http://schemas.microsoft.com/office/powerpoint/2010/main" val="3169906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6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6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6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6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6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5CF81C7-9855-4D83-8413-A359AE57B524}" type="slidenum">
              <a:rPr lang="en-US" smtClean="0"/>
              <a:pPr/>
              <a:t>1</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Arial" pitchFamily="34" charset="0"/>
              <a:ea typeface="ＭＳ Ｐゴシック" pitchFamily="34" charset="-128"/>
            </a:endParaRPr>
          </a:p>
        </p:txBody>
      </p:sp>
    </p:spTree>
    <p:extLst>
      <p:ext uri="{BB962C8B-B14F-4D97-AF65-F5344CB8AC3E}">
        <p14:creationId xmlns:p14="http://schemas.microsoft.com/office/powerpoint/2010/main" val="90206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21</a:t>
            </a:fld>
            <a:endParaRPr lang="fr-FR"/>
          </a:p>
        </p:txBody>
      </p:sp>
    </p:spTree>
    <p:extLst>
      <p:ext uri="{BB962C8B-B14F-4D97-AF65-F5344CB8AC3E}">
        <p14:creationId xmlns:p14="http://schemas.microsoft.com/office/powerpoint/2010/main" val="4130063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22</a:t>
            </a:fld>
            <a:endParaRPr lang="fr-FR"/>
          </a:p>
        </p:txBody>
      </p:sp>
    </p:spTree>
    <p:extLst>
      <p:ext uri="{BB962C8B-B14F-4D97-AF65-F5344CB8AC3E}">
        <p14:creationId xmlns:p14="http://schemas.microsoft.com/office/powerpoint/2010/main" val="662631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23</a:t>
            </a:fld>
            <a:endParaRPr lang="fr-FR"/>
          </a:p>
        </p:txBody>
      </p:sp>
    </p:spTree>
    <p:extLst>
      <p:ext uri="{BB962C8B-B14F-4D97-AF65-F5344CB8AC3E}">
        <p14:creationId xmlns:p14="http://schemas.microsoft.com/office/powerpoint/2010/main" val="2942781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24</a:t>
            </a:fld>
            <a:endParaRPr lang="fr-FR"/>
          </a:p>
        </p:txBody>
      </p:sp>
    </p:spTree>
    <p:extLst>
      <p:ext uri="{BB962C8B-B14F-4D97-AF65-F5344CB8AC3E}">
        <p14:creationId xmlns:p14="http://schemas.microsoft.com/office/powerpoint/2010/main" val="1375649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25</a:t>
            </a:fld>
            <a:endParaRPr lang="fr-FR"/>
          </a:p>
        </p:txBody>
      </p:sp>
    </p:spTree>
    <p:extLst>
      <p:ext uri="{BB962C8B-B14F-4D97-AF65-F5344CB8AC3E}">
        <p14:creationId xmlns:p14="http://schemas.microsoft.com/office/powerpoint/2010/main" val="3045990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26</a:t>
            </a:fld>
            <a:endParaRPr lang="fr-FR"/>
          </a:p>
        </p:txBody>
      </p:sp>
    </p:spTree>
    <p:extLst>
      <p:ext uri="{BB962C8B-B14F-4D97-AF65-F5344CB8AC3E}">
        <p14:creationId xmlns:p14="http://schemas.microsoft.com/office/powerpoint/2010/main" val="481568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27</a:t>
            </a:fld>
            <a:endParaRPr lang="fr-FR"/>
          </a:p>
        </p:txBody>
      </p:sp>
    </p:spTree>
    <p:extLst>
      <p:ext uri="{BB962C8B-B14F-4D97-AF65-F5344CB8AC3E}">
        <p14:creationId xmlns:p14="http://schemas.microsoft.com/office/powerpoint/2010/main" val="921577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28</a:t>
            </a:fld>
            <a:endParaRPr lang="fr-FR"/>
          </a:p>
        </p:txBody>
      </p:sp>
    </p:spTree>
    <p:extLst>
      <p:ext uri="{BB962C8B-B14F-4D97-AF65-F5344CB8AC3E}">
        <p14:creationId xmlns:p14="http://schemas.microsoft.com/office/powerpoint/2010/main" val="4191421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29</a:t>
            </a:fld>
            <a:endParaRPr lang="fr-FR"/>
          </a:p>
        </p:txBody>
      </p:sp>
    </p:spTree>
    <p:extLst>
      <p:ext uri="{BB962C8B-B14F-4D97-AF65-F5344CB8AC3E}">
        <p14:creationId xmlns:p14="http://schemas.microsoft.com/office/powerpoint/2010/main" val="1114476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30</a:t>
            </a:fld>
            <a:endParaRPr lang="fr-FR"/>
          </a:p>
        </p:txBody>
      </p:sp>
    </p:spTree>
    <p:extLst>
      <p:ext uri="{BB962C8B-B14F-4D97-AF65-F5344CB8AC3E}">
        <p14:creationId xmlns:p14="http://schemas.microsoft.com/office/powerpoint/2010/main" val="931299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13</a:t>
            </a:fld>
            <a:endParaRPr lang="fr-FR"/>
          </a:p>
        </p:txBody>
      </p:sp>
    </p:spTree>
    <p:extLst>
      <p:ext uri="{BB962C8B-B14F-4D97-AF65-F5344CB8AC3E}">
        <p14:creationId xmlns:p14="http://schemas.microsoft.com/office/powerpoint/2010/main" val="4080951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32</a:t>
            </a:fld>
            <a:endParaRPr lang="fr-FR"/>
          </a:p>
        </p:txBody>
      </p:sp>
    </p:spTree>
    <p:extLst>
      <p:ext uri="{BB962C8B-B14F-4D97-AF65-F5344CB8AC3E}">
        <p14:creationId xmlns:p14="http://schemas.microsoft.com/office/powerpoint/2010/main" val="2247202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14</a:t>
            </a:fld>
            <a:endParaRPr lang="fr-FR"/>
          </a:p>
        </p:txBody>
      </p:sp>
    </p:spTree>
    <p:extLst>
      <p:ext uri="{BB962C8B-B14F-4D97-AF65-F5344CB8AC3E}">
        <p14:creationId xmlns:p14="http://schemas.microsoft.com/office/powerpoint/2010/main" val="1371958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15</a:t>
            </a:fld>
            <a:endParaRPr lang="fr-FR"/>
          </a:p>
        </p:txBody>
      </p:sp>
    </p:spTree>
    <p:extLst>
      <p:ext uri="{BB962C8B-B14F-4D97-AF65-F5344CB8AC3E}">
        <p14:creationId xmlns:p14="http://schemas.microsoft.com/office/powerpoint/2010/main" val="648638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16</a:t>
            </a:fld>
            <a:endParaRPr lang="fr-FR"/>
          </a:p>
        </p:txBody>
      </p:sp>
    </p:spTree>
    <p:extLst>
      <p:ext uri="{BB962C8B-B14F-4D97-AF65-F5344CB8AC3E}">
        <p14:creationId xmlns:p14="http://schemas.microsoft.com/office/powerpoint/2010/main" val="3370769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17</a:t>
            </a:fld>
            <a:endParaRPr lang="fr-FR"/>
          </a:p>
        </p:txBody>
      </p:sp>
    </p:spTree>
    <p:extLst>
      <p:ext uri="{BB962C8B-B14F-4D97-AF65-F5344CB8AC3E}">
        <p14:creationId xmlns:p14="http://schemas.microsoft.com/office/powerpoint/2010/main" val="296437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18</a:t>
            </a:fld>
            <a:endParaRPr lang="fr-FR"/>
          </a:p>
        </p:txBody>
      </p:sp>
    </p:spTree>
    <p:extLst>
      <p:ext uri="{BB962C8B-B14F-4D97-AF65-F5344CB8AC3E}">
        <p14:creationId xmlns:p14="http://schemas.microsoft.com/office/powerpoint/2010/main" val="2131088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19</a:t>
            </a:fld>
            <a:endParaRPr lang="fr-FR"/>
          </a:p>
        </p:txBody>
      </p:sp>
    </p:spTree>
    <p:extLst>
      <p:ext uri="{BB962C8B-B14F-4D97-AF65-F5344CB8AC3E}">
        <p14:creationId xmlns:p14="http://schemas.microsoft.com/office/powerpoint/2010/main" val="349780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a:p>
        </p:txBody>
      </p:sp>
      <p:sp>
        <p:nvSpPr>
          <p:cNvPr id="4" name="Slide Number Placeholder 3"/>
          <p:cNvSpPr>
            <a:spLocks noGrp="1"/>
          </p:cNvSpPr>
          <p:nvPr>
            <p:ph type="sldNum" sz="quarter" idx="10"/>
          </p:nvPr>
        </p:nvSpPr>
        <p:spPr/>
        <p:txBody>
          <a:bodyPr/>
          <a:lstStyle/>
          <a:p>
            <a:fld id="{272339F9-4E29-4CC7-A98C-861E15D86B0E}" type="slidenum">
              <a:rPr lang="fr-FR" smtClean="0"/>
              <a:pPr/>
              <a:t>20</a:t>
            </a:fld>
            <a:endParaRPr lang="fr-FR"/>
          </a:p>
        </p:txBody>
      </p:sp>
    </p:spTree>
    <p:extLst>
      <p:ext uri="{BB962C8B-B14F-4D97-AF65-F5344CB8AC3E}">
        <p14:creationId xmlns:p14="http://schemas.microsoft.com/office/powerpoint/2010/main" val="2625083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371600" y="1981200"/>
            <a:ext cx="7086600" cy="1752600"/>
          </a:xfrm>
        </p:spPr>
        <p:txBody>
          <a:bodyPr/>
          <a:lstStyle>
            <a:lvl1pPr algn="ctr">
              <a:defRPr/>
            </a:lvl1pPr>
          </a:lstStyle>
          <a:p>
            <a:r>
              <a:rPr lang="en-US"/>
              <a:t>Click to edit Master title style</a:t>
            </a:r>
          </a:p>
        </p:txBody>
      </p:sp>
      <p:sp>
        <p:nvSpPr>
          <p:cNvPr id="4099" name="Rectangle 3"/>
          <p:cNvSpPr>
            <a:spLocks noGrp="1" noChangeArrowheads="1"/>
          </p:cNvSpPr>
          <p:nvPr>
            <p:ph type="subTitle" idx="1"/>
          </p:nvPr>
        </p:nvSpPr>
        <p:spPr>
          <a:xfrm>
            <a:off x="1371600" y="4114800"/>
            <a:ext cx="7086600" cy="1752600"/>
          </a:xfrm>
        </p:spPr>
        <p:txBody>
          <a:bodyPr/>
          <a:lstStyle>
            <a:lvl1pPr marL="0" indent="0" algn="ctr">
              <a:buFontTx/>
              <a:buNone/>
              <a:defRPr/>
            </a:lvl1pPr>
          </a:lstStyle>
          <a:p>
            <a:r>
              <a:rPr lang="en-US"/>
              <a:t>Click to edit Master subtitle style</a:t>
            </a:r>
          </a:p>
        </p:txBody>
      </p:sp>
      <p:sp>
        <p:nvSpPr>
          <p:cNvPr id="4100" name="Line 4"/>
          <p:cNvSpPr>
            <a:spLocks noChangeShapeType="1"/>
          </p:cNvSpPr>
          <p:nvPr/>
        </p:nvSpPr>
        <p:spPr bwMode="auto">
          <a:xfrm>
            <a:off x="498475" y="6172200"/>
            <a:ext cx="8153400" cy="0"/>
          </a:xfrm>
          <a:prstGeom prst="line">
            <a:avLst/>
          </a:prstGeom>
          <a:noFill/>
          <a:ln w="25400">
            <a:solidFill>
              <a:srgbClr val="0050A8"/>
            </a:solidFill>
            <a:round/>
            <a:headEnd/>
            <a:tailEnd/>
          </a:ln>
          <a:effectLst/>
        </p:spPr>
        <p:txBody>
          <a:bodyPr wrap="none" anchor="ctr">
            <a:prstTxWarp prst="textNoShape">
              <a:avLst/>
            </a:prstTxWarp>
          </a:bodyPr>
          <a:lstStyle/>
          <a:p>
            <a:endParaRPr lang="en-US"/>
          </a:p>
        </p:txBody>
      </p:sp>
      <p:pic>
        <p:nvPicPr>
          <p:cNvPr id="4101" name="Picture 5" descr="UNC_logo_542_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381000"/>
            <a:ext cx="4876800" cy="1350963"/>
          </a:xfrm>
          <a:prstGeom prst="rect">
            <a:avLst/>
          </a:prstGeom>
          <a:noFill/>
        </p:spPr>
      </p:pic>
      <p:sp>
        <p:nvSpPr>
          <p:cNvPr id="4102" name="Rectangle 6"/>
          <p:cNvSpPr>
            <a:spLocks noChangeArrowheads="1"/>
          </p:cNvSpPr>
          <p:nvPr/>
        </p:nvSpPr>
        <p:spPr bwMode="auto">
          <a:xfrm>
            <a:off x="0" y="0"/>
            <a:ext cx="1295400" cy="6858000"/>
          </a:xfrm>
          <a:prstGeom prst="rect">
            <a:avLst/>
          </a:prstGeom>
          <a:gradFill rotWithShape="0">
            <a:gsLst>
              <a:gs pos="0">
                <a:srgbClr val="5395D3"/>
              </a:gs>
              <a:gs pos="100000">
                <a:schemeClr val="bg1"/>
              </a:gs>
            </a:gsLst>
            <a:lin ang="0" scaled="1"/>
          </a:gradFill>
          <a:ln w="9525">
            <a:noFill/>
            <a:miter lim="800000"/>
            <a:headEnd/>
            <a:tailEnd/>
          </a:ln>
        </p:spPr>
        <p:txBody>
          <a:bodyPr wrap="none" anchor="ctr">
            <a:prstTxWarp prst="textNoShape">
              <a:avLst/>
            </a:prstTxWarp>
          </a:bodyPr>
          <a:lstStyle/>
          <a:p>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04800"/>
            <a:ext cx="196215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73405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304800"/>
            <a:ext cx="78486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3848100" cy="209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600200"/>
            <a:ext cx="3848100" cy="209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848100"/>
            <a:ext cx="3848100" cy="209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10100" y="3848100"/>
            <a:ext cx="3848100" cy="209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8486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38481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600200"/>
            <a:ext cx="38481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8486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0"/>
            <a:ext cx="3848100" cy="4343400"/>
          </a:xfrm>
        </p:spPr>
        <p:txBody>
          <a:bodyPr/>
          <a:lstStyle/>
          <a:p>
            <a:r>
              <a:rPr lang="en-US"/>
              <a:t>Click icon to add clip art</a:t>
            </a:r>
          </a:p>
        </p:txBody>
      </p:sp>
      <p:sp>
        <p:nvSpPr>
          <p:cNvPr id="4" name="Text Placeholder 3"/>
          <p:cNvSpPr>
            <a:spLocks noGrp="1"/>
          </p:cNvSpPr>
          <p:nvPr>
            <p:ph type="body" sz="half" idx="2"/>
          </p:nvPr>
        </p:nvSpPr>
        <p:spPr>
          <a:xfrm>
            <a:off x="4610100" y="1600200"/>
            <a:ext cx="38481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8486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7848600" cy="209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0" y="3848100"/>
            <a:ext cx="7848600" cy="209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8195" y="326915"/>
            <a:ext cx="8526253" cy="1018186"/>
          </a:xfrm>
        </p:spPr>
        <p:txBody>
          <a:bodyPr/>
          <a:lstStyle/>
          <a:p>
            <a:r>
              <a:rPr lang="en-US"/>
              <a:t>Click to edit Master title style</a:t>
            </a:r>
          </a:p>
        </p:txBody>
      </p:sp>
      <p:sp>
        <p:nvSpPr>
          <p:cNvPr id="3" name="Text Placeholder 2"/>
          <p:cNvSpPr>
            <a:spLocks noGrp="1"/>
          </p:cNvSpPr>
          <p:nvPr>
            <p:ph type="body" sz="half" idx="1"/>
          </p:nvPr>
        </p:nvSpPr>
        <p:spPr>
          <a:xfrm>
            <a:off x="372005" y="1506399"/>
            <a:ext cx="4165374" cy="4324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67716" y="1506399"/>
            <a:ext cx="4166732" cy="4324774"/>
          </a:xfrm>
        </p:spPr>
        <p:txBody>
          <a:bodyPr/>
          <a:lstStyle/>
          <a:p>
            <a:r>
              <a:rPr lang="en-US"/>
              <a:t>Click icon to add clip art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38481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600200"/>
            <a:ext cx="38481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1295400" cy="6858000"/>
          </a:xfrm>
          <a:prstGeom prst="rect">
            <a:avLst/>
          </a:prstGeom>
          <a:gradFill rotWithShape="0">
            <a:gsLst>
              <a:gs pos="0">
                <a:srgbClr val="5395D3"/>
              </a:gs>
              <a:gs pos="100000">
                <a:schemeClr val="bg1"/>
              </a:gs>
            </a:gsLst>
            <a:lin ang="0" scaled="1"/>
          </a:gradFill>
          <a:ln w="9525">
            <a:noFill/>
            <a:miter lim="800000"/>
            <a:headEnd/>
            <a:tailEnd/>
          </a:ln>
        </p:spPr>
        <p:txBody>
          <a:bodyPr wrap="none" anchor="ctr">
            <a:prstTxWarp prst="textNoShape">
              <a:avLst/>
            </a:prstTxWarp>
          </a:bodyPr>
          <a:lstStyle/>
          <a:p>
            <a:endParaRPr lang="en-US"/>
          </a:p>
        </p:txBody>
      </p:sp>
      <p:sp>
        <p:nvSpPr>
          <p:cNvPr id="3075" name="Rectangle 3"/>
          <p:cNvSpPr>
            <a:spLocks noGrp="1" noChangeArrowheads="1"/>
          </p:cNvSpPr>
          <p:nvPr>
            <p:ph type="title"/>
          </p:nvPr>
        </p:nvSpPr>
        <p:spPr bwMode="auto">
          <a:xfrm>
            <a:off x="1242804" y="304800"/>
            <a:ext cx="721539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3076" name="Rectangle 4"/>
          <p:cNvSpPr>
            <a:spLocks noGrp="1" noChangeArrowheads="1"/>
          </p:cNvSpPr>
          <p:nvPr>
            <p:ph type="body" idx="1"/>
          </p:nvPr>
        </p:nvSpPr>
        <p:spPr bwMode="auto">
          <a:xfrm>
            <a:off x="609600" y="1600200"/>
            <a:ext cx="78486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7" name="Line 5"/>
          <p:cNvSpPr>
            <a:spLocks noChangeShapeType="1"/>
          </p:cNvSpPr>
          <p:nvPr/>
        </p:nvSpPr>
        <p:spPr bwMode="auto">
          <a:xfrm>
            <a:off x="498475" y="6705600"/>
            <a:ext cx="8153400" cy="0"/>
          </a:xfrm>
          <a:prstGeom prst="line">
            <a:avLst/>
          </a:prstGeom>
          <a:noFill/>
          <a:ln w="25400">
            <a:solidFill>
              <a:srgbClr val="0050A8"/>
            </a:solidFill>
            <a:round/>
            <a:headEnd/>
            <a:tailEnd/>
          </a:ln>
          <a:effectLst/>
        </p:spPr>
        <p:txBody>
          <a:bodyPr wrap="none" anchor="ctr">
            <a:prstTxWarp prst="textNoShape">
              <a:avLst/>
            </a:prstTxWarp>
          </a:bodyPr>
          <a:lstStyle/>
          <a:p>
            <a:endParaRPr lang="en-US"/>
          </a:p>
        </p:txBody>
      </p:sp>
      <p:pic>
        <p:nvPicPr>
          <p:cNvPr id="3078" name="Picture 6" descr="UNC_logo"/>
          <p:cNvPicPr>
            <a:picLocks noChangeAspect="1" noChangeArrowheads="1"/>
          </p:cNvPicPr>
          <p:nvPr/>
        </p:nvPicPr>
        <p:blipFill>
          <a:blip r:embed="rId18">
            <a:extLst>
              <a:ext uri="{28A0092B-C50C-407E-A947-70E740481C1C}">
                <a14:useLocalDpi xmlns:a14="http://schemas.microsoft.com/office/drawing/2010/main" val="0"/>
              </a:ext>
            </a:extLst>
          </a:blip>
          <a:srcRect r="23857"/>
          <a:stretch>
            <a:fillRect/>
          </a:stretch>
        </p:blipFill>
        <p:spPr bwMode="auto">
          <a:xfrm>
            <a:off x="8305800" y="152400"/>
            <a:ext cx="592138" cy="762000"/>
          </a:xfrm>
          <a:prstGeom prst="rect">
            <a:avLst/>
          </a:prstGeom>
          <a:noFill/>
        </p:spPr>
      </p:pic>
      <p:sp>
        <p:nvSpPr>
          <p:cNvPr id="3079" name="Text Box 7"/>
          <p:cNvSpPr txBox="1">
            <a:spLocks noChangeArrowheads="1"/>
          </p:cNvSpPr>
          <p:nvPr/>
        </p:nvSpPr>
        <p:spPr bwMode="auto">
          <a:xfrm>
            <a:off x="8699500" y="5946775"/>
            <a:ext cx="184150"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3080" name="Text Box 8"/>
          <p:cNvSpPr txBox="1">
            <a:spLocks noChangeArrowheads="1"/>
          </p:cNvSpPr>
          <p:nvPr/>
        </p:nvSpPr>
        <p:spPr bwMode="auto">
          <a:xfrm>
            <a:off x="8686800" y="6484938"/>
            <a:ext cx="463550" cy="366712"/>
          </a:xfrm>
          <a:prstGeom prst="rect">
            <a:avLst/>
          </a:prstGeom>
          <a:noFill/>
          <a:ln w="9525">
            <a:noFill/>
            <a:miter lim="800000"/>
            <a:headEnd/>
            <a:tailEnd/>
          </a:ln>
        </p:spPr>
        <p:txBody>
          <a:bodyPr wrap="none">
            <a:prstTxWarp prst="textNoShape">
              <a:avLst/>
            </a:prstTxWarp>
            <a:spAutoFit/>
          </a:bodyPr>
          <a:lstStyle/>
          <a:p>
            <a:fld id="{EE2191FC-DED7-284B-9ABE-B1A3315C570E}" type="slidenum">
              <a:rPr lang="en-US" sz="1800"/>
              <a:pPr/>
              <a:t>‹#›</a:t>
            </a:fld>
            <a:endParaRPr lang="en-US" sz="1800"/>
          </a:p>
        </p:txBody>
      </p:sp>
      <p:pic>
        <p:nvPicPr>
          <p:cNvPr id="9" name="Picture 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42805" cy="1095222"/>
          </a:xfrm>
          <a:prstGeom prst="rect">
            <a:avLst/>
          </a:prstGeom>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Lst>
  <p:transition/>
  <p:txStyles>
    <p:titleStyle>
      <a:lvl1pPr algn="l" rtl="0" eaLnBrk="1" fontAlgn="base" hangingPunct="1">
        <a:spcBef>
          <a:spcPct val="0"/>
        </a:spcBef>
        <a:spcAft>
          <a:spcPct val="0"/>
        </a:spcAft>
        <a:defRPr sz="4200" b="1">
          <a:solidFill>
            <a:schemeClr val="tx1"/>
          </a:solidFill>
          <a:latin typeface="+mj-lt"/>
          <a:ea typeface="+mj-ea"/>
          <a:cs typeface="+mj-cs"/>
        </a:defRPr>
      </a:lvl1pPr>
      <a:lvl2pPr algn="l" rtl="0" eaLnBrk="1" fontAlgn="base" hangingPunct="1">
        <a:spcBef>
          <a:spcPct val="0"/>
        </a:spcBef>
        <a:spcAft>
          <a:spcPct val="0"/>
        </a:spcAft>
        <a:defRPr sz="4200" b="1">
          <a:solidFill>
            <a:schemeClr val="tx1"/>
          </a:solidFill>
          <a:latin typeface="Arial" charset="0"/>
        </a:defRPr>
      </a:lvl2pPr>
      <a:lvl3pPr algn="l" rtl="0" eaLnBrk="1" fontAlgn="base" hangingPunct="1">
        <a:spcBef>
          <a:spcPct val="0"/>
        </a:spcBef>
        <a:spcAft>
          <a:spcPct val="0"/>
        </a:spcAft>
        <a:defRPr sz="4200" b="1">
          <a:solidFill>
            <a:schemeClr val="tx1"/>
          </a:solidFill>
          <a:latin typeface="Arial" charset="0"/>
        </a:defRPr>
      </a:lvl3pPr>
      <a:lvl4pPr algn="l" rtl="0" eaLnBrk="1" fontAlgn="base" hangingPunct="1">
        <a:spcBef>
          <a:spcPct val="0"/>
        </a:spcBef>
        <a:spcAft>
          <a:spcPct val="0"/>
        </a:spcAft>
        <a:defRPr sz="4200" b="1">
          <a:solidFill>
            <a:schemeClr val="tx1"/>
          </a:solidFill>
          <a:latin typeface="Arial" charset="0"/>
        </a:defRPr>
      </a:lvl4pPr>
      <a:lvl5pPr algn="l" rtl="0" eaLnBrk="1" fontAlgn="base" hangingPunct="1">
        <a:spcBef>
          <a:spcPct val="0"/>
        </a:spcBef>
        <a:spcAft>
          <a:spcPct val="0"/>
        </a:spcAft>
        <a:defRPr sz="4200" b="1">
          <a:solidFill>
            <a:schemeClr val="tx1"/>
          </a:solidFill>
          <a:latin typeface="Arial" charset="0"/>
        </a:defRPr>
      </a:lvl5pPr>
      <a:lvl6pPr marL="457200" algn="l" rtl="0" eaLnBrk="1" fontAlgn="base" hangingPunct="1">
        <a:spcBef>
          <a:spcPct val="0"/>
        </a:spcBef>
        <a:spcAft>
          <a:spcPct val="0"/>
        </a:spcAft>
        <a:defRPr sz="4200" b="1">
          <a:solidFill>
            <a:schemeClr val="tx1"/>
          </a:solidFill>
          <a:latin typeface="Arial" charset="0"/>
        </a:defRPr>
      </a:lvl6pPr>
      <a:lvl7pPr marL="914400" algn="l" rtl="0" eaLnBrk="1" fontAlgn="base" hangingPunct="1">
        <a:spcBef>
          <a:spcPct val="0"/>
        </a:spcBef>
        <a:spcAft>
          <a:spcPct val="0"/>
        </a:spcAft>
        <a:defRPr sz="4200" b="1">
          <a:solidFill>
            <a:schemeClr val="tx1"/>
          </a:solidFill>
          <a:latin typeface="Arial" charset="0"/>
        </a:defRPr>
      </a:lvl7pPr>
      <a:lvl8pPr marL="1371600" algn="l" rtl="0" eaLnBrk="1" fontAlgn="base" hangingPunct="1">
        <a:spcBef>
          <a:spcPct val="0"/>
        </a:spcBef>
        <a:spcAft>
          <a:spcPct val="0"/>
        </a:spcAft>
        <a:defRPr sz="4200" b="1">
          <a:solidFill>
            <a:schemeClr val="tx1"/>
          </a:solidFill>
          <a:latin typeface="Arial" charset="0"/>
        </a:defRPr>
      </a:lvl8pPr>
      <a:lvl9pPr marL="1828800" algn="l" rtl="0" eaLnBrk="1" fontAlgn="base" hangingPunct="1">
        <a:spcBef>
          <a:spcPct val="0"/>
        </a:spcBef>
        <a:spcAft>
          <a:spcPct val="0"/>
        </a:spcAft>
        <a:defRPr sz="42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399" y="1938338"/>
            <a:ext cx="7719951" cy="1362075"/>
          </a:xfrm>
        </p:spPr>
        <p:txBody>
          <a:bodyPr/>
          <a:lstStyle/>
          <a:p>
            <a:pPr eaLnBrk="1" hangingPunct="1"/>
            <a:r>
              <a:rPr lang="en-US" dirty="0"/>
              <a:t>Diffusion MRI - Lesson 4</a:t>
            </a:r>
            <a:br>
              <a:rPr lang="en-US" dirty="0"/>
            </a:br>
            <a:r>
              <a:rPr lang="en-US" dirty="0"/>
              <a:t>Atlases, Fibers and Profiles</a:t>
            </a:r>
          </a:p>
        </p:txBody>
      </p:sp>
      <p:sp>
        <p:nvSpPr>
          <p:cNvPr id="3075" name="Rectangle 3"/>
          <p:cNvSpPr>
            <a:spLocks noGrp="1" noChangeArrowheads="1"/>
          </p:cNvSpPr>
          <p:nvPr>
            <p:ph type="subTitle" idx="1"/>
          </p:nvPr>
        </p:nvSpPr>
        <p:spPr>
          <a:xfrm>
            <a:off x="533400" y="3657600"/>
            <a:ext cx="4876800" cy="1752600"/>
          </a:xfrm>
        </p:spPr>
        <p:txBody>
          <a:bodyPr/>
          <a:lstStyle/>
          <a:p>
            <a:pPr eaLnBrk="1" hangingPunct="1"/>
            <a:r>
              <a:rPr lang="en-US" sz="2400" dirty="0"/>
              <a:t>Martin Styner UNC</a:t>
            </a:r>
          </a:p>
          <a:p>
            <a:pPr eaLnBrk="1" hangingPunct="1"/>
            <a:r>
              <a:rPr lang="en-US" sz="2400" dirty="0"/>
              <a:t>Thanks to Guido </a:t>
            </a:r>
            <a:r>
              <a:rPr lang="en-US" sz="2400" dirty="0" err="1"/>
              <a:t>Gerig</a:t>
            </a:r>
            <a:r>
              <a:rPr lang="en-US" sz="2400" dirty="0"/>
              <a:t>, NYU</a:t>
            </a:r>
          </a:p>
          <a:p>
            <a:pPr eaLnBrk="1" hangingPunct="1"/>
            <a:r>
              <a:rPr lang="en-US" sz="2400" dirty="0"/>
              <a:t>And many, many folks</a:t>
            </a:r>
          </a:p>
        </p:txBody>
      </p:sp>
      <p:sp>
        <p:nvSpPr>
          <p:cNvPr id="3076" name="Text Box 4"/>
          <p:cNvSpPr txBox="1">
            <a:spLocks noChangeArrowheads="1"/>
          </p:cNvSpPr>
          <p:nvPr/>
        </p:nvSpPr>
        <p:spPr bwMode="auto">
          <a:xfrm>
            <a:off x="304800" y="6172200"/>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n-US" sz="2400">
              <a:solidFill>
                <a:srgbClr val="FF87FC"/>
              </a:solidFill>
              <a:latin typeface="Marker Felt" pitchFamily="1" charset="0"/>
            </a:endParaRPr>
          </a:p>
        </p:txBody>
      </p:sp>
      <p:pic>
        <p:nvPicPr>
          <p:cNvPr id="3077" name="Picture 5" descr="FiberViewer"/>
          <p:cNvPicPr>
            <a:picLocks noChangeAspect="1" noChangeArrowheads="1"/>
          </p:cNvPicPr>
          <p:nvPr/>
        </p:nvPicPr>
        <p:blipFill>
          <a:blip r:embed="rId3">
            <a:extLst>
              <a:ext uri="{28A0092B-C50C-407E-A947-70E740481C1C}">
                <a14:useLocalDpi xmlns:a14="http://schemas.microsoft.com/office/drawing/2010/main" val="0"/>
              </a:ext>
            </a:extLst>
          </a:blip>
          <a:srcRect b="13087"/>
          <a:stretch>
            <a:fillRect/>
          </a:stretch>
        </p:blipFill>
        <p:spPr bwMode="auto">
          <a:xfrm>
            <a:off x="5866410" y="3624624"/>
            <a:ext cx="3201390" cy="24713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2448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5381D-0C41-8746-98EC-5B6221BD62A8}"/>
              </a:ext>
            </a:extLst>
          </p:cNvPr>
          <p:cNvSpPr>
            <a:spLocks noGrp="1"/>
          </p:cNvSpPr>
          <p:nvPr>
            <p:ph type="title"/>
          </p:nvPr>
        </p:nvSpPr>
        <p:spPr/>
        <p:txBody>
          <a:bodyPr/>
          <a:lstStyle/>
          <a:p>
            <a:r>
              <a:rPr lang="en-US" dirty="0"/>
              <a:t>3. Symmetric </a:t>
            </a:r>
            <a:r>
              <a:rPr lang="en-US" dirty="0" err="1"/>
              <a:t>Diffeo</a:t>
            </a:r>
            <a:r>
              <a:rPr lang="en-US" dirty="0"/>
              <a:t> Atlas</a:t>
            </a:r>
          </a:p>
        </p:txBody>
      </p:sp>
      <p:pic>
        <p:nvPicPr>
          <p:cNvPr id="4" name="Content Placeholder 3">
            <a:extLst>
              <a:ext uri="{FF2B5EF4-FFF2-40B4-BE49-F238E27FC236}">
                <a16:creationId xmlns:a16="http://schemas.microsoft.com/office/drawing/2014/main" id="{DE0C62C4-09D6-8847-BA56-A9547375814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8029" t="33668" r="1764" b="-2165"/>
          <a:stretch/>
        </p:blipFill>
        <p:spPr>
          <a:xfrm>
            <a:off x="5674440" y="1382843"/>
            <a:ext cx="3215246" cy="3369039"/>
          </a:xfrm>
          <a:prstGeom prst="rect">
            <a:avLst/>
          </a:prstGeom>
        </p:spPr>
      </p:pic>
      <p:sp>
        <p:nvSpPr>
          <p:cNvPr id="5" name="Content Placeholder 2">
            <a:extLst>
              <a:ext uri="{FF2B5EF4-FFF2-40B4-BE49-F238E27FC236}">
                <a16:creationId xmlns:a16="http://schemas.microsoft.com/office/drawing/2014/main" id="{59557D6A-E815-2044-B2EB-5AC1D501CA02}"/>
              </a:ext>
            </a:extLst>
          </p:cNvPr>
          <p:cNvSpPr txBox="1">
            <a:spLocks/>
          </p:cNvSpPr>
          <p:nvPr/>
        </p:nvSpPr>
        <p:spPr bwMode="auto">
          <a:xfrm>
            <a:off x="449186" y="1447800"/>
            <a:ext cx="5337018" cy="46382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a:lstStyle>
          <a:p>
            <a:r>
              <a:rPr lang="en-US" sz="2800" kern="0" dirty="0"/>
              <a:t>2 runs of symmetric diffeomorphic registration</a:t>
            </a:r>
            <a:endParaRPr lang="en-US" sz="1800" kern="0" dirty="0"/>
          </a:p>
          <a:p>
            <a:r>
              <a:rPr lang="en-US" sz="2400" kern="0" dirty="0"/>
              <a:t>Employs DTI-Reg/”ANTS” tool</a:t>
            </a:r>
          </a:p>
          <a:p>
            <a:pPr lvl="1"/>
            <a:r>
              <a:rPr lang="en-US" sz="2000" kern="0" dirty="0"/>
              <a:t>Make sure to change default</a:t>
            </a:r>
          </a:p>
          <a:p>
            <a:pPr lvl="1"/>
            <a:r>
              <a:rPr lang="en-US" sz="2000" kern="0" dirty="0"/>
              <a:t>Default is an older tool (Demons) that does not perform as well</a:t>
            </a:r>
          </a:p>
          <a:p>
            <a:r>
              <a:rPr lang="en-US" sz="2400" kern="0" dirty="0"/>
              <a:t>1 loop: Computes final atlas</a:t>
            </a:r>
          </a:p>
          <a:p>
            <a:r>
              <a:rPr lang="en-US" sz="2400" kern="0" dirty="0"/>
              <a:t>2 loop: Maps data into final atlas</a:t>
            </a:r>
          </a:p>
        </p:txBody>
      </p:sp>
    </p:spTree>
    <p:extLst>
      <p:ext uri="{BB962C8B-B14F-4D97-AF65-F5344CB8AC3E}">
        <p14:creationId xmlns:p14="http://schemas.microsoft.com/office/powerpoint/2010/main" val="94287866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868362"/>
          </a:xfrm>
        </p:spPr>
        <p:txBody>
          <a:bodyPr/>
          <a:lstStyle/>
          <a:p>
            <a:r>
              <a:rPr lang="fr-FR" dirty="0"/>
              <a:t>Data </a:t>
            </a:r>
            <a:r>
              <a:rPr lang="fr-FR" dirty="0" err="1"/>
              <a:t>Organization</a:t>
            </a:r>
            <a:endParaRPr lang="fr-FR" dirty="0"/>
          </a:p>
        </p:txBody>
      </p:sp>
      <p:pic>
        <p:nvPicPr>
          <p:cNvPr id="2050" name="Picture 2" descr="C:\Users\Adrien\UNC\leopard-folder.png"/>
          <p:cNvPicPr>
            <a:picLocks noChangeAspect="1" noChangeArrowheads="1"/>
          </p:cNvPicPr>
          <p:nvPr/>
        </p:nvPicPr>
        <p:blipFill>
          <a:blip r:embed="rId2" cstate="print"/>
          <a:srcRect/>
          <a:stretch>
            <a:fillRect/>
          </a:stretch>
        </p:blipFill>
        <p:spPr bwMode="auto">
          <a:xfrm>
            <a:off x="304800" y="2971800"/>
            <a:ext cx="990600" cy="990600"/>
          </a:xfrm>
          <a:prstGeom prst="rect">
            <a:avLst/>
          </a:prstGeom>
          <a:noFill/>
        </p:spPr>
      </p:pic>
      <p:pic>
        <p:nvPicPr>
          <p:cNvPr id="10" name="Picture 2" descr="C:\Users\Adrien\UNC\leopard-folder.png"/>
          <p:cNvPicPr>
            <a:picLocks noChangeAspect="1" noChangeArrowheads="1"/>
          </p:cNvPicPr>
          <p:nvPr/>
        </p:nvPicPr>
        <p:blipFill>
          <a:blip r:embed="rId2" cstate="print"/>
          <a:srcRect/>
          <a:stretch>
            <a:fillRect/>
          </a:stretch>
        </p:blipFill>
        <p:spPr bwMode="auto">
          <a:xfrm>
            <a:off x="3962400" y="1219200"/>
            <a:ext cx="1219200" cy="1219200"/>
          </a:xfrm>
          <a:prstGeom prst="rect">
            <a:avLst/>
          </a:prstGeom>
          <a:noFill/>
        </p:spPr>
      </p:pic>
      <p:sp>
        <p:nvSpPr>
          <p:cNvPr id="12" name="Slide Number Placeholder 1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11</a:t>
            </a:fld>
            <a:endParaRPr lang="en-US"/>
          </a:p>
        </p:txBody>
      </p:sp>
      <p:pic>
        <p:nvPicPr>
          <p:cNvPr id="14" name="Picture 2" descr="C:\Users\Adrien\UNC\leopard-folder.png"/>
          <p:cNvPicPr>
            <a:picLocks noChangeAspect="1" noChangeArrowheads="1"/>
          </p:cNvPicPr>
          <p:nvPr/>
        </p:nvPicPr>
        <p:blipFill>
          <a:blip r:embed="rId2" cstate="print"/>
          <a:srcRect/>
          <a:stretch>
            <a:fillRect/>
          </a:stretch>
        </p:blipFill>
        <p:spPr bwMode="auto">
          <a:xfrm>
            <a:off x="1524000" y="2971800"/>
            <a:ext cx="990600" cy="990600"/>
          </a:xfrm>
          <a:prstGeom prst="rect">
            <a:avLst/>
          </a:prstGeom>
          <a:noFill/>
        </p:spPr>
      </p:pic>
      <p:pic>
        <p:nvPicPr>
          <p:cNvPr id="15" name="Picture 2" descr="C:\Users\Adrien\UNC\leopard-folder.png"/>
          <p:cNvPicPr>
            <a:picLocks noChangeAspect="1" noChangeArrowheads="1"/>
          </p:cNvPicPr>
          <p:nvPr/>
        </p:nvPicPr>
        <p:blipFill>
          <a:blip r:embed="rId2" cstate="print"/>
          <a:srcRect/>
          <a:stretch>
            <a:fillRect/>
          </a:stretch>
        </p:blipFill>
        <p:spPr bwMode="auto">
          <a:xfrm>
            <a:off x="2743200" y="2971800"/>
            <a:ext cx="990600" cy="990600"/>
          </a:xfrm>
          <a:prstGeom prst="rect">
            <a:avLst/>
          </a:prstGeom>
          <a:noFill/>
        </p:spPr>
      </p:pic>
      <p:pic>
        <p:nvPicPr>
          <p:cNvPr id="16" name="Picture 2" descr="C:\Users\Adrien\UNC\leopard-folder.png"/>
          <p:cNvPicPr>
            <a:picLocks noChangeAspect="1" noChangeArrowheads="1"/>
          </p:cNvPicPr>
          <p:nvPr/>
        </p:nvPicPr>
        <p:blipFill>
          <a:blip r:embed="rId2" cstate="print"/>
          <a:srcRect/>
          <a:stretch>
            <a:fillRect/>
          </a:stretch>
        </p:blipFill>
        <p:spPr bwMode="auto">
          <a:xfrm>
            <a:off x="3886200" y="2971800"/>
            <a:ext cx="990600" cy="990600"/>
          </a:xfrm>
          <a:prstGeom prst="rect">
            <a:avLst/>
          </a:prstGeom>
          <a:noFill/>
        </p:spPr>
      </p:pic>
      <p:pic>
        <p:nvPicPr>
          <p:cNvPr id="17" name="Picture 2" descr="C:\Users\Adrien\UNC\leopard-folder.png"/>
          <p:cNvPicPr>
            <a:picLocks noChangeAspect="1" noChangeArrowheads="1"/>
          </p:cNvPicPr>
          <p:nvPr/>
        </p:nvPicPr>
        <p:blipFill>
          <a:blip r:embed="rId2" cstate="print"/>
          <a:srcRect/>
          <a:stretch>
            <a:fillRect/>
          </a:stretch>
        </p:blipFill>
        <p:spPr bwMode="auto">
          <a:xfrm>
            <a:off x="5105400" y="2971800"/>
            <a:ext cx="990600" cy="990600"/>
          </a:xfrm>
          <a:prstGeom prst="rect">
            <a:avLst/>
          </a:prstGeom>
          <a:noFill/>
        </p:spPr>
      </p:pic>
      <p:pic>
        <p:nvPicPr>
          <p:cNvPr id="18" name="Picture 4" descr="http://gaminghacks.free.fr/icone%20fichier%20simple.png"/>
          <p:cNvPicPr>
            <a:picLocks noChangeAspect="1" noChangeArrowheads="1"/>
          </p:cNvPicPr>
          <p:nvPr/>
        </p:nvPicPr>
        <p:blipFill>
          <a:blip r:embed="rId3" cstate="print"/>
          <a:srcRect/>
          <a:stretch>
            <a:fillRect/>
          </a:stretch>
        </p:blipFill>
        <p:spPr bwMode="auto">
          <a:xfrm>
            <a:off x="6324600" y="2971800"/>
            <a:ext cx="685800" cy="884382"/>
          </a:xfrm>
          <a:prstGeom prst="rect">
            <a:avLst/>
          </a:prstGeom>
          <a:noFill/>
        </p:spPr>
      </p:pic>
      <p:pic>
        <p:nvPicPr>
          <p:cNvPr id="19" name="Picture 4" descr="http://gaminghacks.free.fr/icone%20fichier%20simple.png"/>
          <p:cNvPicPr>
            <a:picLocks noChangeAspect="1" noChangeArrowheads="1"/>
          </p:cNvPicPr>
          <p:nvPr/>
        </p:nvPicPr>
        <p:blipFill>
          <a:blip r:embed="rId3" cstate="print"/>
          <a:srcRect/>
          <a:stretch>
            <a:fillRect/>
          </a:stretch>
        </p:blipFill>
        <p:spPr bwMode="auto">
          <a:xfrm>
            <a:off x="7315200" y="2971800"/>
            <a:ext cx="685800" cy="884382"/>
          </a:xfrm>
          <a:prstGeom prst="rect">
            <a:avLst/>
          </a:prstGeom>
          <a:noFill/>
        </p:spPr>
      </p:pic>
      <p:pic>
        <p:nvPicPr>
          <p:cNvPr id="20" name="Picture 4" descr="http://gaminghacks.free.fr/icone%20fichier%20simple.png"/>
          <p:cNvPicPr>
            <a:picLocks noChangeAspect="1" noChangeArrowheads="1"/>
          </p:cNvPicPr>
          <p:nvPr/>
        </p:nvPicPr>
        <p:blipFill>
          <a:blip r:embed="rId3" cstate="print"/>
          <a:srcRect/>
          <a:stretch>
            <a:fillRect/>
          </a:stretch>
        </p:blipFill>
        <p:spPr bwMode="auto">
          <a:xfrm>
            <a:off x="8229600" y="2971800"/>
            <a:ext cx="685800" cy="884382"/>
          </a:xfrm>
          <a:prstGeom prst="rect">
            <a:avLst/>
          </a:prstGeom>
          <a:noFill/>
        </p:spPr>
      </p:pic>
      <p:cxnSp>
        <p:nvCxnSpPr>
          <p:cNvPr id="22" name="Straight Arrow Connector 21"/>
          <p:cNvCxnSpPr>
            <a:stCxn id="10" idx="2"/>
            <a:endCxn id="2050" idx="0"/>
          </p:cNvCxnSpPr>
          <p:nvPr/>
        </p:nvCxnSpPr>
        <p:spPr>
          <a:xfrm flipH="1">
            <a:off x="800100" y="2438400"/>
            <a:ext cx="37719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2"/>
            <a:endCxn id="14" idx="0"/>
          </p:cNvCxnSpPr>
          <p:nvPr/>
        </p:nvCxnSpPr>
        <p:spPr>
          <a:xfrm flipH="1">
            <a:off x="2019300" y="2438400"/>
            <a:ext cx="25527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0" idx="2"/>
            <a:endCxn id="15" idx="0"/>
          </p:cNvCxnSpPr>
          <p:nvPr/>
        </p:nvCxnSpPr>
        <p:spPr>
          <a:xfrm flipH="1">
            <a:off x="3238500" y="2438400"/>
            <a:ext cx="13335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0" idx="2"/>
            <a:endCxn id="16" idx="0"/>
          </p:cNvCxnSpPr>
          <p:nvPr/>
        </p:nvCxnSpPr>
        <p:spPr>
          <a:xfrm flipH="1">
            <a:off x="4381500" y="2438400"/>
            <a:ext cx="1905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2"/>
            <a:endCxn id="17" idx="0"/>
          </p:cNvCxnSpPr>
          <p:nvPr/>
        </p:nvCxnSpPr>
        <p:spPr>
          <a:xfrm>
            <a:off x="4572000" y="2438400"/>
            <a:ext cx="10287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 idx="2"/>
            <a:endCxn id="18" idx="0"/>
          </p:cNvCxnSpPr>
          <p:nvPr/>
        </p:nvCxnSpPr>
        <p:spPr>
          <a:xfrm>
            <a:off x="4572000" y="2438400"/>
            <a:ext cx="20955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0" idx="2"/>
            <a:endCxn id="19" idx="0"/>
          </p:cNvCxnSpPr>
          <p:nvPr/>
        </p:nvCxnSpPr>
        <p:spPr>
          <a:xfrm>
            <a:off x="4572000" y="2438400"/>
            <a:ext cx="30861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0" idx="2"/>
            <a:endCxn id="20" idx="0"/>
          </p:cNvCxnSpPr>
          <p:nvPr/>
        </p:nvCxnSpPr>
        <p:spPr>
          <a:xfrm>
            <a:off x="4572000" y="2438400"/>
            <a:ext cx="40005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8" name="Picture 2" descr="C:\Users\Adrien\UNC\leopard-folder.png"/>
          <p:cNvPicPr>
            <a:picLocks noChangeAspect="1" noChangeArrowheads="1"/>
          </p:cNvPicPr>
          <p:nvPr/>
        </p:nvPicPr>
        <p:blipFill>
          <a:blip r:embed="rId2" cstate="print"/>
          <a:srcRect/>
          <a:stretch>
            <a:fillRect/>
          </a:stretch>
        </p:blipFill>
        <p:spPr bwMode="auto">
          <a:xfrm>
            <a:off x="228600" y="4343400"/>
            <a:ext cx="990600" cy="990600"/>
          </a:xfrm>
          <a:prstGeom prst="rect">
            <a:avLst/>
          </a:prstGeom>
          <a:noFill/>
        </p:spPr>
      </p:pic>
      <p:pic>
        <p:nvPicPr>
          <p:cNvPr id="39" name="Picture 2" descr="C:\Users\Adrien\UNC\leopard-folder.png"/>
          <p:cNvPicPr>
            <a:picLocks noChangeAspect="1" noChangeArrowheads="1"/>
          </p:cNvPicPr>
          <p:nvPr/>
        </p:nvPicPr>
        <p:blipFill>
          <a:blip r:embed="rId2" cstate="print"/>
          <a:srcRect/>
          <a:stretch>
            <a:fillRect/>
          </a:stretch>
        </p:blipFill>
        <p:spPr bwMode="auto">
          <a:xfrm>
            <a:off x="1752600" y="4343400"/>
            <a:ext cx="990600" cy="990600"/>
          </a:xfrm>
          <a:prstGeom prst="rect">
            <a:avLst/>
          </a:prstGeom>
          <a:noFill/>
        </p:spPr>
      </p:pic>
      <p:sp>
        <p:nvSpPr>
          <p:cNvPr id="40" name="Content Placeholder 2"/>
          <p:cNvSpPr>
            <a:spLocks noGrp="1"/>
          </p:cNvSpPr>
          <p:nvPr>
            <p:ph idx="1"/>
          </p:nvPr>
        </p:nvSpPr>
        <p:spPr>
          <a:xfrm>
            <a:off x="1295400" y="4800600"/>
            <a:ext cx="381000" cy="457200"/>
          </a:xfrm>
        </p:spPr>
        <p:txBody>
          <a:bodyPr>
            <a:normAutofit/>
          </a:bodyPr>
          <a:lstStyle/>
          <a:p>
            <a:pPr>
              <a:buNone/>
            </a:pPr>
            <a:r>
              <a:rPr lang="fr-FR" sz="2000" dirty="0"/>
              <a:t>…</a:t>
            </a:r>
          </a:p>
        </p:txBody>
      </p:sp>
      <p:cxnSp>
        <p:nvCxnSpPr>
          <p:cNvPr id="42" name="Straight Arrow Connector 41"/>
          <p:cNvCxnSpPr>
            <a:stCxn id="2050" idx="2"/>
            <a:endCxn id="38" idx="0"/>
          </p:cNvCxnSpPr>
          <p:nvPr/>
        </p:nvCxnSpPr>
        <p:spPr>
          <a:xfrm flipH="1">
            <a:off x="723900" y="3962400"/>
            <a:ext cx="76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050" idx="2"/>
            <a:endCxn id="39" idx="0"/>
          </p:cNvCxnSpPr>
          <p:nvPr/>
        </p:nvCxnSpPr>
        <p:spPr>
          <a:xfrm>
            <a:off x="800100" y="3962400"/>
            <a:ext cx="1447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5" name="Picture 2" descr="C:\Users\Adrien\UNC\leopard-folder.png"/>
          <p:cNvPicPr>
            <a:picLocks noChangeAspect="1" noChangeArrowheads="1"/>
          </p:cNvPicPr>
          <p:nvPr/>
        </p:nvPicPr>
        <p:blipFill>
          <a:blip r:embed="rId2" cstate="print"/>
          <a:srcRect/>
          <a:stretch>
            <a:fillRect/>
          </a:stretch>
        </p:blipFill>
        <p:spPr bwMode="auto">
          <a:xfrm>
            <a:off x="3048000" y="4343400"/>
            <a:ext cx="990600" cy="990600"/>
          </a:xfrm>
          <a:prstGeom prst="rect">
            <a:avLst/>
          </a:prstGeom>
          <a:noFill/>
        </p:spPr>
      </p:pic>
      <p:pic>
        <p:nvPicPr>
          <p:cNvPr id="46" name="Picture 2" descr="C:\Users\Adrien\UNC\leopard-folder.png"/>
          <p:cNvPicPr>
            <a:picLocks noChangeAspect="1" noChangeArrowheads="1"/>
          </p:cNvPicPr>
          <p:nvPr/>
        </p:nvPicPr>
        <p:blipFill>
          <a:blip r:embed="rId2" cstate="print"/>
          <a:srcRect/>
          <a:stretch>
            <a:fillRect/>
          </a:stretch>
        </p:blipFill>
        <p:spPr bwMode="auto">
          <a:xfrm>
            <a:off x="4191000" y="4343400"/>
            <a:ext cx="990600" cy="990600"/>
          </a:xfrm>
          <a:prstGeom prst="rect">
            <a:avLst/>
          </a:prstGeom>
          <a:noFill/>
        </p:spPr>
      </p:pic>
      <p:cxnSp>
        <p:nvCxnSpPr>
          <p:cNvPr id="48" name="Straight Arrow Connector 47"/>
          <p:cNvCxnSpPr>
            <a:stCxn id="16" idx="2"/>
            <a:endCxn id="45" idx="0"/>
          </p:cNvCxnSpPr>
          <p:nvPr/>
        </p:nvCxnSpPr>
        <p:spPr>
          <a:xfrm flipH="1">
            <a:off x="3543300" y="3962400"/>
            <a:ext cx="838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16" idx="2"/>
            <a:endCxn id="46" idx="0"/>
          </p:cNvCxnSpPr>
          <p:nvPr/>
        </p:nvCxnSpPr>
        <p:spPr>
          <a:xfrm>
            <a:off x="4381500" y="3962400"/>
            <a:ext cx="304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038600" y="1676400"/>
            <a:ext cx="990600" cy="381000"/>
          </a:xfrm>
          <a:prstGeom prst="rect">
            <a:avLst/>
          </a:prstGeom>
          <a:noFill/>
        </p:spPr>
        <p:txBody>
          <a:bodyPr wrap="square" rtlCol="0">
            <a:spAutoFit/>
          </a:bodyPr>
          <a:lstStyle/>
          <a:p>
            <a:r>
              <a:rPr lang="fr-FR" dirty="0" err="1"/>
              <a:t>DTIAtlas</a:t>
            </a:r>
            <a:endParaRPr lang="fr-FR" dirty="0"/>
          </a:p>
        </p:txBody>
      </p:sp>
      <p:sp>
        <p:nvSpPr>
          <p:cNvPr id="52" name="TextBox 51"/>
          <p:cNvSpPr txBox="1"/>
          <p:nvPr/>
        </p:nvSpPr>
        <p:spPr>
          <a:xfrm>
            <a:off x="304800" y="3276601"/>
            <a:ext cx="990600" cy="430887"/>
          </a:xfrm>
          <a:prstGeom prst="rect">
            <a:avLst/>
          </a:prstGeom>
          <a:noFill/>
        </p:spPr>
        <p:txBody>
          <a:bodyPr wrap="square" rtlCol="0">
            <a:spAutoFit/>
          </a:bodyPr>
          <a:lstStyle/>
          <a:p>
            <a:r>
              <a:rPr lang="fr-FR" sz="1100" dirty="0"/>
              <a:t>1_Affine_</a:t>
            </a:r>
          </a:p>
          <a:p>
            <a:r>
              <a:rPr lang="fr-FR" sz="1100" dirty="0"/>
              <a:t>Registration</a:t>
            </a:r>
          </a:p>
        </p:txBody>
      </p:sp>
      <p:sp>
        <p:nvSpPr>
          <p:cNvPr id="53" name="TextBox 52"/>
          <p:cNvSpPr txBox="1"/>
          <p:nvPr/>
        </p:nvSpPr>
        <p:spPr>
          <a:xfrm>
            <a:off x="1524000" y="3200400"/>
            <a:ext cx="1066800" cy="430887"/>
          </a:xfrm>
          <a:prstGeom prst="rect">
            <a:avLst/>
          </a:prstGeom>
          <a:noFill/>
        </p:spPr>
        <p:txBody>
          <a:bodyPr wrap="square" rtlCol="0">
            <a:spAutoFit/>
          </a:bodyPr>
          <a:lstStyle/>
          <a:p>
            <a:r>
              <a:rPr lang="fr-FR" sz="1100" dirty="0"/>
              <a:t>2_NonLinear_</a:t>
            </a:r>
          </a:p>
          <a:p>
            <a:r>
              <a:rPr lang="fr-FR" sz="1100" dirty="0"/>
              <a:t>Registration</a:t>
            </a:r>
          </a:p>
        </p:txBody>
      </p:sp>
      <p:sp>
        <p:nvSpPr>
          <p:cNvPr id="54" name="TextBox 53"/>
          <p:cNvSpPr txBox="1"/>
          <p:nvPr/>
        </p:nvSpPr>
        <p:spPr>
          <a:xfrm>
            <a:off x="2667000" y="3276600"/>
            <a:ext cx="1295400" cy="430887"/>
          </a:xfrm>
          <a:prstGeom prst="rect">
            <a:avLst/>
          </a:prstGeom>
          <a:noFill/>
        </p:spPr>
        <p:txBody>
          <a:bodyPr wrap="square" rtlCol="0">
            <a:spAutoFit/>
          </a:bodyPr>
          <a:lstStyle/>
          <a:p>
            <a:r>
              <a:rPr lang="fr-FR" sz="1100" dirty="0"/>
              <a:t>3_Diffeomorphic</a:t>
            </a:r>
          </a:p>
          <a:p>
            <a:r>
              <a:rPr lang="fr-FR" sz="1100" dirty="0" err="1"/>
              <a:t>_Atlas</a:t>
            </a:r>
            <a:endParaRPr lang="fr-FR" sz="1100" dirty="0"/>
          </a:p>
        </p:txBody>
      </p:sp>
      <p:sp>
        <p:nvSpPr>
          <p:cNvPr id="55" name="TextBox 54"/>
          <p:cNvSpPr txBox="1"/>
          <p:nvPr/>
        </p:nvSpPr>
        <p:spPr>
          <a:xfrm>
            <a:off x="3886200" y="3276600"/>
            <a:ext cx="990600" cy="430887"/>
          </a:xfrm>
          <a:prstGeom prst="rect">
            <a:avLst/>
          </a:prstGeom>
          <a:noFill/>
        </p:spPr>
        <p:txBody>
          <a:bodyPr wrap="square" rtlCol="0">
            <a:spAutoFit/>
          </a:bodyPr>
          <a:lstStyle/>
          <a:p>
            <a:r>
              <a:rPr lang="fr-FR" sz="1100" dirty="0"/>
              <a:t>4_Final_</a:t>
            </a:r>
          </a:p>
          <a:p>
            <a:r>
              <a:rPr lang="fr-FR" sz="1100" dirty="0" err="1"/>
              <a:t>Resampling</a:t>
            </a:r>
            <a:endParaRPr lang="fr-FR" sz="1100" dirty="0"/>
          </a:p>
        </p:txBody>
      </p:sp>
      <p:sp>
        <p:nvSpPr>
          <p:cNvPr id="56" name="TextBox 55"/>
          <p:cNvSpPr txBox="1"/>
          <p:nvPr/>
        </p:nvSpPr>
        <p:spPr>
          <a:xfrm>
            <a:off x="5257800" y="3352800"/>
            <a:ext cx="762000" cy="261610"/>
          </a:xfrm>
          <a:prstGeom prst="rect">
            <a:avLst/>
          </a:prstGeom>
          <a:noFill/>
        </p:spPr>
        <p:txBody>
          <a:bodyPr wrap="square" rtlCol="0">
            <a:spAutoFit/>
          </a:bodyPr>
          <a:lstStyle/>
          <a:p>
            <a:r>
              <a:rPr lang="fr-FR" sz="1100" dirty="0"/>
              <a:t>Script</a:t>
            </a:r>
          </a:p>
        </p:txBody>
      </p:sp>
      <p:sp>
        <p:nvSpPr>
          <p:cNvPr id="57" name="TextBox 56"/>
          <p:cNvSpPr txBox="1"/>
          <p:nvPr/>
        </p:nvSpPr>
        <p:spPr>
          <a:xfrm>
            <a:off x="381000" y="4752201"/>
            <a:ext cx="685800" cy="261610"/>
          </a:xfrm>
          <a:prstGeom prst="rect">
            <a:avLst/>
          </a:prstGeom>
          <a:noFill/>
        </p:spPr>
        <p:txBody>
          <a:bodyPr wrap="square" rtlCol="0">
            <a:spAutoFit/>
          </a:bodyPr>
          <a:lstStyle/>
          <a:p>
            <a:r>
              <a:rPr lang="fr-FR" sz="1100" dirty="0"/>
              <a:t>Loop0</a:t>
            </a:r>
          </a:p>
        </p:txBody>
      </p:sp>
      <p:sp>
        <p:nvSpPr>
          <p:cNvPr id="58" name="TextBox 57"/>
          <p:cNvSpPr txBox="1"/>
          <p:nvPr/>
        </p:nvSpPr>
        <p:spPr>
          <a:xfrm>
            <a:off x="1905000" y="4724400"/>
            <a:ext cx="685800" cy="261610"/>
          </a:xfrm>
          <a:prstGeom prst="rect">
            <a:avLst/>
          </a:prstGeom>
          <a:noFill/>
        </p:spPr>
        <p:txBody>
          <a:bodyPr wrap="square" rtlCol="0">
            <a:spAutoFit/>
          </a:bodyPr>
          <a:lstStyle/>
          <a:p>
            <a:r>
              <a:rPr lang="fr-FR" sz="1100" dirty="0" err="1"/>
              <a:t>LoopN</a:t>
            </a:r>
            <a:endParaRPr lang="fr-FR" sz="1100" dirty="0"/>
          </a:p>
        </p:txBody>
      </p:sp>
      <p:sp>
        <p:nvSpPr>
          <p:cNvPr id="59" name="TextBox 58"/>
          <p:cNvSpPr txBox="1"/>
          <p:nvPr/>
        </p:nvSpPr>
        <p:spPr>
          <a:xfrm>
            <a:off x="3048000" y="4648200"/>
            <a:ext cx="914400" cy="600164"/>
          </a:xfrm>
          <a:prstGeom prst="rect">
            <a:avLst/>
          </a:prstGeom>
          <a:noFill/>
        </p:spPr>
        <p:txBody>
          <a:bodyPr wrap="square" rtlCol="0">
            <a:spAutoFit/>
          </a:bodyPr>
          <a:lstStyle/>
          <a:p>
            <a:r>
              <a:rPr lang="fr-FR" sz="1100" dirty="0"/>
              <a:t>First </a:t>
            </a:r>
            <a:r>
              <a:rPr lang="fr-FR" sz="1100" dirty="0" err="1"/>
              <a:t>Resampling</a:t>
            </a:r>
            <a:endParaRPr lang="fr-FR" sz="1100" dirty="0"/>
          </a:p>
        </p:txBody>
      </p:sp>
      <p:sp>
        <p:nvSpPr>
          <p:cNvPr id="60" name="TextBox 59"/>
          <p:cNvSpPr txBox="1"/>
          <p:nvPr/>
        </p:nvSpPr>
        <p:spPr>
          <a:xfrm>
            <a:off x="4191000" y="4648200"/>
            <a:ext cx="914400" cy="600164"/>
          </a:xfrm>
          <a:prstGeom prst="rect">
            <a:avLst/>
          </a:prstGeom>
          <a:noFill/>
        </p:spPr>
        <p:txBody>
          <a:bodyPr wrap="square" rtlCol="0">
            <a:spAutoFit/>
          </a:bodyPr>
          <a:lstStyle/>
          <a:p>
            <a:r>
              <a:rPr lang="fr-FR" sz="1100" dirty="0"/>
              <a:t>Second </a:t>
            </a:r>
            <a:r>
              <a:rPr lang="fr-FR" sz="1100" dirty="0" err="1"/>
              <a:t>Resampling</a:t>
            </a:r>
            <a:endParaRPr lang="fr-FR" sz="1100" dirty="0"/>
          </a:p>
        </p:txBody>
      </p:sp>
      <p:sp>
        <p:nvSpPr>
          <p:cNvPr id="61" name="TextBox 60"/>
          <p:cNvSpPr txBox="1"/>
          <p:nvPr/>
        </p:nvSpPr>
        <p:spPr>
          <a:xfrm>
            <a:off x="6324600" y="3276600"/>
            <a:ext cx="762000" cy="430887"/>
          </a:xfrm>
          <a:prstGeom prst="rect">
            <a:avLst/>
          </a:prstGeom>
          <a:noFill/>
        </p:spPr>
        <p:txBody>
          <a:bodyPr wrap="square" rtlCol="0">
            <a:spAutoFit/>
          </a:bodyPr>
          <a:lstStyle/>
          <a:p>
            <a:r>
              <a:rPr lang="fr-FR" sz="1100" dirty="0" err="1"/>
              <a:t>Dataset</a:t>
            </a:r>
            <a:endParaRPr lang="fr-FR" sz="1100" dirty="0"/>
          </a:p>
          <a:p>
            <a:r>
              <a:rPr lang="fr-FR" sz="1100" dirty="0"/>
              <a:t>.csv</a:t>
            </a:r>
          </a:p>
        </p:txBody>
      </p:sp>
      <p:sp>
        <p:nvSpPr>
          <p:cNvPr id="62" name="TextBox 61"/>
          <p:cNvSpPr txBox="1"/>
          <p:nvPr/>
        </p:nvSpPr>
        <p:spPr>
          <a:xfrm>
            <a:off x="7239000" y="3276600"/>
            <a:ext cx="914400" cy="430887"/>
          </a:xfrm>
          <a:prstGeom prst="rect">
            <a:avLst/>
          </a:prstGeom>
          <a:noFill/>
        </p:spPr>
        <p:txBody>
          <a:bodyPr wrap="square" rtlCol="0">
            <a:spAutoFit/>
          </a:bodyPr>
          <a:lstStyle/>
          <a:p>
            <a:r>
              <a:rPr lang="fr-FR" sz="1100" dirty="0" err="1"/>
              <a:t>Parameters</a:t>
            </a:r>
            <a:endParaRPr lang="fr-FR" sz="1100" dirty="0"/>
          </a:p>
          <a:p>
            <a:r>
              <a:rPr lang="fr-FR" sz="1100" dirty="0"/>
              <a:t>.</a:t>
            </a:r>
            <a:r>
              <a:rPr lang="fr-FR" sz="1100" dirty="0" err="1"/>
              <a:t>txt</a:t>
            </a:r>
            <a:endParaRPr lang="fr-FR" sz="1100" dirty="0"/>
          </a:p>
        </p:txBody>
      </p:sp>
      <p:sp>
        <p:nvSpPr>
          <p:cNvPr id="63" name="TextBox 62"/>
          <p:cNvSpPr txBox="1"/>
          <p:nvPr/>
        </p:nvSpPr>
        <p:spPr>
          <a:xfrm>
            <a:off x="8229600" y="3276600"/>
            <a:ext cx="762000" cy="430887"/>
          </a:xfrm>
          <a:prstGeom prst="rect">
            <a:avLst/>
          </a:prstGeom>
          <a:noFill/>
        </p:spPr>
        <p:txBody>
          <a:bodyPr wrap="square" rtlCol="0">
            <a:spAutoFit/>
          </a:bodyPr>
          <a:lstStyle/>
          <a:p>
            <a:r>
              <a:rPr lang="fr-FR" sz="1100" dirty="0" err="1"/>
              <a:t>Results</a:t>
            </a:r>
            <a:endParaRPr lang="fr-FR" sz="1100" dirty="0"/>
          </a:p>
          <a:p>
            <a:r>
              <a:rPr lang="fr-FR" sz="1100" dirty="0"/>
              <a:t>.csv</a:t>
            </a:r>
          </a:p>
        </p:txBody>
      </p:sp>
    </p:spTree>
    <p:extLst>
      <p:ext uri="{BB962C8B-B14F-4D97-AF65-F5344CB8AC3E}">
        <p14:creationId xmlns:p14="http://schemas.microsoft.com/office/powerpoint/2010/main" val="112479280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134" y="274638"/>
            <a:ext cx="7367666" cy="868362"/>
          </a:xfrm>
        </p:spPr>
        <p:txBody>
          <a:bodyPr/>
          <a:lstStyle/>
          <a:p>
            <a:r>
              <a:rPr lang="fr-FR" dirty="0"/>
              <a:t>GUI</a:t>
            </a:r>
          </a:p>
        </p:txBody>
      </p:sp>
      <p:pic>
        <p:nvPicPr>
          <p:cNvPr id="3074" name="Picture 2" descr="C:\Users\Adrien\UNC\DTIAtlasBuilder_Scrn\1.png"/>
          <p:cNvPicPr>
            <a:picLocks noChangeAspect="1" noChangeArrowheads="1"/>
          </p:cNvPicPr>
          <p:nvPr/>
        </p:nvPicPr>
        <p:blipFill>
          <a:blip r:embed="rId2" cstate="print"/>
          <a:srcRect l="21250" t="34667" r="23750" b="14667"/>
          <a:stretch>
            <a:fillRect/>
          </a:stretch>
        </p:blipFill>
        <p:spPr bwMode="auto">
          <a:xfrm>
            <a:off x="762000" y="1219200"/>
            <a:ext cx="7587916" cy="4368800"/>
          </a:xfrm>
          <a:prstGeom prst="rect">
            <a:avLst/>
          </a:prstGeom>
          <a:noFill/>
        </p:spPr>
      </p:pic>
      <p:sp>
        <p:nvSpPr>
          <p:cNvPr id="7" name="Slide Number Placeholder 6"/>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12</a:t>
            </a:fld>
            <a:endParaRPr lang="en-US"/>
          </a:p>
        </p:txBody>
      </p:sp>
    </p:spTree>
    <p:extLst>
      <p:ext uri="{BB962C8B-B14F-4D97-AF65-F5344CB8AC3E}">
        <p14:creationId xmlns:p14="http://schemas.microsoft.com/office/powerpoint/2010/main" val="390010542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9074" y="228600"/>
            <a:ext cx="7277725" cy="868362"/>
          </a:xfrm>
        </p:spPr>
        <p:txBody>
          <a:bodyPr>
            <a:normAutofit/>
          </a:bodyPr>
          <a:lstStyle/>
          <a:p>
            <a:r>
              <a:rPr lang="fr-FR" dirty="0" err="1"/>
              <a:t>Add</a:t>
            </a:r>
            <a:r>
              <a:rPr lang="fr-FR" dirty="0"/>
              <a:t> DTI Images</a:t>
            </a:r>
          </a:p>
        </p:txBody>
      </p:sp>
      <p:pic>
        <p:nvPicPr>
          <p:cNvPr id="4098" name="Picture 2" descr="C:\Users\Adrien\UNC\DTIAtlasBuilder_Scrn\2.png"/>
          <p:cNvPicPr>
            <a:picLocks noChangeAspect="1" noChangeArrowheads="1"/>
          </p:cNvPicPr>
          <p:nvPr/>
        </p:nvPicPr>
        <p:blipFill>
          <a:blip r:embed="rId3" cstate="print"/>
          <a:srcRect l="21250" t="34667" r="23750" b="14667"/>
          <a:stretch>
            <a:fillRect/>
          </a:stretch>
        </p:blipFill>
        <p:spPr bwMode="auto">
          <a:xfrm>
            <a:off x="838200" y="1143000"/>
            <a:ext cx="7543800" cy="4343400"/>
          </a:xfrm>
          <a:prstGeom prst="rect">
            <a:avLst/>
          </a:prstGeom>
          <a:noFill/>
        </p:spPr>
      </p:pic>
      <p:sp>
        <p:nvSpPr>
          <p:cNvPr id="6" name="Oval 5"/>
          <p:cNvSpPr/>
          <p:nvPr/>
        </p:nvSpPr>
        <p:spPr>
          <a:xfrm>
            <a:off x="7315200" y="1752600"/>
            <a:ext cx="1143000" cy="76200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8" name="Slide Number Placeholder 7"/>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13</a:t>
            </a:fld>
            <a:endParaRPr lang="en-US"/>
          </a:p>
        </p:txBody>
      </p:sp>
      <p:sp>
        <p:nvSpPr>
          <p:cNvPr id="10" name="Content Placeholder 2"/>
          <p:cNvSpPr>
            <a:spLocks noGrp="1"/>
          </p:cNvSpPr>
          <p:nvPr>
            <p:ph idx="1"/>
          </p:nvPr>
        </p:nvSpPr>
        <p:spPr>
          <a:xfrm>
            <a:off x="3733800" y="5638800"/>
            <a:ext cx="3810000" cy="1066799"/>
          </a:xfrm>
        </p:spPr>
        <p:txBody>
          <a:bodyPr>
            <a:normAutofit fontScale="92500" lnSpcReduction="10000"/>
          </a:bodyPr>
          <a:lstStyle/>
          <a:p>
            <a:pPr algn="just"/>
            <a:r>
              <a:rPr lang="en-US" sz="1800" dirty="0"/>
              <a:t>Clicking the '+' button will allow you to select several DTI images, and adding them to the central Cases box</a:t>
            </a:r>
            <a:endParaRPr lang="fr-FR" sz="1800" dirty="0"/>
          </a:p>
        </p:txBody>
      </p:sp>
    </p:spTree>
    <p:extLst>
      <p:ext uri="{BB962C8B-B14F-4D97-AF65-F5344CB8AC3E}">
        <p14:creationId xmlns:p14="http://schemas.microsoft.com/office/powerpoint/2010/main" val="402039177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rien\UNC\DTIAtlasBuilder_Scrn\4.png"/>
          <p:cNvPicPr>
            <a:picLocks noChangeAspect="1" noChangeArrowheads="1"/>
          </p:cNvPicPr>
          <p:nvPr/>
        </p:nvPicPr>
        <p:blipFill>
          <a:blip r:embed="rId3" cstate="print"/>
          <a:srcRect l="21250" t="34667" r="20000" b="13333"/>
          <a:stretch>
            <a:fillRect/>
          </a:stretch>
        </p:blipFill>
        <p:spPr bwMode="auto">
          <a:xfrm>
            <a:off x="533400" y="1143000"/>
            <a:ext cx="8182708" cy="4526605"/>
          </a:xfrm>
          <a:prstGeom prst="rect">
            <a:avLst/>
          </a:prstGeom>
          <a:noFill/>
        </p:spPr>
      </p:pic>
      <p:sp>
        <p:nvSpPr>
          <p:cNvPr id="2" name="Title 1"/>
          <p:cNvSpPr>
            <a:spLocks noGrp="1"/>
          </p:cNvSpPr>
          <p:nvPr>
            <p:ph type="title"/>
          </p:nvPr>
        </p:nvSpPr>
        <p:spPr>
          <a:xfrm>
            <a:off x="1229192" y="274638"/>
            <a:ext cx="7457607" cy="868362"/>
          </a:xfrm>
        </p:spPr>
        <p:txBody>
          <a:bodyPr>
            <a:normAutofit/>
          </a:bodyPr>
          <a:lstStyle/>
          <a:p>
            <a:r>
              <a:rPr lang="fr-FR" dirty="0" err="1"/>
              <a:t>Remove</a:t>
            </a:r>
            <a:r>
              <a:rPr lang="fr-FR" dirty="0"/>
              <a:t> DTI Images</a:t>
            </a:r>
          </a:p>
        </p:txBody>
      </p:sp>
      <p:sp>
        <p:nvSpPr>
          <p:cNvPr id="6" name="Oval 5"/>
          <p:cNvSpPr/>
          <p:nvPr/>
        </p:nvSpPr>
        <p:spPr>
          <a:xfrm>
            <a:off x="7162800" y="2057400"/>
            <a:ext cx="1600200" cy="83820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8" name="Slide Number Placeholder 7"/>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14</a:t>
            </a:fld>
            <a:endParaRPr lang="en-US"/>
          </a:p>
        </p:txBody>
      </p:sp>
      <p:sp>
        <p:nvSpPr>
          <p:cNvPr id="10" name="Content Placeholder 2"/>
          <p:cNvSpPr>
            <a:spLocks noGrp="1"/>
          </p:cNvSpPr>
          <p:nvPr>
            <p:ph idx="1"/>
          </p:nvPr>
        </p:nvSpPr>
        <p:spPr>
          <a:xfrm>
            <a:off x="3733800" y="5638800"/>
            <a:ext cx="4191000" cy="1066799"/>
          </a:xfrm>
        </p:spPr>
        <p:txBody>
          <a:bodyPr>
            <a:normAutofit fontScale="92500"/>
          </a:bodyPr>
          <a:lstStyle/>
          <a:p>
            <a:pPr algn="just"/>
            <a:r>
              <a:rPr lang="en-US" sz="1800" dirty="0"/>
              <a:t>After having selected some images, you can remove them from the central Cases box by clicking the '-' button</a:t>
            </a:r>
          </a:p>
        </p:txBody>
      </p:sp>
    </p:spTree>
    <p:extLst>
      <p:ext uri="{BB962C8B-B14F-4D97-AF65-F5344CB8AC3E}">
        <p14:creationId xmlns:p14="http://schemas.microsoft.com/office/powerpoint/2010/main" val="186187451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144" y="274638"/>
            <a:ext cx="7382656" cy="868362"/>
          </a:xfrm>
        </p:spPr>
        <p:txBody>
          <a:bodyPr>
            <a:normAutofit/>
          </a:bodyPr>
          <a:lstStyle/>
          <a:p>
            <a:r>
              <a:rPr lang="fr-FR" dirty="0" err="1"/>
              <a:t>Give</a:t>
            </a:r>
            <a:r>
              <a:rPr lang="fr-FR" dirty="0"/>
              <a:t> an output </a:t>
            </a:r>
            <a:r>
              <a:rPr lang="fr-FR" dirty="0" err="1"/>
              <a:t>folder</a:t>
            </a:r>
            <a:endParaRPr lang="fr-FR" dirty="0"/>
          </a:p>
        </p:txBody>
      </p:sp>
      <p:pic>
        <p:nvPicPr>
          <p:cNvPr id="6146" name="Picture 2" descr="C:\Users\Adrien\UNC\DTIAtlasBuilder_Scrn\6.png"/>
          <p:cNvPicPr>
            <a:picLocks noChangeAspect="1" noChangeArrowheads="1"/>
          </p:cNvPicPr>
          <p:nvPr/>
        </p:nvPicPr>
        <p:blipFill>
          <a:blip r:embed="rId3" cstate="print"/>
          <a:srcRect l="29167" t="30000" r="15417" b="18667"/>
          <a:stretch>
            <a:fillRect/>
          </a:stretch>
        </p:blipFill>
        <p:spPr bwMode="auto">
          <a:xfrm>
            <a:off x="838200" y="1086854"/>
            <a:ext cx="7924800" cy="4588042"/>
          </a:xfrm>
          <a:prstGeom prst="rect">
            <a:avLst/>
          </a:prstGeom>
          <a:noFill/>
        </p:spPr>
      </p:pic>
      <p:sp>
        <p:nvSpPr>
          <p:cNvPr id="6" name="Oval 5"/>
          <p:cNvSpPr/>
          <p:nvPr/>
        </p:nvSpPr>
        <p:spPr>
          <a:xfrm>
            <a:off x="990600" y="4495800"/>
            <a:ext cx="1600200" cy="83820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15</a:t>
            </a:fld>
            <a:endParaRPr lang="en-US"/>
          </a:p>
        </p:txBody>
      </p:sp>
      <p:sp>
        <p:nvSpPr>
          <p:cNvPr id="9" name="Content Placeholder 2"/>
          <p:cNvSpPr>
            <a:spLocks noGrp="1"/>
          </p:cNvSpPr>
          <p:nvPr>
            <p:ph idx="1"/>
          </p:nvPr>
        </p:nvSpPr>
        <p:spPr>
          <a:xfrm>
            <a:off x="3581400" y="5715001"/>
            <a:ext cx="4648200" cy="1066799"/>
          </a:xfrm>
        </p:spPr>
        <p:txBody>
          <a:bodyPr>
            <a:normAutofit fontScale="85000" lnSpcReduction="10000"/>
          </a:bodyPr>
          <a:lstStyle/>
          <a:p>
            <a:pPr algn="just"/>
            <a:r>
              <a:rPr lang="en-US" sz="1800" dirty="0"/>
              <a:t>You need to give an output folder: A folder named "</a:t>
            </a:r>
            <a:r>
              <a:rPr lang="en-US" sz="1800" dirty="0" err="1"/>
              <a:t>DTIAtlas</a:t>
            </a:r>
            <a:r>
              <a:rPr lang="en-US" sz="1800" dirty="0"/>
              <a:t>" will be created in your output folder, and all the files generated by the program will be put in it (Data organization on slide 33)</a:t>
            </a:r>
          </a:p>
        </p:txBody>
      </p:sp>
    </p:spTree>
    <p:extLst>
      <p:ext uri="{BB962C8B-B14F-4D97-AF65-F5344CB8AC3E}">
        <p14:creationId xmlns:p14="http://schemas.microsoft.com/office/powerpoint/2010/main" val="175629357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rien\UNC\DTIAtlasBuilder_Scrn\7.png"/>
          <p:cNvPicPr>
            <a:picLocks noChangeAspect="1" noChangeArrowheads="1"/>
          </p:cNvPicPr>
          <p:nvPr/>
        </p:nvPicPr>
        <p:blipFill>
          <a:blip r:embed="rId3" cstate="print"/>
          <a:srcRect l="29167" t="28667" r="15417" b="18667"/>
          <a:stretch>
            <a:fillRect/>
          </a:stretch>
        </p:blipFill>
        <p:spPr bwMode="auto">
          <a:xfrm>
            <a:off x="762001" y="1157894"/>
            <a:ext cx="7543800" cy="4480905"/>
          </a:xfrm>
          <a:prstGeom prst="rect">
            <a:avLst/>
          </a:prstGeom>
          <a:noFill/>
        </p:spPr>
      </p:pic>
      <p:sp>
        <p:nvSpPr>
          <p:cNvPr id="2" name="Title 1"/>
          <p:cNvSpPr>
            <a:spLocks noGrp="1"/>
          </p:cNvSpPr>
          <p:nvPr>
            <p:ph type="title"/>
          </p:nvPr>
        </p:nvSpPr>
        <p:spPr>
          <a:xfrm>
            <a:off x="1289154" y="457200"/>
            <a:ext cx="7397646" cy="914400"/>
          </a:xfrm>
        </p:spPr>
        <p:txBody>
          <a:bodyPr>
            <a:normAutofit fontScale="90000"/>
          </a:bodyPr>
          <a:lstStyle/>
          <a:p>
            <a:r>
              <a:rPr lang="fr-FR" dirty="0" err="1"/>
              <a:t>Optional</a:t>
            </a:r>
            <a:r>
              <a:rPr lang="fr-FR" dirty="0"/>
              <a:t> : </a:t>
            </a:r>
            <a:r>
              <a:rPr lang="fr-FR" dirty="0" err="1"/>
              <a:t>Give</a:t>
            </a:r>
            <a:r>
              <a:rPr lang="fr-FR" dirty="0"/>
              <a:t> a FA Template</a:t>
            </a:r>
          </a:p>
        </p:txBody>
      </p:sp>
      <p:sp>
        <p:nvSpPr>
          <p:cNvPr id="6" name="Oval 5"/>
          <p:cNvSpPr/>
          <p:nvPr/>
        </p:nvSpPr>
        <p:spPr>
          <a:xfrm>
            <a:off x="838200" y="3962400"/>
            <a:ext cx="2819400" cy="83820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16</a:t>
            </a:fld>
            <a:endParaRPr lang="en-US"/>
          </a:p>
        </p:txBody>
      </p:sp>
    </p:spTree>
    <p:extLst>
      <p:ext uri="{BB962C8B-B14F-4D97-AF65-F5344CB8AC3E}">
        <p14:creationId xmlns:p14="http://schemas.microsoft.com/office/powerpoint/2010/main" val="163697423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202" y="274638"/>
            <a:ext cx="7472597" cy="868362"/>
          </a:xfrm>
        </p:spPr>
        <p:txBody>
          <a:bodyPr>
            <a:normAutofit/>
          </a:bodyPr>
          <a:lstStyle/>
          <a:p>
            <a:r>
              <a:rPr lang="fr-FR" dirty="0" err="1"/>
              <a:t>Compute</a:t>
            </a:r>
            <a:r>
              <a:rPr lang="fr-FR" dirty="0"/>
              <a:t> the Atlas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17</a:t>
            </a:fld>
            <a:endParaRPr lang="en-US"/>
          </a:p>
        </p:txBody>
      </p:sp>
      <p:pic>
        <p:nvPicPr>
          <p:cNvPr id="8195" name="Picture 3" descr="C:\Users\Adrien\UNC\DTIAtlasBuilder_Scrn\10.png"/>
          <p:cNvPicPr>
            <a:picLocks noChangeAspect="1" noChangeArrowheads="1"/>
          </p:cNvPicPr>
          <p:nvPr/>
        </p:nvPicPr>
        <p:blipFill>
          <a:blip r:embed="rId3" cstate="print"/>
          <a:srcRect l="26667" t="28667" r="17500" b="19333"/>
          <a:stretch>
            <a:fillRect/>
          </a:stretch>
        </p:blipFill>
        <p:spPr bwMode="auto">
          <a:xfrm>
            <a:off x="762000" y="1066800"/>
            <a:ext cx="7723554" cy="4495800"/>
          </a:xfrm>
          <a:prstGeom prst="rect">
            <a:avLst/>
          </a:prstGeom>
          <a:noFill/>
        </p:spPr>
      </p:pic>
      <p:sp>
        <p:nvSpPr>
          <p:cNvPr id="6" name="Oval 5"/>
          <p:cNvSpPr/>
          <p:nvPr/>
        </p:nvSpPr>
        <p:spPr>
          <a:xfrm>
            <a:off x="2057400" y="4800600"/>
            <a:ext cx="1676400" cy="83820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9" name="Content Placeholder 2"/>
          <p:cNvSpPr>
            <a:spLocks noGrp="1"/>
          </p:cNvSpPr>
          <p:nvPr>
            <p:ph idx="1"/>
          </p:nvPr>
        </p:nvSpPr>
        <p:spPr>
          <a:xfrm>
            <a:off x="3581400" y="5638800"/>
            <a:ext cx="5257800" cy="1066800"/>
          </a:xfrm>
        </p:spPr>
        <p:txBody>
          <a:bodyPr>
            <a:normAutofit fontScale="85000" lnSpcReduction="20000"/>
          </a:bodyPr>
          <a:lstStyle/>
          <a:p>
            <a:r>
              <a:rPr lang="en-US" sz="1800" dirty="0"/>
              <a:t>When you added cases and gave an output folder, you can compute the Atlas by clicking the "Compute" button. It will test the existence and type of the files and the folders and tell you if some files are not images or DTIs.</a:t>
            </a:r>
          </a:p>
        </p:txBody>
      </p:sp>
    </p:spTree>
    <p:extLst>
      <p:ext uri="{BB962C8B-B14F-4D97-AF65-F5344CB8AC3E}">
        <p14:creationId xmlns:p14="http://schemas.microsoft.com/office/powerpoint/2010/main" val="151959463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292" y="274638"/>
            <a:ext cx="7607508" cy="868362"/>
          </a:xfrm>
        </p:spPr>
        <p:txBody>
          <a:bodyPr>
            <a:normAutofit/>
          </a:bodyPr>
          <a:lstStyle/>
          <a:p>
            <a:r>
              <a:rPr lang="fr-FR" dirty="0" err="1"/>
              <a:t>Overwriting</a:t>
            </a:r>
            <a:endParaRPr lang="fr-FR"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18</a:t>
            </a:fld>
            <a:endParaRPr lang="en-US"/>
          </a:p>
        </p:txBody>
      </p:sp>
      <p:pic>
        <p:nvPicPr>
          <p:cNvPr id="9219" name="Picture 3" descr="C:\Users\Adrien\UNC\DTIAtlasBuilder_Scrn\29.png"/>
          <p:cNvPicPr>
            <a:picLocks noChangeAspect="1" noChangeArrowheads="1"/>
          </p:cNvPicPr>
          <p:nvPr/>
        </p:nvPicPr>
        <p:blipFill>
          <a:blip r:embed="rId3" cstate="print"/>
          <a:srcRect l="30833" t="28000" r="13333" b="20667"/>
          <a:stretch>
            <a:fillRect/>
          </a:stretch>
        </p:blipFill>
        <p:spPr bwMode="auto">
          <a:xfrm>
            <a:off x="381000" y="1066800"/>
            <a:ext cx="7924800" cy="4553803"/>
          </a:xfrm>
          <a:prstGeom prst="rect">
            <a:avLst/>
          </a:prstGeom>
          <a:noFill/>
        </p:spPr>
      </p:pic>
      <p:sp>
        <p:nvSpPr>
          <p:cNvPr id="10" name="Oval 9"/>
          <p:cNvSpPr/>
          <p:nvPr/>
        </p:nvSpPr>
        <p:spPr>
          <a:xfrm>
            <a:off x="2438400" y="4876800"/>
            <a:ext cx="1752600" cy="68580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9" name="Content Placeholder 2"/>
          <p:cNvSpPr>
            <a:spLocks noGrp="1"/>
          </p:cNvSpPr>
          <p:nvPr>
            <p:ph idx="1"/>
          </p:nvPr>
        </p:nvSpPr>
        <p:spPr>
          <a:xfrm>
            <a:off x="3733800" y="5638800"/>
            <a:ext cx="3962400" cy="1066799"/>
          </a:xfrm>
        </p:spPr>
        <p:txBody>
          <a:bodyPr>
            <a:normAutofit fontScale="92500" lnSpcReduction="10000"/>
          </a:bodyPr>
          <a:lstStyle/>
          <a:p>
            <a:pPr algn="just"/>
            <a:r>
              <a:rPr lang="en-US" sz="1800" dirty="0"/>
              <a:t>The "Overwrite" option will allow you write the images anyway, over existing images if they were computed already.</a:t>
            </a:r>
            <a:endParaRPr lang="fr-FR" sz="1800" dirty="0"/>
          </a:p>
        </p:txBody>
      </p:sp>
    </p:spTree>
    <p:extLst>
      <p:ext uri="{BB962C8B-B14F-4D97-AF65-F5344CB8AC3E}">
        <p14:creationId xmlns:p14="http://schemas.microsoft.com/office/powerpoint/2010/main" val="403809008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126" y="274638"/>
            <a:ext cx="7202774" cy="868362"/>
          </a:xfrm>
        </p:spPr>
        <p:txBody>
          <a:bodyPr>
            <a:normAutofit fontScale="90000"/>
          </a:bodyPr>
          <a:lstStyle/>
          <a:p>
            <a:r>
              <a:rPr lang="fr-FR" dirty="0" err="1"/>
              <a:t>Correcting</a:t>
            </a:r>
            <a:r>
              <a:rPr lang="fr-FR" dirty="0"/>
              <a:t> Affine Registration</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19</a:t>
            </a:fld>
            <a:endParaRPr lang="en-US"/>
          </a:p>
        </p:txBody>
      </p:sp>
      <p:sp>
        <p:nvSpPr>
          <p:cNvPr id="9" name="Content Placeholder 2"/>
          <p:cNvSpPr>
            <a:spLocks noGrp="1"/>
          </p:cNvSpPr>
          <p:nvPr>
            <p:ph idx="1"/>
          </p:nvPr>
        </p:nvSpPr>
        <p:spPr>
          <a:xfrm>
            <a:off x="457200" y="1676400"/>
            <a:ext cx="8229600" cy="3962400"/>
          </a:xfrm>
        </p:spPr>
        <p:txBody>
          <a:bodyPr>
            <a:normAutofit/>
          </a:bodyPr>
          <a:lstStyle/>
          <a:p>
            <a:r>
              <a:rPr lang="fr-FR" sz="2400" dirty="0"/>
              <a:t>If affine registration </a:t>
            </a:r>
            <a:r>
              <a:rPr lang="fr-FR" sz="2400" dirty="0" err="1"/>
              <a:t>is</a:t>
            </a:r>
            <a:r>
              <a:rPr lang="fr-FR" sz="2400" dirty="0"/>
              <a:t> </a:t>
            </a:r>
            <a:r>
              <a:rPr lang="fr-FR" sz="2400" dirty="0" err="1"/>
              <a:t>bad</a:t>
            </a:r>
            <a:endParaRPr lang="fr-FR" sz="2400" dirty="0"/>
          </a:p>
          <a:p>
            <a:r>
              <a:rPr lang="fr-FR" sz="2400" dirty="0" err="1"/>
              <a:t>Add</a:t>
            </a:r>
            <a:r>
              <a:rPr lang="fr-FR" sz="2400" dirty="0"/>
              <a:t> an initial affine </a:t>
            </a:r>
            <a:r>
              <a:rPr lang="fr-FR" sz="2400" dirty="0" err="1"/>
              <a:t>transform</a:t>
            </a:r>
            <a:r>
              <a:rPr lang="fr-FR" sz="2400" dirty="0"/>
              <a:t> : </a:t>
            </a:r>
          </a:p>
          <a:p>
            <a:pPr lvl="1"/>
            <a:r>
              <a:rPr lang="en-US" sz="1600" dirty="0" err="1">
                <a:latin typeface="Courier New" pitchFamily="49" charset="0"/>
                <a:cs typeface="Courier New" pitchFamily="49" charset="0"/>
              </a:rPr>
              <a:t>CaseX_InitLinearTrans.nrrd</a:t>
            </a:r>
            <a:r>
              <a:rPr lang="en-US" sz="1800" dirty="0">
                <a:latin typeface="Courier New" pitchFamily="49" charset="0"/>
                <a:cs typeface="Courier New" pitchFamily="49" charset="0"/>
              </a:rPr>
              <a:t> </a:t>
            </a:r>
            <a:r>
              <a:rPr lang="en-US" sz="1800" dirty="0"/>
              <a:t>in folder</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OutputFolder</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DTIAtlas</a:t>
            </a:r>
            <a:r>
              <a:rPr lang="en-US" sz="1600" dirty="0">
                <a:latin typeface="Courier New" pitchFamily="49" charset="0"/>
                <a:cs typeface="Courier New" pitchFamily="49" charset="0"/>
              </a:rPr>
              <a:t>/1_Affine_Registration/ </a:t>
            </a:r>
          </a:p>
          <a:p>
            <a:pPr lvl="1"/>
            <a:r>
              <a:rPr lang="en-US" sz="1800" dirty="0"/>
              <a:t>It will be used as an input for the Affine registration (with </a:t>
            </a:r>
            <a:r>
              <a:rPr lang="en-US" sz="1800" dirty="0" err="1"/>
              <a:t>BRAINSFit</a:t>
            </a:r>
            <a:r>
              <a:rPr lang="en-US" sz="1800" dirty="0"/>
              <a:t>)</a:t>
            </a:r>
          </a:p>
          <a:p>
            <a:pPr lvl="1"/>
            <a:r>
              <a:rPr lang="fr-FR" sz="1800" dirty="0" err="1"/>
              <a:t>Generate</a:t>
            </a:r>
            <a:r>
              <a:rPr lang="fr-FR" sz="1800" dirty="0"/>
              <a:t> initial </a:t>
            </a:r>
            <a:r>
              <a:rPr lang="fr-FR" sz="1800" dirty="0" err="1"/>
              <a:t>transform</a:t>
            </a:r>
            <a:r>
              <a:rPr lang="fr-FR" sz="1800" dirty="0"/>
              <a:t> in Slicer </a:t>
            </a:r>
            <a:r>
              <a:rPr lang="fr-FR" sz="1800" dirty="0" err="1"/>
              <a:t>visually</a:t>
            </a:r>
            <a:r>
              <a:rPr lang="fr-FR" sz="1800" dirty="0"/>
              <a:t>/</a:t>
            </a:r>
            <a:r>
              <a:rPr lang="fr-FR" sz="1800" dirty="0" err="1"/>
              <a:t>manually</a:t>
            </a:r>
            <a:r>
              <a:rPr lang="fr-FR" sz="1800" dirty="0"/>
              <a:t> and </a:t>
            </a:r>
            <a:r>
              <a:rPr lang="fr-FR" sz="1800" dirty="0" err="1"/>
              <a:t>save</a:t>
            </a:r>
            <a:r>
              <a:rPr lang="fr-FR" sz="1800" dirty="0"/>
              <a:t> as .</a:t>
            </a:r>
            <a:r>
              <a:rPr lang="fr-FR" sz="1800" dirty="0" err="1"/>
              <a:t>txt</a:t>
            </a:r>
            <a:r>
              <a:rPr lang="fr-FR" sz="1800" dirty="0"/>
              <a:t> </a:t>
            </a:r>
            <a:r>
              <a:rPr lang="fr-FR" sz="1800" dirty="0" err="1"/>
              <a:t>transform</a:t>
            </a:r>
            <a:r>
              <a:rPr lang="fr-FR" sz="1800" dirty="0"/>
              <a:t> file</a:t>
            </a:r>
            <a:endParaRPr lang="fr-FR" sz="1400" dirty="0"/>
          </a:p>
          <a:p>
            <a:pPr lvl="1">
              <a:buNone/>
            </a:pPr>
            <a:endParaRPr lang="fr-FR" sz="1800" dirty="0"/>
          </a:p>
          <a:p>
            <a:pPr lvl="1"/>
            <a:endParaRPr lang="fr-FR" sz="1800" dirty="0"/>
          </a:p>
        </p:txBody>
      </p:sp>
    </p:spTree>
    <p:extLst>
      <p:ext uri="{BB962C8B-B14F-4D97-AF65-F5344CB8AC3E}">
        <p14:creationId xmlns:p14="http://schemas.microsoft.com/office/powerpoint/2010/main" val="112176111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a:t>
            </a:r>
          </a:p>
        </p:txBody>
      </p:sp>
      <p:sp>
        <p:nvSpPr>
          <p:cNvPr id="3" name="Content Placeholder 2"/>
          <p:cNvSpPr>
            <a:spLocks noGrp="1"/>
          </p:cNvSpPr>
          <p:nvPr>
            <p:ph idx="1"/>
          </p:nvPr>
        </p:nvSpPr>
        <p:spPr/>
        <p:txBody>
          <a:bodyPr/>
          <a:lstStyle/>
          <a:p>
            <a:r>
              <a:rPr lang="en-US" sz="2800" dirty="0"/>
              <a:t>The UNC-NAMIC Atlas Fiber Analysis</a:t>
            </a:r>
          </a:p>
          <a:p>
            <a:r>
              <a:rPr lang="en-US" sz="2800" dirty="0"/>
              <a:t>Unbiased DTI atlas building via </a:t>
            </a:r>
            <a:r>
              <a:rPr lang="en-US" sz="2800" dirty="0" err="1"/>
              <a:t>DTIAtlasBuilder</a:t>
            </a:r>
            <a:endParaRPr lang="en-US" sz="2800" dirty="0"/>
          </a:p>
          <a:p>
            <a:r>
              <a:rPr lang="en-US" sz="2800" dirty="0"/>
              <a:t>Tracking fibers via </a:t>
            </a:r>
            <a:r>
              <a:rPr lang="en-US" sz="2800" dirty="0" err="1"/>
              <a:t>AutoTract</a:t>
            </a:r>
            <a:endParaRPr lang="en-US" sz="2800" dirty="0"/>
          </a:p>
          <a:p>
            <a:pPr lvl="1"/>
            <a:r>
              <a:rPr lang="en-US" sz="2400" dirty="0"/>
              <a:t>Editing tracts in Slicer and </a:t>
            </a:r>
            <a:r>
              <a:rPr lang="en-US" sz="2400" dirty="0" err="1"/>
              <a:t>FiberViewerLight</a:t>
            </a:r>
            <a:endParaRPr lang="en-US" sz="2400" dirty="0"/>
          </a:p>
          <a:p>
            <a:r>
              <a:rPr lang="en-US" sz="2800" dirty="0"/>
              <a:t>Extracting fiber profiles via </a:t>
            </a:r>
            <a:r>
              <a:rPr lang="en-US" sz="2800" dirty="0" err="1"/>
              <a:t>DTIAtlasFiberAnalyzer</a:t>
            </a:r>
            <a:endParaRPr lang="en-US" sz="2800" dirty="0"/>
          </a:p>
          <a:p>
            <a:r>
              <a:rPr lang="en-US" sz="2800" dirty="0"/>
              <a:t>Statistical Analysis via </a:t>
            </a:r>
            <a:r>
              <a:rPr lang="en-US" sz="2800" dirty="0" err="1"/>
              <a:t>FADTTSter</a:t>
            </a:r>
            <a:endParaRPr lang="en-US" sz="2800" dirty="0"/>
          </a:p>
        </p:txBody>
      </p:sp>
    </p:spTree>
    <p:extLst>
      <p:ext uri="{BB962C8B-B14F-4D97-AF65-F5344CB8AC3E}">
        <p14:creationId xmlns:p14="http://schemas.microsoft.com/office/powerpoint/2010/main" val="43890568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164" y="274638"/>
            <a:ext cx="7412636" cy="868362"/>
          </a:xfrm>
        </p:spPr>
        <p:txBody>
          <a:bodyPr>
            <a:normAutofit/>
          </a:bodyPr>
          <a:lstStyle/>
          <a:p>
            <a:r>
              <a:rPr lang="fr-FR" dirty="0"/>
              <a:t>Affine Atlas</a:t>
            </a:r>
          </a:p>
        </p:txBody>
      </p:sp>
      <p:pic>
        <p:nvPicPr>
          <p:cNvPr id="9218" name="Picture 2" descr="C:\Users\Adrien\UNC\DTIAtlasBuilder_Scrn\13.png"/>
          <p:cNvPicPr>
            <a:picLocks noChangeAspect="1" noChangeArrowheads="1"/>
          </p:cNvPicPr>
          <p:nvPr/>
        </p:nvPicPr>
        <p:blipFill>
          <a:blip r:embed="rId3" cstate="print"/>
          <a:srcRect l="26380" t="28466" r="17791" b="19509"/>
          <a:stretch>
            <a:fillRect/>
          </a:stretch>
        </p:blipFill>
        <p:spPr bwMode="auto">
          <a:xfrm>
            <a:off x="1134256" y="1508474"/>
            <a:ext cx="7696200" cy="4482402"/>
          </a:xfrm>
          <a:prstGeom prst="rect">
            <a:avLst/>
          </a:prstGeom>
          <a:noFill/>
        </p:spPr>
      </p:pic>
      <p:sp>
        <p:nvSpPr>
          <p:cNvPr id="3" name="TextBox 2"/>
          <p:cNvSpPr txBox="1"/>
          <p:nvPr/>
        </p:nvSpPr>
        <p:spPr>
          <a:xfrm>
            <a:off x="3877456" y="3781076"/>
            <a:ext cx="4343400" cy="646331"/>
          </a:xfrm>
          <a:prstGeom prst="rect">
            <a:avLst/>
          </a:prstGeom>
          <a:solidFill>
            <a:srgbClr val="FF6600"/>
          </a:solidFill>
        </p:spPr>
        <p:txBody>
          <a:bodyPr wrap="square" rtlCol="0">
            <a:spAutoFit/>
          </a:bodyPr>
          <a:lstStyle/>
          <a:p>
            <a:r>
              <a:rPr lang="en-US" dirty="0"/>
              <a:t>Safety margin =&gt; deformable registration has issues with images touching margins</a:t>
            </a:r>
          </a:p>
        </p:txBody>
      </p:sp>
      <p:cxnSp>
        <p:nvCxnSpPr>
          <p:cNvPr id="6" name="Straight Arrow Connector 5"/>
          <p:cNvCxnSpPr/>
          <p:nvPr/>
        </p:nvCxnSpPr>
        <p:spPr>
          <a:xfrm flipH="1" flipV="1">
            <a:off x="2429656" y="2485676"/>
            <a:ext cx="1295400" cy="1143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991313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986" y="274638"/>
            <a:ext cx="7142813" cy="868362"/>
          </a:xfrm>
        </p:spPr>
        <p:txBody>
          <a:bodyPr>
            <a:normAutofit/>
          </a:bodyPr>
          <a:lstStyle/>
          <a:p>
            <a:r>
              <a:rPr lang="fr-FR" dirty="0" err="1"/>
              <a:t>Diffeomorphic</a:t>
            </a:r>
            <a:r>
              <a:rPr lang="fr-FR" dirty="0"/>
              <a:t> Atlas</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21</a:t>
            </a:fld>
            <a:endParaRPr lang="en-US"/>
          </a:p>
        </p:txBody>
      </p:sp>
      <p:pic>
        <p:nvPicPr>
          <p:cNvPr id="10242" name="Picture 2" descr="C:\Users\Adrien\UNC\DTIAtlasBuilder_Scrn\14.png"/>
          <p:cNvPicPr>
            <a:picLocks noChangeAspect="1" noChangeArrowheads="1"/>
          </p:cNvPicPr>
          <p:nvPr/>
        </p:nvPicPr>
        <p:blipFill>
          <a:blip r:embed="rId3" cstate="print"/>
          <a:srcRect l="26667" t="29333" r="17917" b="19333"/>
          <a:stretch>
            <a:fillRect/>
          </a:stretch>
        </p:blipFill>
        <p:spPr bwMode="auto">
          <a:xfrm>
            <a:off x="914399" y="1499769"/>
            <a:ext cx="7772400" cy="4499811"/>
          </a:xfrm>
          <a:prstGeom prst="rect">
            <a:avLst/>
          </a:prstGeom>
          <a:noFill/>
        </p:spPr>
      </p:pic>
      <p:sp>
        <p:nvSpPr>
          <p:cNvPr id="9" name="Content Placeholder 2">
            <a:extLst>
              <a:ext uri="{FF2B5EF4-FFF2-40B4-BE49-F238E27FC236}">
                <a16:creationId xmlns:a16="http://schemas.microsoft.com/office/drawing/2014/main" id="{01236542-6065-3049-AFC1-9EC6DA76A7E3}"/>
              </a:ext>
            </a:extLst>
          </p:cNvPr>
          <p:cNvSpPr>
            <a:spLocks noGrp="1"/>
          </p:cNvSpPr>
          <p:nvPr>
            <p:ph idx="1"/>
          </p:nvPr>
        </p:nvSpPr>
        <p:spPr>
          <a:xfrm>
            <a:off x="3535180" y="6088062"/>
            <a:ext cx="5151619" cy="365125"/>
          </a:xfrm>
        </p:spPr>
        <p:txBody>
          <a:bodyPr>
            <a:normAutofit lnSpcReduction="10000"/>
          </a:bodyPr>
          <a:lstStyle/>
          <a:p>
            <a:pPr algn="just"/>
            <a:r>
              <a:rPr lang="en-US" sz="1800" dirty="0"/>
              <a:t>Don’t touch…</a:t>
            </a:r>
          </a:p>
          <a:p>
            <a:pPr algn="just"/>
            <a:endParaRPr lang="en-US" sz="1800" dirty="0"/>
          </a:p>
        </p:txBody>
      </p:sp>
    </p:spTree>
    <p:extLst>
      <p:ext uri="{BB962C8B-B14F-4D97-AF65-F5344CB8AC3E}">
        <p14:creationId xmlns:p14="http://schemas.microsoft.com/office/powerpoint/2010/main" val="59369400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154" y="274638"/>
            <a:ext cx="7397646" cy="868362"/>
          </a:xfrm>
        </p:spPr>
        <p:txBody>
          <a:bodyPr>
            <a:normAutofit/>
          </a:bodyPr>
          <a:lstStyle/>
          <a:p>
            <a:r>
              <a:rPr lang="fr-FR" dirty="0"/>
              <a:t>Final </a:t>
            </a:r>
            <a:r>
              <a:rPr lang="fr-FR" dirty="0" err="1"/>
              <a:t>Resampling</a:t>
            </a:r>
            <a:endParaRPr lang="fr-FR"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22</a:t>
            </a:fld>
            <a:endParaRPr lang="en-US"/>
          </a:p>
        </p:txBody>
      </p:sp>
      <p:pic>
        <p:nvPicPr>
          <p:cNvPr id="11266" name="Picture 2" descr="C:\Users\Adrien\UNC\DTIAtlasBuilder_Scrn\18.png"/>
          <p:cNvPicPr>
            <a:picLocks noChangeAspect="1" noChangeArrowheads="1"/>
          </p:cNvPicPr>
          <p:nvPr/>
        </p:nvPicPr>
        <p:blipFill>
          <a:blip r:embed="rId3" cstate="print"/>
          <a:srcRect l="26175" t="28205" r="17735" b="18803"/>
          <a:stretch>
            <a:fillRect/>
          </a:stretch>
        </p:blipFill>
        <p:spPr bwMode="auto">
          <a:xfrm>
            <a:off x="838200" y="1066800"/>
            <a:ext cx="7696200" cy="4544424"/>
          </a:xfrm>
          <a:prstGeom prst="rect">
            <a:avLst/>
          </a:prstGeom>
          <a:noFill/>
        </p:spPr>
      </p:pic>
      <p:sp>
        <p:nvSpPr>
          <p:cNvPr id="9" name="Content Placeholder 2"/>
          <p:cNvSpPr>
            <a:spLocks noGrp="1"/>
          </p:cNvSpPr>
          <p:nvPr>
            <p:ph idx="1"/>
          </p:nvPr>
        </p:nvSpPr>
        <p:spPr>
          <a:xfrm>
            <a:off x="3505200" y="5715000"/>
            <a:ext cx="5410200" cy="990600"/>
          </a:xfrm>
        </p:spPr>
        <p:txBody>
          <a:bodyPr>
            <a:normAutofit fontScale="85000" lnSpcReduction="10000"/>
          </a:bodyPr>
          <a:lstStyle/>
          <a:p>
            <a:pPr algn="just"/>
            <a:r>
              <a:rPr lang="en-US" sz="1800" dirty="0"/>
              <a:t>Will be performed via DTI-</a:t>
            </a:r>
            <a:r>
              <a:rPr lang="en-US" sz="1800" dirty="0" err="1"/>
              <a:t>Reg</a:t>
            </a:r>
            <a:endParaRPr lang="en-US" sz="1800" dirty="0"/>
          </a:p>
          <a:p>
            <a:pPr algn="just"/>
            <a:r>
              <a:rPr lang="en-US" sz="1800" dirty="0"/>
              <a:t>Creates deformation fields from original to atlas space</a:t>
            </a:r>
          </a:p>
          <a:p>
            <a:pPr algn="just"/>
            <a:r>
              <a:rPr lang="en-US" sz="1800" dirty="0"/>
              <a:t>Use ANTS! Change the default</a:t>
            </a:r>
          </a:p>
        </p:txBody>
      </p:sp>
    </p:spTree>
    <p:extLst>
      <p:ext uri="{BB962C8B-B14F-4D97-AF65-F5344CB8AC3E}">
        <p14:creationId xmlns:p14="http://schemas.microsoft.com/office/powerpoint/2010/main" val="169231813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184" y="274638"/>
            <a:ext cx="7442616" cy="868362"/>
          </a:xfrm>
        </p:spPr>
        <p:txBody>
          <a:bodyPr>
            <a:normAutofit/>
          </a:bodyPr>
          <a:lstStyle/>
          <a:p>
            <a:r>
              <a:rPr lang="fr-FR" dirty="0"/>
              <a:t>Final </a:t>
            </a:r>
            <a:r>
              <a:rPr lang="fr-FR" dirty="0" err="1"/>
              <a:t>Resampling</a:t>
            </a:r>
            <a:endParaRPr lang="fr-FR"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23</a:t>
            </a:fld>
            <a:endParaRPr lang="en-US"/>
          </a:p>
        </p:txBody>
      </p:sp>
      <p:pic>
        <p:nvPicPr>
          <p:cNvPr id="16386" name="Picture 2" descr="C:\Users\Adrien\UNC\DTIAtlasBuilder_Scrn\19.png"/>
          <p:cNvPicPr>
            <a:picLocks noChangeAspect="1" noChangeArrowheads="1"/>
          </p:cNvPicPr>
          <p:nvPr/>
        </p:nvPicPr>
        <p:blipFill>
          <a:blip r:embed="rId3" cstate="print"/>
          <a:srcRect l="26250" t="29333" r="17917" b="18667"/>
          <a:stretch>
            <a:fillRect/>
          </a:stretch>
        </p:blipFill>
        <p:spPr bwMode="auto">
          <a:xfrm>
            <a:off x="762000" y="1066800"/>
            <a:ext cx="7924800" cy="4612943"/>
          </a:xfrm>
          <a:prstGeom prst="rect">
            <a:avLst/>
          </a:prstGeom>
          <a:noFill/>
        </p:spPr>
      </p:pic>
      <p:sp>
        <p:nvSpPr>
          <p:cNvPr id="9" name="Content Placeholder 2">
            <a:extLst>
              <a:ext uri="{FF2B5EF4-FFF2-40B4-BE49-F238E27FC236}">
                <a16:creationId xmlns:a16="http://schemas.microsoft.com/office/drawing/2014/main" id="{ED4665F4-B00A-5142-8B72-A08A14E0AEDE}"/>
              </a:ext>
            </a:extLst>
          </p:cNvPr>
          <p:cNvSpPr>
            <a:spLocks noGrp="1"/>
          </p:cNvSpPr>
          <p:nvPr>
            <p:ph idx="1"/>
          </p:nvPr>
        </p:nvSpPr>
        <p:spPr>
          <a:xfrm>
            <a:off x="3505200" y="5715000"/>
            <a:ext cx="5410200" cy="990600"/>
          </a:xfrm>
        </p:spPr>
        <p:txBody>
          <a:bodyPr>
            <a:normAutofit fontScale="85000" lnSpcReduction="10000"/>
          </a:bodyPr>
          <a:lstStyle/>
          <a:p>
            <a:pPr algn="just"/>
            <a:r>
              <a:rPr lang="en-US" sz="1800" dirty="0"/>
              <a:t>Will be performed via DTI-</a:t>
            </a:r>
            <a:r>
              <a:rPr lang="en-US" sz="1800" dirty="0" err="1"/>
              <a:t>Reg</a:t>
            </a:r>
            <a:endParaRPr lang="en-US" sz="1800" dirty="0"/>
          </a:p>
          <a:p>
            <a:pPr algn="just"/>
            <a:r>
              <a:rPr lang="en-US" sz="1800" dirty="0"/>
              <a:t>Creates deformation fields from original to atlas space</a:t>
            </a:r>
          </a:p>
          <a:p>
            <a:pPr algn="just"/>
            <a:r>
              <a:rPr lang="en-US" sz="1800" dirty="0"/>
              <a:t>Use ANTS! Change the default</a:t>
            </a:r>
          </a:p>
        </p:txBody>
      </p:sp>
    </p:spTree>
    <p:extLst>
      <p:ext uri="{BB962C8B-B14F-4D97-AF65-F5344CB8AC3E}">
        <p14:creationId xmlns:p14="http://schemas.microsoft.com/office/powerpoint/2010/main" val="381854116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164" y="274638"/>
            <a:ext cx="7412636" cy="868362"/>
          </a:xfrm>
        </p:spPr>
        <p:txBody>
          <a:bodyPr>
            <a:normAutofit/>
          </a:bodyPr>
          <a:lstStyle/>
          <a:p>
            <a:r>
              <a:rPr lang="fr-FR" dirty="0" err="1"/>
              <a:t>Load</a:t>
            </a:r>
            <a:r>
              <a:rPr lang="fr-FR" dirty="0"/>
              <a:t> and Save</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24</a:t>
            </a:fld>
            <a:endParaRPr lang="en-US"/>
          </a:p>
        </p:txBody>
      </p:sp>
      <p:sp>
        <p:nvSpPr>
          <p:cNvPr id="6" name="Content Placeholder 2"/>
          <p:cNvSpPr>
            <a:spLocks noGrp="1"/>
          </p:cNvSpPr>
          <p:nvPr>
            <p:ph idx="1"/>
          </p:nvPr>
        </p:nvSpPr>
        <p:spPr>
          <a:xfrm>
            <a:off x="457200" y="1066800"/>
            <a:ext cx="8382000" cy="4114800"/>
          </a:xfrm>
        </p:spPr>
        <p:txBody>
          <a:bodyPr>
            <a:normAutofit/>
          </a:bodyPr>
          <a:lstStyle/>
          <a:p>
            <a:pPr algn="just"/>
            <a:r>
              <a:rPr lang="fr-FR" sz="2000" dirty="0"/>
              <a:t>Save </a:t>
            </a:r>
            <a:r>
              <a:rPr lang="fr-FR" sz="2000" dirty="0" err="1"/>
              <a:t>your</a:t>
            </a:r>
            <a:r>
              <a:rPr lang="fr-FR" sz="2000" dirty="0"/>
              <a:t> </a:t>
            </a:r>
            <a:r>
              <a:rPr lang="fr-FR" sz="2000" dirty="0" err="1"/>
              <a:t>parameters</a:t>
            </a:r>
            <a:r>
              <a:rPr lang="fr-FR" sz="2000" dirty="0"/>
              <a:t>: In the « File » Menu, </a:t>
            </a:r>
            <a:r>
              <a:rPr lang="fr-FR" sz="2000" dirty="0" err="1"/>
              <a:t>you</a:t>
            </a:r>
            <a:r>
              <a:rPr lang="fr-FR" sz="2000" dirty="0"/>
              <a:t> </a:t>
            </a:r>
            <a:r>
              <a:rPr lang="fr-FR" sz="2000" dirty="0" err="1"/>
              <a:t>can</a:t>
            </a:r>
            <a:r>
              <a:rPr lang="fr-FR" sz="2000" dirty="0"/>
              <a:t> Save or </a:t>
            </a:r>
            <a:r>
              <a:rPr lang="fr-FR" sz="2000" dirty="0" err="1"/>
              <a:t>Load</a:t>
            </a:r>
            <a:r>
              <a:rPr lang="fr-FR" sz="2000" dirty="0"/>
              <a:t> a </a:t>
            </a:r>
            <a:r>
              <a:rPr lang="fr-FR" sz="2000" dirty="0" err="1"/>
              <a:t>parameter</a:t>
            </a:r>
            <a:r>
              <a:rPr lang="fr-FR" sz="2000" dirty="0"/>
              <a:t> file. </a:t>
            </a:r>
          </a:p>
          <a:p>
            <a:pPr algn="just"/>
            <a:r>
              <a:rPr lang="en-US" sz="2000" dirty="0">
                <a:cs typeface="Courier New" pitchFamily="49" charset="0"/>
              </a:rPr>
              <a:t>When you save the parameters, a .</a:t>
            </a:r>
            <a:r>
              <a:rPr lang="en-US" sz="2000" dirty="0" err="1">
                <a:cs typeface="Courier New" pitchFamily="49" charset="0"/>
              </a:rPr>
              <a:t>csv</a:t>
            </a:r>
            <a:r>
              <a:rPr lang="en-US" sz="2000" dirty="0">
                <a:cs typeface="Courier New" pitchFamily="49" charset="0"/>
              </a:rPr>
              <a:t> file with the dataset will automatically be created in the same directory than the parameter file.</a:t>
            </a:r>
            <a:endParaRPr lang="fr-FR" sz="2000" dirty="0"/>
          </a:p>
          <a:p>
            <a:pPr algn="just"/>
            <a:r>
              <a:rPr lang="fr-FR" sz="2000" dirty="0"/>
              <a:t>Auto </a:t>
            </a:r>
            <a:r>
              <a:rPr lang="fr-FR" sz="2000" dirty="0" err="1"/>
              <a:t>save</a:t>
            </a:r>
            <a:r>
              <a:rPr lang="fr-FR" sz="2000" dirty="0"/>
              <a:t>: </a:t>
            </a:r>
            <a:r>
              <a:rPr lang="fr-FR" sz="2000" dirty="0" err="1"/>
              <a:t>When</a:t>
            </a:r>
            <a:r>
              <a:rPr lang="fr-FR" sz="2000" dirty="0"/>
              <a:t> </a:t>
            </a:r>
            <a:r>
              <a:rPr lang="fr-FR" sz="2000" dirty="0" err="1"/>
              <a:t>you</a:t>
            </a:r>
            <a:r>
              <a:rPr lang="fr-FR" sz="2000" dirty="0"/>
              <a:t> push the « </a:t>
            </a:r>
            <a:r>
              <a:rPr lang="fr-FR" sz="2000" dirty="0" err="1"/>
              <a:t>Compute</a:t>
            </a:r>
            <a:r>
              <a:rPr lang="fr-FR" sz="2000" dirty="0"/>
              <a:t> » </a:t>
            </a:r>
            <a:r>
              <a:rPr lang="fr-FR" sz="2000" dirty="0" err="1"/>
              <a:t>button</a:t>
            </a:r>
            <a:r>
              <a:rPr lang="fr-FR" sz="2000" dirty="0"/>
              <a:t>, the program </a:t>
            </a:r>
            <a:r>
              <a:rPr lang="fr-FR" sz="2000" dirty="0" err="1"/>
              <a:t>will</a:t>
            </a:r>
            <a:r>
              <a:rPr lang="fr-FR" sz="2000" dirty="0"/>
              <a:t> </a:t>
            </a:r>
            <a:r>
              <a:rPr lang="fr-FR" sz="2000" dirty="0" err="1"/>
              <a:t>automatically</a:t>
            </a:r>
            <a:r>
              <a:rPr lang="fr-FR" sz="2000" dirty="0"/>
              <a:t> </a:t>
            </a:r>
            <a:r>
              <a:rPr lang="fr-FR" sz="2000" dirty="0" err="1"/>
              <a:t>save</a:t>
            </a:r>
            <a:r>
              <a:rPr lang="fr-FR" sz="2000" dirty="0"/>
              <a:t> a </a:t>
            </a:r>
            <a:r>
              <a:rPr lang="fr-FR" sz="2000" dirty="0" err="1"/>
              <a:t>parameter</a:t>
            </a:r>
            <a:r>
              <a:rPr lang="fr-FR" sz="2000" dirty="0"/>
              <a:t> file (</a:t>
            </a:r>
            <a:r>
              <a:rPr lang="en-US" sz="1800" dirty="0">
                <a:latin typeface="Courier New" pitchFamily="49" charset="0"/>
                <a:cs typeface="Courier New" pitchFamily="49" charset="0"/>
              </a:rPr>
              <a:t>DTIAtlasBuilderParameters.txt</a:t>
            </a:r>
            <a:r>
              <a:rPr lang="fr-FR" sz="2000" dirty="0"/>
              <a:t>) and a .csv </a:t>
            </a:r>
            <a:r>
              <a:rPr lang="fr-FR" sz="2000" dirty="0" err="1"/>
              <a:t>dataset</a:t>
            </a:r>
            <a:r>
              <a:rPr lang="fr-FR" sz="2000" dirty="0"/>
              <a:t> file</a:t>
            </a:r>
            <a:r>
              <a:rPr lang="fr-FR" sz="2400" dirty="0"/>
              <a:t> </a:t>
            </a:r>
            <a:r>
              <a:rPr lang="fr-FR" sz="2000" dirty="0"/>
              <a:t>(</a:t>
            </a:r>
            <a:r>
              <a:rPr lang="en-US" sz="1800" dirty="0">
                <a:latin typeface="Courier New" pitchFamily="49" charset="0"/>
                <a:cs typeface="Courier New" pitchFamily="49" charset="0"/>
              </a:rPr>
              <a:t>DTIAtlasBuilderDataset.csv</a:t>
            </a:r>
            <a:r>
              <a:rPr lang="fr-FR" sz="2000" dirty="0"/>
              <a:t>)  in </a:t>
            </a:r>
            <a:r>
              <a:rPr lang="en-US" sz="1800" dirty="0">
                <a:latin typeface="Courier New" pitchFamily="49" charset="0"/>
                <a:cs typeface="Courier New" pitchFamily="49" charset="0"/>
              </a:rPr>
              <a:t>[</a:t>
            </a:r>
            <a:r>
              <a:rPr lang="en-US" sz="1800" dirty="0" err="1">
                <a:latin typeface="Courier New" pitchFamily="49" charset="0"/>
                <a:cs typeface="Courier New" pitchFamily="49" charset="0"/>
              </a:rPr>
              <a:t>OutputFolder</a:t>
            </a:r>
            <a:r>
              <a:rPr lang="en-US" sz="1800" dirty="0">
                <a:latin typeface="Courier New" pitchFamily="49" charset="0"/>
                <a:cs typeface="Courier New" pitchFamily="49" charset="0"/>
              </a:rPr>
              <a:t>]/</a:t>
            </a:r>
            <a:r>
              <a:rPr lang="en-US" sz="1800" dirty="0" err="1">
                <a:latin typeface="Courier New" pitchFamily="49" charset="0"/>
                <a:cs typeface="Courier New" pitchFamily="49" charset="0"/>
              </a:rPr>
              <a:t>DTIAtlas</a:t>
            </a:r>
            <a:r>
              <a:rPr lang="en-US" sz="2000" dirty="0">
                <a:cs typeface="Courier New" pitchFamily="49" charset="0"/>
              </a:rPr>
              <a:t>.</a:t>
            </a:r>
          </a:p>
          <a:p>
            <a:pPr algn="just">
              <a:buNone/>
            </a:pPr>
            <a:r>
              <a:rPr lang="en-US" sz="2000" dirty="0">
                <a:cs typeface="Courier New" pitchFamily="49" charset="0"/>
              </a:rPr>
              <a:t>	It will also save a .</a:t>
            </a:r>
            <a:r>
              <a:rPr lang="en-US" sz="2000" dirty="0" err="1">
                <a:cs typeface="Courier New" pitchFamily="49" charset="0"/>
              </a:rPr>
              <a:t>csv</a:t>
            </a:r>
            <a:r>
              <a:rPr lang="en-US" sz="2000" dirty="0">
                <a:cs typeface="Courier New" pitchFamily="49" charset="0"/>
              </a:rPr>
              <a:t> file with the paths to all the interesting files generated, in this same folder</a:t>
            </a:r>
            <a:r>
              <a:rPr lang="fr-FR" sz="1800" dirty="0"/>
              <a:t> </a:t>
            </a:r>
            <a:r>
              <a:rPr lang="fr-FR" sz="1600" dirty="0"/>
              <a:t>(</a:t>
            </a:r>
            <a:r>
              <a:rPr lang="en-US" sz="1800" dirty="0">
                <a:latin typeface="Courier New" pitchFamily="49" charset="0"/>
                <a:cs typeface="Courier New" pitchFamily="49" charset="0"/>
              </a:rPr>
              <a:t>DTIAtlasBuilderResults.csv</a:t>
            </a:r>
            <a:r>
              <a:rPr lang="fr-FR" sz="2000" dirty="0"/>
              <a:t>)</a:t>
            </a:r>
            <a:r>
              <a:rPr lang="en-US" sz="2400" dirty="0">
                <a:cs typeface="Courier New" pitchFamily="49" charset="0"/>
              </a:rPr>
              <a:t>.</a:t>
            </a:r>
            <a:endParaRPr lang="fr-FR" sz="1600" dirty="0"/>
          </a:p>
          <a:p>
            <a:pPr algn="just"/>
            <a:r>
              <a:rPr lang="en-US" sz="2000" dirty="0">
                <a:cs typeface="Courier New" pitchFamily="49" charset="0"/>
              </a:rPr>
              <a:t>Save your Dataset into a CSV file so you can load it and use it again later.</a:t>
            </a:r>
          </a:p>
          <a:p>
            <a:pPr algn="just"/>
            <a:endParaRPr lang="en-US" sz="2000" dirty="0">
              <a:cs typeface="Courier New" pitchFamily="49" charset="0"/>
            </a:endParaRPr>
          </a:p>
        </p:txBody>
      </p:sp>
      <p:pic>
        <p:nvPicPr>
          <p:cNvPr id="1026" name="Picture 2" descr="C:\Users\Adrien\Dropbox\UNC\DTIAtlasBuilder\Tutorial\csvFile.png"/>
          <p:cNvPicPr>
            <a:picLocks noChangeAspect="1" noChangeArrowheads="1"/>
          </p:cNvPicPr>
          <p:nvPr/>
        </p:nvPicPr>
        <p:blipFill>
          <a:blip r:embed="rId3" cstate="print"/>
          <a:srcRect/>
          <a:stretch>
            <a:fillRect/>
          </a:stretch>
        </p:blipFill>
        <p:spPr bwMode="auto">
          <a:xfrm>
            <a:off x="4724400" y="5074781"/>
            <a:ext cx="1676400" cy="1707019"/>
          </a:xfrm>
          <a:prstGeom prst="rect">
            <a:avLst/>
          </a:prstGeom>
          <a:noFill/>
        </p:spPr>
      </p:pic>
    </p:spTree>
    <p:extLst>
      <p:ext uri="{BB962C8B-B14F-4D97-AF65-F5344CB8AC3E}">
        <p14:creationId xmlns:p14="http://schemas.microsoft.com/office/powerpoint/2010/main" val="371207011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Adrien\UNC\DTIAtlasBuilder_Scrn\30.png"/>
          <p:cNvPicPr>
            <a:picLocks noChangeAspect="1" noChangeArrowheads="1"/>
          </p:cNvPicPr>
          <p:nvPr/>
        </p:nvPicPr>
        <p:blipFill>
          <a:blip r:embed="rId3" cstate="print"/>
          <a:srcRect l="30833" t="28000" r="9583" b="20000"/>
          <a:stretch>
            <a:fillRect/>
          </a:stretch>
        </p:blipFill>
        <p:spPr bwMode="auto">
          <a:xfrm>
            <a:off x="457200" y="1066800"/>
            <a:ext cx="8432800" cy="4599709"/>
          </a:xfrm>
          <a:prstGeom prst="rect">
            <a:avLst/>
          </a:prstGeom>
          <a:noFill/>
        </p:spPr>
      </p:pic>
      <p:sp>
        <p:nvSpPr>
          <p:cNvPr id="2" name="Title 1"/>
          <p:cNvSpPr>
            <a:spLocks noGrp="1"/>
          </p:cNvSpPr>
          <p:nvPr>
            <p:ph type="title"/>
          </p:nvPr>
        </p:nvSpPr>
        <p:spPr>
          <a:xfrm>
            <a:off x="1229192" y="274638"/>
            <a:ext cx="7457607" cy="868362"/>
          </a:xfrm>
        </p:spPr>
        <p:txBody>
          <a:bodyPr>
            <a:normAutofit/>
          </a:bodyPr>
          <a:lstStyle/>
          <a:p>
            <a:r>
              <a:rPr lang="fr-FR" dirty="0" err="1"/>
              <a:t>Load</a:t>
            </a:r>
            <a:r>
              <a:rPr lang="fr-FR" dirty="0"/>
              <a:t> and Save</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25</a:t>
            </a:fld>
            <a:endParaRPr lang="en-US"/>
          </a:p>
        </p:txBody>
      </p:sp>
      <p:sp>
        <p:nvSpPr>
          <p:cNvPr id="9" name="Oval 8"/>
          <p:cNvSpPr/>
          <p:nvPr/>
        </p:nvSpPr>
        <p:spPr>
          <a:xfrm>
            <a:off x="7162800" y="2286000"/>
            <a:ext cx="1828800" cy="83820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2717098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6590" y="274638"/>
            <a:ext cx="8229600" cy="868362"/>
          </a:xfrm>
        </p:spPr>
        <p:txBody>
          <a:bodyPr>
            <a:normAutofit/>
          </a:bodyPr>
          <a:lstStyle/>
          <a:p>
            <a:r>
              <a:rPr lang="fr-FR" dirty="0" err="1"/>
              <a:t>Quality</a:t>
            </a:r>
            <a:r>
              <a:rPr lang="fr-FR" dirty="0"/>
              <a:t> Control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26</a:t>
            </a:fld>
            <a:endParaRPr lang="en-US"/>
          </a:p>
        </p:txBody>
      </p:sp>
      <p:pic>
        <p:nvPicPr>
          <p:cNvPr id="12290" name="Picture 2" descr="C:\Users\Adrien\UNC\DTIAtlasBuilder_Scrn\27.png"/>
          <p:cNvPicPr>
            <a:picLocks noChangeAspect="1" noChangeArrowheads="1"/>
          </p:cNvPicPr>
          <p:nvPr/>
        </p:nvPicPr>
        <p:blipFill>
          <a:blip r:embed="rId3" cstate="print"/>
          <a:srcRect l="23086" t="27928" r="20608" b="19820"/>
          <a:stretch>
            <a:fillRect/>
          </a:stretch>
        </p:blipFill>
        <p:spPr bwMode="auto">
          <a:xfrm>
            <a:off x="685800" y="1143000"/>
            <a:ext cx="7620000" cy="4419600"/>
          </a:xfrm>
          <a:prstGeom prst="rect">
            <a:avLst/>
          </a:prstGeom>
          <a:noFill/>
        </p:spPr>
      </p:pic>
      <p:sp>
        <p:nvSpPr>
          <p:cNvPr id="6" name="Oval 5"/>
          <p:cNvSpPr/>
          <p:nvPr/>
        </p:nvSpPr>
        <p:spPr>
          <a:xfrm>
            <a:off x="4114800" y="4724400"/>
            <a:ext cx="1676400" cy="83820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8" name="Content Placeholder 2"/>
          <p:cNvSpPr>
            <a:spLocks noGrp="1"/>
          </p:cNvSpPr>
          <p:nvPr>
            <p:ph idx="1"/>
          </p:nvPr>
        </p:nvSpPr>
        <p:spPr>
          <a:xfrm>
            <a:off x="3733800" y="5638800"/>
            <a:ext cx="4343400" cy="1066799"/>
          </a:xfrm>
        </p:spPr>
        <p:txBody>
          <a:bodyPr>
            <a:normAutofit fontScale="92500" lnSpcReduction="10000"/>
          </a:bodyPr>
          <a:lstStyle/>
          <a:p>
            <a:pPr algn="just"/>
            <a:r>
              <a:rPr lang="en-US" sz="1800" dirty="0"/>
              <a:t>By pushing one of the QC buttons, you will run </a:t>
            </a:r>
            <a:r>
              <a:rPr lang="en-US" sz="1800" dirty="0" err="1"/>
              <a:t>MriWatcher</a:t>
            </a:r>
            <a:r>
              <a:rPr lang="en-US" sz="1800" dirty="0"/>
              <a:t> to see the images at different steps of the compute, and check if the results are good.</a:t>
            </a:r>
            <a:endParaRPr lang="fr-FR" sz="1800" dirty="0"/>
          </a:p>
        </p:txBody>
      </p:sp>
    </p:spTree>
    <p:extLst>
      <p:ext uri="{BB962C8B-B14F-4D97-AF65-F5344CB8AC3E}">
        <p14:creationId xmlns:p14="http://schemas.microsoft.com/office/powerpoint/2010/main" val="111726639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9094" y="274638"/>
            <a:ext cx="7307705" cy="868362"/>
          </a:xfrm>
        </p:spPr>
        <p:txBody>
          <a:bodyPr>
            <a:normAutofit/>
          </a:bodyPr>
          <a:lstStyle/>
          <a:p>
            <a:r>
              <a:rPr lang="fr-FR" dirty="0" err="1"/>
              <a:t>Quality</a:t>
            </a:r>
            <a:r>
              <a:rPr lang="fr-FR" dirty="0"/>
              <a:t> Control</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27</a:t>
            </a:fld>
            <a:endParaRPr lang="en-US"/>
          </a:p>
        </p:txBody>
      </p:sp>
      <p:pic>
        <p:nvPicPr>
          <p:cNvPr id="13314" name="Picture 2" descr="C:\Users\Adrien\UNC\DTIAtlasBuilder_Scrn\28.png"/>
          <p:cNvPicPr>
            <a:picLocks noChangeAspect="1" noChangeArrowheads="1"/>
          </p:cNvPicPr>
          <p:nvPr/>
        </p:nvPicPr>
        <p:blipFill>
          <a:blip r:embed="rId3" cstate="print"/>
          <a:srcRect l="28963" t="22764" r="27846" b="10569"/>
          <a:stretch>
            <a:fillRect/>
          </a:stretch>
        </p:blipFill>
        <p:spPr bwMode="auto">
          <a:xfrm>
            <a:off x="3505200" y="1066799"/>
            <a:ext cx="5334000" cy="5145741"/>
          </a:xfrm>
          <a:prstGeom prst="rect">
            <a:avLst/>
          </a:prstGeom>
          <a:noFill/>
        </p:spPr>
      </p:pic>
      <p:sp>
        <p:nvSpPr>
          <p:cNvPr id="8" name="Content Placeholder 2"/>
          <p:cNvSpPr>
            <a:spLocks noGrp="1"/>
          </p:cNvSpPr>
          <p:nvPr>
            <p:ph idx="1"/>
          </p:nvPr>
        </p:nvSpPr>
        <p:spPr>
          <a:xfrm>
            <a:off x="304800" y="1219200"/>
            <a:ext cx="3048000" cy="4419600"/>
          </a:xfrm>
        </p:spPr>
        <p:txBody>
          <a:bodyPr>
            <a:normAutofit/>
          </a:bodyPr>
          <a:lstStyle/>
          <a:p>
            <a:pPr algn="just"/>
            <a:r>
              <a:rPr lang="fr-FR" sz="2000" dirty="0"/>
              <a:t>Affine QC:</a:t>
            </a:r>
          </a:p>
          <a:p>
            <a:pPr algn="just">
              <a:buNone/>
            </a:pPr>
            <a:r>
              <a:rPr lang="fr-FR" sz="2000" dirty="0"/>
              <a:t>	Affine </a:t>
            </a:r>
            <a:r>
              <a:rPr lang="fr-FR" sz="2000" dirty="0" err="1"/>
              <a:t>registered</a:t>
            </a:r>
            <a:r>
              <a:rPr lang="fr-FR" sz="2000" dirty="0"/>
              <a:t> </a:t>
            </a:r>
            <a:r>
              <a:rPr lang="fr-FR" sz="2000" dirty="0" err="1"/>
              <a:t>FAs</a:t>
            </a:r>
            <a:r>
              <a:rPr lang="fr-FR" sz="2000" dirty="0"/>
              <a:t> and last affine </a:t>
            </a:r>
            <a:r>
              <a:rPr lang="fr-FR" sz="2000" dirty="0" err="1"/>
              <a:t>average</a:t>
            </a:r>
            <a:r>
              <a:rPr lang="fr-FR" sz="2000" dirty="0"/>
              <a:t> </a:t>
            </a:r>
            <a:r>
              <a:rPr lang="fr-FR" sz="2000" dirty="0" err="1"/>
              <a:t>computed</a:t>
            </a:r>
            <a:endParaRPr lang="fr-FR" sz="2000" dirty="0"/>
          </a:p>
          <a:p>
            <a:pPr algn="just"/>
            <a:r>
              <a:rPr lang="fr-FR" sz="2000" dirty="0" err="1"/>
              <a:t>Deformable</a:t>
            </a:r>
            <a:r>
              <a:rPr lang="fr-FR" sz="2000" dirty="0"/>
              <a:t> QC:</a:t>
            </a:r>
          </a:p>
          <a:p>
            <a:pPr algn="just">
              <a:buNone/>
            </a:pPr>
            <a:r>
              <a:rPr lang="fr-FR" sz="2000" dirty="0"/>
              <a:t>	</a:t>
            </a:r>
            <a:r>
              <a:rPr lang="fr-FR" sz="2000" dirty="0" err="1"/>
              <a:t>Deformably</a:t>
            </a:r>
            <a:r>
              <a:rPr lang="fr-FR" sz="2000" dirty="0"/>
              <a:t> </a:t>
            </a:r>
            <a:r>
              <a:rPr lang="fr-FR" sz="2000" dirty="0" err="1"/>
              <a:t>registered</a:t>
            </a:r>
            <a:r>
              <a:rPr lang="fr-FR" sz="2000" dirty="0"/>
              <a:t> </a:t>
            </a:r>
            <a:r>
              <a:rPr lang="fr-FR" sz="2000" dirty="0" err="1"/>
              <a:t>FAs</a:t>
            </a:r>
            <a:r>
              <a:rPr lang="fr-FR" sz="2000" dirty="0"/>
              <a:t> and </a:t>
            </a:r>
            <a:r>
              <a:rPr lang="fr-FR" sz="2000" dirty="0" err="1"/>
              <a:t>Diffeomorphic</a:t>
            </a:r>
            <a:r>
              <a:rPr lang="fr-FR" sz="2000" dirty="0"/>
              <a:t> Atlas</a:t>
            </a:r>
          </a:p>
          <a:p>
            <a:pPr algn="just"/>
            <a:r>
              <a:rPr lang="fr-FR" sz="2000" dirty="0"/>
              <a:t>Final QC:</a:t>
            </a:r>
          </a:p>
          <a:p>
            <a:pPr algn="just">
              <a:buNone/>
            </a:pPr>
            <a:r>
              <a:rPr lang="fr-FR" sz="2000" dirty="0"/>
              <a:t>	Final DTI-Reg </a:t>
            </a:r>
            <a:r>
              <a:rPr lang="fr-FR" sz="2000" dirty="0" err="1"/>
              <a:t>resampled</a:t>
            </a:r>
            <a:r>
              <a:rPr lang="fr-FR" sz="2000" dirty="0"/>
              <a:t> </a:t>
            </a:r>
            <a:r>
              <a:rPr lang="fr-FR" sz="2000" dirty="0" err="1"/>
              <a:t>FAs</a:t>
            </a:r>
            <a:r>
              <a:rPr lang="fr-FR" sz="2000" dirty="0"/>
              <a:t> and final Atlas</a:t>
            </a:r>
          </a:p>
          <a:p>
            <a:pPr algn="just"/>
            <a:endParaRPr lang="fr-FR" sz="2000" dirty="0"/>
          </a:p>
          <a:p>
            <a:pPr lvl="1" algn="just">
              <a:buNone/>
            </a:pPr>
            <a:endParaRPr lang="fr-FR" sz="1600" dirty="0"/>
          </a:p>
          <a:p>
            <a:pPr lvl="1" algn="just"/>
            <a:endParaRPr lang="fr-FR" sz="1600" dirty="0"/>
          </a:p>
        </p:txBody>
      </p:sp>
    </p:spTree>
    <p:extLst>
      <p:ext uri="{BB962C8B-B14F-4D97-AF65-F5344CB8AC3E}">
        <p14:creationId xmlns:p14="http://schemas.microsoft.com/office/powerpoint/2010/main" val="348616732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797" y="167482"/>
            <a:ext cx="7234003" cy="868362"/>
          </a:xfrm>
        </p:spPr>
        <p:txBody>
          <a:bodyPr>
            <a:normAutofit/>
          </a:bodyPr>
          <a:lstStyle/>
          <a:p>
            <a:r>
              <a:rPr lang="fr-FR" dirty="0" err="1"/>
              <a:t>Manual</a:t>
            </a:r>
            <a:r>
              <a:rPr lang="fr-FR" dirty="0"/>
              <a:t> Configuration</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28</a:t>
            </a:fld>
            <a:endParaRPr lang="en-US"/>
          </a:p>
        </p:txBody>
      </p:sp>
      <p:pic>
        <p:nvPicPr>
          <p:cNvPr id="17410" name="Picture 2" descr="C:\Users\Adrien\UNC\DTIAtlasBuilder_Scrn\22.png"/>
          <p:cNvPicPr>
            <a:picLocks noChangeAspect="1" noChangeArrowheads="1"/>
          </p:cNvPicPr>
          <p:nvPr/>
        </p:nvPicPr>
        <p:blipFill>
          <a:blip r:embed="rId3" cstate="print"/>
          <a:srcRect l="26316" t="28947" r="17763" b="19298"/>
          <a:stretch>
            <a:fillRect/>
          </a:stretch>
        </p:blipFill>
        <p:spPr bwMode="auto">
          <a:xfrm>
            <a:off x="762000" y="1295400"/>
            <a:ext cx="7467600" cy="4319494"/>
          </a:xfrm>
          <a:prstGeom prst="rect">
            <a:avLst/>
          </a:prstGeom>
          <a:noFill/>
        </p:spPr>
      </p:pic>
      <p:sp>
        <p:nvSpPr>
          <p:cNvPr id="8" name="Oval 7"/>
          <p:cNvSpPr/>
          <p:nvPr/>
        </p:nvSpPr>
        <p:spPr>
          <a:xfrm>
            <a:off x="685800" y="1828800"/>
            <a:ext cx="6934200" cy="60960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9" name="Content Placeholder 2"/>
          <p:cNvSpPr>
            <a:spLocks noGrp="1"/>
          </p:cNvSpPr>
          <p:nvPr>
            <p:ph idx="1"/>
          </p:nvPr>
        </p:nvSpPr>
        <p:spPr>
          <a:xfrm>
            <a:off x="3581400" y="5638800"/>
            <a:ext cx="5486400" cy="1066799"/>
          </a:xfrm>
        </p:spPr>
        <p:txBody>
          <a:bodyPr>
            <a:normAutofit fontScale="92500" lnSpcReduction="10000"/>
          </a:bodyPr>
          <a:lstStyle/>
          <a:p>
            <a:pPr algn="just"/>
            <a:r>
              <a:rPr lang="en-US" sz="1800" dirty="0"/>
              <a:t>If you have your own version of the programs or if you need to use a particular version of it, you can write the path manually or click the button to search it.</a:t>
            </a:r>
          </a:p>
        </p:txBody>
      </p:sp>
    </p:spTree>
    <p:extLst>
      <p:ext uri="{BB962C8B-B14F-4D97-AF65-F5344CB8AC3E}">
        <p14:creationId xmlns:p14="http://schemas.microsoft.com/office/powerpoint/2010/main" val="279969358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868362"/>
          </a:xfrm>
        </p:spPr>
        <p:txBody>
          <a:bodyPr>
            <a:normAutofit/>
          </a:bodyPr>
          <a:lstStyle/>
          <a:p>
            <a:r>
              <a:rPr lang="fr-FR" dirty="0" err="1"/>
              <a:t>Automatic</a:t>
            </a:r>
            <a:r>
              <a:rPr lang="fr-FR" dirty="0"/>
              <a:t> Configuration</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29</a:t>
            </a:fld>
            <a:endParaRPr lang="en-US"/>
          </a:p>
        </p:txBody>
      </p:sp>
      <p:sp>
        <p:nvSpPr>
          <p:cNvPr id="6" name="Title 1"/>
          <p:cNvSpPr txBox="1">
            <a:spLocks/>
          </p:cNvSpPr>
          <p:nvPr/>
        </p:nvSpPr>
        <p:spPr>
          <a:xfrm>
            <a:off x="0" y="0"/>
            <a:ext cx="4191000" cy="9906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a:ln>
                  <a:noFill/>
                </a:ln>
                <a:solidFill>
                  <a:schemeClr val="bg1">
                    <a:lumMod val="50000"/>
                  </a:schemeClr>
                </a:solidFill>
                <a:effectLst/>
                <a:uLnTx/>
                <a:uFillTx/>
                <a:latin typeface="+mj-lt"/>
                <a:ea typeface="+mj-ea"/>
                <a:cs typeface="+mj-cs"/>
              </a:rPr>
              <a:t>Software Configuration</a:t>
            </a:r>
          </a:p>
        </p:txBody>
      </p:sp>
      <p:pic>
        <p:nvPicPr>
          <p:cNvPr id="18434" name="Picture 2" descr="C:\Users\Adrien\UNC\DTIAtlasBuilder_Scrn\23.png"/>
          <p:cNvPicPr>
            <a:picLocks noChangeAspect="1" noChangeArrowheads="1"/>
          </p:cNvPicPr>
          <p:nvPr/>
        </p:nvPicPr>
        <p:blipFill>
          <a:blip r:embed="rId3" cstate="print"/>
          <a:srcRect l="26667" t="29333" r="17500" b="19333"/>
          <a:stretch>
            <a:fillRect/>
          </a:stretch>
        </p:blipFill>
        <p:spPr bwMode="auto">
          <a:xfrm>
            <a:off x="914400" y="1303930"/>
            <a:ext cx="7543800" cy="4334870"/>
          </a:xfrm>
          <a:prstGeom prst="rect">
            <a:avLst/>
          </a:prstGeom>
          <a:noFill/>
        </p:spPr>
      </p:pic>
      <p:sp>
        <p:nvSpPr>
          <p:cNvPr id="8" name="Oval 7"/>
          <p:cNvSpPr/>
          <p:nvPr/>
        </p:nvSpPr>
        <p:spPr>
          <a:xfrm>
            <a:off x="4038600" y="4267200"/>
            <a:ext cx="2971800" cy="60960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9" name="Content Placeholder 2"/>
          <p:cNvSpPr>
            <a:spLocks noGrp="1"/>
          </p:cNvSpPr>
          <p:nvPr>
            <p:ph idx="1"/>
          </p:nvPr>
        </p:nvSpPr>
        <p:spPr>
          <a:xfrm>
            <a:off x="3733800" y="5715001"/>
            <a:ext cx="4876800" cy="914399"/>
          </a:xfrm>
        </p:spPr>
        <p:txBody>
          <a:bodyPr>
            <a:normAutofit fontScale="85000" lnSpcReduction="10000"/>
          </a:bodyPr>
          <a:lstStyle/>
          <a:p>
            <a:pPr algn="just"/>
            <a:r>
              <a:rPr lang="en-US" sz="1800" dirty="0"/>
              <a:t>By clicking the "Default" button, the program will automatically search all the programs in the PATH, and tell you if some of them are missing.</a:t>
            </a:r>
          </a:p>
        </p:txBody>
      </p:sp>
    </p:spTree>
    <p:extLst>
      <p:ext uri="{BB962C8B-B14F-4D97-AF65-F5344CB8AC3E}">
        <p14:creationId xmlns:p14="http://schemas.microsoft.com/office/powerpoint/2010/main" val="251888820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 </a:t>
            </a:r>
            <a:r>
              <a:rPr lang="en-US" dirty="0" err="1"/>
              <a:t>dMRI</a:t>
            </a:r>
            <a:r>
              <a:rPr lang="en-US" dirty="0"/>
              <a:t> Slicer Extensions</a:t>
            </a:r>
          </a:p>
        </p:txBody>
      </p:sp>
      <p:sp>
        <p:nvSpPr>
          <p:cNvPr id="3" name="Content Placeholder 2"/>
          <p:cNvSpPr>
            <a:spLocks noGrp="1"/>
          </p:cNvSpPr>
          <p:nvPr>
            <p:ph idx="1"/>
          </p:nvPr>
        </p:nvSpPr>
        <p:spPr>
          <a:xfrm>
            <a:off x="927653" y="1676400"/>
            <a:ext cx="7973390" cy="2646238"/>
          </a:xfrm>
        </p:spPr>
        <p:txBody>
          <a:bodyPr/>
          <a:lstStyle/>
          <a:p>
            <a:r>
              <a:rPr lang="en-US" sz="2800" dirty="0"/>
              <a:t>DTI QC: Vibration artifacts, Error estimation</a:t>
            </a:r>
          </a:p>
          <a:p>
            <a:r>
              <a:rPr lang="en-US" sz="2800" dirty="0"/>
              <a:t>Fibers: Post-processing, clustering</a:t>
            </a:r>
          </a:p>
          <a:p>
            <a:r>
              <a:rPr lang="en-US" sz="2800" dirty="0"/>
              <a:t>Statistical analysis methods</a:t>
            </a:r>
          </a:p>
          <a:p>
            <a:r>
              <a:rPr lang="en-US" sz="2800" dirty="0"/>
              <a:t>Main tool development, Slicer extensions, batch and grid processing</a:t>
            </a:r>
          </a:p>
        </p:txBody>
      </p:sp>
      <p:pic>
        <p:nvPicPr>
          <p:cNvPr id="5" name="Picture 4"/>
          <p:cNvPicPr>
            <a:picLocks noChangeAspect="1"/>
          </p:cNvPicPr>
          <p:nvPr/>
        </p:nvPicPr>
        <p:blipFill>
          <a:blip r:embed="rId2"/>
          <a:stretch>
            <a:fillRect/>
          </a:stretch>
        </p:blipFill>
        <p:spPr>
          <a:xfrm>
            <a:off x="1004947" y="4322638"/>
            <a:ext cx="6898309" cy="2018510"/>
          </a:xfrm>
          <a:prstGeom prst="rect">
            <a:avLst/>
          </a:prstGeom>
        </p:spPr>
      </p:pic>
    </p:spTree>
    <p:extLst>
      <p:ext uri="{BB962C8B-B14F-4D97-AF65-F5344CB8AC3E}">
        <p14:creationId xmlns:p14="http://schemas.microsoft.com/office/powerpoint/2010/main" val="379409067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drien\UNC\DTIAtlasBuilder_Scrn\24.png"/>
          <p:cNvPicPr>
            <a:picLocks noChangeAspect="1" noChangeArrowheads="1"/>
          </p:cNvPicPr>
          <p:nvPr/>
        </p:nvPicPr>
        <p:blipFill>
          <a:blip r:embed="rId3" cstate="print"/>
          <a:srcRect l="26667" t="29333" r="17917" b="19333"/>
          <a:stretch>
            <a:fillRect/>
          </a:stretch>
        </p:blipFill>
        <p:spPr bwMode="auto">
          <a:xfrm>
            <a:off x="762000" y="1343526"/>
            <a:ext cx="7239000" cy="4191000"/>
          </a:xfrm>
          <a:prstGeom prst="rect">
            <a:avLst/>
          </a:prstGeom>
          <a:noFill/>
        </p:spPr>
      </p:pic>
      <p:sp>
        <p:nvSpPr>
          <p:cNvPr id="2" name="Title 1"/>
          <p:cNvSpPr>
            <a:spLocks noGrp="1"/>
          </p:cNvSpPr>
          <p:nvPr>
            <p:ph type="title"/>
          </p:nvPr>
        </p:nvSpPr>
        <p:spPr>
          <a:xfrm>
            <a:off x="1217951" y="116389"/>
            <a:ext cx="7620000" cy="868362"/>
          </a:xfrm>
        </p:spPr>
        <p:txBody>
          <a:bodyPr>
            <a:normAutofit/>
          </a:bodyPr>
          <a:lstStyle/>
          <a:p>
            <a:r>
              <a:rPr lang="fr-FR" dirty="0" err="1"/>
              <a:t>Automatic</a:t>
            </a:r>
            <a:r>
              <a:rPr lang="fr-FR" dirty="0"/>
              <a:t> Configuration</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30</a:t>
            </a:fld>
            <a:endParaRPr lang="en-US"/>
          </a:p>
        </p:txBody>
      </p:sp>
      <p:sp>
        <p:nvSpPr>
          <p:cNvPr id="8" name="Oval 7"/>
          <p:cNvSpPr/>
          <p:nvPr/>
        </p:nvSpPr>
        <p:spPr>
          <a:xfrm>
            <a:off x="6934200" y="1905000"/>
            <a:ext cx="1219200" cy="609600"/>
          </a:xfrm>
          <a:prstGeom prst="ellipse">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9" name="Content Placeholder 2"/>
          <p:cNvSpPr>
            <a:spLocks noGrp="1"/>
          </p:cNvSpPr>
          <p:nvPr>
            <p:ph idx="1"/>
          </p:nvPr>
        </p:nvSpPr>
        <p:spPr>
          <a:xfrm>
            <a:off x="3733800" y="5638800"/>
            <a:ext cx="4724400" cy="914399"/>
          </a:xfrm>
        </p:spPr>
        <p:txBody>
          <a:bodyPr>
            <a:normAutofit fontScale="85000" lnSpcReduction="10000"/>
          </a:bodyPr>
          <a:lstStyle/>
          <a:p>
            <a:pPr algn="just"/>
            <a:r>
              <a:rPr lang="en-US" sz="1800" dirty="0"/>
              <a:t>If you want to reset the path for one or more programs, just push the "R" button and it will search the corresponding program in the PATH.</a:t>
            </a:r>
            <a:endParaRPr lang="fr-FR" sz="1800" dirty="0"/>
          </a:p>
        </p:txBody>
      </p:sp>
    </p:spTree>
    <p:extLst>
      <p:ext uri="{BB962C8B-B14F-4D97-AF65-F5344CB8AC3E}">
        <p14:creationId xmlns:p14="http://schemas.microsoft.com/office/powerpoint/2010/main" val="330681533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4AD20-7B5D-3442-ADB9-4CC922E1F580}"/>
              </a:ext>
            </a:extLst>
          </p:cNvPr>
          <p:cNvSpPr>
            <a:spLocks noGrp="1"/>
          </p:cNvSpPr>
          <p:nvPr>
            <p:ph type="title"/>
          </p:nvPr>
        </p:nvSpPr>
        <p:spPr/>
        <p:txBody>
          <a:bodyPr/>
          <a:lstStyle/>
          <a:p>
            <a:r>
              <a:rPr lang="en-US" dirty="0"/>
              <a:t>Newest Version (change)</a:t>
            </a:r>
          </a:p>
        </p:txBody>
      </p:sp>
      <p:sp>
        <p:nvSpPr>
          <p:cNvPr id="3" name="Content Placeholder 2">
            <a:extLst>
              <a:ext uri="{FF2B5EF4-FFF2-40B4-BE49-F238E27FC236}">
                <a16:creationId xmlns:a16="http://schemas.microsoft.com/office/drawing/2014/main" id="{18A6FDCC-F595-7F48-9647-3DF2530A9901}"/>
              </a:ext>
            </a:extLst>
          </p:cNvPr>
          <p:cNvSpPr>
            <a:spLocks noGrp="1"/>
          </p:cNvSpPr>
          <p:nvPr>
            <p:ph idx="1"/>
          </p:nvPr>
        </p:nvSpPr>
        <p:spPr>
          <a:xfrm>
            <a:off x="609600" y="1600200"/>
            <a:ext cx="7964384" cy="2544288"/>
          </a:xfrm>
        </p:spPr>
        <p:txBody>
          <a:bodyPr/>
          <a:lstStyle/>
          <a:p>
            <a:r>
              <a:rPr lang="en-US" sz="2000" dirty="0"/>
              <a:t>Number of threads for a given tool (no parallelization)</a:t>
            </a:r>
          </a:p>
          <a:p>
            <a:endParaRPr lang="en-US" sz="2000" dirty="0"/>
          </a:p>
        </p:txBody>
      </p:sp>
      <p:pic>
        <p:nvPicPr>
          <p:cNvPr id="4" name="Picture 3">
            <a:extLst>
              <a:ext uri="{FF2B5EF4-FFF2-40B4-BE49-F238E27FC236}">
                <a16:creationId xmlns:a16="http://schemas.microsoft.com/office/drawing/2014/main" id="{21A9E1EE-9703-7443-802F-72A257DB6593}"/>
              </a:ext>
            </a:extLst>
          </p:cNvPr>
          <p:cNvPicPr>
            <a:picLocks noChangeAspect="1"/>
          </p:cNvPicPr>
          <p:nvPr/>
        </p:nvPicPr>
        <p:blipFill>
          <a:blip r:embed="rId2"/>
          <a:stretch>
            <a:fillRect/>
          </a:stretch>
        </p:blipFill>
        <p:spPr>
          <a:xfrm>
            <a:off x="1788498" y="2138986"/>
            <a:ext cx="7141746" cy="4414214"/>
          </a:xfrm>
          <a:prstGeom prst="rect">
            <a:avLst/>
          </a:prstGeom>
        </p:spPr>
      </p:pic>
    </p:spTree>
    <p:extLst>
      <p:ext uri="{BB962C8B-B14F-4D97-AF65-F5344CB8AC3E}">
        <p14:creationId xmlns:p14="http://schemas.microsoft.com/office/powerpoint/2010/main" val="294970436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066" y="533400"/>
            <a:ext cx="7338934" cy="868362"/>
          </a:xfrm>
        </p:spPr>
        <p:txBody>
          <a:bodyPr>
            <a:normAutofit/>
          </a:bodyPr>
          <a:lstStyle/>
          <a:p>
            <a:r>
              <a:rPr lang="fr-FR" dirty="0" err="1"/>
              <a:t>Load</a:t>
            </a:r>
            <a:r>
              <a:rPr lang="fr-FR" dirty="0"/>
              <a:t> and Save</a:t>
            </a:r>
          </a:p>
        </p:txBody>
      </p:sp>
      <p:pic>
        <p:nvPicPr>
          <p:cNvPr id="4" name="Picture 2" descr="C:\Users\Adrien\UNC\UNC_logo.png"/>
          <p:cNvPicPr>
            <a:picLocks noChangeAspect="1" noChangeArrowheads="1"/>
          </p:cNvPicPr>
          <p:nvPr/>
        </p:nvPicPr>
        <p:blipFill>
          <a:blip r:embed="rId3" cstate="print"/>
          <a:srcRect/>
          <a:stretch>
            <a:fillRect/>
          </a:stretch>
        </p:blipFill>
        <p:spPr bwMode="auto">
          <a:xfrm>
            <a:off x="304800" y="5715000"/>
            <a:ext cx="2971799" cy="823999"/>
          </a:xfrm>
          <a:prstGeom prst="rect">
            <a:avLst/>
          </a:prstGeom>
          <a:noFill/>
        </p:spPr>
      </p:pic>
      <p:sp>
        <p:nvSpPr>
          <p:cNvPr id="7" name="Slide Number Placeholder 6"/>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32</a:t>
            </a:fld>
            <a:endParaRPr lang="en-US"/>
          </a:p>
        </p:txBody>
      </p:sp>
      <p:sp>
        <p:nvSpPr>
          <p:cNvPr id="8" name="Content Placeholder 2"/>
          <p:cNvSpPr>
            <a:spLocks noGrp="1"/>
          </p:cNvSpPr>
          <p:nvPr>
            <p:ph idx="1"/>
          </p:nvPr>
        </p:nvSpPr>
        <p:spPr>
          <a:xfrm>
            <a:off x="457200" y="1447800"/>
            <a:ext cx="8229600" cy="4343400"/>
          </a:xfrm>
        </p:spPr>
        <p:txBody>
          <a:bodyPr>
            <a:normAutofit lnSpcReduction="10000"/>
          </a:bodyPr>
          <a:lstStyle/>
          <a:p>
            <a:pPr algn="just"/>
            <a:r>
              <a:rPr lang="fr-FR" sz="2000" dirty="0"/>
              <a:t>Save </a:t>
            </a:r>
            <a:r>
              <a:rPr lang="fr-FR" sz="2000" dirty="0" err="1"/>
              <a:t>your</a:t>
            </a:r>
            <a:r>
              <a:rPr lang="fr-FR" sz="2000" dirty="0"/>
              <a:t> configuration: In the « File » Menu, </a:t>
            </a:r>
            <a:r>
              <a:rPr lang="fr-FR" sz="2000" dirty="0" err="1"/>
              <a:t>you</a:t>
            </a:r>
            <a:r>
              <a:rPr lang="fr-FR" sz="2000" dirty="0"/>
              <a:t> </a:t>
            </a:r>
            <a:r>
              <a:rPr lang="fr-FR" sz="2000" dirty="0" err="1"/>
              <a:t>can</a:t>
            </a:r>
            <a:r>
              <a:rPr lang="fr-FR" sz="2000" dirty="0"/>
              <a:t> Save or </a:t>
            </a:r>
            <a:r>
              <a:rPr lang="fr-FR" sz="2000" dirty="0" err="1"/>
              <a:t>Load</a:t>
            </a:r>
            <a:r>
              <a:rPr lang="fr-FR" sz="2000" dirty="0"/>
              <a:t> a configuration file </a:t>
            </a:r>
            <a:r>
              <a:rPr lang="fr-FR" sz="2000" dirty="0" err="1"/>
              <a:t>generated</a:t>
            </a:r>
            <a:r>
              <a:rPr lang="fr-FR" sz="2000" dirty="0"/>
              <a:t> by the program.</a:t>
            </a:r>
          </a:p>
          <a:p>
            <a:pPr algn="just"/>
            <a:endParaRPr lang="fr-FR" sz="2000" dirty="0"/>
          </a:p>
          <a:p>
            <a:pPr algn="just"/>
            <a:r>
              <a:rPr lang="en-US" sz="2000" dirty="0"/>
              <a:t>You can set an environment variable manually with the name “</a:t>
            </a:r>
            <a:r>
              <a:rPr lang="en-US" sz="1800" dirty="0" err="1">
                <a:latin typeface="Courier New" pitchFamily="49" charset="0"/>
                <a:cs typeface="Courier New" pitchFamily="49" charset="0"/>
              </a:rPr>
              <a:t>DTIAtlasBuilderSoftPath</a:t>
            </a:r>
            <a:r>
              <a:rPr lang="en-US" sz="2000" dirty="0"/>
              <a:t>” and </a:t>
            </a:r>
            <a:r>
              <a:rPr lang="en-US" sz="2000" dirty="0" err="1"/>
              <a:t>contaning</a:t>
            </a:r>
            <a:r>
              <a:rPr lang="en-US" sz="2000" dirty="0"/>
              <a:t> the path to a configuration file. It will be read at the beginning of the program to configure the </a:t>
            </a:r>
            <a:r>
              <a:rPr lang="en-US" sz="2000" dirty="0" err="1"/>
              <a:t>softwares</a:t>
            </a:r>
            <a:r>
              <a:rPr lang="en-US" sz="2000" dirty="0"/>
              <a:t>.</a:t>
            </a:r>
          </a:p>
          <a:p>
            <a:pPr algn="just"/>
            <a:endParaRPr lang="en-US" sz="2000" dirty="0"/>
          </a:p>
          <a:p>
            <a:pPr algn="just"/>
            <a:r>
              <a:rPr lang="en-US" sz="2000" dirty="0"/>
              <a:t>When opening the program, it will automatically search and load any file called “</a:t>
            </a:r>
            <a:r>
              <a:rPr lang="fr-FR" sz="1800" dirty="0">
                <a:latin typeface="Courier New" pitchFamily="49" charset="0"/>
                <a:cs typeface="Courier New" pitchFamily="49" charset="0"/>
              </a:rPr>
              <a:t>DTIAtlasBuilderSoftConfig.txt</a:t>
            </a:r>
            <a:r>
              <a:rPr lang="en-US" sz="2000" dirty="0"/>
              <a:t>” in the directory where the executable is and in the current work directory.</a:t>
            </a:r>
          </a:p>
          <a:p>
            <a:pPr algn="just">
              <a:buNone/>
            </a:pPr>
            <a:r>
              <a:rPr lang="en-US" sz="2000" dirty="0"/>
              <a:t>	So you can put this file in any of these folders and you will not have to set an environment variable to have to software automatically configured.</a:t>
            </a:r>
            <a:endParaRPr lang="fr-FR" sz="1600" dirty="0"/>
          </a:p>
          <a:p>
            <a:pPr lvl="1" algn="just"/>
            <a:endParaRPr lang="fr-FR" sz="1600" dirty="0"/>
          </a:p>
        </p:txBody>
      </p:sp>
    </p:spTree>
    <p:extLst>
      <p:ext uri="{BB962C8B-B14F-4D97-AF65-F5344CB8AC3E}">
        <p14:creationId xmlns:p14="http://schemas.microsoft.com/office/powerpoint/2010/main" val="339829877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594" y="76200"/>
            <a:ext cx="7193206" cy="868362"/>
          </a:xfrm>
        </p:spPr>
        <p:txBody>
          <a:bodyPr/>
          <a:lstStyle/>
          <a:p>
            <a:r>
              <a:rPr lang="fr-FR" dirty="0" err="1"/>
              <a:t>Grid</a:t>
            </a:r>
            <a:r>
              <a:rPr lang="fr-FR" dirty="0"/>
              <a:t> </a:t>
            </a:r>
            <a:r>
              <a:rPr lang="fr-FR" dirty="0" err="1"/>
              <a:t>Processing</a:t>
            </a:r>
            <a:endParaRPr lang="fr-FR" dirty="0"/>
          </a:p>
        </p:txBody>
      </p:sp>
      <p:pic>
        <p:nvPicPr>
          <p:cNvPr id="4" name="Picture 2" descr="C:\Users\Adrien\UNC\UNC_logo.png"/>
          <p:cNvPicPr>
            <a:picLocks noChangeAspect="1" noChangeArrowheads="1"/>
          </p:cNvPicPr>
          <p:nvPr/>
        </p:nvPicPr>
        <p:blipFill>
          <a:blip r:embed="rId2" cstate="print"/>
          <a:srcRect/>
          <a:stretch>
            <a:fillRect/>
          </a:stretch>
        </p:blipFill>
        <p:spPr bwMode="auto">
          <a:xfrm>
            <a:off x="304800" y="5715000"/>
            <a:ext cx="2971799" cy="823999"/>
          </a:xfrm>
          <a:prstGeom prst="rect">
            <a:avLst/>
          </a:prstGeom>
          <a:noFill/>
        </p:spPr>
      </p:pic>
      <p:sp>
        <p:nvSpPr>
          <p:cNvPr id="12" name="Slide Number Placeholder 1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33</a:t>
            </a:fld>
            <a:endParaRPr lang="en-US"/>
          </a:p>
        </p:txBody>
      </p:sp>
      <p:sp>
        <p:nvSpPr>
          <p:cNvPr id="49" name="Content Placeholder 2"/>
          <p:cNvSpPr>
            <a:spLocks noGrp="1"/>
          </p:cNvSpPr>
          <p:nvPr>
            <p:ph idx="1"/>
          </p:nvPr>
        </p:nvSpPr>
        <p:spPr>
          <a:xfrm>
            <a:off x="3200400" y="5257800"/>
            <a:ext cx="5638800" cy="1463675"/>
          </a:xfrm>
        </p:spPr>
        <p:txBody>
          <a:bodyPr>
            <a:normAutofit fontScale="85000" lnSpcReduction="10000"/>
          </a:bodyPr>
          <a:lstStyle/>
          <a:p>
            <a:pPr algn="just"/>
            <a:r>
              <a:rPr lang="en-US" sz="1800" dirty="0"/>
              <a:t>Grid processing: provide the submit command for your grid for parallelization of the registrations. For each step of the pipeline, commands for all the cases are submitted and the program will wait until all cases have been processed. </a:t>
            </a:r>
          </a:p>
          <a:p>
            <a:pPr algn="just"/>
            <a:r>
              <a:rPr lang="en-US" sz="1800" dirty="0"/>
              <a:t>Additional setting for unbiased </a:t>
            </a:r>
            <a:r>
              <a:rPr lang="en-US" sz="1800" dirty="0" err="1"/>
              <a:t>diffeo</a:t>
            </a:r>
            <a:r>
              <a:rPr lang="en-US" sz="1800" dirty="0"/>
              <a:t> step as that one needs much more memory</a:t>
            </a:r>
          </a:p>
        </p:txBody>
      </p:sp>
      <p:pic>
        <p:nvPicPr>
          <p:cNvPr id="3" name="Picture 2">
            <a:extLst>
              <a:ext uri="{FF2B5EF4-FFF2-40B4-BE49-F238E27FC236}">
                <a16:creationId xmlns:a16="http://schemas.microsoft.com/office/drawing/2014/main" id="{2FA02163-98A3-7B46-8C90-CA3250FAC321}"/>
              </a:ext>
            </a:extLst>
          </p:cNvPr>
          <p:cNvPicPr>
            <a:picLocks noChangeAspect="1"/>
          </p:cNvPicPr>
          <p:nvPr/>
        </p:nvPicPr>
        <p:blipFill>
          <a:blip r:embed="rId3"/>
          <a:stretch>
            <a:fillRect/>
          </a:stretch>
        </p:blipFill>
        <p:spPr>
          <a:xfrm>
            <a:off x="1401904" y="804409"/>
            <a:ext cx="7041452" cy="4372265"/>
          </a:xfrm>
          <a:prstGeom prst="rect">
            <a:avLst/>
          </a:prstGeom>
        </p:spPr>
      </p:pic>
    </p:spTree>
    <p:extLst>
      <p:ext uri="{BB962C8B-B14F-4D97-AF65-F5344CB8AC3E}">
        <p14:creationId xmlns:p14="http://schemas.microsoft.com/office/powerpoint/2010/main" val="146680188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UNC-NAMIC DTI Fiber Analysis</a:t>
            </a:r>
          </a:p>
        </p:txBody>
      </p:sp>
      <p:sp>
        <p:nvSpPr>
          <p:cNvPr id="3" name="Content Placeholder 2"/>
          <p:cNvSpPr>
            <a:spLocks noGrp="1"/>
          </p:cNvSpPr>
          <p:nvPr>
            <p:ph idx="1"/>
          </p:nvPr>
        </p:nvSpPr>
        <p:spPr>
          <a:xfrm>
            <a:off x="1219200" y="1676400"/>
            <a:ext cx="7239000" cy="1482035"/>
          </a:xfrm>
        </p:spPr>
        <p:txBody>
          <a:bodyPr/>
          <a:lstStyle/>
          <a:p>
            <a:r>
              <a:rPr lang="en-US" sz="2400" dirty="0"/>
              <a:t>Analysis of DTI properties along the fiber</a:t>
            </a:r>
          </a:p>
          <a:p>
            <a:r>
              <a:rPr lang="en-US" sz="2400" dirty="0"/>
              <a:t>Many years of methods &amp; tool development</a:t>
            </a:r>
          </a:p>
          <a:p>
            <a:r>
              <a:rPr lang="en-US" sz="2400" dirty="0"/>
              <a:t>Allows for localized analysis with high sensitivity</a:t>
            </a:r>
          </a:p>
          <a:p>
            <a:endParaRPr lang="en-US" sz="2400" dirty="0"/>
          </a:p>
        </p:txBody>
      </p:sp>
      <p:pic>
        <p:nvPicPr>
          <p:cNvPr id="4" name="Picture 5" descr="FiberViewer"/>
          <p:cNvPicPr>
            <a:picLocks noChangeAspect="1" noChangeArrowheads="1"/>
          </p:cNvPicPr>
          <p:nvPr/>
        </p:nvPicPr>
        <p:blipFill>
          <a:blip r:embed="rId2">
            <a:extLst>
              <a:ext uri="{28A0092B-C50C-407E-A947-70E740481C1C}">
                <a14:useLocalDpi xmlns:a14="http://schemas.microsoft.com/office/drawing/2010/main" val="0"/>
              </a:ext>
            </a:extLst>
          </a:blip>
          <a:srcRect b="13087"/>
          <a:stretch>
            <a:fillRect/>
          </a:stretch>
        </p:blipFill>
        <p:spPr bwMode="auto">
          <a:xfrm>
            <a:off x="7342620" y="1414671"/>
            <a:ext cx="1790325" cy="13820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1449662" y="3025348"/>
            <a:ext cx="6801678" cy="3044937"/>
          </a:xfrm>
          <a:prstGeom prst="rect">
            <a:avLst/>
          </a:prstGeom>
        </p:spPr>
      </p:pic>
      <p:sp>
        <p:nvSpPr>
          <p:cNvPr id="6" name="TextBox 5">
            <a:extLst>
              <a:ext uri="{FF2B5EF4-FFF2-40B4-BE49-F238E27FC236}">
                <a16:creationId xmlns:a16="http://schemas.microsoft.com/office/drawing/2014/main" id="{9A293FB9-CBD8-3846-A687-8E9745FBABB0}"/>
              </a:ext>
            </a:extLst>
          </p:cNvPr>
          <p:cNvSpPr txBox="1"/>
          <p:nvPr/>
        </p:nvSpPr>
        <p:spPr>
          <a:xfrm>
            <a:off x="1000498" y="6192889"/>
            <a:ext cx="7692239" cy="338554"/>
          </a:xfrm>
          <a:prstGeom prst="rect">
            <a:avLst/>
          </a:prstGeom>
          <a:noFill/>
        </p:spPr>
        <p:txBody>
          <a:bodyPr wrap="square" rtlCol="0">
            <a:spAutoFit/>
          </a:bodyPr>
          <a:lstStyle/>
          <a:p>
            <a:r>
              <a:rPr lang="en-US" sz="800" dirty="0"/>
              <a:t>Verde AR, </a:t>
            </a:r>
            <a:r>
              <a:rPr lang="en-US" sz="800" dirty="0" err="1"/>
              <a:t>Budin</a:t>
            </a:r>
            <a:r>
              <a:rPr lang="en-US" sz="800" dirty="0"/>
              <a:t> F, Berger J-B, Gupta A, </a:t>
            </a:r>
            <a:r>
              <a:rPr lang="en-US" sz="800" dirty="0" err="1"/>
              <a:t>Farzinfar</a:t>
            </a:r>
            <a:r>
              <a:rPr lang="en-US" sz="800" dirty="0"/>
              <a:t> M, Kaiser A, </a:t>
            </a:r>
            <a:r>
              <a:rPr lang="en-US" sz="800" dirty="0" err="1"/>
              <a:t>Ahn</a:t>
            </a:r>
            <a:r>
              <a:rPr lang="en-US" sz="800" dirty="0"/>
              <a:t> M, Johnson H, Matsui J, Hazlett HC, Sharma A, Goodlett CB, Shi Y, </a:t>
            </a:r>
            <a:r>
              <a:rPr lang="en-US" sz="800" dirty="0" err="1"/>
              <a:t>Gouttard</a:t>
            </a:r>
            <a:r>
              <a:rPr lang="en-US" sz="800" dirty="0"/>
              <a:t> S, </a:t>
            </a:r>
            <a:r>
              <a:rPr lang="en-US" sz="800" dirty="0" err="1"/>
              <a:t>Vachet</a:t>
            </a:r>
            <a:r>
              <a:rPr lang="en-US" sz="800" dirty="0"/>
              <a:t> C, </a:t>
            </a:r>
            <a:r>
              <a:rPr lang="en-US" sz="800" dirty="0" err="1"/>
              <a:t>Piven</a:t>
            </a:r>
            <a:r>
              <a:rPr lang="en-US" sz="800" dirty="0"/>
              <a:t> J, ZHU H, </a:t>
            </a:r>
            <a:r>
              <a:rPr lang="en-US" sz="800" dirty="0" err="1"/>
              <a:t>Gerig</a:t>
            </a:r>
            <a:r>
              <a:rPr lang="en-US" sz="800" dirty="0"/>
              <a:t> G, Styner M. UNC-Utah NA-MIC framework for DTI fiber tract analysis. Front </a:t>
            </a:r>
            <a:r>
              <a:rPr lang="en-US" sz="800" dirty="0" err="1"/>
              <a:t>Neuroinform</a:t>
            </a:r>
            <a:r>
              <a:rPr lang="en-US" sz="800" dirty="0"/>
              <a:t>. 2014;7:51. PMCID: PMC3885811</a:t>
            </a:r>
          </a:p>
        </p:txBody>
      </p:sp>
    </p:spTree>
    <p:extLst>
      <p:ext uri="{BB962C8B-B14F-4D97-AF65-F5344CB8AC3E}">
        <p14:creationId xmlns:p14="http://schemas.microsoft.com/office/powerpoint/2010/main" val="94792896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701F35-85E1-5E46-9FD1-C3527D27905E}"/>
              </a:ext>
            </a:extLst>
          </p:cNvPr>
          <p:cNvPicPr>
            <a:picLocks noChangeAspect="1"/>
          </p:cNvPicPr>
          <p:nvPr/>
        </p:nvPicPr>
        <p:blipFill>
          <a:blip r:embed="rId2"/>
          <a:stretch>
            <a:fillRect/>
          </a:stretch>
        </p:blipFill>
        <p:spPr>
          <a:xfrm>
            <a:off x="1286523" y="1589796"/>
            <a:ext cx="6801678" cy="3044937"/>
          </a:xfrm>
          <a:prstGeom prst="rect">
            <a:avLst/>
          </a:prstGeom>
        </p:spPr>
      </p:pic>
      <p:sp>
        <p:nvSpPr>
          <p:cNvPr id="5" name="Content Placeholder 2">
            <a:extLst>
              <a:ext uri="{FF2B5EF4-FFF2-40B4-BE49-F238E27FC236}">
                <a16:creationId xmlns:a16="http://schemas.microsoft.com/office/drawing/2014/main" id="{9A8813A8-988F-A547-BFC1-0E020DEA7F6A}"/>
              </a:ext>
            </a:extLst>
          </p:cNvPr>
          <p:cNvSpPr>
            <a:spLocks noGrp="1"/>
          </p:cNvSpPr>
          <p:nvPr>
            <p:ph idx="1"/>
          </p:nvPr>
        </p:nvSpPr>
        <p:spPr>
          <a:xfrm>
            <a:off x="993599" y="4885104"/>
            <a:ext cx="2611698" cy="449281"/>
          </a:xfrm>
        </p:spPr>
        <p:txBody>
          <a:bodyPr/>
          <a:lstStyle/>
          <a:p>
            <a:pPr marL="0" indent="0" algn="ctr">
              <a:buNone/>
            </a:pPr>
            <a:r>
              <a:rPr lang="en-US" sz="2000" dirty="0" err="1"/>
              <a:t>DTIPrep</a:t>
            </a:r>
            <a:r>
              <a:rPr lang="en-US" sz="2000" dirty="0"/>
              <a:t>/</a:t>
            </a:r>
            <a:r>
              <a:rPr lang="en-US" sz="2000" dirty="0" err="1"/>
              <a:t>Topup</a:t>
            </a:r>
            <a:r>
              <a:rPr lang="en-US" sz="2000" dirty="0"/>
              <a:t>/Eddy</a:t>
            </a:r>
          </a:p>
        </p:txBody>
      </p:sp>
      <p:sp>
        <p:nvSpPr>
          <p:cNvPr id="6" name="Content Placeholder 2">
            <a:extLst>
              <a:ext uri="{FF2B5EF4-FFF2-40B4-BE49-F238E27FC236}">
                <a16:creationId xmlns:a16="http://schemas.microsoft.com/office/drawing/2014/main" id="{D6EE1C3B-FD3C-B446-8CCA-887B830846FB}"/>
              </a:ext>
            </a:extLst>
          </p:cNvPr>
          <p:cNvSpPr txBox="1">
            <a:spLocks/>
          </p:cNvSpPr>
          <p:nvPr/>
        </p:nvSpPr>
        <p:spPr bwMode="auto">
          <a:xfrm>
            <a:off x="2697708" y="5416512"/>
            <a:ext cx="1996160" cy="4492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a:lstStyle>
          <a:p>
            <a:pPr marL="0" indent="0" algn="ctr">
              <a:buFontTx/>
              <a:buNone/>
            </a:pPr>
            <a:r>
              <a:rPr lang="en-US" sz="2000" kern="0" dirty="0" err="1"/>
              <a:t>DTIAtlasBuilder</a:t>
            </a:r>
            <a:endParaRPr lang="en-US" sz="2000" kern="0" dirty="0"/>
          </a:p>
        </p:txBody>
      </p:sp>
      <p:sp>
        <p:nvSpPr>
          <p:cNvPr id="7" name="Content Placeholder 2">
            <a:extLst>
              <a:ext uri="{FF2B5EF4-FFF2-40B4-BE49-F238E27FC236}">
                <a16:creationId xmlns:a16="http://schemas.microsoft.com/office/drawing/2014/main" id="{67427443-DFC4-AF4E-913A-55100DFE79A5}"/>
              </a:ext>
            </a:extLst>
          </p:cNvPr>
          <p:cNvSpPr txBox="1">
            <a:spLocks/>
          </p:cNvSpPr>
          <p:nvPr/>
        </p:nvSpPr>
        <p:spPr bwMode="auto">
          <a:xfrm>
            <a:off x="4013890" y="4706977"/>
            <a:ext cx="2128768" cy="4492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a:lstStyle>
          <a:p>
            <a:pPr marL="0" indent="0" algn="ctr">
              <a:buFontTx/>
              <a:buNone/>
            </a:pPr>
            <a:r>
              <a:rPr lang="en-US" sz="2000" kern="0" dirty="0" err="1"/>
              <a:t>AutoTract</a:t>
            </a:r>
            <a:r>
              <a:rPr lang="en-US" sz="2000" kern="0" dirty="0"/>
              <a:t>/Slicer/</a:t>
            </a:r>
            <a:r>
              <a:rPr lang="en-US" sz="2000" kern="0" dirty="0" err="1"/>
              <a:t>FiberViewerLight</a:t>
            </a:r>
            <a:endParaRPr lang="en-US" sz="2000" kern="0" dirty="0"/>
          </a:p>
        </p:txBody>
      </p:sp>
      <p:sp>
        <p:nvSpPr>
          <p:cNvPr id="8" name="Content Placeholder 2">
            <a:extLst>
              <a:ext uri="{FF2B5EF4-FFF2-40B4-BE49-F238E27FC236}">
                <a16:creationId xmlns:a16="http://schemas.microsoft.com/office/drawing/2014/main" id="{29E2743D-0EF0-6844-BB0B-2B21BB3D5729}"/>
              </a:ext>
            </a:extLst>
          </p:cNvPr>
          <p:cNvSpPr txBox="1">
            <a:spLocks/>
          </p:cNvSpPr>
          <p:nvPr/>
        </p:nvSpPr>
        <p:spPr bwMode="auto">
          <a:xfrm>
            <a:off x="5078274" y="5443266"/>
            <a:ext cx="2772014" cy="4492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a:lstStyle>
          <a:p>
            <a:pPr marL="0" indent="0" algn="ctr">
              <a:buFontTx/>
              <a:buNone/>
            </a:pPr>
            <a:r>
              <a:rPr lang="en-US" sz="2000" kern="0" dirty="0" err="1"/>
              <a:t>DTIAtlasFiberAnalyzer</a:t>
            </a:r>
            <a:endParaRPr lang="en-US" sz="2000" kern="0" dirty="0"/>
          </a:p>
        </p:txBody>
      </p:sp>
      <p:sp>
        <p:nvSpPr>
          <p:cNvPr id="9" name="Content Placeholder 2">
            <a:extLst>
              <a:ext uri="{FF2B5EF4-FFF2-40B4-BE49-F238E27FC236}">
                <a16:creationId xmlns:a16="http://schemas.microsoft.com/office/drawing/2014/main" id="{F80F6727-974D-3A4A-9719-B47BFEC55E23}"/>
              </a:ext>
            </a:extLst>
          </p:cNvPr>
          <p:cNvSpPr txBox="1">
            <a:spLocks/>
          </p:cNvSpPr>
          <p:nvPr/>
        </p:nvSpPr>
        <p:spPr bwMode="auto">
          <a:xfrm>
            <a:off x="6746965" y="4670345"/>
            <a:ext cx="1629130" cy="4492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a:lstStyle>
          <a:p>
            <a:pPr marL="0" indent="0" algn="ctr">
              <a:buFontTx/>
              <a:buNone/>
            </a:pPr>
            <a:r>
              <a:rPr lang="en-US" sz="2000" kern="0" dirty="0" err="1"/>
              <a:t>FADTTSter</a:t>
            </a:r>
            <a:r>
              <a:rPr lang="en-US" sz="2000" kern="0" dirty="0"/>
              <a:t>/Slicer</a:t>
            </a:r>
          </a:p>
        </p:txBody>
      </p:sp>
      <p:cxnSp>
        <p:nvCxnSpPr>
          <p:cNvPr id="11" name="Straight Arrow Connector 10">
            <a:extLst>
              <a:ext uri="{FF2B5EF4-FFF2-40B4-BE49-F238E27FC236}">
                <a16:creationId xmlns:a16="http://schemas.microsoft.com/office/drawing/2014/main" id="{52E550F8-F577-C748-AF1A-4D2F2E89E3FD}"/>
              </a:ext>
            </a:extLst>
          </p:cNvPr>
          <p:cNvCxnSpPr>
            <a:cxnSpLocks/>
          </p:cNvCxnSpPr>
          <p:nvPr/>
        </p:nvCxnSpPr>
        <p:spPr bwMode="auto">
          <a:xfrm flipV="1">
            <a:off x="2330678" y="4288357"/>
            <a:ext cx="0" cy="643260"/>
          </a:xfrm>
          <a:prstGeom prst="straightConnector1">
            <a:avLst/>
          </a:prstGeom>
          <a:ln w="44450">
            <a:headEnd type="none" w="med" len="med"/>
            <a:tailEnd type="triangle"/>
          </a:ln>
        </p:spPr>
        <p:style>
          <a:lnRef idx="2">
            <a:schemeClr val="accent6"/>
          </a:lnRef>
          <a:fillRef idx="0">
            <a:schemeClr val="accent6"/>
          </a:fillRef>
          <a:effectRef idx="1">
            <a:schemeClr val="accent6"/>
          </a:effectRef>
          <a:fontRef idx="minor">
            <a:schemeClr val="tx1"/>
          </a:fontRef>
        </p:style>
      </p:cxnSp>
      <p:cxnSp>
        <p:nvCxnSpPr>
          <p:cNvPr id="14" name="Straight Arrow Connector 13">
            <a:extLst>
              <a:ext uri="{FF2B5EF4-FFF2-40B4-BE49-F238E27FC236}">
                <a16:creationId xmlns:a16="http://schemas.microsoft.com/office/drawing/2014/main" id="{45A67E34-4C0E-E343-B858-23F52778B048}"/>
              </a:ext>
            </a:extLst>
          </p:cNvPr>
          <p:cNvCxnSpPr>
            <a:cxnSpLocks/>
          </p:cNvCxnSpPr>
          <p:nvPr/>
        </p:nvCxnSpPr>
        <p:spPr bwMode="auto">
          <a:xfrm flipV="1">
            <a:off x="4941465" y="4118548"/>
            <a:ext cx="0" cy="643260"/>
          </a:xfrm>
          <a:prstGeom prst="straightConnector1">
            <a:avLst/>
          </a:prstGeom>
          <a:ln w="44450">
            <a:headEnd type="none" w="med" len="med"/>
            <a:tailEnd type="triangle"/>
          </a:ln>
        </p:spPr>
        <p:style>
          <a:lnRef idx="2">
            <a:schemeClr val="accent6"/>
          </a:lnRef>
          <a:fillRef idx="0">
            <a:schemeClr val="accent6"/>
          </a:fillRef>
          <a:effectRef idx="1">
            <a:schemeClr val="accent6"/>
          </a:effectRef>
          <a:fontRef idx="minor">
            <a:schemeClr val="tx1"/>
          </a:fontRef>
        </p:style>
      </p:cxnSp>
      <p:cxnSp>
        <p:nvCxnSpPr>
          <p:cNvPr id="15" name="Straight Arrow Connector 14">
            <a:extLst>
              <a:ext uri="{FF2B5EF4-FFF2-40B4-BE49-F238E27FC236}">
                <a16:creationId xmlns:a16="http://schemas.microsoft.com/office/drawing/2014/main" id="{5F1285CC-E0D3-1E41-BE11-CA17E9AE4603}"/>
              </a:ext>
            </a:extLst>
          </p:cNvPr>
          <p:cNvCxnSpPr>
            <a:cxnSpLocks/>
          </p:cNvCxnSpPr>
          <p:nvPr/>
        </p:nvCxnSpPr>
        <p:spPr bwMode="auto">
          <a:xfrm flipV="1">
            <a:off x="7456600" y="4063717"/>
            <a:ext cx="0" cy="643260"/>
          </a:xfrm>
          <a:prstGeom prst="straightConnector1">
            <a:avLst/>
          </a:prstGeom>
          <a:ln w="44450">
            <a:headEnd type="none" w="med" len="med"/>
            <a:tailEnd type="triangle"/>
          </a:ln>
        </p:spPr>
        <p:style>
          <a:lnRef idx="2">
            <a:schemeClr val="accent6"/>
          </a:lnRef>
          <a:fillRef idx="0">
            <a:schemeClr val="accent6"/>
          </a:fillRef>
          <a:effectRef idx="1">
            <a:schemeClr val="accent6"/>
          </a:effectRef>
          <a:fontRef idx="minor">
            <a:schemeClr val="tx1"/>
          </a:fontRef>
        </p:style>
      </p:cxnSp>
      <p:cxnSp>
        <p:nvCxnSpPr>
          <p:cNvPr id="16" name="Straight Arrow Connector 15">
            <a:extLst>
              <a:ext uri="{FF2B5EF4-FFF2-40B4-BE49-F238E27FC236}">
                <a16:creationId xmlns:a16="http://schemas.microsoft.com/office/drawing/2014/main" id="{2E2E0A60-5201-B14E-B359-37ABD33F227F}"/>
              </a:ext>
            </a:extLst>
          </p:cNvPr>
          <p:cNvCxnSpPr>
            <a:cxnSpLocks/>
          </p:cNvCxnSpPr>
          <p:nvPr/>
        </p:nvCxnSpPr>
        <p:spPr bwMode="auto">
          <a:xfrm flipV="1">
            <a:off x="6443288" y="4411055"/>
            <a:ext cx="0" cy="938320"/>
          </a:xfrm>
          <a:prstGeom prst="straightConnector1">
            <a:avLst/>
          </a:prstGeom>
          <a:ln w="44450">
            <a:headEnd type="none" w="med" len="med"/>
            <a:tailEnd type="triangle"/>
          </a:ln>
        </p:spPr>
        <p:style>
          <a:lnRef idx="2">
            <a:schemeClr val="accent6"/>
          </a:lnRef>
          <a:fillRef idx="0">
            <a:schemeClr val="accent6"/>
          </a:fillRef>
          <a:effectRef idx="1">
            <a:schemeClr val="accent6"/>
          </a:effectRef>
          <a:fontRef idx="minor">
            <a:schemeClr val="tx1"/>
          </a:fontRef>
        </p:style>
      </p:cxnSp>
      <p:cxnSp>
        <p:nvCxnSpPr>
          <p:cNvPr id="18" name="Straight Arrow Connector 17">
            <a:extLst>
              <a:ext uri="{FF2B5EF4-FFF2-40B4-BE49-F238E27FC236}">
                <a16:creationId xmlns:a16="http://schemas.microsoft.com/office/drawing/2014/main" id="{65D0ABCE-8207-BB42-9191-138D6066AF8F}"/>
              </a:ext>
            </a:extLst>
          </p:cNvPr>
          <p:cNvCxnSpPr>
            <a:cxnSpLocks/>
            <a:stCxn id="6" idx="0"/>
          </p:cNvCxnSpPr>
          <p:nvPr/>
        </p:nvCxnSpPr>
        <p:spPr bwMode="auto">
          <a:xfrm flipV="1">
            <a:off x="3695788" y="3999890"/>
            <a:ext cx="479135" cy="1416622"/>
          </a:xfrm>
          <a:prstGeom prst="straightConnector1">
            <a:avLst/>
          </a:prstGeom>
          <a:ln w="44450">
            <a:headEnd type="none" w="med" len="med"/>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81289395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r>
              <a:rPr lang="en-US" dirty="0"/>
              <a:t>DTI Population Atlases</a:t>
            </a:r>
          </a:p>
        </p:txBody>
      </p:sp>
      <p:sp>
        <p:nvSpPr>
          <p:cNvPr id="23" name="Content Placeholder 22"/>
          <p:cNvSpPr>
            <a:spLocks noGrp="1"/>
          </p:cNvSpPr>
          <p:nvPr>
            <p:ph idx="1"/>
          </p:nvPr>
        </p:nvSpPr>
        <p:spPr>
          <a:xfrm>
            <a:off x="457200" y="1676400"/>
            <a:ext cx="3556000" cy="4267200"/>
          </a:xfrm>
        </p:spPr>
        <p:txBody>
          <a:bodyPr/>
          <a:lstStyle/>
          <a:p>
            <a:r>
              <a:rPr lang="en-US" sz="2400" dirty="0"/>
              <a:t>Definition of standard space</a:t>
            </a:r>
          </a:p>
          <a:p>
            <a:r>
              <a:rPr lang="en-US" sz="2400" dirty="0"/>
              <a:t>SNR increase</a:t>
            </a:r>
          </a:p>
          <a:p>
            <a:r>
              <a:rPr lang="en-US" sz="2400" dirty="0"/>
              <a:t>Better tractography</a:t>
            </a:r>
          </a:p>
          <a:p>
            <a:endParaRPr lang="en-US" sz="2400" dirty="0"/>
          </a:p>
        </p:txBody>
      </p:sp>
      <p:pic>
        <p:nvPicPr>
          <p:cNvPr id="9" name="Picture 8" descr="atlas_images.png"/>
          <p:cNvPicPr/>
          <p:nvPr/>
        </p:nvPicPr>
        <p:blipFill>
          <a:blip r:embed="rId2">
            <a:extLst>
              <a:ext uri="{28A0092B-C50C-407E-A947-70E740481C1C}">
                <a14:useLocalDpi xmlns:a14="http://schemas.microsoft.com/office/drawing/2010/main" val="0"/>
              </a:ext>
            </a:extLst>
          </a:blip>
          <a:srcRect/>
          <a:stretch>
            <a:fillRect/>
          </a:stretch>
        </p:blipFill>
        <p:spPr>
          <a:xfrm>
            <a:off x="7441159" y="2692401"/>
            <a:ext cx="1550441" cy="1673380"/>
          </a:xfrm>
          <a:prstGeom prst="rect">
            <a:avLst/>
          </a:prstGeom>
        </p:spPr>
      </p:pic>
      <p:pic>
        <p:nvPicPr>
          <p:cNvPr id="13" name="Picture 24"/>
          <p:cNvPicPr>
            <a:picLocks noChangeAspect="1" noChangeArrowheads="1"/>
          </p:cNvPicPr>
          <p:nvPr/>
        </p:nvPicPr>
        <p:blipFill>
          <a:blip r:embed="rId3">
            <a:lum bright="23000" contrast="32000"/>
            <a:extLst>
              <a:ext uri="{28A0092B-C50C-407E-A947-70E740481C1C}">
                <a14:useLocalDpi xmlns:a14="http://schemas.microsoft.com/office/drawing/2010/main" val="0"/>
              </a:ext>
            </a:extLst>
          </a:blip>
          <a:srcRect/>
          <a:stretch>
            <a:fillRect/>
          </a:stretch>
        </p:blipFill>
        <p:spPr bwMode="auto">
          <a:xfrm>
            <a:off x="4042791" y="1600200"/>
            <a:ext cx="1658760" cy="1758895"/>
          </a:xfrm>
          <a:prstGeom prst="rect">
            <a:avLst/>
          </a:prstGeom>
          <a:noFill/>
          <a:ln w="9525">
            <a:noFill/>
            <a:round/>
            <a:headEnd/>
            <a:tailEnd/>
          </a:ln>
          <a:effectLst/>
        </p:spPr>
      </p:pic>
      <p:pic>
        <p:nvPicPr>
          <p:cNvPr id="14" name="Picture 25"/>
          <p:cNvPicPr>
            <a:picLocks noChangeAspect="1" noChangeArrowheads="1"/>
          </p:cNvPicPr>
          <p:nvPr/>
        </p:nvPicPr>
        <p:blipFill>
          <a:blip r:embed="rId4">
            <a:lum bright="24000" contrast="35000"/>
            <a:extLst>
              <a:ext uri="{28A0092B-C50C-407E-A947-70E740481C1C}">
                <a14:useLocalDpi xmlns:a14="http://schemas.microsoft.com/office/drawing/2010/main" val="0"/>
              </a:ext>
            </a:extLst>
          </a:blip>
          <a:srcRect/>
          <a:stretch>
            <a:fillRect/>
          </a:stretch>
        </p:blipFill>
        <p:spPr bwMode="auto">
          <a:xfrm>
            <a:off x="5746178" y="1595438"/>
            <a:ext cx="1658760" cy="1758895"/>
          </a:xfrm>
          <a:prstGeom prst="rect">
            <a:avLst/>
          </a:prstGeom>
          <a:noFill/>
          <a:ln w="9525">
            <a:noFill/>
            <a:round/>
            <a:headEnd/>
            <a:tailEnd/>
          </a:ln>
          <a:effectLst/>
        </p:spPr>
      </p:pic>
      <p:pic>
        <p:nvPicPr>
          <p:cNvPr id="15" name="Picture 26"/>
          <p:cNvPicPr>
            <a:picLocks noChangeAspect="1" noChangeArrowheads="1"/>
          </p:cNvPicPr>
          <p:nvPr/>
        </p:nvPicPr>
        <p:blipFill>
          <a:blip r:embed="rId5">
            <a:lum bright="30000" contrast="30000"/>
            <a:extLst>
              <a:ext uri="{28A0092B-C50C-407E-A947-70E740481C1C}">
                <a14:useLocalDpi xmlns:a14="http://schemas.microsoft.com/office/drawing/2010/main" val="0"/>
              </a:ext>
            </a:extLst>
          </a:blip>
          <a:srcRect/>
          <a:stretch>
            <a:fillRect/>
          </a:stretch>
        </p:blipFill>
        <p:spPr bwMode="auto">
          <a:xfrm>
            <a:off x="3979291" y="3813175"/>
            <a:ext cx="1658760" cy="1758895"/>
          </a:xfrm>
          <a:prstGeom prst="rect">
            <a:avLst/>
          </a:prstGeom>
          <a:noFill/>
          <a:ln w="9525">
            <a:noFill/>
            <a:round/>
            <a:headEnd/>
            <a:tailEnd/>
          </a:ln>
          <a:effectLst/>
        </p:spPr>
      </p:pic>
      <p:pic>
        <p:nvPicPr>
          <p:cNvPr id="16" name="Picture 27"/>
          <p:cNvPicPr>
            <a:picLocks noChangeAspect="1" noChangeArrowheads="1"/>
          </p:cNvPicPr>
          <p:nvPr/>
        </p:nvPicPr>
        <p:blipFill>
          <a:blip r:embed="rId6">
            <a:lum bright="20000" contrast="20000"/>
            <a:extLst>
              <a:ext uri="{28A0092B-C50C-407E-A947-70E740481C1C}">
                <a14:useLocalDpi xmlns:a14="http://schemas.microsoft.com/office/drawing/2010/main" val="0"/>
              </a:ext>
            </a:extLst>
          </a:blip>
          <a:srcRect l="3749" t="3749" r="3749" b="3749"/>
          <a:stretch>
            <a:fillRect/>
          </a:stretch>
        </p:blipFill>
        <p:spPr bwMode="auto">
          <a:xfrm>
            <a:off x="5731891" y="3813175"/>
            <a:ext cx="1658760" cy="1758895"/>
          </a:xfrm>
          <a:prstGeom prst="rect">
            <a:avLst/>
          </a:prstGeom>
          <a:noFill/>
          <a:ln w="9525">
            <a:noFill/>
            <a:round/>
            <a:headEnd/>
            <a:tailEnd/>
          </a:ln>
          <a:effectLst/>
        </p:spPr>
      </p:pic>
      <p:sp>
        <p:nvSpPr>
          <p:cNvPr id="17" name="Text Box 28"/>
          <p:cNvSpPr txBox="1">
            <a:spLocks noChangeArrowheads="1"/>
          </p:cNvSpPr>
          <p:nvPr/>
        </p:nvSpPr>
        <p:spPr bwMode="auto">
          <a:xfrm>
            <a:off x="4319016" y="3414021"/>
            <a:ext cx="1173544" cy="299087"/>
          </a:xfrm>
          <a:prstGeom prst="rect">
            <a:avLst/>
          </a:prstGeom>
          <a:noFill/>
          <a:ln w="9525">
            <a:noFill/>
            <a:round/>
            <a:headEnd/>
            <a:tailEnd/>
          </a:ln>
          <a:effectLst/>
        </p:spPr>
        <p:txBody>
          <a:bodyPr wrap="none" lIns="0" tIns="0" rIns="0" bIns="0">
            <a:prstTxWarp prst="textNoShape">
              <a:avLst/>
            </a:prstTxWarp>
          </a:bodyPr>
          <a:lstStyle/>
          <a:p>
            <a:pPr defTabSz="630238" eaLnBrk="1">
              <a:lnSpc>
                <a:spcPct val="93000"/>
              </a:lnSpc>
              <a:buClr>
                <a:srgbClr val="000000"/>
              </a:buClr>
              <a:buSzPct val="45000"/>
              <a:buFont typeface="Wingdings" charset="2"/>
              <a:buNone/>
              <a:tabLst>
                <a:tab pos="635000" algn="l"/>
              </a:tabLst>
            </a:pPr>
            <a:r>
              <a:rPr lang="en-GB" sz="2100" dirty="0">
                <a:solidFill>
                  <a:srgbClr val="000000"/>
                </a:solidFill>
                <a:latin typeface="Arial"/>
                <a:ea typeface="msmincho" charset="0"/>
                <a:cs typeface="Arial"/>
              </a:rPr>
              <a:t>Neonate</a:t>
            </a:r>
          </a:p>
        </p:txBody>
      </p:sp>
      <p:sp>
        <p:nvSpPr>
          <p:cNvPr id="18" name="Text Box 29"/>
          <p:cNvSpPr txBox="1">
            <a:spLocks noChangeArrowheads="1"/>
          </p:cNvSpPr>
          <p:nvPr/>
        </p:nvSpPr>
        <p:spPr bwMode="auto">
          <a:xfrm>
            <a:off x="6208140" y="3438272"/>
            <a:ext cx="779701" cy="211336"/>
          </a:xfrm>
          <a:prstGeom prst="rect">
            <a:avLst/>
          </a:prstGeom>
          <a:noFill/>
          <a:ln w="9525">
            <a:noFill/>
            <a:round/>
            <a:headEnd/>
            <a:tailEnd/>
          </a:ln>
          <a:effectLst/>
        </p:spPr>
        <p:txBody>
          <a:bodyPr wrap="none" lIns="0" tIns="0" rIns="0" bIns="0">
            <a:prstTxWarp prst="textNoShape">
              <a:avLst/>
            </a:prstTxWarp>
          </a:bodyPr>
          <a:lstStyle/>
          <a:p>
            <a:pPr defTabSz="630238" eaLnBrk="1">
              <a:lnSpc>
                <a:spcPct val="93000"/>
              </a:lnSpc>
              <a:buClr>
                <a:srgbClr val="000000"/>
              </a:buClr>
              <a:buSzPct val="45000"/>
              <a:buFont typeface="Wingdings" charset="2"/>
              <a:buNone/>
              <a:tabLst>
                <a:tab pos="635000" algn="l"/>
              </a:tabLst>
            </a:pPr>
            <a:r>
              <a:rPr lang="en-GB" sz="2100" dirty="0">
                <a:solidFill>
                  <a:srgbClr val="000000"/>
                </a:solidFill>
                <a:latin typeface="Arial"/>
                <a:ea typeface="msmincho" charset="0"/>
                <a:cs typeface="Arial"/>
              </a:rPr>
              <a:t>1 year</a:t>
            </a:r>
          </a:p>
        </p:txBody>
      </p:sp>
      <p:sp>
        <p:nvSpPr>
          <p:cNvPr id="19" name="Text Box 30"/>
          <p:cNvSpPr txBox="1">
            <a:spLocks noChangeArrowheads="1"/>
          </p:cNvSpPr>
          <p:nvPr/>
        </p:nvSpPr>
        <p:spPr bwMode="auto">
          <a:xfrm>
            <a:off x="4463478" y="5657597"/>
            <a:ext cx="817342" cy="211336"/>
          </a:xfrm>
          <a:prstGeom prst="rect">
            <a:avLst/>
          </a:prstGeom>
          <a:noFill/>
          <a:ln w="9525">
            <a:noFill/>
            <a:round/>
            <a:headEnd/>
            <a:tailEnd/>
          </a:ln>
          <a:effectLst/>
        </p:spPr>
        <p:txBody>
          <a:bodyPr wrap="none" lIns="0" tIns="0" rIns="0" bIns="0">
            <a:prstTxWarp prst="textNoShape">
              <a:avLst/>
            </a:prstTxWarp>
          </a:bodyPr>
          <a:lstStyle/>
          <a:p>
            <a:pPr defTabSz="630238" eaLnBrk="1">
              <a:lnSpc>
                <a:spcPct val="93000"/>
              </a:lnSpc>
              <a:buClr>
                <a:srgbClr val="000000"/>
              </a:buClr>
              <a:buSzPct val="45000"/>
              <a:buFont typeface="Wingdings" charset="2"/>
              <a:buNone/>
              <a:tabLst>
                <a:tab pos="635000" algn="l"/>
              </a:tabLst>
            </a:pPr>
            <a:r>
              <a:rPr lang="en-GB" sz="2100">
                <a:solidFill>
                  <a:srgbClr val="000000"/>
                </a:solidFill>
                <a:latin typeface="Arial"/>
                <a:ea typeface="msmincho" charset="0"/>
                <a:cs typeface="Arial"/>
              </a:rPr>
              <a:t>2 year</a:t>
            </a:r>
          </a:p>
        </p:txBody>
      </p:sp>
      <p:sp>
        <p:nvSpPr>
          <p:cNvPr id="20" name="Text Box 31"/>
          <p:cNvSpPr txBox="1">
            <a:spLocks noChangeArrowheads="1"/>
          </p:cNvSpPr>
          <p:nvPr/>
        </p:nvSpPr>
        <p:spPr bwMode="auto">
          <a:xfrm>
            <a:off x="6158927" y="5700453"/>
            <a:ext cx="690081" cy="246267"/>
          </a:xfrm>
          <a:prstGeom prst="rect">
            <a:avLst/>
          </a:prstGeom>
          <a:noFill/>
          <a:ln w="9525">
            <a:noFill/>
            <a:round/>
            <a:headEnd/>
            <a:tailEnd/>
          </a:ln>
          <a:effectLst/>
        </p:spPr>
        <p:txBody>
          <a:bodyPr wrap="none" lIns="0" tIns="0" rIns="0" bIns="0">
            <a:prstTxWarp prst="textNoShape">
              <a:avLst/>
            </a:prstTxWarp>
          </a:bodyPr>
          <a:lstStyle/>
          <a:p>
            <a:pPr defTabSz="801688" eaLnBrk="1">
              <a:lnSpc>
                <a:spcPct val="93000"/>
              </a:lnSpc>
              <a:buClr>
                <a:srgbClr val="000000"/>
              </a:buClr>
              <a:buSzPct val="45000"/>
              <a:buFont typeface="Wingdings" charset="2"/>
              <a:buNone/>
            </a:pPr>
            <a:r>
              <a:rPr lang="en-GB" sz="2100" dirty="0">
                <a:solidFill>
                  <a:srgbClr val="000000"/>
                </a:solidFill>
                <a:latin typeface="Arial"/>
                <a:ea typeface="msmincho" charset="0"/>
                <a:cs typeface="Arial"/>
              </a:rPr>
              <a:t>Adult</a:t>
            </a:r>
          </a:p>
        </p:txBody>
      </p:sp>
      <p:sp>
        <p:nvSpPr>
          <p:cNvPr id="21" name="TextBox 20"/>
          <p:cNvSpPr txBox="1"/>
          <p:nvPr/>
        </p:nvSpPr>
        <p:spPr>
          <a:xfrm>
            <a:off x="7355978" y="4425379"/>
            <a:ext cx="1762622" cy="369332"/>
          </a:xfrm>
          <a:prstGeom prst="rect">
            <a:avLst/>
          </a:prstGeom>
          <a:noFill/>
        </p:spPr>
        <p:txBody>
          <a:bodyPr wrap="none" rtlCol="0">
            <a:spAutoFit/>
          </a:bodyPr>
          <a:lstStyle/>
          <a:p>
            <a:r>
              <a:rPr lang="en-US" dirty="0"/>
              <a:t>Rhesus (15mo)</a:t>
            </a:r>
          </a:p>
        </p:txBody>
      </p:sp>
      <p:pic>
        <p:nvPicPr>
          <p:cNvPr id="26" name="Picture 25"/>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0953" y="3636021"/>
            <a:ext cx="3102047" cy="2400688"/>
          </a:xfrm>
          <a:prstGeom prst="rect">
            <a:avLst/>
          </a:prstGeom>
        </p:spPr>
      </p:pic>
      <p:sp>
        <p:nvSpPr>
          <p:cNvPr id="22" name="Slide Number Placeholder 21"/>
          <p:cNvSpPr>
            <a:spLocks noGrp="1"/>
          </p:cNvSpPr>
          <p:nvPr>
            <p:ph type="sldNum" sz="quarter" idx="4294967295"/>
          </p:nvPr>
        </p:nvSpPr>
        <p:spPr>
          <a:xfrm>
            <a:off x="152400" y="6248400"/>
            <a:ext cx="838200" cy="457200"/>
          </a:xfrm>
          <a:prstGeom prst="rect">
            <a:avLst/>
          </a:prstGeom>
        </p:spPr>
        <p:txBody>
          <a:bodyPr/>
          <a:lstStyle/>
          <a:p>
            <a:fld id="{D6954402-6FF8-B646-BDAA-F5121C9C0106}" type="slidenum">
              <a:rPr lang="en-US" smtClean="0"/>
              <a:pPr/>
              <a:t>6</a:t>
            </a:fld>
            <a:endParaRPr lang="en-US"/>
          </a:p>
        </p:txBody>
      </p:sp>
    </p:spTree>
    <p:extLst>
      <p:ext uri="{BB962C8B-B14F-4D97-AF65-F5344CB8AC3E}">
        <p14:creationId xmlns:p14="http://schemas.microsoft.com/office/powerpoint/2010/main" val="3759159219"/>
      </p:ext>
    </p:extLst>
  </p:cSld>
  <p:clrMapOvr>
    <a:masterClrMapping/>
  </p:clrMapOvr>
  <p:transition>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67926-CC06-9C4D-9B58-B4C50FAB517D}"/>
              </a:ext>
            </a:extLst>
          </p:cNvPr>
          <p:cNvSpPr>
            <a:spLocks noGrp="1"/>
          </p:cNvSpPr>
          <p:nvPr>
            <p:ph type="title"/>
          </p:nvPr>
        </p:nvSpPr>
        <p:spPr/>
        <p:txBody>
          <a:bodyPr/>
          <a:lstStyle/>
          <a:p>
            <a:r>
              <a:rPr lang="en-US" dirty="0"/>
              <a:t>4 Main Steps </a:t>
            </a:r>
          </a:p>
        </p:txBody>
      </p:sp>
      <p:pic>
        <p:nvPicPr>
          <p:cNvPr id="5" name="Picture 4">
            <a:extLst>
              <a:ext uri="{FF2B5EF4-FFF2-40B4-BE49-F238E27FC236}">
                <a16:creationId xmlns:a16="http://schemas.microsoft.com/office/drawing/2014/main" id="{28B788C4-8663-BE46-8031-08D0B04954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1871" y="1678377"/>
            <a:ext cx="6207906" cy="4767827"/>
          </a:xfrm>
          <a:prstGeom prst="rect">
            <a:avLst/>
          </a:prstGeom>
        </p:spPr>
      </p:pic>
    </p:spTree>
    <p:extLst>
      <p:ext uri="{BB962C8B-B14F-4D97-AF65-F5344CB8AC3E}">
        <p14:creationId xmlns:p14="http://schemas.microsoft.com/office/powerpoint/2010/main" val="153319717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A46C2-7A20-234F-B847-F294DF498112}"/>
              </a:ext>
            </a:extLst>
          </p:cNvPr>
          <p:cNvSpPr>
            <a:spLocks noGrp="1"/>
          </p:cNvSpPr>
          <p:nvPr>
            <p:ph type="title"/>
          </p:nvPr>
        </p:nvSpPr>
        <p:spPr/>
        <p:txBody>
          <a:bodyPr/>
          <a:lstStyle/>
          <a:p>
            <a:r>
              <a:rPr lang="en-US" dirty="0"/>
              <a:t>1. Affine Atlas</a:t>
            </a:r>
          </a:p>
        </p:txBody>
      </p:sp>
      <p:sp>
        <p:nvSpPr>
          <p:cNvPr id="3" name="Content Placeholder 2">
            <a:extLst>
              <a:ext uri="{FF2B5EF4-FFF2-40B4-BE49-F238E27FC236}">
                <a16:creationId xmlns:a16="http://schemas.microsoft.com/office/drawing/2014/main" id="{2051B155-9B4B-D440-B447-3B5CD6CA97EC}"/>
              </a:ext>
            </a:extLst>
          </p:cNvPr>
          <p:cNvSpPr>
            <a:spLocks noGrp="1"/>
          </p:cNvSpPr>
          <p:nvPr>
            <p:ph idx="1"/>
          </p:nvPr>
        </p:nvSpPr>
        <p:spPr>
          <a:xfrm>
            <a:off x="449185" y="1447800"/>
            <a:ext cx="5589873" cy="4638207"/>
          </a:xfrm>
        </p:spPr>
        <p:txBody>
          <a:bodyPr/>
          <a:lstStyle/>
          <a:p>
            <a:r>
              <a:rPr lang="en-US" sz="2400" dirty="0"/>
              <a:t>Optional initial template</a:t>
            </a:r>
          </a:p>
          <a:p>
            <a:pPr lvl="1"/>
            <a:r>
              <a:rPr lang="en-US" sz="2000" dirty="0"/>
              <a:t>Allows for atlas to be aligned with prior reference space</a:t>
            </a:r>
          </a:p>
          <a:p>
            <a:pPr lvl="1"/>
            <a:r>
              <a:rPr lang="en-US" sz="2000" dirty="0"/>
              <a:t>Otherwise first image is initial template</a:t>
            </a:r>
          </a:p>
          <a:p>
            <a:r>
              <a:rPr lang="en-US" sz="2400" dirty="0"/>
              <a:t>First loop: align to initial template</a:t>
            </a:r>
          </a:p>
          <a:p>
            <a:r>
              <a:rPr lang="en-US" sz="2400" dirty="0"/>
              <a:t>First affine average atlas after first loop alignment</a:t>
            </a:r>
          </a:p>
          <a:p>
            <a:r>
              <a:rPr lang="en-US" sz="2400" dirty="0"/>
              <a:t>Second loop: align to first affine atlas</a:t>
            </a:r>
          </a:p>
          <a:p>
            <a:r>
              <a:rPr lang="en-US" sz="2400" dirty="0"/>
              <a:t>Final affine average atlas after second loop</a:t>
            </a:r>
          </a:p>
        </p:txBody>
      </p:sp>
      <p:pic>
        <p:nvPicPr>
          <p:cNvPr id="4" name="Picture 3">
            <a:extLst>
              <a:ext uri="{FF2B5EF4-FFF2-40B4-BE49-F238E27FC236}">
                <a16:creationId xmlns:a16="http://schemas.microsoft.com/office/drawing/2014/main" id="{6C0C8815-6B21-994E-82F4-2F7BB65830A6}"/>
              </a:ext>
            </a:extLst>
          </p:cNvPr>
          <p:cNvPicPr>
            <a:picLocks noChangeAspect="1"/>
          </p:cNvPicPr>
          <p:nvPr/>
        </p:nvPicPr>
        <p:blipFill rotWithShape="1">
          <a:blip r:embed="rId2">
            <a:extLst>
              <a:ext uri="{28A0092B-C50C-407E-A947-70E740481C1C}">
                <a14:useLocalDpi xmlns:a14="http://schemas.microsoft.com/office/drawing/2010/main" val="0"/>
              </a:ext>
            </a:extLst>
          </a:blip>
          <a:srcRect r="52640"/>
          <a:stretch/>
        </p:blipFill>
        <p:spPr>
          <a:xfrm>
            <a:off x="6039058" y="1447800"/>
            <a:ext cx="2940050" cy="4767827"/>
          </a:xfrm>
          <a:prstGeom prst="rect">
            <a:avLst/>
          </a:prstGeom>
        </p:spPr>
      </p:pic>
    </p:spTree>
    <p:extLst>
      <p:ext uri="{BB962C8B-B14F-4D97-AF65-F5344CB8AC3E}">
        <p14:creationId xmlns:p14="http://schemas.microsoft.com/office/powerpoint/2010/main" val="88179410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A46C2-7A20-234F-B847-F294DF498112}"/>
              </a:ext>
            </a:extLst>
          </p:cNvPr>
          <p:cNvSpPr>
            <a:spLocks noGrp="1"/>
          </p:cNvSpPr>
          <p:nvPr>
            <p:ph type="title"/>
          </p:nvPr>
        </p:nvSpPr>
        <p:spPr/>
        <p:txBody>
          <a:bodyPr/>
          <a:lstStyle/>
          <a:p>
            <a:r>
              <a:rPr lang="en-US" dirty="0"/>
              <a:t>2. </a:t>
            </a:r>
            <a:r>
              <a:rPr lang="en-US" dirty="0" err="1"/>
              <a:t>Diffeo</a:t>
            </a:r>
            <a:r>
              <a:rPr lang="en-US" dirty="0"/>
              <a:t> atlas</a:t>
            </a:r>
          </a:p>
        </p:txBody>
      </p:sp>
      <p:sp>
        <p:nvSpPr>
          <p:cNvPr id="3" name="Content Placeholder 2">
            <a:extLst>
              <a:ext uri="{FF2B5EF4-FFF2-40B4-BE49-F238E27FC236}">
                <a16:creationId xmlns:a16="http://schemas.microsoft.com/office/drawing/2014/main" id="{2051B155-9B4B-D440-B447-3B5CD6CA97EC}"/>
              </a:ext>
            </a:extLst>
          </p:cNvPr>
          <p:cNvSpPr>
            <a:spLocks noGrp="1"/>
          </p:cNvSpPr>
          <p:nvPr>
            <p:ph idx="1"/>
          </p:nvPr>
        </p:nvSpPr>
        <p:spPr>
          <a:xfrm>
            <a:off x="449186" y="1447800"/>
            <a:ext cx="5337018" cy="4638207"/>
          </a:xfrm>
        </p:spPr>
        <p:txBody>
          <a:bodyPr/>
          <a:lstStyle/>
          <a:p>
            <a:r>
              <a:rPr lang="en-US" sz="2800" dirty="0"/>
              <a:t>Unbiased average atlas</a:t>
            </a:r>
          </a:p>
          <a:p>
            <a:pPr lvl="1"/>
            <a:r>
              <a:rPr lang="en-US" sz="1800" dirty="0"/>
              <a:t>Diffeomorphic registration</a:t>
            </a:r>
          </a:p>
          <a:p>
            <a:pPr lvl="1"/>
            <a:r>
              <a:rPr lang="en-US" sz="1800" dirty="0"/>
              <a:t>Iteratively sharpening atlas </a:t>
            </a:r>
          </a:p>
          <a:p>
            <a:pPr lvl="2"/>
            <a:r>
              <a:rPr lang="en-US" sz="1400" dirty="0"/>
              <a:t>Deformable average that minimizes deformation over all input datasets </a:t>
            </a:r>
          </a:p>
          <a:p>
            <a:pPr lvl="1"/>
            <a:r>
              <a:rPr lang="en-US" sz="1800" dirty="0"/>
              <a:t>Unbiased to order of presentation</a:t>
            </a:r>
          </a:p>
          <a:p>
            <a:r>
              <a:rPr lang="en-US" sz="2400" dirty="0"/>
              <a:t>Employs ”</a:t>
            </a:r>
            <a:r>
              <a:rPr lang="en-US" sz="2400" dirty="0" err="1"/>
              <a:t>GreedyAtlas</a:t>
            </a:r>
            <a:r>
              <a:rPr lang="en-US" sz="2400" dirty="0"/>
              <a:t>” tool</a:t>
            </a:r>
          </a:p>
          <a:p>
            <a:r>
              <a:rPr lang="en-US" sz="2400" dirty="0"/>
              <a:t>Sensitive to outlier intensities in data</a:t>
            </a:r>
          </a:p>
          <a:p>
            <a:pPr lvl="1"/>
            <a:r>
              <a:rPr lang="en-US" sz="2000" dirty="0"/>
              <a:t>Ensure good brain masking</a:t>
            </a:r>
          </a:p>
          <a:p>
            <a:r>
              <a:rPr lang="en-US" sz="2400" dirty="0"/>
              <a:t>Separate folder for conversion of data formats</a:t>
            </a:r>
          </a:p>
        </p:txBody>
      </p:sp>
      <p:pic>
        <p:nvPicPr>
          <p:cNvPr id="5" name="Picture 4">
            <a:extLst>
              <a:ext uri="{FF2B5EF4-FFF2-40B4-BE49-F238E27FC236}">
                <a16:creationId xmlns:a16="http://schemas.microsoft.com/office/drawing/2014/main" id="{9BE80B06-841B-D643-BD8C-087456CBEC20}"/>
              </a:ext>
            </a:extLst>
          </p:cNvPr>
          <p:cNvPicPr>
            <a:picLocks noChangeAspect="1"/>
          </p:cNvPicPr>
          <p:nvPr/>
        </p:nvPicPr>
        <p:blipFill rotWithShape="1">
          <a:blip r:embed="rId2">
            <a:extLst>
              <a:ext uri="{28A0092B-C50C-407E-A947-70E740481C1C}">
                <a14:useLocalDpi xmlns:a14="http://schemas.microsoft.com/office/drawing/2010/main" val="0"/>
              </a:ext>
            </a:extLst>
          </a:blip>
          <a:srcRect l="47601" b="66348"/>
          <a:stretch/>
        </p:blipFill>
        <p:spPr>
          <a:xfrm>
            <a:off x="5786203" y="1360200"/>
            <a:ext cx="3252866" cy="1604469"/>
          </a:xfrm>
          <a:prstGeom prst="rect">
            <a:avLst/>
          </a:prstGeom>
        </p:spPr>
      </p:pic>
      <p:pic>
        <p:nvPicPr>
          <p:cNvPr id="6" name="Picture 5">
            <a:extLst>
              <a:ext uri="{FF2B5EF4-FFF2-40B4-BE49-F238E27FC236}">
                <a16:creationId xmlns:a16="http://schemas.microsoft.com/office/drawing/2014/main" id="{A027F059-30D9-D945-9EDF-723E3D5E263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86203" y="3324994"/>
            <a:ext cx="3102047" cy="2400688"/>
          </a:xfrm>
          <a:prstGeom prst="rect">
            <a:avLst/>
          </a:prstGeom>
        </p:spPr>
      </p:pic>
    </p:spTree>
    <p:extLst>
      <p:ext uri="{BB962C8B-B14F-4D97-AF65-F5344CB8AC3E}">
        <p14:creationId xmlns:p14="http://schemas.microsoft.com/office/powerpoint/2010/main" val="3557740361"/>
      </p:ext>
    </p:extLst>
  </p:cSld>
  <p:clrMapOvr>
    <a:masterClrMapping/>
  </p:clrMapOvr>
  <p:transition/>
</p:sld>
</file>

<file path=ppt/theme/theme1.xml><?xml version="1.0" encoding="utf-8"?>
<a:theme xmlns:a="http://schemas.openxmlformats.org/drawingml/2006/main" name="NIRAL">
  <a:themeElements>
    <a:clrScheme name="MyUN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yUN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MyUN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yUN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yUN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yUN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yUN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yUN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yUNC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yUN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yUN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yUN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yUN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yUN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NIRAL.thmx</Template>
  <TotalTime>7065</TotalTime>
  <Words>986</Words>
  <Application>Microsoft Macintosh PowerPoint</Application>
  <PresentationFormat>On-screen Show (4:3)</PresentationFormat>
  <Paragraphs>191</Paragraphs>
  <Slides>33</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Courier New</vt:lpstr>
      <vt:lpstr>Marker Felt</vt:lpstr>
      <vt:lpstr>Wingdings</vt:lpstr>
      <vt:lpstr>NIRAL</vt:lpstr>
      <vt:lpstr>Diffusion MRI - Lesson 4 Atlases, Fibers and Profiles</vt:lpstr>
      <vt:lpstr>Content</vt:lpstr>
      <vt:lpstr>UNC dMRI Slicer Extensions</vt:lpstr>
      <vt:lpstr>UNC-NAMIC DTI Fiber Analysis</vt:lpstr>
      <vt:lpstr>PowerPoint Presentation</vt:lpstr>
      <vt:lpstr>DTI Population Atlases</vt:lpstr>
      <vt:lpstr>4 Main Steps </vt:lpstr>
      <vt:lpstr>1. Affine Atlas</vt:lpstr>
      <vt:lpstr>2. Diffeo atlas</vt:lpstr>
      <vt:lpstr>3. Symmetric Diffeo Atlas</vt:lpstr>
      <vt:lpstr>Data Organization</vt:lpstr>
      <vt:lpstr>GUI</vt:lpstr>
      <vt:lpstr>Add DTI Images</vt:lpstr>
      <vt:lpstr>Remove DTI Images</vt:lpstr>
      <vt:lpstr>Give an output folder</vt:lpstr>
      <vt:lpstr>Optional : Give a FA Template</vt:lpstr>
      <vt:lpstr>Compute the Atlas</vt:lpstr>
      <vt:lpstr>Overwriting</vt:lpstr>
      <vt:lpstr>Correcting Affine Registration</vt:lpstr>
      <vt:lpstr>Affine Atlas</vt:lpstr>
      <vt:lpstr>Diffeomorphic Atlas</vt:lpstr>
      <vt:lpstr>Final Resampling</vt:lpstr>
      <vt:lpstr>Final Resampling</vt:lpstr>
      <vt:lpstr>Load and Save</vt:lpstr>
      <vt:lpstr>Load and Save</vt:lpstr>
      <vt:lpstr>Quality Control</vt:lpstr>
      <vt:lpstr>Quality Control</vt:lpstr>
      <vt:lpstr>Manual Configuration</vt:lpstr>
      <vt:lpstr>Automatic Configuration</vt:lpstr>
      <vt:lpstr>Automatic Configuration</vt:lpstr>
      <vt:lpstr>Newest Version (change)</vt:lpstr>
      <vt:lpstr>Load and Save</vt:lpstr>
      <vt:lpstr>Grid Processing</vt:lpstr>
    </vt:vector>
  </TitlesOfParts>
  <Company>University of Utah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Diffusion Tensor Processing and Visualization</dc:title>
  <dc:creator>Ross Whitaker</dc:creator>
  <cp:lastModifiedBy>Martin Styner</cp:lastModifiedBy>
  <cp:revision>431</cp:revision>
  <dcterms:created xsi:type="dcterms:W3CDTF">2006-05-25T14:45:12Z</dcterms:created>
  <dcterms:modified xsi:type="dcterms:W3CDTF">2019-04-23T16:43:30Z</dcterms:modified>
</cp:coreProperties>
</file>