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notesSlides/notesSlide3.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4.xml" ContentType="application/vnd.openxmlformats-officedocument.presentationml.notesSlide+xml"/>
  <Override PartName="/ppt/tags/tag9.xml" ContentType="application/vnd.openxmlformats-officedocument.presentationml.tags+xml"/>
  <Override PartName="/ppt/notesSlides/notesSlide5.xml" ContentType="application/vnd.openxmlformats-officedocument.presentationml.notesSlide+xml"/>
  <Override PartName="/ppt/tags/tag10.xml" ContentType="application/vnd.openxmlformats-officedocument.presentationml.tags+xml"/>
  <Override PartName="/ppt/notesSlides/notesSlide6.xml" ContentType="application/vnd.openxmlformats-officedocument.presentationml.notesSlide+xml"/>
  <Override PartName="/ppt/tags/tag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sldIdLst>
    <p:sldId id="256" r:id="rId5"/>
    <p:sldId id="257" r:id="rId6"/>
    <p:sldId id="260" r:id="rId7"/>
    <p:sldId id="263" r:id="rId8"/>
    <p:sldId id="261" r:id="rId9"/>
    <p:sldId id="301" r:id="rId10"/>
    <p:sldId id="302" r:id="rId11"/>
    <p:sldId id="297" r:id="rId12"/>
    <p:sldId id="298" r:id="rId13"/>
    <p:sldId id="265" r:id="rId14"/>
    <p:sldId id="266" r:id="rId15"/>
    <p:sldId id="268" r:id="rId16"/>
    <p:sldId id="299" r:id="rId17"/>
    <p:sldId id="272" r:id="rId18"/>
    <p:sldId id="303" r:id="rId19"/>
  </p:sldIdLst>
  <p:sldSz cx="9144000" cy="6858000" type="screen4x3"/>
  <p:notesSz cx="7010400" cy="9296400"/>
  <p:custDataLst>
    <p:tags r:id="rId21"/>
  </p:custDataLst>
  <p:defaultTextStyle>
    <a:defPPr>
      <a:defRPr lang="en-US"/>
    </a:defPPr>
    <a:lvl1pPr algn="l" defTabSz="457200" rtl="0" fontAlgn="base">
      <a:spcBef>
        <a:spcPct val="0"/>
      </a:spcBef>
      <a:spcAft>
        <a:spcPct val="0"/>
      </a:spcAft>
      <a:defRPr sz="2400" kern="1200">
        <a:solidFill>
          <a:schemeClr val="tx1"/>
        </a:solidFill>
        <a:latin typeface="Calibri" charset="0"/>
        <a:ea typeface="ヒラギノ角ゴ Pro W3" charset="0"/>
        <a:cs typeface="ヒラギノ角ゴ Pro W3" charset="0"/>
      </a:defRPr>
    </a:lvl1pPr>
    <a:lvl2pPr marL="457200" algn="l" defTabSz="457200" rtl="0" fontAlgn="base">
      <a:spcBef>
        <a:spcPct val="0"/>
      </a:spcBef>
      <a:spcAft>
        <a:spcPct val="0"/>
      </a:spcAft>
      <a:defRPr sz="2400" kern="1200">
        <a:solidFill>
          <a:schemeClr val="tx1"/>
        </a:solidFill>
        <a:latin typeface="Calibri" charset="0"/>
        <a:ea typeface="ヒラギノ角ゴ Pro W3" charset="0"/>
        <a:cs typeface="ヒラギノ角ゴ Pro W3" charset="0"/>
      </a:defRPr>
    </a:lvl2pPr>
    <a:lvl3pPr marL="914400" algn="l" defTabSz="457200" rtl="0" fontAlgn="base">
      <a:spcBef>
        <a:spcPct val="0"/>
      </a:spcBef>
      <a:spcAft>
        <a:spcPct val="0"/>
      </a:spcAft>
      <a:defRPr sz="2400" kern="1200">
        <a:solidFill>
          <a:schemeClr val="tx1"/>
        </a:solidFill>
        <a:latin typeface="Calibri" charset="0"/>
        <a:ea typeface="ヒラギノ角ゴ Pro W3" charset="0"/>
        <a:cs typeface="ヒラギノ角ゴ Pro W3" charset="0"/>
      </a:defRPr>
    </a:lvl3pPr>
    <a:lvl4pPr marL="1371600" algn="l" defTabSz="457200" rtl="0" fontAlgn="base">
      <a:spcBef>
        <a:spcPct val="0"/>
      </a:spcBef>
      <a:spcAft>
        <a:spcPct val="0"/>
      </a:spcAft>
      <a:defRPr sz="2400" kern="1200">
        <a:solidFill>
          <a:schemeClr val="tx1"/>
        </a:solidFill>
        <a:latin typeface="Calibri" charset="0"/>
        <a:ea typeface="ヒラギノ角ゴ Pro W3" charset="0"/>
        <a:cs typeface="ヒラギノ角ゴ Pro W3" charset="0"/>
      </a:defRPr>
    </a:lvl4pPr>
    <a:lvl5pPr marL="1828800" algn="l" defTabSz="457200" rtl="0" fontAlgn="base">
      <a:spcBef>
        <a:spcPct val="0"/>
      </a:spcBef>
      <a:spcAft>
        <a:spcPct val="0"/>
      </a:spcAft>
      <a:defRPr sz="2400" kern="1200">
        <a:solidFill>
          <a:schemeClr val="tx1"/>
        </a:solidFill>
        <a:latin typeface="Calibri" charset="0"/>
        <a:ea typeface="ヒラギノ角ゴ Pro W3" charset="0"/>
        <a:cs typeface="ヒラギノ角ゴ Pro W3" charset="0"/>
      </a:defRPr>
    </a:lvl5pPr>
    <a:lvl6pPr marL="2286000" algn="l" defTabSz="457200" rtl="0" eaLnBrk="1" latinLnBrk="0" hangingPunct="1">
      <a:defRPr sz="2400" kern="1200">
        <a:solidFill>
          <a:schemeClr val="tx1"/>
        </a:solidFill>
        <a:latin typeface="Calibri" charset="0"/>
        <a:ea typeface="ヒラギノ角ゴ Pro W3" charset="0"/>
        <a:cs typeface="ヒラギノ角ゴ Pro W3" charset="0"/>
      </a:defRPr>
    </a:lvl6pPr>
    <a:lvl7pPr marL="2743200" algn="l" defTabSz="457200" rtl="0" eaLnBrk="1" latinLnBrk="0" hangingPunct="1">
      <a:defRPr sz="2400" kern="1200">
        <a:solidFill>
          <a:schemeClr val="tx1"/>
        </a:solidFill>
        <a:latin typeface="Calibri" charset="0"/>
        <a:ea typeface="ヒラギノ角ゴ Pro W3" charset="0"/>
        <a:cs typeface="ヒラギノ角ゴ Pro W3" charset="0"/>
      </a:defRPr>
    </a:lvl7pPr>
    <a:lvl8pPr marL="3200400" algn="l" defTabSz="457200" rtl="0" eaLnBrk="1" latinLnBrk="0" hangingPunct="1">
      <a:defRPr sz="2400" kern="1200">
        <a:solidFill>
          <a:schemeClr val="tx1"/>
        </a:solidFill>
        <a:latin typeface="Calibri" charset="0"/>
        <a:ea typeface="ヒラギノ角ゴ Pro W3" charset="0"/>
        <a:cs typeface="ヒラギノ角ゴ Pro W3" charset="0"/>
      </a:defRPr>
    </a:lvl8pPr>
    <a:lvl9pPr marL="3657600" algn="l" defTabSz="457200" rtl="0" eaLnBrk="1" latinLnBrk="0" hangingPunct="1">
      <a:defRPr sz="2400" kern="1200">
        <a:solidFill>
          <a:schemeClr val="tx1"/>
        </a:solidFill>
        <a:latin typeface="Calibri" charset="0"/>
        <a:ea typeface="ヒラギノ角ゴ Pro W3" charset="0"/>
        <a:cs typeface="ヒラギノ角ゴ Pro W3" charset="0"/>
      </a:defRPr>
    </a:lvl9pPr>
  </p:defaultTextStyle>
  <p:extLst>
    <p:ext uri="{521415D9-36F7-43E2-AB2F-B90AF26B5E84}">
      <p14:sectionLst xmlns:p14="http://schemas.microsoft.com/office/powerpoint/2010/main">
        <p14:section name="Science and Security" id="{5330D320-8B32-C448-B045-BDCD8D44979E}">
          <p14:sldIdLst>
            <p14:sldId id="256"/>
            <p14:sldId id="257"/>
            <p14:sldId id="260"/>
            <p14:sldId id="263"/>
            <p14:sldId id="261"/>
            <p14:sldId id="301"/>
            <p14:sldId id="302"/>
            <p14:sldId id="297"/>
            <p14:sldId id="298"/>
            <p14:sldId id="265"/>
            <p14:sldId id="266"/>
            <p14:sldId id="268"/>
            <p14:sldId id="299"/>
            <p14:sldId id="272"/>
            <p14:sldId id="303"/>
          </p14:sldIdLst>
        </p14:section>
        <p14:section name="Accounts Receivable" id="{1A54F0A3-E21C-4145-9892-7FB00422A11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nny, Jim" initials="KJ" lastIdx="7" clrIdx="0">
    <p:extLst>
      <p:ext uri="{19B8F6BF-5375-455C-9EA6-DF929625EA0E}">
        <p15:presenceInfo xmlns:p15="http://schemas.microsoft.com/office/powerpoint/2012/main" userId="S-1-5-21-344340502-4252695000-2390403120-12424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CADDA"/>
    <a:srgbClr val="3366FF"/>
    <a:srgbClr val="6BABD8"/>
    <a:srgbClr val="7AC3F6"/>
    <a:srgbClr val="75BBEC"/>
    <a:srgbClr val="639EC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55" autoAdjust="0"/>
    <p:restoredTop sz="94665"/>
  </p:normalViewPr>
  <p:slideViewPr>
    <p:cSldViewPr snapToGrid="0" snapToObjects="1">
      <p:cViewPr varScale="1">
        <p:scale>
          <a:sx n="70" d="100"/>
          <a:sy n="70" d="100"/>
        </p:scale>
        <p:origin x="1052" y="5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539F2AE8-A228-45B3-A1CC-A811366F34F9}" type="datetimeFigureOut">
              <a:rPr lang="en-US" smtClean="0"/>
              <a:t>4/9/2020</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E049A30B-1FBB-4360-80D7-268E1588A687}" type="slidenum">
              <a:rPr lang="en-US" smtClean="0"/>
              <a:t>‹#›</a:t>
            </a:fld>
            <a:endParaRPr lang="en-US"/>
          </a:p>
        </p:txBody>
      </p:sp>
    </p:spTree>
    <p:extLst>
      <p:ext uri="{BB962C8B-B14F-4D97-AF65-F5344CB8AC3E}">
        <p14:creationId xmlns:p14="http://schemas.microsoft.com/office/powerpoint/2010/main" val="1152362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49A30B-1FBB-4360-80D7-268E1588A687}" type="slidenum">
              <a:rPr lang="en-US" smtClean="0"/>
              <a:t>3</a:t>
            </a:fld>
            <a:endParaRPr lang="en-US"/>
          </a:p>
        </p:txBody>
      </p:sp>
    </p:spTree>
    <p:extLst>
      <p:ext uri="{BB962C8B-B14F-4D97-AF65-F5344CB8AC3E}">
        <p14:creationId xmlns:p14="http://schemas.microsoft.com/office/powerpoint/2010/main" val="8462338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49A30B-1FBB-4360-80D7-268E1588A687}" type="slidenum">
              <a:rPr lang="en-US" smtClean="0"/>
              <a:t>4</a:t>
            </a:fld>
            <a:endParaRPr lang="en-US"/>
          </a:p>
        </p:txBody>
      </p:sp>
    </p:spTree>
    <p:extLst>
      <p:ext uri="{BB962C8B-B14F-4D97-AF65-F5344CB8AC3E}">
        <p14:creationId xmlns:p14="http://schemas.microsoft.com/office/powerpoint/2010/main" val="3629833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49A30B-1FBB-4360-80D7-268E1588A687}" type="slidenum">
              <a:rPr lang="en-US" smtClean="0"/>
              <a:t>5</a:t>
            </a:fld>
            <a:endParaRPr lang="en-US"/>
          </a:p>
        </p:txBody>
      </p:sp>
    </p:spTree>
    <p:extLst>
      <p:ext uri="{BB962C8B-B14F-4D97-AF65-F5344CB8AC3E}">
        <p14:creationId xmlns:p14="http://schemas.microsoft.com/office/powerpoint/2010/main" val="13832331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49A30B-1FBB-4360-80D7-268E1588A687}" type="slidenum">
              <a:rPr lang="en-US" smtClean="0"/>
              <a:t>11</a:t>
            </a:fld>
            <a:endParaRPr lang="en-US"/>
          </a:p>
        </p:txBody>
      </p:sp>
    </p:spTree>
    <p:extLst>
      <p:ext uri="{BB962C8B-B14F-4D97-AF65-F5344CB8AC3E}">
        <p14:creationId xmlns:p14="http://schemas.microsoft.com/office/powerpoint/2010/main" val="633494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49A30B-1FBB-4360-80D7-268E1588A687}" type="slidenum">
              <a:rPr lang="en-US" smtClean="0"/>
              <a:t>12</a:t>
            </a:fld>
            <a:endParaRPr lang="en-US"/>
          </a:p>
        </p:txBody>
      </p:sp>
    </p:spTree>
    <p:extLst>
      <p:ext uri="{BB962C8B-B14F-4D97-AF65-F5344CB8AC3E}">
        <p14:creationId xmlns:p14="http://schemas.microsoft.com/office/powerpoint/2010/main" val="40073518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49A30B-1FBB-4360-80D7-268E1588A687}" type="slidenum">
              <a:rPr lang="en-US" smtClean="0"/>
              <a:t>13</a:t>
            </a:fld>
            <a:endParaRPr lang="en-US"/>
          </a:p>
        </p:txBody>
      </p:sp>
    </p:spTree>
    <p:extLst>
      <p:ext uri="{BB962C8B-B14F-4D97-AF65-F5344CB8AC3E}">
        <p14:creationId xmlns:p14="http://schemas.microsoft.com/office/powerpoint/2010/main" val="12798450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3" descr="fall_unc_ch_scenes_10_002-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763"/>
            <a:ext cx="9144000" cy="68627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46126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lgn="l">
              <a:defRPr sz="4000">
                <a:solidFill>
                  <a:schemeClr val="tx1">
                    <a:lumMod val="65000"/>
                    <a:lumOff val="3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57200" y="1600201"/>
            <a:ext cx="8229600" cy="4082066"/>
          </a:xfrm>
          <a:prstGeom prst="rect">
            <a:avLst/>
          </a:prstGeo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44565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p:cNvSpPr/>
          <p:nvPr/>
        </p:nvSpPr>
        <p:spPr>
          <a:xfrm>
            <a:off x="0" y="5892800"/>
            <a:ext cx="9144000" cy="965200"/>
          </a:xfrm>
          <a:prstGeom prst="rect">
            <a:avLst/>
          </a:prstGeom>
          <a:solidFill>
            <a:schemeClr val="accent5">
              <a:lumMod val="75000"/>
            </a:schemeClr>
          </a:solidFill>
          <a:ln>
            <a:noFill/>
          </a:ln>
          <a:effectLst>
            <a:outerShdw blurRad="136525" dist="88900" dir="11820000" sx="61000" sy="61000" algn="tl" rotWithShape="0">
              <a:schemeClr val="bg1">
                <a:lumMod val="75000"/>
                <a:alpha val="43000"/>
              </a:scheme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dirty="0"/>
          </a:p>
        </p:txBody>
      </p:sp>
      <p:pic>
        <p:nvPicPr>
          <p:cNvPr id="1027" name="Picture 3" descr="small_white_trans.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33375" y="6065838"/>
            <a:ext cx="2260600" cy="622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9" r:id="rId1"/>
    <p:sldLayoutId id="2147483658" r:id="rId2"/>
  </p:sldLayoutIdLst>
  <p:txStyles>
    <p:titleStyle>
      <a:lvl1pPr algn="ctr" defTabSz="457200" rtl="0" eaLnBrk="1" fontAlgn="base" hangingPunct="1">
        <a:spcBef>
          <a:spcPct val="0"/>
        </a:spcBef>
        <a:spcAft>
          <a:spcPct val="0"/>
        </a:spcAft>
        <a:defRPr sz="4400" kern="1200">
          <a:solidFill>
            <a:schemeClr val="tx1"/>
          </a:solidFill>
          <a:latin typeface="+mj-lt"/>
          <a:ea typeface="ヒラギノ角ゴ Pro W3" charset="0"/>
          <a:cs typeface="ヒラギノ角ゴ Pro W3" charset="0"/>
        </a:defRPr>
      </a:lvl1pPr>
      <a:lvl2pPr algn="ctr" defTabSz="457200" rtl="0" eaLnBrk="1" fontAlgn="base" hangingPunct="1">
        <a:spcBef>
          <a:spcPct val="0"/>
        </a:spcBef>
        <a:spcAft>
          <a:spcPct val="0"/>
        </a:spcAft>
        <a:defRPr sz="4400">
          <a:solidFill>
            <a:schemeClr val="tx1"/>
          </a:solidFill>
          <a:latin typeface="Calibri" charset="0"/>
          <a:ea typeface="ヒラギノ角ゴ Pro W3" charset="0"/>
          <a:cs typeface="ヒラギノ角ゴ Pro W3" charset="0"/>
        </a:defRPr>
      </a:lvl2pPr>
      <a:lvl3pPr algn="ctr" defTabSz="457200" rtl="0" eaLnBrk="1" fontAlgn="base" hangingPunct="1">
        <a:spcBef>
          <a:spcPct val="0"/>
        </a:spcBef>
        <a:spcAft>
          <a:spcPct val="0"/>
        </a:spcAft>
        <a:defRPr sz="4400">
          <a:solidFill>
            <a:schemeClr val="tx1"/>
          </a:solidFill>
          <a:latin typeface="Calibri" charset="0"/>
          <a:ea typeface="ヒラギノ角ゴ Pro W3" charset="0"/>
          <a:cs typeface="ヒラギノ角ゴ Pro W3" charset="0"/>
        </a:defRPr>
      </a:lvl3pPr>
      <a:lvl4pPr algn="ctr" defTabSz="457200" rtl="0" eaLnBrk="1" fontAlgn="base" hangingPunct="1">
        <a:spcBef>
          <a:spcPct val="0"/>
        </a:spcBef>
        <a:spcAft>
          <a:spcPct val="0"/>
        </a:spcAft>
        <a:defRPr sz="4400">
          <a:solidFill>
            <a:schemeClr val="tx1"/>
          </a:solidFill>
          <a:latin typeface="Calibri" charset="0"/>
          <a:ea typeface="ヒラギノ角ゴ Pro W3" charset="0"/>
          <a:cs typeface="ヒラギノ角ゴ Pro W3" charset="0"/>
        </a:defRPr>
      </a:lvl4pPr>
      <a:lvl5pPr algn="ctr" defTabSz="457200" rtl="0" eaLnBrk="1" fontAlgn="base" hangingPunct="1">
        <a:spcBef>
          <a:spcPct val="0"/>
        </a:spcBef>
        <a:spcAft>
          <a:spcPct val="0"/>
        </a:spcAft>
        <a:defRPr sz="4400">
          <a:solidFill>
            <a:schemeClr val="tx1"/>
          </a:solidFill>
          <a:latin typeface="Calibri" charset="0"/>
          <a:ea typeface="ヒラギノ角ゴ Pro W3" charset="0"/>
          <a:cs typeface="ヒラギノ角ゴ Pro W3" charset="0"/>
        </a:defRPr>
      </a:lvl5pPr>
      <a:lvl6pPr marL="457200" algn="ctr" defTabSz="457200" rtl="0" eaLnBrk="1" fontAlgn="base" hangingPunct="1">
        <a:spcBef>
          <a:spcPct val="0"/>
        </a:spcBef>
        <a:spcAft>
          <a:spcPct val="0"/>
        </a:spcAft>
        <a:defRPr sz="4400">
          <a:solidFill>
            <a:schemeClr val="tx1"/>
          </a:solidFill>
          <a:latin typeface="Calibri" charset="0"/>
          <a:ea typeface="ヒラギノ角ゴ Pro W3" charset="0"/>
          <a:cs typeface="ヒラギノ角ゴ Pro W3" charset="0"/>
        </a:defRPr>
      </a:lvl6pPr>
      <a:lvl7pPr marL="914400" algn="ctr" defTabSz="457200" rtl="0" eaLnBrk="1" fontAlgn="base" hangingPunct="1">
        <a:spcBef>
          <a:spcPct val="0"/>
        </a:spcBef>
        <a:spcAft>
          <a:spcPct val="0"/>
        </a:spcAft>
        <a:defRPr sz="4400">
          <a:solidFill>
            <a:schemeClr val="tx1"/>
          </a:solidFill>
          <a:latin typeface="Calibri" charset="0"/>
          <a:ea typeface="ヒラギノ角ゴ Pro W3" charset="0"/>
          <a:cs typeface="ヒラギノ角ゴ Pro W3" charset="0"/>
        </a:defRPr>
      </a:lvl7pPr>
      <a:lvl8pPr marL="1371600" algn="ctr" defTabSz="457200" rtl="0" eaLnBrk="1" fontAlgn="base" hangingPunct="1">
        <a:spcBef>
          <a:spcPct val="0"/>
        </a:spcBef>
        <a:spcAft>
          <a:spcPct val="0"/>
        </a:spcAft>
        <a:defRPr sz="4400">
          <a:solidFill>
            <a:schemeClr val="tx1"/>
          </a:solidFill>
          <a:latin typeface="Calibri" charset="0"/>
          <a:ea typeface="ヒラギノ角ゴ Pro W3" charset="0"/>
          <a:cs typeface="ヒラギノ角ゴ Pro W3" charset="0"/>
        </a:defRPr>
      </a:lvl8pPr>
      <a:lvl9pPr marL="1828800" algn="ctr" defTabSz="457200" rtl="0" eaLnBrk="1" fontAlgn="base" hangingPunct="1">
        <a:spcBef>
          <a:spcPct val="0"/>
        </a:spcBef>
        <a:spcAft>
          <a:spcPct val="0"/>
        </a:spcAft>
        <a:defRPr sz="4400">
          <a:solidFill>
            <a:schemeClr val="tx1"/>
          </a:solidFill>
          <a:latin typeface="Calibri" charset="0"/>
          <a:ea typeface="ヒラギノ角ゴ Pro W3" charset="0"/>
          <a:cs typeface="ヒラギノ角ゴ Pro W3"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ヒラギノ角ゴ Pro W3" charset="0"/>
          <a:cs typeface="ヒラギノ角ゴ Pro W3"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ヒラギノ角ゴ Pro W3"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ヒラギノ角ゴ Pro W3"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8" Type="http://schemas.openxmlformats.org/officeDocument/2006/relationships/hyperlink" Target="https://grants.nih.gov/faqs#/other-support-and-foreign-components.htm" TargetMode="External"/><Relationship Id="rId3" Type="http://schemas.openxmlformats.org/officeDocument/2006/relationships/hyperlink" Target="https://research.unc.edu/sponsored-research/forms/" TargetMode="External"/><Relationship Id="rId7" Type="http://schemas.openxmlformats.org/officeDocument/2006/relationships/hyperlink" Target="https://research.unc.edu/sponsored-research/resources/science-security/" TargetMode="External"/><Relationship Id="rId2" Type="http://schemas.openxmlformats.org/officeDocument/2006/relationships/slideLayout" Target="../slideLayouts/slideLayout2.xml"/><Relationship Id="rId1" Type="http://schemas.openxmlformats.org/officeDocument/2006/relationships/tags" Target="../tags/tag7.xml"/><Relationship Id="rId6" Type="http://schemas.openxmlformats.org/officeDocument/2006/relationships/hyperlink" Target="https://www.nsf.gov/bfa/dias/policy/biosketch.jsp" TargetMode="External"/><Relationship Id="rId5" Type="http://schemas.openxmlformats.org/officeDocument/2006/relationships/hyperlink" Target="https://grants.nih.gov/grants/forms/biosketch.htm" TargetMode="External"/><Relationship Id="rId4" Type="http://schemas.openxmlformats.org/officeDocument/2006/relationships/hyperlink" Target="https://www.nsf.gov/bfa/dias/policy/cps.jsp"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hyperlink" Target="https://www.justice.gov/usao-wdmi/pr/2019_1219_VARI" TargetMode="External"/><Relationship Id="rId2" Type="http://schemas.openxmlformats.org/officeDocument/2006/relationships/slideLayout" Target="../slideLayouts/slideLayout2.xml"/><Relationship Id="rId1" Type="http://schemas.openxmlformats.org/officeDocument/2006/relationships/tags" Target="../tags/tag10.xml"/><Relationship Id="rId6" Type="http://schemas.openxmlformats.org/officeDocument/2006/relationships/hyperlink" Target="https://www.sciencemag.org/news/2020/02/ex-emory-scientist-ties-china-charged-fraud" TargetMode="External"/><Relationship Id="rId5" Type="http://schemas.openxmlformats.org/officeDocument/2006/relationships/hyperlink" Target="https://www.justice.gov/usao-edtn/pr/researcher-university-tennessee-arrested-wire-fraud-and-making-false-statements-about" TargetMode="External"/><Relationship Id="rId4" Type="http://schemas.openxmlformats.org/officeDocument/2006/relationships/hyperlink" Target="https://www.nbcnews.com/news/us-news/harvard-s-chemistry-chair-charged-allegedly-lying-about-china-contract-n1124646"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s://nexus.od.nih.gov/all/2019/07/11/clarifying-long-standing-nih-policies-on-disclosing-other-support/" TargetMode="External"/><Relationship Id="rId3" Type="http://schemas.openxmlformats.org/officeDocument/2006/relationships/hyperlink" Target="https://research.unc.edu/compliance/foreign-influence/" TargetMode="External"/><Relationship Id="rId7" Type="http://schemas.openxmlformats.org/officeDocument/2006/relationships/hyperlink" Target="https://grants.nih.gov/grants/faq-other-support-foreign-components.htm" TargetMode="External"/><Relationship Id="rId2" Type="http://schemas.openxmlformats.org/officeDocument/2006/relationships/slideLayout" Target="../slideLayouts/slideLayout2.xml"/><Relationship Id="rId1" Type="http://schemas.openxmlformats.org/officeDocument/2006/relationships/tags" Target="../tags/tag11.xml"/><Relationship Id="rId6" Type="http://schemas.openxmlformats.org/officeDocument/2006/relationships/hyperlink" Target="https://grants.nih.gov/grants/guide/notice-files/NOT-OD-19-114.html" TargetMode="External"/><Relationship Id="rId5" Type="http://schemas.openxmlformats.org/officeDocument/2006/relationships/hyperlink" Target="https://www.med.unc.edu/spo/spo-knows/" TargetMode="External"/><Relationship Id="rId10" Type="http://schemas.openxmlformats.org/officeDocument/2006/relationships/hyperlink" Target="https://www.aspph.org/event/aspph-presents-webinar-managing-compliance-challenges-involving-global-collaborators/" TargetMode="External"/><Relationship Id="rId4" Type="http://schemas.openxmlformats.org/officeDocument/2006/relationships/hyperlink" Target="https://research.unc.edu/sponsored-research/resources/science-security/" TargetMode="External"/><Relationship Id="rId9" Type="http://schemas.openxmlformats.org/officeDocument/2006/relationships/hyperlink" Target="https://grants.nih.gov/grants/guide/notice-files/NOT-OD-18-115.html"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le 1"/>
          <p:cNvSpPr txBox="1">
            <a:spLocks/>
          </p:cNvSpPr>
          <p:nvPr/>
        </p:nvSpPr>
        <p:spPr bwMode="auto">
          <a:xfrm>
            <a:off x="4969624" y="761960"/>
            <a:ext cx="4174376" cy="23045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ヒラギノ角ゴ Pro W3" charset="0"/>
                <a:cs typeface="ヒラギノ角ゴ Pro W3" charset="0"/>
              </a:defRPr>
            </a:lvl1pPr>
            <a:lvl2pPr marL="742950" indent="-285750" eaLnBrk="0" hangingPunct="0">
              <a:defRPr sz="2400">
                <a:solidFill>
                  <a:schemeClr val="tx1"/>
                </a:solidFill>
                <a:latin typeface="Calibri" charset="0"/>
                <a:ea typeface="ヒラギノ角ゴ Pro W3" charset="0"/>
              </a:defRPr>
            </a:lvl2pPr>
            <a:lvl3pPr marL="1143000" indent="-228600" eaLnBrk="0" hangingPunct="0">
              <a:defRPr sz="2400">
                <a:solidFill>
                  <a:schemeClr val="tx1"/>
                </a:solidFill>
                <a:latin typeface="Calibri" charset="0"/>
                <a:ea typeface="ヒラギノ角ゴ Pro W3" charset="0"/>
              </a:defRPr>
            </a:lvl3pPr>
            <a:lvl4pPr marL="1600200" indent="-228600" eaLnBrk="0" hangingPunct="0">
              <a:defRPr sz="2400">
                <a:solidFill>
                  <a:schemeClr val="tx1"/>
                </a:solidFill>
                <a:latin typeface="Calibri" charset="0"/>
                <a:ea typeface="ヒラギノ角ゴ Pro W3" charset="0"/>
              </a:defRPr>
            </a:lvl4pPr>
            <a:lvl5pPr marL="2057400" indent="-228600" eaLnBrk="0" hangingPunct="0">
              <a:defRPr sz="2400">
                <a:solidFill>
                  <a:schemeClr val="tx1"/>
                </a:solidFill>
                <a:latin typeface="Calibri" charset="0"/>
                <a:ea typeface="ヒラギノ角ゴ Pro W3" charset="0"/>
              </a:defRPr>
            </a:lvl5pPr>
            <a:lvl6pPr marL="2514600" indent="-228600" eaLnBrk="0" fontAlgn="base" hangingPunct="0">
              <a:spcBef>
                <a:spcPct val="0"/>
              </a:spcBef>
              <a:spcAft>
                <a:spcPct val="0"/>
              </a:spcAft>
              <a:defRPr sz="2400">
                <a:solidFill>
                  <a:schemeClr val="tx1"/>
                </a:solidFill>
                <a:latin typeface="Calibri" charset="0"/>
                <a:ea typeface="ヒラギノ角ゴ Pro W3" charset="0"/>
              </a:defRPr>
            </a:lvl6pPr>
            <a:lvl7pPr marL="2971800" indent="-228600" eaLnBrk="0" fontAlgn="base" hangingPunct="0">
              <a:spcBef>
                <a:spcPct val="0"/>
              </a:spcBef>
              <a:spcAft>
                <a:spcPct val="0"/>
              </a:spcAft>
              <a:defRPr sz="2400">
                <a:solidFill>
                  <a:schemeClr val="tx1"/>
                </a:solidFill>
                <a:latin typeface="Calibri" charset="0"/>
                <a:ea typeface="ヒラギノ角ゴ Pro W3" charset="0"/>
              </a:defRPr>
            </a:lvl7pPr>
            <a:lvl8pPr marL="3429000" indent="-228600" eaLnBrk="0" fontAlgn="base" hangingPunct="0">
              <a:spcBef>
                <a:spcPct val="0"/>
              </a:spcBef>
              <a:spcAft>
                <a:spcPct val="0"/>
              </a:spcAft>
              <a:defRPr sz="2400">
                <a:solidFill>
                  <a:schemeClr val="tx1"/>
                </a:solidFill>
                <a:latin typeface="Calibri" charset="0"/>
                <a:ea typeface="ヒラギノ角ゴ Pro W3" charset="0"/>
              </a:defRPr>
            </a:lvl8pPr>
            <a:lvl9pPr marL="3886200" indent="-228600" eaLnBrk="0" fontAlgn="base" hangingPunct="0">
              <a:spcBef>
                <a:spcPct val="0"/>
              </a:spcBef>
              <a:spcAft>
                <a:spcPct val="0"/>
              </a:spcAft>
              <a:defRPr sz="2400">
                <a:solidFill>
                  <a:schemeClr val="tx1"/>
                </a:solidFill>
                <a:latin typeface="Calibri" charset="0"/>
                <a:ea typeface="ヒラギノ角ゴ Pro W3" charset="0"/>
              </a:defRPr>
            </a:lvl9pPr>
          </a:lstStyle>
          <a:p>
            <a:pPr eaLnBrk="1" hangingPunct="1"/>
            <a:r>
              <a:rPr lang="en-US" sz="1000" dirty="0">
                <a:solidFill>
                  <a:schemeClr val="bg1"/>
                </a:solidFill>
                <a:latin typeface="Cambria" panose="02040503050406030204" pitchFamily="18" charset="0"/>
              </a:rPr>
              <a:t/>
            </a:r>
            <a:br>
              <a:rPr lang="en-US" sz="1000" dirty="0">
                <a:solidFill>
                  <a:schemeClr val="bg1"/>
                </a:solidFill>
                <a:latin typeface="Cambria" panose="02040503050406030204" pitchFamily="18" charset="0"/>
              </a:rPr>
            </a:br>
            <a:r>
              <a:rPr lang="en-US" b="1" dirty="0">
                <a:solidFill>
                  <a:schemeClr val="bg1"/>
                </a:solidFill>
                <a:latin typeface="Cambria" panose="02040503050406030204" pitchFamily="18" charset="0"/>
              </a:rPr>
              <a:t>Science and Security:</a:t>
            </a:r>
            <a:br>
              <a:rPr lang="en-US" b="1" dirty="0">
                <a:solidFill>
                  <a:schemeClr val="bg1"/>
                </a:solidFill>
                <a:latin typeface="Cambria" panose="02040503050406030204" pitchFamily="18" charset="0"/>
              </a:rPr>
            </a:br>
            <a:r>
              <a:rPr lang="en-US" i="1" dirty="0">
                <a:solidFill>
                  <a:schemeClr val="bg1"/>
                </a:solidFill>
                <a:latin typeface="Cambria" panose="02040503050406030204" pitchFamily="18" charset="0"/>
              </a:rPr>
              <a:t>The Impact to Other Support (NIH), Foreign Components (NIH), and Current and Pending Support (NSF)</a:t>
            </a:r>
          </a:p>
          <a:p>
            <a:pPr eaLnBrk="1" hangingPunct="1"/>
            <a:endParaRPr lang="en-US" sz="3000" dirty="0">
              <a:solidFill>
                <a:schemeClr val="bg1"/>
              </a:solidFill>
              <a:latin typeface="Cambria" panose="02040503050406030204" pitchFamily="18" charset="0"/>
            </a:endParaRPr>
          </a:p>
          <a:p>
            <a:pPr eaLnBrk="1" hangingPunct="1"/>
            <a:endParaRPr lang="en-US" sz="3000" dirty="0">
              <a:solidFill>
                <a:schemeClr val="bg1"/>
              </a:solidFill>
              <a:latin typeface="Cambria" panose="02040503050406030204" pitchFamily="18" charset="0"/>
            </a:endParaRPr>
          </a:p>
        </p:txBody>
      </p:sp>
      <p:sp>
        <p:nvSpPr>
          <p:cNvPr id="2" name="Rectangle 1">
            <a:extLst>
              <a:ext uri="{FF2B5EF4-FFF2-40B4-BE49-F238E27FC236}">
                <a16:creationId xmlns:a16="http://schemas.microsoft.com/office/drawing/2014/main" id="{701435F5-37BF-C142-B282-3A11DED68C6A}"/>
              </a:ext>
            </a:extLst>
          </p:cNvPr>
          <p:cNvSpPr/>
          <p:nvPr/>
        </p:nvSpPr>
        <p:spPr>
          <a:xfrm>
            <a:off x="4482736" y="4201487"/>
            <a:ext cx="4572000" cy="1923604"/>
          </a:xfrm>
          <a:prstGeom prst="rect">
            <a:avLst/>
          </a:prstGeom>
        </p:spPr>
        <p:txBody>
          <a:bodyPr>
            <a:spAutoFit/>
          </a:bodyPr>
          <a:lstStyle/>
          <a:p>
            <a:pPr algn="r" eaLnBrk="1" hangingPunct="1"/>
            <a:r>
              <a:rPr lang="en-US" sz="1800" dirty="0">
                <a:solidFill>
                  <a:schemeClr val="bg1"/>
                </a:solidFill>
                <a:latin typeface="Cambria" panose="02040503050406030204" pitchFamily="18" charset="0"/>
                <a:cs typeface="Calibri" panose="020F0502020204030204" pitchFamily="34" charset="0"/>
              </a:rPr>
              <a:t>Brian Collier</a:t>
            </a:r>
            <a:br>
              <a:rPr lang="en-US" sz="1800" dirty="0">
                <a:solidFill>
                  <a:schemeClr val="bg1"/>
                </a:solidFill>
                <a:latin typeface="Cambria" panose="02040503050406030204" pitchFamily="18" charset="0"/>
                <a:cs typeface="Calibri" panose="020F0502020204030204" pitchFamily="34" charset="0"/>
              </a:rPr>
            </a:br>
            <a:r>
              <a:rPr lang="en-US" sz="1500" i="1" dirty="0">
                <a:solidFill>
                  <a:schemeClr val="bg1"/>
                </a:solidFill>
                <a:latin typeface="Cambria" panose="02040503050406030204" pitchFamily="18" charset="0"/>
                <a:cs typeface="Calibri" panose="020F0502020204030204" pitchFamily="34" charset="0"/>
              </a:rPr>
              <a:t>Assistant Director of Research Administration, OSR</a:t>
            </a:r>
          </a:p>
          <a:p>
            <a:pPr algn="r" eaLnBrk="1" hangingPunct="1"/>
            <a:r>
              <a:rPr lang="en-US" sz="800" dirty="0">
                <a:solidFill>
                  <a:schemeClr val="bg1"/>
                </a:solidFill>
                <a:latin typeface="Cambria" panose="02040503050406030204" pitchFamily="18" charset="0"/>
                <a:cs typeface="Calibri" panose="020F0502020204030204" pitchFamily="34" charset="0"/>
              </a:rPr>
              <a:t/>
            </a:r>
            <a:br>
              <a:rPr lang="en-US" sz="800" dirty="0">
                <a:solidFill>
                  <a:schemeClr val="bg1"/>
                </a:solidFill>
                <a:latin typeface="Cambria" panose="02040503050406030204" pitchFamily="18" charset="0"/>
                <a:cs typeface="Calibri" panose="020F0502020204030204" pitchFamily="34" charset="0"/>
              </a:rPr>
            </a:br>
            <a:r>
              <a:rPr lang="en-US" sz="1800" dirty="0">
                <a:solidFill>
                  <a:schemeClr val="bg1"/>
                </a:solidFill>
                <a:latin typeface="Cambria" panose="02040503050406030204" pitchFamily="18" charset="0"/>
                <a:cs typeface="Calibri" panose="020F0502020204030204" pitchFamily="34" charset="0"/>
              </a:rPr>
              <a:t>Sherry Whitaker</a:t>
            </a:r>
            <a:br>
              <a:rPr lang="en-US" sz="1800" dirty="0">
                <a:solidFill>
                  <a:schemeClr val="bg1"/>
                </a:solidFill>
                <a:latin typeface="Cambria" panose="02040503050406030204" pitchFamily="18" charset="0"/>
                <a:cs typeface="Calibri" panose="020F0502020204030204" pitchFamily="34" charset="0"/>
              </a:rPr>
            </a:br>
            <a:r>
              <a:rPr lang="en-US" sz="1500" i="1" dirty="0">
                <a:solidFill>
                  <a:schemeClr val="bg1"/>
                </a:solidFill>
                <a:latin typeface="Cambria" panose="02040503050406030204" pitchFamily="18" charset="0"/>
                <a:cs typeface="Calibri" panose="020F0502020204030204" pitchFamily="34" charset="0"/>
              </a:rPr>
              <a:t>Director of Sponsored Programs Office, </a:t>
            </a:r>
            <a:r>
              <a:rPr lang="en-US" sz="1500" i="1" dirty="0" err="1">
                <a:solidFill>
                  <a:schemeClr val="bg1"/>
                </a:solidFill>
                <a:latin typeface="Cambria" panose="02040503050406030204" pitchFamily="18" charset="0"/>
                <a:cs typeface="Calibri" panose="020F0502020204030204" pitchFamily="34" charset="0"/>
              </a:rPr>
              <a:t>SoM</a:t>
            </a:r>
            <a:endParaRPr lang="en-US" sz="1500" i="1" dirty="0">
              <a:solidFill>
                <a:schemeClr val="bg1"/>
              </a:solidFill>
              <a:latin typeface="Cambria" panose="02040503050406030204" pitchFamily="18" charset="0"/>
              <a:cs typeface="Calibri" panose="020F0502020204030204" pitchFamily="34" charset="0"/>
            </a:endParaRPr>
          </a:p>
          <a:p>
            <a:pPr algn="r" eaLnBrk="1" hangingPunct="1"/>
            <a:endParaRPr lang="en-US" sz="1500" i="1" dirty="0">
              <a:solidFill>
                <a:schemeClr val="bg1"/>
              </a:solidFill>
              <a:latin typeface="Cambria" panose="02040503050406030204" pitchFamily="18" charset="0"/>
              <a:cs typeface="Calibri" panose="020F0502020204030204" pitchFamily="34" charset="0"/>
            </a:endParaRPr>
          </a:p>
          <a:p>
            <a:pPr algn="r" eaLnBrk="1" hangingPunct="1"/>
            <a:endParaRPr lang="en-US" sz="1500" i="1" dirty="0">
              <a:solidFill>
                <a:schemeClr val="bg1"/>
              </a:solidFill>
              <a:latin typeface="Cambria" panose="02040503050406030204" pitchFamily="18" charset="0"/>
              <a:cs typeface="Calibri" panose="020F0502020204030204" pitchFamily="34" charset="0"/>
            </a:endParaRPr>
          </a:p>
          <a:p>
            <a:pPr algn="r" eaLnBrk="1" hangingPunct="1"/>
            <a:r>
              <a:rPr lang="en-US" sz="1500" i="1" dirty="0">
                <a:solidFill>
                  <a:schemeClr val="bg1"/>
                </a:solidFill>
                <a:latin typeface="Cambria" panose="02040503050406030204" pitchFamily="18" charset="0"/>
                <a:cs typeface="Calibri" panose="020F0502020204030204" pitchFamily="34" charset="0"/>
              </a:rPr>
              <a:t>4/9/2020 Version</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D2D10-16DC-4237-B2AF-B4905F36E534}"/>
              </a:ext>
            </a:extLst>
          </p:cNvPr>
          <p:cNvSpPr>
            <a:spLocks noGrp="1"/>
          </p:cNvSpPr>
          <p:nvPr>
            <p:ph type="title"/>
          </p:nvPr>
        </p:nvSpPr>
        <p:spPr>
          <a:xfrm>
            <a:off x="457200" y="274638"/>
            <a:ext cx="8229600" cy="639762"/>
          </a:xfrm>
        </p:spPr>
        <p:txBody>
          <a:bodyPr/>
          <a:lstStyle/>
          <a:p>
            <a:r>
              <a:rPr lang="en-US" sz="3200" dirty="0">
                <a:solidFill>
                  <a:srgbClr val="6CADDA"/>
                </a:solidFill>
              </a:rPr>
              <a:t>Templates and FAQ Links</a:t>
            </a:r>
          </a:p>
        </p:txBody>
      </p:sp>
      <p:sp>
        <p:nvSpPr>
          <p:cNvPr id="3" name="Content Placeholder 2">
            <a:extLst>
              <a:ext uri="{FF2B5EF4-FFF2-40B4-BE49-F238E27FC236}">
                <a16:creationId xmlns:a16="http://schemas.microsoft.com/office/drawing/2014/main" id="{5294C5D7-A68F-4747-939C-05355535BDC9}"/>
              </a:ext>
            </a:extLst>
          </p:cNvPr>
          <p:cNvSpPr>
            <a:spLocks noGrp="1"/>
          </p:cNvSpPr>
          <p:nvPr>
            <p:ph idx="1"/>
          </p:nvPr>
        </p:nvSpPr>
        <p:spPr>
          <a:xfrm>
            <a:off x="457200" y="898122"/>
            <a:ext cx="8229600" cy="4896466"/>
          </a:xfrm>
        </p:spPr>
        <p:txBody>
          <a:bodyPr/>
          <a:lstStyle/>
          <a:p>
            <a:pPr marL="57150" indent="0">
              <a:buNone/>
            </a:pPr>
            <a:endParaRPr lang="en-US" sz="1800" dirty="0"/>
          </a:p>
          <a:p>
            <a:pPr marL="57150" indent="0">
              <a:buNone/>
            </a:pPr>
            <a:r>
              <a:rPr lang="en-US" sz="1800" b="1" dirty="0"/>
              <a:t>Sample NIH Other Support Template (focus on content instead of format)</a:t>
            </a:r>
          </a:p>
          <a:p>
            <a:pPr marL="57150" indent="0">
              <a:buNone/>
            </a:pPr>
            <a:r>
              <a:rPr lang="en-US" sz="1800" dirty="0">
                <a:hlinkClick r:id="rId3"/>
              </a:rPr>
              <a:t>https://research.unc.edu/sponsored-research/forms/#</a:t>
            </a:r>
            <a:endParaRPr lang="en-US" sz="1800" dirty="0"/>
          </a:p>
          <a:p>
            <a:pPr marL="57150" indent="0">
              <a:buNone/>
            </a:pPr>
            <a:endParaRPr lang="en-US" sz="1000" dirty="0"/>
          </a:p>
          <a:p>
            <a:pPr marL="57150" indent="0">
              <a:buNone/>
            </a:pPr>
            <a:r>
              <a:rPr lang="en-US" sz="1800" b="1" dirty="0"/>
              <a:t>NSF Current and Pending Support Template</a:t>
            </a:r>
          </a:p>
          <a:p>
            <a:pPr marL="57150" indent="0">
              <a:buNone/>
            </a:pPr>
            <a:r>
              <a:rPr lang="en-US" sz="1800" dirty="0">
                <a:hlinkClick r:id="rId4"/>
              </a:rPr>
              <a:t>https://www.nsf.gov/bfa/dias/policy/cps.jsp</a:t>
            </a:r>
            <a:endParaRPr lang="en-US" sz="1800" dirty="0"/>
          </a:p>
          <a:p>
            <a:pPr marL="57150" indent="0">
              <a:buNone/>
            </a:pPr>
            <a:endParaRPr lang="en-US" sz="1000" dirty="0"/>
          </a:p>
          <a:p>
            <a:pPr marL="57150" indent="0">
              <a:buNone/>
            </a:pPr>
            <a:r>
              <a:rPr lang="en-US" sz="1800" b="1" dirty="0"/>
              <a:t>NIH Biosketch Information</a:t>
            </a:r>
          </a:p>
          <a:p>
            <a:pPr marL="57150" indent="0">
              <a:buNone/>
            </a:pPr>
            <a:r>
              <a:rPr lang="en-US" sz="1800" dirty="0">
                <a:hlinkClick r:id="rId5"/>
              </a:rPr>
              <a:t>https://grants.nih.gov/grants/forms/biosketch.htm</a:t>
            </a:r>
            <a:endParaRPr lang="en-US" sz="1800" dirty="0"/>
          </a:p>
          <a:p>
            <a:pPr marL="57150" indent="0">
              <a:buNone/>
            </a:pPr>
            <a:endParaRPr lang="en-US" sz="1000" dirty="0"/>
          </a:p>
          <a:p>
            <a:pPr marL="57150" indent="0">
              <a:buNone/>
            </a:pPr>
            <a:r>
              <a:rPr lang="en-US" sz="1800" b="1" dirty="0"/>
              <a:t>NSF Biosketch Information</a:t>
            </a:r>
          </a:p>
          <a:p>
            <a:pPr marL="57150" indent="0">
              <a:buNone/>
            </a:pPr>
            <a:r>
              <a:rPr lang="en-US" sz="1800" dirty="0">
                <a:hlinkClick r:id="rId6"/>
              </a:rPr>
              <a:t>https://www.nsf.gov/bfa/dias/policy/biosketch.jsp</a:t>
            </a:r>
            <a:endParaRPr lang="en-US" sz="1800" dirty="0"/>
          </a:p>
          <a:p>
            <a:pPr marL="57150" indent="0">
              <a:buNone/>
            </a:pPr>
            <a:endParaRPr lang="en-US" sz="1000" dirty="0"/>
          </a:p>
          <a:p>
            <a:pPr marL="57150" indent="0">
              <a:buNone/>
            </a:pPr>
            <a:r>
              <a:rPr lang="en-US" sz="1800" b="1" dirty="0"/>
              <a:t>FAQs</a:t>
            </a:r>
          </a:p>
          <a:p>
            <a:pPr marL="57150" indent="0">
              <a:buNone/>
            </a:pPr>
            <a:r>
              <a:rPr lang="en-US" sz="1800" dirty="0">
                <a:hlinkClick r:id="rId7"/>
              </a:rPr>
              <a:t>https://research.unc.edu/sponsored-research/resources/science-security/</a:t>
            </a:r>
            <a:endParaRPr lang="en-US" sz="1800" dirty="0"/>
          </a:p>
          <a:p>
            <a:pPr marL="57150" indent="0">
              <a:buNone/>
            </a:pPr>
            <a:r>
              <a:rPr lang="en-US" sz="1800" dirty="0">
                <a:hlinkClick r:id="rId8"/>
              </a:rPr>
              <a:t>https://grants.nih.gov/faqs#/other-support-and-foreign-components.htm</a:t>
            </a:r>
            <a:endParaRPr lang="en-US" sz="1800" dirty="0"/>
          </a:p>
          <a:p>
            <a:pPr marL="57150" indent="0">
              <a:buNone/>
            </a:pPr>
            <a:endParaRPr lang="en-US" sz="1800" dirty="0"/>
          </a:p>
          <a:p>
            <a:pPr lvl="1"/>
            <a:endParaRPr lang="en-US" sz="1800" dirty="0"/>
          </a:p>
        </p:txBody>
      </p:sp>
    </p:spTree>
    <p:custDataLst>
      <p:tags r:id="rId1"/>
    </p:custDataLst>
    <p:extLst>
      <p:ext uri="{BB962C8B-B14F-4D97-AF65-F5344CB8AC3E}">
        <p14:creationId xmlns:p14="http://schemas.microsoft.com/office/powerpoint/2010/main" val="2932988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EA5FB-5807-4E83-987F-A95D7EBAA337}"/>
              </a:ext>
            </a:extLst>
          </p:cNvPr>
          <p:cNvSpPr>
            <a:spLocks noGrp="1"/>
          </p:cNvSpPr>
          <p:nvPr>
            <p:ph type="title"/>
          </p:nvPr>
        </p:nvSpPr>
        <p:spPr/>
        <p:txBody>
          <a:bodyPr/>
          <a:lstStyle/>
          <a:p>
            <a:r>
              <a:rPr lang="en-US" sz="3600" dirty="0">
                <a:solidFill>
                  <a:srgbClr val="6CADDA"/>
                </a:solidFill>
              </a:rPr>
              <a:t>What is a Foreign Component to NIH?</a:t>
            </a:r>
          </a:p>
        </p:txBody>
      </p:sp>
      <p:sp>
        <p:nvSpPr>
          <p:cNvPr id="3" name="Content Placeholder 2">
            <a:extLst>
              <a:ext uri="{FF2B5EF4-FFF2-40B4-BE49-F238E27FC236}">
                <a16:creationId xmlns:a16="http://schemas.microsoft.com/office/drawing/2014/main" id="{09711D6A-47B3-4919-8917-9ED7A2570550}"/>
              </a:ext>
            </a:extLst>
          </p:cNvPr>
          <p:cNvSpPr>
            <a:spLocks noGrp="1"/>
          </p:cNvSpPr>
          <p:nvPr>
            <p:ph idx="1"/>
          </p:nvPr>
        </p:nvSpPr>
        <p:spPr>
          <a:xfrm>
            <a:off x="457200" y="1097168"/>
            <a:ext cx="8229600" cy="4759101"/>
          </a:xfrm>
        </p:spPr>
        <p:txBody>
          <a:bodyPr/>
          <a:lstStyle/>
          <a:p>
            <a:r>
              <a:rPr lang="en-US" sz="1900" dirty="0"/>
              <a:t>NIH currently defines a foreign component as the existence of any </a:t>
            </a:r>
            <a:r>
              <a:rPr lang="en-US" sz="1900" b="1" dirty="0"/>
              <a:t>significant scientific element</a:t>
            </a:r>
            <a:r>
              <a:rPr lang="en-US" sz="1900" dirty="0"/>
              <a:t> or segment of your NIH-supported project performed outside the United States.</a:t>
            </a:r>
          </a:p>
          <a:p>
            <a:endParaRPr lang="en-US" sz="1900" dirty="0"/>
          </a:p>
          <a:p>
            <a:r>
              <a:rPr lang="en-US" sz="1900" dirty="0"/>
              <a:t>In other words, it means:</a:t>
            </a:r>
          </a:p>
          <a:p>
            <a:endParaRPr lang="en-US" sz="1900" dirty="0"/>
          </a:p>
          <a:p>
            <a:pPr lvl="1"/>
            <a:r>
              <a:rPr lang="en-US" sz="1900" dirty="0"/>
              <a:t>The performance of work on </a:t>
            </a:r>
            <a:r>
              <a:rPr lang="en-US" sz="1900" b="1" dirty="0"/>
              <a:t>your</a:t>
            </a:r>
            <a:r>
              <a:rPr lang="en-US" sz="1900" dirty="0"/>
              <a:t> project by </a:t>
            </a:r>
            <a:r>
              <a:rPr lang="en-US" sz="1900" b="1" dirty="0"/>
              <a:t>you or a project team member</a:t>
            </a:r>
            <a:r>
              <a:rPr lang="en-US" sz="1900" dirty="0"/>
              <a:t> in a foreign location, whether NIH funds are expended or not expended; and/or</a:t>
            </a:r>
          </a:p>
          <a:p>
            <a:pPr lvl="1"/>
            <a:endParaRPr lang="en-US" sz="1900" dirty="0"/>
          </a:p>
          <a:p>
            <a:pPr lvl="1"/>
            <a:r>
              <a:rPr lang="en-US" sz="1900" dirty="0"/>
              <a:t>The performance of work on </a:t>
            </a:r>
            <a:r>
              <a:rPr lang="en-US" sz="1900" b="1" dirty="0"/>
              <a:t>your</a:t>
            </a:r>
            <a:r>
              <a:rPr lang="en-US" sz="1900" dirty="0"/>
              <a:t> project by a researcher who is not on your official project team in a foreign location employed or paid for by a foreign organization, whether NIH funds are expended or not expended (e.g. a foreign collaborator you’re working with, etc.).</a:t>
            </a:r>
          </a:p>
        </p:txBody>
      </p:sp>
    </p:spTree>
    <p:custDataLst>
      <p:tags r:id="rId1"/>
    </p:custDataLst>
    <p:extLst>
      <p:ext uri="{BB962C8B-B14F-4D97-AF65-F5344CB8AC3E}">
        <p14:creationId xmlns:p14="http://schemas.microsoft.com/office/powerpoint/2010/main" val="665621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BA040-3D10-4F5B-90C0-9DB76A9192C8}"/>
              </a:ext>
            </a:extLst>
          </p:cNvPr>
          <p:cNvSpPr>
            <a:spLocks noGrp="1"/>
          </p:cNvSpPr>
          <p:nvPr>
            <p:ph type="title"/>
          </p:nvPr>
        </p:nvSpPr>
        <p:spPr>
          <a:xfrm>
            <a:off x="457200" y="274638"/>
            <a:ext cx="8229600" cy="1030204"/>
          </a:xfrm>
        </p:spPr>
        <p:txBody>
          <a:bodyPr/>
          <a:lstStyle/>
          <a:p>
            <a:r>
              <a:rPr lang="en-US" sz="3200" dirty="0">
                <a:solidFill>
                  <a:srgbClr val="6CADDA"/>
                </a:solidFill>
              </a:rPr>
              <a:t>What does Significant Scientific Element Mean?</a:t>
            </a:r>
            <a:br>
              <a:rPr lang="en-US" sz="3200" dirty="0">
                <a:solidFill>
                  <a:srgbClr val="6CADDA"/>
                </a:solidFill>
              </a:rPr>
            </a:br>
            <a:r>
              <a:rPr lang="en-US" sz="3200" dirty="0">
                <a:solidFill>
                  <a:srgbClr val="6CADDA"/>
                </a:solidFill>
              </a:rPr>
              <a:t/>
            </a:r>
            <a:br>
              <a:rPr lang="en-US" sz="3200" dirty="0">
                <a:solidFill>
                  <a:srgbClr val="6CADDA"/>
                </a:solidFill>
              </a:rPr>
            </a:br>
            <a:endParaRPr lang="en-US" sz="3200" dirty="0">
              <a:solidFill>
                <a:srgbClr val="6CADDA"/>
              </a:solidFill>
            </a:endParaRPr>
          </a:p>
        </p:txBody>
      </p:sp>
      <p:sp>
        <p:nvSpPr>
          <p:cNvPr id="3" name="Content Placeholder 2">
            <a:extLst>
              <a:ext uri="{FF2B5EF4-FFF2-40B4-BE49-F238E27FC236}">
                <a16:creationId xmlns:a16="http://schemas.microsoft.com/office/drawing/2014/main" id="{6A0751FF-5DBE-45DF-9787-3B71A015C112}"/>
              </a:ext>
            </a:extLst>
          </p:cNvPr>
          <p:cNvSpPr>
            <a:spLocks noGrp="1"/>
          </p:cNvSpPr>
          <p:nvPr>
            <p:ph idx="1"/>
          </p:nvPr>
        </p:nvSpPr>
        <p:spPr>
          <a:xfrm>
            <a:off x="504700" y="1304842"/>
            <a:ext cx="8330540" cy="4338920"/>
          </a:xfrm>
        </p:spPr>
        <p:txBody>
          <a:bodyPr/>
          <a:lstStyle/>
          <a:p>
            <a:pPr marL="0" indent="0">
              <a:buNone/>
            </a:pPr>
            <a:r>
              <a:rPr lang="en-US" sz="1800" dirty="0"/>
              <a:t>NIH has not provided a hard definition because it differs project to project.  Some examples of project-specific activities that might be considered significant:</a:t>
            </a:r>
          </a:p>
          <a:p>
            <a:endParaRPr lang="en-US" sz="1800" dirty="0"/>
          </a:p>
          <a:p>
            <a:pPr lvl="1"/>
            <a:r>
              <a:rPr lang="en-US" sz="1800" dirty="0"/>
              <a:t>Collaborations with individuals at a foreign site anticipated to result in them being named co-authors on publications attributed to the project;</a:t>
            </a:r>
          </a:p>
          <a:p>
            <a:pPr lvl="1"/>
            <a:endParaRPr lang="en-US" sz="1800" dirty="0"/>
          </a:p>
          <a:p>
            <a:pPr lvl="1"/>
            <a:r>
              <a:rPr lang="en-US" sz="1800" dirty="0"/>
              <a:t>Use of facilities or equipment at a foreign site;</a:t>
            </a:r>
          </a:p>
          <a:p>
            <a:pPr lvl="1"/>
            <a:endParaRPr lang="en-US" sz="1800" dirty="0"/>
          </a:p>
          <a:p>
            <a:pPr lvl="1"/>
            <a:r>
              <a:rPr lang="en-US" sz="1800" dirty="0"/>
              <a:t>Receipt of financial support or resources from a foreign entity.</a:t>
            </a:r>
          </a:p>
          <a:p>
            <a:pPr marL="457200" lvl="1" indent="0">
              <a:buNone/>
            </a:pPr>
            <a:endParaRPr lang="en-US" sz="1800" dirty="0"/>
          </a:p>
          <a:p>
            <a:pPr marL="57150" indent="0">
              <a:buNone/>
            </a:pPr>
            <a:r>
              <a:rPr lang="en-US" sz="1800" b="1" dirty="0"/>
              <a:t>NOTE:  </a:t>
            </a:r>
            <a:r>
              <a:rPr lang="en-US" sz="1800" dirty="0"/>
              <a:t>The University, with your help, will make the initial determination of significance, but NIH will make the final determination</a:t>
            </a:r>
          </a:p>
          <a:p>
            <a:endParaRPr lang="en-US" sz="2300" dirty="0"/>
          </a:p>
        </p:txBody>
      </p:sp>
    </p:spTree>
    <p:custDataLst>
      <p:tags r:id="rId1"/>
    </p:custDataLst>
    <p:extLst>
      <p:ext uri="{BB962C8B-B14F-4D97-AF65-F5344CB8AC3E}">
        <p14:creationId xmlns:p14="http://schemas.microsoft.com/office/powerpoint/2010/main" val="2320656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BA040-3D10-4F5B-90C0-9DB76A9192C8}"/>
              </a:ext>
            </a:extLst>
          </p:cNvPr>
          <p:cNvSpPr>
            <a:spLocks noGrp="1"/>
          </p:cNvSpPr>
          <p:nvPr>
            <p:ph type="title"/>
          </p:nvPr>
        </p:nvSpPr>
        <p:spPr>
          <a:xfrm>
            <a:off x="457200" y="274638"/>
            <a:ext cx="8229600" cy="804149"/>
          </a:xfrm>
        </p:spPr>
        <p:txBody>
          <a:bodyPr/>
          <a:lstStyle/>
          <a:p>
            <a:r>
              <a:rPr lang="en-US" sz="2400" dirty="0">
                <a:solidFill>
                  <a:srgbClr val="6CADDA"/>
                </a:solidFill>
              </a:rPr>
              <a:t>What Could Happen if My Other Support, Foreign Component, or Current and Pending Support Information Isn’t Accurate?</a:t>
            </a:r>
            <a:r>
              <a:rPr lang="en-US" sz="3600" dirty="0">
                <a:solidFill>
                  <a:srgbClr val="6CADDA"/>
                </a:solidFill>
              </a:rPr>
              <a:t/>
            </a:r>
            <a:br>
              <a:rPr lang="en-US" sz="3600" dirty="0">
                <a:solidFill>
                  <a:srgbClr val="6CADDA"/>
                </a:solidFill>
              </a:rPr>
            </a:br>
            <a:r>
              <a:rPr lang="en-US" sz="3600" dirty="0">
                <a:solidFill>
                  <a:srgbClr val="6CADDA"/>
                </a:solidFill>
              </a:rPr>
              <a:t/>
            </a:r>
            <a:br>
              <a:rPr lang="en-US" sz="3600" dirty="0">
                <a:solidFill>
                  <a:srgbClr val="6CADDA"/>
                </a:solidFill>
              </a:rPr>
            </a:br>
            <a:endParaRPr lang="en-US" sz="3600" dirty="0">
              <a:solidFill>
                <a:srgbClr val="6CADDA"/>
              </a:solidFill>
            </a:endParaRPr>
          </a:p>
        </p:txBody>
      </p:sp>
      <p:sp>
        <p:nvSpPr>
          <p:cNvPr id="3" name="Content Placeholder 2">
            <a:extLst>
              <a:ext uri="{FF2B5EF4-FFF2-40B4-BE49-F238E27FC236}">
                <a16:creationId xmlns:a16="http://schemas.microsoft.com/office/drawing/2014/main" id="{6A0751FF-5DBE-45DF-9787-3B71A015C112}"/>
              </a:ext>
            </a:extLst>
          </p:cNvPr>
          <p:cNvSpPr>
            <a:spLocks noGrp="1"/>
          </p:cNvSpPr>
          <p:nvPr>
            <p:ph idx="1"/>
          </p:nvPr>
        </p:nvSpPr>
        <p:spPr>
          <a:xfrm>
            <a:off x="457200" y="1288728"/>
            <a:ext cx="8330540" cy="4589298"/>
          </a:xfrm>
        </p:spPr>
        <p:txBody>
          <a:bodyPr/>
          <a:lstStyle/>
          <a:p>
            <a:pPr marL="0" indent="0">
              <a:buNone/>
            </a:pPr>
            <a:r>
              <a:rPr lang="en-US" sz="1600" dirty="0">
                <a:solidFill>
                  <a:srgbClr val="4F4F4F"/>
                </a:solidFill>
                <a:latin typeface="FoundersGroteskWeb-Regular"/>
              </a:rPr>
              <a:t>The Federal Government may remove you from the project, impose specific award conditions, disallow costs, withhold future awards to the university, or terminate your award.  In extreme cases, it may also result in your arrest for violating the False Claims Act or penalizing the university financially for the same reason.  Below are links to specific cases where that has happened:</a:t>
            </a:r>
          </a:p>
          <a:p>
            <a:pPr marL="0" indent="0">
              <a:buNone/>
            </a:pPr>
            <a:endParaRPr lang="en-US" sz="1600" dirty="0">
              <a:solidFill>
                <a:srgbClr val="4F4F4F"/>
              </a:solidFill>
              <a:latin typeface="FoundersGroteskWeb-Regular"/>
            </a:endParaRPr>
          </a:p>
          <a:p>
            <a:r>
              <a:rPr lang="en-US" sz="1600" b="1" dirty="0">
                <a:solidFill>
                  <a:srgbClr val="4F4F4F"/>
                </a:solidFill>
                <a:latin typeface="FoundersGroteskWeb-Regular"/>
              </a:rPr>
              <a:t>Harvard Professor Arrested  </a:t>
            </a:r>
            <a:br>
              <a:rPr lang="en-US" sz="1600" b="1" dirty="0">
                <a:solidFill>
                  <a:srgbClr val="4F4F4F"/>
                </a:solidFill>
                <a:latin typeface="FoundersGroteskWeb-Regular"/>
              </a:rPr>
            </a:br>
            <a:r>
              <a:rPr lang="en-US" sz="1600" dirty="0">
                <a:hlinkClick r:id="rId4"/>
              </a:rPr>
              <a:t>https://www.nbcnews.com/news/us-news/harvard-s-chemistry-chair-charged-allegedly-lying-about-china-contract-n1124646</a:t>
            </a:r>
            <a:endParaRPr lang="en-US" sz="1600" dirty="0"/>
          </a:p>
          <a:p>
            <a:endParaRPr lang="en-US" sz="500" dirty="0">
              <a:solidFill>
                <a:srgbClr val="4F4F4F"/>
              </a:solidFill>
              <a:latin typeface="FoundersGroteskWeb-Regular"/>
            </a:endParaRPr>
          </a:p>
          <a:p>
            <a:r>
              <a:rPr lang="en-US" sz="1600" b="1" dirty="0">
                <a:solidFill>
                  <a:srgbClr val="4F4F4F"/>
                </a:solidFill>
                <a:latin typeface="FoundersGroteskWeb-Regular"/>
              </a:rPr>
              <a:t>University of Tennessee Professor Arrested</a:t>
            </a:r>
            <a:br>
              <a:rPr lang="en-US" sz="1600" b="1" dirty="0">
                <a:solidFill>
                  <a:srgbClr val="4F4F4F"/>
                </a:solidFill>
                <a:latin typeface="FoundersGroteskWeb-Regular"/>
              </a:rPr>
            </a:br>
            <a:r>
              <a:rPr lang="en-US" sz="1600" dirty="0">
                <a:hlinkClick r:id="rId5"/>
              </a:rPr>
              <a:t>https://www.justice.gov/usao-edtn/pr/researcher-university-tennessee-arrested-wire-fraud-and-making-false-statements-about</a:t>
            </a:r>
            <a:endParaRPr lang="en-US" sz="1600" dirty="0"/>
          </a:p>
          <a:p>
            <a:endParaRPr lang="en-US" sz="500" dirty="0"/>
          </a:p>
          <a:p>
            <a:r>
              <a:rPr lang="en-US" sz="1600" b="1" dirty="0"/>
              <a:t>Former Emory Professor Charged with Fraud</a:t>
            </a:r>
            <a:br>
              <a:rPr lang="en-US" sz="1600" b="1" dirty="0"/>
            </a:br>
            <a:r>
              <a:rPr lang="en-US" sz="1600" b="1" dirty="0"/>
              <a:t> </a:t>
            </a:r>
            <a:r>
              <a:rPr lang="en-US" sz="1600" dirty="0">
                <a:hlinkClick r:id="rId6"/>
              </a:rPr>
              <a:t>https://www.sciencemag.org/news/2020/02/ex-emory-scientist-ties-china-charged-fraud</a:t>
            </a:r>
            <a:endParaRPr lang="en-US" sz="1600" dirty="0"/>
          </a:p>
          <a:p>
            <a:endParaRPr lang="en-US" sz="500" dirty="0">
              <a:solidFill>
                <a:srgbClr val="4F4F4F"/>
              </a:solidFill>
              <a:latin typeface="FoundersGroteskWeb-Regular"/>
            </a:endParaRPr>
          </a:p>
          <a:p>
            <a:r>
              <a:rPr lang="en-US" sz="1600" b="1" dirty="0">
                <a:solidFill>
                  <a:srgbClr val="4F4F4F"/>
                </a:solidFill>
                <a:latin typeface="FoundersGroteskWeb-Regular"/>
              </a:rPr>
              <a:t>Van Andel Research Institute Fined $5.5M</a:t>
            </a:r>
            <a:br>
              <a:rPr lang="en-US" sz="1600" b="1" dirty="0">
                <a:solidFill>
                  <a:srgbClr val="4F4F4F"/>
                </a:solidFill>
                <a:latin typeface="FoundersGroteskWeb-Regular"/>
              </a:rPr>
            </a:br>
            <a:r>
              <a:rPr lang="en-US" sz="1600" dirty="0">
                <a:hlinkClick r:id="rId7"/>
              </a:rPr>
              <a:t>https://www.justice.gov/usao-wdmi/pr/2019_1219_VARI</a:t>
            </a:r>
            <a:endParaRPr lang="en-US" sz="1600" dirty="0">
              <a:solidFill>
                <a:srgbClr val="4F4F4F"/>
              </a:solidFill>
              <a:latin typeface="FoundersGroteskWeb-Regular"/>
            </a:endParaRPr>
          </a:p>
          <a:p>
            <a:endParaRPr lang="en-US" sz="1800" dirty="0">
              <a:solidFill>
                <a:srgbClr val="4F4F4F"/>
              </a:solidFill>
              <a:latin typeface="FoundersGroteskWeb-Regular"/>
            </a:endParaRPr>
          </a:p>
          <a:p>
            <a:endParaRPr lang="en-US" sz="2300" dirty="0"/>
          </a:p>
        </p:txBody>
      </p:sp>
    </p:spTree>
    <p:custDataLst>
      <p:tags r:id="rId1"/>
    </p:custDataLst>
    <p:extLst>
      <p:ext uri="{BB962C8B-B14F-4D97-AF65-F5344CB8AC3E}">
        <p14:creationId xmlns:p14="http://schemas.microsoft.com/office/powerpoint/2010/main" val="3984395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2A378-739E-4693-92BA-3C81B8581EDE}"/>
              </a:ext>
            </a:extLst>
          </p:cNvPr>
          <p:cNvSpPr>
            <a:spLocks noGrp="1"/>
          </p:cNvSpPr>
          <p:nvPr>
            <p:ph type="title"/>
          </p:nvPr>
        </p:nvSpPr>
        <p:spPr/>
        <p:txBody>
          <a:bodyPr/>
          <a:lstStyle/>
          <a:p>
            <a:r>
              <a:rPr lang="en-US" dirty="0">
                <a:solidFill>
                  <a:srgbClr val="6CADDA"/>
                </a:solidFill>
              </a:rPr>
              <a:t>Other Useful Information Links</a:t>
            </a:r>
          </a:p>
        </p:txBody>
      </p:sp>
      <p:sp>
        <p:nvSpPr>
          <p:cNvPr id="6" name="Content Placeholder 2">
            <a:extLst>
              <a:ext uri="{FF2B5EF4-FFF2-40B4-BE49-F238E27FC236}">
                <a16:creationId xmlns:a16="http://schemas.microsoft.com/office/drawing/2014/main" id="{0AD6C619-3062-418C-8200-D9150249746A}"/>
              </a:ext>
            </a:extLst>
          </p:cNvPr>
          <p:cNvSpPr>
            <a:spLocks noGrp="1"/>
          </p:cNvSpPr>
          <p:nvPr>
            <p:ph idx="1"/>
          </p:nvPr>
        </p:nvSpPr>
        <p:spPr>
          <a:xfrm>
            <a:off x="457200" y="858548"/>
            <a:ext cx="8229600" cy="5021044"/>
          </a:xfrm>
        </p:spPr>
        <p:txBody>
          <a:bodyPr/>
          <a:lstStyle/>
          <a:p>
            <a:pPr>
              <a:spcBef>
                <a:spcPts val="0"/>
              </a:spcBef>
            </a:pPr>
            <a:r>
              <a:rPr lang="en-US" sz="1300" b="1" dirty="0"/>
              <a:t>UNC Research Foreign Influence: </a:t>
            </a:r>
          </a:p>
          <a:p>
            <a:pPr marL="0" indent="0">
              <a:spcBef>
                <a:spcPts val="0"/>
              </a:spcBef>
              <a:buNone/>
            </a:pPr>
            <a:r>
              <a:rPr lang="en-US" sz="1300" b="1" dirty="0"/>
              <a:t>          </a:t>
            </a:r>
            <a:r>
              <a:rPr lang="en-US" sz="1300" dirty="0">
                <a:hlinkClick r:id="rId3"/>
              </a:rPr>
              <a:t>https://research.unc.edu/compliance/foreign-influence/</a:t>
            </a:r>
            <a:endParaRPr lang="en-US" sz="1300" dirty="0"/>
          </a:p>
          <a:p>
            <a:pPr>
              <a:spcBef>
                <a:spcPts val="0"/>
              </a:spcBef>
            </a:pPr>
            <a:endParaRPr lang="en-US" sz="1300" dirty="0"/>
          </a:p>
          <a:p>
            <a:pPr>
              <a:spcBef>
                <a:spcPts val="0"/>
              </a:spcBef>
            </a:pPr>
            <a:r>
              <a:rPr lang="en-US" sz="1300" b="1" dirty="0"/>
              <a:t>OSR Guidance on Science &amp; Security: </a:t>
            </a:r>
          </a:p>
          <a:p>
            <a:pPr marL="0" indent="0">
              <a:spcBef>
                <a:spcPts val="0"/>
              </a:spcBef>
              <a:buNone/>
            </a:pPr>
            <a:r>
              <a:rPr lang="en-US" sz="1300" b="1" dirty="0"/>
              <a:t>          </a:t>
            </a:r>
            <a:r>
              <a:rPr lang="en-US" sz="1300" dirty="0">
                <a:hlinkClick r:id="rId4"/>
              </a:rPr>
              <a:t>https://research.unc.edu/sponsored-research/resources/science-security/</a:t>
            </a:r>
            <a:endParaRPr lang="en-US" sz="1300" dirty="0"/>
          </a:p>
          <a:p>
            <a:pPr>
              <a:spcBef>
                <a:spcPts val="0"/>
              </a:spcBef>
            </a:pPr>
            <a:endParaRPr lang="en-US" sz="1300" dirty="0"/>
          </a:p>
          <a:p>
            <a:pPr>
              <a:spcBef>
                <a:spcPts val="0"/>
              </a:spcBef>
            </a:pPr>
            <a:r>
              <a:rPr lang="en-US" sz="1300" b="1" dirty="0"/>
              <a:t>SOM SPO Contact Information: </a:t>
            </a:r>
          </a:p>
          <a:p>
            <a:pPr marL="0" indent="0">
              <a:spcBef>
                <a:spcPts val="0"/>
              </a:spcBef>
              <a:buNone/>
            </a:pPr>
            <a:r>
              <a:rPr lang="en-US" sz="1300" b="1" dirty="0"/>
              <a:t>          </a:t>
            </a:r>
            <a:r>
              <a:rPr lang="en-US" sz="1300" dirty="0">
                <a:hlinkClick r:id="rId5"/>
              </a:rPr>
              <a:t>https://www.med.unc.edu/spo/spo-knows/</a:t>
            </a:r>
            <a:endParaRPr lang="en-US" sz="1300" dirty="0"/>
          </a:p>
          <a:p>
            <a:pPr>
              <a:spcBef>
                <a:spcPts val="0"/>
              </a:spcBef>
            </a:pPr>
            <a:endParaRPr lang="en-US" sz="1300" dirty="0"/>
          </a:p>
          <a:p>
            <a:pPr>
              <a:spcBef>
                <a:spcPts val="0"/>
              </a:spcBef>
            </a:pPr>
            <a:r>
              <a:rPr lang="en-US" sz="1300" b="1" dirty="0"/>
              <a:t>Reminders of NIH Policies on Other Support and on Policies related to Financial Conflicts of Interest and Foreign Components: </a:t>
            </a:r>
          </a:p>
          <a:p>
            <a:pPr marL="0" indent="0">
              <a:spcBef>
                <a:spcPts val="0"/>
              </a:spcBef>
              <a:buNone/>
            </a:pPr>
            <a:r>
              <a:rPr lang="en-US" sz="1300" b="1" dirty="0"/>
              <a:t>          </a:t>
            </a:r>
            <a:r>
              <a:rPr lang="en-US" sz="1300" dirty="0">
                <a:hlinkClick r:id="rId6"/>
              </a:rPr>
              <a:t>https://grants.nih.gov/grants/guide/notice-files/NOT-OD-19-114.html</a:t>
            </a:r>
            <a:endParaRPr lang="en-US" sz="1300" dirty="0"/>
          </a:p>
          <a:p>
            <a:pPr>
              <a:spcBef>
                <a:spcPts val="0"/>
              </a:spcBef>
            </a:pPr>
            <a:endParaRPr lang="en-US" sz="1300" dirty="0"/>
          </a:p>
          <a:p>
            <a:pPr>
              <a:spcBef>
                <a:spcPts val="0"/>
              </a:spcBef>
            </a:pPr>
            <a:r>
              <a:rPr lang="en-US" sz="1300" b="1" dirty="0"/>
              <a:t>NIH FAQs on Other Support and Foreign Components: </a:t>
            </a:r>
          </a:p>
          <a:p>
            <a:pPr marL="0" indent="0">
              <a:spcBef>
                <a:spcPts val="0"/>
              </a:spcBef>
              <a:buNone/>
            </a:pPr>
            <a:r>
              <a:rPr lang="en-US" sz="1300" b="1" dirty="0"/>
              <a:t>          </a:t>
            </a:r>
            <a:r>
              <a:rPr lang="en-US" sz="1300" dirty="0">
                <a:hlinkClick r:id="rId7"/>
              </a:rPr>
              <a:t>https://grants.nih.gov/grants/faq-other-support-foreign-components.htm</a:t>
            </a:r>
            <a:endParaRPr lang="en-US" sz="1300" dirty="0"/>
          </a:p>
          <a:p>
            <a:pPr>
              <a:spcBef>
                <a:spcPts val="0"/>
              </a:spcBef>
            </a:pPr>
            <a:endParaRPr lang="en-US" sz="1300" dirty="0"/>
          </a:p>
          <a:p>
            <a:pPr>
              <a:spcBef>
                <a:spcPts val="0"/>
              </a:spcBef>
            </a:pPr>
            <a:r>
              <a:rPr lang="en-US" sz="1300" b="1" dirty="0"/>
              <a:t>Clarifying Long-Standing NIH Policies on Disclosing Other Support: </a:t>
            </a:r>
          </a:p>
          <a:p>
            <a:pPr marL="0" indent="0">
              <a:spcBef>
                <a:spcPts val="0"/>
              </a:spcBef>
              <a:buNone/>
            </a:pPr>
            <a:r>
              <a:rPr lang="en-US" sz="1300" b="1" dirty="0"/>
              <a:t>          </a:t>
            </a:r>
            <a:r>
              <a:rPr lang="en-US" sz="1300" dirty="0">
                <a:hlinkClick r:id="rId8"/>
              </a:rPr>
              <a:t>https://nexus.od.nih.gov/all/2019/07/11/clarifying-long-standing-nih-policies-on-disclosing-other-support/</a:t>
            </a:r>
            <a:endParaRPr lang="en-US" sz="1300" dirty="0"/>
          </a:p>
          <a:p>
            <a:pPr>
              <a:spcBef>
                <a:spcPts val="0"/>
              </a:spcBef>
            </a:pPr>
            <a:endParaRPr lang="en-US" sz="1300" dirty="0"/>
          </a:p>
          <a:p>
            <a:pPr>
              <a:spcBef>
                <a:spcPts val="0"/>
              </a:spcBef>
            </a:pPr>
            <a:r>
              <a:rPr lang="en-US" sz="1300" b="1" dirty="0"/>
              <a:t>Maintaining Integrity in NIH Peer Review: Responsibilities and Consequences: </a:t>
            </a:r>
          </a:p>
          <a:p>
            <a:pPr marL="0" indent="0">
              <a:spcBef>
                <a:spcPts val="0"/>
              </a:spcBef>
              <a:buNone/>
            </a:pPr>
            <a:r>
              <a:rPr lang="en-US" sz="1300" b="1" dirty="0"/>
              <a:t>          </a:t>
            </a:r>
            <a:r>
              <a:rPr lang="en-US" sz="1300" dirty="0">
                <a:hlinkClick r:id="rId9"/>
              </a:rPr>
              <a:t>https://grants.nih.gov/grants/guide/notice-files/NOT-OD-18-115.html</a:t>
            </a:r>
            <a:endParaRPr lang="en-US" sz="1300" dirty="0"/>
          </a:p>
          <a:p>
            <a:pPr>
              <a:spcBef>
                <a:spcPts val="0"/>
              </a:spcBef>
            </a:pPr>
            <a:endParaRPr lang="en-US" sz="1300" dirty="0"/>
          </a:p>
          <a:p>
            <a:pPr>
              <a:spcBef>
                <a:spcPts val="0"/>
              </a:spcBef>
            </a:pPr>
            <a:r>
              <a:rPr lang="en-US" sz="1300" b="1" dirty="0"/>
              <a:t>ASPPH Presents Webinar: Managing Compliance Challenges Involving Global Collaborators: </a:t>
            </a:r>
            <a:r>
              <a:rPr lang="en-US" sz="1300" dirty="0">
                <a:hlinkClick r:id="rId10"/>
              </a:rPr>
              <a:t>https://www.aspph.org/event/aspph-presents-webinar-managing-compliance-challenges-involving-global-collaborators/</a:t>
            </a:r>
            <a:endParaRPr lang="en-US" sz="1300" dirty="0"/>
          </a:p>
          <a:p>
            <a:pPr>
              <a:spcBef>
                <a:spcPts val="0"/>
              </a:spcBef>
            </a:pPr>
            <a:endParaRPr lang="en-US" sz="1300" dirty="0"/>
          </a:p>
          <a:p>
            <a:pPr>
              <a:spcBef>
                <a:spcPts val="0"/>
              </a:spcBef>
            </a:pPr>
            <a:endParaRPr lang="en-US" sz="1300" dirty="0"/>
          </a:p>
          <a:p>
            <a:pPr>
              <a:spcBef>
                <a:spcPts val="0"/>
              </a:spcBef>
            </a:pPr>
            <a:endParaRPr lang="en-US" sz="1300" dirty="0"/>
          </a:p>
        </p:txBody>
      </p:sp>
    </p:spTree>
    <p:custDataLst>
      <p:tags r:id="rId1"/>
    </p:custDataLst>
    <p:extLst>
      <p:ext uri="{BB962C8B-B14F-4D97-AF65-F5344CB8AC3E}">
        <p14:creationId xmlns:p14="http://schemas.microsoft.com/office/powerpoint/2010/main" val="13231232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58424B4-5537-A742-9D3F-9C7812BFDE2D}"/>
              </a:ext>
            </a:extLst>
          </p:cNvPr>
          <p:cNvSpPr>
            <a:spLocks noGrp="1"/>
          </p:cNvSpPr>
          <p:nvPr>
            <p:ph type="title"/>
          </p:nvPr>
        </p:nvSpPr>
        <p:spPr>
          <a:xfrm>
            <a:off x="2618509" y="2150939"/>
            <a:ext cx="4233553" cy="1143000"/>
          </a:xfrm>
        </p:spPr>
        <p:txBody>
          <a:bodyPr/>
          <a:lstStyle/>
          <a:p>
            <a:r>
              <a:rPr lang="en-US" sz="10000" dirty="0">
                <a:solidFill>
                  <a:srgbClr val="6CADDA"/>
                </a:solidFill>
              </a:rPr>
              <a:t>Q &amp; A</a:t>
            </a:r>
          </a:p>
        </p:txBody>
      </p:sp>
    </p:spTree>
    <p:extLst>
      <p:ext uri="{BB962C8B-B14F-4D97-AF65-F5344CB8AC3E}">
        <p14:creationId xmlns:p14="http://schemas.microsoft.com/office/powerpoint/2010/main" val="2312284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BD6ED00-556D-439D-9690-432336BD3F47}"/>
              </a:ext>
            </a:extLst>
          </p:cNvPr>
          <p:cNvSpPr>
            <a:spLocks noGrp="1"/>
          </p:cNvSpPr>
          <p:nvPr>
            <p:ph type="title"/>
          </p:nvPr>
        </p:nvSpPr>
        <p:spPr>
          <a:xfrm>
            <a:off x="457200" y="274638"/>
            <a:ext cx="8229600" cy="759835"/>
          </a:xfrm>
        </p:spPr>
        <p:txBody>
          <a:bodyPr/>
          <a:lstStyle/>
          <a:p>
            <a:r>
              <a:rPr lang="en-US" sz="3600" dirty="0">
                <a:solidFill>
                  <a:srgbClr val="6CADDA"/>
                </a:solidFill>
              </a:rPr>
              <a:t>Summary</a:t>
            </a:r>
          </a:p>
        </p:txBody>
      </p:sp>
      <p:sp>
        <p:nvSpPr>
          <p:cNvPr id="8" name="Content Placeholder 7">
            <a:extLst>
              <a:ext uri="{FF2B5EF4-FFF2-40B4-BE49-F238E27FC236}">
                <a16:creationId xmlns:a16="http://schemas.microsoft.com/office/drawing/2014/main" id="{F874D37B-A94E-41EE-B1EB-79E1F20915FB}"/>
              </a:ext>
            </a:extLst>
          </p:cNvPr>
          <p:cNvSpPr>
            <a:spLocks noGrp="1"/>
          </p:cNvSpPr>
          <p:nvPr>
            <p:ph idx="1"/>
          </p:nvPr>
        </p:nvSpPr>
        <p:spPr>
          <a:xfrm>
            <a:off x="457200" y="1262930"/>
            <a:ext cx="8229600" cy="4278888"/>
          </a:xfrm>
        </p:spPr>
        <p:txBody>
          <a:bodyPr/>
          <a:lstStyle/>
          <a:p>
            <a:pPr marL="0" indent="0">
              <a:buNone/>
            </a:pPr>
            <a:r>
              <a:rPr lang="en-US" sz="2000" dirty="0"/>
              <a:t>Recently, concerns have been raised by the Federal Government that the integrity of the U.S. research enterprise is being threatened and they are taking steps to ensure more transparency and better security of confidential information and scientific data.  This broad reaching issue is commonly referred to as </a:t>
            </a:r>
            <a:r>
              <a:rPr lang="en-US" sz="2000" b="1" dirty="0"/>
              <a:t>“Science and Security” </a:t>
            </a:r>
            <a:r>
              <a:rPr lang="en-US" sz="2000" dirty="0"/>
              <a:t>or</a:t>
            </a:r>
            <a:r>
              <a:rPr lang="en-US" sz="2000" b="1" dirty="0"/>
              <a:t> “Foreign Influence”.</a:t>
            </a:r>
          </a:p>
          <a:p>
            <a:pPr marL="0" indent="0">
              <a:buNone/>
            </a:pPr>
            <a:endParaRPr lang="en-US" sz="2000" dirty="0"/>
          </a:p>
          <a:p>
            <a:pPr marL="0" indent="0">
              <a:buNone/>
            </a:pPr>
            <a:r>
              <a:rPr lang="en-US" sz="2000" dirty="0"/>
              <a:t>The impact to the University covers many areas, </a:t>
            </a:r>
            <a:r>
              <a:rPr lang="en-US" sz="2000" b="1" dirty="0"/>
              <a:t>however this presentation will focus solely on new Federal guidelines for the research areas of Other Support (NIH), Foreign Components (NIH), and Current and Pending Support (NSF).  </a:t>
            </a:r>
            <a:endParaRPr lang="en-US" sz="2000" dirty="0"/>
          </a:p>
        </p:txBody>
      </p:sp>
    </p:spTree>
    <p:custDataLst>
      <p:tags r:id="rId1"/>
    </p:custDataLst>
    <p:extLst>
      <p:ext uri="{BB962C8B-B14F-4D97-AF65-F5344CB8AC3E}">
        <p14:creationId xmlns:p14="http://schemas.microsoft.com/office/powerpoint/2010/main" val="263075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C0493-CC98-4EE5-B7D6-F5EE1822AD5E}"/>
              </a:ext>
            </a:extLst>
          </p:cNvPr>
          <p:cNvSpPr>
            <a:spLocks noGrp="1"/>
          </p:cNvSpPr>
          <p:nvPr>
            <p:ph type="title"/>
          </p:nvPr>
        </p:nvSpPr>
        <p:spPr>
          <a:xfrm>
            <a:off x="398477" y="274638"/>
            <a:ext cx="8229600" cy="1143000"/>
          </a:xfrm>
        </p:spPr>
        <p:txBody>
          <a:bodyPr/>
          <a:lstStyle/>
          <a:p>
            <a:r>
              <a:rPr lang="en-US" sz="3200" dirty="0">
                <a:solidFill>
                  <a:srgbClr val="6CADDA"/>
                </a:solidFill>
              </a:rPr>
              <a:t>What Changes Affect the NIH Other Support?</a:t>
            </a:r>
            <a:br>
              <a:rPr lang="en-US" sz="3200" dirty="0">
                <a:solidFill>
                  <a:srgbClr val="6CADDA"/>
                </a:solidFill>
              </a:rPr>
            </a:br>
            <a:r>
              <a:rPr lang="en-US" sz="3200" dirty="0">
                <a:solidFill>
                  <a:srgbClr val="6CADDA"/>
                </a:solidFill>
              </a:rPr>
              <a:t/>
            </a:r>
            <a:br>
              <a:rPr lang="en-US" sz="3200" dirty="0">
                <a:solidFill>
                  <a:srgbClr val="6CADDA"/>
                </a:solidFill>
              </a:rPr>
            </a:br>
            <a:endParaRPr lang="en-US" sz="3200" dirty="0">
              <a:solidFill>
                <a:srgbClr val="6CADDA"/>
              </a:solidFill>
            </a:endParaRPr>
          </a:p>
        </p:txBody>
      </p:sp>
      <p:sp>
        <p:nvSpPr>
          <p:cNvPr id="3" name="Content Placeholder 2">
            <a:extLst>
              <a:ext uri="{FF2B5EF4-FFF2-40B4-BE49-F238E27FC236}">
                <a16:creationId xmlns:a16="http://schemas.microsoft.com/office/drawing/2014/main" id="{179A6736-1568-4683-85F2-DA68082A60C0}"/>
              </a:ext>
            </a:extLst>
          </p:cNvPr>
          <p:cNvSpPr>
            <a:spLocks noGrp="1"/>
          </p:cNvSpPr>
          <p:nvPr>
            <p:ph idx="1"/>
          </p:nvPr>
        </p:nvSpPr>
        <p:spPr>
          <a:xfrm>
            <a:off x="398477" y="1119728"/>
            <a:ext cx="8229600" cy="4902897"/>
          </a:xfrm>
        </p:spPr>
        <p:txBody>
          <a:bodyPr/>
          <a:lstStyle/>
          <a:p>
            <a:pPr marL="0" indent="0">
              <a:buNone/>
            </a:pPr>
            <a:endParaRPr lang="en-US" sz="1700" dirty="0"/>
          </a:p>
          <a:p>
            <a:r>
              <a:rPr lang="en-US" sz="1700" b="1" dirty="0"/>
              <a:t>Your</a:t>
            </a:r>
            <a:r>
              <a:rPr lang="en-US" sz="1700" dirty="0"/>
              <a:t> NIH Other Support document now needs to include </a:t>
            </a:r>
            <a:r>
              <a:rPr lang="en-US" sz="1700" b="1" dirty="0"/>
              <a:t>ALL</a:t>
            </a:r>
            <a:r>
              <a:rPr lang="en-US" sz="1700" dirty="0"/>
              <a:t> </a:t>
            </a:r>
            <a:r>
              <a:rPr lang="en-US" sz="1700" b="1" dirty="0"/>
              <a:t>resources</a:t>
            </a:r>
            <a:r>
              <a:rPr lang="en-US" sz="1700" dirty="0"/>
              <a:t> made available to </a:t>
            </a:r>
            <a:r>
              <a:rPr lang="en-US" sz="1700" b="1" dirty="0"/>
              <a:t>you</a:t>
            </a:r>
            <a:r>
              <a:rPr lang="en-US" sz="1700" dirty="0"/>
              <a:t> in support of and/or related to </a:t>
            </a:r>
            <a:r>
              <a:rPr lang="en-US" sz="1700" b="1" dirty="0"/>
              <a:t>ALL</a:t>
            </a:r>
            <a:r>
              <a:rPr lang="en-US" sz="1700" dirty="0"/>
              <a:t> </a:t>
            </a:r>
            <a:r>
              <a:rPr lang="en-US" sz="1700" b="1" dirty="0"/>
              <a:t>your research efforts</a:t>
            </a:r>
            <a:r>
              <a:rPr lang="en-US" sz="1700" dirty="0"/>
              <a:t>.  This includes:</a:t>
            </a:r>
          </a:p>
          <a:p>
            <a:endParaRPr lang="en-US" sz="1700" dirty="0"/>
          </a:p>
          <a:p>
            <a:pPr lvl="1"/>
            <a:r>
              <a:rPr lang="en-US" sz="1700" b="1" dirty="0"/>
              <a:t>Financial resources </a:t>
            </a:r>
            <a:r>
              <a:rPr lang="en-US" sz="1700" dirty="0"/>
              <a:t>provided to </a:t>
            </a:r>
            <a:r>
              <a:rPr lang="en-US" sz="1700" b="1" dirty="0"/>
              <a:t>you</a:t>
            </a:r>
            <a:r>
              <a:rPr lang="en-US" sz="1700" dirty="0"/>
              <a:t> by non-UNC Chapel Hill entities and provided by UNC Chapel Hill.  This includes service agreements. Do </a:t>
            </a:r>
            <a:r>
              <a:rPr lang="en-US" sz="1700" b="1" dirty="0"/>
              <a:t>NOT</a:t>
            </a:r>
            <a:r>
              <a:rPr lang="en-US" sz="1700" dirty="0"/>
              <a:t> include UNC startup funds.</a:t>
            </a:r>
          </a:p>
          <a:p>
            <a:pPr lvl="1"/>
            <a:endParaRPr lang="en-US" sz="1700" dirty="0"/>
          </a:p>
          <a:p>
            <a:pPr lvl="1"/>
            <a:r>
              <a:rPr lang="en-US" sz="1700" b="1" dirty="0"/>
              <a:t>IN-KIND resources </a:t>
            </a:r>
            <a:r>
              <a:rPr lang="en-US" sz="1700" dirty="0"/>
              <a:t>provided to </a:t>
            </a:r>
            <a:r>
              <a:rPr lang="en-US" sz="1700" b="1" dirty="0"/>
              <a:t>you</a:t>
            </a:r>
            <a:r>
              <a:rPr lang="en-US" sz="1700" dirty="0"/>
              <a:t> by non-UNC Chapel Hill entities.</a:t>
            </a:r>
          </a:p>
          <a:p>
            <a:endParaRPr lang="en-US" sz="1700" dirty="0"/>
          </a:p>
          <a:p>
            <a:pPr lvl="1"/>
            <a:r>
              <a:rPr lang="en-US" sz="1700" dirty="0"/>
              <a:t>Resources provided to another party in support of </a:t>
            </a:r>
            <a:r>
              <a:rPr lang="en-US" sz="1700" b="1" dirty="0"/>
              <a:t>your</a:t>
            </a:r>
            <a:r>
              <a:rPr lang="en-US" sz="1700" dirty="0"/>
              <a:t> research or research project(s).</a:t>
            </a:r>
          </a:p>
          <a:p>
            <a:pPr lvl="1"/>
            <a:endParaRPr lang="en-US" sz="1700" dirty="0"/>
          </a:p>
          <a:p>
            <a:pPr marL="457200" lvl="1" indent="0">
              <a:buNone/>
            </a:pPr>
            <a:r>
              <a:rPr lang="en-US" sz="1700" dirty="0"/>
              <a:t>NOTE:  The responsibility for the accuracy of your Other Support lies with YOU and you alone. </a:t>
            </a:r>
          </a:p>
        </p:txBody>
      </p:sp>
    </p:spTree>
    <p:custDataLst>
      <p:tags r:id="rId1"/>
    </p:custDataLst>
    <p:extLst>
      <p:ext uri="{BB962C8B-B14F-4D97-AF65-F5344CB8AC3E}">
        <p14:creationId xmlns:p14="http://schemas.microsoft.com/office/powerpoint/2010/main" val="1148785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19C12-973D-458D-8E81-694193814E77}"/>
              </a:ext>
            </a:extLst>
          </p:cNvPr>
          <p:cNvSpPr>
            <a:spLocks noGrp="1"/>
          </p:cNvSpPr>
          <p:nvPr>
            <p:ph type="title"/>
          </p:nvPr>
        </p:nvSpPr>
        <p:spPr>
          <a:xfrm>
            <a:off x="457200" y="274638"/>
            <a:ext cx="8229600" cy="713653"/>
          </a:xfrm>
        </p:spPr>
        <p:txBody>
          <a:bodyPr/>
          <a:lstStyle/>
          <a:p>
            <a:r>
              <a:rPr lang="en-US" sz="3600" dirty="0">
                <a:solidFill>
                  <a:srgbClr val="6CADDA"/>
                </a:solidFill>
              </a:rPr>
              <a:t>Recap of Types of NIH Other Support</a:t>
            </a:r>
          </a:p>
        </p:txBody>
      </p:sp>
      <p:sp>
        <p:nvSpPr>
          <p:cNvPr id="3" name="Content Placeholder 2">
            <a:extLst>
              <a:ext uri="{FF2B5EF4-FFF2-40B4-BE49-F238E27FC236}">
                <a16:creationId xmlns:a16="http://schemas.microsoft.com/office/drawing/2014/main" id="{7967213E-7620-4B1B-A99A-DB9359218EAC}"/>
              </a:ext>
            </a:extLst>
          </p:cNvPr>
          <p:cNvSpPr>
            <a:spLocks noGrp="1"/>
          </p:cNvSpPr>
          <p:nvPr>
            <p:ph idx="1"/>
          </p:nvPr>
        </p:nvSpPr>
        <p:spPr>
          <a:xfrm>
            <a:off x="457200" y="1039481"/>
            <a:ext cx="8229600" cy="4779038"/>
          </a:xfrm>
        </p:spPr>
        <p:txBody>
          <a:bodyPr/>
          <a:lstStyle/>
          <a:p>
            <a:pPr marL="0" indent="0">
              <a:buNone/>
            </a:pPr>
            <a:r>
              <a:rPr lang="en-US" sz="1400" b="1" dirty="0"/>
              <a:t>Financial Resources:</a:t>
            </a:r>
          </a:p>
          <a:p>
            <a:pPr marL="0" indent="0">
              <a:buNone/>
            </a:pPr>
            <a:endParaRPr lang="en-US" sz="1200" dirty="0"/>
          </a:p>
          <a:p>
            <a:r>
              <a:rPr lang="en-US" sz="1300" b="1" dirty="0"/>
              <a:t>Your</a:t>
            </a:r>
            <a:r>
              <a:rPr lang="en-US" sz="1300" dirty="0"/>
              <a:t> externally funded active and pending awards, including those made direct to UNC Chapel Hill by a Federal agency or made by another entity using Federal funds (e.g. active and pending direct awards, incoming subcontracts, pilot project funding provided by NC TraCS Institute, etc).  Be sure to include both domestic and foreign awards and use </a:t>
            </a:r>
            <a:r>
              <a:rPr lang="en-US" sz="1300" b="1" dirty="0"/>
              <a:t>TOTAL</a:t>
            </a:r>
            <a:r>
              <a:rPr lang="en-US" sz="1300" dirty="0"/>
              <a:t> budget.</a:t>
            </a:r>
          </a:p>
          <a:p>
            <a:endParaRPr lang="en-US" sz="1300" dirty="0"/>
          </a:p>
          <a:p>
            <a:r>
              <a:rPr lang="en-US" sz="1300" dirty="0"/>
              <a:t>Funded service agreements to the University that involve </a:t>
            </a:r>
            <a:r>
              <a:rPr lang="en-US" sz="1300" b="1" dirty="0"/>
              <a:t>you, </a:t>
            </a:r>
            <a:r>
              <a:rPr lang="en-US" sz="1300" dirty="0"/>
              <a:t>because the funding organization must report these to the federal government through Open Payment disclosures.</a:t>
            </a:r>
          </a:p>
          <a:p>
            <a:endParaRPr lang="en-US" sz="1300" dirty="0"/>
          </a:p>
          <a:p>
            <a:r>
              <a:rPr lang="en-US" sz="1300" b="1" dirty="0"/>
              <a:t>Your</a:t>
            </a:r>
            <a:r>
              <a:rPr lang="en-US" sz="1300" dirty="0"/>
              <a:t> funded external activities that directly impact your research or are research-related.  Federal guidance in this area continues to change so we recommend including research-related funding, even if the funds aren’t used to directly support your research, to be fully transparent.</a:t>
            </a:r>
          </a:p>
          <a:p>
            <a:endParaRPr lang="en-US" sz="1300" dirty="0"/>
          </a:p>
          <a:p>
            <a:r>
              <a:rPr lang="en-US" sz="1300" dirty="0"/>
              <a:t>Financial resources provided to another party in support of </a:t>
            </a:r>
            <a:r>
              <a:rPr lang="en-US" sz="1300" b="1" dirty="0"/>
              <a:t>your</a:t>
            </a:r>
            <a:r>
              <a:rPr lang="en-US" sz="1300" dirty="0"/>
              <a:t> research or research project (e.g. a grant to another University who donates some of the funds to </a:t>
            </a:r>
            <a:r>
              <a:rPr lang="en-US" sz="1300" b="1" dirty="0"/>
              <a:t>you</a:t>
            </a:r>
            <a:r>
              <a:rPr lang="en-US" sz="1300" dirty="0"/>
              <a:t> for specific use in your project).</a:t>
            </a:r>
          </a:p>
          <a:p>
            <a:endParaRPr lang="en-US" sz="1300" dirty="0"/>
          </a:p>
          <a:p>
            <a:r>
              <a:rPr lang="en-US" sz="1300" b="1" dirty="0"/>
              <a:t>Your</a:t>
            </a:r>
            <a:r>
              <a:rPr lang="en-US" sz="1300" dirty="0"/>
              <a:t> startup funds provided by an entity other than UNC-Chapel Hill.</a:t>
            </a:r>
          </a:p>
          <a:p>
            <a:endParaRPr lang="en-US" sz="1300" dirty="0"/>
          </a:p>
          <a:p>
            <a:pPr marL="0" indent="0">
              <a:buNone/>
            </a:pPr>
            <a:r>
              <a:rPr lang="en-US" sz="1300" b="1" dirty="0"/>
              <a:t>NOTE:</a:t>
            </a:r>
            <a:r>
              <a:rPr lang="en-US" sz="1300" dirty="0"/>
              <a:t>  NIH no longer requires gifts to be reported but you MAY report them if you want, especially if the gift directly subsidizes your research in some way.  NIH also no longer requires you to report training grants or prizes.</a:t>
            </a:r>
          </a:p>
          <a:p>
            <a:endParaRPr lang="en-US" sz="2300" dirty="0"/>
          </a:p>
          <a:p>
            <a:endParaRPr lang="en-US" sz="2300" dirty="0"/>
          </a:p>
          <a:p>
            <a:endParaRPr lang="en-US" sz="2300" dirty="0"/>
          </a:p>
          <a:p>
            <a:endParaRPr lang="en-US" sz="2300" dirty="0"/>
          </a:p>
          <a:p>
            <a:endParaRPr lang="en-US" sz="2300" dirty="0"/>
          </a:p>
        </p:txBody>
      </p:sp>
    </p:spTree>
    <p:custDataLst>
      <p:tags r:id="rId1"/>
    </p:custDataLst>
    <p:extLst>
      <p:ext uri="{BB962C8B-B14F-4D97-AF65-F5344CB8AC3E}">
        <p14:creationId xmlns:p14="http://schemas.microsoft.com/office/powerpoint/2010/main" val="3828214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1F243-CBA6-482C-8139-D9E70BDB8826}"/>
              </a:ext>
            </a:extLst>
          </p:cNvPr>
          <p:cNvSpPr>
            <a:spLocks noGrp="1"/>
          </p:cNvSpPr>
          <p:nvPr>
            <p:ph type="title"/>
          </p:nvPr>
        </p:nvSpPr>
        <p:spPr>
          <a:xfrm>
            <a:off x="457200" y="274638"/>
            <a:ext cx="8229600" cy="658029"/>
          </a:xfrm>
        </p:spPr>
        <p:txBody>
          <a:bodyPr/>
          <a:lstStyle/>
          <a:p>
            <a:r>
              <a:rPr lang="en-US" sz="3200" dirty="0">
                <a:solidFill>
                  <a:srgbClr val="6CADDA"/>
                </a:solidFill>
              </a:rPr>
              <a:t>Recap of Types of NIH Other Support</a:t>
            </a:r>
          </a:p>
        </p:txBody>
      </p:sp>
      <p:sp>
        <p:nvSpPr>
          <p:cNvPr id="3" name="Content Placeholder 2">
            <a:extLst>
              <a:ext uri="{FF2B5EF4-FFF2-40B4-BE49-F238E27FC236}">
                <a16:creationId xmlns:a16="http://schemas.microsoft.com/office/drawing/2014/main" id="{57C5DB86-8DF5-4EEB-AA74-911365145F5F}"/>
              </a:ext>
            </a:extLst>
          </p:cNvPr>
          <p:cNvSpPr>
            <a:spLocks noGrp="1"/>
          </p:cNvSpPr>
          <p:nvPr>
            <p:ph idx="1"/>
          </p:nvPr>
        </p:nvSpPr>
        <p:spPr>
          <a:xfrm>
            <a:off x="531091" y="950934"/>
            <a:ext cx="8229600" cy="4826411"/>
          </a:xfrm>
        </p:spPr>
        <p:txBody>
          <a:bodyPr/>
          <a:lstStyle/>
          <a:p>
            <a:pPr marL="0" indent="0">
              <a:buNone/>
            </a:pPr>
            <a:r>
              <a:rPr lang="en-US" sz="1400" b="1" dirty="0"/>
              <a:t>In-Kind Resources:</a:t>
            </a:r>
          </a:p>
          <a:p>
            <a:pPr marL="0" indent="0">
              <a:buNone/>
            </a:pPr>
            <a:endParaRPr lang="en-US" sz="1400" b="1" dirty="0"/>
          </a:p>
          <a:p>
            <a:r>
              <a:rPr lang="en-US" sz="1300" dirty="0"/>
              <a:t>Lab or office space that </a:t>
            </a:r>
            <a:r>
              <a:rPr lang="en-US" sz="1300" b="1" dirty="0"/>
              <a:t>you</a:t>
            </a:r>
            <a:r>
              <a:rPr lang="en-US" sz="1300" dirty="0"/>
              <a:t> use outside of UNC-Chapel Hill to conduct research (e.g. a lab at a pharmaceutical company or other University).  UNC-Chapel Hill resources should be placed in the Facilities and Other Resources section of your application. </a:t>
            </a:r>
          </a:p>
          <a:p>
            <a:endParaRPr lang="en-US" sz="1300" dirty="0"/>
          </a:p>
          <a:p>
            <a:r>
              <a:rPr lang="en-US" sz="1300" dirty="0"/>
              <a:t>High value scientific materials that are not publicly available and are given to </a:t>
            </a:r>
            <a:r>
              <a:rPr lang="en-US" sz="1300" b="1" dirty="0"/>
              <a:t>you</a:t>
            </a:r>
            <a:r>
              <a:rPr lang="en-US" sz="1300" dirty="0"/>
              <a:t> </a:t>
            </a:r>
            <a:r>
              <a:rPr lang="en-US" sz="1300" b="1" dirty="0"/>
              <a:t>or your project </a:t>
            </a:r>
            <a:r>
              <a:rPr lang="en-US" sz="1300" dirty="0"/>
              <a:t>for use in your research (e.g. drugs, mouse lines, assays, etc.).  NIH has not defined “high value” so err on the side of caution.  This includes materials provided to another party in support of </a:t>
            </a:r>
            <a:r>
              <a:rPr lang="en-US" sz="1300" b="1" dirty="0"/>
              <a:t>you</a:t>
            </a:r>
            <a:r>
              <a:rPr lang="en-US" sz="1300" dirty="0"/>
              <a:t>r research or research project (e.g. free drugs provided to one of </a:t>
            </a:r>
            <a:r>
              <a:rPr lang="en-US" sz="1300" b="1" dirty="0"/>
              <a:t>your</a:t>
            </a:r>
            <a:r>
              <a:rPr lang="en-US" sz="1300" dirty="0"/>
              <a:t> collaborators who then provides them to </a:t>
            </a:r>
            <a:r>
              <a:rPr lang="en-US" sz="1300" b="1" dirty="0"/>
              <a:t>you</a:t>
            </a:r>
            <a:r>
              <a:rPr lang="en-US" sz="1300" dirty="0"/>
              <a:t>).</a:t>
            </a:r>
          </a:p>
          <a:p>
            <a:endParaRPr lang="en-US" sz="1300" dirty="0"/>
          </a:p>
          <a:p>
            <a:r>
              <a:rPr lang="en-US" sz="1300" dirty="0"/>
              <a:t>Collaborators whose efforts support </a:t>
            </a:r>
            <a:r>
              <a:rPr lang="en-US" sz="1300" b="1" dirty="0"/>
              <a:t>your</a:t>
            </a:r>
            <a:r>
              <a:rPr lang="en-US" sz="1300" dirty="0"/>
              <a:t> research in some way.  If you have many collaborators, you may use a summary statement to describe them.  See the example in the FAQ section on the OSR Science and Security webpage noted in the links section of this presentation.</a:t>
            </a:r>
          </a:p>
          <a:p>
            <a:endParaRPr lang="en-US" sz="1300" dirty="0"/>
          </a:p>
          <a:p>
            <a:r>
              <a:rPr lang="en-US" sz="1300" dirty="0"/>
              <a:t>Visiting Faculty/Scholars/Scientists/Post-Docs whose efforts support </a:t>
            </a:r>
            <a:r>
              <a:rPr lang="en-US" sz="1300" b="1" dirty="0"/>
              <a:t>your</a:t>
            </a:r>
            <a:r>
              <a:rPr lang="en-US" sz="1300" dirty="0"/>
              <a:t> research, regardless of funding sources, and undergraduate and graduate students whose efforts directly support </a:t>
            </a:r>
            <a:r>
              <a:rPr lang="en-US" sz="1300" b="1" dirty="0"/>
              <a:t>your</a:t>
            </a:r>
            <a:r>
              <a:rPr lang="en-US" sz="1300" dirty="0"/>
              <a:t> research but whose salary isn’t paid by your projects or who aren’t paid at all.</a:t>
            </a:r>
          </a:p>
          <a:p>
            <a:pPr marL="0" indent="0">
              <a:buNone/>
            </a:pPr>
            <a:endParaRPr lang="en-US" sz="1300" dirty="0"/>
          </a:p>
          <a:p>
            <a:pPr lvl="0"/>
            <a:r>
              <a:rPr lang="en-US" sz="1300" b="1" dirty="0"/>
              <a:t>NOTE:  </a:t>
            </a:r>
            <a:r>
              <a:rPr lang="en-US" sz="1300" dirty="0">
                <a:solidFill>
                  <a:prstClr val="black">
                    <a:lumMod val="65000"/>
                    <a:lumOff val="35000"/>
                  </a:prstClr>
                </a:solidFill>
              </a:rPr>
              <a:t>Any domestic or international position </a:t>
            </a:r>
            <a:r>
              <a:rPr lang="en-US" sz="1300" b="1" dirty="0">
                <a:solidFill>
                  <a:prstClr val="black">
                    <a:lumMod val="65000"/>
                    <a:lumOff val="35000"/>
                  </a:prstClr>
                </a:solidFill>
              </a:rPr>
              <a:t>you</a:t>
            </a:r>
            <a:r>
              <a:rPr lang="en-US" sz="1300" dirty="0">
                <a:solidFill>
                  <a:prstClr val="black">
                    <a:lumMod val="65000"/>
                    <a:lumOff val="35000"/>
                  </a:prstClr>
                </a:solidFill>
              </a:rPr>
              <a:t> hold, including honorary, adjunct, or others should be placed in your biosketch, including those related to external activities.</a:t>
            </a:r>
          </a:p>
          <a:p>
            <a:pPr marL="0" indent="0">
              <a:buNone/>
            </a:pPr>
            <a:endParaRPr lang="en-US" sz="2300" dirty="0"/>
          </a:p>
          <a:p>
            <a:endParaRPr lang="en-US" sz="2300" dirty="0"/>
          </a:p>
          <a:p>
            <a:endParaRPr lang="en-US" sz="2300" dirty="0"/>
          </a:p>
          <a:p>
            <a:pPr marL="0" indent="0">
              <a:buNone/>
            </a:pPr>
            <a:endParaRPr lang="en-US" sz="2300" dirty="0"/>
          </a:p>
          <a:p>
            <a:pPr marL="0" indent="0">
              <a:buNone/>
            </a:pPr>
            <a:endParaRPr lang="en-US" sz="2300" dirty="0"/>
          </a:p>
        </p:txBody>
      </p:sp>
    </p:spTree>
    <p:custDataLst>
      <p:tags r:id="rId1"/>
    </p:custDataLst>
    <p:extLst>
      <p:ext uri="{BB962C8B-B14F-4D97-AF65-F5344CB8AC3E}">
        <p14:creationId xmlns:p14="http://schemas.microsoft.com/office/powerpoint/2010/main" val="2771188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screenshot of text&#10;&#10;Description automatically generated">
            <a:extLst>
              <a:ext uri="{FF2B5EF4-FFF2-40B4-BE49-F238E27FC236}">
                <a16:creationId xmlns:a16="http://schemas.microsoft.com/office/drawing/2014/main" id="{6E9A3913-7B88-A942-A8E4-B6A17D9953ED}"/>
              </a:ext>
            </a:extLst>
          </p:cNvPr>
          <p:cNvPicPr>
            <a:picLocks noChangeAspect="1"/>
          </p:cNvPicPr>
          <p:nvPr/>
        </p:nvPicPr>
        <p:blipFill>
          <a:blip r:embed="rId2"/>
          <a:stretch>
            <a:fillRect/>
          </a:stretch>
        </p:blipFill>
        <p:spPr>
          <a:xfrm>
            <a:off x="812559" y="0"/>
            <a:ext cx="7518882" cy="6858000"/>
          </a:xfrm>
          <a:prstGeom prst="rect">
            <a:avLst/>
          </a:prstGeom>
        </p:spPr>
      </p:pic>
      <p:sp>
        <p:nvSpPr>
          <p:cNvPr id="8" name="Right Arrow 7">
            <a:extLst>
              <a:ext uri="{FF2B5EF4-FFF2-40B4-BE49-F238E27FC236}">
                <a16:creationId xmlns:a16="http://schemas.microsoft.com/office/drawing/2014/main" id="{B617114A-CDA7-BC45-B2AC-887CAB4FE5ED}"/>
              </a:ext>
            </a:extLst>
          </p:cNvPr>
          <p:cNvSpPr/>
          <p:nvPr/>
        </p:nvSpPr>
        <p:spPr>
          <a:xfrm>
            <a:off x="598803" y="617517"/>
            <a:ext cx="427512" cy="154379"/>
          </a:xfrm>
          <a:prstGeom prst="rightArrow">
            <a:avLst/>
          </a:prstGeom>
          <a:solidFill>
            <a:schemeClr val="accent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ight Arrow 8">
            <a:extLst>
              <a:ext uri="{FF2B5EF4-FFF2-40B4-BE49-F238E27FC236}">
                <a16:creationId xmlns:a16="http://schemas.microsoft.com/office/drawing/2014/main" id="{53B34F50-15B3-3446-9500-A293941AD1DF}"/>
              </a:ext>
            </a:extLst>
          </p:cNvPr>
          <p:cNvSpPr/>
          <p:nvPr/>
        </p:nvSpPr>
        <p:spPr>
          <a:xfrm>
            <a:off x="598803" y="2111828"/>
            <a:ext cx="427512" cy="154379"/>
          </a:xfrm>
          <a:prstGeom prst="rightArrow">
            <a:avLst/>
          </a:prstGeom>
          <a:solidFill>
            <a:schemeClr val="accent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ight Arrow 9">
            <a:extLst>
              <a:ext uri="{FF2B5EF4-FFF2-40B4-BE49-F238E27FC236}">
                <a16:creationId xmlns:a16="http://schemas.microsoft.com/office/drawing/2014/main" id="{230274E9-061B-6144-B802-2AAEA2CB9DD1}"/>
              </a:ext>
            </a:extLst>
          </p:cNvPr>
          <p:cNvSpPr/>
          <p:nvPr/>
        </p:nvSpPr>
        <p:spPr>
          <a:xfrm>
            <a:off x="598803" y="3274621"/>
            <a:ext cx="427512" cy="154379"/>
          </a:xfrm>
          <a:prstGeom prst="rightArrow">
            <a:avLst/>
          </a:prstGeom>
          <a:solidFill>
            <a:schemeClr val="accent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ight Arrow 10">
            <a:extLst>
              <a:ext uri="{FF2B5EF4-FFF2-40B4-BE49-F238E27FC236}">
                <a16:creationId xmlns:a16="http://schemas.microsoft.com/office/drawing/2014/main" id="{8D399AB9-C93B-6244-8864-77E86ADB5ABE}"/>
              </a:ext>
            </a:extLst>
          </p:cNvPr>
          <p:cNvSpPr/>
          <p:nvPr/>
        </p:nvSpPr>
        <p:spPr>
          <a:xfrm rot="10800000">
            <a:off x="4456304" y="2988623"/>
            <a:ext cx="427512" cy="154379"/>
          </a:xfrm>
          <a:prstGeom prst="rightArrow">
            <a:avLst/>
          </a:prstGeom>
          <a:solidFill>
            <a:schemeClr val="accent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78963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shot of a cell phone&#10;&#10;Description automatically generated">
            <a:extLst>
              <a:ext uri="{FF2B5EF4-FFF2-40B4-BE49-F238E27FC236}">
                <a16:creationId xmlns:a16="http://schemas.microsoft.com/office/drawing/2014/main" id="{0DF2C0FB-F5DD-C846-BFA4-EECF1628351C}"/>
              </a:ext>
            </a:extLst>
          </p:cNvPr>
          <p:cNvPicPr>
            <a:picLocks noChangeAspect="1"/>
          </p:cNvPicPr>
          <p:nvPr/>
        </p:nvPicPr>
        <p:blipFill>
          <a:blip r:embed="rId2"/>
          <a:stretch>
            <a:fillRect/>
          </a:stretch>
        </p:blipFill>
        <p:spPr>
          <a:xfrm>
            <a:off x="666907" y="0"/>
            <a:ext cx="7810185" cy="6858000"/>
          </a:xfrm>
          <a:prstGeom prst="rect">
            <a:avLst/>
          </a:prstGeom>
        </p:spPr>
      </p:pic>
      <p:sp>
        <p:nvSpPr>
          <p:cNvPr id="6" name="Right Arrow 5">
            <a:extLst>
              <a:ext uri="{FF2B5EF4-FFF2-40B4-BE49-F238E27FC236}">
                <a16:creationId xmlns:a16="http://schemas.microsoft.com/office/drawing/2014/main" id="{A0135654-C5BB-A540-8EF5-18B348AD465B}"/>
              </a:ext>
            </a:extLst>
          </p:cNvPr>
          <p:cNvSpPr/>
          <p:nvPr/>
        </p:nvSpPr>
        <p:spPr>
          <a:xfrm>
            <a:off x="453151" y="1660566"/>
            <a:ext cx="427512" cy="154379"/>
          </a:xfrm>
          <a:prstGeom prst="rightArrow">
            <a:avLst/>
          </a:prstGeom>
          <a:solidFill>
            <a:schemeClr val="accent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5110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73514-6CF6-45B2-A4FF-2A71B8A198FE}"/>
              </a:ext>
            </a:extLst>
          </p:cNvPr>
          <p:cNvSpPr>
            <a:spLocks noGrp="1"/>
          </p:cNvSpPr>
          <p:nvPr>
            <p:ph type="title"/>
          </p:nvPr>
        </p:nvSpPr>
        <p:spPr>
          <a:xfrm>
            <a:off x="457200" y="274637"/>
            <a:ext cx="8229600" cy="1325563"/>
          </a:xfrm>
        </p:spPr>
        <p:txBody>
          <a:bodyPr/>
          <a:lstStyle/>
          <a:p>
            <a:r>
              <a:rPr lang="en-US" sz="2800" dirty="0">
                <a:solidFill>
                  <a:srgbClr val="6CADDA"/>
                </a:solidFill>
              </a:rPr>
              <a:t>Changes to NSF Current &amp; Pending Support</a:t>
            </a:r>
            <a:br>
              <a:rPr lang="en-US" sz="2800" dirty="0">
                <a:solidFill>
                  <a:srgbClr val="6CADDA"/>
                </a:solidFill>
              </a:rPr>
            </a:br>
            <a:r>
              <a:rPr lang="en-US" sz="2800" i="1" dirty="0">
                <a:solidFill>
                  <a:srgbClr val="6CADDA"/>
                </a:solidFill>
              </a:rPr>
              <a:t>Effective 6/1/2020</a:t>
            </a:r>
            <a:r>
              <a:rPr lang="en-US" dirty="0"/>
              <a:t/>
            </a:r>
            <a:br>
              <a:rPr lang="en-US" dirty="0"/>
            </a:br>
            <a:endParaRPr lang="en-US" dirty="0"/>
          </a:p>
        </p:txBody>
      </p:sp>
      <p:sp>
        <p:nvSpPr>
          <p:cNvPr id="3" name="Content Placeholder 2">
            <a:extLst>
              <a:ext uri="{FF2B5EF4-FFF2-40B4-BE49-F238E27FC236}">
                <a16:creationId xmlns:a16="http://schemas.microsoft.com/office/drawing/2014/main" id="{D7946457-DBA6-487E-A0EB-B008489E323E}"/>
              </a:ext>
            </a:extLst>
          </p:cNvPr>
          <p:cNvSpPr>
            <a:spLocks noGrp="1"/>
          </p:cNvSpPr>
          <p:nvPr>
            <p:ph idx="1"/>
          </p:nvPr>
        </p:nvSpPr>
        <p:spPr>
          <a:xfrm>
            <a:off x="457200" y="1416626"/>
            <a:ext cx="8229600" cy="4605482"/>
          </a:xfrm>
        </p:spPr>
        <p:txBody>
          <a:bodyPr/>
          <a:lstStyle/>
          <a:p>
            <a:pPr marL="0" indent="0">
              <a:buNone/>
            </a:pPr>
            <a:r>
              <a:rPr lang="en-US" sz="1400" b="1" dirty="0"/>
              <a:t>Your</a:t>
            </a:r>
            <a:r>
              <a:rPr lang="en-US" sz="1400" dirty="0"/>
              <a:t> NSF Current and Pending Support document now needs to include </a:t>
            </a:r>
            <a:r>
              <a:rPr lang="en-US" sz="1400" b="1" dirty="0"/>
              <a:t>ALL</a:t>
            </a:r>
            <a:r>
              <a:rPr lang="en-US" sz="1400" dirty="0"/>
              <a:t> </a:t>
            </a:r>
            <a:r>
              <a:rPr lang="en-US" sz="1400" b="1" dirty="0"/>
              <a:t>resources</a:t>
            </a:r>
            <a:r>
              <a:rPr lang="en-US" sz="1400" dirty="0"/>
              <a:t> made available to </a:t>
            </a:r>
            <a:r>
              <a:rPr lang="en-US" sz="1400" b="1" dirty="0"/>
              <a:t>you </a:t>
            </a:r>
            <a:r>
              <a:rPr lang="en-US" sz="1400" dirty="0"/>
              <a:t>in support of and/or related to </a:t>
            </a:r>
            <a:r>
              <a:rPr lang="en-US" sz="1400" b="1" dirty="0"/>
              <a:t>ALL your research efforts</a:t>
            </a:r>
            <a:r>
              <a:rPr lang="en-US" sz="1400" dirty="0"/>
              <a:t>.  Responsibility for the accuracy of your Current and Pending Support lies with </a:t>
            </a:r>
            <a:r>
              <a:rPr lang="en-US" sz="1400" b="1" dirty="0"/>
              <a:t>you and you alone.</a:t>
            </a:r>
            <a:r>
              <a:rPr lang="en-US" sz="1400" dirty="0"/>
              <a:t> </a:t>
            </a:r>
          </a:p>
          <a:p>
            <a:pPr marL="0" indent="0">
              <a:buNone/>
            </a:pPr>
            <a:endParaRPr lang="en-US" sz="500" dirty="0"/>
          </a:p>
          <a:p>
            <a:pPr marL="0" indent="0">
              <a:buNone/>
            </a:pPr>
            <a:r>
              <a:rPr lang="en-US" sz="1300" b="1" dirty="0"/>
              <a:t>Financial Resources:</a:t>
            </a:r>
          </a:p>
          <a:p>
            <a:pPr marL="0" indent="0">
              <a:buNone/>
            </a:pPr>
            <a:endParaRPr lang="en-US" sz="1400" dirty="0"/>
          </a:p>
          <a:p>
            <a:r>
              <a:rPr lang="en-US" sz="1200" b="1" dirty="0"/>
              <a:t>Your</a:t>
            </a:r>
            <a:r>
              <a:rPr lang="en-US" sz="1200" dirty="0"/>
              <a:t> externally funded active and pending awards, including those made direct to UNC Chapel Hill by a Federal agency or made by another entity using Federal funds (e.g. incoming subcontracts).  Be sure to include both domestic and foreign awards and use </a:t>
            </a:r>
            <a:r>
              <a:rPr lang="en-US" sz="1200" b="1" dirty="0"/>
              <a:t>TOTAL</a:t>
            </a:r>
            <a:r>
              <a:rPr lang="en-US" sz="1200" dirty="0"/>
              <a:t> budget.</a:t>
            </a:r>
          </a:p>
          <a:p>
            <a:endParaRPr lang="en-US" sz="1200" dirty="0"/>
          </a:p>
          <a:p>
            <a:r>
              <a:rPr lang="en-US" sz="1200" dirty="0"/>
              <a:t>Funded service agreements to the University that involve </a:t>
            </a:r>
            <a:r>
              <a:rPr lang="en-US" sz="1200" b="1" dirty="0"/>
              <a:t>you</a:t>
            </a:r>
            <a:r>
              <a:rPr lang="en-US" sz="1200" dirty="0"/>
              <a:t>, because the funding organization must report these to the federal government through Open Payment disclosures.</a:t>
            </a:r>
          </a:p>
          <a:p>
            <a:endParaRPr lang="en-US" sz="1200" dirty="0"/>
          </a:p>
          <a:p>
            <a:r>
              <a:rPr lang="en-US" sz="1200" b="1" dirty="0"/>
              <a:t>Your </a:t>
            </a:r>
            <a:r>
              <a:rPr lang="en-US" sz="1200" dirty="0"/>
              <a:t>funded external activities that directly impact your research or are research-related.  Federal guidance in this area continues to change so we recommend including research-related funding, even if the funds aren’t used to directly support your research, to be fully transparent.</a:t>
            </a:r>
          </a:p>
          <a:p>
            <a:endParaRPr lang="en-US" sz="1200" dirty="0"/>
          </a:p>
          <a:p>
            <a:r>
              <a:rPr lang="en-US" sz="1200" b="1" dirty="0"/>
              <a:t>Your</a:t>
            </a:r>
            <a:r>
              <a:rPr lang="en-US" sz="1200" dirty="0"/>
              <a:t> startup funds provided by an entity other than UNC-Chapel Hill.</a:t>
            </a:r>
          </a:p>
          <a:p>
            <a:endParaRPr lang="en-US" sz="1200" dirty="0"/>
          </a:p>
          <a:p>
            <a:r>
              <a:rPr lang="en-US" sz="1200" dirty="0"/>
              <a:t>Gifts given to </a:t>
            </a:r>
            <a:r>
              <a:rPr lang="en-US" sz="1200" b="1" dirty="0"/>
              <a:t>you or UNC Chapel Hill that are used to support your research</a:t>
            </a:r>
            <a:r>
              <a:rPr lang="en-US" sz="1200" dirty="0"/>
              <a:t> and </a:t>
            </a:r>
            <a:r>
              <a:rPr lang="en-US" sz="1200" b="1" dirty="0"/>
              <a:t>require specific obligations and staff time commitments.  </a:t>
            </a:r>
          </a:p>
          <a:p>
            <a:pPr marL="0" indent="0">
              <a:buNone/>
            </a:pPr>
            <a:endParaRPr lang="en-US" sz="1500" dirty="0"/>
          </a:p>
          <a:p>
            <a:pPr marL="0" indent="0">
              <a:buNone/>
            </a:pPr>
            <a:endParaRPr lang="en-US" sz="1600" dirty="0"/>
          </a:p>
          <a:p>
            <a:pPr marL="914400" lvl="2" indent="0">
              <a:buNone/>
            </a:pPr>
            <a:endParaRPr lang="en-US" sz="1800" dirty="0"/>
          </a:p>
          <a:p>
            <a:pPr lvl="2"/>
            <a:endParaRPr lang="en-US" sz="1600" dirty="0"/>
          </a:p>
          <a:p>
            <a:pPr lvl="2"/>
            <a:endParaRPr lang="en-US" sz="1900" dirty="0"/>
          </a:p>
          <a:p>
            <a:pPr lvl="1"/>
            <a:endParaRPr lang="en-US" sz="2300" dirty="0"/>
          </a:p>
          <a:p>
            <a:pPr lvl="2"/>
            <a:endParaRPr lang="en-US" sz="1900" dirty="0"/>
          </a:p>
          <a:p>
            <a:pPr lvl="2"/>
            <a:endParaRPr lang="en-US" sz="1900" dirty="0"/>
          </a:p>
          <a:p>
            <a:endParaRPr lang="en-US" sz="2300" dirty="0"/>
          </a:p>
          <a:p>
            <a:endParaRPr lang="en-US" dirty="0"/>
          </a:p>
          <a:p>
            <a:endParaRPr lang="en-US" dirty="0"/>
          </a:p>
        </p:txBody>
      </p:sp>
    </p:spTree>
    <p:extLst>
      <p:ext uri="{BB962C8B-B14F-4D97-AF65-F5344CB8AC3E}">
        <p14:creationId xmlns:p14="http://schemas.microsoft.com/office/powerpoint/2010/main" val="612914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56E41-DB7E-4BCB-B0FE-9C52FD9A2CE0}"/>
              </a:ext>
            </a:extLst>
          </p:cNvPr>
          <p:cNvSpPr>
            <a:spLocks noGrp="1"/>
          </p:cNvSpPr>
          <p:nvPr>
            <p:ph type="title"/>
          </p:nvPr>
        </p:nvSpPr>
        <p:spPr/>
        <p:txBody>
          <a:bodyPr/>
          <a:lstStyle/>
          <a:p>
            <a:r>
              <a:rPr lang="en-US" sz="3200" dirty="0">
                <a:solidFill>
                  <a:srgbClr val="6CADDA"/>
                </a:solidFill>
              </a:rPr>
              <a:t>Changes to NSF Current &amp; Pending Support </a:t>
            </a:r>
            <a:r>
              <a:rPr lang="en-US" sz="3200" i="1" dirty="0">
                <a:solidFill>
                  <a:srgbClr val="6CADDA"/>
                </a:solidFill>
              </a:rPr>
              <a:t>Effective 6/1/2020</a:t>
            </a:r>
            <a:endParaRPr lang="en-US" sz="3200" i="1" dirty="0"/>
          </a:p>
        </p:txBody>
      </p:sp>
      <p:sp>
        <p:nvSpPr>
          <p:cNvPr id="3" name="Content Placeholder 2">
            <a:extLst>
              <a:ext uri="{FF2B5EF4-FFF2-40B4-BE49-F238E27FC236}">
                <a16:creationId xmlns:a16="http://schemas.microsoft.com/office/drawing/2014/main" id="{95686855-BA89-45D0-B1E9-5DD531E1C969}"/>
              </a:ext>
            </a:extLst>
          </p:cNvPr>
          <p:cNvSpPr>
            <a:spLocks noGrp="1"/>
          </p:cNvSpPr>
          <p:nvPr>
            <p:ph idx="1"/>
          </p:nvPr>
        </p:nvSpPr>
        <p:spPr>
          <a:xfrm>
            <a:off x="601039" y="1444347"/>
            <a:ext cx="8229600" cy="4365326"/>
          </a:xfrm>
        </p:spPr>
        <p:txBody>
          <a:bodyPr/>
          <a:lstStyle/>
          <a:p>
            <a:pPr marL="0" lvl="0" indent="0">
              <a:buNone/>
            </a:pPr>
            <a:r>
              <a:rPr lang="en-US" sz="1600" b="1" dirty="0">
                <a:solidFill>
                  <a:prstClr val="black">
                    <a:lumMod val="65000"/>
                    <a:lumOff val="35000"/>
                  </a:prstClr>
                </a:solidFill>
              </a:rPr>
              <a:t>In-Kind Resources:</a:t>
            </a:r>
          </a:p>
          <a:p>
            <a:pPr marL="0" lvl="0" indent="0">
              <a:buNone/>
            </a:pPr>
            <a:endParaRPr lang="en-US" sz="1600" b="1" dirty="0">
              <a:solidFill>
                <a:prstClr val="black">
                  <a:lumMod val="65000"/>
                  <a:lumOff val="35000"/>
                </a:prstClr>
              </a:solidFill>
            </a:endParaRPr>
          </a:p>
          <a:p>
            <a:pPr lvl="0"/>
            <a:r>
              <a:rPr lang="en-US" sz="1600" dirty="0">
                <a:solidFill>
                  <a:prstClr val="black">
                    <a:lumMod val="65000"/>
                    <a:lumOff val="35000"/>
                  </a:prstClr>
                </a:solidFill>
              </a:rPr>
              <a:t>The same types of in-kind resources listed in your NIH Other Support should also be used in your NSF Current and Pending Support though where they are placed in the NSF Current and Pending Support differs depending on how the resource is used.  See below:</a:t>
            </a:r>
          </a:p>
          <a:p>
            <a:pPr lvl="0"/>
            <a:endParaRPr lang="en-US" sz="1600" dirty="0">
              <a:solidFill>
                <a:prstClr val="black">
                  <a:lumMod val="65000"/>
                  <a:lumOff val="35000"/>
                </a:prstClr>
              </a:solidFill>
            </a:endParaRPr>
          </a:p>
          <a:p>
            <a:pPr lvl="1"/>
            <a:r>
              <a:rPr lang="en-US" sz="1600" dirty="0">
                <a:solidFill>
                  <a:prstClr val="black">
                    <a:lumMod val="65000"/>
                    <a:lumOff val="35000"/>
                  </a:prstClr>
                </a:solidFill>
              </a:rPr>
              <a:t>If the In-Kind contribution is </a:t>
            </a:r>
            <a:r>
              <a:rPr lang="en-US" sz="1600" b="1" dirty="0">
                <a:solidFill>
                  <a:prstClr val="black">
                    <a:lumMod val="65000"/>
                    <a:lumOff val="35000"/>
                  </a:prstClr>
                </a:solidFill>
              </a:rPr>
              <a:t>NOT</a:t>
            </a:r>
            <a:r>
              <a:rPr lang="en-US" sz="1600" dirty="0">
                <a:solidFill>
                  <a:prstClr val="black">
                    <a:lumMod val="65000"/>
                    <a:lumOff val="35000"/>
                  </a:prstClr>
                </a:solidFill>
              </a:rPr>
              <a:t> specifically related to the proposed project </a:t>
            </a:r>
            <a:r>
              <a:rPr lang="en-US" sz="1600" b="1" dirty="0">
                <a:solidFill>
                  <a:prstClr val="black">
                    <a:lumMod val="65000"/>
                    <a:lumOff val="35000"/>
                  </a:prstClr>
                </a:solidFill>
              </a:rPr>
              <a:t>AND</a:t>
            </a:r>
            <a:r>
              <a:rPr lang="en-US" sz="1600" dirty="0">
                <a:solidFill>
                  <a:prstClr val="black">
                    <a:lumMod val="65000"/>
                    <a:lumOff val="35000"/>
                  </a:prstClr>
                </a:solidFill>
              </a:rPr>
              <a:t> has associated staff time commitment, </a:t>
            </a:r>
            <a:r>
              <a:rPr lang="en-US" sz="1600" b="1" dirty="0">
                <a:solidFill>
                  <a:prstClr val="black">
                    <a:lumMod val="65000"/>
                    <a:lumOff val="35000"/>
                  </a:prstClr>
                </a:solidFill>
              </a:rPr>
              <a:t>you</a:t>
            </a:r>
            <a:r>
              <a:rPr lang="en-US" sz="1600" dirty="0">
                <a:solidFill>
                  <a:prstClr val="black">
                    <a:lumMod val="65000"/>
                    <a:lumOff val="35000"/>
                  </a:prstClr>
                </a:solidFill>
              </a:rPr>
              <a:t> must report it in the Current and Pending Support section.</a:t>
            </a:r>
          </a:p>
          <a:p>
            <a:pPr lvl="1"/>
            <a:endParaRPr lang="en-US" sz="1600" dirty="0">
              <a:solidFill>
                <a:prstClr val="black">
                  <a:lumMod val="65000"/>
                  <a:lumOff val="35000"/>
                </a:prstClr>
              </a:solidFill>
            </a:endParaRPr>
          </a:p>
          <a:p>
            <a:pPr lvl="1"/>
            <a:r>
              <a:rPr lang="en-US" sz="1600" dirty="0">
                <a:solidFill>
                  <a:prstClr val="black">
                    <a:lumMod val="65000"/>
                    <a:lumOff val="35000"/>
                  </a:prstClr>
                </a:solidFill>
              </a:rPr>
              <a:t>If the In-Kind contribution </a:t>
            </a:r>
            <a:r>
              <a:rPr lang="en-US" sz="1600" b="1" dirty="0">
                <a:solidFill>
                  <a:prstClr val="black">
                    <a:lumMod val="65000"/>
                    <a:lumOff val="35000"/>
                  </a:prstClr>
                </a:solidFill>
              </a:rPr>
              <a:t>IS</a:t>
            </a:r>
            <a:r>
              <a:rPr lang="en-US" sz="1600" dirty="0">
                <a:solidFill>
                  <a:prstClr val="black">
                    <a:lumMod val="65000"/>
                    <a:lumOff val="35000"/>
                  </a:prstClr>
                </a:solidFill>
              </a:rPr>
              <a:t> specifically related to the proposed project, regardless of staff time commitment, </a:t>
            </a:r>
            <a:r>
              <a:rPr lang="en-US" sz="1600" b="1" dirty="0">
                <a:solidFill>
                  <a:prstClr val="black">
                    <a:lumMod val="65000"/>
                    <a:lumOff val="35000"/>
                  </a:prstClr>
                </a:solidFill>
              </a:rPr>
              <a:t>you</a:t>
            </a:r>
            <a:r>
              <a:rPr lang="en-US" sz="1600" dirty="0">
                <a:solidFill>
                  <a:prstClr val="black">
                    <a:lumMod val="65000"/>
                    <a:lumOff val="35000"/>
                  </a:prstClr>
                </a:solidFill>
              </a:rPr>
              <a:t> must report it in the Facilities, Equipment &amp; Other Resources section.</a:t>
            </a:r>
          </a:p>
          <a:p>
            <a:pPr lvl="1"/>
            <a:endParaRPr lang="en-US" sz="1600" dirty="0">
              <a:solidFill>
                <a:prstClr val="black">
                  <a:lumMod val="65000"/>
                  <a:lumOff val="35000"/>
                </a:prstClr>
              </a:solidFill>
            </a:endParaRPr>
          </a:p>
          <a:p>
            <a:pPr lvl="0"/>
            <a:r>
              <a:rPr lang="en-US" sz="1600" b="1" dirty="0">
                <a:solidFill>
                  <a:prstClr val="black">
                    <a:lumMod val="65000"/>
                    <a:lumOff val="35000"/>
                  </a:prstClr>
                </a:solidFill>
              </a:rPr>
              <a:t>NOTE:  </a:t>
            </a:r>
            <a:r>
              <a:rPr lang="en-US" sz="1600" dirty="0">
                <a:solidFill>
                  <a:prstClr val="black">
                    <a:lumMod val="65000"/>
                    <a:lumOff val="35000"/>
                  </a:prstClr>
                </a:solidFill>
              </a:rPr>
              <a:t>Any domestic or international position </a:t>
            </a:r>
            <a:r>
              <a:rPr lang="en-US" sz="1600" b="1" dirty="0">
                <a:solidFill>
                  <a:prstClr val="black">
                    <a:lumMod val="65000"/>
                    <a:lumOff val="35000"/>
                  </a:prstClr>
                </a:solidFill>
              </a:rPr>
              <a:t>you</a:t>
            </a:r>
            <a:r>
              <a:rPr lang="en-US" sz="1600" dirty="0">
                <a:solidFill>
                  <a:prstClr val="black">
                    <a:lumMod val="65000"/>
                    <a:lumOff val="35000"/>
                  </a:prstClr>
                </a:solidFill>
              </a:rPr>
              <a:t> hold, including honorary, adjunct, or others should be placed in your biosketch.</a:t>
            </a:r>
          </a:p>
          <a:p>
            <a:pPr marL="0" indent="0">
              <a:buNone/>
            </a:pPr>
            <a:endParaRPr lang="en-US" sz="2200" dirty="0">
              <a:solidFill>
                <a:prstClr val="black">
                  <a:lumMod val="65000"/>
                  <a:lumOff val="35000"/>
                </a:prstClr>
              </a:solidFill>
            </a:endParaRPr>
          </a:p>
          <a:p>
            <a:pPr lvl="0"/>
            <a:endParaRPr lang="en-US" sz="1500" dirty="0">
              <a:solidFill>
                <a:prstClr val="black">
                  <a:lumMod val="65000"/>
                  <a:lumOff val="35000"/>
                </a:prstClr>
              </a:solidFill>
            </a:endParaRPr>
          </a:p>
          <a:p>
            <a:pPr lvl="0"/>
            <a:endParaRPr lang="en-US" sz="1500" dirty="0">
              <a:solidFill>
                <a:prstClr val="black">
                  <a:lumMod val="65000"/>
                  <a:lumOff val="35000"/>
                </a:prstClr>
              </a:solidFill>
            </a:endParaRPr>
          </a:p>
          <a:p>
            <a:endParaRPr lang="en-US" dirty="0"/>
          </a:p>
        </p:txBody>
      </p:sp>
    </p:spTree>
    <p:extLst>
      <p:ext uri="{BB962C8B-B14F-4D97-AF65-F5344CB8AC3E}">
        <p14:creationId xmlns:p14="http://schemas.microsoft.com/office/powerpoint/2010/main" val="387550055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5"/>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powerpointUNC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A8B97BBBA513947BC775B5C2307398D" ma:contentTypeVersion="12" ma:contentTypeDescription="Create a new document." ma:contentTypeScope="" ma:versionID="49c8233889493bbfacbb06eb86ea8fbc">
  <xsd:schema xmlns:xsd="http://www.w3.org/2001/XMLSchema" xmlns:xs="http://www.w3.org/2001/XMLSchema" xmlns:p="http://schemas.microsoft.com/office/2006/metadata/properties" xmlns:ns3="9174717f-41b6-44e8-a9dd-146e2617d081" xmlns:ns4="fa7afad1-7137-4dc3-8afe-a3cb90068d73" targetNamespace="http://schemas.microsoft.com/office/2006/metadata/properties" ma:root="true" ma:fieldsID="fa14e361505682ead1ebdfe0736e4e78" ns3:_="" ns4:_="">
    <xsd:import namespace="9174717f-41b6-44e8-a9dd-146e2617d081"/>
    <xsd:import namespace="fa7afad1-7137-4dc3-8afe-a3cb90068d7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4:SharedWithUsers" minOccurs="0"/>
                <xsd:element ref="ns4:SharedWithDetails" minOccurs="0"/>
                <xsd:element ref="ns4:SharingHintHash" minOccurs="0"/>
                <xsd:element ref="ns3:MediaServiceOCR"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74717f-41b6-44e8-a9dd-146e2617d081"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a7afad1-7137-4dc3-8afe-a3cb90068d7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9BA65D3-DB87-4FCF-82E5-6AFDD0A0FAA3}">
  <ds:schemaRefs>
    <ds:schemaRef ds:uri="http://schemas.microsoft.com/sharepoint/v3/contenttype/forms"/>
  </ds:schemaRefs>
</ds:datastoreItem>
</file>

<file path=customXml/itemProps2.xml><?xml version="1.0" encoding="utf-8"?>
<ds:datastoreItem xmlns:ds="http://schemas.openxmlformats.org/officeDocument/2006/customXml" ds:itemID="{EB093F98-F2AF-4499-BC0F-BF7D0FFB4B69}">
  <ds:schemaRef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9174717f-41b6-44e8-a9dd-146e2617d081"/>
    <ds:schemaRef ds:uri="fa7afad1-7137-4dc3-8afe-a3cb90068d73"/>
    <ds:schemaRef ds:uri="http://purl.org/dc/elements/1.1/"/>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6FB87EA6-7A91-4D13-A29F-F804B67515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74717f-41b6-44e8-a9dd-146e2617d081"/>
    <ds:schemaRef ds:uri="fa7afad1-7137-4dc3-8afe-a3cb90068d7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6137</TotalTime>
  <Words>1647</Words>
  <Application>Microsoft Office PowerPoint</Application>
  <PresentationFormat>On-screen Show (4:3)</PresentationFormat>
  <Paragraphs>164</Paragraphs>
  <Slides>15</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Cambria</vt:lpstr>
      <vt:lpstr>FoundersGroteskWeb-Regular</vt:lpstr>
      <vt:lpstr>ヒラギノ角ゴ Pro W3</vt:lpstr>
      <vt:lpstr>powerpointUNC4</vt:lpstr>
      <vt:lpstr>PowerPoint Presentation</vt:lpstr>
      <vt:lpstr>Summary</vt:lpstr>
      <vt:lpstr>What Changes Affect the NIH Other Support?  </vt:lpstr>
      <vt:lpstr>Recap of Types of NIH Other Support</vt:lpstr>
      <vt:lpstr>Recap of Types of NIH Other Support</vt:lpstr>
      <vt:lpstr>PowerPoint Presentation</vt:lpstr>
      <vt:lpstr>PowerPoint Presentation</vt:lpstr>
      <vt:lpstr>Changes to NSF Current &amp; Pending Support Effective 6/1/2020 </vt:lpstr>
      <vt:lpstr>Changes to NSF Current &amp; Pending Support Effective 6/1/2020</vt:lpstr>
      <vt:lpstr>Templates and FAQ Links</vt:lpstr>
      <vt:lpstr>What is a Foreign Component to NIH?</vt:lpstr>
      <vt:lpstr>What does Significant Scientific Element Mean?  </vt:lpstr>
      <vt:lpstr>What Could Happen if My Other Support, Foreign Component, or Current and Pending Support Information Isn’t Accurate?  </vt:lpstr>
      <vt:lpstr>Other Useful Information Links</vt:lpstr>
      <vt:lpstr>Q &amp; A</vt:lpstr>
    </vt:vector>
  </TitlesOfParts>
  <Company>The University of North Carolina at Chapel Hill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Tirpak, Megan Marie</dc:creator>
  <cp:lastModifiedBy>Whitaker, Sherry L</cp:lastModifiedBy>
  <cp:revision>454</cp:revision>
  <cp:lastPrinted>2020-02-24T19:49:10Z</cp:lastPrinted>
  <dcterms:created xsi:type="dcterms:W3CDTF">2016-08-31T17:21:26Z</dcterms:created>
  <dcterms:modified xsi:type="dcterms:W3CDTF">2020-04-09T23:23:36Z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0x0101005A8B97BBBA513947BC775B5C2307398D</vt:lpwstr>
  </property>
  <property fmtid="{D5CDD505-2E9C-101B-9397-08002B2CF9AE}" pid="3" name="ArticulateGUID">
    <vt:lpwstr>8A96001B-C592-49B5-A615-F50EB63F2176</vt:lpwstr>
  </property>
  <property fmtid="{D5CDD505-2E9C-101B-9397-08002B2CF9AE}" pid="4" name="ArticulatePath">
    <vt:lpwstr>OSR-RAFTs-Oct2019 (2)</vt:lpwstr>
  </property>
</Properties>
</file>