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8" r:id="rId2"/>
    <p:sldId id="257" r:id="rId3"/>
    <p:sldId id="258" r:id="rId4"/>
    <p:sldId id="260" r:id="rId5"/>
    <p:sldId id="259" r:id="rId6"/>
    <p:sldId id="262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3282" autoAdjust="0"/>
  </p:normalViewPr>
  <p:slideViewPr>
    <p:cSldViewPr snapToGrid="0">
      <p:cViewPr varScale="1">
        <p:scale>
          <a:sx n="100" d="100"/>
          <a:sy n="100" d="100"/>
        </p:scale>
        <p:origin x="-128" y="-1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4BDDB-1DB6-4DE4-9037-D8636ABCE269}" type="datetimeFigureOut">
              <a:rPr lang="en-US" smtClean="0"/>
              <a:t>1/18/17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4634A-3BE2-4EE4-94D1-4F4FB0001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06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Relationship Id="rId3" Type="http://schemas.openxmlformats.org/officeDocument/2006/relationships/hyperlink" Target="http://www.nature.com/pr/journal/v76/n6/full/pr2014136a.html" TargetMode="Externa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D0151-E35F-4621-A39B-3314C7F75B6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574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pPr defTabSz="929305">
              <a:defRPr/>
            </a:pPr>
            <a:r>
              <a:rPr lang="en-US" dirty="0" smtClean="0"/>
              <a:t>Incidence of 1 in 3000 live births</a:t>
            </a:r>
          </a:p>
          <a:p>
            <a:endParaRPr lang="en-US" dirty="0" smtClean="0"/>
          </a:p>
          <a:p>
            <a:r>
              <a:rPr lang="en-US" dirty="0" smtClean="0"/>
              <a:t>B-type </a:t>
            </a:r>
            <a:r>
              <a:rPr lang="en-US" dirty="0" err="1" smtClean="0"/>
              <a:t>natriuretic</a:t>
            </a:r>
            <a:r>
              <a:rPr lang="en-US" dirty="0" smtClean="0"/>
              <a:t> peptide (BNP) is a polypeptide secreted from both cardiac ventricles due to wall stress. Physiologically, BNP counteracts elevated ventricular volume by its </a:t>
            </a:r>
            <a:r>
              <a:rPr lang="en-US" dirty="0" err="1" smtClean="0"/>
              <a:t>natriuretic</a:t>
            </a:r>
            <a:r>
              <a:rPr lang="en-US" dirty="0" smtClean="0"/>
              <a:t>, diuretic and </a:t>
            </a:r>
            <a:r>
              <a:rPr lang="en-US" dirty="0" err="1" smtClean="0"/>
              <a:t>vasoactive</a:t>
            </a:r>
            <a:r>
              <a:rPr lang="en-US" dirty="0" smtClean="0"/>
              <a:t> properties (</a:t>
            </a:r>
            <a:r>
              <a:rPr lang="en-US" dirty="0" smtClean="0">
                <a:hlinkClick r:id="rId3" tooltip="Sudoh T, Kangawa K, Minamino N, Matsuo H. A new natriuretic peptide in porcine brain. Nature 1988;332:78-81."/>
              </a:rPr>
              <a:t>7</a:t>
            </a:r>
            <a:r>
              <a:rPr lang="en-US" dirty="0" smtClean="0"/>
              <a:t>,</a:t>
            </a:r>
            <a:r>
              <a:rPr lang="en-US" dirty="0" smtClean="0">
                <a:hlinkClick r:id="rId3" tooltip="Levin ER, Gardner DG, Samson WK. Natriuretic peptides. N Engl J Med 1998;339:321-8."/>
              </a:rPr>
              <a:t>8</a:t>
            </a:r>
            <a:r>
              <a:rPr lang="en-US" dirty="0" smtClean="0"/>
              <a:t>). Plasma BNP levels have been correlated with hemodynamic measurements in adults with primary (</a:t>
            </a:r>
            <a:r>
              <a:rPr lang="en-US" dirty="0" smtClean="0">
                <a:hlinkClick r:id="rId3" tooltip="Nagaya N, Nishikimi T, Okano Y, et al. Plasma brain natriuretic peptide levels increase in proportion to the extent of right ventricular dysfunction in pulmonary hypertension. J Am Coll Cardiol 1998;31:202-8."/>
              </a:rPr>
              <a:t>9</a:t>
            </a:r>
            <a:r>
              <a:rPr lang="en-US" dirty="0" smtClean="0"/>
              <a:t>,</a:t>
            </a:r>
            <a:r>
              <a:rPr lang="en-US" dirty="0" smtClean="0">
                <a:hlinkClick r:id="rId3" tooltip="Leuchte HH, Holzapfel M, Baumgartner RA, Neurohr C, Vogeser M, Behr J. Characterization of brain natriuretic peptide in long-term follow-up of pulmonary arterial hypertension. Chest 2005;128:2368-74."/>
              </a:rPr>
              <a:t>10</a:t>
            </a:r>
            <a:r>
              <a:rPr lang="en-US" dirty="0" smtClean="0"/>
              <a:t>) and secondary PH (</a:t>
            </a:r>
            <a:r>
              <a:rPr lang="en-US" dirty="0" smtClean="0">
                <a:hlinkClick r:id="rId3" tooltip="Leuchte HH, Neurohr C, Baumgartner R, et al. Brain natriuretic peptide and exercise capacity in lung fibrosis and pulmonary hypertension. Am J Respir Crit Care Med 2004;170:360-5."/>
              </a:rPr>
              <a:t>11</a:t>
            </a:r>
            <a:r>
              <a:rPr lang="en-US" dirty="0" smtClean="0"/>
              <a:t>), and are predictive of survival (</a:t>
            </a:r>
            <a:r>
              <a:rPr lang="en-US" dirty="0" smtClean="0">
                <a:hlinkClick r:id="rId3" tooltip="Nagaya N, Nishikimi T, Uematsu M, et al. Plasma brain natriuretic peptide as a prognostic indicator in patients with primary pulmonary hypertension. Circulation 2000;102:865-70."/>
              </a:rPr>
              <a:t>12</a:t>
            </a:r>
            <a:r>
              <a:rPr lang="en-US" dirty="0" smtClean="0"/>
              <a:t>,</a:t>
            </a:r>
            <a:r>
              <a:rPr lang="en-US" dirty="0" smtClean="0">
                <a:hlinkClick r:id="rId3" tooltip="Surie S, Reesink HJ, van der Plas MN, et al. Plasma brain natriuretic peptide as a biomarker for haemodynamic outcome and mortality following pulmonary endarterectomy for chronic thromboembolic pulmonary hypertension. Interact Cardiovasc Thorac Surg 2012;15:973-8."/>
              </a:rPr>
              <a:t>13</a:t>
            </a:r>
            <a:r>
              <a:rPr lang="en-US" dirty="0" smtClean="0"/>
              <a:t>). Similarly, in pediatric patients, BNP levels have been associated with more impaired function of the right ventricle (RV) and worse functional class, and, in children with primary PH, BNP also predicts survival (</a:t>
            </a:r>
            <a:r>
              <a:rPr lang="en-US" dirty="0" smtClean="0">
                <a:hlinkClick r:id="rId3" tooltip="Lammers AE, Hislop AA, Haworth SG. Prognostic value of B-type natriuretic peptide in children with pulmonary hypertension. Int J Cardiol 2009;135:21-6."/>
              </a:rPr>
              <a:t>14</a:t>
            </a:r>
            <a:r>
              <a:rPr lang="en-US" dirty="0" smtClean="0"/>
              <a:t>). BNP has also been shown to correlate with estimated </a:t>
            </a:r>
            <a:r>
              <a:rPr lang="en-US" dirty="0" err="1" smtClean="0"/>
              <a:t>PAp</a:t>
            </a:r>
            <a:r>
              <a:rPr lang="en-US" dirty="0" smtClean="0"/>
              <a:t> in newborns with persistent pulmonary hypertension of the newborn (PPHN), but without CDH (</a:t>
            </a:r>
            <a:r>
              <a:rPr lang="en-US" dirty="0" smtClean="0">
                <a:hlinkClick r:id="rId3" tooltip="Reynolds EW, Ellington JG, Vranicar M, Bada HS. Brain-type natriuretic peptide in the diagnosis and management of persistent pulmonary hypertension of the newborn. Pediatrics 2004;114:1297-304."/>
              </a:rPr>
              <a:t>15</a:t>
            </a:r>
            <a:r>
              <a:rPr lang="en-US" dirty="0" smtClean="0"/>
              <a:t>). </a:t>
            </a:r>
          </a:p>
          <a:p>
            <a:endParaRPr lang="en-US" dirty="0" smtClean="0"/>
          </a:p>
          <a:p>
            <a:r>
              <a:rPr lang="en-US" dirty="0" smtClean="0"/>
              <a:t>Good outcome (survival and breathing room air without additional respiratory support at 56 d). Of the 13 infants with Poor outcome (death or persistent respiratory support at 56 d)</a:t>
            </a:r>
          </a:p>
          <a:p>
            <a:endParaRPr lang="en-US" dirty="0" smtClean="0"/>
          </a:p>
          <a:p>
            <a:r>
              <a:rPr lang="en-US" dirty="0" smtClean="0"/>
              <a:t>Blood for BNP level was collected at a median of 9 h of age (range 2–28 h) for the first sample and a median of 7 d of age (range 6–11 d) for the second sample. Echocardiograms were obtained within 24 h of BNP level collection for the first study (median 1 d of age, range 1–2 d) and within 48 h for the second study (median 8 d of age, range 6–10 d).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D0151-E35F-4621-A39B-3314C7F75B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22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Mice analyzed at 2-3 months age</a:t>
            </a:r>
          </a:p>
          <a:p>
            <a:r>
              <a:rPr lang="en-US" dirty="0" smtClean="0"/>
              <a:t>Anesthetized</a:t>
            </a:r>
            <a:r>
              <a:rPr lang="en-US" baseline="0" dirty="0" smtClean="0"/>
              <a:t> with isoflurane and maintained under anesthesia during echo via nose cone – target HR 450-500bpm</a:t>
            </a:r>
          </a:p>
          <a:p>
            <a:r>
              <a:rPr lang="en-US" baseline="0" dirty="0" smtClean="0"/>
              <a:t>Kept on warming pad</a:t>
            </a:r>
          </a:p>
          <a:p>
            <a:r>
              <a:rPr lang="en-US" baseline="0" dirty="0" smtClean="0"/>
              <a:t>Depilatory cream placed on chest to remove hair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4634A-3BE2-4EE4-94D1-4F4FB0001F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73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all_unc_ch_scenes_10_002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12192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6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08206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0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998D37B-FE0F-054C-9703-6E9F49C89809}" type="datetimeFigureOut">
              <a:rPr lang="en-US" smtClean="0">
                <a:solidFill>
                  <a:prstClr val="black"/>
                </a:solidFill>
              </a:rPr>
              <a:pPr defTabSz="457200"/>
              <a:t>1/18/17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D63B729D-D8D3-3946-AEB6-C8392B640D9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2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998D37B-FE0F-054C-9703-6E9F49C89809}" type="datetimeFigureOut">
              <a:rPr lang="en-US" smtClean="0">
                <a:solidFill>
                  <a:prstClr val="black"/>
                </a:solidFill>
              </a:rPr>
              <a:pPr defTabSz="457200"/>
              <a:t>1/18/17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D63B729D-D8D3-3946-AEB6-C8392B640D9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3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92800"/>
            <a:ext cx="12192000" cy="965200"/>
          </a:xfrm>
          <a:prstGeom prst="rect">
            <a:avLst/>
          </a:prstGeom>
          <a:gradFill>
            <a:gsLst>
              <a:gs pos="0">
                <a:srgbClr val="639EC8"/>
              </a:gs>
              <a:gs pos="100000">
                <a:srgbClr val="6BABD8"/>
              </a:gs>
            </a:gsLst>
          </a:gradFill>
          <a:ln>
            <a:noFill/>
          </a:ln>
          <a:effectLst>
            <a:outerShdw blurRad="136525" dist="88900" dir="11820000" sx="61000" sy="61000" algn="tl" rotWithShape="0">
              <a:schemeClr val="bg1">
                <a:lumMod val="75000"/>
                <a:alpha val="43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27" name="Picture 3" descr="small_white_trans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6065838"/>
            <a:ext cx="3014133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029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/>
          <p:cNvSpPr txBox="1">
            <a:spLocks/>
          </p:cNvSpPr>
          <p:nvPr/>
        </p:nvSpPr>
        <p:spPr bwMode="auto">
          <a:xfrm>
            <a:off x="6534151" y="1827213"/>
            <a:ext cx="50165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-128"/>
              </a:defRPr>
            </a:lvl9pPr>
          </a:lstStyle>
          <a:p>
            <a:pPr eaLnBrk="1" hangingPunct="1"/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34151" y="790953"/>
            <a:ext cx="5657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Title</a:t>
            </a:r>
            <a:br>
              <a:rPr lang="en-US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endParaRPr lang="en-US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Rebecc</a:t>
            </a:r>
            <a:r>
              <a:rPr lang="en-US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 Brown</a:t>
            </a:r>
            <a:r>
              <a:rPr lang="en-US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MD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Date</a:t>
            </a:r>
            <a:endParaRPr lang="en-US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01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1586961"/>
            <a:ext cx="103632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Title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Rebecca Brown, MD; Author list</a:t>
            </a:r>
            <a:endParaRPr lang="en-US" sz="1800" dirty="0" smtClean="0"/>
          </a:p>
          <a:p>
            <a:r>
              <a:rPr lang="en-US" sz="1800" dirty="0" smtClean="0"/>
              <a:t>University </a:t>
            </a:r>
            <a:r>
              <a:rPr lang="en-US" sz="1800" dirty="0"/>
              <a:t>of North </a:t>
            </a:r>
            <a:r>
              <a:rPr lang="en-US" sz="1800" dirty="0" smtClean="0"/>
              <a:t>Carolina, Chapel Hill, NC</a:t>
            </a:r>
          </a:p>
          <a:p>
            <a:r>
              <a:rPr lang="en-US" sz="1800" dirty="0" smtClean="0"/>
              <a:t>Date</a:t>
            </a:r>
            <a:endParaRPr lang="en-US" sz="1800" dirty="0" smtClean="0"/>
          </a:p>
          <a:p>
            <a:r>
              <a:rPr lang="en-US" sz="1800" dirty="0" smtClean="0"/>
              <a:t>Meeting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50254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We have no disclosures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2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3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194924"/>
            <a:ext cx="5087535" cy="4525963"/>
          </a:xfrm>
        </p:spPr>
        <p:txBody>
          <a:bodyPr/>
          <a:lstStyle/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85155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1"/>
            <a:ext cx="10807700" cy="392429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83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972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176000" cy="408206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9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93277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UNC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2995</TotalTime>
  <Words>221</Words>
  <Application>Microsoft Macintosh PowerPoint</Application>
  <PresentationFormat>Custom</PresentationFormat>
  <Paragraphs>28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powerpointUNC4</vt:lpstr>
      <vt:lpstr>PowerPoint Presentation</vt:lpstr>
      <vt:lpstr>Title</vt:lpstr>
      <vt:lpstr>PowerPoint Presentation</vt:lpstr>
      <vt:lpstr>PowerPoint Presentation</vt:lpstr>
      <vt:lpstr>Introduction</vt:lpstr>
      <vt:lpstr>Methods</vt:lpstr>
      <vt:lpstr>Results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Outline: intro PH and CDH prior ways to test for PH – R heart strain – BNP, direct RV pressure these are nonsurvivable tests echo – set up – use pics from Harvard paper echo – views – use pics from Harvard paper echo – results – slide for rv dilation, slide for PAT, slide for PA peak velocity echo – results – KO vs WT charts conclusion future steps: test 2 wk and 4 wk mice, longitudinal studies after treatment  </dc:title>
  <dc:creator>Mansi Shah</dc:creator>
  <cp:lastModifiedBy>Rebecca Ashton</cp:lastModifiedBy>
  <cp:revision>29</cp:revision>
  <dcterms:created xsi:type="dcterms:W3CDTF">2015-07-10T18:26:47Z</dcterms:created>
  <dcterms:modified xsi:type="dcterms:W3CDTF">2017-01-18T15:28:09Z</dcterms:modified>
</cp:coreProperties>
</file>