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6"/>
  </p:notesMasterIdLst>
  <p:handoutMasterIdLst>
    <p:handoutMasterId r:id="rId67"/>
  </p:handoutMasterIdLst>
  <p:sldIdLst>
    <p:sldId id="468" r:id="rId2"/>
    <p:sldId id="469" r:id="rId3"/>
    <p:sldId id="420" r:id="rId4"/>
    <p:sldId id="471" r:id="rId5"/>
    <p:sldId id="430" r:id="rId6"/>
    <p:sldId id="391" r:id="rId7"/>
    <p:sldId id="431" r:id="rId8"/>
    <p:sldId id="392" r:id="rId9"/>
    <p:sldId id="421" r:id="rId10"/>
    <p:sldId id="395" r:id="rId11"/>
    <p:sldId id="397" r:id="rId12"/>
    <p:sldId id="441" r:id="rId13"/>
    <p:sldId id="419" r:id="rId14"/>
    <p:sldId id="399" r:id="rId15"/>
    <p:sldId id="400" r:id="rId16"/>
    <p:sldId id="401" r:id="rId17"/>
    <p:sldId id="402" r:id="rId18"/>
    <p:sldId id="422" r:id="rId19"/>
    <p:sldId id="407" r:id="rId20"/>
    <p:sldId id="418" r:id="rId21"/>
    <p:sldId id="411" r:id="rId22"/>
    <p:sldId id="412" r:id="rId23"/>
    <p:sldId id="413" r:id="rId24"/>
    <p:sldId id="433" r:id="rId25"/>
    <p:sldId id="415" r:id="rId26"/>
    <p:sldId id="432" r:id="rId27"/>
    <p:sldId id="414" r:id="rId28"/>
    <p:sldId id="416" r:id="rId29"/>
    <p:sldId id="470" r:id="rId30"/>
    <p:sldId id="434" r:id="rId31"/>
    <p:sldId id="436" r:id="rId32"/>
    <p:sldId id="435" r:id="rId33"/>
    <p:sldId id="462" r:id="rId34"/>
    <p:sldId id="437" r:id="rId35"/>
    <p:sldId id="439" r:id="rId36"/>
    <p:sldId id="467" r:id="rId37"/>
    <p:sldId id="438" r:id="rId38"/>
    <p:sldId id="442" r:id="rId39"/>
    <p:sldId id="440" r:id="rId40"/>
    <p:sldId id="445" r:id="rId41"/>
    <p:sldId id="446" r:id="rId42"/>
    <p:sldId id="447" r:id="rId43"/>
    <p:sldId id="448" r:id="rId44"/>
    <p:sldId id="450" r:id="rId45"/>
    <p:sldId id="449" r:id="rId46"/>
    <p:sldId id="451" r:id="rId47"/>
    <p:sldId id="452" r:id="rId48"/>
    <p:sldId id="463" r:id="rId49"/>
    <p:sldId id="464" r:id="rId50"/>
    <p:sldId id="472" r:id="rId51"/>
    <p:sldId id="453" r:id="rId52"/>
    <p:sldId id="465" r:id="rId53"/>
    <p:sldId id="466" r:id="rId54"/>
    <p:sldId id="443" r:id="rId55"/>
    <p:sldId id="444" r:id="rId56"/>
    <p:sldId id="455" r:id="rId57"/>
    <p:sldId id="456" r:id="rId58"/>
    <p:sldId id="457" r:id="rId59"/>
    <p:sldId id="458" r:id="rId60"/>
    <p:sldId id="461" r:id="rId61"/>
    <p:sldId id="459" r:id="rId62"/>
    <p:sldId id="460" r:id="rId63"/>
    <p:sldId id="425" r:id="rId64"/>
    <p:sldId id="374" r:id="rId6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888" userDrawn="1">
          <p15:clr>
            <a:srgbClr val="A4A3A4"/>
          </p15:clr>
        </p15:guide>
        <p15:guide id="3" orient="horz" pos="223" userDrawn="1">
          <p15:clr>
            <a:srgbClr val="A4A3A4"/>
          </p15:clr>
        </p15:guide>
        <p15:guide id="4" orient="horz" pos="1022" userDrawn="1">
          <p15:clr>
            <a:srgbClr val="A4A3A4"/>
          </p15:clr>
        </p15:guide>
        <p15:guide id="5" orient="horz" pos="4032" userDrawn="1">
          <p15:clr>
            <a:srgbClr val="A4A3A4"/>
          </p15:clr>
        </p15:guide>
        <p15:guide id="6" orient="horz" pos="488" userDrawn="1">
          <p15:clr>
            <a:srgbClr val="A4A3A4"/>
          </p15:clr>
        </p15:guide>
        <p15:guide id="7" orient="horz" pos="576" userDrawn="1">
          <p15:clr>
            <a:srgbClr val="A4A3A4"/>
          </p15:clr>
        </p15:guide>
        <p15:guide id="8" orient="horz" pos="96" userDrawn="1">
          <p15:clr>
            <a:srgbClr val="A4A3A4"/>
          </p15:clr>
        </p15:guide>
        <p15:guide id="9" orient="horz" pos="3600" userDrawn="1">
          <p15:clr>
            <a:srgbClr val="A4A3A4"/>
          </p15:clr>
        </p15:guide>
        <p15:guide id="10" orient="horz" pos="4203" userDrawn="1">
          <p15:clr>
            <a:srgbClr val="A4A3A4"/>
          </p15:clr>
        </p15:guide>
        <p15:guide id="11" orient="horz" pos="1248" userDrawn="1">
          <p15:clr>
            <a:srgbClr val="A4A3A4"/>
          </p15:clr>
        </p15:guide>
        <p15:guide id="12" pos="3840" userDrawn="1">
          <p15:clr>
            <a:srgbClr val="A4A3A4"/>
          </p15:clr>
        </p15:guide>
        <p15:guide id="13" pos="832" userDrawn="1">
          <p15:clr>
            <a:srgbClr val="A4A3A4"/>
          </p15:clr>
        </p15:guide>
        <p15:guide id="14" pos="7296"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Julia Lee" initials="JL" lastIdx="11" clrIdx="0">
    <p:extLst>
      <p:ext uri="{19B8F6BF-5375-455C-9EA6-DF929625EA0E}">
        <p15:presenceInfo xmlns:p15="http://schemas.microsoft.com/office/powerpoint/2012/main" userId="S-1-5-21-2086500257-1188392490-3880406080-23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3B6"/>
    <a:srgbClr val="FFFFFF"/>
    <a:srgbClr val="61468B"/>
    <a:srgbClr val="63599E"/>
    <a:srgbClr val="A9ABAC"/>
    <a:srgbClr val="7F8283"/>
    <a:srgbClr val="D0CDE2"/>
    <a:srgbClr val="D4D5D6"/>
    <a:srgbClr val="CFC7DC"/>
    <a:srgbClr val="B0A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43" autoAdjust="0"/>
    <p:restoredTop sz="73875" autoAdjust="0"/>
  </p:normalViewPr>
  <p:slideViewPr>
    <p:cSldViewPr showGuides="1">
      <p:cViewPr varScale="1">
        <p:scale>
          <a:sx n="54" d="100"/>
          <a:sy n="54" d="100"/>
        </p:scale>
        <p:origin x="1086" y="48"/>
      </p:cViewPr>
      <p:guideLst>
        <p:guide orient="horz" pos="2160"/>
        <p:guide orient="horz" pos="3888"/>
        <p:guide orient="horz" pos="223"/>
        <p:guide orient="horz" pos="1022"/>
        <p:guide orient="horz" pos="4032"/>
        <p:guide orient="horz" pos="488"/>
        <p:guide orient="horz" pos="576"/>
        <p:guide orient="horz" pos="96"/>
        <p:guide orient="horz" pos="3600"/>
        <p:guide orient="horz" pos="4203"/>
        <p:guide orient="horz" pos="1248"/>
        <p:guide pos="3840"/>
        <p:guide pos="832"/>
        <p:guide pos="7296"/>
      </p:guideLst>
    </p:cSldViewPr>
  </p:slideViewPr>
  <p:outlineViewPr>
    <p:cViewPr>
      <p:scale>
        <a:sx n="33" d="100"/>
        <a:sy n="33" d="100"/>
      </p:scale>
      <p:origin x="0" y="-2850"/>
    </p:cViewPr>
  </p:outlineViewPr>
  <p:notesTextViewPr>
    <p:cViewPr>
      <p:scale>
        <a:sx n="120" d="100"/>
        <a:sy n="120" d="100"/>
      </p:scale>
      <p:origin x="0" y="0"/>
    </p:cViewPr>
  </p:notesTextViewPr>
  <p:sorterViewPr>
    <p:cViewPr>
      <p:scale>
        <a:sx n="80" d="100"/>
        <a:sy n="80" d="100"/>
      </p:scale>
      <p:origin x="0" y="-5760"/>
    </p:cViewPr>
  </p:sorterViewPr>
  <p:notesViewPr>
    <p:cSldViewPr showGuides="1">
      <p:cViewPr varScale="1">
        <p:scale>
          <a:sx n="69" d="100"/>
          <a:sy n="69" d="100"/>
        </p:scale>
        <p:origin x="-2962" y="-91"/>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solidFill>
            <a:schemeClr val="tx1">
              <a:lumMod val="50000"/>
            </a:schemeClr>
          </a:solidFill>
        </a:ln>
        <a:effectLst/>
        <a:sp3d>
          <a:contourClr>
            <a:schemeClr val="tx1">
              <a:lumMod val="50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dLbl>
              <c:idx val="0"/>
              <c:layout>
                <c:manualLayout>
                  <c:x val="-1.5327298159396659E-3"/>
                  <c:y val="-1.0517804489749833E-2"/>
                </c:manualLayout>
              </c:layout>
              <c:tx>
                <c:rich>
                  <a:bodyPr/>
                  <a:lstStyle/>
                  <a:p>
                    <a:r>
                      <a:rPr lang="en-US" dirty="0" smtClean="0"/>
                      <a:t>Household</a:t>
                    </a:r>
                    <a:r>
                      <a:rPr lang="en-US" baseline="0" dirty="0" smtClean="0"/>
                      <a:t> Walker</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7E-4A8D-8F7A-18D511C418A2}"/>
                </c:ext>
              </c:extLst>
            </c:dLbl>
            <c:dLbl>
              <c:idx val="1"/>
              <c:layout>
                <c:manualLayout>
                  <c:x val="1.1687064447674343E-2"/>
                  <c:y val="-1.0517804489749833E-2"/>
                </c:manualLayout>
              </c:layout>
              <c:tx>
                <c:rich>
                  <a:bodyPr/>
                  <a:lstStyle/>
                  <a:p>
                    <a:r>
                      <a:rPr lang="en-US" sz="1000" dirty="0" smtClean="0"/>
                      <a:t>Highly</a:t>
                    </a:r>
                  </a:p>
                  <a:p>
                    <a:r>
                      <a:rPr lang="en-US" sz="1000" dirty="0" smtClean="0"/>
                      <a:t> dependent**</a:t>
                    </a:r>
                    <a:endParaRPr lang="en-US" sz="1000" dirty="0"/>
                  </a:p>
                </c:rich>
              </c:tx>
              <c:showLegendKey val="0"/>
              <c:showVal val="1"/>
              <c:showCatName val="0"/>
              <c:showSerName val="0"/>
              <c:showPercent val="0"/>
              <c:showBubbleSize val="0"/>
              <c:extLst>
                <c:ext xmlns:c15="http://schemas.microsoft.com/office/drawing/2012/chart" uri="{CE6537A1-D6FC-4f65-9D91-7224C49458BB}">
                  <c15:layout>
                    <c:manualLayout>
                      <c:w val="8.7147182880398105E-2"/>
                      <c:h val="0.10416581692600579"/>
                    </c:manualLayout>
                  </c15:layout>
                </c:ext>
                <c:ext xmlns:c16="http://schemas.microsoft.com/office/drawing/2014/chart" uri="{C3380CC4-5D6E-409C-BE32-E72D297353CC}">
                  <c16:uniqueId val="{00000001-CF7E-4A8D-8F7A-18D511C418A2}"/>
                </c:ext>
              </c:extLst>
            </c:dLbl>
            <c:dLbl>
              <c:idx val="2"/>
              <c:layout>
                <c:manualLayout>
                  <c:x val="4.598189447818998E-3"/>
                  <c:y val="-8.764699045861280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sz="1100" dirty="0" smtClean="0"/>
                      <a:t>Mortality, mobility &amp; ADL disability at 2 years , increased</a:t>
                    </a:r>
                  </a:p>
                  <a:p>
                    <a:pPr>
                      <a:defRPr>
                        <a:solidFill>
                          <a:schemeClr val="bg1"/>
                        </a:solidFill>
                      </a:defRPr>
                    </a:pPr>
                    <a:r>
                      <a:rPr lang="en-US" sz="1100" dirty="0" smtClean="0"/>
                      <a:t> Alzheimer’s Disease at 7 years; 2x probability of frailty if &gt; 75 yo</a:t>
                    </a:r>
                    <a:endParaRPr lang="en-US" sz="110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114405608584257"/>
                      <c:h val="0.14041268993816025"/>
                    </c:manualLayout>
                  </c15:layout>
                </c:ext>
                <c:ext xmlns:c16="http://schemas.microsoft.com/office/drawing/2014/chart" uri="{C3380CC4-5D6E-409C-BE32-E72D297353CC}">
                  <c16:uniqueId val="{00000002-CF7E-4A8D-8F7A-18D511C418A2}"/>
                </c:ext>
              </c:extLst>
            </c:dLbl>
            <c:dLbl>
              <c:idx val="3"/>
              <c:layout>
                <c:manualLayout>
                  <c:x val="0"/>
                  <c:y val="-1.0517804489749833E-2"/>
                </c:manualLayout>
              </c:layout>
              <c:tx>
                <c:rich>
                  <a:bodyPr/>
                  <a:lstStyle/>
                  <a:p>
                    <a:r>
                      <a:rPr lang="en-US" dirty="0" smtClean="0"/>
                      <a:t>Functional impairments, severe walking disability</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7E-4A8D-8F7A-18D511C418A2}"/>
                </c:ext>
              </c:extLst>
            </c:dLbl>
            <c:dLbl>
              <c:idx val="4"/>
              <c:layout>
                <c:manualLayout>
                  <c:x val="0"/>
                  <c:y val="-1.4023739319666445E-2"/>
                </c:manualLayout>
              </c:layout>
              <c:tx>
                <c:rich>
                  <a:bodyPr/>
                  <a:lstStyle/>
                  <a:p>
                    <a:r>
                      <a:rPr lang="en-US" dirty="0" smtClean="0"/>
                      <a:t>Risk of death, hospitalization, &amp; falls</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0269881134992466"/>
                      <c:h val="0.11296122021991321"/>
                    </c:manualLayout>
                  </c15:layout>
                </c:ext>
                <c:ext xmlns:c16="http://schemas.microsoft.com/office/drawing/2014/chart" uri="{C3380CC4-5D6E-409C-BE32-E72D297353CC}">
                  <c16:uniqueId val="{00000004-CF7E-4A8D-8F7A-18D511C418A2}"/>
                </c:ext>
              </c:extLst>
            </c:dLbl>
            <c:dLbl>
              <c:idx val="5"/>
              <c:layout>
                <c:manualLayout>
                  <c:x val="1.5327298159396659E-3"/>
                  <c:y val="-1.7529674149583056E-2"/>
                </c:manualLayout>
              </c:layout>
              <c:tx>
                <c:rich>
                  <a:bodyPr/>
                  <a:lstStyle/>
                  <a:p>
                    <a:r>
                      <a:rPr lang="en-US" dirty="0" smtClean="0"/>
                      <a:t>Extremely </a:t>
                    </a:r>
                  </a:p>
                  <a:p>
                    <a:r>
                      <a:rPr lang="en-US" dirty="0" smtClean="0"/>
                      <a:t>frail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7E-4A8D-8F7A-18D511C418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0.4</c:v>
                </c:pt>
                <c:pt idx="1">
                  <c:v>0.17499999999999999</c:v>
                </c:pt>
                <c:pt idx="2">
                  <c:v>0.8</c:v>
                </c:pt>
                <c:pt idx="3">
                  <c:v>0.42</c:v>
                </c:pt>
                <c:pt idx="4">
                  <c:v>0.7</c:v>
                </c:pt>
                <c:pt idx="5">
                  <c:v>0.2</c:v>
                </c:pt>
              </c:numCache>
            </c:numRef>
          </c:val>
          <c:extLst>
            <c:ext xmlns:c16="http://schemas.microsoft.com/office/drawing/2014/chart" uri="{C3380CC4-5D6E-409C-BE32-E72D297353CC}">
              <c16:uniqueId val="{00000006-CF7E-4A8D-8F7A-18D511C418A2}"/>
            </c:ext>
          </c:extLst>
        </c:ser>
        <c:ser>
          <c:idx val="1"/>
          <c:order val="1"/>
          <c:tx>
            <c:strRef>
              <c:f>Sheet1!$C$1</c:f>
              <c:strCache>
                <c:ptCount val="1"/>
                <c:pt idx="0">
                  <c:v>Series 12</c:v>
                </c:pt>
              </c:strCache>
            </c:strRef>
          </c:tx>
          <c:spPr>
            <a:solidFill>
              <a:schemeClr val="bg1"/>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1.0000000000000001E-5</c:v>
                </c:pt>
                <c:pt idx="1">
                  <c:v>1.0000000000000001E-5</c:v>
                </c:pt>
                <c:pt idx="2">
                  <c:v>1.0000000000000001E-5</c:v>
                </c:pt>
                <c:pt idx="3">
                  <c:v>1.0000000000000001E-5</c:v>
                </c:pt>
                <c:pt idx="4">
                  <c:v>1.0000000000000001E-5</c:v>
                </c:pt>
                <c:pt idx="5">
                  <c:v>1.0000000000000001E-5</c:v>
                </c:pt>
              </c:numCache>
            </c:numRef>
          </c:val>
          <c:extLst>
            <c:ext xmlns:c16="http://schemas.microsoft.com/office/drawing/2014/chart" uri="{C3380CC4-5D6E-409C-BE32-E72D297353CC}">
              <c16:uniqueId val="{00000007-CF7E-4A8D-8F7A-18D511C418A2}"/>
            </c:ext>
          </c:extLst>
        </c:ser>
        <c:ser>
          <c:idx val="2"/>
          <c:order val="2"/>
          <c:tx>
            <c:strRef>
              <c:f>Sheet1!$D$1</c:f>
              <c:strCache>
                <c:ptCount val="1"/>
                <c:pt idx="0">
                  <c:v>Series 2</c:v>
                </c:pt>
              </c:strCache>
            </c:strRef>
          </c:tx>
          <c:spPr>
            <a:solidFill>
              <a:schemeClr val="accent2"/>
            </a:solidFill>
            <a:ln>
              <a:noFill/>
            </a:ln>
            <a:effectLst/>
            <a:sp3d/>
          </c:spPr>
          <c:invertIfNegative val="0"/>
          <c:dPt>
            <c:idx val="4"/>
            <c:invertIfNegative val="0"/>
            <c:bubble3D val="0"/>
            <c:spPr>
              <a:solidFill>
                <a:schemeClr val="accent2"/>
              </a:solidFill>
              <a:ln>
                <a:solidFill>
                  <a:schemeClr val="accent1"/>
                </a:solidFill>
              </a:ln>
              <a:effectLst/>
              <a:sp3d>
                <a:contourClr>
                  <a:schemeClr val="accent1"/>
                </a:contourClr>
              </a:sp3d>
            </c:spPr>
            <c:extLst>
              <c:ext xmlns:c16="http://schemas.microsoft.com/office/drawing/2014/chart" uri="{C3380CC4-5D6E-409C-BE32-E72D297353CC}">
                <c16:uniqueId val="{00000009-CF7E-4A8D-8F7A-18D511C418A2}"/>
              </c:ext>
            </c:extLst>
          </c:dPt>
          <c:dLbls>
            <c:dLbl>
              <c:idx val="0"/>
              <c:layout>
                <c:manualLayout>
                  <c:x val="0"/>
                  <c:y val="-1.4023739319666445E-2"/>
                </c:manualLayout>
              </c:layout>
              <c:tx>
                <c:rich>
                  <a:bodyPr/>
                  <a:lstStyle/>
                  <a:p>
                    <a:r>
                      <a:rPr lang="en-US" dirty="0" smtClean="0">
                        <a:solidFill>
                          <a:schemeClr val="tx1">
                            <a:lumMod val="50000"/>
                          </a:schemeClr>
                        </a:solidFill>
                      </a:rPr>
                      <a:t>Limited community ambulator</a:t>
                    </a:r>
                    <a:endParaRPr lang="en-US" dirty="0">
                      <a:solidFill>
                        <a:schemeClr val="tx1">
                          <a:lumMod val="50000"/>
                        </a:schemeClr>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7E-4A8D-8F7A-18D511C418A2}"/>
                </c:ext>
              </c:extLst>
            </c:dLbl>
            <c:dLbl>
              <c:idx val="1"/>
              <c:layout>
                <c:manualLayout>
                  <c:x val="-7.6648559535691483E-4"/>
                  <c:y val="-1.57762926478338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sz="1000" dirty="0" smtClean="0">
                        <a:solidFill>
                          <a:schemeClr val="tx1">
                            <a:lumMod val="50000"/>
                          </a:schemeClr>
                        </a:solidFill>
                      </a:rPr>
                      <a:t>Dependent for in-</a:t>
                    </a:r>
                  </a:p>
                  <a:p>
                    <a:pPr>
                      <a:defRPr>
                        <a:solidFill>
                          <a:schemeClr val="bg1"/>
                        </a:solidFill>
                      </a:defRPr>
                    </a:pPr>
                    <a:r>
                      <a:rPr lang="en-US" sz="1000" dirty="0" smtClean="0">
                        <a:solidFill>
                          <a:schemeClr val="tx1">
                            <a:lumMod val="50000"/>
                          </a:schemeClr>
                        </a:solidFill>
                      </a:rPr>
                      <a:t> hospital ambulation</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843828107368327"/>
                      <c:h val="0.13750276402932948"/>
                    </c:manualLayout>
                  </c15:layout>
                </c:ext>
                <c:ext xmlns:c16="http://schemas.microsoft.com/office/drawing/2014/chart" uri="{C3380CC4-5D6E-409C-BE32-E72D297353CC}">
                  <c16:uniqueId val="{0000000B-CF7E-4A8D-8F7A-18D511C418A2}"/>
                </c:ext>
              </c:extLst>
            </c:dLbl>
            <c:dLbl>
              <c:idx val="2"/>
              <c:delete val="1"/>
              <c:extLst>
                <c:ext xmlns:c15="http://schemas.microsoft.com/office/drawing/2012/chart" uri="{CE6537A1-D6FC-4f65-9D91-7224C49458BB}"/>
                <c:ext xmlns:c16="http://schemas.microsoft.com/office/drawing/2014/chart" uri="{C3380CC4-5D6E-409C-BE32-E72D297353CC}">
                  <c16:uniqueId val="{0000000C-CF7E-4A8D-8F7A-18D511C418A2}"/>
                </c:ext>
              </c:extLst>
            </c:dLbl>
            <c:dLbl>
              <c:idx val="3"/>
              <c:delete val="1"/>
              <c:extLst>
                <c:ext xmlns:c15="http://schemas.microsoft.com/office/drawing/2012/chart" uri="{CE6537A1-D6FC-4f65-9D91-7224C49458BB}"/>
                <c:ext xmlns:c16="http://schemas.microsoft.com/office/drawing/2014/chart" uri="{C3380CC4-5D6E-409C-BE32-E72D297353CC}">
                  <c16:uniqueId val="{0000000D-CF7E-4A8D-8F7A-18D511C418A2}"/>
                </c:ext>
              </c:extLst>
            </c:dLbl>
            <c:dLbl>
              <c:idx val="4"/>
              <c:layout>
                <c:manualLayout>
                  <c:x val="6.8972841717284969E-3"/>
                  <c:y val="-1.4023739319666445E-2"/>
                </c:manualLayout>
              </c:layout>
              <c:tx>
                <c:rich>
                  <a:bodyPr/>
                  <a:lstStyle/>
                  <a:p>
                    <a:r>
                      <a:rPr lang="en-US" dirty="0" smtClean="0">
                        <a:solidFill>
                          <a:schemeClr val="tx1">
                            <a:lumMod val="50000"/>
                          </a:schemeClr>
                        </a:solidFill>
                      </a:rPr>
                      <a:t>Cognitive decline </a:t>
                    </a:r>
                  </a:p>
                  <a:p>
                    <a:r>
                      <a:rPr lang="en-US" dirty="0" smtClean="0">
                        <a:solidFill>
                          <a:schemeClr val="tx1">
                            <a:lumMod val="50000"/>
                          </a:schemeClr>
                        </a:solidFill>
                      </a:rPr>
                      <a:t>in 5 years</a:t>
                    </a:r>
                    <a:endParaRPr lang="en-US" dirty="0">
                      <a:solidFill>
                        <a:schemeClr val="tx1">
                          <a:lumMod val="50000"/>
                        </a:schemeClr>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141348343625956"/>
                      <c:h val="0.11296122021991321"/>
                    </c:manualLayout>
                  </c15:layout>
                </c:ext>
                <c:ext xmlns:c16="http://schemas.microsoft.com/office/drawing/2014/chart" uri="{C3380CC4-5D6E-409C-BE32-E72D297353CC}">
                  <c16:uniqueId val="{00000009-CF7E-4A8D-8F7A-18D511C418A2}"/>
                </c:ext>
              </c:extLst>
            </c:dLbl>
            <c:dLbl>
              <c:idx val="5"/>
              <c:layout>
                <c:manualLayout>
                  <c:x val="6.897223828034928E-3"/>
                  <c:y val="-2.10354709505693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dirty="0" smtClean="0">
                        <a:solidFill>
                          <a:schemeClr val="tx1">
                            <a:lumMod val="50000"/>
                          </a:schemeClr>
                        </a:solidFill>
                      </a:rPr>
                      <a:t>Intervention to reduce falls, increased</a:t>
                    </a:r>
                    <a:r>
                      <a:rPr lang="en-US" baseline="0" dirty="0" smtClean="0">
                        <a:solidFill>
                          <a:schemeClr val="tx1">
                            <a:lumMod val="50000"/>
                          </a:schemeClr>
                        </a:solidFill>
                      </a:rPr>
                      <a:t> </a:t>
                    </a:r>
                    <a:r>
                      <a:rPr lang="en-US" dirty="0" smtClean="0">
                        <a:solidFill>
                          <a:schemeClr val="tx1">
                            <a:lumMod val="50000"/>
                          </a:schemeClr>
                        </a:solidFill>
                      </a:rPr>
                      <a:t>risk for LE limitation &amp; for death &amp; hospitalization in 1 year, increased</a:t>
                    </a:r>
                    <a:r>
                      <a:rPr lang="en-US" baseline="0" dirty="0" smtClean="0">
                        <a:solidFill>
                          <a:schemeClr val="tx1">
                            <a:lumMod val="50000"/>
                          </a:schemeClr>
                        </a:solidFill>
                      </a:rPr>
                      <a:t> </a:t>
                    </a:r>
                    <a:r>
                      <a:rPr lang="en-US" dirty="0" smtClean="0">
                        <a:solidFill>
                          <a:schemeClr val="tx1">
                            <a:lumMod val="50000"/>
                          </a:schemeClr>
                        </a:solidFill>
                      </a:rPr>
                      <a:t>personal care</a:t>
                    </a:r>
                    <a:endParaRPr lang="en-US" dirty="0">
                      <a:solidFill>
                        <a:schemeClr val="tx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6690546677647"/>
                      <c:h val="0.12989488544841044"/>
                    </c:manualLayout>
                  </c15:layout>
                </c:ext>
                <c:ext xmlns:c16="http://schemas.microsoft.com/office/drawing/2014/chart" uri="{C3380CC4-5D6E-409C-BE32-E72D297353CC}">
                  <c16:uniqueId val="{0000000E-CF7E-4A8D-8F7A-18D511C418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0.4</c:v>
                </c:pt>
                <c:pt idx="1">
                  <c:v>0.22</c:v>
                </c:pt>
                <c:pt idx="2">
                  <c:v>0</c:v>
                </c:pt>
                <c:pt idx="3">
                  <c:v>0</c:v>
                </c:pt>
                <c:pt idx="4">
                  <c:v>0.3</c:v>
                </c:pt>
                <c:pt idx="5">
                  <c:v>0.8</c:v>
                </c:pt>
              </c:numCache>
            </c:numRef>
          </c:val>
          <c:extLst>
            <c:ext xmlns:c16="http://schemas.microsoft.com/office/drawing/2014/chart" uri="{C3380CC4-5D6E-409C-BE32-E72D297353CC}">
              <c16:uniqueId val="{0000000F-CF7E-4A8D-8F7A-18D511C418A2}"/>
            </c:ext>
          </c:extLst>
        </c:ser>
        <c:ser>
          <c:idx val="3"/>
          <c:order val="3"/>
          <c:tx>
            <c:strRef>
              <c:f>Sheet1!$E$1</c:f>
              <c:strCache>
                <c:ptCount val="1"/>
                <c:pt idx="0">
                  <c:v>Series 22</c:v>
                </c:pt>
              </c:strCache>
            </c:strRef>
          </c:tx>
          <c:spPr>
            <a:solidFill>
              <a:schemeClr val="accent4"/>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Sheet1!$E$2:$E$7</c:f>
              <c:numCache>
                <c:formatCode>General</c:formatCode>
                <c:ptCount val="6"/>
                <c:pt idx="0">
                  <c:v>1.0000000000000001E-5</c:v>
                </c:pt>
                <c:pt idx="1">
                  <c:v>1.0000000000000001E-5</c:v>
                </c:pt>
                <c:pt idx="2">
                  <c:v>1.0000000000000001E-5</c:v>
                </c:pt>
                <c:pt idx="3">
                  <c:v>1.0000000000000001E-5</c:v>
                </c:pt>
                <c:pt idx="4">
                  <c:v>1.0000000000000001E-5</c:v>
                </c:pt>
                <c:pt idx="5">
                  <c:v>1.0000000000000001E-5</c:v>
                </c:pt>
              </c:numCache>
            </c:numRef>
          </c:val>
          <c:extLst>
            <c:ext xmlns:c16="http://schemas.microsoft.com/office/drawing/2014/chart" uri="{C3380CC4-5D6E-409C-BE32-E72D297353CC}">
              <c16:uniqueId val="{00000010-CF7E-4A8D-8F7A-18D511C418A2}"/>
            </c:ext>
          </c:extLst>
        </c:ser>
        <c:ser>
          <c:idx val="4"/>
          <c:order val="4"/>
          <c:tx>
            <c:strRef>
              <c:f>Sheet1!$F$1</c:f>
              <c:strCache>
                <c:ptCount val="1"/>
                <c:pt idx="0">
                  <c:v>Series 3</c:v>
                </c:pt>
              </c:strCache>
            </c:strRef>
          </c:tx>
          <c:spPr>
            <a:solidFill>
              <a:schemeClr val="bg1"/>
            </a:solidFill>
            <a:ln>
              <a:noFill/>
            </a:ln>
            <a:effectLst/>
            <a:sp3d/>
          </c:spPr>
          <c:invertIfNegative val="0"/>
          <c:dPt>
            <c:idx val="0"/>
            <c:invertIfNegative val="0"/>
            <c:bubble3D val="0"/>
            <c:spPr>
              <a:solidFill>
                <a:schemeClr val="accent1">
                  <a:lumMod val="60000"/>
                  <a:lumOff val="40000"/>
                </a:schemeClr>
              </a:solidFill>
              <a:ln>
                <a:noFill/>
              </a:ln>
              <a:effectLst/>
              <a:sp3d>
                <a:contourClr>
                  <a:schemeClr val="accent1"/>
                </a:contourClr>
              </a:sp3d>
            </c:spPr>
            <c:extLst>
              <c:ext xmlns:c16="http://schemas.microsoft.com/office/drawing/2014/chart" uri="{C3380CC4-5D6E-409C-BE32-E72D297353CC}">
                <c16:uniqueId val="{00000012-CF7E-4A8D-8F7A-18D511C418A2}"/>
              </c:ext>
            </c:extLst>
          </c:dPt>
          <c:dPt>
            <c:idx val="1"/>
            <c:invertIfNegative val="0"/>
            <c:bubble3D val="0"/>
            <c:spPr>
              <a:noFill/>
              <a:ln>
                <a:noFill/>
              </a:ln>
              <a:effectLst/>
              <a:sp3d/>
            </c:spPr>
            <c:extLst>
              <c:ext xmlns:c16="http://schemas.microsoft.com/office/drawing/2014/chart" uri="{C3380CC4-5D6E-409C-BE32-E72D297353CC}">
                <c16:uniqueId val="{00000014-CF7E-4A8D-8F7A-18D511C418A2}"/>
              </c:ext>
            </c:extLst>
          </c:dPt>
          <c:dPt>
            <c:idx val="2"/>
            <c:invertIfNegative val="0"/>
            <c:bubble3D val="0"/>
            <c:spPr>
              <a:noFill/>
              <a:ln>
                <a:noFill/>
              </a:ln>
              <a:effectLst/>
              <a:sp3d/>
            </c:spPr>
            <c:extLst>
              <c:ext xmlns:c16="http://schemas.microsoft.com/office/drawing/2014/chart" uri="{C3380CC4-5D6E-409C-BE32-E72D297353CC}">
                <c16:uniqueId val="{00000016-CF7E-4A8D-8F7A-18D511C418A2}"/>
              </c:ext>
            </c:extLst>
          </c:dPt>
          <c:dPt>
            <c:idx val="3"/>
            <c:invertIfNegative val="0"/>
            <c:bubble3D val="0"/>
            <c:spPr>
              <a:noFill/>
              <a:ln>
                <a:noFill/>
              </a:ln>
              <a:effectLst/>
              <a:sp3d/>
            </c:spPr>
            <c:extLst>
              <c:ext xmlns:c16="http://schemas.microsoft.com/office/drawing/2014/chart" uri="{C3380CC4-5D6E-409C-BE32-E72D297353CC}">
                <c16:uniqueId val="{00000018-CF7E-4A8D-8F7A-18D511C418A2}"/>
              </c:ext>
            </c:extLst>
          </c:dPt>
          <c:dPt>
            <c:idx val="4"/>
            <c:invertIfNegative val="0"/>
            <c:bubble3D val="0"/>
            <c:spPr>
              <a:noFill/>
              <a:ln>
                <a:noFill/>
              </a:ln>
              <a:effectLst/>
              <a:sp3d/>
            </c:spPr>
            <c:extLst>
              <c:ext xmlns:c16="http://schemas.microsoft.com/office/drawing/2014/chart" uri="{C3380CC4-5D6E-409C-BE32-E72D297353CC}">
                <c16:uniqueId val="{0000001A-CF7E-4A8D-8F7A-18D511C418A2}"/>
              </c:ext>
            </c:extLst>
          </c:dPt>
          <c:dLbls>
            <c:dLbl>
              <c:idx val="0"/>
              <c:layout>
                <c:manualLayout>
                  <c:x val="-1.5327298159396659E-3"/>
                  <c:y val="-1.4023739319666445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smtClean="0">
                        <a:solidFill>
                          <a:schemeClr val="tx1">
                            <a:lumMod val="50000"/>
                          </a:schemeClr>
                        </a:solidFill>
                      </a:rPr>
                      <a:t>Community ambulator</a:t>
                    </a:r>
                    <a:endParaRPr lang="en-US" dirty="0">
                      <a:solidFill>
                        <a:schemeClr val="tx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7E-4A8D-8F7A-18D511C418A2}"/>
                </c:ext>
              </c:extLst>
            </c:dLbl>
            <c:dLbl>
              <c:idx val="1"/>
              <c:delete val="1"/>
              <c:extLst>
                <c:ext xmlns:c15="http://schemas.microsoft.com/office/drawing/2012/chart" uri="{CE6537A1-D6FC-4f65-9D91-7224C49458BB}"/>
                <c:ext xmlns:c16="http://schemas.microsoft.com/office/drawing/2014/chart" uri="{C3380CC4-5D6E-409C-BE32-E72D297353CC}">
                  <c16:uniqueId val="{00000014-CF7E-4A8D-8F7A-18D511C418A2}"/>
                </c:ext>
              </c:extLst>
            </c:dLbl>
            <c:dLbl>
              <c:idx val="2"/>
              <c:delete val="1"/>
              <c:extLst>
                <c:ext xmlns:c15="http://schemas.microsoft.com/office/drawing/2012/chart" uri="{CE6537A1-D6FC-4f65-9D91-7224C49458BB}"/>
                <c:ext xmlns:c16="http://schemas.microsoft.com/office/drawing/2014/chart" uri="{C3380CC4-5D6E-409C-BE32-E72D297353CC}">
                  <c16:uniqueId val="{00000016-CF7E-4A8D-8F7A-18D511C418A2}"/>
                </c:ext>
              </c:extLst>
            </c:dLbl>
            <c:dLbl>
              <c:idx val="3"/>
              <c:delete val="1"/>
              <c:extLst>
                <c:ext xmlns:c15="http://schemas.microsoft.com/office/drawing/2012/chart" uri="{CE6537A1-D6FC-4f65-9D91-7224C49458BB}"/>
                <c:ext xmlns:c16="http://schemas.microsoft.com/office/drawing/2014/chart" uri="{C3380CC4-5D6E-409C-BE32-E72D297353CC}">
                  <c16:uniqueId val="{00000018-CF7E-4A8D-8F7A-18D511C418A2}"/>
                </c:ext>
              </c:extLst>
            </c:dLbl>
            <c:dLbl>
              <c:idx val="4"/>
              <c:delete val="1"/>
              <c:extLst>
                <c:ext xmlns:c15="http://schemas.microsoft.com/office/drawing/2012/chart" uri="{CE6537A1-D6FC-4f65-9D91-7224C49458BB}"/>
                <c:ext xmlns:c16="http://schemas.microsoft.com/office/drawing/2014/chart" uri="{C3380CC4-5D6E-409C-BE32-E72D297353CC}">
                  <c16:uniqueId val="{0000001A-CF7E-4A8D-8F7A-18D511C418A2}"/>
                </c:ext>
              </c:extLst>
            </c:dLbl>
            <c:dLbl>
              <c:idx val="5"/>
              <c:delete val="1"/>
              <c:extLst>
                <c:ext xmlns:c15="http://schemas.microsoft.com/office/drawing/2012/chart" uri="{CE6537A1-D6FC-4f65-9D91-7224C49458BB}"/>
                <c:ext xmlns:c16="http://schemas.microsoft.com/office/drawing/2014/chart" uri="{C3380CC4-5D6E-409C-BE32-E72D297353CC}">
                  <c16:uniqueId val="{0000001B-CF7E-4A8D-8F7A-18D511C418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Sheet1!$F$2:$F$7</c:f>
              <c:numCache>
                <c:formatCode>General</c:formatCode>
                <c:ptCount val="6"/>
                <c:pt idx="0">
                  <c:v>0.5</c:v>
                </c:pt>
                <c:pt idx="1">
                  <c:v>0.28000000000000003</c:v>
                </c:pt>
                <c:pt idx="2">
                  <c:v>0.1</c:v>
                </c:pt>
                <c:pt idx="3">
                  <c:v>0.88</c:v>
                </c:pt>
                <c:pt idx="4">
                  <c:v>0.1</c:v>
                </c:pt>
                <c:pt idx="5">
                  <c:v>0</c:v>
                </c:pt>
              </c:numCache>
            </c:numRef>
          </c:val>
          <c:extLst>
            <c:ext xmlns:c16="http://schemas.microsoft.com/office/drawing/2014/chart" uri="{C3380CC4-5D6E-409C-BE32-E72D297353CC}">
              <c16:uniqueId val="{0000001C-CF7E-4A8D-8F7A-18D511C418A2}"/>
            </c:ext>
          </c:extLst>
        </c:ser>
        <c:ser>
          <c:idx val="5"/>
          <c:order val="5"/>
          <c:tx>
            <c:strRef>
              <c:f>Sheet1!$G$1</c:f>
              <c:strCache>
                <c:ptCount val="1"/>
                <c:pt idx="0">
                  <c:v>Series 32</c:v>
                </c:pt>
              </c:strCache>
            </c:strRef>
          </c:tx>
          <c:spPr>
            <a:solidFill>
              <a:schemeClr val="accent6"/>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Sheet1!$G$2:$G$7</c:f>
              <c:numCache>
                <c:formatCode>General</c:formatCode>
                <c:ptCount val="6"/>
                <c:pt idx="0">
                  <c:v>1.0000000000000001E-5</c:v>
                </c:pt>
                <c:pt idx="1">
                  <c:v>1.0000000000000001E-5</c:v>
                </c:pt>
                <c:pt idx="2">
                  <c:v>1.0000000000000001E-5</c:v>
                </c:pt>
                <c:pt idx="3">
                  <c:v>1.0000000000000001E-5</c:v>
                </c:pt>
                <c:pt idx="4">
                  <c:v>1.0000000000000001E-5</c:v>
                </c:pt>
                <c:pt idx="5">
                  <c:v>1.0000000000000001E-5</c:v>
                </c:pt>
              </c:numCache>
            </c:numRef>
          </c:val>
          <c:extLst>
            <c:ext xmlns:c16="http://schemas.microsoft.com/office/drawing/2014/chart" uri="{C3380CC4-5D6E-409C-BE32-E72D297353CC}">
              <c16:uniqueId val="{0000001D-CF7E-4A8D-8F7A-18D511C418A2}"/>
            </c:ext>
          </c:extLst>
        </c:ser>
        <c:ser>
          <c:idx val="6"/>
          <c:order val="6"/>
          <c:tx>
            <c:strRef>
              <c:f>Sheet1!$H$1</c:f>
              <c:strCache>
                <c:ptCount val="1"/>
                <c:pt idx="0">
                  <c:v>Series 4</c:v>
                </c:pt>
              </c:strCache>
            </c:strRef>
          </c:tx>
          <c:spPr>
            <a:solidFill>
              <a:schemeClr val="accent1">
                <a:lumMod val="60000"/>
              </a:schemeClr>
            </a:solidFill>
            <a:ln>
              <a:noFill/>
            </a:ln>
            <a:effectLst/>
            <a:sp3d/>
          </c:spPr>
          <c:invertIfNegative val="0"/>
          <c:dLbls>
            <c:dLbl>
              <c:idx val="0"/>
              <c:layout>
                <c:manualLayout>
                  <c:x val="1.1239888806069592E-16"/>
                  <c:y val="-1.051766646081952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dirty="0" smtClean="0"/>
                      <a:t>Cross street</a:t>
                    </a:r>
                  </a:p>
                  <a:p>
                    <a:pPr>
                      <a:defRPr>
                        <a:solidFill>
                          <a:schemeClr val="bg1"/>
                        </a:solidFill>
                      </a:defRPr>
                    </a:pPr>
                    <a:r>
                      <a:rPr lang="en-US" dirty="0" smtClean="0"/>
                      <a:t> safely</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114248714981046"/>
                      <c:h val="0.11432853480358067"/>
                    </c:manualLayout>
                  </c15:layout>
                </c:ext>
                <c:ext xmlns:c16="http://schemas.microsoft.com/office/drawing/2014/chart" uri="{C3380CC4-5D6E-409C-BE32-E72D297353CC}">
                  <c16:uniqueId val="{0000001E-CF7E-4A8D-8F7A-18D511C418A2}"/>
                </c:ext>
              </c:extLst>
            </c:dLbl>
            <c:dLbl>
              <c:idx val="1"/>
              <c:layout>
                <c:manualLayout>
                  <c:x val="-1.5326694722461811E-3"/>
                  <c:y val="-1.4023739319666445E-2"/>
                </c:manualLayout>
              </c:layout>
              <c:tx>
                <c:rich>
                  <a:bodyPr/>
                  <a:lstStyle/>
                  <a:p>
                    <a:r>
                      <a:rPr lang="en-US" dirty="0" smtClean="0"/>
                      <a:t>Increased independence in self-care</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9732194688065342"/>
                      <c:h val="0.11296122021991321"/>
                    </c:manualLayout>
                  </c15:layout>
                </c:ext>
                <c:ext xmlns:c16="http://schemas.microsoft.com/office/drawing/2014/chart" uri="{C3380CC4-5D6E-409C-BE32-E72D297353CC}">
                  <c16:uniqueId val="{0000001F-CF7E-4A8D-8F7A-18D511C418A2}"/>
                </c:ext>
              </c:extLst>
            </c:dLbl>
            <c:dLbl>
              <c:idx val="2"/>
              <c:layout>
                <c:manualLayout>
                  <c:x val="1.5327298159396659E-3"/>
                  <c:y val="-1.4023739319666509E-2"/>
                </c:manualLayout>
              </c:layout>
              <c:tx>
                <c:rich>
                  <a:bodyPr/>
                  <a:lstStyle/>
                  <a:p>
                    <a:r>
                      <a:rPr lang="en-US" dirty="0" smtClean="0"/>
                      <a:t>Able</a:t>
                    </a:r>
                    <a:r>
                      <a:rPr lang="en-US" baseline="0" dirty="0" smtClean="0"/>
                      <a:t> to do household activities</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913872653082899"/>
                      <c:h val="0.11296122021991321"/>
                    </c:manualLayout>
                  </c15:layout>
                </c:ext>
                <c:ext xmlns:c16="http://schemas.microsoft.com/office/drawing/2014/chart" uri="{C3380CC4-5D6E-409C-BE32-E72D297353CC}">
                  <c16:uniqueId val="{00000020-CF7E-4A8D-8F7A-18D511C418A2}"/>
                </c:ext>
              </c:extLst>
            </c:dLbl>
            <c:dLbl>
              <c:idx val="3"/>
              <c:layout>
                <c:manualLayout>
                  <c:x val="3.4486872395811411E-3"/>
                  <c:y val="-1.7529640852149267E-2"/>
                </c:manualLayout>
              </c:layout>
              <c:tx>
                <c:rich>
                  <a:bodyPr/>
                  <a:lstStyle/>
                  <a:p>
                    <a:r>
                      <a:rPr lang="en-US" dirty="0" smtClean="0"/>
                      <a:t>Extremely </a:t>
                    </a:r>
                    <a:r>
                      <a:rPr lang="en-US" baseline="0" dirty="0" smtClean="0"/>
                      <a:t>fit*</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090345639916338"/>
                      <c:h val="8.4720921011903955E-2"/>
                    </c:manualLayout>
                  </c15:layout>
                </c:ext>
                <c:ext xmlns:c16="http://schemas.microsoft.com/office/drawing/2014/chart" uri="{C3380CC4-5D6E-409C-BE32-E72D297353CC}">
                  <c16:uniqueId val="{00000021-CF7E-4A8D-8F7A-18D511C418A2}"/>
                </c:ext>
              </c:extLst>
            </c:dLbl>
            <c:dLbl>
              <c:idx val="4"/>
              <c:layout>
                <c:manualLayout>
                  <c:x val="8.8132263475884497E-3"/>
                  <c:y val="-1.8406055605648557E-2"/>
                </c:manualLayout>
              </c:layout>
              <c:tx>
                <c:rich>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r>
                      <a:rPr lang="en-US" dirty="0" smtClean="0"/>
                      <a:t>Carry groceries &amp; light yard work</a:t>
                    </a:r>
                    <a:endParaRPr lang="en-US" dirty="0"/>
                  </a:p>
                </c:rich>
              </c:tx>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1314913219733"/>
                      <c:h val="0.11296122021991321"/>
                    </c:manualLayout>
                  </c15:layout>
                </c:ext>
                <c:ext xmlns:c16="http://schemas.microsoft.com/office/drawing/2014/chart" uri="{C3380CC4-5D6E-409C-BE32-E72D297353CC}">
                  <c16:uniqueId val="{00000022-CF7E-4A8D-8F7A-18D511C418A2}"/>
                </c:ext>
              </c:extLst>
            </c:dLbl>
            <c:dLbl>
              <c:idx val="5"/>
              <c:layout>
                <c:manualLayout>
                  <c:x val="1.5327298159396659E-3"/>
                  <c:y val="-1.7529674149583063E-2"/>
                </c:manualLayout>
              </c:layout>
              <c:tx>
                <c:rich>
                  <a:bodyPr/>
                  <a:lstStyle/>
                  <a:p>
                    <a:r>
                      <a:rPr lang="en-US" dirty="0" smtClean="0"/>
                      <a:t>Less likely to be hospitalized or have adverse event, independent in ADL</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613533642212586"/>
                      <c:h val="0.21540463595007658"/>
                    </c:manualLayout>
                  </c15:layout>
                </c:ext>
                <c:ext xmlns:c16="http://schemas.microsoft.com/office/drawing/2014/chart" uri="{C3380CC4-5D6E-409C-BE32-E72D297353CC}">
                  <c16:uniqueId val="{00000023-CF7E-4A8D-8F7A-18D511C418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Sheet1!$H$2:$H$7</c:f>
              <c:numCache>
                <c:formatCode>General</c:formatCode>
                <c:ptCount val="6"/>
                <c:pt idx="0">
                  <c:v>0.2</c:v>
                </c:pt>
                <c:pt idx="1">
                  <c:v>0.85</c:v>
                </c:pt>
                <c:pt idx="2">
                  <c:v>0.6</c:v>
                </c:pt>
                <c:pt idx="3">
                  <c:v>0.2</c:v>
                </c:pt>
                <c:pt idx="4">
                  <c:v>0.4</c:v>
                </c:pt>
                <c:pt idx="5">
                  <c:v>0.5</c:v>
                </c:pt>
              </c:numCache>
            </c:numRef>
          </c:val>
          <c:extLst>
            <c:ext xmlns:c16="http://schemas.microsoft.com/office/drawing/2014/chart" uri="{C3380CC4-5D6E-409C-BE32-E72D297353CC}">
              <c16:uniqueId val="{00000024-CF7E-4A8D-8F7A-18D511C418A2}"/>
            </c:ext>
          </c:extLst>
        </c:ser>
        <c:dLbls>
          <c:showLegendKey val="0"/>
          <c:showVal val="0"/>
          <c:showCatName val="0"/>
          <c:showSerName val="0"/>
          <c:showPercent val="0"/>
          <c:showBubbleSize val="0"/>
        </c:dLbls>
        <c:gapWidth val="20"/>
        <c:shape val="cylinder"/>
        <c:axId val="244996352"/>
        <c:axId val="244996912"/>
        <c:axId val="0"/>
      </c:bar3DChart>
      <c:catAx>
        <c:axId val="244996352"/>
        <c:scaling>
          <c:orientation val="minMax"/>
        </c:scaling>
        <c:delete val="1"/>
        <c:axPos val="l"/>
        <c:numFmt formatCode="General" sourceLinked="1"/>
        <c:majorTickMark val="none"/>
        <c:minorTickMark val="none"/>
        <c:tickLblPos val="nextTo"/>
        <c:crossAx val="244996912"/>
        <c:crossesAt val="0"/>
        <c:auto val="0"/>
        <c:lblAlgn val="ctr"/>
        <c:lblOffset val="100"/>
        <c:noMultiLvlLbl val="0"/>
      </c:catAx>
      <c:valAx>
        <c:axId val="244996912"/>
        <c:scaling>
          <c:orientation val="minMax"/>
          <c:max val="1.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M/S</a:t>
                </a:r>
                <a:endParaRPr lang="en-US"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197" b="1" i="0" u="none" strike="noStrike" kern="1200" baseline="0">
                <a:ln>
                  <a:noFill/>
                </a:ln>
                <a:solidFill>
                  <a:schemeClr val="tx1">
                    <a:lumMod val="65000"/>
                    <a:lumOff val="35000"/>
                  </a:schemeClr>
                </a:solidFill>
                <a:latin typeface="+mn-lt"/>
                <a:ea typeface="+mn-ea"/>
                <a:cs typeface="+mn-cs"/>
              </a:defRPr>
            </a:pPr>
            <a:endParaRPr lang="en-US"/>
          </a:p>
        </c:txPr>
        <c:crossAx val="2449963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67373" cy="468315"/>
          </a:xfrm>
          <a:prstGeom prst="rect">
            <a:avLst/>
          </a:prstGeom>
        </p:spPr>
        <p:txBody>
          <a:bodyPr vert="horz" lIns="92501" tIns="46249" rIns="92501" bIns="46249" rtlCol="0"/>
          <a:lstStyle>
            <a:lvl1pPr algn="l">
              <a:defRPr sz="1200"/>
            </a:lvl1pPr>
          </a:lstStyle>
          <a:p>
            <a:endParaRPr lang="en-US"/>
          </a:p>
        </p:txBody>
      </p:sp>
      <p:sp>
        <p:nvSpPr>
          <p:cNvPr id="3" name="Date Placeholder 2"/>
          <p:cNvSpPr>
            <a:spLocks noGrp="1"/>
          </p:cNvSpPr>
          <p:nvPr>
            <p:ph type="dt" sz="quarter" idx="1"/>
          </p:nvPr>
        </p:nvSpPr>
        <p:spPr>
          <a:xfrm>
            <a:off x="4008101" y="2"/>
            <a:ext cx="3067373" cy="468315"/>
          </a:xfrm>
          <a:prstGeom prst="rect">
            <a:avLst/>
          </a:prstGeom>
        </p:spPr>
        <p:txBody>
          <a:bodyPr vert="horz" lIns="92501" tIns="46249" rIns="92501" bIns="46249" rtlCol="0"/>
          <a:lstStyle>
            <a:lvl1pPr algn="r">
              <a:defRPr sz="1200"/>
            </a:lvl1pPr>
          </a:lstStyle>
          <a:p>
            <a:fld id="{F35AC1A4-BE0D-49E7-9347-99EBFE8E8BC9}" type="datetimeFigureOut">
              <a:rPr lang="en-US" smtClean="0"/>
              <a:pPr/>
              <a:t>6/29/2020</a:t>
            </a:fld>
            <a:endParaRPr lang="en-US"/>
          </a:p>
        </p:txBody>
      </p:sp>
      <p:sp>
        <p:nvSpPr>
          <p:cNvPr id="4" name="Footer Placeholder 3"/>
          <p:cNvSpPr>
            <a:spLocks noGrp="1"/>
          </p:cNvSpPr>
          <p:nvPr>
            <p:ph type="ftr" sz="quarter" idx="2"/>
          </p:nvPr>
        </p:nvSpPr>
        <p:spPr>
          <a:xfrm>
            <a:off x="3" y="8893153"/>
            <a:ext cx="3067373" cy="468315"/>
          </a:xfrm>
          <a:prstGeom prst="rect">
            <a:avLst/>
          </a:prstGeom>
        </p:spPr>
        <p:txBody>
          <a:bodyPr vert="horz" lIns="92501" tIns="46249" rIns="92501" bIns="46249"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3153"/>
            <a:ext cx="3067373" cy="468315"/>
          </a:xfrm>
          <a:prstGeom prst="rect">
            <a:avLst/>
          </a:prstGeom>
        </p:spPr>
        <p:txBody>
          <a:bodyPr vert="horz" lIns="92501" tIns="46249" rIns="92501" bIns="46249" rtlCol="0" anchor="b"/>
          <a:lstStyle>
            <a:lvl1pPr algn="r">
              <a:defRPr sz="1200"/>
            </a:lvl1pPr>
          </a:lstStyle>
          <a:p>
            <a:fld id="{5A6982BA-8E65-43F5-A169-0A825F430828}" type="slidenum">
              <a:rPr lang="en-US" smtClean="0"/>
              <a:pPr/>
              <a:t>‹#›</a:t>
            </a:fld>
            <a:endParaRPr lang="en-US"/>
          </a:p>
        </p:txBody>
      </p:sp>
    </p:spTree>
    <p:extLst>
      <p:ext uri="{BB962C8B-B14F-4D97-AF65-F5344CB8AC3E}">
        <p14:creationId xmlns:p14="http://schemas.microsoft.com/office/powerpoint/2010/main" val="392029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8154"/>
          </a:xfrm>
          <a:prstGeom prst="rect">
            <a:avLst/>
          </a:prstGeom>
        </p:spPr>
        <p:txBody>
          <a:bodyPr vert="horz" lIns="93906" tIns="46953" rIns="93906" bIns="46953" rtlCol="0"/>
          <a:lstStyle>
            <a:lvl1pPr algn="l">
              <a:defRPr sz="1200"/>
            </a:lvl1pPr>
          </a:lstStyle>
          <a:p>
            <a:endParaRPr lang="en-US"/>
          </a:p>
        </p:txBody>
      </p:sp>
      <p:sp>
        <p:nvSpPr>
          <p:cNvPr id="3" name="Date Placeholder 2"/>
          <p:cNvSpPr>
            <a:spLocks noGrp="1"/>
          </p:cNvSpPr>
          <p:nvPr>
            <p:ph type="dt" idx="1"/>
          </p:nvPr>
        </p:nvSpPr>
        <p:spPr>
          <a:xfrm>
            <a:off x="4008706" y="1"/>
            <a:ext cx="3066733" cy="468154"/>
          </a:xfrm>
          <a:prstGeom prst="rect">
            <a:avLst/>
          </a:prstGeom>
        </p:spPr>
        <p:txBody>
          <a:bodyPr vert="horz" lIns="93906" tIns="46953" rIns="93906" bIns="46953" rtlCol="0"/>
          <a:lstStyle>
            <a:lvl1pPr algn="r">
              <a:defRPr sz="1200"/>
            </a:lvl1pPr>
          </a:lstStyle>
          <a:p>
            <a:fld id="{96FCCE9C-97C6-4127-8839-CAB1314A3683}" type="datetimeFigureOut">
              <a:rPr lang="en-US" smtClean="0"/>
              <a:pPr/>
              <a:t>6/29/2020</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06" tIns="46953" rIns="93906" bIns="46953" rtlCol="0" anchor="ctr"/>
          <a:lstStyle/>
          <a:p>
            <a:endParaRPr lang="en-US"/>
          </a:p>
        </p:txBody>
      </p:sp>
      <p:sp>
        <p:nvSpPr>
          <p:cNvPr id="5" name="Notes Placeholder 4"/>
          <p:cNvSpPr>
            <a:spLocks noGrp="1"/>
          </p:cNvSpPr>
          <p:nvPr>
            <p:ph type="body" sz="quarter" idx="3"/>
          </p:nvPr>
        </p:nvSpPr>
        <p:spPr>
          <a:xfrm>
            <a:off x="707708" y="4447463"/>
            <a:ext cx="5661660" cy="4213384"/>
          </a:xfrm>
          <a:prstGeom prst="rect">
            <a:avLst/>
          </a:prstGeom>
        </p:spPr>
        <p:txBody>
          <a:bodyPr vert="horz" lIns="93906" tIns="46953" rIns="93906" bIns="469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6"/>
            <a:ext cx="3066733" cy="468154"/>
          </a:xfrm>
          <a:prstGeom prst="rect">
            <a:avLst/>
          </a:prstGeom>
        </p:spPr>
        <p:txBody>
          <a:bodyPr vert="horz" lIns="93906" tIns="46953" rIns="93906" bIns="46953"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06" tIns="46953" rIns="93906" bIns="46953" rtlCol="0" anchor="b"/>
          <a:lstStyle>
            <a:lvl1pPr algn="r">
              <a:defRPr sz="12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a:t>
            </a:fld>
            <a:endParaRPr lang="en-US"/>
          </a:p>
        </p:txBody>
      </p:sp>
    </p:spTree>
    <p:extLst>
      <p:ext uri="{BB962C8B-B14F-4D97-AF65-F5344CB8AC3E}">
        <p14:creationId xmlns:p14="http://schemas.microsoft.com/office/powerpoint/2010/main" val="347899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351484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defTabSz="91426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14</a:t>
            </a:fld>
            <a:endParaRPr lang="en-US"/>
          </a:p>
        </p:txBody>
      </p:sp>
    </p:spTree>
    <p:extLst>
      <p:ext uri="{BB962C8B-B14F-4D97-AF65-F5344CB8AC3E}">
        <p14:creationId xmlns:p14="http://schemas.microsoft.com/office/powerpoint/2010/main" val="344709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15</a:t>
            </a:fld>
            <a:endParaRPr lang="en-US"/>
          </a:p>
        </p:txBody>
      </p:sp>
    </p:spTree>
    <p:extLst>
      <p:ext uri="{BB962C8B-B14F-4D97-AF65-F5344CB8AC3E}">
        <p14:creationId xmlns:p14="http://schemas.microsoft.com/office/powerpoint/2010/main" val="233568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16</a:t>
            </a:fld>
            <a:endParaRPr lang="en-US"/>
          </a:p>
        </p:txBody>
      </p:sp>
    </p:spTree>
    <p:extLst>
      <p:ext uri="{BB962C8B-B14F-4D97-AF65-F5344CB8AC3E}">
        <p14:creationId xmlns:p14="http://schemas.microsoft.com/office/powerpoint/2010/main" val="166046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defTabSz="914262"/>
            <a:endParaRPr lang="en-US" b="1" baseline="0"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17</a:t>
            </a:fld>
            <a:endParaRPr lang="en-US"/>
          </a:p>
        </p:txBody>
      </p:sp>
    </p:spTree>
    <p:extLst>
      <p:ext uri="{BB962C8B-B14F-4D97-AF65-F5344CB8AC3E}">
        <p14:creationId xmlns:p14="http://schemas.microsoft.com/office/powerpoint/2010/main" val="404409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18</a:t>
            </a:fld>
            <a:endParaRPr lang="en-US"/>
          </a:p>
        </p:txBody>
      </p:sp>
    </p:spTree>
    <p:extLst>
      <p:ext uri="{BB962C8B-B14F-4D97-AF65-F5344CB8AC3E}">
        <p14:creationId xmlns:p14="http://schemas.microsoft.com/office/powerpoint/2010/main" val="9699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defTabSz="914262">
              <a:buFont typeface="Arial" panose="020B0604020202020204" pitchFamily="34" charset="0"/>
              <a:buChar char="•"/>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30914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defTabSz="914262">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20</a:t>
            </a:fld>
            <a:endParaRPr lang="en-US"/>
          </a:p>
        </p:txBody>
      </p:sp>
    </p:spTree>
    <p:extLst>
      <p:ext uri="{BB962C8B-B14F-4D97-AF65-F5344CB8AC3E}">
        <p14:creationId xmlns:p14="http://schemas.microsoft.com/office/powerpoint/2010/main" val="132863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21</a:t>
            </a:fld>
            <a:endParaRPr lang="en-US"/>
          </a:p>
        </p:txBody>
      </p:sp>
    </p:spTree>
    <p:extLst>
      <p:ext uri="{BB962C8B-B14F-4D97-AF65-F5344CB8AC3E}">
        <p14:creationId xmlns:p14="http://schemas.microsoft.com/office/powerpoint/2010/main" val="201679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22</a:t>
            </a:fld>
            <a:endParaRPr lang="en-US"/>
          </a:p>
        </p:txBody>
      </p:sp>
    </p:spTree>
    <p:extLst>
      <p:ext uri="{BB962C8B-B14F-4D97-AF65-F5344CB8AC3E}">
        <p14:creationId xmlns:p14="http://schemas.microsoft.com/office/powerpoint/2010/main" val="286047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a:t>
            </a:fld>
            <a:endParaRPr lang="en-US"/>
          </a:p>
        </p:txBody>
      </p:sp>
    </p:spTree>
    <p:extLst>
      <p:ext uri="{BB962C8B-B14F-4D97-AF65-F5344CB8AC3E}">
        <p14:creationId xmlns:p14="http://schemas.microsoft.com/office/powerpoint/2010/main" val="174105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23</a:t>
            </a:fld>
            <a:endParaRPr lang="en-US"/>
          </a:p>
        </p:txBody>
      </p:sp>
    </p:spTree>
    <p:extLst>
      <p:ext uri="{BB962C8B-B14F-4D97-AF65-F5344CB8AC3E}">
        <p14:creationId xmlns:p14="http://schemas.microsoft.com/office/powerpoint/2010/main" val="3578351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24</a:t>
            </a:fld>
            <a:endParaRPr lang="en-US"/>
          </a:p>
        </p:txBody>
      </p:sp>
    </p:spTree>
    <p:extLst>
      <p:ext uri="{BB962C8B-B14F-4D97-AF65-F5344CB8AC3E}">
        <p14:creationId xmlns:p14="http://schemas.microsoft.com/office/powerpoint/2010/main" val="2754011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25</a:t>
            </a:fld>
            <a:endParaRPr lang="en-US"/>
          </a:p>
        </p:txBody>
      </p:sp>
    </p:spTree>
    <p:extLst>
      <p:ext uri="{BB962C8B-B14F-4D97-AF65-F5344CB8AC3E}">
        <p14:creationId xmlns:p14="http://schemas.microsoft.com/office/powerpoint/2010/main" val="1675838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26</a:t>
            </a:fld>
            <a:endParaRPr lang="en-US"/>
          </a:p>
        </p:txBody>
      </p:sp>
    </p:spTree>
    <p:extLst>
      <p:ext uri="{BB962C8B-B14F-4D97-AF65-F5344CB8AC3E}">
        <p14:creationId xmlns:p14="http://schemas.microsoft.com/office/powerpoint/2010/main" val="3657599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27</a:t>
            </a:fld>
            <a:endParaRPr lang="en-US"/>
          </a:p>
        </p:txBody>
      </p:sp>
    </p:spTree>
    <p:extLst>
      <p:ext uri="{BB962C8B-B14F-4D97-AF65-F5344CB8AC3E}">
        <p14:creationId xmlns:p14="http://schemas.microsoft.com/office/powerpoint/2010/main" val="296235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lvl="0"/>
            <a:endParaRPr lang="en-US" dirty="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28</a:t>
            </a:fld>
            <a:endParaRPr lang="en-US"/>
          </a:p>
        </p:txBody>
      </p:sp>
    </p:spTree>
    <p:extLst>
      <p:ext uri="{BB962C8B-B14F-4D97-AF65-F5344CB8AC3E}">
        <p14:creationId xmlns:p14="http://schemas.microsoft.com/office/powerpoint/2010/main" val="150475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30</a:t>
            </a:fld>
            <a:endParaRPr lang="en-US"/>
          </a:p>
        </p:txBody>
      </p:sp>
    </p:spTree>
    <p:extLst>
      <p:ext uri="{BB962C8B-B14F-4D97-AF65-F5344CB8AC3E}">
        <p14:creationId xmlns:p14="http://schemas.microsoft.com/office/powerpoint/2010/main" val="3677295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31</a:t>
            </a:fld>
            <a:endParaRPr lang="en-US"/>
          </a:p>
        </p:txBody>
      </p:sp>
    </p:spTree>
    <p:extLst>
      <p:ext uri="{BB962C8B-B14F-4D97-AF65-F5344CB8AC3E}">
        <p14:creationId xmlns:p14="http://schemas.microsoft.com/office/powerpoint/2010/main" val="268023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32</a:t>
            </a:fld>
            <a:endParaRPr lang="en-US"/>
          </a:p>
        </p:txBody>
      </p:sp>
    </p:spTree>
    <p:extLst>
      <p:ext uri="{BB962C8B-B14F-4D97-AF65-F5344CB8AC3E}">
        <p14:creationId xmlns:p14="http://schemas.microsoft.com/office/powerpoint/2010/main" val="375295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33</a:t>
            </a:fld>
            <a:endParaRPr lang="en-US"/>
          </a:p>
        </p:txBody>
      </p:sp>
    </p:spTree>
    <p:extLst>
      <p:ext uri="{BB962C8B-B14F-4D97-AF65-F5344CB8AC3E}">
        <p14:creationId xmlns:p14="http://schemas.microsoft.com/office/powerpoint/2010/main" val="105197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521337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34</a:t>
            </a:fld>
            <a:endParaRPr lang="en-US"/>
          </a:p>
        </p:txBody>
      </p:sp>
    </p:spTree>
    <p:extLst>
      <p:ext uri="{BB962C8B-B14F-4D97-AF65-F5344CB8AC3E}">
        <p14:creationId xmlns:p14="http://schemas.microsoft.com/office/powerpoint/2010/main" val="3433425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92860" y="1012311"/>
            <a:ext cx="4611329" cy="346804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70" tIns="45935" rIns="91870" bIns="45935" anchor="ctr"/>
          <a:lstStyle/>
          <a:p>
            <a:endParaRPr lang="en-US"/>
          </a:p>
        </p:txBody>
      </p:sp>
      <p:sp>
        <p:nvSpPr>
          <p:cNvPr id="4098" name="Text Box 2"/>
          <p:cNvSpPr txBox="1">
            <a:spLocks noGrp="1" noChangeArrowheads="1"/>
          </p:cNvSpPr>
          <p:nvPr>
            <p:ph type="body"/>
          </p:nvPr>
        </p:nvSpPr>
        <p:spPr bwMode="auto">
          <a:xfrm>
            <a:off x="1189867" y="4815661"/>
            <a:ext cx="5425279" cy="38480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6128" indent="-86128">
              <a:lnSpc>
                <a:spcPct val="93000"/>
              </a:lnSpc>
              <a:spcBef>
                <a:spcPct val="0"/>
              </a:spcBef>
              <a:buSzPct val="45000"/>
              <a:tabLst>
                <a:tab pos="727302" algn="l"/>
                <a:tab pos="1454605" algn="l"/>
                <a:tab pos="2181907" algn="l"/>
                <a:tab pos="2909209" algn="l"/>
                <a:tab pos="3636512" algn="l"/>
                <a:tab pos="4363814" algn="l"/>
                <a:tab pos="5091116" algn="l"/>
              </a:tabLst>
            </a:pPr>
            <a:endParaRPr lang="en-GB" altLang="en-US" dirty="0">
              <a:latin typeface="Arial" panose="020B0604020202020204" pitchFamily="34" charset="0"/>
              <a:cs typeface="msgothic" charset="0"/>
            </a:endParaRPr>
          </a:p>
        </p:txBody>
      </p:sp>
    </p:spTree>
    <p:extLst>
      <p:ext uri="{BB962C8B-B14F-4D97-AF65-F5344CB8AC3E}">
        <p14:creationId xmlns:p14="http://schemas.microsoft.com/office/powerpoint/2010/main" val="3508416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36</a:t>
            </a:fld>
            <a:endParaRPr lang="en-US"/>
          </a:p>
        </p:txBody>
      </p:sp>
    </p:spTree>
    <p:extLst>
      <p:ext uri="{BB962C8B-B14F-4D97-AF65-F5344CB8AC3E}">
        <p14:creationId xmlns:p14="http://schemas.microsoft.com/office/powerpoint/2010/main" val="1190780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92860" y="1012311"/>
            <a:ext cx="4611329" cy="346804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70" tIns="45935" rIns="91870" bIns="45935" anchor="ctr"/>
          <a:lstStyle/>
          <a:p>
            <a:endParaRPr lang="en-US"/>
          </a:p>
        </p:txBody>
      </p:sp>
      <p:sp>
        <p:nvSpPr>
          <p:cNvPr id="4098" name="Text Box 2"/>
          <p:cNvSpPr txBox="1">
            <a:spLocks noGrp="1" noChangeArrowheads="1"/>
          </p:cNvSpPr>
          <p:nvPr>
            <p:ph type="body"/>
          </p:nvPr>
        </p:nvSpPr>
        <p:spPr bwMode="auto">
          <a:xfrm>
            <a:off x="1189867" y="4815661"/>
            <a:ext cx="5425279" cy="38480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6128" indent="-86128">
              <a:lnSpc>
                <a:spcPct val="93000"/>
              </a:lnSpc>
              <a:spcBef>
                <a:spcPct val="0"/>
              </a:spcBef>
              <a:buSzPct val="45000"/>
              <a:tabLst>
                <a:tab pos="727302" algn="l"/>
                <a:tab pos="1454605" algn="l"/>
                <a:tab pos="2181907" algn="l"/>
                <a:tab pos="2909209" algn="l"/>
                <a:tab pos="3636512" algn="l"/>
                <a:tab pos="4363814" algn="l"/>
                <a:tab pos="5091116" algn="l"/>
              </a:tabLst>
            </a:pPr>
            <a:endParaRPr lang="en-GB" altLang="en-US" baseline="0" dirty="0" smtClean="0">
              <a:latin typeface="Arial" panose="020B0604020202020204" pitchFamily="34" charset="0"/>
              <a:cs typeface="msgothic" charset="0"/>
            </a:endParaRPr>
          </a:p>
        </p:txBody>
      </p:sp>
    </p:spTree>
    <p:extLst>
      <p:ext uri="{BB962C8B-B14F-4D97-AF65-F5344CB8AC3E}">
        <p14:creationId xmlns:p14="http://schemas.microsoft.com/office/powerpoint/2010/main" val="314700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38</a:t>
            </a:fld>
            <a:endParaRPr lang="en-US"/>
          </a:p>
        </p:txBody>
      </p:sp>
    </p:spTree>
    <p:extLst>
      <p:ext uri="{BB962C8B-B14F-4D97-AF65-F5344CB8AC3E}">
        <p14:creationId xmlns:p14="http://schemas.microsoft.com/office/powerpoint/2010/main" val="1398750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F403A9-7E18-49F7-925A-FBD8E8A8E0BC}" type="slidenum">
              <a:rPr lang="en-US" altLang="en-US"/>
              <a:pPr/>
              <a:t>39</a:t>
            </a:fld>
            <a:endParaRPr lang="en-US" altLang="en-US"/>
          </a:p>
        </p:txBody>
      </p:sp>
      <p:sp>
        <p:nvSpPr>
          <p:cNvPr id="4097" name="Rectangle 1"/>
          <p:cNvSpPr txBox="1">
            <a:spLocks noGrp="1" noRot="1" noChangeAspect="1" noChangeArrowheads="1"/>
          </p:cNvSpPr>
          <p:nvPr>
            <p:ph type="sldImg"/>
          </p:nvPr>
        </p:nvSpPr>
        <p:spPr bwMode="auto">
          <a:xfrm>
            <a:off x="817563" y="1012825"/>
            <a:ext cx="6162675" cy="3467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9867" y="4815661"/>
            <a:ext cx="5425279" cy="6270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723" rIns="0" bIns="0"/>
          <a:lstStyle/>
          <a:p>
            <a:pPr marL="216915" indent="-215320">
              <a:lnSpc>
                <a:spcPct val="93000"/>
              </a:lnSpc>
              <a:spcBef>
                <a:spcPct val="0"/>
              </a:spcBef>
              <a:tabLst>
                <a:tab pos="727302" algn="l"/>
                <a:tab pos="1454605" algn="l"/>
                <a:tab pos="2181907" algn="l"/>
                <a:tab pos="2909209" algn="l"/>
                <a:tab pos="3636512" algn="l"/>
                <a:tab pos="4363814" algn="l"/>
                <a:tab pos="5091116" algn="l"/>
              </a:tabLst>
            </a:pPr>
            <a:endParaRPr lang="en-US" altLang="en-US" sz="2000" dirty="0">
              <a:latin typeface="Arial" panose="020B0604020202020204" pitchFamily="34" charset="0"/>
              <a:cs typeface="Baekmuk Gulim" charset="0"/>
            </a:endParaRPr>
          </a:p>
        </p:txBody>
      </p:sp>
    </p:spTree>
    <p:extLst>
      <p:ext uri="{BB962C8B-B14F-4D97-AF65-F5344CB8AC3E}">
        <p14:creationId xmlns:p14="http://schemas.microsoft.com/office/powerpoint/2010/main" val="3903307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40</a:t>
            </a:fld>
            <a:endParaRPr lang="en-US"/>
          </a:p>
        </p:txBody>
      </p:sp>
    </p:spTree>
    <p:extLst>
      <p:ext uri="{BB962C8B-B14F-4D97-AF65-F5344CB8AC3E}">
        <p14:creationId xmlns:p14="http://schemas.microsoft.com/office/powerpoint/2010/main" val="74673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41</a:t>
            </a:fld>
            <a:endParaRPr lang="en-US"/>
          </a:p>
        </p:txBody>
      </p:sp>
    </p:spTree>
    <p:extLst>
      <p:ext uri="{BB962C8B-B14F-4D97-AF65-F5344CB8AC3E}">
        <p14:creationId xmlns:p14="http://schemas.microsoft.com/office/powerpoint/2010/main" val="2876696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42</a:t>
            </a:fld>
            <a:endParaRPr lang="en-US"/>
          </a:p>
        </p:txBody>
      </p:sp>
    </p:spTree>
    <p:extLst>
      <p:ext uri="{BB962C8B-B14F-4D97-AF65-F5344CB8AC3E}">
        <p14:creationId xmlns:p14="http://schemas.microsoft.com/office/powerpoint/2010/main" val="1989700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43</a:t>
            </a:fld>
            <a:endParaRPr lang="en-US"/>
          </a:p>
        </p:txBody>
      </p:sp>
    </p:spTree>
    <p:extLst>
      <p:ext uri="{BB962C8B-B14F-4D97-AF65-F5344CB8AC3E}">
        <p14:creationId xmlns:p14="http://schemas.microsoft.com/office/powerpoint/2010/main" val="204391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8131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44</a:t>
            </a:fld>
            <a:endParaRPr lang="en-US"/>
          </a:p>
        </p:txBody>
      </p:sp>
    </p:spTree>
    <p:extLst>
      <p:ext uri="{BB962C8B-B14F-4D97-AF65-F5344CB8AC3E}">
        <p14:creationId xmlns:p14="http://schemas.microsoft.com/office/powerpoint/2010/main" val="2399189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45</a:t>
            </a:fld>
            <a:endParaRPr lang="en-US"/>
          </a:p>
        </p:txBody>
      </p:sp>
    </p:spTree>
    <p:extLst>
      <p:ext uri="{BB962C8B-B14F-4D97-AF65-F5344CB8AC3E}">
        <p14:creationId xmlns:p14="http://schemas.microsoft.com/office/powerpoint/2010/main" val="88375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46</a:t>
            </a:fld>
            <a:endParaRPr lang="en-US"/>
          </a:p>
        </p:txBody>
      </p:sp>
    </p:spTree>
    <p:extLst>
      <p:ext uri="{BB962C8B-B14F-4D97-AF65-F5344CB8AC3E}">
        <p14:creationId xmlns:p14="http://schemas.microsoft.com/office/powerpoint/2010/main" val="1733694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47</a:t>
            </a:fld>
            <a:endParaRPr lang="en-US"/>
          </a:p>
        </p:txBody>
      </p:sp>
    </p:spTree>
    <p:extLst>
      <p:ext uri="{BB962C8B-B14F-4D97-AF65-F5344CB8AC3E}">
        <p14:creationId xmlns:p14="http://schemas.microsoft.com/office/powerpoint/2010/main" val="1855598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49</a:t>
            </a:fld>
            <a:endParaRPr lang="en-US"/>
          </a:p>
        </p:txBody>
      </p:sp>
    </p:spTree>
    <p:extLst>
      <p:ext uri="{BB962C8B-B14F-4D97-AF65-F5344CB8AC3E}">
        <p14:creationId xmlns:p14="http://schemas.microsoft.com/office/powerpoint/2010/main" val="2576786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50</a:t>
            </a:fld>
            <a:endParaRPr lang="en-US"/>
          </a:p>
        </p:txBody>
      </p:sp>
    </p:spTree>
    <p:extLst>
      <p:ext uri="{BB962C8B-B14F-4D97-AF65-F5344CB8AC3E}">
        <p14:creationId xmlns:p14="http://schemas.microsoft.com/office/powerpoint/2010/main" val="2890550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51</a:t>
            </a:fld>
            <a:endParaRPr lang="en-US"/>
          </a:p>
        </p:txBody>
      </p:sp>
    </p:spTree>
    <p:extLst>
      <p:ext uri="{BB962C8B-B14F-4D97-AF65-F5344CB8AC3E}">
        <p14:creationId xmlns:p14="http://schemas.microsoft.com/office/powerpoint/2010/main" val="1416606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52</a:t>
            </a:fld>
            <a:endParaRPr lang="en-US"/>
          </a:p>
        </p:txBody>
      </p:sp>
    </p:spTree>
    <p:extLst>
      <p:ext uri="{BB962C8B-B14F-4D97-AF65-F5344CB8AC3E}">
        <p14:creationId xmlns:p14="http://schemas.microsoft.com/office/powerpoint/2010/main" val="2610092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995F329-3889-8645-AA6B-3C2BA478A30C}" type="slidenum">
              <a:rPr lang="en-US" smtClean="0"/>
              <a:t>53</a:t>
            </a:fld>
            <a:endParaRPr lang="en-US"/>
          </a:p>
        </p:txBody>
      </p:sp>
    </p:spTree>
    <p:extLst>
      <p:ext uri="{BB962C8B-B14F-4D97-AF65-F5344CB8AC3E}">
        <p14:creationId xmlns:p14="http://schemas.microsoft.com/office/powerpoint/2010/main" val="2712722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smtClean="0"/>
          </a:p>
        </p:txBody>
      </p:sp>
      <p:sp>
        <p:nvSpPr>
          <p:cNvPr id="4" name="Slide Number Placeholder 3"/>
          <p:cNvSpPr>
            <a:spLocks noGrp="1"/>
          </p:cNvSpPr>
          <p:nvPr>
            <p:ph type="sldNum" sz="quarter" idx="10"/>
          </p:nvPr>
        </p:nvSpPr>
        <p:spPr/>
        <p:txBody>
          <a:bodyPr/>
          <a:lstStyle/>
          <a:p>
            <a:fld id="{1995F329-3889-8645-AA6B-3C2BA478A30C}" type="slidenum">
              <a:rPr lang="en-US" smtClean="0"/>
              <a:t>54</a:t>
            </a:fld>
            <a:endParaRPr lang="en-US"/>
          </a:p>
        </p:txBody>
      </p:sp>
    </p:spTree>
    <p:extLst>
      <p:ext uri="{BB962C8B-B14F-4D97-AF65-F5344CB8AC3E}">
        <p14:creationId xmlns:p14="http://schemas.microsoft.com/office/powerpoint/2010/main" val="335133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7</a:t>
            </a:fld>
            <a:endParaRPr lang="en-US"/>
          </a:p>
        </p:txBody>
      </p:sp>
    </p:spTree>
    <p:extLst>
      <p:ext uri="{BB962C8B-B14F-4D97-AF65-F5344CB8AC3E}">
        <p14:creationId xmlns:p14="http://schemas.microsoft.com/office/powerpoint/2010/main" val="1000704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55</a:t>
            </a:fld>
            <a:endParaRPr lang="en-US"/>
          </a:p>
        </p:txBody>
      </p:sp>
    </p:spTree>
    <p:extLst>
      <p:ext uri="{BB962C8B-B14F-4D97-AF65-F5344CB8AC3E}">
        <p14:creationId xmlns:p14="http://schemas.microsoft.com/office/powerpoint/2010/main" val="1756477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56</a:t>
            </a:fld>
            <a:endParaRPr lang="en-US"/>
          </a:p>
        </p:txBody>
      </p:sp>
    </p:spTree>
    <p:extLst>
      <p:ext uri="{BB962C8B-B14F-4D97-AF65-F5344CB8AC3E}">
        <p14:creationId xmlns:p14="http://schemas.microsoft.com/office/powerpoint/2010/main" val="2788954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57</a:t>
            </a:fld>
            <a:endParaRPr lang="en-US"/>
          </a:p>
        </p:txBody>
      </p:sp>
    </p:spTree>
    <p:extLst>
      <p:ext uri="{BB962C8B-B14F-4D97-AF65-F5344CB8AC3E}">
        <p14:creationId xmlns:p14="http://schemas.microsoft.com/office/powerpoint/2010/main" val="3133061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58</a:t>
            </a:fld>
            <a:endParaRPr lang="en-US"/>
          </a:p>
        </p:txBody>
      </p:sp>
    </p:spTree>
    <p:extLst>
      <p:ext uri="{BB962C8B-B14F-4D97-AF65-F5344CB8AC3E}">
        <p14:creationId xmlns:p14="http://schemas.microsoft.com/office/powerpoint/2010/main" val="4054508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59</a:t>
            </a:fld>
            <a:endParaRPr lang="en-US"/>
          </a:p>
        </p:txBody>
      </p:sp>
    </p:spTree>
    <p:extLst>
      <p:ext uri="{BB962C8B-B14F-4D97-AF65-F5344CB8AC3E}">
        <p14:creationId xmlns:p14="http://schemas.microsoft.com/office/powerpoint/2010/main" val="1789685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60</a:t>
            </a:fld>
            <a:endParaRPr lang="en-US"/>
          </a:p>
        </p:txBody>
      </p:sp>
    </p:spTree>
    <p:extLst>
      <p:ext uri="{BB962C8B-B14F-4D97-AF65-F5344CB8AC3E}">
        <p14:creationId xmlns:p14="http://schemas.microsoft.com/office/powerpoint/2010/main" val="342095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61</a:t>
            </a:fld>
            <a:endParaRPr lang="en-US"/>
          </a:p>
        </p:txBody>
      </p:sp>
    </p:spTree>
    <p:extLst>
      <p:ext uri="{BB962C8B-B14F-4D97-AF65-F5344CB8AC3E}">
        <p14:creationId xmlns:p14="http://schemas.microsoft.com/office/powerpoint/2010/main" val="285196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62</a:t>
            </a:fld>
            <a:endParaRPr lang="en-US"/>
          </a:p>
        </p:txBody>
      </p:sp>
    </p:spTree>
    <p:extLst>
      <p:ext uri="{BB962C8B-B14F-4D97-AF65-F5344CB8AC3E}">
        <p14:creationId xmlns:p14="http://schemas.microsoft.com/office/powerpoint/2010/main" val="3063984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64</a:t>
            </a:fld>
            <a:endParaRPr lang="en-US"/>
          </a:p>
        </p:txBody>
      </p:sp>
    </p:spTree>
    <p:extLst>
      <p:ext uri="{BB962C8B-B14F-4D97-AF65-F5344CB8AC3E}">
        <p14:creationId xmlns:p14="http://schemas.microsoft.com/office/powerpoint/2010/main" val="164783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89414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a:buFont typeface="Arial" panose="020B0604020202020204" pitchFamily="34" charset="0"/>
              <a:buChar char="•"/>
            </a:pPr>
            <a:endParaRPr lang="en-US" dirty="0"/>
          </a:p>
          <a:p>
            <a:pPr lvl="0"/>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9</a:t>
            </a:fld>
            <a:endParaRPr lang="en-US"/>
          </a:p>
        </p:txBody>
      </p:sp>
    </p:spTree>
    <p:extLst>
      <p:ext uri="{BB962C8B-B14F-4D97-AF65-F5344CB8AC3E}">
        <p14:creationId xmlns:p14="http://schemas.microsoft.com/office/powerpoint/2010/main" val="193174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10</a:t>
            </a:fld>
            <a:endParaRPr lang="en-US"/>
          </a:p>
        </p:txBody>
      </p:sp>
    </p:spTree>
    <p:extLst>
      <p:ext uri="{BB962C8B-B14F-4D97-AF65-F5344CB8AC3E}">
        <p14:creationId xmlns:p14="http://schemas.microsoft.com/office/powerpoint/2010/main" val="272825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2"/>
            <a:endParaRPr lang="en-US"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11</a:t>
            </a:fld>
            <a:endParaRPr lang="en-US"/>
          </a:p>
        </p:txBody>
      </p:sp>
    </p:spTree>
    <p:extLst>
      <p:ext uri="{BB962C8B-B14F-4D97-AF65-F5344CB8AC3E}">
        <p14:creationId xmlns:p14="http://schemas.microsoft.com/office/powerpoint/2010/main" val="84771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60953" y="-4157"/>
            <a:ext cx="529187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4" name="Date Placeholder 3"/>
          <p:cNvSpPr>
            <a:spLocks noGrp="1"/>
          </p:cNvSpPr>
          <p:nvPr>
            <p:ph type="dt" sz="half" idx="10"/>
          </p:nvPr>
        </p:nvSpPr>
        <p:spPr bwMode="gray">
          <a:xfrm>
            <a:off x="1898032" y="6528817"/>
            <a:ext cx="1133856"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6/29/2020</a:t>
            </a:fld>
            <a:endParaRPr lang="en-US">
              <a:solidFill>
                <a:prstClr val="white"/>
              </a:solidFill>
            </a:endParaRPr>
          </a:p>
        </p:txBody>
      </p:sp>
      <p:sp>
        <p:nvSpPr>
          <p:cNvPr id="2" name="Title 1"/>
          <p:cNvSpPr>
            <a:spLocks noGrp="1"/>
          </p:cNvSpPr>
          <p:nvPr>
            <p:ph type="ctrTitle" hasCustomPrompt="1"/>
          </p:nvPr>
        </p:nvSpPr>
        <p:spPr bwMode="gray">
          <a:xfrm>
            <a:off x="1898032" y="2212883"/>
            <a:ext cx="8963171" cy="876329"/>
          </a:xfrm>
          <a:prstGeom prst="rect">
            <a:avLst/>
          </a:prstGeom>
        </p:spPr>
        <p:txBody>
          <a:bodyPr rIns="0" bIns="0" anchor="b" anchorCtr="0"/>
          <a:lstStyle>
            <a:lvl1pPr>
              <a:lnSpc>
                <a:spcPct val="90000"/>
              </a:lnSpc>
              <a:defRPr sz="40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1898032" y="3166257"/>
            <a:ext cx="85344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142" y="373884"/>
            <a:ext cx="3734673" cy="529962"/>
          </a:xfrm>
          <a:prstGeom prst="rect">
            <a:avLst/>
          </a:prstGeom>
        </p:spPr>
      </p:pic>
    </p:spTree>
    <p:extLst>
      <p:ext uri="{BB962C8B-B14F-4D97-AF65-F5344CB8AC3E}">
        <p14:creationId xmlns:p14="http://schemas.microsoft.com/office/powerpoint/2010/main" val="3043450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bg>
      <p:bgPr>
        <a:gradFill>
          <a:gsLst>
            <a:gs pos="0">
              <a:srgbClr val="645B9B"/>
            </a:gs>
            <a:gs pos="100000">
              <a:schemeClr val="accent1"/>
            </a:gs>
          </a:gsLst>
          <a:lin ang="1452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385" y="373884"/>
            <a:ext cx="3318337" cy="351646"/>
          </a:xfrm>
          <a:prstGeom prst="rect">
            <a:avLst/>
          </a:prstGeom>
        </p:spPr>
      </p:pic>
    </p:spTree>
    <p:extLst>
      <p:ext uri="{BB962C8B-B14F-4D97-AF65-F5344CB8AC3E}">
        <p14:creationId xmlns:p14="http://schemas.microsoft.com/office/powerpoint/2010/main" val="774921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8264" y="1295400"/>
            <a:ext cx="9399585" cy="4419601"/>
          </a:xfrm>
          <a:prstGeom prst="rect">
            <a:avLst/>
          </a:prstGeom>
        </p:spPr>
        <p:txBody>
          <a:bodyPr/>
          <a:lstStyle>
            <a:lvl1pPr>
              <a:spcBef>
                <a:spcPts val="600"/>
              </a:spcBef>
              <a:spcAft>
                <a:spcPts val="600"/>
              </a:spcAft>
              <a:defRPr sz="2400"/>
            </a:lvl1pPr>
            <a:lvl2pPr>
              <a:spcBef>
                <a:spcPts val="600"/>
              </a:spcBef>
              <a:spcAft>
                <a:spcPts val="600"/>
              </a:spcAft>
              <a:defRPr sz="2200"/>
            </a:lvl2pPr>
            <a:lvl3pPr>
              <a:spcBef>
                <a:spcPts val="600"/>
              </a:spcBef>
              <a:spcAft>
                <a:spcPts val="0"/>
              </a:spcAft>
              <a:defRPr sz="2000"/>
            </a:lvl3pPr>
            <a:lvl4pPr>
              <a:spcBef>
                <a:spcPts val="600"/>
              </a:spcBef>
              <a:spcAft>
                <a:spcPts val="600"/>
              </a:spcAft>
              <a:defRPr sz="1800"/>
            </a:lvl4pPr>
            <a:lvl5pPr>
              <a:spcBef>
                <a:spcPts val="600"/>
              </a:spcBef>
              <a:spcAft>
                <a:spcPts val="6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133344" y="6528817"/>
            <a:ext cx="1133856" cy="168275"/>
          </a:xfrm>
          <a:prstGeom prst="rect">
            <a:avLst/>
          </a:prstGeom>
        </p:spPr>
        <p:txBody>
          <a:bodyPr/>
          <a:lstStyle/>
          <a:p>
            <a:fld id="{9623C80F-5998-4C5A-8426-1B9517C724DD}" type="datetimeFigureOut">
              <a:rPr lang="en-US" smtClean="0">
                <a:solidFill>
                  <a:srgbClr val="605F62"/>
                </a:solidFill>
              </a:rPr>
              <a:pPr/>
              <a:t>6/29/2020</a:t>
            </a:fld>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7642960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68263" y="1621971"/>
            <a:ext cx="5023104" cy="4093029"/>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33896" y="1621971"/>
            <a:ext cx="5023104" cy="4093029"/>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133344" y="6528817"/>
            <a:ext cx="1133856" cy="168275"/>
          </a:xfrm>
          <a:prstGeom prst="rect">
            <a:avLst/>
          </a:prstGeom>
        </p:spPr>
        <p:txBody>
          <a:bodyPr/>
          <a:lstStyle/>
          <a:p>
            <a:fld id="{9623C80F-5998-4C5A-8426-1B9517C724DD}" type="datetimeFigureOut">
              <a:rPr lang="en-US" smtClean="0">
                <a:solidFill>
                  <a:srgbClr val="605F62"/>
                </a:solidFill>
              </a:rPr>
              <a:pPr/>
              <a:t>6/29/2020</a:t>
            </a:fld>
            <a:endParaRPr lang="en-US">
              <a:solidFill>
                <a:srgbClr val="605F62"/>
              </a:solidFill>
            </a:endParaRPr>
          </a:p>
        </p:txBody>
      </p:sp>
      <p:sp>
        <p:nvSpPr>
          <p:cNvPr id="6" name="Footer Placeholder 5"/>
          <p:cNvSpPr>
            <a:spLocks noGrp="1"/>
          </p:cNvSpPr>
          <p:nvPr>
            <p:ph type="ftr" sz="quarter" idx="11"/>
          </p:nvPr>
        </p:nvSpPr>
        <p:spPr>
          <a:xfrm>
            <a:off x="4162659" y="6485609"/>
            <a:ext cx="6908800" cy="231266"/>
          </a:xfrm>
          <a:prstGeom prst="rect">
            <a:avLst/>
          </a:prstGeom>
        </p:spPr>
        <p:txBody>
          <a:bodyPr/>
          <a:lstStyle/>
          <a:p>
            <a:r>
              <a:rPr lang="en-US" smtClean="0">
                <a:solidFill>
                  <a:srgbClr val="605F62"/>
                </a:solidFill>
              </a:rPr>
              <a:t>Presentation or Section Title</a:t>
            </a:r>
            <a:endParaRPr lang="en-US" dirty="0">
              <a:solidFill>
                <a:srgbClr val="605F62"/>
              </a:solidFill>
            </a:endParaRPr>
          </a:p>
        </p:txBody>
      </p:sp>
      <p:sp>
        <p:nvSpPr>
          <p:cNvPr id="7" name="Slide Number Placeholder 6"/>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799" y="914400"/>
            <a:ext cx="9143999"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3967830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20800" y="1624013"/>
            <a:ext cx="47752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8264" y="1981200"/>
            <a:ext cx="5025193" cy="3733800"/>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44049" y="1624012"/>
            <a:ext cx="5027167"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02833" y="1981200"/>
            <a:ext cx="5027167" cy="3733800"/>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3133344" y="6528817"/>
            <a:ext cx="1133856" cy="168275"/>
          </a:xfrm>
          <a:prstGeom prst="rect">
            <a:avLst/>
          </a:prstGeom>
        </p:spPr>
        <p:txBody>
          <a:bodyPr/>
          <a:lstStyle/>
          <a:p>
            <a:fld id="{9623C80F-5998-4C5A-8426-1B9517C724DD}" type="datetimeFigureOut">
              <a:rPr lang="en-US" smtClean="0">
                <a:solidFill>
                  <a:srgbClr val="605F62"/>
                </a:solidFill>
              </a:rPr>
              <a:pPr/>
              <a:t>6/29/2020</a:t>
            </a:fld>
            <a:endParaRPr lang="en-US">
              <a:solidFill>
                <a:srgbClr val="605F62"/>
              </a:solidFill>
            </a:endParaRPr>
          </a:p>
        </p:txBody>
      </p:sp>
      <p:sp>
        <p:nvSpPr>
          <p:cNvPr id="8" name="Footer Placeholder 7"/>
          <p:cNvSpPr>
            <a:spLocks noGrp="1"/>
          </p:cNvSpPr>
          <p:nvPr>
            <p:ph type="ftr" sz="quarter" idx="11"/>
          </p:nvPr>
        </p:nvSpPr>
        <p:spPr>
          <a:xfrm>
            <a:off x="4162659" y="6485609"/>
            <a:ext cx="69088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1320799" y="914400"/>
            <a:ext cx="913674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47471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13544" y="3724712"/>
            <a:ext cx="4782457"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20800" y="4038600"/>
            <a:ext cx="4772656" cy="1676400"/>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smtClean="0"/>
              <a:t>Click to edit Master text styles</a:t>
            </a:r>
          </a:p>
        </p:txBody>
      </p:sp>
      <p:sp>
        <p:nvSpPr>
          <p:cNvPr id="5" name="Text Placeholder 4"/>
          <p:cNvSpPr>
            <a:spLocks noGrp="1"/>
          </p:cNvSpPr>
          <p:nvPr>
            <p:ph type="body" sz="quarter" idx="3"/>
          </p:nvPr>
        </p:nvSpPr>
        <p:spPr>
          <a:xfrm>
            <a:off x="6544048" y="3724712"/>
            <a:ext cx="4779264"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44048" y="4038600"/>
            <a:ext cx="4774531" cy="1676400"/>
          </a:xfrm>
          <a:prstGeom prst="rect">
            <a:avLst/>
          </a:prstGeo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smtClean="0"/>
              <a:t>Click to edit Master text styles</a:t>
            </a:r>
          </a:p>
        </p:txBody>
      </p:sp>
      <p:sp>
        <p:nvSpPr>
          <p:cNvPr id="7" name="Date Placeholder 6"/>
          <p:cNvSpPr>
            <a:spLocks noGrp="1"/>
          </p:cNvSpPr>
          <p:nvPr>
            <p:ph type="dt" sz="half" idx="10"/>
          </p:nvPr>
        </p:nvSpPr>
        <p:spPr>
          <a:xfrm>
            <a:off x="3133344" y="6528817"/>
            <a:ext cx="1133856" cy="168275"/>
          </a:xfrm>
          <a:prstGeom prst="rect">
            <a:avLst/>
          </a:prstGeom>
        </p:spPr>
        <p:txBody>
          <a:bodyPr/>
          <a:lstStyle/>
          <a:p>
            <a:fld id="{9623C80F-5998-4C5A-8426-1B9517C724DD}" type="datetimeFigureOut">
              <a:rPr lang="en-US" smtClean="0">
                <a:solidFill>
                  <a:srgbClr val="605F62"/>
                </a:solidFill>
              </a:rPr>
              <a:pPr/>
              <a:t>6/29/2020</a:t>
            </a:fld>
            <a:endParaRPr lang="en-US">
              <a:solidFill>
                <a:srgbClr val="605F62"/>
              </a:solidFill>
            </a:endParaRPr>
          </a:p>
        </p:txBody>
      </p:sp>
      <p:sp>
        <p:nvSpPr>
          <p:cNvPr id="8" name="Footer Placeholder 7"/>
          <p:cNvSpPr>
            <a:spLocks noGrp="1"/>
          </p:cNvSpPr>
          <p:nvPr>
            <p:ph type="ftr" sz="quarter" idx="11"/>
          </p:nvPr>
        </p:nvSpPr>
        <p:spPr>
          <a:xfrm>
            <a:off x="4162659" y="6485609"/>
            <a:ext cx="69088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1320799" y="914400"/>
            <a:ext cx="913674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3" name="Picture Placeholder 12"/>
          <p:cNvSpPr>
            <a:spLocks noGrp="1"/>
          </p:cNvSpPr>
          <p:nvPr>
            <p:ph type="pic" sz="quarter" idx="14" hasCustomPrompt="1"/>
          </p:nvPr>
        </p:nvSpPr>
        <p:spPr>
          <a:xfrm>
            <a:off x="1320800" y="1622425"/>
            <a:ext cx="4572000" cy="1994355"/>
          </a:xfrm>
          <a:prstGeom prst="rect">
            <a:avLst/>
          </a:prstGeom>
        </p:spPr>
        <p:txBody>
          <a:bodyPr anchor="ctr"/>
          <a:lstStyle>
            <a:lvl1pPr marL="0" indent="0" algn="ctr">
              <a:buNone/>
              <a:defRPr/>
            </a:lvl1pPr>
          </a:lstStyle>
          <a:p>
            <a:r>
              <a:rPr lang="en-US" dirty="0" smtClean="0"/>
              <a:t>Insert image</a:t>
            </a:r>
            <a:endParaRPr lang="en-US" dirty="0"/>
          </a:p>
        </p:txBody>
      </p:sp>
      <p:sp>
        <p:nvSpPr>
          <p:cNvPr id="15" name="Picture Placeholder 12"/>
          <p:cNvSpPr>
            <a:spLocks noGrp="1"/>
          </p:cNvSpPr>
          <p:nvPr>
            <p:ph type="pic" sz="quarter" idx="15" hasCustomPrompt="1"/>
          </p:nvPr>
        </p:nvSpPr>
        <p:spPr>
          <a:xfrm>
            <a:off x="6544048" y="1622425"/>
            <a:ext cx="4572000" cy="1994355"/>
          </a:xfrm>
          <a:prstGeom prst="rect">
            <a:avLst/>
          </a:prstGeom>
        </p:spPr>
        <p:txBody>
          <a:bodyPr anchor="ctr"/>
          <a:lstStyle>
            <a:lvl1pPr marL="0" indent="0" algn="ctr">
              <a:buNone/>
              <a:defRPr/>
            </a:lvl1pPr>
          </a:lstStyle>
          <a:p>
            <a:r>
              <a:rPr lang="en-US" dirty="0" smtClean="0"/>
              <a:t>Insert image</a:t>
            </a:r>
            <a:endParaRPr lang="en-US" dirty="0"/>
          </a:p>
        </p:txBody>
      </p:sp>
    </p:spTree>
    <p:extLst>
      <p:ext uri="{BB962C8B-B14F-4D97-AF65-F5344CB8AC3E}">
        <p14:creationId xmlns:p14="http://schemas.microsoft.com/office/powerpoint/2010/main" val="63994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20800" y="1624013"/>
            <a:ext cx="47752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8264" y="1981201"/>
            <a:ext cx="5030785" cy="171132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1320799" y="3652124"/>
            <a:ext cx="47752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1071882" y="4012036"/>
            <a:ext cx="5027167" cy="1558925"/>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3133344" y="6528817"/>
            <a:ext cx="1133856" cy="168275"/>
          </a:xfrm>
          <a:prstGeom prst="rect">
            <a:avLst/>
          </a:prstGeom>
        </p:spPr>
        <p:txBody>
          <a:bodyPr/>
          <a:lstStyle/>
          <a:p>
            <a:fld id="{9623C80F-5998-4C5A-8426-1B9517C724DD}" type="datetimeFigureOut">
              <a:rPr lang="en-US" smtClean="0">
                <a:solidFill>
                  <a:srgbClr val="605F62"/>
                </a:solidFill>
              </a:rPr>
              <a:pPr/>
              <a:t>6/29/2020</a:t>
            </a:fld>
            <a:endParaRPr lang="en-US">
              <a:solidFill>
                <a:srgbClr val="605F62"/>
              </a:solidFill>
            </a:endParaRPr>
          </a:p>
        </p:txBody>
      </p:sp>
      <p:sp>
        <p:nvSpPr>
          <p:cNvPr id="8" name="Footer Placeholder 7"/>
          <p:cNvSpPr>
            <a:spLocks noGrp="1"/>
          </p:cNvSpPr>
          <p:nvPr>
            <p:ph type="ftr" sz="quarter" idx="11"/>
          </p:nvPr>
        </p:nvSpPr>
        <p:spPr>
          <a:xfrm>
            <a:off x="4162659" y="6485609"/>
            <a:ext cx="69088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6946085" y="1676400"/>
            <a:ext cx="5245916" cy="381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0"/>
          <p:cNvSpPr>
            <a:spLocks noGrp="1"/>
          </p:cNvSpPr>
          <p:nvPr>
            <p:ph type="body" sz="quarter" idx="14" hasCustomPrompt="1"/>
          </p:nvPr>
        </p:nvSpPr>
        <p:spPr>
          <a:xfrm>
            <a:off x="1320800" y="914400"/>
            <a:ext cx="9144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6719352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60953" y="-4157"/>
            <a:ext cx="529187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2" name="Title 1"/>
          <p:cNvSpPr>
            <a:spLocks noGrp="1"/>
          </p:cNvSpPr>
          <p:nvPr>
            <p:ph type="title"/>
          </p:nvPr>
        </p:nvSpPr>
        <p:spPr bwMode="gray">
          <a:xfrm>
            <a:off x="1320799" y="155448"/>
            <a:ext cx="10285292"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1320800" y="1624013"/>
            <a:ext cx="3251201" cy="349526"/>
          </a:xfrm>
          <a:prstGeom prst="rect">
            <a:avLst/>
          </a:prstGeo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bwMode="gray">
          <a:xfrm>
            <a:off x="1068264" y="1981200"/>
            <a:ext cx="3198937" cy="3733800"/>
          </a:xfrm>
          <a:prstGeom prst="rect">
            <a:avLst/>
          </a:prstGeom>
        </p:spPr>
        <p:txBody>
          <a:bodyPr vert="horz" lIns="0" tIns="0" rIns="91440" bIns="45720" rtlCol="0">
            <a:noAutofit/>
          </a:bodyPr>
          <a:lstStyle>
            <a:lvl1pPr>
              <a:buClr>
                <a:schemeClr val="bg1"/>
              </a:buClr>
              <a:defRPr lang="en-US" sz="1850" smtClean="0">
                <a:solidFill>
                  <a:schemeClr val="bg1"/>
                </a:solidFill>
              </a:defRPr>
            </a:lvl1pPr>
            <a:lvl2pPr>
              <a:buClr>
                <a:schemeClr val="bg1"/>
              </a:buClr>
              <a:defRPr lang="en-US" sz="1850" smtClean="0">
                <a:solidFill>
                  <a:schemeClr val="bg1"/>
                </a:solidFill>
              </a:defRPr>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bwMode="gray">
          <a:xfrm>
            <a:off x="3133344" y="6528817"/>
            <a:ext cx="1133856"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6/29/2020</a:t>
            </a:fld>
            <a:endParaRPr lang="en-US">
              <a:solidFill>
                <a:prstClr val="white"/>
              </a:solidFill>
            </a:endParaRPr>
          </a:p>
        </p:txBody>
      </p:sp>
      <p:sp>
        <p:nvSpPr>
          <p:cNvPr id="8" name="Footer Placeholder 7"/>
          <p:cNvSpPr>
            <a:spLocks noGrp="1"/>
          </p:cNvSpPr>
          <p:nvPr>
            <p:ph type="ftr" sz="quarter" idx="11"/>
          </p:nvPr>
        </p:nvSpPr>
        <p:spPr bwMode="gray">
          <a:xfrm>
            <a:off x="4162659" y="6485609"/>
            <a:ext cx="6908800" cy="231266"/>
          </a:xfrm>
          <a:prstGeom prst="rect">
            <a:avLst/>
          </a:prstGeom>
        </p:spPr>
        <p:txBody>
          <a:bodyPr/>
          <a:lstStyle>
            <a:lvl1pPr>
              <a:defRPr>
                <a:solidFill>
                  <a:schemeClr val="bg1"/>
                </a:solidFill>
              </a:defRPr>
            </a:lvl1pPr>
          </a:lstStyle>
          <a:p>
            <a:r>
              <a:rPr lang="en-US" dirty="0" smtClean="0">
                <a:solidFill>
                  <a:prstClr val="white"/>
                </a:solidFill>
              </a:rPr>
              <a:t>Presentation or Section Title</a:t>
            </a:r>
            <a:endParaRPr lang="en-US" dirty="0">
              <a:solidFill>
                <a:prstClr val="white"/>
              </a:solidFill>
            </a:endParaRPr>
          </a:p>
        </p:txBody>
      </p:sp>
      <p:sp>
        <p:nvSpPr>
          <p:cNvPr id="9" name="Slide Number Placeholder 8"/>
          <p:cNvSpPr>
            <a:spLocks noGrp="1"/>
          </p:cNvSpPr>
          <p:nvPr>
            <p:ph type="sldNum" sz="quarter" idx="12"/>
          </p:nvPr>
        </p:nvSpPr>
        <p:spPr bwMode="gray">
          <a:xfrm>
            <a:off x="11074399" y="6485609"/>
            <a:ext cx="462327"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5" name="Text Placeholder 10"/>
          <p:cNvSpPr>
            <a:spLocks noGrp="1"/>
          </p:cNvSpPr>
          <p:nvPr>
            <p:ph type="body" sz="quarter" idx="14" hasCustomPrompt="1"/>
          </p:nvPr>
        </p:nvSpPr>
        <p:spPr bwMode="gray">
          <a:xfrm>
            <a:off x="1320800" y="914400"/>
            <a:ext cx="9144000" cy="457200"/>
          </a:xfrm>
          <a:prstGeom prst="rect">
            <a:avLst/>
          </a:prstGeo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2" name="Picture Placeholder 11"/>
          <p:cNvSpPr>
            <a:spLocks noGrp="1"/>
          </p:cNvSpPr>
          <p:nvPr>
            <p:ph type="pic" sz="quarter" idx="15" hasCustomPrompt="1"/>
          </p:nvPr>
        </p:nvSpPr>
        <p:spPr bwMode="gray">
          <a:xfrm>
            <a:off x="4673600" y="1622425"/>
            <a:ext cx="2946400" cy="3657600"/>
          </a:xfrm>
          <a:prstGeom prst="rect">
            <a:avLst/>
          </a:prstGeom>
        </p:spPr>
        <p:txBody>
          <a:bodyPr anchor="ctr"/>
          <a:lstStyle>
            <a:lvl1pPr marL="0" indent="0" algn="ctr">
              <a:buNone/>
              <a:defRPr>
                <a:solidFill>
                  <a:schemeClr val="bg1"/>
                </a:solidFill>
              </a:defRPr>
            </a:lvl1pPr>
          </a:lstStyle>
          <a:p>
            <a:r>
              <a:rPr lang="en-US" dirty="0" smtClean="0"/>
              <a:t>Insert image</a:t>
            </a:r>
            <a:endParaRPr lang="en-US" dirty="0"/>
          </a:p>
        </p:txBody>
      </p:sp>
      <p:sp>
        <p:nvSpPr>
          <p:cNvPr id="16" name="Picture Placeholder 11"/>
          <p:cNvSpPr>
            <a:spLocks noGrp="1"/>
          </p:cNvSpPr>
          <p:nvPr>
            <p:ph type="pic" sz="quarter" idx="16" hasCustomPrompt="1"/>
          </p:nvPr>
        </p:nvSpPr>
        <p:spPr bwMode="gray">
          <a:xfrm>
            <a:off x="8026400" y="1622425"/>
            <a:ext cx="2946400" cy="3657600"/>
          </a:xfrm>
          <a:prstGeom prst="rect">
            <a:avLst/>
          </a:prstGeom>
        </p:spPr>
        <p:txBody>
          <a:bodyPr anchor="ctr"/>
          <a:lstStyle>
            <a:lvl1pPr marL="0" indent="0" algn="ctr">
              <a:buNone/>
              <a:defRPr>
                <a:solidFill>
                  <a:schemeClr val="bg1"/>
                </a:solidFill>
              </a:defRPr>
            </a:lvl1pPr>
          </a:lstStyle>
          <a:p>
            <a:r>
              <a:rPr lang="en-US" dirty="0" smtClean="0"/>
              <a:t>Insert image</a:t>
            </a:r>
            <a:endParaRPr lang="en-US" dirty="0"/>
          </a:p>
        </p:txBody>
      </p:sp>
    </p:spTree>
    <p:extLst>
      <p:ext uri="{BB962C8B-B14F-4D97-AF65-F5344CB8AC3E}">
        <p14:creationId xmlns:p14="http://schemas.microsoft.com/office/powerpoint/2010/main" val="38167659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3133344" y="6528817"/>
            <a:ext cx="1133856" cy="168275"/>
          </a:xfrm>
          <a:prstGeom prst="rect">
            <a:avLst/>
          </a:prstGeom>
        </p:spPr>
        <p:txBody>
          <a:bodyPr/>
          <a:lstStyle/>
          <a:p>
            <a:fld id="{9623C80F-5998-4C5A-8426-1B9517C724DD}" type="datetimeFigureOut">
              <a:rPr lang="en-US" smtClean="0">
                <a:solidFill>
                  <a:srgbClr val="605F62"/>
                </a:solidFill>
              </a:rPr>
              <a:pPr/>
              <a:t>6/29/2020</a:t>
            </a:fld>
            <a:endParaRPr lang="en-US">
              <a:solidFill>
                <a:srgbClr val="605F62"/>
              </a:solidFill>
            </a:endParaRPr>
          </a:p>
        </p:txBody>
      </p:sp>
      <p:sp>
        <p:nvSpPr>
          <p:cNvPr id="4" name="Footer Placeholder 3"/>
          <p:cNvSpPr>
            <a:spLocks noGrp="1"/>
          </p:cNvSpPr>
          <p:nvPr>
            <p:ph type="ftr" sz="quarter" idx="11"/>
          </p:nvPr>
        </p:nvSpPr>
        <p:spPr>
          <a:xfrm>
            <a:off x="4162659" y="6485609"/>
            <a:ext cx="69088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5" name="Slide Number Placeholder 4"/>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1320800" y="914400"/>
            <a:ext cx="9144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0661913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6/29/2020</a:t>
            </a:fld>
            <a:endParaRPr lang="en-US"/>
          </a:p>
        </p:txBody>
      </p:sp>
      <p:sp>
        <p:nvSpPr>
          <p:cNvPr id="3" name="Footer Placeholder 2"/>
          <p:cNvSpPr>
            <a:spLocks noGrp="1"/>
          </p:cNvSpPr>
          <p:nvPr>
            <p:ph type="ftr" sz="quarter" idx="11"/>
          </p:nvPr>
        </p:nvSpPr>
        <p:spPr/>
        <p:txBody>
          <a:bodyPr/>
          <a:lstStyle/>
          <a:p>
            <a:r>
              <a:rPr lang="en-US" dirty="0" smtClean="0">
                <a:solidFill>
                  <a:srgbClr val="605F62"/>
                </a:solidFill>
              </a:rPr>
              <a:t>Presentation or Section Title</a:t>
            </a:r>
            <a:endParaRPr lang="en-US" dirty="0">
              <a:solidFill>
                <a:srgbClr val="605F62"/>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358" y="6469538"/>
            <a:ext cx="1691640" cy="320995"/>
          </a:xfrm>
          <a:prstGeom prst="rect">
            <a:avLst/>
          </a:prstGeom>
        </p:spPr>
      </p:pic>
    </p:spTree>
    <p:extLst>
      <p:ext uri="{BB962C8B-B14F-4D97-AF65-F5344CB8AC3E}">
        <p14:creationId xmlns:p14="http://schemas.microsoft.com/office/powerpoint/2010/main" val="3132258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6/29/2020</a:t>
            </a:fld>
            <a:endParaRPr lang="en-US"/>
          </a:p>
        </p:txBody>
      </p:sp>
      <p:sp>
        <p:nvSpPr>
          <p:cNvPr id="3" name="Footer Placeholder 2"/>
          <p:cNvSpPr>
            <a:spLocks noGrp="1"/>
          </p:cNvSpPr>
          <p:nvPr>
            <p:ph type="ftr" sz="quarter" idx="11"/>
          </p:nvPr>
        </p:nvSpPr>
        <p:spPr/>
        <p:txBody>
          <a:bodyPr/>
          <a:lstStyle/>
          <a:p>
            <a:r>
              <a:rPr lang="en-US" dirty="0" smtClean="0">
                <a:solidFill>
                  <a:srgbClr val="605F62"/>
                </a:solidFill>
              </a:rPr>
              <a:t>Presentation or Section Title</a:t>
            </a:r>
            <a:endParaRPr lang="en-US" dirty="0">
              <a:solidFill>
                <a:srgbClr val="605F62"/>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1091752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0"/>
            <a:ext cx="12192000" cy="6858000"/>
          </a:xfrm>
          <a:prstGeom prst="rect">
            <a:avLst/>
          </a:prstGeom>
        </p:spPr>
      </p:pic>
      <p:sp>
        <p:nvSpPr>
          <p:cNvPr id="9"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11"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3"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264940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60953" y="-4157"/>
            <a:ext cx="529187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2" name="Title 1"/>
          <p:cNvSpPr>
            <a:spLocks noGrp="1"/>
          </p:cNvSpPr>
          <p:nvPr>
            <p:ph type="ctrTitle" hasCustomPrompt="1"/>
          </p:nvPr>
        </p:nvSpPr>
        <p:spPr bwMode="gray">
          <a:xfrm>
            <a:off x="1320800" y="2731513"/>
            <a:ext cx="8963171" cy="876329"/>
          </a:xfrm>
          <a:prstGeom prst="rect">
            <a:avLst/>
          </a:prstGeom>
        </p:spPr>
        <p:txBody>
          <a:bodyPr rIns="0" bIns="0" anchor="b" anchorCtr="0"/>
          <a:lstStyle>
            <a:lvl1pPr>
              <a:lnSpc>
                <a:spcPct val="90000"/>
              </a:lnSpc>
              <a:defRPr sz="66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1320800" y="3581400"/>
            <a:ext cx="85344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sp>
        <p:nvSpPr>
          <p:cNvPr id="8" name="Date Placeholder 6"/>
          <p:cNvSpPr>
            <a:spLocks noGrp="1"/>
          </p:cNvSpPr>
          <p:nvPr>
            <p:ph type="dt" sz="half" idx="10"/>
          </p:nvPr>
        </p:nvSpPr>
        <p:spPr bwMode="gray">
          <a:xfrm>
            <a:off x="9141059" y="6232525"/>
            <a:ext cx="1930400"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6/29/2020</a:t>
            </a:fld>
            <a:endParaRPr lang="en-US">
              <a:solidFill>
                <a:prstClr val="white"/>
              </a:solidFill>
            </a:endParaRPr>
          </a:p>
        </p:txBody>
      </p:sp>
      <p:sp>
        <p:nvSpPr>
          <p:cNvPr id="10" name="Footer Placeholder 7"/>
          <p:cNvSpPr>
            <a:spLocks noGrp="1"/>
          </p:cNvSpPr>
          <p:nvPr>
            <p:ph type="ftr" sz="quarter" idx="11"/>
          </p:nvPr>
        </p:nvSpPr>
        <p:spPr bwMode="gray">
          <a:xfrm>
            <a:off x="4162659" y="6397689"/>
            <a:ext cx="6908800" cy="231266"/>
          </a:xfrm>
          <a:prstGeom prst="rect">
            <a:avLst/>
          </a:prstGeom>
        </p:spPr>
        <p:txBody>
          <a:bodyPr/>
          <a:lstStyle>
            <a:lvl1pPr>
              <a:defRPr>
                <a:solidFill>
                  <a:schemeClr val="bg1"/>
                </a:solidFill>
              </a:defRPr>
            </a:lvl1pPr>
          </a:lstStyle>
          <a:p>
            <a:r>
              <a:rPr lang="en-US" dirty="0" smtClean="0">
                <a:solidFill>
                  <a:prstClr val="white"/>
                </a:solidFill>
              </a:rPr>
              <a:t>Presentation or Section Title</a:t>
            </a:r>
            <a:endParaRPr lang="en-US" dirty="0">
              <a:solidFill>
                <a:prstClr val="white"/>
              </a:solidFill>
            </a:endParaRPr>
          </a:p>
        </p:txBody>
      </p:sp>
      <p:sp>
        <p:nvSpPr>
          <p:cNvPr id="11" name="Slide Number Placeholder 8"/>
          <p:cNvSpPr>
            <a:spLocks noGrp="1"/>
          </p:cNvSpPr>
          <p:nvPr>
            <p:ph type="sldNum" sz="quarter" idx="12"/>
          </p:nvPr>
        </p:nvSpPr>
        <p:spPr bwMode="gray">
          <a:xfrm>
            <a:off x="11074399" y="6397689"/>
            <a:ext cx="462327"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48" y="373884"/>
            <a:ext cx="3318337" cy="351646"/>
          </a:xfrm>
          <a:prstGeom prst="rect">
            <a:avLst/>
          </a:prstGeom>
        </p:spPr>
      </p:pic>
    </p:spTree>
    <p:extLst>
      <p:ext uri="{BB962C8B-B14F-4D97-AF65-F5344CB8AC3E}">
        <p14:creationId xmlns:p14="http://schemas.microsoft.com/office/powerpoint/2010/main" val="2728957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F7A92C-0762-4CD0-B9A9-8EA4D99229EB}" type="slidenum">
              <a:rPr lang="en-US"/>
              <a:pPr>
                <a:defRPr/>
              </a:pPr>
              <a:t>‹#›</a:t>
            </a:fld>
            <a:endParaRPr lang="en-US" dirty="0"/>
          </a:p>
        </p:txBody>
      </p:sp>
    </p:spTree>
    <p:extLst>
      <p:ext uri="{BB962C8B-B14F-4D97-AF65-F5344CB8AC3E}">
        <p14:creationId xmlns:p14="http://schemas.microsoft.com/office/powerpoint/2010/main" val="149791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2065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ection Header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23482"/>
          <a:stretch/>
        </p:blipFill>
        <p:spPr>
          <a:xfrm>
            <a:off x="-43701" y="0"/>
            <a:ext cx="12295361" cy="6890777"/>
          </a:xfrm>
          <a:prstGeom prst="rect">
            <a:avLst/>
          </a:prstGeom>
        </p:spPr>
      </p:pic>
      <p:sp>
        <p:nvSpPr>
          <p:cNvPr id="8" name="Rectangle 6">
            <a:extLst>
              <a:ext uri="{FF2B5EF4-FFF2-40B4-BE49-F238E27FC236}">
                <a16:creationId xmlns:a16="http://schemas.microsoft.com/office/drawing/2014/main" id="{D92C48F1-4730-6340-9DDB-876064E762B8}"/>
              </a:ext>
            </a:extLst>
          </p:cNvPr>
          <p:cNvSpPr>
            <a:spLocks noChangeAspect="1"/>
          </p:cNvSpPr>
          <p:nvPr userDrawn="1"/>
        </p:nvSpPr>
        <p:spPr>
          <a:xfrm>
            <a:off x="-21388" y="-31911"/>
            <a:ext cx="7098965" cy="694944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4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kern="1200" dirty="0">
                <a:solidFill>
                  <a:schemeClr val="tx2"/>
                </a:solidFill>
              </a:rPr>
              <a:t>   </a:t>
            </a:r>
          </a:p>
        </p:txBody>
      </p:sp>
      <p:pic>
        <p:nvPicPr>
          <p:cNvPr id="9" name="Picture 8">
            <a:extLst>
              <a:ext uri="{FF2B5EF4-FFF2-40B4-BE49-F238E27FC236}">
                <a16:creationId xmlns:a16="http://schemas.microsoft.com/office/drawing/2014/main" id="{411631F2-59C2-2640-AD0D-21FA7AC303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386" y="932900"/>
            <a:ext cx="3405828" cy="479789"/>
          </a:xfrm>
          <a:prstGeom prst="rect">
            <a:avLst/>
          </a:prstGeom>
        </p:spPr>
      </p:pic>
      <p:sp>
        <p:nvSpPr>
          <p:cNvPr id="10" name="Title 1">
            <a:extLst>
              <a:ext uri="{FF2B5EF4-FFF2-40B4-BE49-F238E27FC236}">
                <a16:creationId xmlns:a16="http://schemas.microsoft.com/office/drawing/2014/main" id="{263AAB1A-1BBC-D049-844E-DF33571917C6}"/>
              </a:ext>
            </a:extLst>
          </p:cNvPr>
          <p:cNvSpPr>
            <a:spLocks noGrp="1"/>
          </p:cNvSpPr>
          <p:nvPr>
            <p:ph type="ctrTitle" hasCustomPrompt="1"/>
          </p:nvPr>
        </p:nvSpPr>
        <p:spPr bwMode="gray">
          <a:xfrm>
            <a:off x="636056" y="2267284"/>
            <a:ext cx="4668533" cy="1826721"/>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1" name="Subtitle 2">
            <a:extLst>
              <a:ext uri="{FF2B5EF4-FFF2-40B4-BE49-F238E27FC236}">
                <a16:creationId xmlns:a16="http://schemas.microsoft.com/office/drawing/2014/main" id="{637F364E-C3C5-0944-BB8A-5886C7C32FA0}"/>
              </a:ext>
            </a:extLst>
          </p:cNvPr>
          <p:cNvSpPr>
            <a:spLocks noGrp="1"/>
          </p:cNvSpPr>
          <p:nvPr>
            <p:ph type="subTitle" idx="1" hasCustomPrompt="1"/>
          </p:nvPr>
        </p:nvSpPr>
        <p:spPr bwMode="gray">
          <a:xfrm>
            <a:off x="636056" y="4167450"/>
            <a:ext cx="4668533" cy="2270781"/>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97063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3" name="Picture 12" descr="Cadence image 2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7"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8"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3796987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a:gsLst>
            <a:gs pos="0">
              <a:srgbClr val="645B9B"/>
            </a:gs>
            <a:gs pos="100000">
              <a:schemeClr val="accent1"/>
            </a:gs>
          </a:gsLst>
          <a:lin ang="0" scaled="0"/>
        </a:gradFill>
        <a:effectLst/>
      </p:bgPr>
    </p:bg>
    <p:spTree>
      <p:nvGrpSpPr>
        <p:cNvPr id="1" name=""/>
        <p:cNvGrpSpPr/>
        <p:nvPr/>
      </p:nvGrpSpPr>
      <p:grpSpPr>
        <a:xfrm>
          <a:off x="0" y="0"/>
          <a:ext cx="0" cy="0"/>
          <a:chOff x="0" y="0"/>
          <a:chExt cx="0" cy="0"/>
        </a:xfrm>
      </p:grpSpPr>
      <p:sp>
        <p:nvSpPr>
          <p:cNvPr id="8"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1"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2415703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9439" y="-1"/>
            <a:ext cx="11472672" cy="6858665"/>
          </a:xfrm>
          <a:prstGeom prst="rect">
            <a:avLst/>
          </a:prstGeom>
        </p:spPr>
      </p:pic>
      <p:sp>
        <p:nvSpPr>
          <p:cNvPr id="6"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2"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3087835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gradFill>
          <a:gsLst>
            <a:gs pos="0">
              <a:srgbClr val="514689"/>
            </a:gs>
            <a:gs pos="100000">
              <a:schemeClr val="accent1"/>
            </a:gs>
          </a:gsLst>
          <a:lin ang="0" scaled="0"/>
        </a:gradFill>
        <a:effectLst/>
      </p:bgPr>
    </p:bg>
    <p:spTree>
      <p:nvGrpSpPr>
        <p:cNvPr id="1" name=""/>
        <p:cNvGrpSpPr/>
        <p:nvPr/>
      </p:nvGrpSpPr>
      <p:grpSpPr>
        <a:xfrm>
          <a:off x="0" y="0"/>
          <a:ext cx="0" cy="0"/>
          <a:chOff x="0" y="0"/>
          <a:chExt cx="0" cy="0"/>
        </a:xfrm>
      </p:grpSpPr>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2438762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13"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4"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40181919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bg>
      <p:bgPr>
        <a:gradFill>
          <a:gsLst>
            <a:gs pos="0">
              <a:srgbClr val="514689"/>
            </a:gs>
            <a:gs pos="100000">
              <a:schemeClr val="accent1"/>
            </a:gs>
          </a:gsLst>
          <a:lin ang="0" scaled="0"/>
        </a:gradFill>
        <a:effectLst/>
      </p:bgPr>
    </p:bg>
    <p:spTree>
      <p:nvGrpSpPr>
        <p:cNvPr id="1" name=""/>
        <p:cNvGrpSpPr/>
        <p:nvPr/>
      </p:nvGrpSpPr>
      <p:grpSpPr>
        <a:xfrm>
          <a:off x="0" y="0"/>
          <a:ext cx="0" cy="0"/>
          <a:chOff x="0" y="0"/>
          <a:chExt cx="0" cy="0"/>
        </a:xfrm>
      </p:grpSpPr>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0"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5831103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smtClean="0">
                <a:solidFill>
                  <a:schemeClr val="tx2"/>
                </a:solidFill>
              </a:rPr>
              <a:t>   </a:t>
            </a:r>
            <a:endParaRPr lang="en-US" sz="1800" kern="1200" dirty="0">
              <a:solidFill>
                <a:schemeClr val="tx2"/>
              </a:solidFill>
            </a:endParaRP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142" y="373884"/>
            <a:ext cx="3318337" cy="351646"/>
          </a:xfrm>
          <a:prstGeom prst="rect">
            <a:avLst/>
          </a:prstGeom>
        </p:spPr>
      </p:pic>
    </p:spTree>
    <p:extLst>
      <p:ext uri="{BB962C8B-B14F-4D97-AF65-F5344CB8AC3E}">
        <p14:creationId xmlns:p14="http://schemas.microsoft.com/office/powerpoint/2010/main" val="3541021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smtClean="0"/>
              <a:t>Click to edit Master title style</a:t>
            </a:r>
            <a:endParaRPr lang="en-US" dirty="0"/>
          </a:p>
        </p:txBody>
      </p:sp>
      <p:sp>
        <p:nvSpPr>
          <p:cNvPr id="13" name="Text Placeholder 2"/>
          <p:cNvSpPr>
            <a:spLocks noGrp="1"/>
          </p:cNvSpPr>
          <p:nvPr>
            <p:ph type="body" idx="1"/>
          </p:nvPr>
        </p:nvSpPr>
        <p:spPr>
          <a:xfrm>
            <a:off x="1068264" y="1295400"/>
            <a:ext cx="9399585" cy="4419601"/>
          </a:xfrm>
          <a:prstGeom prst="rect">
            <a:avLst/>
          </a:prstGeom>
        </p:spPr>
        <p:txBody>
          <a:bodyPr vert="horz" lIns="0" tIns="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3135375" y="6525842"/>
            <a:ext cx="114311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6/29/2020</a:t>
            </a:fld>
            <a:endParaRPr lang="en-US" dirty="0"/>
          </a:p>
        </p:txBody>
      </p:sp>
      <p:sp>
        <p:nvSpPr>
          <p:cNvPr id="1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1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7"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2"/>
                </a:solidFill>
              </a:rPr>
              <a:t>  </a:t>
            </a:r>
            <a:endParaRPr lang="en-US" sz="1800" dirty="0">
              <a:solidFill>
                <a:schemeClr val="tx2"/>
              </a:solidFill>
            </a:endParaRPr>
          </a:p>
        </p:txBody>
      </p:sp>
      <p:pic>
        <p:nvPicPr>
          <p:cNvPr id="10" name="Picture 9"/>
          <p:cNvPicPr preferRelativeResize="0">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89358" y="6469538"/>
            <a:ext cx="1691640" cy="320995"/>
          </a:xfrm>
          <a:prstGeom prst="rect">
            <a:avLst/>
          </a:prstGeom>
        </p:spPr>
      </p:pic>
    </p:spTree>
    <p:extLst>
      <p:ext uri="{BB962C8B-B14F-4D97-AF65-F5344CB8AC3E}">
        <p14:creationId xmlns:p14="http://schemas.microsoft.com/office/powerpoint/2010/main" val="1014940469"/>
      </p:ext>
    </p:extLst>
  </p:cSld>
  <p:clrMap bg1="lt1" tx1="dk1" bg2="lt2" tx2="dk2" accent1="accent1" accent2="accent2" accent3="accent3" accent4="accent4" accent5="accent5" accent6="accent6" hlink="hlink" folHlink="folHlink"/>
  <p:sldLayoutIdLst>
    <p:sldLayoutId id="2147483678" r:id="rId1"/>
    <p:sldLayoutId id="2147483711" r:id="rId2"/>
    <p:sldLayoutId id="2147483708" r:id="rId3"/>
    <p:sldLayoutId id="2147483709" r:id="rId4"/>
    <p:sldLayoutId id="2147483707" r:id="rId5"/>
    <p:sldLayoutId id="2147483710" r:id="rId6"/>
    <p:sldLayoutId id="2147483712" r:id="rId7"/>
    <p:sldLayoutId id="2147483713" r:id="rId8"/>
    <p:sldLayoutId id="2147483714" r:id="rId9"/>
    <p:sldLayoutId id="2147483715" r:id="rId10"/>
    <p:sldLayoutId id="2147483685" r:id="rId11"/>
    <p:sldLayoutId id="2147483686" r:id="rId12"/>
    <p:sldLayoutId id="2147483687" r:id="rId13"/>
    <p:sldLayoutId id="2147483688" r:id="rId14"/>
    <p:sldLayoutId id="2147483689" r:id="rId15"/>
    <p:sldLayoutId id="2147483690" r:id="rId16"/>
    <p:sldLayoutId id="2147483691" r:id="rId17"/>
    <p:sldLayoutId id="2147483722" r:id="rId18"/>
    <p:sldLayoutId id="2147483723" r:id="rId19"/>
    <p:sldLayoutId id="2147483721" r:id="rId20"/>
    <p:sldLayoutId id="2147483724" r:id="rId21"/>
    <p:sldLayoutId id="2147483725" r:id="rId22"/>
    <p:sldLayoutId id="2147483726" r:id="rId23"/>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240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220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20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8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b="1" dirty="0">
                <a:latin typeface="Calibri" panose="020F0502020204030204" pitchFamily="34" charset="0"/>
                <a:ea typeface="Calibri" panose="020F0502020204030204" pitchFamily="34" charset="0"/>
              </a:rPr>
              <a:t>Tackling Obstacles to Development of Strategies to Prevent Poor Outcomes in Knee </a:t>
            </a:r>
            <a:r>
              <a:rPr lang="en-US" sz="3200" b="1" dirty="0" smtClean="0">
                <a:latin typeface="Calibri" panose="020F0502020204030204" pitchFamily="34" charset="0"/>
                <a:ea typeface="Calibri" panose="020F0502020204030204" pitchFamily="34" charset="0"/>
              </a:rPr>
              <a:t>Osteoarthritis</a:t>
            </a:r>
            <a:endParaRPr lang="en-US" sz="3200" dirty="0"/>
          </a:p>
        </p:txBody>
      </p:sp>
      <p:sp>
        <p:nvSpPr>
          <p:cNvPr id="4" name="Subtitle 3"/>
          <p:cNvSpPr>
            <a:spLocks noGrp="1"/>
          </p:cNvSpPr>
          <p:nvPr>
            <p:ph type="subTitle" idx="1"/>
          </p:nvPr>
        </p:nvSpPr>
        <p:spPr>
          <a:xfrm>
            <a:off x="636056" y="4739619"/>
            <a:ext cx="4668533" cy="2270781"/>
          </a:xfrm>
        </p:spPr>
        <p:txBody>
          <a:bodyPr/>
          <a:lstStyle/>
          <a:p>
            <a:pPr lvl="0">
              <a:buClrTx/>
            </a:pPr>
            <a:r>
              <a:rPr lang="en-US" sz="2400" spc="0" dirty="0">
                <a:solidFill>
                  <a:prstClr val="white"/>
                </a:solidFill>
              </a:rPr>
              <a:t>UNC CCCR Speaker Series</a:t>
            </a:r>
          </a:p>
          <a:p>
            <a:pPr lvl="0">
              <a:buClrTx/>
            </a:pPr>
            <a:r>
              <a:rPr lang="en-US" sz="2400" spc="0" dirty="0">
                <a:solidFill>
                  <a:prstClr val="white"/>
                </a:solidFill>
              </a:rPr>
              <a:t>June 17, </a:t>
            </a:r>
            <a:r>
              <a:rPr lang="en-US" sz="2400" spc="0" dirty="0" smtClean="0">
                <a:solidFill>
                  <a:prstClr val="white"/>
                </a:solidFill>
              </a:rPr>
              <a:t>2020</a:t>
            </a:r>
            <a:endParaRPr lang="en-US" sz="2400" spc="0" dirty="0">
              <a:solidFill>
                <a:prstClr val="white"/>
              </a:solidFill>
            </a:endParaRPr>
          </a:p>
          <a:p>
            <a:pPr lvl="0">
              <a:buClrTx/>
            </a:pPr>
            <a:endParaRPr lang="en-US" sz="2400" spc="0" dirty="0">
              <a:solidFill>
                <a:prstClr val="white"/>
              </a:solidFill>
            </a:endParaRPr>
          </a:p>
          <a:p>
            <a:pPr lvl="0">
              <a:buClrTx/>
            </a:pPr>
            <a:r>
              <a:rPr lang="en-US" sz="2400" spc="0" dirty="0">
                <a:solidFill>
                  <a:prstClr val="white"/>
                </a:solidFill>
              </a:rPr>
              <a:t>Leena Sharma, </a:t>
            </a:r>
            <a:r>
              <a:rPr lang="en-US" sz="2400" spc="0" dirty="0" smtClean="0">
                <a:solidFill>
                  <a:prstClr val="white"/>
                </a:solidFill>
              </a:rPr>
              <a:t>MD</a:t>
            </a:r>
            <a:endParaRPr lang="en-US" sz="2400" spc="0" dirty="0">
              <a:solidFill>
                <a:prstClr val="white"/>
              </a:solidFill>
            </a:endParaRPr>
          </a:p>
        </p:txBody>
      </p:sp>
    </p:spTree>
    <p:extLst>
      <p:ext uri="{BB962C8B-B14F-4D97-AF65-F5344CB8AC3E}">
        <p14:creationId xmlns:p14="http://schemas.microsoft.com/office/powerpoint/2010/main" val="304498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Inclusion/Exclusion Criteria and Recruitment, OAI &amp; MOST</a:t>
            </a:r>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7330042"/>
              </p:ext>
            </p:extLst>
          </p:nvPr>
        </p:nvGraphicFramePr>
        <p:xfrm>
          <a:off x="884662" y="914400"/>
          <a:ext cx="10312398" cy="5427253"/>
        </p:xfrm>
        <a:graphic>
          <a:graphicData uri="http://schemas.openxmlformats.org/drawingml/2006/table">
            <a:tbl>
              <a:tblPr firstRow="1" firstCol="1" bandRow="1">
                <a:tableStyleId>{5C22544A-7EE6-4342-B048-85BDC9FD1C3A}</a:tableStyleId>
              </a:tblPr>
              <a:tblGrid>
                <a:gridCol w="1142493">
                  <a:extLst>
                    <a:ext uri="{9D8B030D-6E8A-4147-A177-3AD203B41FA5}">
                      <a16:colId xmlns:a16="http://schemas.microsoft.com/office/drawing/2014/main" val="1122700745"/>
                    </a:ext>
                  </a:extLst>
                </a:gridCol>
                <a:gridCol w="4707811">
                  <a:extLst>
                    <a:ext uri="{9D8B030D-6E8A-4147-A177-3AD203B41FA5}">
                      <a16:colId xmlns:a16="http://schemas.microsoft.com/office/drawing/2014/main" val="2544427407"/>
                    </a:ext>
                  </a:extLst>
                </a:gridCol>
                <a:gridCol w="4462094">
                  <a:extLst>
                    <a:ext uri="{9D8B030D-6E8A-4147-A177-3AD203B41FA5}">
                      <a16:colId xmlns:a16="http://schemas.microsoft.com/office/drawing/2014/main" val="2959679142"/>
                    </a:ext>
                  </a:extLst>
                </a:gridCol>
              </a:tblGrid>
              <a:tr h="221609">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300"/>
                        </a:spcBef>
                        <a:spcAft>
                          <a:spcPts val="300"/>
                        </a:spcAft>
                      </a:pPr>
                      <a:r>
                        <a:rPr lang="en-US" sz="1400" dirty="0">
                          <a:effectLst/>
                        </a:rPr>
                        <a:t>Osteoarthritis Initiative (derivation cohort)</a:t>
                      </a:r>
                      <a:endParaRPr lang="en-US" sz="14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300"/>
                        </a:spcBef>
                        <a:spcAft>
                          <a:spcPts val="300"/>
                        </a:spcAft>
                      </a:pPr>
                      <a:r>
                        <a:rPr lang="en-US" sz="1400" dirty="0">
                          <a:effectLst/>
                        </a:rPr>
                        <a:t>Multicenter Osteoarthritis Study (validation cohort)</a:t>
                      </a:r>
                      <a:endParaRPr lang="en-US" sz="1400" dirty="0">
                        <a:effectLst/>
                        <a:latin typeface="Calibri" panose="020F0502020204030204" pitchFamily="34" charset="0"/>
                        <a:ea typeface="DengXian"/>
                        <a:cs typeface="Times New Roman" panose="02020603050405020304" pitchFamily="18" charset="0"/>
                      </a:endParaRPr>
                    </a:p>
                  </a:txBody>
                  <a:tcPr marL="54711" marR="54711" marT="0" marB="0" anchor="ctr"/>
                </a:tc>
                <a:extLst>
                  <a:ext uri="{0D108BD9-81ED-4DB2-BD59-A6C34878D82A}">
                    <a16:rowId xmlns:a16="http://schemas.microsoft.com/office/drawing/2014/main" val="681772197"/>
                  </a:ext>
                </a:extLst>
              </a:tr>
              <a:tr h="388783">
                <a:tc>
                  <a:txBody>
                    <a:bodyPr/>
                    <a:lstStyle/>
                    <a:p>
                      <a:pPr marL="0" marR="0">
                        <a:lnSpc>
                          <a:spcPct val="107000"/>
                        </a:lnSpc>
                        <a:spcBef>
                          <a:spcPts val="0"/>
                        </a:spcBef>
                        <a:spcAft>
                          <a:spcPts val="0"/>
                        </a:spcAft>
                      </a:pPr>
                      <a:r>
                        <a:rPr lang="en-US" sz="1200" dirty="0">
                          <a:effectLst/>
                        </a:rPr>
                        <a:t>Age and sex distribution</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dirty="0">
                          <a:effectLst/>
                        </a:rPr>
                        <a:t>Proportional to </a:t>
                      </a:r>
                      <a:r>
                        <a:rPr lang="en-US" sz="1200" dirty="0" smtClean="0">
                          <a:effectLst/>
                        </a:rPr>
                        <a:t>U.S</a:t>
                      </a:r>
                      <a:r>
                        <a:rPr lang="en-US" sz="1200" dirty="0">
                          <a:effectLst/>
                        </a:rPr>
                        <a:t>. population</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dirty="0">
                          <a:effectLst/>
                        </a:rPr>
                        <a:t>Proportional to </a:t>
                      </a:r>
                      <a:r>
                        <a:rPr lang="en-US" sz="1200" dirty="0" smtClean="0">
                          <a:effectLst/>
                        </a:rPr>
                        <a:t>U.S</a:t>
                      </a:r>
                      <a:r>
                        <a:rPr lang="en-US" sz="1200" dirty="0">
                          <a:effectLst/>
                        </a:rPr>
                        <a:t>. population</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extLst>
                  <a:ext uri="{0D108BD9-81ED-4DB2-BD59-A6C34878D82A}">
                    <a16:rowId xmlns:a16="http://schemas.microsoft.com/office/drawing/2014/main" val="1970557185"/>
                  </a:ext>
                </a:extLst>
              </a:tr>
              <a:tr h="388783">
                <a:tc>
                  <a:txBody>
                    <a:bodyPr/>
                    <a:lstStyle/>
                    <a:p>
                      <a:pPr marL="0" marR="0">
                        <a:lnSpc>
                          <a:spcPct val="107000"/>
                        </a:lnSpc>
                        <a:spcBef>
                          <a:spcPts val="0"/>
                        </a:spcBef>
                        <a:spcAft>
                          <a:spcPts val="0"/>
                        </a:spcAft>
                      </a:pPr>
                      <a:r>
                        <a:rPr lang="en-US" sz="1200" dirty="0">
                          <a:effectLst/>
                        </a:rPr>
                        <a:t>Ethnic minorities</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dirty="0">
                          <a:effectLst/>
                        </a:rPr>
                        <a:t>Per representation in respective area</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a:effectLst/>
                        </a:rPr>
                        <a:t>Per representation in respective area</a:t>
                      </a:r>
                      <a:endParaRPr lang="en-US" sz="1200">
                        <a:effectLst/>
                        <a:latin typeface="Calibri" panose="020F0502020204030204" pitchFamily="34" charset="0"/>
                        <a:ea typeface="DengXian"/>
                        <a:cs typeface="Times New Roman" panose="02020603050405020304" pitchFamily="18" charset="0"/>
                      </a:endParaRPr>
                    </a:p>
                  </a:txBody>
                  <a:tcPr marL="54711" marR="54711" marT="0" marB="0" anchor="ctr"/>
                </a:tc>
                <a:extLst>
                  <a:ext uri="{0D108BD9-81ED-4DB2-BD59-A6C34878D82A}">
                    <a16:rowId xmlns:a16="http://schemas.microsoft.com/office/drawing/2014/main" val="2630183770"/>
                  </a:ext>
                </a:extLst>
              </a:tr>
              <a:tr h="324365">
                <a:tc>
                  <a:txBody>
                    <a:bodyPr/>
                    <a:lstStyle/>
                    <a:p>
                      <a:pPr marL="0" marR="0">
                        <a:lnSpc>
                          <a:spcPct val="107000"/>
                        </a:lnSpc>
                        <a:spcBef>
                          <a:spcPts val="0"/>
                        </a:spcBef>
                        <a:spcAft>
                          <a:spcPts val="0"/>
                        </a:spcAft>
                      </a:pPr>
                      <a:r>
                        <a:rPr lang="en-US" sz="1200" dirty="0">
                          <a:effectLst/>
                        </a:rPr>
                        <a:t>Enrollment sites</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dirty="0">
                          <a:effectLst/>
                        </a:rPr>
                        <a:t>Baltimore MD, Columbus OH, Pittsburgh PA, or Pawtucket RI</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a:effectLst/>
                        </a:rPr>
                        <a:t>Birmingham AL or Iowa City IA</a:t>
                      </a:r>
                      <a:endParaRPr lang="en-US" sz="1200">
                        <a:effectLst/>
                        <a:latin typeface="Calibri" panose="020F0502020204030204" pitchFamily="34" charset="0"/>
                        <a:ea typeface="DengXian"/>
                        <a:cs typeface="Times New Roman" panose="02020603050405020304" pitchFamily="18" charset="0"/>
                      </a:endParaRPr>
                    </a:p>
                  </a:txBody>
                  <a:tcPr marL="54711" marR="54711" marT="0" marB="0" anchor="ctr"/>
                </a:tc>
                <a:extLst>
                  <a:ext uri="{0D108BD9-81ED-4DB2-BD59-A6C34878D82A}">
                    <a16:rowId xmlns:a16="http://schemas.microsoft.com/office/drawing/2014/main" val="1549813309"/>
                  </a:ext>
                </a:extLst>
              </a:tr>
              <a:tr h="1979931">
                <a:tc>
                  <a:txBody>
                    <a:bodyPr/>
                    <a:lstStyle/>
                    <a:p>
                      <a:pPr marL="0" marR="0">
                        <a:lnSpc>
                          <a:spcPct val="107000"/>
                        </a:lnSpc>
                        <a:spcBef>
                          <a:spcPts val="0"/>
                        </a:spcBef>
                        <a:spcAft>
                          <a:spcPts val="0"/>
                        </a:spcAft>
                      </a:pPr>
                      <a:r>
                        <a:rPr lang="en-US" sz="1200" dirty="0">
                          <a:effectLst/>
                        </a:rPr>
                        <a:t>Eligibility criteria for a participant at higher risk for knee OA</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300"/>
                        </a:spcBef>
                        <a:spcAft>
                          <a:spcPts val="0"/>
                        </a:spcAft>
                      </a:pPr>
                      <a:r>
                        <a:rPr lang="en-US" sz="1200" dirty="0">
                          <a:effectLst/>
                        </a:rPr>
                        <a:t>One or more of </a:t>
                      </a:r>
                      <a:r>
                        <a:rPr lang="en-US" sz="1200" dirty="0" smtClean="0">
                          <a:effectLst/>
                        </a:rPr>
                        <a:t>following</a:t>
                      </a:r>
                      <a:r>
                        <a:rPr lang="en-US" sz="1200" dirty="0">
                          <a:effectLst/>
                        </a:rPr>
                        <a:t>, in </a:t>
                      </a:r>
                      <a:r>
                        <a:rPr lang="en-US" sz="1200" dirty="0" smtClean="0">
                          <a:effectLst/>
                        </a:rPr>
                        <a:t>absence </a:t>
                      </a:r>
                      <a:r>
                        <a:rPr lang="en-US" sz="1200" dirty="0">
                          <a:effectLst/>
                        </a:rPr>
                        <a:t>of symptomatic knee OA:</a:t>
                      </a:r>
                    </a:p>
                    <a:p>
                      <a:pPr marL="234950" lvl="0" indent="-234950">
                        <a:spcBef>
                          <a:spcPts val="0"/>
                        </a:spcBef>
                        <a:spcAft>
                          <a:spcPts val="0"/>
                        </a:spcAft>
                        <a:buFont typeface="Symbol" panose="05050102010706020507" pitchFamily="18" charset="2"/>
                        <a:buChar char=""/>
                      </a:pPr>
                      <a:r>
                        <a:rPr lang="en-US" sz="1200" dirty="0">
                          <a:effectLst/>
                        </a:rPr>
                        <a:t>frequent knee symptoms (most days of </a:t>
                      </a:r>
                      <a:r>
                        <a:rPr lang="en-US" sz="1200" dirty="0" smtClean="0">
                          <a:effectLst/>
                        </a:rPr>
                        <a:t>1m</a:t>
                      </a:r>
                      <a:r>
                        <a:rPr lang="en-US" sz="1200" baseline="0" dirty="0" smtClean="0">
                          <a:effectLst/>
                        </a:rPr>
                        <a:t> in past 12m</a:t>
                      </a:r>
                      <a:r>
                        <a:rPr lang="en-US" sz="1200" dirty="0" smtClean="0">
                          <a:effectLst/>
                        </a:rPr>
                        <a:t>)</a:t>
                      </a:r>
                      <a:endParaRPr lang="en-US" sz="1200" dirty="0">
                        <a:effectLst/>
                      </a:endParaRPr>
                    </a:p>
                    <a:p>
                      <a:pPr marL="234950" lvl="0" indent="-234950">
                        <a:spcBef>
                          <a:spcPts val="0"/>
                        </a:spcBef>
                        <a:spcAft>
                          <a:spcPts val="0"/>
                        </a:spcAft>
                        <a:buFont typeface="Symbol" panose="05050102010706020507" pitchFamily="18" charset="2"/>
                        <a:buChar char=""/>
                      </a:pPr>
                      <a:r>
                        <a:rPr lang="en-US" sz="1200" dirty="0">
                          <a:effectLst/>
                        </a:rPr>
                        <a:t>excess body weight </a:t>
                      </a:r>
                      <a:r>
                        <a:rPr lang="en-US" sz="1200" dirty="0" smtClean="0">
                          <a:effectLst/>
                        </a:rPr>
                        <a:t>(above median </a:t>
                      </a:r>
                      <a:r>
                        <a:rPr lang="en-US" sz="1200" dirty="0">
                          <a:effectLst/>
                        </a:rPr>
                        <a:t>for each age‐ and sex‐specific group based on data </a:t>
                      </a:r>
                      <a:r>
                        <a:rPr lang="en-US" sz="1200" dirty="0" smtClean="0">
                          <a:effectLst/>
                        </a:rPr>
                        <a:t>from</a:t>
                      </a:r>
                      <a:r>
                        <a:rPr lang="en-US" sz="1200" baseline="0" dirty="0" smtClean="0">
                          <a:effectLst/>
                        </a:rPr>
                        <a:t> </a:t>
                      </a:r>
                      <a:r>
                        <a:rPr lang="en-US" sz="1200" dirty="0" smtClean="0">
                          <a:effectLst/>
                        </a:rPr>
                        <a:t>Framingham </a:t>
                      </a:r>
                      <a:r>
                        <a:rPr lang="en-US" sz="1200" dirty="0">
                          <a:effectLst/>
                        </a:rPr>
                        <a:t>OA Study)</a:t>
                      </a:r>
                    </a:p>
                    <a:p>
                      <a:pPr marL="234950" lvl="0" indent="-234950">
                        <a:spcBef>
                          <a:spcPts val="0"/>
                        </a:spcBef>
                        <a:spcAft>
                          <a:spcPts val="0"/>
                        </a:spcAft>
                        <a:buFont typeface="Symbol" panose="05050102010706020507" pitchFamily="18" charset="2"/>
                        <a:buChar char=""/>
                      </a:pPr>
                      <a:r>
                        <a:rPr lang="en-US" sz="1200" dirty="0">
                          <a:effectLst/>
                        </a:rPr>
                        <a:t>prior knee injury causing difficulty walking for </a:t>
                      </a:r>
                      <a:r>
                        <a:rPr lang="en-US" sz="1200" dirty="0" smtClean="0">
                          <a:effectLst/>
                        </a:rPr>
                        <a:t>≥ 1 </a:t>
                      </a:r>
                      <a:r>
                        <a:rPr lang="en-US" sz="1200" dirty="0">
                          <a:effectLst/>
                        </a:rPr>
                        <a:t>week</a:t>
                      </a:r>
                    </a:p>
                    <a:p>
                      <a:pPr marL="234950" lvl="0" indent="-234950">
                        <a:spcBef>
                          <a:spcPts val="0"/>
                        </a:spcBef>
                        <a:spcAft>
                          <a:spcPts val="0"/>
                        </a:spcAft>
                        <a:buFont typeface="Symbol" panose="05050102010706020507" pitchFamily="18" charset="2"/>
                        <a:buChar char=""/>
                      </a:pPr>
                      <a:r>
                        <a:rPr lang="en-US" sz="1200" dirty="0">
                          <a:effectLst/>
                        </a:rPr>
                        <a:t>previous knee surgery</a:t>
                      </a:r>
                    </a:p>
                    <a:p>
                      <a:pPr marL="234950" lvl="0" indent="-234950">
                        <a:spcBef>
                          <a:spcPts val="0"/>
                        </a:spcBef>
                        <a:spcAft>
                          <a:spcPts val="0"/>
                        </a:spcAft>
                        <a:buFont typeface="Symbol" panose="05050102010706020507" pitchFamily="18" charset="2"/>
                        <a:buChar char=""/>
                      </a:pPr>
                      <a:r>
                        <a:rPr lang="en-US" sz="1200" dirty="0">
                          <a:effectLst/>
                        </a:rPr>
                        <a:t>family history of knee replacement</a:t>
                      </a:r>
                    </a:p>
                    <a:p>
                      <a:pPr marL="234950" lvl="0" indent="-234950">
                        <a:spcBef>
                          <a:spcPts val="0"/>
                        </a:spcBef>
                        <a:spcAft>
                          <a:spcPts val="0"/>
                        </a:spcAft>
                        <a:buFont typeface="Symbol" panose="05050102010706020507" pitchFamily="18" charset="2"/>
                        <a:buChar char=""/>
                      </a:pPr>
                      <a:r>
                        <a:rPr lang="en-US" sz="1200" dirty="0">
                          <a:effectLst/>
                        </a:rPr>
                        <a:t>Heberden’s nodes</a:t>
                      </a:r>
                    </a:p>
                    <a:p>
                      <a:pPr marL="234950" lvl="0" indent="-234950">
                        <a:spcBef>
                          <a:spcPts val="0"/>
                        </a:spcBef>
                        <a:spcAft>
                          <a:spcPts val="0"/>
                        </a:spcAft>
                        <a:buFont typeface="Symbol" panose="05050102010706020507" pitchFamily="18" charset="2"/>
                        <a:buChar char=""/>
                      </a:pPr>
                      <a:r>
                        <a:rPr lang="en-US" sz="1200" dirty="0">
                          <a:effectLst/>
                        </a:rPr>
                        <a:t>repetitive knee bending</a:t>
                      </a:r>
                    </a:p>
                    <a:p>
                      <a:pPr marL="234950" lvl="0" indent="-234950">
                        <a:spcBef>
                          <a:spcPts val="0"/>
                        </a:spcBef>
                        <a:spcAft>
                          <a:spcPts val="0"/>
                        </a:spcAft>
                        <a:buFont typeface="Symbol" panose="05050102010706020507" pitchFamily="18" charset="2"/>
                        <a:buChar char=""/>
                      </a:pPr>
                      <a:r>
                        <a:rPr lang="en-US" sz="1200" dirty="0">
                          <a:effectLst/>
                        </a:rPr>
                        <a:t>age 70-79 </a:t>
                      </a:r>
                      <a:r>
                        <a:rPr lang="en-US" sz="1200" dirty="0" smtClean="0">
                          <a:effectLst/>
                        </a:rPr>
                        <a:t>years</a:t>
                      </a:r>
                      <a:endParaRPr lang="en-US" sz="1200" dirty="0">
                        <a:solidFill>
                          <a:srgbClr val="000000"/>
                        </a:solidFill>
                        <a:effectLst/>
                        <a:latin typeface="Calibri" panose="020F0502020204030204" pitchFamily="34" charset="0"/>
                      </a:endParaRPr>
                    </a:p>
                  </a:txBody>
                  <a:tcPr marL="54711" marR="54711" marT="0" marB="0" anchor="ctr"/>
                </a:tc>
                <a:tc>
                  <a:txBody>
                    <a:bodyPr/>
                    <a:lstStyle/>
                    <a:p>
                      <a:pPr marL="0" marR="0">
                        <a:lnSpc>
                          <a:spcPct val="107000"/>
                        </a:lnSpc>
                        <a:spcBef>
                          <a:spcPts val="600"/>
                        </a:spcBef>
                        <a:spcAft>
                          <a:spcPts val="0"/>
                        </a:spcAft>
                      </a:pPr>
                      <a:r>
                        <a:rPr lang="en-US" sz="1200" dirty="0">
                          <a:effectLst/>
                        </a:rPr>
                        <a:t> </a:t>
                      </a:r>
                      <a:r>
                        <a:rPr lang="en-US" sz="1200" dirty="0" smtClean="0">
                          <a:effectLst/>
                        </a:rPr>
                        <a:t>One </a:t>
                      </a:r>
                      <a:r>
                        <a:rPr lang="en-US" sz="1200" dirty="0">
                          <a:effectLst/>
                        </a:rPr>
                        <a:t>or more of </a:t>
                      </a:r>
                      <a:r>
                        <a:rPr lang="en-US" sz="1200" dirty="0" smtClean="0">
                          <a:effectLst/>
                        </a:rPr>
                        <a:t>following</a:t>
                      </a:r>
                      <a:r>
                        <a:rPr lang="en-US" sz="1200" dirty="0">
                          <a:effectLst/>
                        </a:rPr>
                        <a:t>, in </a:t>
                      </a:r>
                      <a:r>
                        <a:rPr lang="en-US" sz="1200" dirty="0" smtClean="0">
                          <a:effectLst/>
                        </a:rPr>
                        <a:t>absence </a:t>
                      </a:r>
                      <a:r>
                        <a:rPr lang="en-US" sz="1200" dirty="0">
                          <a:effectLst/>
                        </a:rPr>
                        <a:t>of symptomatic knee OA:</a:t>
                      </a:r>
                    </a:p>
                    <a:p>
                      <a:pPr marL="234950" lvl="0" indent="-234950">
                        <a:spcBef>
                          <a:spcPts val="0"/>
                        </a:spcBef>
                        <a:spcAft>
                          <a:spcPts val="0"/>
                        </a:spcAft>
                        <a:buFont typeface="Symbol" panose="05050102010706020507" pitchFamily="18" charset="2"/>
                        <a:buChar char=""/>
                      </a:pPr>
                      <a:r>
                        <a:rPr lang="en-US" sz="1200" dirty="0">
                          <a:effectLst/>
                        </a:rPr>
                        <a:t>frequent knee symptoms (most days of </a:t>
                      </a:r>
                      <a:r>
                        <a:rPr lang="en-US" sz="1200" dirty="0" smtClean="0">
                          <a:effectLst/>
                        </a:rPr>
                        <a:t>past 1m)</a:t>
                      </a:r>
                      <a:endParaRPr lang="en-US" sz="1200" dirty="0">
                        <a:effectLst/>
                      </a:endParaRPr>
                    </a:p>
                    <a:p>
                      <a:pPr marL="234950" lvl="0" indent="-234950">
                        <a:spcBef>
                          <a:spcPts val="0"/>
                        </a:spcBef>
                        <a:spcAft>
                          <a:spcPts val="0"/>
                        </a:spcAft>
                        <a:buFont typeface="Symbol" panose="05050102010706020507" pitchFamily="18" charset="2"/>
                        <a:buChar char=""/>
                      </a:pPr>
                      <a:r>
                        <a:rPr lang="en-US" sz="1200" dirty="0">
                          <a:effectLst/>
                        </a:rPr>
                        <a:t>excess body weight </a:t>
                      </a:r>
                      <a:r>
                        <a:rPr lang="en-US" sz="1200" dirty="0" smtClean="0">
                          <a:effectLst/>
                        </a:rPr>
                        <a:t>(above median </a:t>
                      </a:r>
                      <a:r>
                        <a:rPr lang="en-US" sz="1200" dirty="0">
                          <a:effectLst/>
                        </a:rPr>
                        <a:t>for each age‐ and sex‐specific group based on data from </a:t>
                      </a:r>
                      <a:r>
                        <a:rPr lang="en-US" sz="1200" dirty="0" smtClean="0">
                          <a:effectLst/>
                        </a:rPr>
                        <a:t>Framingham </a:t>
                      </a:r>
                      <a:r>
                        <a:rPr lang="en-US" sz="1200" dirty="0">
                          <a:effectLst/>
                        </a:rPr>
                        <a:t>OA Study)</a:t>
                      </a:r>
                    </a:p>
                    <a:p>
                      <a:pPr marL="234950" lvl="0" indent="-234950">
                        <a:spcBef>
                          <a:spcPts val="0"/>
                        </a:spcBef>
                        <a:spcAft>
                          <a:spcPts val="0"/>
                        </a:spcAft>
                        <a:buFont typeface="Symbol" panose="05050102010706020507" pitchFamily="18" charset="2"/>
                        <a:buChar char=""/>
                      </a:pPr>
                      <a:r>
                        <a:rPr lang="en-US" sz="1200" dirty="0">
                          <a:effectLst/>
                        </a:rPr>
                        <a:t>prior knee injury</a:t>
                      </a:r>
                    </a:p>
                    <a:p>
                      <a:pPr marL="234950" lvl="0" indent="-234950">
                        <a:spcBef>
                          <a:spcPts val="0"/>
                        </a:spcBef>
                        <a:spcAft>
                          <a:spcPts val="0"/>
                        </a:spcAft>
                        <a:buFont typeface="Symbol" panose="05050102010706020507" pitchFamily="18" charset="2"/>
                        <a:buChar char=""/>
                      </a:pPr>
                      <a:r>
                        <a:rPr lang="en-US" sz="1200" dirty="0">
                          <a:effectLst/>
                        </a:rPr>
                        <a:t>previous knee </a:t>
                      </a:r>
                      <a:r>
                        <a:rPr lang="en-US" sz="1200" dirty="0" smtClean="0">
                          <a:effectLst/>
                        </a:rPr>
                        <a:t>surgery</a:t>
                      </a:r>
                    </a:p>
                    <a:p>
                      <a:pPr marL="342900" lvl="0" indent="-342900">
                        <a:spcBef>
                          <a:spcPts val="0"/>
                        </a:spcBef>
                        <a:spcAft>
                          <a:spcPts val="0"/>
                        </a:spcAft>
                        <a:buFont typeface="Symbol" panose="05050102010706020507" pitchFamily="18" charset="2"/>
                        <a:buChar char=""/>
                      </a:pPr>
                      <a:endParaRPr lang="en-US" sz="1200" dirty="0" smtClean="0">
                        <a:solidFill>
                          <a:srgbClr val="000000"/>
                        </a:solidFill>
                        <a:effectLst/>
                        <a:latin typeface="Calibri" panose="020F0502020204030204" pitchFamily="34" charset="0"/>
                      </a:endParaRPr>
                    </a:p>
                    <a:p>
                      <a:pPr marL="342900" lvl="0" indent="-342900">
                        <a:spcBef>
                          <a:spcPts val="0"/>
                        </a:spcBef>
                        <a:spcAft>
                          <a:spcPts val="0"/>
                        </a:spcAft>
                        <a:buFont typeface="Symbol" panose="05050102010706020507" pitchFamily="18" charset="2"/>
                        <a:buChar char=""/>
                      </a:pPr>
                      <a:endParaRPr lang="en-US" sz="1200" dirty="0" smtClean="0">
                        <a:solidFill>
                          <a:srgbClr val="000000"/>
                        </a:solidFill>
                        <a:effectLst/>
                        <a:latin typeface="Calibri" panose="020F0502020204030204" pitchFamily="34" charset="0"/>
                      </a:endParaRPr>
                    </a:p>
                    <a:p>
                      <a:pPr marL="342900" lvl="0" indent="-342900">
                        <a:spcBef>
                          <a:spcPts val="0"/>
                        </a:spcBef>
                        <a:spcAft>
                          <a:spcPts val="0"/>
                        </a:spcAft>
                        <a:buFont typeface="Symbol" panose="05050102010706020507" pitchFamily="18" charset="2"/>
                        <a:buChar char=""/>
                      </a:pPr>
                      <a:endParaRPr lang="en-US" sz="1200" dirty="0" smtClean="0">
                        <a:solidFill>
                          <a:srgbClr val="000000"/>
                        </a:solidFill>
                        <a:effectLst/>
                        <a:latin typeface="Calibri" panose="020F0502020204030204" pitchFamily="34" charset="0"/>
                      </a:endParaRPr>
                    </a:p>
                    <a:p>
                      <a:pPr marL="342900" lvl="0" indent="-342900">
                        <a:spcBef>
                          <a:spcPts val="0"/>
                        </a:spcBef>
                        <a:spcAft>
                          <a:spcPts val="0"/>
                        </a:spcAft>
                        <a:buFont typeface="Symbol" panose="05050102010706020507" pitchFamily="18" charset="2"/>
                        <a:buChar char=""/>
                      </a:pPr>
                      <a:endParaRPr lang="en-US" sz="1200" dirty="0">
                        <a:solidFill>
                          <a:srgbClr val="000000"/>
                        </a:solidFill>
                        <a:effectLst/>
                        <a:latin typeface="Calibri" panose="020F0502020204030204" pitchFamily="34" charset="0"/>
                      </a:endParaRPr>
                    </a:p>
                  </a:txBody>
                  <a:tcPr marL="54711" marR="54711" marT="0" marB="0" anchor="ctr"/>
                </a:tc>
                <a:extLst>
                  <a:ext uri="{0D108BD9-81ED-4DB2-BD59-A6C34878D82A}">
                    <a16:rowId xmlns:a16="http://schemas.microsoft.com/office/drawing/2014/main" val="1435188051"/>
                  </a:ext>
                </a:extLst>
              </a:tr>
              <a:tr h="1625302">
                <a:tc>
                  <a:txBody>
                    <a:bodyPr/>
                    <a:lstStyle/>
                    <a:p>
                      <a:pPr marL="0" marR="0">
                        <a:lnSpc>
                          <a:spcPct val="107000"/>
                        </a:lnSpc>
                        <a:spcBef>
                          <a:spcPts val="0"/>
                        </a:spcBef>
                        <a:spcAft>
                          <a:spcPts val="0"/>
                        </a:spcAft>
                      </a:pPr>
                      <a:r>
                        <a:rPr lang="en-US" sz="1200" dirty="0">
                          <a:effectLst/>
                        </a:rPr>
                        <a:t>Exclusion criteria </a:t>
                      </a:r>
                      <a:endParaRPr lang="en-US" sz="1200" dirty="0" smtClean="0">
                        <a:effectLst/>
                      </a:endParaRPr>
                    </a:p>
                    <a:p>
                      <a:pPr marL="0" marR="0">
                        <a:lnSpc>
                          <a:spcPct val="107000"/>
                        </a:lnSpc>
                        <a:spcBef>
                          <a:spcPts val="0"/>
                        </a:spcBef>
                        <a:spcAft>
                          <a:spcPts val="0"/>
                        </a:spcAft>
                      </a:pPr>
                      <a:r>
                        <a:rPr lang="en-US" sz="1200" dirty="0" smtClean="0">
                          <a:effectLst/>
                        </a:rPr>
                        <a:t>(</a:t>
                      </a:r>
                      <a:r>
                        <a:rPr lang="en-US" sz="1200" dirty="0">
                          <a:effectLst/>
                        </a:rPr>
                        <a:t>for OAI or MOST as a whole)</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234950" lvl="0" indent="-234950">
                        <a:spcBef>
                          <a:spcPts val="0"/>
                        </a:spcBef>
                        <a:spcAft>
                          <a:spcPts val="0"/>
                        </a:spcAft>
                        <a:buFont typeface="Symbol" panose="05050102010706020507" pitchFamily="18" charset="2"/>
                        <a:buChar char=""/>
                      </a:pPr>
                      <a:r>
                        <a:rPr lang="en-US" sz="1200" dirty="0">
                          <a:effectLst/>
                        </a:rPr>
                        <a:t>inflammatory arthritis</a:t>
                      </a:r>
                    </a:p>
                    <a:p>
                      <a:pPr marL="234950" lvl="0" indent="-234950">
                        <a:spcBef>
                          <a:spcPts val="0"/>
                        </a:spcBef>
                        <a:spcAft>
                          <a:spcPts val="0"/>
                        </a:spcAft>
                        <a:buFont typeface="Symbol" panose="05050102010706020507" pitchFamily="18" charset="2"/>
                        <a:buChar char=""/>
                      </a:pPr>
                      <a:r>
                        <a:rPr lang="en-US" sz="1200" dirty="0">
                          <a:effectLst/>
                        </a:rPr>
                        <a:t>severe bilateral joint space narrowing</a:t>
                      </a:r>
                    </a:p>
                    <a:p>
                      <a:pPr marL="234950" lvl="0" indent="-234950">
                        <a:spcBef>
                          <a:spcPts val="0"/>
                        </a:spcBef>
                        <a:spcAft>
                          <a:spcPts val="0"/>
                        </a:spcAft>
                        <a:buFont typeface="Symbol" panose="05050102010706020507" pitchFamily="18" charset="2"/>
                        <a:buChar char=""/>
                      </a:pPr>
                      <a:r>
                        <a:rPr lang="en-US" sz="1200" dirty="0">
                          <a:effectLst/>
                        </a:rPr>
                        <a:t>knee replacement and severe contralateral narrowing</a:t>
                      </a:r>
                    </a:p>
                    <a:p>
                      <a:pPr marL="234950" lvl="0" indent="-234950">
                        <a:spcBef>
                          <a:spcPts val="0"/>
                        </a:spcBef>
                        <a:spcAft>
                          <a:spcPts val="0"/>
                        </a:spcAft>
                        <a:buFont typeface="Symbol" panose="05050102010706020507" pitchFamily="18" charset="2"/>
                        <a:buChar char=""/>
                      </a:pPr>
                      <a:r>
                        <a:rPr lang="en-US" sz="1200" dirty="0">
                          <a:effectLst/>
                        </a:rPr>
                        <a:t>bilateral knee replacement or plan for it within 3 years</a:t>
                      </a:r>
                    </a:p>
                    <a:p>
                      <a:pPr marL="234950" lvl="0" indent="-234950">
                        <a:spcBef>
                          <a:spcPts val="0"/>
                        </a:spcBef>
                        <a:spcAft>
                          <a:spcPts val="0"/>
                        </a:spcAft>
                        <a:buFont typeface="Symbol" panose="05050102010706020507" pitchFamily="18" charset="2"/>
                        <a:buChar char=""/>
                      </a:pPr>
                      <a:r>
                        <a:rPr lang="en-US" sz="1200" dirty="0">
                          <a:effectLst/>
                        </a:rPr>
                        <a:t>MRI contraindications</a:t>
                      </a:r>
                    </a:p>
                    <a:p>
                      <a:pPr marL="234950" lvl="0" indent="-234950">
                        <a:spcBef>
                          <a:spcPts val="0"/>
                        </a:spcBef>
                        <a:spcAft>
                          <a:spcPts val="0"/>
                        </a:spcAft>
                        <a:buFont typeface="Symbol" panose="05050102010706020507" pitchFamily="18" charset="2"/>
                        <a:buChar char=""/>
                      </a:pPr>
                      <a:r>
                        <a:rPr lang="en-US" sz="1200" dirty="0">
                          <a:effectLst/>
                        </a:rPr>
                        <a:t>use of aids &gt;50% of ambulation (except 1 cane) </a:t>
                      </a:r>
                    </a:p>
                    <a:p>
                      <a:pPr marL="234950" lvl="0" indent="-234950">
                        <a:spcBef>
                          <a:spcPts val="0"/>
                        </a:spcBef>
                        <a:spcAft>
                          <a:spcPts val="0"/>
                        </a:spcAft>
                        <a:buFont typeface="Symbol" panose="05050102010706020507" pitchFamily="18" charset="2"/>
                        <a:buChar char=""/>
                      </a:pPr>
                      <a:r>
                        <a:rPr lang="en-US" sz="1200" dirty="0">
                          <a:effectLst/>
                        </a:rPr>
                        <a:t>severe comorbidity</a:t>
                      </a:r>
                    </a:p>
                    <a:p>
                      <a:pPr marL="234950" lvl="0" indent="-234950">
                        <a:spcBef>
                          <a:spcPts val="0"/>
                        </a:spcBef>
                        <a:spcAft>
                          <a:spcPts val="0"/>
                        </a:spcAft>
                        <a:buFont typeface="Symbol" panose="05050102010706020507" pitchFamily="18" charset="2"/>
                        <a:buChar char=""/>
                      </a:pPr>
                      <a:r>
                        <a:rPr lang="en-US" sz="1200" dirty="0">
                          <a:effectLst/>
                        </a:rPr>
                        <a:t>double-blind clinical trial participation</a:t>
                      </a:r>
                      <a:endParaRPr lang="en-US" sz="1200" dirty="0">
                        <a:solidFill>
                          <a:srgbClr val="000000"/>
                        </a:solidFill>
                        <a:effectLst/>
                        <a:latin typeface="Calibri" panose="020F0502020204030204" pitchFamily="34" charset="0"/>
                      </a:endParaRPr>
                    </a:p>
                  </a:txBody>
                  <a:tcPr marL="54711" marR="54711" marT="0" marB="0" anchor="ctr"/>
                </a:tc>
                <a:tc>
                  <a:txBody>
                    <a:bodyPr/>
                    <a:lstStyle/>
                    <a:p>
                      <a:pPr marL="234950" lvl="0" indent="-234950">
                        <a:spcBef>
                          <a:spcPts val="0"/>
                        </a:spcBef>
                        <a:spcAft>
                          <a:spcPts val="0"/>
                        </a:spcAft>
                        <a:buFont typeface="Symbol" panose="05050102010706020507" pitchFamily="18" charset="2"/>
                        <a:buChar char=""/>
                      </a:pPr>
                      <a:r>
                        <a:rPr lang="en-US" sz="1200" dirty="0">
                          <a:effectLst/>
                        </a:rPr>
                        <a:t>inflammatory arthritis</a:t>
                      </a:r>
                    </a:p>
                    <a:p>
                      <a:pPr marL="234950" lvl="0" indent="-234950">
                        <a:spcBef>
                          <a:spcPts val="0"/>
                        </a:spcBef>
                        <a:spcAft>
                          <a:spcPts val="0"/>
                        </a:spcAft>
                        <a:buFont typeface="Symbol" panose="05050102010706020507" pitchFamily="18" charset="2"/>
                        <a:buChar char=""/>
                      </a:pPr>
                      <a:r>
                        <a:rPr lang="en-US" sz="1200" dirty="0">
                          <a:effectLst/>
                        </a:rPr>
                        <a:t>dialysis</a:t>
                      </a:r>
                    </a:p>
                    <a:p>
                      <a:pPr marL="234950" lvl="0" indent="-234950">
                        <a:spcBef>
                          <a:spcPts val="0"/>
                        </a:spcBef>
                        <a:spcAft>
                          <a:spcPts val="0"/>
                        </a:spcAft>
                        <a:buFont typeface="Symbol" panose="05050102010706020507" pitchFamily="18" charset="2"/>
                        <a:buChar char=""/>
                      </a:pPr>
                      <a:r>
                        <a:rPr lang="en-US" sz="1200" dirty="0">
                          <a:effectLst/>
                        </a:rPr>
                        <a:t>history of cancer (except for </a:t>
                      </a:r>
                      <a:r>
                        <a:rPr lang="en-US" sz="1200" dirty="0" smtClean="0">
                          <a:effectLst/>
                        </a:rPr>
                        <a:t>non-melanoma </a:t>
                      </a:r>
                      <a:r>
                        <a:rPr lang="en-US" sz="1200" dirty="0">
                          <a:effectLst/>
                        </a:rPr>
                        <a:t>skin cancer) </a:t>
                      </a:r>
                    </a:p>
                    <a:p>
                      <a:pPr marL="234950" lvl="0" indent="-234950">
                        <a:spcBef>
                          <a:spcPts val="0"/>
                        </a:spcBef>
                        <a:spcAft>
                          <a:spcPts val="0"/>
                        </a:spcAft>
                        <a:buFont typeface="Symbol" panose="05050102010706020507" pitchFamily="18" charset="2"/>
                        <a:buChar char=""/>
                      </a:pPr>
                      <a:r>
                        <a:rPr lang="en-US" sz="1200" dirty="0">
                          <a:effectLst/>
                        </a:rPr>
                        <a:t>bilateral knee replacement</a:t>
                      </a:r>
                    </a:p>
                    <a:p>
                      <a:pPr marL="234950" lvl="0" indent="-234950">
                        <a:spcBef>
                          <a:spcPts val="0"/>
                        </a:spcBef>
                        <a:spcAft>
                          <a:spcPts val="0"/>
                        </a:spcAft>
                        <a:buFont typeface="Symbol" panose="05050102010706020507" pitchFamily="18" charset="2"/>
                        <a:buChar char=""/>
                      </a:pPr>
                      <a:r>
                        <a:rPr lang="en-US" sz="1200" dirty="0">
                          <a:effectLst/>
                        </a:rPr>
                        <a:t>unable to walk without another person or walker</a:t>
                      </a:r>
                    </a:p>
                    <a:p>
                      <a:pPr marL="234950" lvl="0" indent="-234950">
                        <a:spcBef>
                          <a:spcPts val="0"/>
                        </a:spcBef>
                        <a:spcAft>
                          <a:spcPts val="0"/>
                        </a:spcAft>
                        <a:buFont typeface="Symbol" panose="05050102010706020507" pitchFamily="18" charset="2"/>
                        <a:buChar char=""/>
                      </a:pPr>
                      <a:r>
                        <a:rPr lang="en-US" sz="1200" dirty="0">
                          <a:effectLst/>
                        </a:rPr>
                        <a:t>planning to move out of area in the next 3 </a:t>
                      </a:r>
                      <a:r>
                        <a:rPr lang="en-US" sz="1200" dirty="0" smtClean="0">
                          <a:effectLst/>
                        </a:rPr>
                        <a:t>years</a:t>
                      </a:r>
                    </a:p>
                    <a:p>
                      <a:pPr marL="342900" lvl="0" indent="-342900">
                        <a:spcBef>
                          <a:spcPts val="0"/>
                        </a:spcBef>
                        <a:spcAft>
                          <a:spcPts val="0"/>
                        </a:spcAft>
                        <a:buFont typeface="Symbol" panose="05050102010706020507" pitchFamily="18" charset="2"/>
                        <a:buChar char=""/>
                      </a:pPr>
                      <a:endParaRPr lang="en-US" sz="1200" dirty="0" smtClean="0">
                        <a:solidFill>
                          <a:srgbClr val="000000"/>
                        </a:solidFill>
                        <a:effectLst/>
                        <a:latin typeface="Calibri" panose="020F0502020204030204" pitchFamily="34" charset="0"/>
                      </a:endParaRPr>
                    </a:p>
                    <a:p>
                      <a:pPr marL="342900" lvl="0" indent="-342900">
                        <a:spcBef>
                          <a:spcPts val="0"/>
                        </a:spcBef>
                        <a:spcAft>
                          <a:spcPts val="0"/>
                        </a:spcAft>
                        <a:buFont typeface="Symbol" panose="05050102010706020507" pitchFamily="18" charset="2"/>
                        <a:buChar char=""/>
                      </a:pPr>
                      <a:endParaRPr lang="en-US" sz="1200" dirty="0">
                        <a:solidFill>
                          <a:srgbClr val="000000"/>
                        </a:solidFill>
                        <a:effectLst/>
                        <a:latin typeface="Calibri" panose="020F0502020204030204" pitchFamily="34" charset="0"/>
                      </a:endParaRPr>
                    </a:p>
                  </a:txBody>
                  <a:tcPr marL="54711" marR="54711" marT="0" marB="0" anchor="ctr"/>
                </a:tc>
                <a:extLst>
                  <a:ext uri="{0D108BD9-81ED-4DB2-BD59-A6C34878D82A}">
                    <a16:rowId xmlns:a16="http://schemas.microsoft.com/office/drawing/2014/main" val="3470803020"/>
                  </a:ext>
                </a:extLst>
              </a:tr>
              <a:tr h="486544">
                <a:tc>
                  <a:txBody>
                    <a:bodyPr/>
                    <a:lstStyle/>
                    <a:p>
                      <a:pPr marL="0" marR="0">
                        <a:lnSpc>
                          <a:spcPct val="107000"/>
                        </a:lnSpc>
                        <a:spcBef>
                          <a:spcPts val="0"/>
                        </a:spcBef>
                        <a:spcAft>
                          <a:spcPts val="0"/>
                        </a:spcAft>
                      </a:pPr>
                      <a:r>
                        <a:rPr lang="en-US" sz="1200" dirty="0">
                          <a:effectLst/>
                        </a:rPr>
                        <a:t>Recruitment </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dirty="0">
                          <a:effectLst/>
                        </a:rPr>
                        <a:t>Recruited community-dwelling individuals using population lists, mass mailing of study materials, and media and community outreach</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tc>
                  <a:txBody>
                    <a:bodyPr/>
                    <a:lstStyle/>
                    <a:p>
                      <a:pPr marL="0" marR="0">
                        <a:lnSpc>
                          <a:spcPct val="107000"/>
                        </a:lnSpc>
                        <a:spcBef>
                          <a:spcPts val="0"/>
                        </a:spcBef>
                        <a:spcAft>
                          <a:spcPts val="0"/>
                        </a:spcAft>
                      </a:pPr>
                      <a:r>
                        <a:rPr lang="en-US" sz="1200" dirty="0">
                          <a:effectLst/>
                        </a:rPr>
                        <a:t>Recruited community-dwelling individuals using population lists, mass mailing of study materials, and media and community outreach</a:t>
                      </a:r>
                      <a:endParaRPr lang="en-US" sz="1200" dirty="0">
                        <a:effectLst/>
                        <a:latin typeface="Calibri" panose="020F0502020204030204" pitchFamily="34" charset="0"/>
                        <a:ea typeface="DengXian"/>
                        <a:cs typeface="Times New Roman" panose="02020603050405020304" pitchFamily="18" charset="0"/>
                      </a:endParaRPr>
                    </a:p>
                  </a:txBody>
                  <a:tcPr marL="54711" marR="54711" marT="0" marB="0" anchor="ctr"/>
                </a:tc>
                <a:extLst>
                  <a:ext uri="{0D108BD9-81ED-4DB2-BD59-A6C34878D82A}">
                    <a16:rowId xmlns:a16="http://schemas.microsoft.com/office/drawing/2014/main" val="1443047926"/>
                  </a:ext>
                </a:extLst>
              </a:tr>
            </a:tbl>
          </a:graphicData>
        </a:graphic>
      </p:graphicFrame>
    </p:spTree>
    <p:extLst>
      <p:ext uri="{BB962C8B-B14F-4D97-AF65-F5344CB8AC3E}">
        <p14:creationId xmlns:p14="http://schemas.microsoft.com/office/powerpoint/2010/main" val="4064092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Outcomes </a:t>
            </a:r>
            <a:endParaRPr lang="en-US" dirty="0"/>
          </a:p>
        </p:txBody>
      </p:sp>
      <p:sp>
        <p:nvSpPr>
          <p:cNvPr id="6" name="Content Placeholder 5"/>
          <p:cNvSpPr>
            <a:spLocks noGrp="1"/>
          </p:cNvSpPr>
          <p:nvPr>
            <p:ph idx="1"/>
          </p:nvPr>
        </p:nvSpPr>
        <p:spPr>
          <a:xfrm>
            <a:off x="1344615" y="1295401"/>
            <a:ext cx="9399585" cy="4419600"/>
          </a:xfrm>
        </p:spPr>
        <p:txBody>
          <a:bodyPr/>
          <a:lstStyle/>
          <a:p>
            <a:r>
              <a:rPr lang="en-US" dirty="0" smtClean="0"/>
              <a:t>Incident slow gait speed (&lt; 1 meter/second)</a:t>
            </a:r>
            <a:r>
              <a:rPr lang="en-US" baseline="30000" dirty="0" smtClean="0"/>
              <a:t>1-3</a:t>
            </a:r>
            <a:r>
              <a:rPr lang="en-US" dirty="0" smtClean="0"/>
              <a:t> at any follow-up</a:t>
            </a:r>
          </a:p>
          <a:p>
            <a:r>
              <a:rPr lang="en-US" dirty="0" smtClean="0"/>
              <a:t>Persons with slow gait speed at baseline excluded</a:t>
            </a:r>
          </a:p>
          <a:p>
            <a:r>
              <a:rPr lang="en-US" dirty="0" smtClean="0"/>
              <a:t>Measured using timed 20-meter walk </a:t>
            </a:r>
          </a:p>
          <a:p>
            <a:pPr lvl="1"/>
            <a:r>
              <a:rPr lang="en-US" dirty="0" smtClean="0"/>
              <a:t>In OAI, at baseline, 12m, 24m, 36m, 48m, 72m, 96m, 120m</a:t>
            </a:r>
          </a:p>
          <a:p>
            <a:pPr lvl="1"/>
            <a:r>
              <a:rPr lang="en-US" dirty="0" smtClean="0"/>
              <a:t>In MOST, at baseline, 30m, 60m, 84m</a:t>
            </a:r>
            <a:endParaRPr lang="en-US" dirty="0"/>
          </a:p>
          <a:p>
            <a:pPr marL="206375" lvl="1" indent="0">
              <a:buNone/>
            </a:pPr>
            <a:endParaRPr lang="en-US" sz="1800" dirty="0" smtClean="0"/>
          </a:p>
          <a:p>
            <a:pPr marL="401638" lvl="1" indent="-195263">
              <a:buNone/>
            </a:pPr>
            <a:r>
              <a:rPr lang="en-US" sz="1800" i="1" dirty="0" smtClean="0"/>
              <a:t>1</a:t>
            </a:r>
            <a:r>
              <a:rPr lang="en-US" sz="1800" i="1" dirty="0"/>
              <a:t>) Studenski S, et al.  Physical performance measures in the clinical setting.  J Am Geriatr Soc 2003</a:t>
            </a:r>
          </a:p>
          <a:p>
            <a:pPr marL="401638" lvl="1" indent="-195263">
              <a:buNone/>
            </a:pPr>
            <a:r>
              <a:rPr lang="en-US" sz="1800" i="1" dirty="0"/>
              <a:t>2) </a:t>
            </a:r>
            <a:r>
              <a:rPr lang="en-US" sz="1800" i="1" dirty="0" err="1"/>
              <a:t>Cesari</a:t>
            </a:r>
            <a:r>
              <a:rPr lang="en-US" sz="1800" i="1" dirty="0"/>
              <a:t> M, et al.  Prognostic value of usual gait speed in well-functioning older people – results from the Health, Aging, and Body Composition Study.  J Am Geriatr Soc 2005</a:t>
            </a:r>
          </a:p>
          <a:p>
            <a:pPr marL="401638" lvl="1" indent="-195263">
              <a:buNone/>
            </a:pPr>
            <a:r>
              <a:rPr lang="en-US" sz="1800" i="1" dirty="0"/>
              <a:t>3) Middleton A, et al.  Walking speed: the functional vital sign.  J Aging </a:t>
            </a:r>
            <a:r>
              <a:rPr lang="en-US" sz="1800" i="1" dirty="0" err="1"/>
              <a:t>Phys</a:t>
            </a:r>
            <a:r>
              <a:rPr lang="en-US" sz="1800" i="1" dirty="0"/>
              <a:t> Act 2015</a:t>
            </a:r>
          </a:p>
        </p:txBody>
      </p:sp>
      <p:sp>
        <p:nvSpPr>
          <p:cNvPr id="3" name="Slide Number Placeholder 2"/>
          <p:cNvSpPr>
            <a:spLocks noGrp="1"/>
          </p:cNvSpPr>
          <p:nvPr>
            <p:ph type="sldNum" sz="quarter" idx="12"/>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3972493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838200"/>
          </a:xfrm>
        </p:spPr>
        <p:txBody>
          <a:bodyPr/>
          <a:lstStyle/>
          <a:p>
            <a:pPr algn="ctr">
              <a:spcBef>
                <a:spcPts val="600"/>
              </a:spcBef>
              <a:spcAft>
                <a:spcPts val="600"/>
              </a:spcAft>
            </a:pPr>
            <a:r>
              <a:rPr lang="en-US" dirty="0" smtClean="0"/>
              <a:t>Walking Speed and Associated Outcomes </a:t>
            </a:r>
            <a:r>
              <a:rPr lang="en-US" b="1" dirty="0" smtClean="0"/>
              <a:t/>
            </a:r>
            <a:br>
              <a:rPr lang="en-US" b="1" dirty="0" smtClean="0"/>
            </a:br>
            <a:r>
              <a:rPr lang="en-US" sz="1800" i="1" dirty="0" smtClean="0"/>
              <a:t>Middleton A, et al.  Walking speed: the functional vital sign. J Aging </a:t>
            </a:r>
            <a:r>
              <a:rPr lang="en-US" sz="1800" i="1" dirty="0" err="1" smtClean="0"/>
              <a:t>Phys</a:t>
            </a:r>
            <a:r>
              <a:rPr lang="en-US" sz="1800" i="1" dirty="0" smtClean="0"/>
              <a:t> Act 2015;23:314-22</a:t>
            </a:r>
            <a:endParaRPr lang="en-US" dirty="0"/>
          </a:p>
        </p:txBody>
      </p:sp>
      <p:sp>
        <p:nvSpPr>
          <p:cNvPr id="7" name="Slide Number Placeholder 6"/>
          <p:cNvSpPr>
            <a:spLocks noGrp="1"/>
          </p:cNvSpPr>
          <p:nvPr>
            <p:ph type="sldNum" sz="quarter" idx="4294967295"/>
          </p:nvPr>
        </p:nvSpPr>
        <p:spPr/>
        <p:txBody>
          <a:bodyPr/>
          <a:lstStyle/>
          <a:p>
            <a:fld id="{0D558541-60C9-42A2-8392-FF12533A6B7A}" type="slidenum">
              <a:rPr lang="en-US" smtClean="0"/>
              <a:pPr/>
              <a:t>12</a:t>
            </a:fld>
            <a:endParaRPr lang="en-US" dirty="0"/>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3210312389"/>
              </p:ext>
            </p:extLst>
          </p:nvPr>
        </p:nvGraphicFramePr>
        <p:xfrm>
          <a:off x="609601" y="1266094"/>
          <a:ext cx="11047827" cy="482990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999739" y="6168823"/>
            <a:ext cx="7831016" cy="584775"/>
          </a:xfrm>
          <a:prstGeom prst="rect">
            <a:avLst/>
          </a:prstGeom>
          <a:noFill/>
        </p:spPr>
        <p:txBody>
          <a:bodyPr wrap="square" rtlCol="0">
            <a:spAutoFit/>
          </a:bodyPr>
          <a:lstStyle/>
          <a:p>
            <a:r>
              <a:rPr lang="en-US" sz="1600" dirty="0" smtClean="0">
                <a:solidFill>
                  <a:schemeClr val="tx2"/>
                </a:solidFill>
              </a:rPr>
              <a:t>*Able </a:t>
            </a:r>
            <a:r>
              <a:rPr lang="en-US" sz="1600" dirty="0">
                <a:solidFill>
                  <a:schemeClr val="tx2"/>
                </a:solidFill>
              </a:rPr>
              <a:t>to climb several flights of stairs</a:t>
            </a:r>
          </a:p>
          <a:p>
            <a:r>
              <a:rPr lang="en-US" sz="1600" dirty="0" smtClean="0">
                <a:solidFill>
                  <a:schemeClr val="tx2"/>
                </a:solidFill>
              </a:rPr>
              <a:t>**More </a:t>
            </a:r>
            <a:r>
              <a:rPr lang="en-US" sz="1600" dirty="0">
                <a:solidFill>
                  <a:schemeClr val="tx2"/>
                </a:solidFill>
              </a:rPr>
              <a:t>likely to require long term care than </a:t>
            </a:r>
            <a:r>
              <a:rPr lang="en-US" sz="1600" dirty="0" smtClean="0">
                <a:solidFill>
                  <a:schemeClr val="tx2"/>
                </a:solidFill>
              </a:rPr>
              <a:t>discharge home </a:t>
            </a:r>
            <a:r>
              <a:rPr lang="en-US" sz="1600" dirty="0">
                <a:solidFill>
                  <a:schemeClr val="tx2"/>
                </a:solidFill>
              </a:rPr>
              <a:t>or nursing home</a:t>
            </a:r>
          </a:p>
        </p:txBody>
      </p:sp>
    </p:spTree>
    <p:extLst>
      <p:ext uri="{BB962C8B-B14F-4D97-AF65-F5344CB8AC3E}">
        <p14:creationId xmlns:p14="http://schemas.microsoft.com/office/powerpoint/2010/main" val="3258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40 </a:t>
            </a:r>
            <a:r>
              <a:rPr lang="en-US" dirty="0"/>
              <a:t>B</a:t>
            </a:r>
            <a:r>
              <a:rPr lang="en-US" dirty="0" smtClean="0"/>
              <a:t>aseline </a:t>
            </a:r>
            <a:r>
              <a:rPr lang="en-US" dirty="0"/>
              <a:t>V</a:t>
            </a:r>
            <a:r>
              <a:rPr lang="en-US" dirty="0" smtClean="0"/>
              <a:t>ariables </a:t>
            </a:r>
            <a:r>
              <a:rPr lang="en-US" dirty="0"/>
              <a:t>C</a:t>
            </a:r>
            <a:r>
              <a:rPr lang="en-US" dirty="0" smtClean="0"/>
              <a:t>onsidered in the </a:t>
            </a:r>
            <a:r>
              <a:rPr lang="en-US" dirty="0"/>
              <a:t>D</a:t>
            </a:r>
            <a:r>
              <a:rPr lang="en-US" dirty="0" smtClean="0"/>
              <a:t>erivation Cohort</a:t>
            </a:r>
            <a:endParaRPr lang="en-US" dirty="0"/>
          </a:p>
        </p:txBody>
      </p:sp>
      <p:sp>
        <p:nvSpPr>
          <p:cNvPr id="6" name="Content Placeholder 5"/>
          <p:cNvSpPr>
            <a:spLocks noGrp="1"/>
          </p:cNvSpPr>
          <p:nvPr>
            <p:ph idx="1"/>
          </p:nvPr>
        </p:nvSpPr>
        <p:spPr>
          <a:xfrm>
            <a:off x="1371600" y="1219201"/>
            <a:ext cx="8991600" cy="4093029"/>
          </a:xfrm>
        </p:spPr>
        <p:txBody>
          <a:bodyPr/>
          <a:lstStyle/>
          <a:p>
            <a:pPr>
              <a:spcBef>
                <a:spcPts val="0"/>
              </a:spcBef>
              <a:spcAft>
                <a:spcPts val="300"/>
              </a:spcAft>
            </a:pPr>
            <a:r>
              <a:rPr lang="en-US" sz="2200" b="1" dirty="0"/>
              <a:t>Demographic</a:t>
            </a:r>
            <a:r>
              <a:rPr lang="en-US" sz="2200" dirty="0"/>
              <a:t>:  age, sex, race, ethnicity, education, income, health care coverage</a:t>
            </a:r>
          </a:p>
          <a:p>
            <a:pPr>
              <a:spcBef>
                <a:spcPts val="0"/>
              </a:spcBef>
              <a:spcAft>
                <a:spcPts val="300"/>
              </a:spcAft>
            </a:pPr>
            <a:r>
              <a:rPr lang="en-US" sz="2200" b="1" dirty="0"/>
              <a:t>Social support</a:t>
            </a:r>
            <a:r>
              <a:rPr lang="en-US" sz="2200" dirty="0"/>
              <a:t>:  marital status, living alone</a:t>
            </a:r>
          </a:p>
          <a:p>
            <a:pPr>
              <a:spcBef>
                <a:spcPts val="0"/>
              </a:spcBef>
              <a:spcAft>
                <a:spcPts val="300"/>
              </a:spcAft>
            </a:pPr>
            <a:r>
              <a:rPr lang="en-US" sz="2200" b="1" dirty="0"/>
              <a:t>Physical activity</a:t>
            </a:r>
            <a:r>
              <a:rPr lang="en-US" sz="2200" dirty="0"/>
              <a:t>:  PASE subscales – sitting, walking, light sport/recreation, moderate sport/recreation, strenuous sport recreation, muscle strength/endurance</a:t>
            </a:r>
          </a:p>
          <a:p>
            <a:pPr>
              <a:spcBef>
                <a:spcPts val="0"/>
              </a:spcBef>
              <a:spcAft>
                <a:spcPts val="300"/>
              </a:spcAft>
            </a:pPr>
            <a:r>
              <a:rPr lang="en-US" sz="2200" b="1" dirty="0"/>
              <a:t>Knee symptoms/function</a:t>
            </a:r>
            <a:r>
              <a:rPr lang="en-US" sz="2200" dirty="0"/>
              <a:t>:  frequent knee symptoms, frequent med use for knees, WOMAC pain, WOMAC stiffness, WOMAC function, KOOS pain, KOOS symptoms, KOOS QOL, KOOS QOL items, limit activities due to knee symptoms</a:t>
            </a:r>
          </a:p>
          <a:p>
            <a:pPr>
              <a:spcBef>
                <a:spcPts val="0"/>
              </a:spcBef>
              <a:spcAft>
                <a:spcPts val="300"/>
              </a:spcAft>
            </a:pPr>
            <a:r>
              <a:rPr lang="en-US" sz="2200" b="1" dirty="0"/>
              <a:t>Other joint symptoms or OA</a:t>
            </a:r>
            <a:r>
              <a:rPr lang="en-US" sz="2200" dirty="0"/>
              <a:t>:  hand OA (observation of obvious hard bumps on joints closest to fingertips), back pain, hip pain, ankle pain, foot pain</a:t>
            </a:r>
          </a:p>
          <a:p>
            <a:pPr>
              <a:spcBef>
                <a:spcPts val="0"/>
              </a:spcBef>
              <a:spcAft>
                <a:spcPts val="300"/>
              </a:spcAft>
            </a:pPr>
            <a:r>
              <a:rPr lang="en-US" sz="2200" b="1" dirty="0"/>
              <a:t>Comorbid conditions</a:t>
            </a:r>
            <a:r>
              <a:rPr lang="en-US" sz="2200" dirty="0"/>
              <a:t>:  overweight, obese, depressive symptoms, comorbidity, falls</a:t>
            </a:r>
          </a:p>
          <a:p>
            <a:pPr>
              <a:spcBef>
                <a:spcPts val="0"/>
              </a:spcBef>
              <a:spcAft>
                <a:spcPts val="300"/>
              </a:spcAft>
            </a:pPr>
            <a:r>
              <a:rPr lang="en-US" sz="2200" b="1" dirty="0" smtClean="0"/>
              <a:t>Others</a:t>
            </a:r>
            <a:r>
              <a:rPr lang="en-US" sz="2200" dirty="0" smtClean="0"/>
              <a:t>:  </a:t>
            </a:r>
            <a:r>
              <a:rPr lang="en-US" sz="2200" dirty="0"/>
              <a:t>knee injury, knee surgery, family history of knee replacement, smoking</a:t>
            </a:r>
          </a:p>
          <a:p>
            <a:pPr>
              <a:spcBef>
                <a:spcPts val="0"/>
              </a:spcBef>
              <a:spcAft>
                <a:spcPts val="300"/>
              </a:spcAft>
            </a:pPr>
            <a:endParaRPr lang="en-US" sz="2200"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3396943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Statistical Analysis </a:t>
            </a:r>
            <a:endParaRPr lang="en-US" dirty="0"/>
          </a:p>
        </p:txBody>
      </p:sp>
      <p:sp>
        <p:nvSpPr>
          <p:cNvPr id="6" name="Content Placeholder 5"/>
          <p:cNvSpPr>
            <a:spLocks noGrp="1"/>
          </p:cNvSpPr>
          <p:nvPr>
            <p:ph idx="1"/>
          </p:nvPr>
        </p:nvSpPr>
        <p:spPr>
          <a:xfrm>
            <a:off x="1396999" y="1066801"/>
            <a:ext cx="9677400" cy="4093029"/>
          </a:xfrm>
        </p:spPr>
        <p:txBody>
          <a:bodyPr/>
          <a:lstStyle/>
          <a:p>
            <a:pPr>
              <a:spcBef>
                <a:spcPts val="0"/>
              </a:spcBef>
              <a:spcAft>
                <a:spcPts val="300"/>
              </a:spcAft>
            </a:pPr>
            <a:r>
              <a:rPr lang="en-US" dirty="0"/>
              <a:t>Classification and regression tree (CART) methods were used in OAI derivation cohort to identify best set of </a:t>
            </a:r>
            <a:r>
              <a:rPr lang="en-US" dirty="0" smtClean="0"/>
              <a:t>predictors.</a:t>
            </a:r>
            <a:endParaRPr lang="en-US" dirty="0"/>
          </a:p>
          <a:p>
            <a:pPr lvl="1">
              <a:spcBef>
                <a:spcPts val="0"/>
              </a:spcBef>
              <a:spcAft>
                <a:spcPts val="0"/>
              </a:spcAft>
            </a:pPr>
            <a:r>
              <a:rPr lang="en-US" dirty="0" smtClean="0"/>
              <a:t>CART segregates different values of predictors (classification) through decision tree composed of progressive binary splits based on recursive partitioning analysis.</a:t>
            </a:r>
          </a:p>
          <a:p>
            <a:pPr lvl="1">
              <a:spcBef>
                <a:spcPts val="0"/>
              </a:spcBef>
              <a:spcAft>
                <a:spcPts val="0"/>
              </a:spcAft>
            </a:pPr>
            <a:r>
              <a:rPr lang="en-US" dirty="0" smtClean="0"/>
              <a:t>Every value of each predictor is considered as a potential split and optimal split is based on impurity criterion (reduction in residual sum of squares due to binary split of data at that tree node).</a:t>
            </a:r>
          </a:p>
          <a:p>
            <a:pPr lvl="1">
              <a:spcBef>
                <a:spcPts val="0"/>
              </a:spcBef>
              <a:spcAft>
                <a:spcPts val="0"/>
              </a:spcAft>
            </a:pPr>
            <a:r>
              <a:rPr lang="en-US" dirty="0" smtClean="0"/>
              <a:t>Each parent node in decision tree produces two child notes, which in turn can become parent nodes. </a:t>
            </a:r>
          </a:p>
          <a:p>
            <a:pPr lvl="1">
              <a:spcBef>
                <a:spcPts val="0"/>
              </a:spcBef>
              <a:spcAft>
                <a:spcPts val="0"/>
              </a:spcAft>
            </a:pPr>
            <a:r>
              <a:rPr lang="en-US" dirty="0" smtClean="0"/>
              <a:t>Process continues with tree building and pruning until statistical criterion indicates that tree fits without overfitting.</a:t>
            </a:r>
          </a:p>
          <a:p>
            <a:pPr lvl="1">
              <a:spcBef>
                <a:spcPts val="0"/>
              </a:spcBef>
              <a:spcAft>
                <a:spcPts val="0"/>
              </a:spcAft>
            </a:pPr>
            <a:r>
              <a:rPr lang="en-US" dirty="0" smtClean="0"/>
              <a:t>Terminal nodes are mutually exclusive and exhaustive subgroups of sample.</a:t>
            </a:r>
            <a:endParaRPr lang="en-US" dirty="0"/>
          </a:p>
          <a:p>
            <a:r>
              <a:rPr lang="en-US" dirty="0" smtClean="0"/>
              <a:t>Nodes constrained to minimum size of 60 in parent nodes and 30 in child nodes.</a:t>
            </a:r>
          </a:p>
          <a:p>
            <a:pPr>
              <a:spcBef>
                <a:spcPts val="0"/>
              </a:spcBef>
              <a:spcAft>
                <a:spcPts val="300"/>
              </a:spcAft>
            </a:pPr>
            <a:r>
              <a:rPr lang="en-US" dirty="0" smtClean="0"/>
              <a:t>To avoid overfitting, tree models were evaluated for predictive ability using 10-fold cross-validation</a:t>
            </a:r>
          </a:p>
          <a:p>
            <a:pPr marL="206375" lvl="1" indent="0">
              <a:buNone/>
            </a:pPr>
            <a:endParaRPr lang="en-US" dirty="0" smtClean="0"/>
          </a:p>
          <a:p>
            <a:pPr marL="206375" lvl="1" indent="0">
              <a:buNone/>
            </a:pPr>
            <a:endParaRPr lang="en-US" dirty="0"/>
          </a:p>
          <a:p>
            <a:pPr marL="206375" lvl="1" indent="0">
              <a:buNone/>
            </a:pPr>
            <a:endParaRPr lang="en-US" sz="1600" i="1"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3859235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Statistical Analysis </a:t>
            </a:r>
            <a:r>
              <a:rPr lang="en-US" sz="2000" i="1" dirty="0"/>
              <a:t>(continued) </a:t>
            </a:r>
          </a:p>
        </p:txBody>
      </p:sp>
      <p:sp>
        <p:nvSpPr>
          <p:cNvPr id="6" name="Content Placeholder 5"/>
          <p:cNvSpPr>
            <a:spLocks noGrp="1"/>
          </p:cNvSpPr>
          <p:nvPr>
            <p:ph idx="1"/>
          </p:nvPr>
        </p:nvSpPr>
        <p:spPr>
          <a:xfrm>
            <a:off x="1334596" y="1295400"/>
            <a:ext cx="9943004" cy="4419601"/>
          </a:xfrm>
        </p:spPr>
        <p:txBody>
          <a:bodyPr/>
          <a:lstStyle/>
          <a:p>
            <a:pPr>
              <a:spcBef>
                <a:spcPts val="0"/>
              </a:spcBef>
              <a:spcAft>
                <a:spcPts val="0"/>
              </a:spcAft>
            </a:pPr>
            <a:r>
              <a:rPr lang="en-US" dirty="0" smtClean="0"/>
              <a:t>Outcome rates for each terminal node were used to create risk stratification groups in derivation cohort.</a:t>
            </a:r>
          </a:p>
          <a:p>
            <a:pPr lvl="1">
              <a:spcBef>
                <a:spcPts val="0"/>
              </a:spcBef>
              <a:spcAft>
                <a:spcPts val="0"/>
              </a:spcAft>
            </a:pPr>
            <a:r>
              <a:rPr lang="en-US" dirty="0" smtClean="0"/>
              <a:t>Predictive value of risk stratification models was assessed by odds ratios (ORs) and 95% confidence intervals (CIs) comparing risk groups.</a:t>
            </a:r>
          </a:p>
          <a:p>
            <a:pPr>
              <a:spcBef>
                <a:spcPts val="0"/>
              </a:spcBef>
              <a:spcAft>
                <a:spcPts val="0"/>
              </a:spcAft>
            </a:pPr>
            <a:r>
              <a:rPr lang="en-US" dirty="0" smtClean="0"/>
              <a:t>Derived trees were then prospectively applied to validation cohort to independently test their ability to identify participants in different risk groups.</a:t>
            </a:r>
          </a:p>
          <a:p>
            <a:pPr lvl="1">
              <a:spcBef>
                <a:spcPts val="0"/>
              </a:spcBef>
              <a:spcAft>
                <a:spcPts val="0"/>
              </a:spcAft>
            </a:pPr>
            <a:r>
              <a:rPr lang="en-US" dirty="0" smtClean="0"/>
              <a:t>Outcome rates for these risk groups and ORs and 95% CIs comparing risk groups  were calculated.</a:t>
            </a:r>
          </a:p>
          <a:p>
            <a:pPr>
              <a:spcBef>
                <a:spcPts val="0"/>
              </a:spcBef>
              <a:spcAft>
                <a:spcPts val="0"/>
              </a:spcAft>
            </a:pPr>
            <a:r>
              <a:rPr lang="en-US" dirty="0" smtClean="0"/>
              <a:t>Discrimination ability of prediction models was compared using area under receiver operating characteristic curves (AUCs) in derivation and validation cohorts.</a:t>
            </a:r>
          </a:p>
          <a:p>
            <a:pPr>
              <a:spcBef>
                <a:spcPts val="0"/>
              </a:spcBef>
              <a:spcAft>
                <a:spcPts val="0"/>
              </a:spcAft>
            </a:pPr>
            <a:r>
              <a:rPr lang="en-US" dirty="0" smtClean="0"/>
              <a:t>Salford Predictive Modeler’s CART  v8.0 was used for CART and SAS v9.4 for logistic regression and AUC analyses</a:t>
            </a:r>
          </a:p>
        </p:txBody>
      </p:sp>
      <p:sp>
        <p:nvSpPr>
          <p:cNvPr id="3" name="Slide Number Placeholder 2"/>
          <p:cNvSpPr>
            <a:spLocks noGrp="1"/>
          </p:cNvSpPr>
          <p:nvPr>
            <p:ph type="sldNum" sz="quarter" idx="12"/>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1862803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sz="2000" i="1" dirty="0"/>
          </a:p>
        </p:txBody>
      </p:sp>
      <p:sp>
        <p:nvSpPr>
          <p:cNvPr id="6" name="Content Placeholder 5"/>
          <p:cNvSpPr>
            <a:spLocks noGrp="1"/>
          </p:cNvSpPr>
          <p:nvPr>
            <p:ph idx="1"/>
          </p:nvPr>
        </p:nvSpPr>
        <p:spPr>
          <a:xfrm>
            <a:off x="1320799" y="1066801"/>
            <a:ext cx="9575801" cy="4093029"/>
          </a:xfrm>
        </p:spPr>
        <p:txBody>
          <a:bodyPr/>
          <a:lstStyle/>
          <a:p>
            <a:pPr>
              <a:spcBef>
                <a:spcPts val="0"/>
              </a:spcBef>
              <a:spcAft>
                <a:spcPts val="0"/>
              </a:spcAft>
            </a:pPr>
            <a:r>
              <a:rPr lang="en-US" dirty="0" smtClean="0"/>
              <a:t>Incident slow gait speed </a:t>
            </a:r>
          </a:p>
          <a:p>
            <a:pPr lvl="1">
              <a:spcBef>
                <a:spcPts val="0"/>
              </a:spcBef>
              <a:spcAft>
                <a:spcPts val="0"/>
              </a:spcAft>
            </a:pPr>
            <a:r>
              <a:rPr lang="en-US" dirty="0" smtClean="0"/>
              <a:t>206/1870 (11.0%) in derivation cohort (10-year follow-up) </a:t>
            </a:r>
          </a:p>
          <a:p>
            <a:pPr lvl="1">
              <a:spcBef>
                <a:spcPts val="0"/>
              </a:spcBef>
              <a:spcAft>
                <a:spcPts val="0"/>
              </a:spcAft>
            </a:pPr>
            <a:r>
              <a:rPr lang="en-US" dirty="0" smtClean="0"/>
              <a:t>143/1279 (11.2%) in validation cohort (7-year follow-up)  </a:t>
            </a:r>
            <a:endParaRPr lang="en-US" dirty="0"/>
          </a:p>
          <a:p>
            <a:pPr>
              <a:spcBef>
                <a:spcPts val="0"/>
              </a:spcBef>
              <a:spcAft>
                <a:spcPts val="0"/>
              </a:spcAft>
            </a:pPr>
            <a:r>
              <a:rPr lang="en-US" dirty="0" smtClean="0"/>
              <a:t>Outcome rates for each terminal node were used to create risk stratification groups in derivation cohort.</a:t>
            </a:r>
          </a:p>
          <a:p>
            <a:pPr>
              <a:spcBef>
                <a:spcPts val="0"/>
              </a:spcBef>
              <a:spcAft>
                <a:spcPts val="0"/>
              </a:spcAft>
            </a:pPr>
            <a:r>
              <a:rPr lang="en-US" dirty="0" smtClean="0"/>
              <a:t>In derivation cohort, most parsimonious model was 3-risk-group tree including age and WOMAC Function.</a:t>
            </a:r>
          </a:p>
          <a:p>
            <a:pPr>
              <a:spcBef>
                <a:spcPts val="0"/>
              </a:spcBef>
              <a:spcAft>
                <a:spcPts val="0"/>
              </a:spcAft>
            </a:pPr>
            <a:r>
              <a:rPr lang="en-US" dirty="0"/>
              <a:t>7</a:t>
            </a:r>
            <a:r>
              <a:rPr lang="en-US" dirty="0" smtClean="0"/>
              <a:t>-, 9-, 11- and larger risk-group trees were within 1 SE of measured performance of most parsimonious tree, but trees with 11 or more risk groups were highly complex and difficult to interpret.</a:t>
            </a:r>
          </a:p>
          <a:p>
            <a:pPr>
              <a:spcBef>
                <a:spcPts val="0"/>
              </a:spcBef>
              <a:spcAft>
                <a:spcPts val="0"/>
              </a:spcAft>
            </a:pPr>
            <a:r>
              <a:rPr lang="en-US" dirty="0" smtClean="0"/>
              <a:t>7-risk-group tree include age, WOMAC Function, education, strenuous sport/recreational activity, obesity, and high depressive symptoms as discriminators.</a:t>
            </a:r>
          </a:p>
          <a:p>
            <a:pPr>
              <a:spcBef>
                <a:spcPts val="0"/>
              </a:spcBef>
              <a:spcAft>
                <a:spcPts val="0"/>
              </a:spcAft>
            </a:pPr>
            <a:r>
              <a:rPr lang="en-US" dirty="0" smtClean="0"/>
              <a:t>9-risk-group tree additionally included overweight or obesity.</a:t>
            </a:r>
          </a:p>
        </p:txBody>
      </p:sp>
      <p:sp>
        <p:nvSpPr>
          <p:cNvPr id="3" name="Slide Number Placeholder 2"/>
          <p:cNvSpPr>
            <a:spLocks noGrp="1"/>
          </p:cNvSpPr>
          <p:nvPr>
            <p:ph type="sldNum" sz="quarter" idx="12"/>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387791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3066" y="4564317"/>
            <a:ext cx="5862282" cy="2308324"/>
          </a:xfrm>
          <a:prstGeom prst="rect">
            <a:avLst/>
          </a:prstGeom>
          <a:noFill/>
        </p:spPr>
        <p:txBody>
          <a:bodyPr wrap="square" rtlCol="0">
            <a:spAutoFit/>
          </a:bodyPr>
          <a:lstStyle/>
          <a:p>
            <a:r>
              <a:rPr lang="en-US" u="sng" dirty="0">
                <a:solidFill>
                  <a:schemeClr val="tx1">
                    <a:lumMod val="50000"/>
                  </a:schemeClr>
                </a:solidFill>
              </a:rPr>
              <a:t>FIGURE 1.  Predictors of Incident Slow Gait Speed and Risk Stratification, Derivation Cohort.</a:t>
            </a:r>
            <a:r>
              <a:rPr lang="en-US" dirty="0">
                <a:solidFill>
                  <a:schemeClr val="tx1">
                    <a:lumMod val="50000"/>
                  </a:schemeClr>
                </a:solidFill>
              </a:rPr>
              <a:t>  The figure depicts the optimal (most parsimonious) tree and frequency of outcome for each terminal node (risk group):  </a:t>
            </a:r>
          </a:p>
          <a:p>
            <a:pPr marL="214313" indent="-214313">
              <a:buFont typeface="Arial" panose="020B0604020202020204" pitchFamily="34" charset="0"/>
              <a:buChar char="•"/>
            </a:pPr>
            <a:r>
              <a:rPr lang="en-US" dirty="0" smtClean="0">
                <a:solidFill>
                  <a:schemeClr val="tx1">
                    <a:lumMod val="50000"/>
                  </a:schemeClr>
                </a:solidFill>
              </a:rPr>
              <a:t>age </a:t>
            </a:r>
            <a:r>
              <a:rPr lang="en-US" dirty="0">
                <a:solidFill>
                  <a:schemeClr val="tx1">
                    <a:lumMod val="50000"/>
                  </a:schemeClr>
                </a:solidFill>
              </a:rPr>
              <a:t>&gt;66.5 years (High Risk-1)</a:t>
            </a:r>
          </a:p>
          <a:p>
            <a:pPr marL="214313" indent="-214313">
              <a:buFont typeface="Arial" panose="020B0604020202020204" pitchFamily="34" charset="0"/>
              <a:buChar char="•"/>
            </a:pPr>
            <a:r>
              <a:rPr lang="en-US" dirty="0">
                <a:solidFill>
                  <a:schemeClr val="tx1">
                    <a:lumMod val="50000"/>
                  </a:schemeClr>
                </a:solidFill>
              </a:rPr>
              <a:t>age ≤66.5 and WOMAC Function &gt;23.7 (High Risk-2) </a:t>
            </a:r>
            <a:endParaRPr lang="en-US" dirty="0" smtClean="0">
              <a:solidFill>
                <a:schemeClr val="tx1">
                  <a:lumMod val="50000"/>
                </a:schemeClr>
              </a:solidFill>
            </a:endParaRPr>
          </a:p>
          <a:p>
            <a:pPr marL="214313" indent="-214313">
              <a:buFont typeface="Arial" panose="020B0604020202020204" pitchFamily="34" charset="0"/>
              <a:buChar char="•"/>
            </a:pPr>
            <a:r>
              <a:rPr lang="en-US" dirty="0">
                <a:solidFill>
                  <a:schemeClr val="tx1">
                    <a:lumMod val="50000"/>
                  </a:schemeClr>
                </a:solidFill>
              </a:rPr>
              <a:t>age ≤66.5 and WOMAC Function ≤23.7 (Low Risk)</a:t>
            </a:r>
          </a:p>
          <a:p>
            <a:endParaRPr lang="en-US" dirty="0">
              <a:solidFill>
                <a:schemeClr val="tx1">
                  <a:lumMod val="50000"/>
                </a:schemeClr>
              </a:solidFill>
            </a:endParaRPr>
          </a:p>
        </p:txBody>
      </p:sp>
      <p:grpSp>
        <p:nvGrpSpPr>
          <p:cNvPr id="15" name="Group 14"/>
          <p:cNvGrpSpPr/>
          <p:nvPr/>
        </p:nvGrpSpPr>
        <p:grpSpPr>
          <a:xfrm>
            <a:off x="381000" y="609600"/>
            <a:ext cx="6753458" cy="4925102"/>
            <a:chOff x="1676400" y="762000"/>
            <a:chExt cx="6753458" cy="4925102"/>
          </a:xfrm>
        </p:grpSpPr>
        <p:sp>
          <p:nvSpPr>
            <p:cNvPr id="33" name="Rectangle 33"/>
            <p:cNvSpPr>
              <a:spLocks noChangeArrowheads="1"/>
            </p:cNvSpPr>
            <p:nvPr/>
          </p:nvSpPr>
          <p:spPr bwMode="auto">
            <a:xfrm>
              <a:off x="1676400" y="3966568"/>
              <a:ext cx="2096728"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fontAlgn="base">
                <a:spcBef>
                  <a:spcPct val="0"/>
                </a:spcBef>
                <a:spcAft>
                  <a:spcPct val="0"/>
                </a:spcAft>
              </a:pPr>
              <a:r>
                <a:rPr lang="en-US" altLang="en-US" sz="1575" b="1" dirty="0">
                  <a:solidFill>
                    <a:srgbClr val="000000"/>
                  </a:solidFill>
                  <a:latin typeface="Calibri" panose="020F0502020204030204" pitchFamily="34" charset="0"/>
                </a:rPr>
                <a:t>WOMAC Function ≤ 23.7 </a:t>
              </a:r>
              <a:endParaRPr lang="en-US" altLang="en-US" sz="1350" dirty="0"/>
            </a:p>
          </p:txBody>
        </p:sp>
        <p:grpSp>
          <p:nvGrpSpPr>
            <p:cNvPr id="13" name="Group 12"/>
            <p:cNvGrpSpPr/>
            <p:nvPr/>
          </p:nvGrpSpPr>
          <p:grpSpPr>
            <a:xfrm>
              <a:off x="2634073" y="762000"/>
              <a:ext cx="5795785" cy="4925102"/>
              <a:chOff x="2634073" y="762000"/>
              <a:chExt cx="5795785" cy="4925102"/>
            </a:xfrm>
          </p:grpSpPr>
          <p:sp>
            <p:nvSpPr>
              <p:cNvPr id="5" name="Rectangle 5"/>
              <p:cNvSpPr>
                <a:spLocks noChangeArrowheads="1"/>
              </p:cNvSpPr>
              <p:nvPr/>
            </p:nvSpPr>
            <p:spPr bwMode="auto">
              <a:xfrm>
                <a:off x="3845719" y="762000"/>
                <a:ext cx="4079081" cy="363141"/>
              </a:xfrm>
              <a:prstGeom prst="rect">
                <a:avLst/>
              </a:pr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6"/>
              <p:cNvSpPr>
                <a:spLocks noChangeArrowheads="1"/>
              </p:cNvSpPr>
              <p:nvPr/>
            </p:nvSpPr>
            <p:spPr bwMode="auto">
              <a:xfrm>
                <a:off x="3962400" y="794147"/>
                <a:ext cx="3958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b="1" dirty="0">
                    <a:solidFill>
                      <a:srgbClr val="000000"/>
                    </a:solidFill>
                    <a:latin typeface="Calibri" panose="020F0502020204030204" pitchFamily="34" charset="0"/>
                  </a:rPr>
                  <a:t>1870 Eligible Persons (Derivation Cohort) </a:t>
                </a:r>
                <a:endParaRPr lang="en-US" altLang="en-US" sz="1350" dirty="0"/>
              </a:p>
            </p:txBody>
          </p:sp>
          <p:sp>
            <p:nvSpPr>
              <p:cNvPr id="7" name="Line 7"/>
              <p:cNvSpPr>
                <a:spLocks noChangeShapeType="1"/>
              </p:cNvSpPr>
              <p:nvPr/>
            </p:nvSpPr>
            <p:spPr bwMode="auto">
              <a:xfrm flipH="1">
                <a:off x="4253155" y="1132270"/>
                <a:ext cx="1700395" cy="57679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8"/>
              <p:cNvSpPr>
                <a:spLocks noChangeShapeType="1"/>
              </p:cNvSpPr>
              <p:nvPr/>
            </p:nvSpPr>
            <p:spPr bwMode="auto">
              <a:xfrm>
                <a:off x="5970076" y="1133138"/>
                <a:ext cx="1726360" cy="58258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Oval 9"/>
              <p:cNvSpPr>
                <a:spLocks noChangeArrowheads="1"/>
              </p:cNvSpPr>
              <p:nvPr/>
            </p:nvSpPr>
            <p:spPr bwMode="auto">
              <a:xfrm>
                <a:off x="3550178" y="1715725"/>
                <a:ext cx="1458516" cy="1364456"/>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Oval 10"/>
              <p:cNvSpPr>
                <a:spLocks noChangeArrowheads="1"/>
              </p:cNvSpPr>
              <p:nvPr/>
            </p:nvSpPr>
            <p:spPr bwMode="auto">
              <a:xfrm>
                <a:off x="2634073" y="4332171"/>
                <a:ext cx="1468041" cy="1354931"/>
              </a:xfrm>
              <a:prstGeom prst="ellipse">
                <a:avLst/>
              </a:prstGeom>
              <a:solidFill>
                <a:srgbClr val="E7E6E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Oval 12"/>
              <p:cNvSpPr>
                <a:spLocks noChangeArrowheads="1"/>
              </p:cNvSpPr>
              <p:nvPr/>
            </p:nvSpPr>
            <p:spPr bwMode="auto">
              <a:xfrm>
                <a:off x="4321189" y="4327796"/>
                <a:ext cx="1458516" cy="1354931"/>
              </a:xfrm>
              <a:prstGeom prst="ellipse">
                <a:avLst/>
              </a:prstGeom>
              <a:solidFill>
                <a:srgbClr val="7030A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Oval 14"/>
              <p:cNvSpPr>
                <a:spLocks noChangeArrowheads="1"/>
              </p:cNvSpPr>
              <p:nvPr/>
            </p:nvSpPr>
            <p:spPr bwMode="auto">
              <a:xfrm>
                <a:off x="6971342" y="1717649"/>
                <a:ext cx="1458516" cy="1364456"/>
              </a:xfrm>
              <a:prstGeom prst="ellipse">
                <a:avLst/>
              </a:prstGeom>
              <a:solidFill>
                <a:srgbClr val="C6B1F9"/>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Line 16"/>
              <p:cNvSpPr>
                <a:spLocks noChangeShapeType="1"/>
              </p:cNvSpPr>
              <p:nvPr/>
            </p:nvSpPr>
            <p:spPr bwMode="auto">
              <a:xfrm>
                <a:off x="4282081" y="3080182"/>
                <a:ext cx="0" cy="47863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Rectangle 17"/>
              <p:cNvSpPr>
                <a:spLocks noChangeArrowheads="1"/>
              </p:cNvSpPr>
              <p:nvPr/>
            </p:nvSpPr>
            <p:spPr bwMode="auto">
              <a:xfrm>
                <a:off x="3331103" y="3563731"/>
                <a:ext cx="1896666" cy="371475"/>
              </a:xfrm>
              <a:prstGeom prst="rect">
                <a:avLst/>
              </a:pr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8"/>
              <p:cNvSpPr>
                <a:spLocks noChangeArrowheads="1"/>
              </p:cNvSpPr>
              <p:nvPr/>
            </p:nvSpPr>
            <p:spPr bwMode="auto">
              <a:xfrm>
                <a:off x="3616658" y="3609855"/>
                <a:ext cx="1323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b="1" dirty="0">
                    <a:solidFill>
                      <a:srgbClr val="000000"/>
                    </a:solidFill>
                    <a:latin typeface="Calibri" panose="020F0502020204030204" pitchFamily="34" charset="0"/>
                  </a:rPr>
                  <a:t>1,411 Persons</a:t>
                </a:r>
                <a:endParaRPr lang="en-US" altLang="en-US" sz="1350" dirty="0"/>
              </a:p>
            </p:txBody>
          </p:sp>
          <p:sp>
            <p:nvSpPr>
              <p:cNvPr id="19" name="Line 19"/>
              <p:cNvSpPr>
                <a:spLocks noChangeShapeType="1"/>
              </p:cNvSpPr>
              <p:nvPr/>
            </p:nvSpPr>
            <p:spPr bwMode="auto">
              <a:xfrm flipH="1">
                <a:off x="3378133" y="3937360"/>
                <a:ext cx="874822" cy="3948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0" name="Line 20"/>
              <p:cNvSpPr>
                <a:spLocks noChangeShapeType="1"/>
              </p:cNvSpPr>
              <p:nvPr/>
            </p:nvSpPr>
            <p:spPr bwMode="auto">
              <a:xfrm>
                <a:off x="4272931" y="3937064"/>
                <a:ext cx="744369" cy="40530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2" name="Rectangle 22"/>
              <p:cNvSpPr>
                <a:spLocks noChangeArrowheads="1"/>
              </p:cNvSpPr>
              <p:nvPr/>
            </p:nvSpPr>
            <p:spPr bwMode="auto">
              <a:xfrm>
                <a:off x="4017597" y="1242359"/>
                <a:ext cx="86985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Age ≤ 66.5</a:t>
                </a:r>
                <a:endParaRPr lang="en-US" altLang="en-US" sz="1350" dirty="0"/>
              </a:p>
            </p:txBody>
          </p:sp>
          <p:sp>
            <p:nvSpPr>
              <p:cNvPr id="23" name="Rectangle 23"/>
              <p:cNvSpPr>
                <a:spLocks noChangeArrowheads="1"/>
              </p:cNvSpPr>
              <p:nvPr/>
            </p:nvSpPr>
            <p:spPr bwMode="auto">
              <a:xfrm>
                <a:off x="7135284" y="1234083"/>
                <a:ext cx="86985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Age &gt; 66.5</a:t>
                </a:r>
                <a:endParaRPr lang="en-US" altLang="en-US" sz="1350" dirty="0"/>
              </a:p>
            </p:txBody>
          </p:sp>
          <p:sp>
            <p:nvSpPr>
              <p:cNvPr id="24" name="Rectangle 24"/>
              <p:cNvSpPr>
                <a:spLocks noChangeArrowheads="1"/>
              </p:cNvSpPr>
              <p:nvPr/>
            </p:nvSpPr>
            <p:spPr bwMode="auto">
              <a:xfrm>
                <a:off x="4087427" y="2083419"/>
                <a:ext cx="496931"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7.1 % </a:t>
                </a:r>
                <a:endParaRPr lang="en-US" altLang="en-US" sz="1350" dirty="0"/>
              </a:p>
            </p:txBody>
          </p:sp>
          <p:sp>
            <p:nvSpPr>
              <p:cNvPr id="25" name="Rectangle 25"/>
              <p:cNvSpPr>
                <a:spLocks noChangeArrowheads="1"/>
              </p:cNvSpPr>
              <p:nvPr/>
            </p:nvSpPr>
            <p:spPr bwMode="auto">
              <a:xfrm>
                <a:off x="3639772" y="2264769"/>
                <a:ext cx="129137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slow gait speed</a:t>
                </a:r>
                <a:endParaRPr lang="en-US" altLang="en-US" sz="1350" dirty="0"/>
              </a:p>
            </p:txBody>
          </p:sp>
          <p:sp>
            <p:nvSpPr>
              <p:cNvPr id="26" name="Rectangle 26"/>
              <p:cNvSpPr>
                <a:spLocks noChangeArrowheads="1"/>
              </p:cNvSpPr>
              <p:nvPr/>
            </p:nvSpPr>
            <p:spPr bwMode="auto">
              <a:xfrm>
                <a:off x="3930923" y="2603386"/>
                <a:ext cx="7117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rgbClr val="000000"/>
                    </a:solidFill>
                    <a:latin typeface="Calibri" panose="020F0502020204030204" pitchFamily="34" charset="0"/>
                  </a:rPr>
                  <a:t>(100/1411)</a:t>
                </a:r>
                <a:endParaRPr lang="en-US" altLang="en-US" sz="1350" dirty="0"/>
              </a:p>
            </p:txBody>
          </p:sp>
          <p:sp>
            <p:nvSpPr>
              <p:cNvPr id="27" name="Rectangle 27"/>
              <p:cNvSpPr>
                <a:spLocks noChangeArrowheads="1"/>
              </p:cNvSpPr>
              <p:nvPr/>
            </p:nvSpPr>
            <p:spPr bwMode="auto">
              <a:xfrm>
                <a:off x="7201141" y="1985722"/>
                <a:ext cx="93134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tx1">
                        <a:lumMod val="50000"/>
                      </a:schemeClr>
                    </a:solidFill>
                    <a:latin typeface="Calibri" panose="020F0502020204030204" pitchFamily="34" charset="0"/>
                  </a:rPr>
                  <a:t>High Risk-1</a:t>
                </a:r>
                <a:endParaRPr lang="en-US" altLang="en-US" sz="1350" dirty="0">
                  <a:solidFill>
                    <a:schemeClr val="tx1">
                      <a:lumMod val="50000"/>
                    </a:schemeClr>
                  </a:solidFill>
                </a:endParaRPr>
              </a:p>
            </p:txBody>
          </p:sp>
          <p:sp>
            <p:nvSpPr>
              <p:cNvPr id="28" name="Rectangle 28"/>
              <p:cNvSpPr>
                <a:spLocks noChangeArrowheads="1"/>
              </p:cNvSpPr>
              <p:nvPr/>
            </p:nvSpPr>
            <p:spPr bwMode="auto">
              <a:xfrm>
                <a:off x="7442595" y="2246405"/>
                <a:ext cx="55463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23.1% </a:t>
                </a:r>
                <a:endParaRPr lang="en-US" altLang="en-US" sz="1350" dirty="0"/>
              </a:p>
            </p:txBody>
          </p:sp>
          <p:sp>
            <p:nvSpPr>
              <p:cNvPr id="29" name="Rectangle 29"/>
              <p:cNvSpPr>
                <a:spLocks noChangeArrowheads="1"/>
              </p:cNvSpPr>
              <p:nvPr/>
            </p:nvSpPr>
            <p:spPr bwMode="auto">
              <a:xfrm>
                <a:off x="7068465" y="2413474"/>
                <a:ext cx="133626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slow gait speed </a:t>
                </a:r>
                <a:endParaRPr lang="en-US" altLang="en-US" sz="1350" dirty="0"/>
              </a:p>
            </p:txBody>
          </p:sp>
          <p:sp>
            <p:nvSpPr>
              <p:cNvPr id="32" name="Rectangle 32"/>
              <p:cNvSpPr>
                <a:spLocks noChangeArrowheads="1"/>
              </p:cNvSpPr>
              <p:nvPr/>
            </p:nvSpPr>
            <p:spPr bwMode="auto">
              <a:xfrm>
                <a:off x="7397019" y="2690565"/>
                <a:ext cx="633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rgbClr val="000000"/>
                    </a:solidFill>
                    <a:latin typeface="Calibri" panose="020F0502020204030204" pitchFamily="34" charset="0"/>
                  </a:rPr>
                  <a:t>(106/459)</a:t>
                </a:r>
                <a:endParaRPr lang="en-US" altLang="en-US" sz="1350" dirty="0"/>
              </a:p>
            </p:txBody>
          </p:sp>
          <p:sp>
            <p:nvSpPr>
              <p:cNvPr id="35" name="Rectangle 35"/>
              <p:cNvSpPr>
                <a:spLocks noChangeArrowheads="1"/>
              </p:cNvSpPr>
              <p:nvPr/>
            </p:nvSpPr>
            <p:spPr bwMode="auto">
              <a:xfrm>
                <a:off x="4804920" y="3974878"/>
                <a:ext cx="2096728"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a:solidFill>
                      <a:srgbClr val="000000"/>
                    </a:solidFill>
                    <a:latin typeface="Calibri" panose="020F0502020204030204" pitchFamily="34" charset="0"/>
                  </a:rPr>
                  <a:t>WOMAC Function </a:t>
                </a:r>
                <a:r>
                  <a:rPr lang="en-US" altLang="en-US" sz="1575" b="1" dirty="0">
                    <a:solidFill>
                      <a:srgbClr val="000000"/>
                    </a:solidFill>
                    <a:latin typeface="Calibri" panose="020F0502020204030204" pitchFamily="34" charset="0"/>
                  </a:rPr>
                  <a:t>&gt; 23.7 </a:t>
                </a:r>
                <a:endParaRPr lang="en-US" altLang="en-US" sz="1350" dirty="0"/>
              </a:p>
            </p:txBody>
          </p:sp>
          <p:sp>
            <p:nvSpPr>
              <p:cNvPr id="37" name="Rectangle 37"/>
              <p:cNvSpPr>
                <a:spLocks noChangeArrowheads="1"/>
              </p:cNvSpPr>
              <p:nvPr/>
            </p:nvSpPr>
            <p:spPr bwMode="auto">
              <a:xfrm>
                <a:off x="3008606" y="4526302"/>
                <a:ext cx="728982"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tx1">
                        <a:lumMod val="50000"/>
                      </a:schemeClr>
                    </a:solidFill>
                    <a:latin typeface="Calibri" panose="020F0502020204030204" pitchFamily="34" charset="0"/>
                  </a:rPr>
                  <a:t>Low Risk</a:t>
                </a:r>
                <a:endParaRPr lang="en-US" altLang="en-US" sz="1350" dirty="0">
                  <a:solidFill>
                    <a:schemeClr val="tx1">
                      <a:lumMod val="50000"/>
                    </a:schemeClr>
                  </a:solidFill>
                </a:endParaRPr>
              </a:p>
            </p:txBody>
          </p:sp>
          <p:sp>
            <p:nvSpPr>
              <p:cNvPr id="38" name="Rectangle 38"/>
              <p:cNvSpPr>
                <a:spLocks noChangeArrowheads="1"/>
              </p:cNvSpPr>
              <p:nvPr/>
            </p:nvSpPr>
            <p:spPr bwMode="auto">
              <a:xfrm>
                <a:off x="3184255" y="4804201"/>
                <a:ext cx="452047"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5.4% </a:t>
                </a:r>
                <a:endParaRPr lang="en-US" altLang="en-US" sz="1350" dirty="0"/>
              </a:p>
            </p:txBody>
          </p:sp>
          <p:sp>
            <p:nvSpPr>
              <p:cNvPr id="39" name="Rectangle 39"/>
              <p:cNvSpPr>
                <a:spLocks noChangeArrowheads="1"/>
              </p:cNvSpPr>
              <p:nvPr/>
            </p:nvSpPr>
            <p:spPr bwMode="auto">
              <a:xfrm>
                <a:off x="2716510" y="4995654"/>
                <a:ext cx="133626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slow gait speed </a:t>
                </a:r>
                <a:endParaRPr lang="en-US" altLang="en-US" sz="1350" dirty="0"/>
              </a:p>
            </p:txBody>
          </p:sp>
          <p:sp>
            <p:nvSpPr>
              <p:cNvPr id="42" name="Rectangle 42"/>
              <p:cNvSpPr>
                <a:spLocks noChangeArrowheads="1"/>
              </p:cNvSpPr>
              <p:nvPr/>
            </p:nvSpPr>
            <p:spPr bwMode="auto">
              <a:xfrm>
                <a:off x="3032220" y="5295359"/>
                <a:ext cx="633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rgbClr val="000000"/>
                    </a:solidFill>
                    <a:latin typeface="Calibri" panose="020F0502020204030204" pitchFamily="34" charset="0"/>
                  </a:rPr>
                  <a:t>(71/1311)</a:t>
                </a:r>
                <a:endParaRPr lang="en-US" altLang="en-US" sz="1350" dirty="0"/>
              </a:p>
            </p:txBody>
          </p:sp>
          <p:sp>
            <p:nvSpPr>
              <p:cNvPr id="43" name="Rectangle 43"/>
              <p:cNvSpPr>
                <a:spLocks noChangeArrowheads="1"/>
              </p:cNvSpPr>
              <p:nvPr/>
            </p:nvSpPr>
            <p:spPr bwMode="auto">
              <a:xfrm>
                <a:off x="4583958" y="4522471"/>
                <a:ext cx="97622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FFFFFF"/>
                    </a:solidFill>
                    <a:latin typeface="Calibri" panose="020F0502020204030204" pitchFamily="34" charset="0"/>
                  </a:rPr>
                  <a:t>High Risk-2 </a:t>
                </a:r>
                <a:endParaRPr lang="en-US" altLang="en-US" sz="1350" dirty="0"/>
              </a:p>
            </p:txBody>
          </p:sp>
          <p:sp>
            <p:nvSpPr>
              <p:cNvPr id="44" name="Rectangle 44"/>
              <p:cNvSpPr>
                <a:spLocks noChangeArrowheads="1"/>
              </p:cNvSpPr>
              <p:nvPr/>
            </p:nvSpPr>
            <p:spPr bwMode="auto">
              <a:xfrm>
                <a:off x="4813844" y="4788960"/>
                <a:ext cx="55463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FFFFFF"/>
                    </a:solidFill>
                    <a:latin typeface="Calibri" panose="020F0502020204030204" pitchFamily="34" charset="0"/>
                  </a:rPr>
                  <a:t>29.0% </a:t>
                </a:r>
                <a:endParaRPr lang="en-US" altLang="en-US" sz="1350" dirty="0"/>
              </a:p>
            </p:txBody>
          </p:sp>
          <p:sp>
            <p:nvSpPr>
              <p:cNvPr id="48" name="Rectangle 48"/>
              <p:cNvSpPr>
                <a:spLocks noChangeArrowheads="1"/>
              </p:cNvSpPr>
              <p:nvPr/>
            </p:nvSpPr>
            <p:spPr bwMode="auto">
              <a:xfrm>
                <a:off x="4756369" y="5298345"/>
                <a:ext cx="5546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rgbClr val="FFFFFF"/>
                    </a:solidFill>
                    <a:latin typeface="Calibri" panose="020F0502020204030204" pitchFamily="34" charset="0"/>
                  </a:rPr>
                  <a:t>(29/100)</a:t>
                </a:r>
                <a:endParaRPr lang="en-US" altLang="en-US" sz="1350" dirty="0"/>
              </a:p>
            </p:txBody>
          </p:sp>
          <p:sp>
            <p:nvSpPr>
              <p:cNvPr id="46" name="Rectangle 39"/>
              <p:cNvSpPr>
                <a:spLocks noChangeArrowheads="1"/>
              </p:cNvSpPr>
              <p:nvPr/>
            </p:nvSpPr>
            <p:spPr bwMode="auto">
              <a:xfrm>
                <a:off x="4403940" y="5002882"/>
                <a:ext cx="133626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bg1"/>
                    </a:solidFill>
                    <a:latin typeface="Calibri" panose="020F0502020204030204" pitchFamily="34" charset="0"/>
                  </a:rPr>
                  <a:t>slow gait speed </a:t>
                </a:r>
                <a:endParaRPr lang="en-US" altLang="en-US" sz="1350" dirty="0">
                  <a:solidFill>
                    <a:schemeClr val="bg1"/>
                  </a:solidFill>
                </a:endParaRPr>
              </a:p>
            </p:txBody>
          </p:sp>
        </p:grpSp>
      </p:grpSp>
      <p:graphicFrame>
        <p:nvGraphicFramePr>
          <p:cNvPr id="11" name="Table 10"/>
          <p:cNvGraphicFramePr>
            <a:graphicFrameLocks noGrp="1"/>
          </p:cNvGraphicFramePr>
          <p:nvPr>
            <p:extLst>
              <p:ext uri="{D42A27DB-BD31-4B8C-83A1-F6EECF244321}">
                <p14:modId xmlns:p14="http://schemas.microsoft.com/office/powerpoint/2010/main" val="3978107661"/>
              </p:ext>
            </p:extLst>
          </p:nvPr>
        </p:nvGraphicFramePr>
        <p:xfrm>
          <a:off x="7109328" y="2883000"/>
          <a:ext cx="4724400" cy="14833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997574843"/>
                    </a:ext>
                  </a:extLst>
                </a:gridCol>
                <a:gridCol w="762000">
                  <a:extLst>
                    <a:ext uri="{9D8B030D-6E8A-4147-A177-3AD203B41FA5}">
                      <a16:colId xmlns:a16="http://schemas.microsoft.com/office/drawing/2014/main" val="470242908"/>
                    </a:ext>
                  </a:extLst>
                </a:gridCol>
                <a:gridCol w="1295400">
                  <a:extLst>
                    <a:ext uri="{9D8B030D-6E8A-4147-A177-3AD203B41FA5}">
                      <a16:colId xmlns:a16="http://schemas.microsoft.com/office/drawing/2014/main" val="2715375232"/>
                    </a:ext>
                  </a:extLst>
                </a:gridCol>
              </a:tblGrid>
              <a:tr h="370840">
                <a:tc>
                  <a:txBody>
                    <a:bodyPr/>
                    <a:lstStyle/>
                    <a:p>
                      <a:pPr algn="ctr"/>
                      <a:r>
                        <a:rPr lang="en-US" dirty="0" smtClean="0"/>
                        <a:t>Comparison</a:t>
                      </a:r>
                      <a:endParaRPr lang="en-US" dirty="0"/>
                    </a:p>
                  </a:txBody>
                  <a:tcPr/>
                </a:tc>
                <a:tc>
                  <a:txBody>
                    <a:bodyPr/>
                    <a:lstStyle/>
                    <a:p>
                      <a:pPr algn="ctr"/>
                      <a:r>
                        <a:rPr lang="en-US" dirty="0" smtClean="0"/>
                        <a:t>OR</a:t>
                      </a:r>
                      <a:endParaRPr lang="en-US" dirty="0"/>
                    </a:p>
                  </a:txBody>
                  <a:tcPr/>
                </a:tc>
                <a:tc>
                  <a:txBody>
                    <a:bodyPr/>
                    <a:lstStyle/>
                    <a:p>
                      <a:pPr algn="ctr"/>
                      <a:r>
                        <a:rPr lang="en-US" dirty="0" smtClean="0"/>
                        <a:t>95% CI</a:t>
                      </a:r>
                      <a:endParaRPr lang="en-US" dirty="0"/>
                    </a:p>
                  </a:txBody>
                  <a:tcPr/>
                </a:tc>
                <a:extLst>
                  <a:ext uri="{0D108BD9-81ED-4DB2-BD59-A6C34878D82A}">
                    <a16:rowId xmlns:a16="http://schemas.microsoft.com/office/drawing/2014/main" val="3687875582"/>
                  </a:ext>
                </a:extLst>
              </a:tr>
              <a:tr h="370840">
                <a:tc>
                  <a:txBody>
                    <a:bodyPr/>
                    <a:lstStyle/>
                    <a:p>
                      <a:r>
                        <a:rPr lang="en-US" sz="1800" dirty="0" smtClean="0"/>
                        <a:t>High Risk-1 vs. Low Risk</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5.24</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3.80-7.24</a:t>
                      </a:r>
                    </a:p>
                  </a:txBody>
                  <a:tcPr/>
                </a:tc>
                <a:extLst>
                  <a:ext uri="{0D108BD9-81ED-4DB2-BD59-A6C34878D82A}">
                    <a16:rowId xmlns:a16="http://schemas.microsoft.com/office/drawing/2014/main" val="1609249538"/>
                  </a:ext>
                </a:extLst>
              </a:tr>
              <a:tr h="370840">
                <a:tc>
                  <a:txBody>
                    <a:bodyPr/>
                    <a:lstStyle/>
                    <a:p>
                      <a:r>
                        <a:rPr lang="en-US" sz="1800" dirty="0" smtClean="0"/>
                        <a:t>High Risk-2 vs. Low Risk</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7.13</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4.35-11.69</a:t>
                      </a:r>
                    </a:p>
                  </a:txBody>
                  <a:tcPr/>
                </a:tc>
                <a:extLst>
                  <a:ext uri="{0D108BD9-81ED-4DB2-BD59-A6C34878D82A}">
                    <a16:rowId xmlns:a16="http://schemas.microsoft.com/office/drawing/2014/main" val="783072757"/>
                  </a:ext>
                </a:extLst>
              </a:tr>
              <a:tr h="370840">
                <a:tc>
                  <a:txBody>
                    <a:bodyPr/>
                    <a:lstStyle/>
                    <a:p>
                      <a:r>
                        <a:rPr lang="en-US" sz="1800" dirty="0" smtClean="0"/>
                        <a:t>High Risk-2 vs. High Risk-1</a:t>
                      </a:r>
                      <a:endParaRPr lang="en-US" dirty="0"/>
                    </a:p>
                  </a:txBody>
                  <a:tcPr/>
                </a:tc>
                <a:tc>
                  <a:txBody>
                    <a:bodyPr/>
                    <a:lstStyle/>
                    <a:p>
                      <a:pPr algn="ctr"/>
                      <a:r>
                        <a:rPr lang="en-US" sz="1800" dirty="0" smtClean="0"/>
                        <a:t>1.36</a:t>
                      </a:r>
                      <a:endParaRPr lang="en-US" dirty="0"/>
                    </a:p>
                  </a:txBody>
                  <a:tcPr/>
                </a:tc>
                <a:tc>
                  <a:txBody>
                    <a:bodyPr/>
                    <a:lstStyle/>
                    <a:p>
                      <a:pPr algn="ctr"/>
                      <a:r>
                        <a:rPr lang="en-US" sz="1800" dirty="0" smtClean="0"/>
                        <a:t>0.84-2.21</a:t>
                      </a:r>
                      <a:endParaRPr lang="en-US" dirty="0"/>
                    </a:p>
                  </a:txBody>
                  <a:tcPr/>
                </a:tc>
                <a:extLst>
                  <a:ext uri="{0D108BD9-81ED-4DB2-BD59-A6C34878D82A}">
                    <a16:rowId xmlns:a16="http://schemas.microsoft.com/office/drawing/2014/main" val="2338872598"/>
                  </a:ext>
                </a:extLst>
              </a:tr>
            </a:tbl>
          </a:graphicData>
        </a:graphic>
      </p:graphicFrame>
    </p:spTree>
    <p:extLst>
      <p:ext uri="{BB962C8B-B14F-4D97-AF65-F5344CB8AC3E}">
        <p14:creationId xmlns:p14="http://schemas.microsoft.com/office/powerpoint/2010/main" val="22212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496919" y="4374570"/>
            <a:ext cx="8511028" cy="2462213"/>
          </a:xfrm>
          <a:prstGeom prst="rect">
            <a:avLst/>
          </a:prstGeom>
          <a:noFill/>
        </p:spPr>
        <p:txBody>
          <a:bodyPr wrap="square" rtlCol="0">
            <a:spAutoFit/>
          </a:bodyPr>
          <a:lstStyle/>
          <a:p>
            <a:r>
              <a:rPr lang="en-US" sz="1400" u="sng" dirty="0">
                <a:solidFill>
                  <a:schemeClr val="tx1">
                    <a:lumMod val="50000"/>
                  </a:schemeClr>
                </a:solidFill>
              </a:rPr>
              <a:t>FIGURE 2.  Predictors of Incident Slow Gait Speed and Risk Stratification, Derivation Cohort.</a:t>
            </a:r>
            <a:r>
              <a:rPr lang="en-US" sz="1400" dirty="0">
                <a:solidFill>
                  <a:schemeClr val="tx1">
                    <a:lumMod val="50000"/>
                  </a:schemeClr>
                </a:solidFill>
              </a:rPr>
              <a:t>  </a:t>
            </a:r>
          </a:p>
          <a:p>
            <a:r>
              <a:rPr lang="en-US" sz="1400" dirty="0">
                <a:solidFill>
                  <a:schemeClr val="tx1">
                    <a:lumMod val="50000"/>
                  </a:schemeClr>
                </a:solidFill>
              </a:rPr>
              <a:t>The figure depicts the 7-risk-group tree and frequency of outcome for each risk group:  </a:t>
            </a:r>
          </a:p>
          <a:p>
            <a:pPr marL="128588" indent="-128588">
              <a:buFont typeface="Arial" panose="020B0604020202020204" pitchFamily="34" charset="0"/>
              <a:buChar char="•"/>
            </a:pPr>
            <a:r>
              <a:rPr lang="en-US" sz="1400" dirty="0">
                <a:solidFill>
                  <a:schemeClr val="tx1">
                    <a:lumMod val="50000"/>
                  </a:schemeClr>
                </a:solidFill>
              </a:rPr>
              <a:t>age &gt;66.5 (High Risk-3) </a:t>
            </a:r>
          </a:p>
          <a:p>
            <a:pPr marL="128588" indent="-128588">
              <a:buFont typeface="Arial" panose="020B0604020202020204" pitchFamily="34" charset="0"/>
              <a:buChar char="•"/>
            </a:pPr>
            <a:r>
              <a:rPr lang="en-US" sz="1400" dirty="0">
                <a:solidFill>
                  <a:schemeClr val="tx1">
                    <a:lumMod val="50000"/>
                  </a:schemeClr>
                </a:solidFill>
              </a:rPr>
              <a:t>age ≤66.5, WOMAC Function &gt;23.7 (High Risk-4) </a:t>
            </a:r>
          </a:p>
          <a:p>
            <a:pPr marL="128588" indent="-128588">
              <a:buFont typeface="Arial" panose="020B0604020202020204" pitchFamily="34" charset="0"/>
              <a:buChar char="•"/>
            </a:pPr>
            <a:r>
              <a:rPr lang="en-US" sz="1400" dirty="0">
                <a:solidFill>
                  <a:schemeClr val="tx1">
                    <a:lumMod val="50000"/>
                  </a:schemeClr>
                </a:solidFill>
              </a:rPr>
              <a:t>age ≤66.5, WOMAC Function ≤23.7, education &gt;some college (Low Risk-2)</a:t>
            </a:r>
          </a:p>
          <a:p>
            <a:pPr marL="128588" indent="-128588">
              <a:buFont typeface="Arial" panose="020B0604020202020204" pitchFamily="34" charset="0"/>
              <a:buChar char="•"/>
            </a:pPr>
            <a:r>
              <a:rPr lang="en-US" sz="1400" dirty="0">
                <a:solidFill>
                  <a:schemeClr val="tx1">
                    <a:lumMod val="50000"/>
                  </a:schemeClr>
                </a:solidFill>
              </a:rPr>
              <a:t>age ≤66.5, WOMAC Function ≤23.7, education ≤some college, strenuous activities &gt;2 days (Low Risk-1) </a:t>
            </a:r>
          </a:p>
          <a:p>
            <a:pPr marL="128588" indent="-128588">
              <a:buFont typeface="Arial" panose="020B0604020202020204" pitchFamily="34" charset="0"/>
              <a:buChar char="•"/>
            </a:pPr>
            <a:r>
              <a:rPr lang="en-US" sz="1400" dirty="0">
                <a:solidFill>
                  <a:schemeClr val="tx1">
                    <a:lumMod val="50000"/>
                  </a:schemeClr>
                </a:solidFill>
              </a:rPr>
              <a:t>age ≤66.5, WOMAC Function ≤23.7, education ≤some college, strenuous activities ≤2 days, obese (High Risk-1) </a:t>
            </a:r>
          </a:p>
          <a:p>
            <a:pPr marL="128588" indent="-128588">
              <a:buFont typeface="Arial" panose="020B0604020202020204" pitchFamily="34" charset="0"/>
              <a:buChar char="•"/>
            </a:pPr>
            <a:r>
              <a:rPr lang="en-US" sz="1400" dirty="0">
                <a:solidFill>
                  <a:schemeClr val="tx1">
                    <a:lumMod val="50000"/>
                  </a:schemeClr>
                </a:solidFill>
              </a:rPr>
              <a:t>age ≤66.5, WOMAC Function ≤23.7, education ≤some college, strenuous activities ≤2 days, </a:t>
            </a:r>
            <a:r>
              <a:rPr lang="en-US" sz="1400" dirty="0" err="1">
                <a:solidFill>
                  <a:schemeClr val="tx1">
                    <a:lumMod val="50000"/>
                  </a:schemeClr>
                </a:solidFill>
              </a:rPr>
              <a:t>nonobese</a:t>
            </a:r>
            <a:r>
              <a:rPr lang="en-US" sz="1400" dirty="0">
                <a:solidFill>
                  <a:schemeClr val="tx1">
                    <a:lumMod val="50000"/>
                  </a:schemeClr>
                </a:solidFill>
              </a:rPr>
              <a:t>, with high depressive symptoms (High Risk-2)</a:t>
            </a:r>
          </a:p>
          <a:p>
            <a:pPr marL="128588" indent="-128588">
              <a:buFont typeface="Arial" panose="020B0604020202020204" pitchFamily="34" charset="0"/>
              <a:buChar char="•"/>
            </a:pPr>
            <a:r>
              <a:rPr lang="en-US" sz="1400" dirty="0">
                <a:solidFill>
                  <a:schemeClr val="tx1">
                    <a:lumMod val="50000"/>
                  </a:schemeClr>
                </a:solidFill>
              </a:rPr>
              <a:t>age ≤66.5, WOMAC Function ≤23.7, education ≤some college, strenuous activities ≤2 days, </a:t>
            </a:r>
            <a:r>
              <a:rPr lang="en-US" sz="1400" dirty="0" err="1">
                <a:solidFill>
                  <a:schemeClr val="tx1">
                    <a:lumMod val="50000"/>
                  </a:schemeClr>
                </a:solidFill>
              </a:rPr>
              <a:t>nonobese</a:t>
            </a:r>
            <a:r>
              <a:rPr lang="en-US" sz="1400" dirty="0">
                <a:solidFill>
                  <a:schemeClr val="tx1">
                    <a:lumMod val="50000"/>
                  </a:schemeClr>
                </a:solidFill>
              </a:rPr>
              <a:t>, without high depressive symptoms (Low Risk-3) </a:t>
            </a:r>
          </a:p>
        </p:txBody>
      </p:sp>
      <p:grpSp>
        <p:nvGrpSpPr>
          <p:cNvPr id="6" name="Group 5"/>
          <p:cNvGrpSpPr/>
          <p:nvPr/>
        </p:nvGrpSpPr>
        <p:grpSpPr>
          <a:xfrm>
            <a:off x="685800" y="228600"/>
            <a:ext cx="9520612" cy="5566070"/>
            <a:chOff x="685800" y="76200"/>
            <a:chExt cx="10386122" cy="6072077"/>
          </a:xfrm>
        </p:grpSpPr>
        <p:sp>
          <p:nvSpPr>
            <p:cNvPr id="2" name="Rectangle 1"/>
            <p:cNvSpPr/>
            <p:nvPr/>
          </p:nvSpPr>
          <p:spPr>
            <a:xfrm>
              <a:off x="7427174" y="76200"/>
              <a:ext cx="3063721" cy="2591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1870 persons</a:t>
              </a:r>
            </a:p>
          </p:txBody>
        </p:sp>
        <p:sp>
          <p:nvSpPr>
            <p:cNvPr id="45" name="Flowchart: Connector 44"/>
            <p:cNvSpPr/>
            <p:nvPr/>
          </p:nvSpPr>
          <p:spPr>
            <a:xfrm>
              <a:off x="5717045" y="1298586"/>
              <a:ext cx="673958" cy="60100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46" name="TextBox 45"/>
            <p:cNvSpPr txBox="1"/>
            <p:nvPr/>
          </p:nvSpPr>
          <p:spPr>
            <a:xfrm>
              <a:off x="5636584" y="1380649"/>
              <a:ext cx="840577" cy="441733"/>
            </a:xfrm>
            <a:prstGeom prst="rect">
              <a:avLst/>
            </a:prstGeom>
            <a:noFill/>
          </p:spPr>
          <p:txBody>
            <a:bodyPr wrap="square" rtlCol="0">
              <a:spAutoFit/>
            </a:bodyPr>
            <a:lstStyle/>
            <a:p>
              <a:pPr algn="ctr"/>
              <a:r>
                <a:rPr lang="en-US" sz="900" dirty="0"/>
                <a:t>5.4% (71/1311)</a:t>
              </a:r>
            </a:p>
          </p:txBody>
        </p:sp>
        <p:cxnSp>
          <p:nvCxnSpPr>
            <p:cNvPr id="47" name="Straight Connector 46"/>
            <p:cNvCxnSpPr>
              <a:stCxn id="2" idx="2"/>
            </p:cNvCxnSpPr>
            <p:nvPr/>
          </p:nvCxnSpPr>
          <p:spPr>
            <a:xfrm>
              <a:off x="8959035" y="335385"/>
              <a:ext cx="1349685" cy="209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427173" y="1287218"/>
              <a:ext cx="1274195" cy="326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53803" y="339005"/>
              <a:ext cx="1128428" cy="196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lowchart: Connector 60"/>
            <p:cNvSpPr/>
            <p:nvPr/>
          </p:nvSpPr>
          <p:spPr>
            <a:xfrm>
              <a:off x="7058362" y="416053"/>
              <a:ext cx="673958" cy="60100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2" name="TextBox 61"/>
            <p:cNvSpPr txBox="1"/>
            <p:nvPr/>
          </p:nvSpPr>
          <p:spPr>
            <a:xfrm>
              <a:off x="6902442" y="511084"/>
              <a:ext cx="986660" cy="369332"/>
            </a:xfrm>
            <a:prstGeom prst="rect">
              <a:avLst/>
            </a:prstGeom>
            <a:noFill/>
          </p:spPr>
          <p:txBody>
            <a:bodyPr wrap="square" rtlCol="0">
              <a:spAutoFit/>
            </a:bodyPr>
            <a:lstStyle/>
            <a:p>
              <a:pPr algn="ctr"/>
              <a:r>
                <a:rPr lang="en-US" sz="900" dirty="0"/>
                <a:t>7.1% </a:t>
              </a:r>
              <a:endParaRPr lang="en-US" sz="900" dirty="0" smtClean="0"/>
            </a:p>
            <a:p>
              <a:pPr algn="ctr"/>
              <a:r>
                <a:rPr lang="en-US" sz="900" dirty="0" smtClean="0"/>
                <a:t>(</a:t>
              </a:r>
              <a:r>
                <a:rPr lang="en-US" sz="900" dirty="0"/>
                <a:t>100/1411)</a:t>
              </a:r>
            </a:p>
          </p:txBody>
        </p:sp>
        <p:cxnSp>
          <p:nvCxnSpPr>
            <p:cNvPr id="66" name="Straight Connector 65"/>
            <p:cNvCxnSpPr/>
            <p:nvPr/>
          </p:nvCxnSpPr>
          <p:spPr>
            <a:xfrm flipH="1">
              <a:off x="6378442" y="1297698"/>
              <a:ext cx="1049912" cy="219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229402" y="1963121"/>
              <a:ext cx="1650552" cy="17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1311 persons</a:t>
              </a:r>
            </a:p>
          </p:txBody>
        </p:sp>
        <p:sp>
          <p:nvSpPr>
            <p:cNvPr id="70" name="Flowchart: Connector 69"/>
            <p:cNvSpPr/>
            <p:nvPr/>
          </p:nvSpPr>
          <p:spPr>
            <a:xfrm>
              <a:off x="4302154" y="2077669"/>
              <a:ext cx="673958" cy="60100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1" name="TextBox 70"/>
            <p:cNvSpPr txBox="1"/>
            <p:nvPr/>
          </p:nvSpPr>
          <p:spPr>
            <a:xfrm>
              <a:off x="4215200" y="2146635"/>
              <a:ext cx="817557" cy="441733"/>
            </a:xfrm>
            <a:prstGeom prst="rect">
              <a:avLst/>
            </a:prstGeom>
            <a:noFill/>
          </p:spPr>
          <p:txBody>
            <a:bodyPr wrap="square" rtlCol="0">
              <a:spAutoFit/>
            </a:bodyPr>
            <a:lstStyle/>
            <a:p>
              <a:pPr algn="ctr"/>
              <a:r>
                <a:rPr lang="en-US" sz="900" dirty="0"/>
                <a:t>9.9% (38/382)</a:t>
              </a:r>
            </a:p>
          </p:txBody>
        </p:sp>
        <p:cxnSp>
          <p:nvCxnSpPr>
            <p:cNvPr id="72" name="Straight Connector 71"/>
            <p:cNvCxnSpPr/>
            <p:nvPr/>
          </p:nvCxnSpPr>
          <p:spPr>
            <a:xfrm>
              <a:off x="6045103" y="2139546"/>
              <a:ext cx="1251328" cy="336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969811" y="2138226"/>
              <a:ext cx="1049912" cy="219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822825" y="2781978"/>
              <a:ext cx="1650552" cy="17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382 persons</a:t>
              </a:r>
            </a:p>
          </p:txBody>
        </p:sp>
        <p:sp>
          <p:nvSpPr>
            <p:cNvPr id="77" name="Flowchart: Connector 76"/>
            <p:cNvSpPr/>
            <p:nvPr/>
          </p:nvSpPr>
          <p:spPr>
            <a:xfrm>
              <a:off x="2895576" y="2928072"/>
              <a:ext cx="673958" cy="60100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8" name="TextBox 77"/>
            <p:cNvSpPr txBox="1"/>
            <p:nvPr/>
          </p:nvSpPr>
          <p:spPr>
            <a:xfrm>
              <a:off x="2864534" y="3004233"/>
              <a:ext cx="757590" cy="441733"/>
            </a:xfrm>
            <a:prstGeom prst="rect">
              <a:avLst/>
            </a:prstGeom>
            <a:noFill/>
          </p:spPr>
          <p:txBody>
            <a:bodyPr wrap="square" rtlCol="0">
              <a:spAutoFit/>
            </a:bodyPr>
            <a:lstStyle/>
            <a:p>
              <a:pPr algn="ctr"/>
              <a:r>
                <a:rPr lang="en-US" sz="900" dirty="0"/>
                <a:t>11.5% (38/330)</a:t>
              </a:r>
            </a:p>
          </p:txBody>
        </p:sp>
        <p:cxnSp>
          <p:nvCxnSpPr>
            <p:cNvPr id="79" name="Straight Connector 78"/>
            <p:cNvCxnSpPr>
              <a:stCxn id="74" idx="2"/>
            </p:cNvCxnSpPr>
            <p:nvPr/>
          </p:nvCxnSpPr>
          <p:spPr>
            <a:xfrm>
              <a:off x="4648100" y="2958403"/>
              <a:ext cx="1240346" cy="239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563233" y="2957083"/>
              <a:ext cx="1049912" cy="219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446923" y="3599866"/>
              <a:ext cx="1650552" cy="17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330 persons</a:t>
              </a:r>
            </a:p>
          </p:txBody>
        </p:sp>
        <p:sp>
          <p:nvSpPr>
            <p:cNvPr id="84" name="Flowchart: Connector 83"/>
            <p:cNvSpPr/>
            <p:nvPr/>
          </p:nvSpPr>
          <p:spPr>
            <a:xfrm>
              <a:off x="1508370" y="3747281"/>
              <a:ext cx="673958" cy="60100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5" name="TextBox 84"/>
            <p:cNvSpPr txBox="1"/>
            <p:nvPr/>
          </p:nvSpPr>
          <p:spPr>
            <a:xfrm>
              <a:off x="1379779" y="3815644"/>
              <a:ext cx="951108" cy="402908"/>
            </a:xfrm>
            <a:prstGeom prst="rect">
              <a:avLst/>
            </a:prstGeom>
            <a:noFill/>
          </p:spPr>
          <p:txBody>
            <a:bodyPr wrap="square" rtlCol="0">
              <a:spAutoFit/>
            </a:bodyPr>
            <a:lstStyle/>
            <a:p>
              <a:pPr algn="ctr"/>
              <a:r>
                <a:rPr lang="en-US" sz="900" dirty="0"/>
                <a:t>8.1% </a:t>
              </a:r>
              <a:endParaRPr lang="en-US" sz="900" dirty="0" smtClean="0"/>
            </a:p>
            <a:p>
              <a:pPr algn="ctr"/>
              <a:r>
                <a:rPr lang="en-US" sz="900" dirty="0" smtClean="0"/>
                <a:t>(</a:t>
              </a:r>
              <a:r>
                <a:rPr lang="en-US" sz="900" dirty="0"/>
                <a:t>18/223)</a:t>
              </a:r>
            </a:p>
          </p:txBody>
        </p:sp>
        <p:cxnSp>
          <p:nvCxnSpPr>
            <p:cNvPr id="86" name="Straight Connector 85"/>
            <p:cNvCxnSpPr/>
            <p:nvPr/>
          </p:nvCxnSpPr>
          <p:spPr>
            <a:xfrm>
              <a:off x="3233959" y="3774776"/>
              <a:ext cx="1240346" cy="239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176028" y="3776292"/>
              <a:ext cx="1049912" cy="219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005754" y="4464009"/>
              <a:ext cx="1650552" cy="17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223 persons</a:t>
              </a:r>
            </a:p>
          </p:txBody>
        </p:sp>
        <p:cxnSp>
          <p:nvCxnSpPr>
            <p:cNvPr id="93" name="Straight Connector 92"/>
            <p:cNvCxnSpPr>
              <a:stCxn id="88" idx="2"/>
            </p:cNvCxnSpPr>
            <p:nvPr/>
          </p:nvCxnSpPr>
          <p:spPr>
            <a:xfrm>
              <a:off x="1831029" y="4640433"/>
              <a:ext cx="713523" cy="676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8" idx="2"/>
            </p:cNvCxnSpPr>
            <p:nvPr/>
          </p:nvCxnSpPr>
          <p:spPr>
            <a:xfrm flipH="1">
              <a:off x="1268111" y="4640433"/>
              <a:ext cx="562919" cy="710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404208" y="1008621"/>
              <a:ext cx="5021" cy="110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24812" y="2671322"/>
              <a:ext cx="5021" cy="110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77" idx="4"/>
            </p:cNvCxnSpPr>
            <p:nvPr/>
          </p:nvCxnSpPr>
          <p:spPr>
            <a:xfrm flipH="1">
              <a:off x="3223285" y="3529075"/>
              <a:ext cx="9269" cy="61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31858" y="4348285"/>
              <a:ext cx="5021" cy="110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141820" y="411450"/>
              <a:ext cx="827332" cy="276082"/>
            </a:xfrm>
            <a:prstGeom prst="rect">
              <a:avLst/>
            </a:prstGeom>
            <a:noFill/>
          </p:spPr>
          <p:txBody>
            <a:bodyPr wrap="square" rtlCol="0">
              <a:spAutoFit/>
            </a:bodyPr>
            <a:lstStyle/>
            <a:p>
              <a:r>
                <a:rPr lang="en-US" sz="900" i="1" dirty="0"/>
                <a:t>Age &gt; 66.5</a:t>
              </a:r>
            </a:p>
          </p:txBody>
        </p:sp>
        <p:sp>
          <p:nvSpPr>
            <p:cNvPr id="108" name="TextBox 107"/>
            <p:cNvSpPr txBox="1"/>
            <p:nvPr/>
          </p:nvSpPr>
          <p:spPr>
            <a:xfrm>
              <a:off x="7736718" y="435335"/>
              <a:ext cx="966831" cy="276082"/>
            </a:xfrm>
            <a:prstGeom prst="rect">
              <a:avLst/>
            </a:prstGeom>
            <a:noFill/>
          </p:spPr>
          <p:txBody>
            <a:bodyPr wrap="square" rtlCol="0">
              <a:spAutoFit/>
            </a:bodyPr>
            <a:lstStyle/>
            <a:p>
              <a:r>
                <a:rPr lang="en-US" sz="900" i="1" dirty="0"/>
                <a:t>Age ≤ 66.5</a:t>
              </a:r>
            </a:p>
          </p:txBody>
        </p:sp>
        <p:sp>
          <p:nvSpPr>
            <p:cNvPr id="110" name="TextBox 109"/>
            <p:cNvSpPr txBox="1"/>
            <p:nvPr/>
          </p:nvSpPr>
          <p:spPr>
            <a:xfrm>
              <a:off x="6408597" y="1447709"/>
              <a:ext cx="1847307" cy="414125"/>
            </a:xfrm>
            <a:prstGeom prst="rect">
              <a:avLst/>
            </a:prstGeom>
            <a:noFill/>
          </p:spPr>
          <p:txBody>
            <a:bodyPr wrap="square" rtlCol="0">
              <a:spAutoFit/>
            </a:bodyPr>
            <a:lstStyle/>
            <a:p>
              <a:r>
                <a:rPr lang="en-US" sz="825" i="1" dirty="0"/>
                <a:t>WOMAC Function </a:t>
              </a:r>
            </a:p>
            <a:p>
              <a:r>
                <a:rPr lang="en-US" sz="825" i="1" dirty="0"/>
                <a:t>≤ 23.7</a:t>
              </a:r>
            </a:p>
          </p:txBody>
        </p:sp>
        <p:cxnSp>
          <p:nvCxnSpPr>
            <p:cNvPr id="117" name="Straight Connector 116"/>
            <p:cNvCxnSpPr>
              <a:stCxn id="45" idx="4"/>
              <a:endCxn id="67" idx="0"/>
            </p:cNvCxnSpPr>
            <p:nvPr/>
          </p:nvCxnSpPr>
          <p:spPr>
            <a:xfrm>
              <a:off x="6054024" y="1899587"/>
              <a:ext cx="654" cy="63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207278" y="2327024"/>
              <a:ext cx="1013207" cy="441733"/>
            </a:xfrm>
            <a:prstGeom prst="rect">
              <a:avLst/>
            </a:prstGeom>
            <a:noFill/>
          </p:spPr>
          <p:txBody>
            <a:bodyPr wrap="square" rtlCol="0">
              <a:spAutoFit/>
            </a:bodyPr>
            <a:lstStyle/>
            <a:p>
              <a:r>
                <a:rPr lang="en-US" sz="900" i="1" dirty="0"/>
                <a:t>&gt; some college</a:t>
              </a:r>
            </a:p>
          </p:txBody>
        </p:sp>
        <p:sp>
          <p:nvSpPr>
            <p:cNvPr id="120" name="TextBox 119"/>
            <p:cNvSpPr txBox="1"/>
            <p:nvPr/>
          </p:nvSpPr>
          <p:spPr>
            <a:xfrm>
              <a:off x="4737258" y="3039513"/>
              <a:ext cx="1144918" cy="441733"/>
            </a:xfrm>
            <a:prstGeom prst="rect">
              <a:avLst/>
            </a:prstGeom>
            <a:noFill/>
          </p:spPr>
          <p:txBody>
            <a:bodyPr wrap="square" rtlCol="0">
              <a:spAutoFit/>
            </a:bodyPr>
            <a:lstStyle/>
            <a:p>
              <a:r>
                <a:rPr lang="en-US" sz="900" i="1" dirty="0"/>
                <a:t>strenuous sport/rec, &gt; 2d</a:t>
              </a:r>
            </a:p>
          </p:txBody>
        </p:sp>
        <p:sp>
          <p:nvSpPr>
            <p:cNvPr id="121" name="TextBox 120"/>
            <p:cNvSpPr txBox="1"/>
            <p:nvPr/>
          </p:nvSpPr>
          <p:spPr>
            <a:xfrm>
              <a:off x="3791717" y="3877786"/>
              <a:ext cx="813252" cy="276082"/>
            </a:xfrm>
            <a:prstGeom prst="rect">
              <a:avLst/>
            </a:prstGeom>
            <a:noFill/>
          </p:spPr>
          <p:txBody>
            <a:bodyPr wrap="square" rtlCol="0">
              <a:spAutoFit/>
            </a:bodyPr>
            <a:lstStyle/>
            <a:p>
              <a:r>
                <a:rPr lang="en-US" sz="900" i="1" dirty="0"/>
                <a:t>obese</a:t>
              </a:r>
            </a:p>
          </p:txBody>
        </p:sp>
        <p:sp>
          <p:nvSpPr>
            <p:cNvPr id="122" name="TextBox 121"/>
            <p:cNvSpPr txBox="1"/>
            <p:nvPr/>
          </p:nvSpPr>
          <p:spPr>
            <a:xfrm>
              <a:off x="2203380" y="3888991"/>
              <a:ext cx="802867" cy="276082"/>
            </a:xfrm>
            <a:prstGeom prst="rect">
              <a:avLst/>
            </a:prstGeom>
            <a:noFill/>
          </p:spPr>
          <p:txBody>
            <a:bodyPr wrap="square" rtlCol="0">
              <a:spAutoFit/>
            </a:bodyPr>
            <a:lstStyle/>
            <a:p>
              <a:r>
                <a:rPr lang="en-US" sz="900" i="1" dirty="0"/>
                <a:t>not obese</a:t>
              </a:r>
            </a:p>
          </p:txBody>
        </p:sp>
        <p:sp>
          <p:nvSpPr>
            <p:cNvPr id="123" name="TextBox 122"/>
            <p:cNvSpPr txBox="1"/>
            <p:nvPr/>
          </p:nvSpPr>
          <p:spPr>
            <a:xfrm>
              <a:off x="4959134" y="2253655"/>
              <a:ext cx="1060588" cy="276082"/>
            </a:xfrm>
            <a:prstGeom prst="rect">
              <a:avLst/>
            </a:prstGeom>
            <a:noFill/>
          </p:spPr>
          <p:txBody>
            <a:bodyPr wrap="square" rtlCol="0">
              <a:spAutoFit/>
            </a:bodyPr>
            <a:lstStyle/>
            <a:p>
              <a:r>
                <a:rPr lang="en-US" sz="900" i="1" dirty="0"/>
                <a:t>≤ some college</a:t>
              </a:r>
            </a:p>
          </p:txBody>
        </p:sp>
        <p:sp>
          <p:nvSpPr>
            <p:cNvPr id="124" name="TextBox 123"/>
            <p:cNvSpPr txBox="1"/>
            <p:nvPr/>
          </p:nvSpPr>
          <p:spPr>
            <a:xfrm>
              <a:off x="3584782" y="3060325"/>
              <a:ext cx="1059638" cy="441733"/>
            </a:xfrm>
            <a:prstGeom prst="rect">
              <a:avLst/>
            </a:prstGeom>
            <a:noFill/>
          </p:spPr>
          <p:txBody>
            <a:bodyPr wrap="square" rtlCol="0">
              <a:spAutoFit/>
            </a:bodyPr>
            <a:lstStyle/>
            <a:p>
              <a:r>
                <a:rPr lang="en-US" sz="900" i="1" dirty="0"/>
                <a:t>strenuous sport/rec, ≤ 2d</a:t>
              </a:r>
            </a:p>
          </p:txBody>
        </p:sp>
        <p:sp>
          <p:nvSpPr>
            <p:cNvPr id="59" name="TextBox 58"/>
            <p:cNvSpPr txBox="1"/>
            <p:nvPr/>
          </p:nvSpPr>
          <p:spPr>
            <a:xfrm>
              <a:off x="2219705" y="4715538"/>
              <a:ext cx="1622364" cy="441733"/>
            </a:xfrm>
            <a:prstGeom prst="rect">
              <a:avLst/>
            </a:prstGeom>
            <a:noFill/>
          </p:spPr>
          <p:txBody>
            <a:bodyPr wrap="square" rtlCol="0">
              <a:spAutoFit/>
            </a:bodyPr>
            <a:lstStyle/>
            <a:p>
              <a:r>
                <a:rPr lang="en-US" sz="900" i="1" dirty="0"/>
                <a:t>high depressive</a:t>
              </a:r>
            </a:p>
            <a:p>
              <a:r>
                <a:rPr lang="en-US" sz="900" i="1" dirty="0"/>
                <a:t>symptoms</a:t>
              </a:r>
            </a:p>
          </p:txBody>
        </p:sp>
        <p:sp>
          <p:nvSpPr>
            <p:cNvPr id="60" name="TextBox 59"/>
            <p:cNvSpPr txBox="1"/>
            <p:nvPr/>
          </p:nvSpPr>
          <p:spPr>
            <a:xfrm>
              <a:off x="685800" y="4687367"/>
              <a:ext cx="1191557" cy="607382"/>
            </a:xfrm>
            <a:prstGeom prst="rect">
              <a:avLst/>
            </a:prstGeom>
            <a:noFill/>
          </p:spPr>
          <p:txBody>
            <a:bodyPr wrap="square" rtlCol="0">
              <a:spAutoFit/>
            </a:bodyPr>
            <a:lstStyle/>
            <a:p>
              <a:r>
                <a:rPr lang="en-US" sz="900" i="1" dirty="0"/>
                <a:t>without high</a:t>
              </a:r>
            </a:p>
            <a:p>
              <a:r>
                <a:rPr lang="en-US" sz="900" i="1" dirty="0"/>
                <a:t>depressive symptoms</a:t>
              </a:r>
            </a:p>
          </p:txBody>
        </p:sp>
        <p:sp>
          <p:nvSpPr>
            <p:cNvPr id="109" name="TextBox 108"/>
            <p:cNvSpPr txBox="1"/>
            <p:nvPr/>
          </p:nvSpPr>
          <p:spPr>
            <a:xfrm>
              <a:off x="7589808" y="1496367"/>
              <a:ext cx="1087413" cy="565970"/>
            </a:xfrm>
            <a:prstGeom prst="rect">
              <a:avLst/>
            </a:prstGeom>
            <a:noFill/>
          </p:spPr>
          <p:txBody>
            <a:bodyPr wrap="square" rtlCol="0">
              <a:spAutoFit/>
            </a:bodyPr>
            <a:lstStyle/>
            <a:p>
              <a:r>
                <a:rPr lang="en-US" sz="825" i="1" dirty="0"/>
                <a:t>WOMAC Function </a:t>
              </a:r>
            </a:p>
            <a:p>
              <a:r>
                <a:rPr lang="en-US" sz="825" i="1" dirty="0"/>
                <a:t>&gt; 23.7</a:t>
              </a:r>
            </a:p>
          </p:txBody>
        </p:sp>
        <p:sp>
          <p:nvSpPr>
            <p:cNvPr id="22" name="Rectangle 21"/>
            <p:cNvSpPr/>
            <p:nvPr/>
          </p:nvSpPr>
          <p:spPr>
            <a:xfrm>
              <a:off x="6638034" y="1122593"/>
              <a:ext cx="1650552" cy="17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1411 persons</a:t>
              </a:r>
            </a:p>
          </p:txBody>
        </p:sp>
        <p:sp>
          <p:nvSpPr>
            <p:cNvPr id="98" name="Flowchart: Connector 97"/>
            <p:cNvSpPr/>
            <p:nvPr/>
          </p:nvSpPr>
          <p:spPr>
            <a:xfrm>
              <a:off x="10151935" y="401225"/>
              <a:ext cx="919987" cy="809580"/>
            </a:xfrm>
            <a:prstGeom prst="flowChartConnector">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2" name="Flowchart: Connector 101"/>
            <p:cNvSpPr/>
            <p:nvPr/>
          </p:nvSpPr>
          <p:spPr>
            <a:xfrm>
              <a:off x="8683775" y="1331956"/>
              <a:ext cx="919987" cy="809580"/>
            </a:xfrm>
            <a:prstGeom prst="flowChartConnector">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3" name="Flowchart: Connector 102"/>
            <p:cNvSpPr/>
            <p:nvPr/>
          </p:nvSpPr>
          <p:spPr>
            <a:xfrm>
              <a:off x="7292440" y="2176562"/>
              <a:ext cx="919987" cy="80958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4" name="Flowchart: Connector 103"/>
            <p:cNvSpPr/>
            <p:nvPr/>
          </p:nvSpPr>
          <p:spPr>
            <a:xfrm>
              <a:off x="5851467" y="2965197"/>
              <a:ext cx="919987" cy="809580"/>
            </a:xfrm>
            <a:prstGeom prst="flowChartConnec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5" name="Flowchart: Connector 104"/>
            <p:cNvSpPr/>
            <p:nvPr/>
          </p:nvSpPr>
          <p:spPr>
            <a:xfrm>
              <a:off x="4447434" y="3757620"/>
              <a:ext cx="919987" cy="809580"/>
            </a:xfrm>
            <a:prstGeom prst="flowChartConnec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6" name="Flowchart: Connector 105"/>
            <p:cNvSpPr/>
            <p:nvPr/>
          </p:nvSpPr>
          <p:spPr>
            <a:xfrm>
              <a:off x="2127219" y="5328848"/>
              <a:ext cx="919987" cy="809580"/>
            </a:xfrm>
            <a:prstGeom prst="flowChartConnector">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1" name="Flowchart: Connector 110"/>
            <p:cNvSpPr/>
            <p:nvPr/>
          </p:nvSpPr>
          <p:spPr>
            <a:xfrm>
              <a:off x="776369" y="5338697"/>
              <a:ext cx="919987" cy="809580"/>
            </a:xfrm>
            <a:prstGeom prst="flowChartConnector">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6" name="TextBox 75"/>
            <p:cNvSpPr txBox="1"/>
            <p:nvPr/>
          </p:nvSpPr>
          <p:spPr>
            <a:xfrm>
              <a:off x="5873583" y="3116792"/>
              <a:ext cx="866301" cy="579774"/>
            </a:xfrm>
            <a:prstGeom prst="rect">
              <a:avLst/>
            </a:prstGeom>
            <a:noFill/>
            <a:ln>
              <a:noFill/>
            </a:ln>
          </p:spPr>
          <p:txBody>
            <a:bodyPr wrap="square" rtlCol="0">
              <a:spAutoFit/>
            </a:bodyPr>
            <a:lstStyle/>
            <a:p>
              <a:pPr algn="ctr"/>
              <a:r>
                <a:rPr lang="en-US" sz="900" b="1" dirty="0"/>
                <a:t>Low Risk-1</a:t>
              </a:r>
            </a:p>
            <a:p>
              <a:pPr algn="ctr"/>
              <a:r>
                <a:rPr lang="en-US" sz="900" b="1" dirty="0"/>
                <a:t>0% </a:t>
              </a:r>
              <a:br>
                <a:rPr lang="en-US" sz="900" b="1" dirty="0"/>
              </a:br>
              <a:r>
                <a:rPr lang="en-US" sz="750" b="1" dirty="0"/>
                <a:t>(0/52)</a:t>
              </a:r>
            </a:p>
          </p:txBody>
        </p:sp>
        <p:sp>
          <p:nvSpPr>
            <p:cNvPr id="83" name="TextBox 82"/>
            <p:cNvSpPr txBox="1"/>
            <p:nvPr/>
          </p:nvSpPr>
          <p:spPr>
            <a:xfrm>
              <a:off x="4443844" y="3897275"/>
              <a:ext cx="927293" cy="579774"/>
            </a:xfrm>
            <a:prstGeom prst="rect">
              <a:avLst/>
            </a:prstGeom>
            <a:noFill/>
          </p:spPr>
          <p:txBody>
            <a:bodyPr wrap="square" rtlCol="0">
              <a:spAutoFit/>
            </a:bodyPr>
            <a:lstStyle/>
            <a:p>
              <a:pPr algn="ctr"/>
              <a:r>
                <a:rPr lang="en-US" sz="900" b="1" dirty="0"/>
                <a:t>High Risk-1</a:t>
              </a:r>
            </a:p>
            <a:p>
              <a:pPr algn="ctr"/>
              <a:r>
                <a:rPr lang="en-US" sz="900" b="1" dirty="0"/>
                <a:t>18.7 % </a:t>
              </a:r>
              <a:r>
                <a:rPr lang="en-US" sz="750" b="1" dirty="0"/>
                <a:t>(20/107)</a:t>
              </a:r>
            </a:p>
          </p:txBody>
        </p:sp>
        <p:sp>
          <p:nvSpPr>
            <p:cNvPr id="90" name="TextBox 89"/>
            <p:cNvSpPr txBox="1"/>
            <p:nvPr/>
          </p:nvSpPr>
          <p:spPr>
            <a:xfrm>
              <a:off x="2139757" y="5473958"/>
              <a:ext cx="903155" cy="579774"/>
            </a:xfrm>
            <a:prstGeom prst="rect">
              <a:avLst/>
            </a:prstGeom>
            <a:noFill/>
          </p:spPr>
          <p:txBody>
            <a:bodyPr wrap="square" rtlCol="0">
              <a:spAutoFit/>
            </a:bodyPr>
            <a:lstStyle/>
            <a:p>
              <a:pPr algn="ctr"/>
              <a:r>
                <a:rPr lang="en-US" sz="900" b="1" dirty="0"/>
                <a:t>High Risk-2</a:t>
              </a:r>
            </a:p>
            <a:p>
              <a:pPr algn="ctr"/>
              <a:r>
                <a:rPr lang="en-US" sz="900" b="1" dirty="0"/>
                <a:t>21.9% </a:t>
              </a:r>
            </a:p>
            <a:p>
              <a:pPr algn="ctr"/>
              <a:r>
                <a:rPr lang="en-US" sz="750" b="1" dirty="0"/>
                <a:t>(7/32)</a:t>
              </a:r>
            </a:p>
          </p:txBody>
        </p:sp>
        <p:sp>
          <p:nvSpPr>
            <p:cNvPr id="92" name="TextBox 91"/>
            <p:cNvSpPr txBox="1"/>
            <p:nvPr/>
          </p:nvSpPr>
          <p:spPr>
            <a:xfrm>
              <a:off x="777721" y="5479647"/>
              <a:ext cx="920700" cy="579774"/>
            </a:xfrm>
            <a:prstGeom prst="rect">
              <a:avLst/>
            </a:prstGeom>
            <a:noFill/>
          </p:spPr>
          <p:txBody>
            <a:bodyPr wrap="square" rtlCol="0">
              <a:spAutoFit/>
            </a:bodyPr>
            <a:lstStyle/>
            <a:p>
              <a:pPr algn="ctr"/>
              <a:r>
                <a:rPr lang="en-US" sz="900" b="1" dirty="0"/>
                <a:t>Low Risk-3</a:t>
              </a:r>
            </a:p>
            <a:p>
              <a:pPr algn="ctr"/>
              <a:r>
                <a:rPr lang="en-US" sz="900" b="1" dirty="0"/>
                <a:t>5.8% </a:t>
              </a:r>
            </a:p>
            <a:p>
              <a:pPr algn="ctr"/>
              <a:r>
                <a:rPr lang="en-US" sz="750" b="1" dirty="0"/>
                <a:t>(11/191)</a:t>
              </a:r>
            </a:p>
          </p:txBody>
        </p:sp>
        <p:sp>
          <p:nvSpPr>
            <p:cNvPr id="44" name="TextBox 43"/>
            <p:cNvSpPr txBox="1"/>
            <p:nvPr/>
          </p:nvSpPr>
          <p:spPr>
            <a:xfrm>
              <a:off x="8658972" y="1478191"/>
              <a:ext cx="967166" cy="579774"/>
            </a:xfrm>
            <a:prstGeom prst="rect">
              <a:avLst/>
            </a:prstGeom>
            <a:noFill/>
          </p:spPr>
          <p:txBody>
            <a:bodyPr wrap="square" rtlCol="0">
              <a:spAutoFit/>
            </a:bodyPr>
            <a:lstStyle/>
            <a:p>
              <a:pPr algn="ctr"/>
              <a:r>
                <a:rPr lang="en-US" sz="900" b="1" dirty="0"/>
                <a:t>High Risk-4</a:t>
              </a:r>
            </a:p>
            <a:p>
              <a:pPr algn="ctr"/>
              <a:r>
                <a:rPr lang="en-US" sz="900" b="1" dirty="0"/>
                <a:t>29.0% </a:t>
              </a:r>
            </a:p>
            <a:p>
              <a:pPr algn="ctr"/>
              <a:r>
                <a:rPr lang="en-US" sz="750" b="1" dirty="0"/>
                <a:t>(29/100)</a:t>
              </a:r>
            </a:p>
          </p:txBody>
        </p:sp>
        <p:sp>
          <p:nvSpPr>
            <p:cNvPr id="4" name="TextBox 3"/>
            <p:cNvSpPr txBox="1"/>
            <p:nvPr/>
          </p:nvSpPr>
          <p:spPr>
            <a:xfrm>
              <a:off x="10159579" y="544459"/>
              <a:ext cx="891239" cy="579774"/>
            </a:xfrm>
            <a:prstGeom prst="rect">
              <a:avLst/>
            </a:prstGeom>
            <a:noFill/>
          </p:spPr>
          <p:txBody>
            <a:bodyPr wrap="square" rtlCol="0">
              <a:spAutoFit/>
            </a:bodyPr>
            <a:lstStyle/>
            <a:p>
              <a:pPr algn="ctr"/>
              <a:r>
                <a:rPr lang="en-US" sz="900" b="1" dirty="0"/>
                <a:t>High Risk-3</a:t>
              </a:r>
            </a:p>
            <a:p>
              <a:pPr algn="ctr"/>
              <a:r>
                <a:rPr lang="en-US" sz="900" b="1" dirty="0"/>
                <a:t>23.1%</a:t>
              </a:r>
              <a:r>
                <a:rPr lang="en-US" sz="900" dirty="0"/>
                <a:t> </a:t>
              </a:r>
              <a:r>
                <a:rPr lang="en-US" sz="750" b="1" dirty="0"/>
                <a:t>(106/459)</a:t>
              </a:r>
            </a:p>
          </p:txBody>
        </p:sp>
        <p:sp>
          <p:nvSpPr>
            <p:cNvPr id="69" name="TextBox 68"/>
            <p:cNvSpPr txBox="1"/>
            <p:nvPr/>
          </p:nvSpPr>
          <p:spPr>
            <a:xfrm>
              <a:off x="7199601" y="2308886"/>
              <a:ext cx="1118840" cy="579774"/>
            </a:xfrm>
            <a:prstGeom prst="rect">
              <a:avLst/>
            </a:prstGeom>
            <a:noFill/>
          </p:spPr>
          <p:txBody>
            <a:bodyPr wrap="square" rtlCol="0">
              <a:spAutoFit/>
            </a:bodyPr>
            <a:lstStyle/>
            <a:p>
              <a:pPr algn="ctr"/>
              <a:r>
                <a:rPr lang="en-US" sz="900" b="1" dirty="0"/>
                <a:t>Low Risk-2</a:t>
              </a:r>
            </a:p>
            <a:p>
              <a:pPr algn="ctr"/>
              <a:r>
                <a:rPr lang="en-US" sz="900" b="1" dirty="0"/>
                <a:t>3.6% </a:t>
              </a:r>
              <a:br>
                <a:rPr lang="en-US" sz="900" b="1" dirty="0"/>
              </a:br>
              <a:r>
                <a:rPr lang="en-US" sz="750" b="1" dirty="0"/>
                <a:t>(33/929)</a:t>
              </a:r>
            </a:p>
          </p:txBody>
        </p:sp>
      </p:grpSp>
    </p:spTree>
    <p:extLst>
      <p:ext uri="{BB962C8B-B14F-4D97-AF65-F5344CB8AC3E}">
        <p14:creationId xmlns:p14="http://schemas.microsoft.com/office/powerpoint/2010/main" val="237141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1447800" y="930392"/>
            <a:ext cx="6772247" cy="4925102"/>
            <a:chOff x="16382909" y="5159375"/>
            <a:chExt cx="9029663" cy="6566803"/>
          </a:xfrm>
        </p:grpSpPr>
        <p:sp>
          <p:nvSpPr>
            <p:cNvPr id="5" name="Rectangle 5"/>
            <p:cNvSpPr>
              <a:spLocks noChangeArrowheads="1"/>
            </p:cNvSpPr>
            <p:nvPr/>
          </p:nvSpPr>
          <p:spPr bwMode="auto">
            <a:xfrm>
              <a:off x="19504025" y="5159375"/>
              <a:ext cx="5438775" cy="484188"/>
            </a:xfrm>
            <a:prstGeom prst="rect">
              <a:avLst/>
            </a:pr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6"/>
            <p:cNvSpPr>
              <a:spLocks noChangeArrowheads="1"/>
            </p:cNvSpPr>
            <p:nvPr/>
          </p:nvSpPr>
          <p:spPr bwMode="auto">
            <a:xfrm>
              <a:off x="19671468" y="5202238"/>
              <a:ext cx="5235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b="1" dirty="0">
                  <a:solidFill>
                    <a:srgbClr val="000000"/>
                  </a:solidFill>
                  <a:latin typeface="Calibri" panose="020F0502020204030204" pitchFamily="34" charset="0"/>
                </a:rPr>
                <a:t>1279 Eligible Persons (Validation Cohort) </a:t>
              </a:r>
              <a:endParaRPr lang="en-US" altLang="en-US" sz="1350" dirty="0"/>
            </a:p>
          </p:txBody>
        </p:sp>
        <p:sp>
          <p:nvSpPr>
            <p:cNvPr id="7" name="Line 7"/>
            <p:cNvSpPr>
              <a:spLocks noChangeShapeType="1"/>
            </p:cNvSpPr>
            <p:nvPr/>
          </p:nvSpPr>
          <p:spPr bwMode="auto">
            <a:xfrm flipH="1">
              <a:off x="19843635" y="5653069"/>
              <a:ext cx="2267193" cy="76906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8"/>
            <p:cNvSpPr>
              <a:spLocks noChangeShapeType="1"/>
            </p:cNvSpPr>
            <p:nvPr/>
          </p:nvSpPr>
          <p:spPr bwMode="auto">
            <a:xfrm>
              <a:off x="22132863" y="5654226"/>
              <a:ext cx="2301814" cy="77678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Oval 9"/>
            <p:cNvSpPr>
              <a:spLocks noChangeArrowheads="1"/>
            </p:cNvSpPr>
            <p:nvPr/>
          </p:nvSpPr>
          <p:spPr bwMode="auto">
            <a:xfrm>
              <a:off x="18906332" y="6431009"/>
              <a:ext cx="1944688" cy="1819275"/>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Oval 10"/>
            <p:cNvSpPr>
              <a:spLocks noChangeArrowheads="1"/>
            </p:cNvSpPr>
            <p:nvPr/>
          </p:nvSpPr>
          <p:spPr bwMode="auto">
            <a:xfrm>
              <a:off x="17684859" y="9919603"/>
              <a:ext cx="1957388" cy="1806575"/>
            </a:xfrm>
            <a:prstGeom prst="ellipse">
              <a:avLst/>
            </a:prstGeom>
            <a:solidFill>
              <a:srgbClr val="E7E6E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Oval 12"/>
            <p:cNvSpPr>
              <a:spLocks noChangeArrowheads="1"/>
            </p:cNvSpPr>
            <p:nvPr/>
          </p:nvSpPr>
          <p:spPr bwMode="auto">
            <a:xfrm>
              <a:off x="19934346" y="9913770"/>
              <a:ext cx="1944688" cy="1806575"/>
            </a:xfrm>
            <a:prstGeom prst="ellipse">
              <a:avLst/>
            </a:prstGeom>
            <a:solidFill>
              <a:srgbClr val="7030A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Oval 14"/>
            <p:cNvSpPr>
              <a:spLocks noChangeArrowheads="1"/>
            </p:cNvSpPr>
            <p:nvPr/>
          </p:nvSpPr>
          <p:spPr bwMode="auto">
            <a:xfrm>
              <a:off x="23467884" y="6433574"/>
              <a:ext cx="1944688" cy="1819275"/>
            </a:xfrm>
            <a:prstGeom prst="ellipse">
              <a:avLst/>
            </a:prstGeom>
            <a:solidFill>
              <a:srgbClr val="C6B1F9"/>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Line 16"/>
            <p:cNvSpPr>
              <a:spLocks noChangeShapeType="1"/>
            </p:cNvSpPr>
            <p:nvPr/>
          </p:nvSpPr>
          <p:spPr bwMode="auto">
            <a:xfrm>
              <a:off x="19882203" y="8250284"/>
              <a:ext cx="0" cy="6381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Rectangle 17"/>
            <p:cNvSpPr>
              <a:spLocks noChangeArrowheads="1"/>
            </p:cNvSpPr>
            <p:nvPr/>
          </p:nvSpPr>
          <p:spPr bwMode="auto">
            <a:xfrm>
              <a:off x="18614232" y="8895017"/>
              <a:ext cx="2528888" cy="495300"/>
            </a:xfrm>
            <a:prstGeom prst="rect">
              <a:avLst/>
            </a:pr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8"/>
            <p:cNvSpPr>
              <a:spLocks noChangeArrowheads="1"/>
            </p:cNvSpPr>
            <p:nvPr/>
          </p:nvSpPr>
          <p:spPr bwMode="auto">
            <a:xfrm>
              <a:off x="18994972" y="8956515"/>
              <a:ext cx="1530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b="1" dirty="0">
                  <a:solidFill>
                    <a:srgbClr val="000000"/>
                  </a:solidFill>
                  <a:latin typeface="Calibri" panose="020F0502020204030204" pitchFamily="34" charset="0"/>
                </a:rPr>
                <a:t>968 Persons</a:t>
              </a:r>
              <a:endParaRPr lang="en-US" altLang="en-US" sz="1350" dirty="0"/>
            </a:p>
          </p:txBody>
        </p:sp>
        <p:sp>
          <p:nvSpPr>
            <p:cNvPr id="19" name="Line 19"/>
            <p:cNvSpPr>
              <a:spLocks noChangeShapeType="1"/>
            </p:cNvSpPr>
            <p:nvPr/>
          </p:nvSpPr>
          <p:spPr bwMode="auto">
            <a:xfrm flipH="1">
              <a:off x="18676938" y="9393188"/>
              <a:ext cx="1166430" cy="52641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0" name="Line 20"/>
            <p:cNvSpPr>
              <a:spLocks noChangeShapeType="1"/>
            </p:cNvSpPr>
            <p:nvPr/>
          </p:nvSpPr>
          <p:spPr bwMode="auto">
            <a:xfrm>
              <a:off x="19870003" y="9392794"/>
              <a:ext cx="992492" cy="54040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2" name="Rectangle 22"/>
            <p:cNvSpPr>
              <a:spLocks noChangeArrowheads="1"/>
            </p:cNvSpPr>
            <p:nvPr/>
          </p:nvSpPr>
          <p:spPr bwMode="auto">
            <a:xfrm>
              <a:off x="19579661" y="5799854"/>
              <a:ext cx="115980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Age ≤ 66.5</a:t>
              </a:r>
              <a:endParaRPr lang="en-US" altLang="en-US" sz="1350" dirty="0"/>
            </a:p>
          </p:txBody>
        </p:sp>
        <p:sp>
          <p:nvSpPr>
            <p:cNvPr id="23" name="Rectangle 23"/>
            <p:cNvSpPr>
              <a:spLocks noChangeArrowheads="1"/>
            </p:cNvSpPr>
            <p:nvPr/>
          </p:nvSpPr>
          <p:spPr bwMode="auto">
            <a:xfrm>
              <a:off x="23598791" y="5788819"/>
              <a:ext cx="115980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Age &gt; 66.5</a:t>
              </a:r>
              <a:endParaRPr lang="en-US" altLang="en-US" sz="1350" dirty="0"/>
            </a:p>
          </p:txBody>
        </p:sp>
        <p:sp>
          <p:nvSpPr>
            <p:cNvPr id="24" name="Rectangle 24"/>
            <p:cNvSpPr>
              <a:spLocks noChangeArrowheads="1"/>
            </p:cNvSpPr>
            <p:nvPr/>
          </p:nvSpPr>
          <p:spPr bwMode="auto">
            <a:xfrm>
              <a:off x="19622664" y="6921267"/>
              <a:ext cx="662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tx1">
                      <a:lumMod val="50000"/>
                    </a:schemeClr>
                  </a:solidFill>
                  <a:latin typeface="Calibri" panose="020F0502020204030204" pitchFamily="34" charset="0"/>
                </a:rPr>
                <a:t>7.3 % </a:t>
              </a:r>
              <a:endParaRPr lang="en-US" altLang="en-US" sz="1350" dirty="0">
                <a:solidFill>
                  <a:schemeClr val="tx1">
                    <a:lumMod val="50000"/>
                  </a:schemeClr>
                </a:solidFill>
              </a:endParaRPr>
            </a:p>
          </p:txBody>
        </p:sp>
        <p:sp>
          <p:nvSpPr>
            <p:cNvPr id="25" name="Rectangle 25"/>
            <p:cNvSpPr>
              <a:spLocks noChangeArrowheads="1"/>
            </p:cNvSpPr>
            <p:nvPr/>
          </p:nvSpPr>
          <p:spPr bwMode="auto">
            <a:xfrm>
              <a:off x="19025790" y="7163067"/>
              <a:ext cx="1721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tx1">
                      <a:lumMod val="50000"/>
                    </a:schemeClr>
                  </a:solidFill>
                  <a:latin typeface="Calibri" panose="020F0502020204030204" pitchFamily="34" charset="0"/>
                </a:rPr>
                <a:t>slow gait speed</a:t>
              </a:r>
              <a:endParaRPr lang="en-US" altLang="en-US" sz="1350" dirty="0">
                <a:solidFill>
                  <a:schemeClr val="tx1">
                    <a:lumMod val="50000"/>
                  </a:schemeClr>
                </a:solidFill>
              </a:endParaRPr>
            </a:p>
          </p:txBody>
        </p:sp>
        <p:sp>
          <p:nvSpPr>
            <p:cNvPr id="26" name="Rectangle 26"/>
            <p:cNvSpPr>
              <a:spLocks noChangeArrowheads="1"/>
            </p:cNvSpPr>
            <p:nvPr/>
          </p:nvSpPr>
          <p:spPr bwMode="auto">
            <a:xfrm>
              <a:off x="19518554" y="7611579"/>
              <a:ext cx="739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chemeClr val="tx1">
                      <a:lumMod val="50000"/>
                    </a:schemeClr>
                  </a:solidFill>
                  <a:latin typeface="Calibri" panose="020F0502020204030204" pitchFamily="34" charset="0"/>
                </a:rPr>
                <a:t>(71/968)</a:t>
              </a:r>
              <a:endParaRPr lang="en-US" altLang="en-US" sz="1350" dirty="0">
                <a:solidFill>
                  <a:schemeClr val="tx1">
                    <a:lumMod val="50000"/>
                  </a:schemeClr>
                </a:solidFill>
              </a:endParaRPr>
            </a:p>
          </p:txBody>
        </p:sp>
        <p:sp>
          <p:nvSpPr>
            <p:cNvPr id="27" name="Rectangle 27"/>
            <p:cNvSpPr>
              <a:spLocks noChangeArrowheads="1"/>
            </p:cNvSpPr>
            <p:nvPr/>
          </p:nvSpPr>
          <p:spPr bwMode="auto">
            <a:xfrm>
              <a:off x="23774283" y="6791004"/>
              <a:ext cx="124179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tx1">
                      <a:lumMod val="50000"/>
                    </a:schemeClr>
                  </a:solidFill>
                  <a:latin typeface="Calibri" panose="020F0502020204030204" pitchFamily="34" charset="0"/>
                </a:rPr>
                <a:t>High Risk-1</a:t>
              </a:r>
              <a:endParaRPr lang="en-US" altLang="en-US" sz="1350" dirty="0">
                <a:solidFill>
                  <a:schemeClr val="tx1">
                    <a:lumMod val="50000"/>
                  </a:schemeClr>
                </a:solidFill>
              </a:endParaRPr>
            </a:p>
          </p:txBody>
        </p:sp>
        <p:sp>
          <p:nvSpPr>
            <p:cNvPr id="28" name="Rectangle 28"/>
            <p:cNvSpPr>
              <a:spLocks noChangeArrowheads="1"/>
            </p:cNvSpPr>
            <p:nvPr/>
          </p:nvSpPr>
          <p:spPr bwMode="auto">
            <a:xfrm>
              <a:off x="24096221" y="7138582"/>
              <a:ext cx="739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23.2% </a:t>
              </a:r>
              <a:endParaRPr lang="en-US" altLang="en-US" sz="1350" dirty="0"/>
            </a:p>
          </p:txBody>
        </p:sp>
        <p:sp>
          <p:nvSpPr>
            <p:cNvPr id="29" name="Rectangle 29"/>
            <p:cNvSpPr>
              <a:spLocks noChangeArrowheads="1"/>
            </p:cNvSpPr>
            <p:nvPr/>
          </p:nvSpPr>
          <p:spPr bwMode="auto">
            <a:xfrm>
              <a:off x="23597381" y="7361340"/>
              <a:ext cx="17816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slow gait speed </a:t>
              </a:r>
              <a:endParaRPr lang="en-US" altLang="en-US" sz="1350" dirty="0"/>
            </a:p>
          </p:txBody>
        </p:sp>
        <p:sp>
          <p:nvSpPr>
            <p:cNvPr id="32" name="Rectangle 32"/>
            <p:cNvSpPr>
              <a:spLocks noChangeArrowheads="1"/>
            </p:cNvSpPr>
            <p:nvPr/>
          </p:nvSpPr>
          <p:spPr bwMode="auto">
            <a:xfrm>
              <a:off x="24035453" y="7730795"/>
              <a:ext cx="739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chemeClr val="tx1">
                      <a:lumMod val="50000"/>
                    </a:schemeClr>
                  </a:solidFill>
                  <a:latin typeface="Calibri" panose="020F0502020204030204" pitchFamily="34" charset="0"/>
                </a:rPr>
                <a:t>(72/311</a:t>
              </a:r>
              <a:r>
                <a:rPr lang="en-US" altLang="en-US" sz="1200" b="1" dirty="0">
                  <a:solidFill>
                    <a:srgbClr val="000000"/>
                  </a:solidFill>
                  <a:latin typeface="Calibri" panose="020F0502020204030204" pitchFamily="34" charset="0"/>
                </a:rPr>
                <a:t>)</a:t>
              </a:r>
              <a:endParaRPr lang="en-US" altLang="en-US" sz="1350" dirty="0"/>
            </a:p>
          </p:txBody>
        </p:sp>
        <p:sp>
          <p:nvSpPr>
            <p:cNvPr id="33" name="Rectangle 33"/>
            <p:cNvSpPr>
              <a:spLocks noChangeArrowheads="1"/>
            </p:cNvSpPr>
            <p:nvPr/>
          </p:nvSpPr>
          <p:spPr bwMode="auto">
            <a:xfrm>
              <a:off x="16382909" y="9464218"/>
              <a:ext cx="27956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fontAlgn="base">
                <a:spcBef>
                  <a:spcPct val="0"/>
                </a:spcBef>
                <a:spcAft>
                  <a:spcPct val="0"/>
                </a:spcAft>
              </a:pPr>
              <a:r>
                <a:rPr lang="en-US" altLang="en-US" sz="1575" b="1" dirty="0">
                  <a:solidFill>
                    <a:srgbClr val="000000"/>
                  </a:solidFill>
                  <a:latin typeface="Calibri" panose="020F0502020204030204" pitchFamily="34" charset="0"/>
                </a:rPr>
                <a:t>WOMAC Function ≤ 23.7 </a:t>
              </a:r>
              <a:endParaRPr lang="en-US" altLang="en-US" sz="1350" dirty="0"/>
            </a:p>
          </p:txBody>
        </p:sp>
        <p:sp>
          <p:nvSpPr>
            <p:cNvPr id="35" name="Rectangle 35"/>
            <p:cNvSpPr>
              <a:spLocks noChangeArrowheads="1"/>
            </p:cNvSpPr>
            <p:nvPr/>
          </p:nvSpPr>
          <p:spPr bwMode="auto">
            <a:xfrm>
              <a:off x="20514586" y="9470538"/>
              <a:ext cx="27956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WOMAC Function &gt; 23.7 </a:t>
              </a:r>
              <a:endParaRPr lang="en-US" altLang="en-US" sz="1350" dirty="0"/>
            </a:p>
          </p:txBody>
        </p:sp>
        <p:sp>
          <p:nvSpPr>
            <p:cNvPr id="37" name="Rectangle 37"/>
            <p:cNvSpPr>
              <a:spLocks noChangeArrowheads="1"/>
            </p:cNvSpPr>
            <p:nvPr/>
          </p:nvSpPr>
          <p:spPr bwMode="auto">
            <a:xfrm>
              <a:off x="18129324" y="10178445"/>
              <a:ext cx="97197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tx1">
                      <a:lumMod val="50000"/>
                    </a:schemeClr>
                  </a:solidFill>
                  <a:latin typeface="Calibri" panose="020F0502020204030204" pitchFamily="34" charset="0"/>
                </a:rPr>
                <a:t>Low Risk</a:t>
              </a:r>
              <a:endParaRPr lang="en-US" altLang="en-US" sz="1350" dirty="0">
                <a:solidFill>
                  <a:schemeClr val="tx1">
                    <a:lumMod val="50000"/>
                  </a:schemeClr>
                </a:solidFill>
              </a:endParaRPr>
            </a:p>
          </p:txBody>
        </p:sp>
        <p:sp>
          <p:nvSpPr>
            <p:cNvPr id="38" name="Rectangle 38"/>
            <p:cNvSpPr>
              <a:spLocks noChangeArrowheads="1"/>
            </p:cNvSpPr>
            <p:nvPr/>
          </p:nvSpPr>
          <p:spPr bwMode="auto">
            <a:xfrm>
              <a:off x="18418434" y="10548977"/>
              <a:ext cx="6027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6.6% </a:t>
              </a:r>
              <a:endParaRPr lang="en-US" altLang="en-US" sz="1350" dirty="0"/>
            </a:p>
          </p:txBody>
        </p:sp>
        <p:sp>
          <p:nvSpPr>
            <p:cNvPr id="39" name="Rectangle 39"/>
            <p:cNvSpPr>
              <a:spLocks noChangeArrowheads="1"/>
            </p:cNvSpPr>
            <p:nvPr/>
          </p:nvSpPr>
          <p:spPr bwMode="auto">
            <a:xfrm>
              <a:off x="17794774" y="10804247"/>
              <a:ext cx="17816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000000"/>
                  </a:solidFill>
                  <a:latin typeface="Calibri" panose="020F0502020204030204" pitchFamily="34" charset="0"/>
                </a:rPr>
                <a:t>slow gait speed </a:t>
              </a:r>
              <a:endParaRPr lang="en-US" altLang="en-US" sz="1350" dirty="0"/>
            </a:p>
          </p:txBody>
        </p:sp>
        <p:sp>
          <p:nvSpPr>
            <p:cNvPr id="42" name="Rectangle 42"/>
            <p:cNvSpPr>
              <a:spLocks noChangeArrowheads="1"/>
            </p:cNvSpPr>
            <p:nvPr/>
          </p:nvSpPr>
          <p:spPr bwMode="auto">
            <a:xfrm>
              <a:off x="18215721" y="11203854"/>
              <a:ext cx="739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rgbClr val="000000"/>
                  </a:solidFill>
                  <a:latin typeface="Calibri" panose="020F0502020204030204" pitchFamily="34" charset="0"/>
                </a:rPr>
                <a:t>(57/867)</a:t>
              </a:r>
              <a:endParaRPr lang="en-US" altLang="en-US" sz="1350" dirty="0"/>
            </a:p>
          </p:txBody>
        </p:sp>
        <p:sp>
          <p:nvSpPr>
            <p:cNvPr id="43" name="Rectangle 43"/>
            <p:cNvSpPr>
              <a:spLocks noChangeArrowheads="1"/>
            </p:cNvSpPr>
            <p:nvPr/>
          </p:nvSpPr>
          <p:spPr bwMode="auto">
            <a:xfrm>
              <a:off x="20284705" y="10173337"/>
              <a:ext cx="13016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FFFFFF"/>
                  </a:solidFill>
                  <a:latin typeface="Calibri" panose="020F0502020204030204" pitchFamily="34" charset="0"/>
                </a:rPr>
                <a:t>High Risk-2 </a:t>
              </a:r>
              <a:endParaRPr lang="en-US" altLang="en-US" sz="1350" dirty="0"/>
            </a:p>
          </p:txBody>
        </p:sp>
        <p:sp>
          <p:nvSpPr>
            <p:cNvPr id="44" name="Rectangle 44"/>
            <p:cNvSpPr>
              <a:spLocks noChangeArrowheads="1"/>
            </p:cNvSpPr>
            <p:nvPr/>
          </p:nvSpPr>
          <p:spPr bwMode="auto">
            <a:xfrm>
              <a:off x="20591220" y="10528655"/>
              <a:ext cx="739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rgbClr val="FFFFFF"/>
                  </a:solidFill>
                  <a:latin typeface="Calibri" panose="020F0502020204030204" pitchFamily="34" charset="0"/>
                </a:rPr>
                <a:t>13.9% </a:t>
              </a:r>
              <a:endParaRPr lang="en-US" altLang="en-US" sz="1350" dirty="0"/>
            </a:p>
          </p:txBody>
        </p:sp>
        <p:sp>
          <p:nvSpPr>
            <p:cNvPr id="48" name="Rectangle 48"/>
            <p:cNvSpPr>
              <a:spLocks noChangeArrowheads="1"/>
            </p:cNvSpPr>
            <p:nvPr/>
          </p:nvSpPr>
          <p:spPr bwMode="auto">
            <a:xfrm>
              <a:off x="20514586" y="11207835"/>
              <a:ext cx="739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200" b="1" dirty="0">
                  <a:solidFill>
                    <a:srgbClr val="FFFFFF"/>
                  </a:solidFill>
                  <a:latin typeface="Calibri" panose="020F0502020204030204" pitchFamily="34" charset="0"/>
                </a:rPr>
                <a:t>(14/101)</a:t>
              </a:r>
              <a:endParaRPr lang="en-US" altLang="en-US" sz="1350" dirty="0"/>
            </a:p>
          </p:txBody>
        </p:sp>
      </p:grpSp>
      <p:sp>
        <p:nvSpPr>
          <p:cNvPr id="2" name="TextBox 1"/>
          <p:cNvSpPr txBox="1"/>
          <p:nvPr/>
        </p:nvSpPr>
        <p:spPr>
          <a:xfrm>
            <a:off x="6667774" y="4909871"/>
            <a:ext cx="5105400" cy="1323439"/>
          </a:xfrm>
          <a:prstGeom prst="rect">
            <a:avLst/>
          </a:prstGeom>
          <a:noFill/>
        </p:spPr>
        <p:txBody>
          <a:bodyPr wrap="square" rtlCol="0">
            <a:spAutoFit/>
          </a:bodyPr>
          <a:lstStyle/>
          <a:p>
            <a:r>
              <a:rPr lang="en-US" sz="1600" u="sng" dirty="0"/>
              <a:t>FIGURE 3.  Predictors of Incident Slow Gait Speed and Risk Stratification, Validation Cohort.</a:t>
            </a:r>
            <a:r>
              <a:rPr lang="en-US" sz="1600" dirty="0"/>
              <a:t>  The figure depicts the findings when the most parsimonious tree generated by analysis of the derivation cohort was tested for its ability to risk stratify persons in the validation cohort. </a:t>
            </a:r>
          </a:p>
        </p:txBody>
      </p:sp>
      <p:sp>
        <p:nvSpPr>
          <p:cNvPr id="46" name="Rectangle 39"/>
          <p:cNvSpPr>
            <a:spLocks noChangeArrowheads="1"/>
          </p:cNvSpPr>
          <p:nvPr/>
        </p:nvSpPr>
        <p:spPr bwMode="auto">
          <a:xfrm>
            <a:off x="4191000" y="5149383"/>
            <a:ext cx="133626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575" b="1" dirty="0">
                <a:solidFill>
                  <a:schemeClr val="bg1"/>
                </a:solidFill>
                <a:latin typeface="Calibri" panose="020F0502020204030204" pitchFamily="34" charset="0"/>
              </a:rPr>
              <a:t>slow gait speed </a:t>
            </a:r>
            <a:endParaRPr lang="en-US" altLang="en-US" sz="1350" dirty="0">
              <a:solidFill>
                <a:schemeClr val="bg1"/>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1884320724"/>
              </p:ext>
            </p:extLst>
          </p:nvPr>
        </p:nvGraphicFramePr>
        <p:xfrm>
          <a:off x="6761531" y="3362705"/>
          <a:ext cx="4724400" cy="14833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997574843"/>
                    </a:ext>
                  </a:extLst>
                </a:gridCol>
                <a:gridCol w="762000">
                  <a:extLst>
                    <a:ext uri="{9D8B030D-6E8A-4147-A177-3AD203B41FA5}">
                      <a16:colId xmlns:a16="http://schemas.microsoft.com/office/drawing/2014/main" val="470242908"/>
                    </a:ext>
                  </a:extLst>
                </a:gridCol>
                <a:gridCol w="1295400">
                  <a:extLst>
                    <a:ext uri="{9D8B030D-6E8A-4147-A177-3AD203B41FA5}">
                      <a16:colId xmlns:a16="http://schemas.microsoft.com/office/drawing/2014/main" val="2715375232"/>
                    </a:ext>
                  </a:extLst>
                </a:gridCol>
              </a:tblGrid>
              <a:tr h="370840">
                <a:tc>
                  <a:txBody>
                    <a:bodyPr/>
                    <a:lstStyle/>
                    <a:p>
                      <a:pPr algn="ctr"/>
                      <a:r>
                        <a:rPr lang="en-US" dirty="0" smtClean="0"/>
                        <a:t>Comparison</a:t>
                      </a:r>
                      <a:endParaRPr lang="en-US" dirty="0"/>
                    </a:p>
                  </a:txBody>
                  <a:tcPr/>
                </a:tc>
                <a:tc>
                  <a:txBody>
                    <a:bodyPr/>
                    <a:lstStyle/>
                    <a:p>
                      <a:pPr algn="ctr"/>
                      <a:r>
                        <a:rPr lang="en-US" dirty="0" smtClean="0"/>
                        <a:t>OR</a:t>
                      </a:r>
                      <a:endParaRPr lang="en-US" dirty="0"/>
                    </a:p>
                  </a:txBody>
                  <a:tcPr/>
                </a:tc>
                <a:tc>
                  <a:txBody>
                    <a:bodyPr/>
                    <a:lstStyle/>
                    <a:p>
                      <a:pPr algn="ctr"/>
                      <a:r>
                        <a:rPr lang="en-US" dirty="0" smtClean="0"/>
                        <a:t>95% CI</a:t>
                      </a:r>
                      <a:endParaRPr lang="en-US" dirty="0"/>
                    </a:p>
                  </a:txBody>
                  <a:tcPr/>
                </a:tc>
                <a:extLst>
                  <a:ext uri="{0D108BD9-81ED-4DB2-BD59-A6C34878D82A}">
                    <a16:rowId xmlns:a16="http://schemas.microsoft.com/office/drawing/2014/main" val="3687875582"/>
                  </a:ext>
                </a:extLst>
              </a:tr>
              <a:tr h="370840">
                <a:tc>
                  <a:txBody>
                    <a:bodyPr/>
                    <a:lstStyle/>
                    <a:p>
                      <a:r>
                        <a:rPr lang="en-US" sz="1800" dirty="0" smtClean="0"/>
                        <a:t>High Risk-1 vs. Low Risk</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4.28</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2.94-6.24</a:t>
                      </a:r>
                    </a:p>
                  </a:txBody>
                  <a:tcPr/>
                </a:tc>
                <a:extLst>
                  <a:ext uri="{0D108BD9-81ED-4DB2-BD59-A6C34878D82A}">
                    <a16:rowId xmlns:a16="http://schemas.microsoft.com/office/drawing/2014/main" val="1609249538"/>
                  </a:ext>
                </a:extLst>
              </a:tr>
              <a:tr h="370840">
                <a:tc>
                  <a:txBody>
                    <a:bodyPr/>
                    <a:lstStyle/>
                    <a:p>
                      <a:r>
                        <a:rPr lang="en-US" sz="1800" dirty="0" smtClean="0"/>
                        <a:t>High Risk-2 vs. Low Risk</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2.29</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1.22-4.27</a:t>
                      </a:r>
                    </a:p>
                  </a:txBody>
                  <a:tcPr/>
                </a:tc>
                <a:extLst>
                  <a:ext uri="{0D108BD9-81ED-4DB2-BD59-A6C34878D82A}">
                    <a16:rowId xmlns:a16="http://schemas.microsoft.com/office/drawing/2014/main" val="783072757"/>
                  </a:ext>
                </a:extLst>
              </a:tr>
              <a:tr h="370840">
                <a:tc>
                  <a:txBody>
                    <a:bodyPr/>
                    <a:lstStyle/>
                    <a:p>
                      <a:r>
                        <a:rPr lang="en-US" sz="1800" dirty="0" smtClean="0"/>
                        <a:t>High Risk-2 vs. High Risk-1</a:t>
                      </a:r>
                      <a:endParaRPr lang="en-US" dirty="0"/>
                    </a:p>
                  </a:txBody>
                  <a:tcPr/>
                </a:tc>
                <a:tc>
                  <a:txBody>
                    <a:bodyPr/>
                    <a:lstStyle/>
                    <a:p>
                      <a:pPr algn="ctr"/>
                      <a:r>
                        <a:rPr lang="en-US" sz="1800" dirty="0" smtClean="0"/>
                        <a:t>0.53</a:t>
                      </a:r>
                      <a:endParaRPr lang="en-US" dirty="0"/>
                    </a:p>
                  </a:txBody>
                  <a:tcPr/>
                </a:tc>
                <a:tc>
                  <a:txBody>
                    <a:bodyPr/>
                    <a:lstStyle/>
                    <a:p>
                      <a:pPr algn="ctr"/>
                      <a:r>
                        <a:rPr lang="en-US" sz="1800" dirty="0" smtClean="0"/>
                        <a:t>0.29-1.00 </a:t>
                      </a:r>
                      <a:endParaRPr lang="en-US" dirty="0"/>
                    </a:p>
                  </a:txBody>
                  <a:tcPr/>
                </a:tc>
                <a:extLst>
                  <a:ext uri="{0D108BD9-81ED-4DB2-BD59-A6C34878D82A}">
                    <a16:rowId xmlns:a16="http://schemas.microsoft.com/office/drawing/2014/main" val="2338872598"/>
                  </a:ext>
                </a:extLst>
              </a:tr>
            </a:tbl>
          </a:graphicData>
        </a:graphic>
      </p:graphicFrame>
    </p:spTree>
    <p:extLst>
      <p:ext uri="{BB962C8B-B14F-4D97-AF65-F5344CB8AC3E}">
        <p14:creationId xmlns:p14="http://schemas.microsoft.com/office/powerpoint/2010/main" val="24903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6" name="Content Placeholder 5"/>
          <p:cNvSpPr>
            <a:spLocks noGrp="1"/>
          </p:cNvSpPr>
          <p:nvPr>
            <p:ph sz="half" idx="1"/>
          </p:nvPr>
        </p:nvSpPr>
        <p:spPr>
          <a:xfrm>
            <a:off x="1677863" y="990600"/>
            <a:ext cx="4037137" cy="4093029"/>
          </a:xfrm>
        </p:spPr>
        <p:txBody>
          <a:bodyPr/>
          <a:lstStyle/>
          <a:p>
            <a:pPr>
              <a:spcBef>
                <a:spcPts val="0"/>
              </a:spcBef>
            </a:pPr>
            <a:r>
              <a:rPr lang="en-US" sz="2800" dirty="0" smtClean="0"/>
              <a:t>Biostatistics</a:t>
            </a:r>
          </a:p>
          <a:p>
            <a:pPr lvl="1">
              <a:spcBef>
                <a:spcPts val="0"/>
              </a:spcBef>
            </a:pPr>
            <a:r>
              <a:rPr lang="en-US" sz="2600" dirty="0" smtClean="0"/>
              <a:t>Joan Chmiel</a:t>
            </a:r>
          </a:p>
          <a:p>
            <a:pPr lvl="1">
              <a:spcBef>
                <a:spcPts val="0"/>
              </a:spcBef>
            </a:pPr>
            <a:r>
              <a:rPr lang="en-US" sz="2600" dirty="0" smtClean="0"/>
              <a:t>Julia Lee</a:t>
            </a:r>
          </a:p>
          <a:p>
            <a:pPr lvl="1">
              <a:spcBef>
                <a:spcPts val="0"/>
              </a:spcBef>
            </a:pPr>
            <a:r>
              <a:rPr lang="en-US" sz="2600" dirty="0" smtClean="0"/>
              <a:t>Orit Almagor</a:t>
            </a:r>
          </a:p>
          <a:p>
            <a:pPr lvl="1">
              <a:spcBef>
                <a:spcPts val="0"/>
              </a:spcBef>
              <a:spcAft>
                <a:spcPts val="600"/>
              </a:spcAft>
            </a:pPr>
            <a:r>
              <a:rPr lang="en-US" sz="2600" dirty="0" smtClean="0"/>
              <a:t>Jing Song</a:t>
            </a:r>
          </a:p>
          <a:p>
            <a:pPr>
              <a:spcBef>
                <a:spcPts val="0"/>
              </a:spcBef>
            </a:pPr>
            <a:r>
              <a:rPr lang="en-US" sz="2800" dirty="0" smtClean="0"/>
              <a:t>Imaging</a:t>
            </a:r>
          </a:p>
          <a:p>
            <a:pPr lvl="1">
              <a:spcBef>
                <a:spcPts val="0"/>
              </a:spcBef>
            </a:pPr>
            <a:r>
              <a:rPr lang="en-US" sz="2600" dirty="0" smtClean="0"/>
              <a:t>Ali Guermazi</a:t>
            </a:r>
          </a:p>
          <a:p>
            <a:pPr lvl="1">
              <a:spcBef>
                <a:spcPts val="0"/>
              </a:spcBef>
            </a:pPr>
            <a:r>
              <a:rPr lang="en-US" sz="2600" dirty="0" smtClean="0"/>
              <a:t>Frank Roemer</a:t>
            </a:r>
          </a:p>
          <a:p>
            <a:pPr lvl="1">
              <a:spcBef>
                <a:spcPts val="0"/>
              </a:spcBef>
            </a:pPr>
            <a:r>
              <a:rPr lang="en-US" sz="2600" dirty="0" smtClean="0"/>
              <a:t>Michel Crema</a:t>
            </a:r>
          </a:p>
          <a:p>
            <a:pPr lvl="1">
              <a:spcBef>
                <a:spcPts val="0"/>
              </a:spcBef>
            </a:pPr>
            <a:r>
              <a:rPr lang="en-US" sz="2600" dirty="0" smtClean="0"/>
              <a:t>Felix Eckstein</a:t>
            </a:r>
          </a:p>
          <a:p>
            <a:pPr lvl="1">
              <a:spcBef>
                <a:spcPts val="0"/>
              </a:spcBef>
            </a:pPr>
            <a:r>
              <a:rPr lang="en-US" sz="2600" dirty="0" smtClean="0"/>
              <a:t>Pottumarthi Prasad</a:t>
            </a:r>
          </a:p>
          <a:p>
            <a:pPr marL="0" indent="0">
              <a:buNone/>
            </a:pPr>
            <a:endParaRPr lang="en-US" sz="2800" dirty="0"/>
          </a:p>
          <a:p>
            <a:pPr marL="0" indent="0">
              <a:buNone/>
            </a:pPr>
            <a:endParaRPr lang="en-US" sz="2800" dirty="0"/>
          </a:p>
          <a:p>
            <a:pPr marL="0" indent="0">
              <a:buNone/>
            </a:pPr>
            <a:endParaRPr lang="en-US" dirty="0"/>
          </a:p>
          <a:p>
            <a:pPr marL="0" indent="0">
              <a:buNone/>
            </a:pPr>
            <a:endParaRPr lang="en-US" sz="1800" dirty="0"/>
          </a:p>
        </p:txBody>
      </p:sp>
      <p:sp>
        <p:nvSpPr>
          <p:cNvPr id="4" name="Content Placeholder 3"/>
          <p:cNvSpPr>
            <a:spLocks noGrp="1"/>
          </p:cNvSpPr>
          <p:nvPr>
            <p:ph sz="half" idx="2"/>
          </p:nvPr>
        </p:nvSpPr>
        <p:spPr>
          <a:xfrm>
            <a:off x="5340096" y="990600"/>
            <a:ext cx="5023104" cy="4093029"/>
          </a:xfrm>
        </p:spPr>
        <p:txBody>
          <a:bodyPr/>
          <a:lstStyle/>
          <a:p>
            <a:pPr>
              <a:spcBef>
                <a:spcPts val="0"/>
              </a:spcBef>
            </a:pPr>
            <a:r>
              <a:rPr lang="en-US" sz="2800" dirty="0"/>
              <a:t>P</a:t>
            </a:r>
            <a:r>
              <a:rPr lang="en-US" sz="2800" dirty="0" smtClean="0"/>
              <a:t>hysical activity, human movement science</a:t>
            </a:r>
          </a:p>
          <a:p>
            <a:pPr lvl="1">
              <a:spcBef>
                <a:spcPts val="0"/>
              </a:spcBef>
            </a:pPr>
            <a:r>
              <a:rPr lang="en-US" sz="2600" dirty="0" smtClean="0"/>
              <a:t>Alison Chang</a:t>
            </a:r>
          </a:p>
          <a:p>
            <a:pPr lvl="1">
              <a:spcBef>
                <a:spcPts val="0"/>
              </a:spcBef>
            </a:pPr>
            <a:r>
              <a:rPr lang="en-US" sz="2600" dirty="0" smtClean="0"/>
              <a:t>Dorothy Dunlop</a:t>
            </a:r>
          </a:p>
          <a:p>
            <a:pPr lvl="1">
              <a:spcBef>
                <a:spcPts val="0"/>
              </a:spcBef>
              <a:spcAft>
                <a:spcPts val="600"/>
              </a:spcAft>
            </a:pPr>
            <a:r>
              <a:rPr lang="en-US" sz="2600" dirty="0" smtClean="0"/>
              <a:t>Kirsten Moisio</a:t>
            </a:r>
          </a:p>
          <a:p>
            <a:pPr>
              <a:spcBef>
                <a:spcPts val="0"/>
              </a:spcBef>
            </a:pPr>
            <a:r>
              <a:rPr lang="en-US" sz="2800" dirty="0" smtClean="0"/>
              <a:t>Osteoarthritis Initiative</a:t>
            </a:r>
          </a:p>
          <a:p>
            <a:pPr lvl="1">
              <a:spcBef>
                <a:spcPts val="0"/>
              </a:spcBef>
            </a:pPr>
            <a:r>
              <a:rPr lang="en-US" sz="2600" dirty="0" smtClean="0"/>
              <a:t>Joan </a:t>
            </a:r>
            <a:r>
              <a:rPr lang="en-US" sz="2600" dirty="0"/>
              <a:t>Bathon</a:t>
            </a:r>
          </a:p>
          <a:p>
            <a:pPr lvl="1">
              <a:spcBef>
                <a:spcPts val="0"/>
              </a:spcBef>
            </a:pPr>
            <a:r>
              <a:rPr lang="en-US" sz="2600" dirty="0"/>
              <a:t>Jane </a:t>
            </a:r>
            <a:r>
              <a:rPr lang="en-US" sz="2600" dirty="0" smtClean="0"/>
              <a:t>Cauley</a:t>
            </a:r>
          </a:p>
          <a:p>
            <a:pPr lvl="1">
              <a:spcBef>
                <a:spcPts val="0"/>
              </a:spcBef>
            </a:pPr>
            <a:r>
              <a:rPr lang="en-US" sz="2600" dirty="0"/>
              <a:t>Charles </a:t>
            </a:r>
            <a:r>
              <a:rPr lang="en-US" sz="2600" dirty="0" smtClean="0"/>
              <a:t>Eaton</a:t>
            </a:r>
            <a:endParaRPr lang="en-US" sz="2600" dirty="0"/>
          </a:p>
          <a:p>
            <a:pPr lvl="1">
              <a:spcBef>
                <a:spcPts val="0"/>
              </a:spcBef>
            </a:pPr>
            <a:r>
              <a:rPr lang="en-US" sz="2600" dirty="0" smtClean="0"/>
              <a:t>Marc </a:t>
            </a:r>
            <a:r>
              <a:rPr lang="en-US" sz="2600" dirty="0"/>
              <a:t>Hochberg</a:t>
            </a:r>
          </a:p>
          <a:p>
            <a:pPr lvl="1">
              <a:spcBef>
                <a:spcPts val="0"/>
              </a:spcBef>
            </a:pPr>
            <a:r>
              <a:rPr lang="en-US" sz="2600" dirty="0"/>
              <a:t>Rebecca Jackson</a:t>
            </a:r>
          </a:p>
          <a:p>
            <a:pPr lvl="1">
              <a:spcBef>
                <a:spcPts val="0"/>
              </a:spcBef>
            </a:pPr>
            <a:r>
              <a:rPr lang="en-US" sz="2600" dirty="0"/>
              <a:t>Kent Kwoh</a:t>
            </a:r>
          </a:p>
          <a:p>
            <a:pPr lvl="1">
              <a:spcBef>
                <a:spcPts val="0"/>
              </a:spcBef>
            </a:pPr>
            <a:r>
              <a:rPr lang="en-US" sz="2600" dirty="0" smtClean="0"/>
              <a:t>Michael </a:t>
            </a:r>
            <a:r>
              <a:rPr lang="en-US" sz="2600" dirty="0"/>
              <a:t>Nevitt</a:t>
            </a:r>
          </a:p>
          <a:p>
            <a:pPr>
              <a:spcBef>
                <a:spcPts val="0"/>
              </a:spcBef>
            </a:pPr>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4201313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5878903" y="4694872"/>
            <a:ext cx="5855897" cy="1477328"/>
          </a:xfrm>
          <a:prstGeom prst="rect">
            <a:avLst/>
          </a:prstGeom>
          <a:noFill/>
        </p:spPr>
        <p:txBody>
          <a:bodyPr wrap="square" rtlCol="0">
            <a:spAutoFit/>
          </a:bodyPr>
          <a:lstStyle/>
          <a:p>
            <a:r>
              <a:rPr lang="en-US" u="sng" dirty="0"/>
              <a:t>FIGURE 4.  Predictors of Incident Slow Gait Speed and Risk Stratification, Validation Cohort.</a:t>
            </a:r>
            <a:r>
              <a:rPr lang="en-US" dirty="0"/>
              <a:t> </a:t>
            </a:r>
          </a:p>
          <a:p>
            <a:r>
              <a:rPr lang="en-US" dirty="0"/>
              <a:t>The figure depicts the findings when the 7-risk-group tree generated by analysis of the derivation cohort was tested for its ability to risk stratify persons in the validation cohort. </a:t>
            </a:r>
          </a:p>
        </p:txBody>
      </p:sp>
      <p:grpSp>
        <p:nvGrpSpPr>
          <p:cNvPr id="5" name="Group 4"/>
          <p:cNvGrpSpPr/>
          <p:nvPr/>
        </p:nvGrpSpPr>
        <p:grpSpPr>
          <a:xfrm>
            <a:off x="533400" y="228600"/>
            <a:ext cx="10386122" cy="6072077"/>
            <a:chOff x="1556670" y="775072"/>
            <a:chExt cx="8655102" cy="5060064"/>
          </a:xfrm>
        </p:grpSpPr>
        <p:sp>
          <p:nvSpPr>
            <p:cNvPr id="2" name="Rectangle 1"/>
            <p:cNvSpPr/>
            <p:nvPr/>
          </p:nvSpPr>
          <p:spPr>
            <a:xfrm>
              <a:off x="7176184" y="775072"/>
              <a:ext cx="2551670" cy="1999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1279 </a:t>
              </a:r>
              <a:r>
                <a:rPr lang="en-US" sz="900" dirty="0">
                  <a:solidFill>
                    <a:schemeClr val="tx1"/>
                  </a:solidFill>
                </a:rPr>
                <a:t>persons</a:t>
              </a:r>
            </a:p>
          </p:txBody>
        </p:sp>
        <p:sp>
          <p:nvSpPr>
            <p:cNvPr id="45" name="Flowchart: Connector 44"/>
            <p:cNvSpPr/>
            <p:nvPr/>
          </p:nvSpPr>
          <p:spPr>
            <a:xfrm>
              <a:off x="5751875" y="1780319"/>
              <a:ext cx="561317" cy="5024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46" name="TextBox 45"/>
            <p:cNvSpPr txBox="1"/>
            <p:nvPr/>
          </p:nvSpPr>
          <p:spPr>
            <a:xfrm>
              <a:off x="5684862" y="1848932"/>
              <a:ext cx="700088" cy="307777"/>
            </a:xfrm>
            <a:prstGeom prst="rect">
              <a:avLst/>
            </a:prstGeom>
            <a:noFill/>
          </p:spPr>
          <p:txBody>
            <a:bodyPr wrap="square" rtlCol="0">
              <a:spAutoFit/>
            </a:bodyPr>
            <a:lstStyle/>
            <a:p>
              <a:pPr algn="ctr"/>
              <a:r>
                <a:rPr lang="en-US" sz="900" dirty="0"/>
                <a:t>6.6% </a:t>
              </a:r>
              <a:endParaRPr lang="en-US" sz="900" dirty="0" smtClean="0"/>
            </a:p>
            <a:p>
              <a:pPr algn="ctr"/>
              <a:r>
                <a:rPr lang="en-US" sz="900" dirty="0" smtClean="0"/>
                <a:t>(</a:t>
              </a:r>
              <a:r>
                <a:rPr lang="en-US" sz="900" dirty="0"/>
                <a:t>57/867)</a:t>
              </a:r>
            </a:p>
          </p:txBody>
        </p:sp>
        <p:cxnSp>
          <p:nvCxnSpPr>
            <p:cNvPr id="47" name="Straight Connector 46"/>
            <p:cNvCxnSpPr>
              <a:stCxn id="2" idx="2"/>
            </p:cNvCxnSpPr>
            <p:nvPr/>
          </p:nvCxnSpPr>
          <p:spPr>
            <a:xfrm>
              <a:off x="8452020" y="974988"/>
              <a:ext cx="993527" cy="330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76183" y="1770815"/>
              <a:ext cx="1061234" cy="273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364936" y="978016"/>
              <a:ext cx="939830" cy="164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lowchart: Connector 60"/>
            <p:cNvSpPr/>
            <p:nvPr/>
          </p:nvSpPr>
          <p:spPr>
            <a:xfrm>
              <a:off x="6869013" y="1049971"/>
              <a:ext cx="561317" cy="5024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2" name="TextBox 61"/>
            <p:cNvSpPr txBox="1"/>
            <p:nvPr/>
          </p:nvSpPr>
          <p:spPr>
            <a:xfrm>
              <a:off x="6816824" y="1111619"/>
              <a:ext cx="680469" cy="369332"/>
            </a:xfrm>
            <a:prstGeom prst="rect">
              <a:avLst/>
            </a:prstGeom>
            <a:noFill/>
          </p:spPr>
          <p:txBody>
            <a:bodyPr wrap="square" rtlCol="0">
              <a:spAutoFit/>
            </a:bodyPr>
            <a:lstStyle/>
            <a:p>
              <a:pPr algn="ctr"/>
              <a:r>
                <a:rPr lang="en-US" sz="900" dirty="0"/>
                <a:t>7.3% (71/968)</a:t>
              </a:r>
            </a:p>
          </p:txBody>
        </p:sp>
        <p:cxnSp>
          <p:nvCxnSpPr>
            <p:cNvPr id="66" name="Straight Connector 65"/>
            <p:cNvCxnSpPr/>
            <p:nvPr/>
          </p:nvCxnSpPr>
          <p:spPr>
            <a:xfrm flipH="1">
              <a:off x="6302731" y="1779577"/>
              <a:ext cx="874436" cy="183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345734" y="2335936"/>
              <a:ext cx="1374689" cy="147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867 persons</a:t>
              </a:r>
            </a:p>
          </p:txBody>
        </p:sp>
        <p:sp>
          <p:nvSpPr>
            <p:cNvPr id="70" name="Flowchart: Connector 69"/>
            <p:cNvSpPr/>
            <p:nvPr/>
          </p:nvSpPr>
          <p:spPr>
            <a:xfrm>
              <a:off x="4561533" y="2458085"/>
              <a:ext cx="561317" cy="5024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1" name="TextBox 70"/>
            <p:cNvSpPr txBox="1"/>
            <p:nvPr/>
          </p:nvSpPr>
          <p:spPr>
            <a:xfrm>
              <a:off x="4497271" y="2527051"/>
              <a:ext cx="680916" cy="369332"/>
            </a:xfrm>
            <a:prstGeom prst="rect">
              <a:avLst/>
            </a:prstGeom>
            <a:noFill/>
          </p:spPr>
          <p:txBody>
            <a:bodyPr wrap="square" rtlCol="0">
              <a:spAutoFit/>
            </a:bodyPr>
            <a:lstStyle/>
            <a:p>
              <a:pPr algn="ctr"/>
              <a:r>
                <a:rPr lang="en-US" sz="900" dirty="0"/>
                <a:t>10.3% (41/400)</a:t>
              </a:r>
            </a:p>
          </p:txBody>
        </p:sp>
        <p:cxnSp>
          <p:nvCxnSpPr>
            <p:cNvPr id="72" name="Straight Connector 71"/>
            <p:cNvCxnSpPr/>
            <p:nvPr/>
          </p:nvCxnSpPr>
          <p:spPr>
            <a:xfrm>
              <a:off x="6025104" y="2483444"/>
              <a:ext cx="1042189" cy="281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129529" y="2482341"/>
              <a:ext cx="874436" cy="183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174243" y="3020580"/>
              <a:ext cx="1374689" cy="147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400 persons</a:t>
              </a:r>
            </a:p>
          </p:txBody>
        </p:sp>
        <p:sp>
          <p:nvSpPr>
            <p:cNvPr id="77" name="Flowchart: Connector 76"/>
            <p:cNvSpPr/>
            <p:nvPr/>
          </p:nvSpPr>
          <p:spPr>
            <a:xfrm>
              <a:off x="3390042" y="3142729"/>
              <a:ext cx="561317" cy="5024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8" name="TextBox 77"/>
            <p:cNvSpPr txBox="1"/>
            <p:nvPr/>
          </p:nvSpPr>
          <p:spPr>
            <a:xfrm>
              <a:off x="3364189" y="3206407"/>
              <a:ext cx="630971" cy="369332"/>
            </a:xfrm>
            <a:prstGeom prst="rect">
              <a:avLst/>
            </a:prstGeom>
            <a:noFill/>
          </p:spPr>
          <p:txBody>
            <a:bodyPr wrap="square" rtlCol="0">
              <a:spAutoFit/>
            </a:bodyPr>
            <a:lstStyle/>
            <a:p>
              <a:pPr algn="ctr"/>
              <a:r>
                <a:rPr lang="en-US" sz="900" dirty="0"/>
                <a:t>11.7% (40/341)</a:t>
              </a:r>
            </a:p>
          </p:txBody>
        </p:sp>
        <p:cxnSp>
          <p:nvCxnSpPr>
            <p:cNvPr id="79" name="Straight Connector 78"/>
            <p:cNvCxnSpPr>
              <a:stCxn id="74" idx="2"/>
            </p:cNvCxnSpPr>
            <p:nvPr/>
          </p:nvCxnSpPr>
          <p:spPr>
            <a:xfrm>
              <a:off x="4861587" y="3168089"/>
              <a:ext cx="1033042" cy="200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958038" y="3166985"/>
              <a:ext cx="874436" cy="183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3028301" y="3704415"/>
              <a:ext cx="1374689" cy="147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342 persons</a:t>
              </a:r>
            </a:p>
          </p:txBody>
        </p:sp>
        <p:sp>
          <p:nvSpPr>
            <p:cNvPr id="84" name="Flowchart: Connector 83"/>
            <p:cNvSpPr/>
            <p:nvPr/>
          </p:nvSpPr>
          <p:spPr>
            <a:xfrm>
              <a:off x="2234686" y="3827668"/>
              <a:ext cx="561317" cy="5024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solidFill>
                  <a:schemeClr val="tx1"/>
                </a:solidFill>
              </a:endParaRPr>
            </a:p>
          </p:txBody>
        </p:sp>
        <p:sp>
          <p:nvSpPr>
            <p:cNvPr id="85" name="TextBox 84"/>
            <p:cNvSpPr txBox="1"/>
            <p:nvPr/>
          </p:nvSpPr>
          <p:spPr>
            <a:xfrm>
              <a:off x="2127586" y="3884826"/>
              <a:ext cx="792146" cy="307777"/>
            </a:xfrm>
            <a:prstGeom prst="rect">
              <a:avLst/>
            </a:prstGeom>
            <a:noFill/>
          </p:spPr>
          <p:txBody>
            <a:bodyPr wrap="square" rtlCol="0">
              <a:spAutoFit/>
            </a:bodyPr>
            <a:lstStyle/>
            <a:p>
              <a:pPr algn="ctr"/>
              <a:r>
                <a:rPr lang="en-US" sz="900" dirty="0"/>
                <a:t>10.3% </a:t>
              </a:r>
              <a:endParaRPr lang="en-US" sz="900" dirty="0" smtClean="0"/>
            </a:p>
            <a:p>
              <a:pPr algn="ctr"/>
              <a:r>
                <a:rPr lang="en-US" sz="900" dirty="0" smtClean="0"/>
                <a:t>(</a:t>
              </a:r>
              <a:r>
                <a:rPr lang="en-US" sz="900" dirty="0"/>
                <a:t>19/185)</a:t>
              </a:r>
            </a:p>
          </p:txBody>
        </p:sp>
        <p:cxnSp>
          <p:nvCxnSpPr>
            <p:cNvPr id="86" name="Straight Connector 85"/>
            <p:cNvCxnSpPr/>
            <p:nvPr/>
          </p:nvCxnSpPr>
          <p:spPr>
            <a:xfrm>
              <a:off x="3657720" y="3852905"/>
              <a:ext cx="1033042" cy="200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02682" y="3851924"/>
              <a:ext cx="874436" cy="183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828000" y="4426923"/>
              <a:ext cx="1374689" cy="147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185 persons</a:t>
              </a:r>
            </a:p>
          </p:txBody>
        </p:sp>
        <p:cxnSp>
          <p:nvCxnSpPr>
            <p:cNvPr id="93" name="Straight Connector 92"/>
            <p:cNvCxnSpPr>
              <a:stCxn id="88" idx="2"/>
            </p:cNvCxnSpPr>
            <p:nvPr/>
          </p:nvCxnSpPr>
          <p:spPr>
            <a:xfrm>
              <a:off x="2515344" y="4574431"/>
              <a:ext cx="594269" cy="565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8" idx="2"/>
            </p:cNvCxnSpPr>
            <p:nvPr/>
          </p:nvCxnSpPr>
          <p:spPr>
            <a:xfrm flipH="1">
              <a:off x="2046508" y="4574431"/>
              <a:ext cx="468836" cy="593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157057" y="1537880"/>
              <a:ext cx="4182" cy="92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842191" y="2928061"/>
              <a:ext cx="4182" cy="92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77" idx="4"/>
            </p:cNvCxnSpPr>
            <p:nvPr/>
          </p:nvCxnSpPr>
          <p:spPr>
            <a:xfrm flipH="1">
              <a:off x="3662980" y="3645227"/>
              <a:ext cx="7720" cy="51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516034" y="4330166"/>
              <a:ext cx="4182" cy="92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515806" y="1121037"/>
              <a:ext cx="689057" cy="230832"/>
            </a:xfrm>
            <a:prstGeom prst="rect">
              <a:avLst/>
            </a:prstGeom>
            <a:noFill/>
          </p:spPr>
          <p:txBody>
            <a:bodyPr wrap="square" rtlCol="0">
              <a:spAutoFit/>
            </a:bodyPr>
            <a:lstStyle/>
            <a:p>
              <a:r>
                <a:rPr lang="en-US" sz="900" i="1" dirty="0"/>
                <a:t>Age &gt; 66.5</a:t>
              </a:r>
            </a:p>
          </p:txBody>
        </p:sp>
        <p:sp>
          <p:nvSpPr>
            <p:cNvPr id="108" name="TextBox 107"/>
            <p:cNvSpPr txBox="1"/>
            <p:nvPr/>
          </p:nvSpPr>
          <p:spPr>
            <a:xfrm>
              <a:off x="7435087" y="1091319"/>
              <a:ext cx="805241" cy="230832"/>
            </a:xfrm>
            <a:prstGeom prst="rect">
              <a:avLst/>
            </a:prstGeom>
            <a:noFill/>
          </p:spPr>
          <p:txBody>
            <a:bodyPr wrap="square" rtlCol="0">
              <a:spAutoFit/>
            </a:bodyPr>
            <a:lstStyle/>
            <a:p>
              <a:r>
                <a:rPr lang="en-US" sz="900" i="1" dirty="0"/>
                <a:t>Age ≤ 66.5</a:t>
              </a:r>
            </a:p>
          </p:txBody>
        </p:sp>
        <p:sp>
          <p:nvSpPr>
            <p:cNvPr id="110" name="TextBox 109"/>
            <p:cNvSpPr txBox="1"/>
            <p:nvPr/>
          </p:nvSpPr>
          <p:spPr>
            <a:xfrm>
              <a:off x="6407405" y="1899634"/>
              <a:ext cx="913285" cy="473206"/>
            </a:xfrm>
            <a:prstGeom prst="rect">
              <a:avLst/>
            </a:prstGeom>
            <a:noFill/>
          </p:spPr>
          <p:txBody>
            <a:bodyPr wrap="square" rtlCol="0">
              <a:spAutoFit/>
            </a:bodyPr>
            <a:lstStyle/>
            <a:p>
              <a:r>
                <a:rPr lang="en-US" sz="825" i="1" dirty="0"/>
                <a:t>WOMAC Function </a:t>
              </a:r>
            </a:p>
            <a:p>
              <a:r>
                <a:rPr lang="en-US" sz="825" i="1" dirty="0"/>
                <a:t>≤ 23.7</a:t>
              </a:r>
            </a:p>
          </p:txBody>
        </p:sp>
        <p:cxnSp>
          <p:nvCxnSpPr>
            <p:cNvPr id="117" name="Straight Connector 116"/>
            <p:cNvCxnSpPr>
              <a:stCxn id="45" idx="4"/>
              <a:endCxn id="67" idx="0"/>
            </p:cNvCxnSpPr>
            <p:nvPr/>
          </p:nvCxnSpPr>
          <p:spPr>
            <a:xfrm>
              <a:off x="6032534" y="2282815"/>
              <a:ext cx="545" cy="5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270508" y="2663425"/>
              <a:ext cx="843866" cy="369332"/>
            </a:xfrm>
            <a:prstGeom prst="rect">
              <a:avLst/>
            </a:prstGeom>
            <a:noFill/>
          </p:spPr>
          <p:txBody>
            <a:bodyPr wrap="square" rtlCol="0">
              <a:spAutoFit/>
            </a:bodyPr>
            <a:lstStyle/>
            <a:p>
              <a:r>
                <a:rPr lang="en-US" sz="900" i="1" dirty="0"/>
                <a:t>&gt; some college</a:t>
              </a:r>
            </a:p>
          </p:txBody>
        </p:sp>
        <p:sp>
          <p:nvSpPr>
            <p:cNvPr id="120" name="TextBox 119"/>
            <p:cNvSpPr txBox="1"/>
            <p:nvPr/>
          </p:nvSpPr>
          <p:spPr>
            <a:xfrm>
              <a:off x="4978526" y="3248530"/>
              <a:ext cx="920734" cy="369332"/>
            </a:xfrm>
            <a:prstGeom prst="rect">
              <a:avLst/>
            </a:prstGeom>
            <a:noFill/>
          </p:spPr>
          <p:txBody>
            <a:bodyPr wrap="square" rtlCol="0">
              <a:spAutoFit/>
            </a:bodyPr>
            <a:lstStyle/>
            <a:p>
              <a:r>
                <a:rPr lang="en-US" sz="900" i="1" dirty="0"/>
                <a:t>strenuous sport/rec, &gt; 2d</a:t>
              </a:r>
            </a:p>
          </p:txBody>
        </p:sp>
        <p:sp>
          <p:nvSpPr>
            <p:cNvPr id="121" name="TextBox 120"/>
            <p:cNvSpPr txBox="1"/>
            <p:nvPr/>
          </p:nvSpPr>
          <p:spPr>
            <a:xfrm>
              <a:off x="4106250" y="3968894"/>
              <a:ext cx="677330" cy="230832"/>
            </a:xfrm>
            <a:prstGeom prst="rect">
              <a:avLst/>
            </a:prstGeom>
            <a:noFill/>
          </p:spPr>
          <p:txBody>
            <a:bodyPr wrap="square" rtlCol="0">
              <a:spAutoFit/>
            </a:bodyPr>
            <a:lstStyle/>
            <a:p>
              <a:r>
                <a:rPr lang="en-US" sz="900" i="1" dirty="0"/>
                <a:t>obese</a:t>
              </a:r>
            </a:p>
          </p:txBody>
        </p:sp>
        <p:sp>
          <p:nvSpPr>
            <p:cNvPr id="122" name="TextBox 121"/>
            <p:cNvSpPr txBox="1"/>
            <p:nvPr/>
          </p:nvSpPr>
          <p:spPr>
            <a:xfrm>
              <a:off x="2836026" y="3969288"/>
              <a:ext cx="668681" cy="230832"/>
            </a:xfrm>
            <a:prstGeom prst="rect">
              <a:avLst/>
            </a:prstGeom>
            <a:noFill/>
          </p:spPr>
          <p:txBody>
            <a:bodyPr wrap="square" rtlCol="0">
              <a:spAutoFit/>
            </a:bodyPr>
            <a:lstStyle/>
            <a:p>
              <a:r>
                <a:rPr lang="en-US" sz="900" i="1" dirty="0"/>
                <a:t>not obese</a:t>
              </a:r>
            </a:p>
          </p:txBody>
        </p:sp>
        <p:sp>
          <p:nvSpPr>
            <p:cNvPr id="123" name="TextBox 122"/>
            <p:cNvSpPr txBox="1"/>
            <p:nvPr/>
          </p:nvSpPr>
          <p:spPr>
            <a:xfrm>
              <a:off x="5175268" y="2600662"/>
              <a:ext cx="883328" cy="230832"/>
            </a:xfrm>
            <a:prstGeom prst="rect">
              <a:avLst/>
            </a:prstGeom>
            <a:noFill/>
          </p:spPr>
          <p:txBody>
            <a:bodyPr wrap="square" rtlCol="0">
              <a:spAutoFit/>
            </a:bodyPr>
            <a:lstStyle/>
            <a:p>
              <a:r>
                <a:rPr lang="en-US" sz="900" i="1" dirty="0"/>
                <a:t>≤ some college</a:t>
              </a:r>
            </a:p>
          </p:txBody>
        </p:sp>
        <p:sp>
          <p:nvSpPr>
            <p:cNvPr id="124" name="TextBox 123"/>
            <p:cNvSpPr txBox="1"/>
            <p:nvPr/>
          </p:nvSpPr>
          <p:spPr>
            <a:xfrm>
              <a:off x="3968081" y="3270745"/>
              <a:ext cx="882375" cy="369332"/>
            </a:xfrm>
            <a:prstGeom prst="rect">
              <a:avLst/>
            </a:prstGeom>
            <a:noFill/>
          </p:spPr>
          <p:txBody>
            <a:bodyPr wrap="square" rtlCol="0">
              <a:spAutoFit/>
            </a:bodyPr>
            <a:lstStyle/>
            <a:p>
              <a:r>
                <a:rPr lang="en-US" sz="900" i="1" dirty="0"/>
                <a:t>strenuous sport/rec, ≤ 2d</a:t>
              </a:r>
            </a:p>
          </p:txBody>
        </p:sp>
        <p:sp>
          <p:nvSpPr>
            <p:cNvPr id="59" name="TextBox 58"/>
            <p:cNvSpPr txBox="1"/>
            <p:nvPr/>
          </p:nvSpPr>
          <p:spPr>
            <a:xfrm>
              <a:off x="2835411" y="4645074"/>
              <a:ext cx="1048866" cy="369332"/>
            </a:xfrm>
            <a:prstGeom prst="rect">
              <a:avLst/>
            </a:prstGeom>
            <a:noFill/>
          </p:spPr>
          <p:txBody>
            <a:bodyPr wrap="square" rtlCol="0">
              <a:spAutoFit/>
            </a:bodyPr>
            <a:lstStyle/>
            <a:p>
              <a:r>
                <a:rPr lang="en-US" sz="900" i="1" dirty="0"/>
                <a:t>high depressive symptoms </a:t>
              </a:r>
            </a:p>
          </p:txBody>
        </p:sp>
        <p:sp>
          <p:nvSpPr>
            <p:cNvPr id="60" name="TextBox 59"/>
            <p:cNvSpPr txBox="1"/>
            <p:nvPr/>
          </p:nvSpPr>
          <p:spPr>
            <a:xfrm>
              <a:off x="1556670" y="4624807"/>
              <a:ext cx="850662" cy="507831"/>
            </a:xfrm>
            <a:prstGeom prst="rect">
              <a:avLst/>
            </a:prstGeom>
            <a:noFill/>
          </p:spPr>
          <p:txBody>
            <a:bodyPr wrap="square" rtlCol="0">
              <a:spAutoFit/>
            </a:bodyPr>
            <a:lstStyle/>
            <a:p>
              <a:r>
                <a:rPr lang="en-US" sz="900" i="1" dirty="0"/>
                <a:t>without high </a:t>
              </a:r>
            </a:p>
            <a:p>
              <a:r>
                <a:rPr lang="en-US" sz="900" i="1" dirty="0"/>
                <a:t>depressive symptoms</a:t>
              </a:r>
            </a:p>
          </p:txBody>
        </p:sp>
        <p:sp>
          <p:nvSpPr>
            <p:cNvPr id="109" name="TextBox 108"/>
            <p:cNvSpPr txBox="1"/>
            <p:nvPr/>
          </p:nvSpPr>
          <p:spPr>
            <a:xfrm>
              <a:off x="7381579" y="1958160"/>
              <a:ext cx="905670" cy="473206"/>
            </a:xfrm>
            <a:prstGeom prst="rect">
              <a:avLst/>
            </a:prstGeom>
            <a:noFill/>
          </p:spPr>
          <p:txBody>
            <a:bodyPr wrap="square" rtlCol="0">
              <a:spAutoFit/>
            </a:bodyPr>
            <a:lstStyle/>
            <a:p>
              <a:r>
                <a:rPr lang="en-US" sz="825" i="1" dirty="0"/>
                <a:t>WOMAC Function </a:t>
              </a:r>
            </a:p>
            <a:p>
              <a:r>
                <a:rPr lang="en-US" sz="825" i="1" dirty="0"/>
                <a:t>&gt; 23.7</a:t>
              </a:r>
            </a:p>
          </p:txBody>
        </p:sp>
        <p:sp>
          <p:nvSpPr>
            <p:cNvPr id="22" name="Rectangle 21"/>
            <p:cNvSpPr/>
            <p:nvPr/>
          </p:nvSpPr>
          <p:spPr>
            <a:xfrm>
              <a:off x="6518936" y="1633172"/>
              <a:ext cx="1374689" cy="147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968 persons</a:t>
              </a:r>
            </a:p>
          </p:txBody>
        </p:sp>
        <p:sp>
          <p:nvSpPr>
            <p:cNvPr id="98" name="Flowchart: Connector 97"/>
            <p:cNvSpPr/>
            <p:nvPr/>
          </p:nvSpPr>
          <p:spPr>
            <a:xfrm>
              <a:off x="9445546" y="1030038"/>
              <a:ext cx="766226" cy="676888"/>
            </a:xfrm>
            <a:prstGeom prst="flowChartConnector">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2" name="Flowchart: Connector 101"/>
            <p:cNvSpPr/>
            <p:nvPr/>
          </p:nvSpPr>
          <p:spPr>
            <a:xfrm>
              <a:off x="8230301" y="1808220"/>
              <a:ext cx="766226" cy="676888"/>
            </a:xfrm>
            <a:prstGeom prst="flowChartConnector">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3" name="Flowchart: Connector 102"/>
            <p:cNvSpPr/>
            <p:nvPr/>
          </p:nvSpPr>
          <p:spPr>
            <a:xfrm>
              <a:off x="7071505" y="2514393"/>
              <a:ext cx="766226" cy="676888"/>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4" name="Flowchart: Connector 103"/>
            <p:cNvSpPr/>
            <p:nvPr/>
          </p:nvSpPr>
          <p:spPr>
            <a:xfrm>
              <a:off x="5878903" y="3173769"/>
              <a:ext cx="766226" cy="676888"/>
            </a:xfrm>
            <a:prstGeom prst="flowChartConnec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5" name="Flowchart: Connector 104"/>
            <p:cNvSpPr/>
            <p:nvPr/>
          </p:nvSpPr>
          <p:spPr>
            <a:xfrm>
              <a:off x="4681395" y="3836313"/>
              <a:ext cx="766226" cy="676888"/>
            </a:xfrm>
            <a:prstGeom prst="flowChartConnec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6" name="Flowchart: Connector 105"/>
            <p:cNvSpPr/>
            <p:nvPr/>
          </p:nvSpPr>
          <p:spPr>
            <a:xfrm>
              <a:off x="2762030" y="5150013"/>
              <a:ext cx="766226" cy="676888"/>
            </a:xfrm>
            <a:prstGeom prst="flowChartConnector">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1" name="Flowchart: Connector 110"/>
            <p:cNvSpPr/>
            <p:nvPr/>
          </p:nvSpPr>
          <p:spPr>
            <a:xfrm>
              <a:off x="1636953" y="5158248"/>
              <a:ext cx="766226" cy="676888"/>
            </a:xfrm>
            <a:prstGeom prst="flowChartConnector">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3" name="TextBox 82"/>
            <p:cNvSpPr txBox="1"/>
            <p:nvPr/>
          </p:nvSpPr>
          <p:spPr>
            <a:xfrm>
              <a:off x="4671875" y="3963104"/>
              <a:ext cx="772311" cy="403957"/>
            </a:xfrm>
            <a:prstGeom prst="rect">
              <a:avLst/>
            </a:prstGeom>
            <a:noFill/>
          </p:spPr>
          <p:txBody>
            <a:bodyPr wrap="square" rtlCol="0">
              <a:spAutoFit/>
            </a:bodyPr>
            <a:lstStyle/>
            <a:p>
              <a:pPr algn="ctr"/>
              <a:r>
                <a:rPr lang="en-US" sz="900" b="1" dirty="0"/>
                <a:t>High Risk-1</a:t>
              </a:r>
            </a:p>
            <a:p>
              <a:pPr algn="ctr"/>
              <a:r>
                <a:rPr lang="en-US" sz="900" b="1" dirty="0"/>
                <a:t>13.5% </a:t>
              </a:r>
              <a:endParaRPr lang="en-US" sz="900" b="1" dirty="0" smtClean="0"/>
            </a:p>
            <a:p>
              <a:pPr algn="ctr"/>
              <a:r>
                <a:rPr lang="en-US" sz="750" b="1" dirty="0" smtClean="0"/>
                <a:t>(</a:t>
              </a:r>
              <a:r>
                <a:rPr lang="en-US" sz="750" b="1" dirty="0"/>
                <a:t>21/156)</a:t>
              </a:r>
            </a:p>
          </p:txBody>
        </p:sp>
        <p:sp>
          <p:nvSpPr>
            <p:cNvPr id="90" name="TextBox 89"/>
            <p:cNvSpPr txBox="1"/>
            <p:nvPr/>
          </p:nvSpPr>
          <p:spPr>
            <a:xfrm>
              <a:off x="2779847" y="5271339"/>
              <a:ext cx="752207" cy="484748"/>
            </a:xfrm>
            <a:prstGeom prst="rect">
              <a:avLst/>
            </a:prstGeom>
            <a:noFill/>
          </p:spPr>
          <p:txBody>
            <a:bodyPr wrap="square" rtlCol="0">
              <a:spAutoFit/>
            </a:bodyPr>
            <a:lstStyle/>
            <a:p>
              <a:pPr algn="ctr"/>
              <a:r>
                <a:rPr lang="en-US" sz="900" b="1" dirty="0"/>
                <a:t>High Risk-2</a:t>
              </a:r>
            </a:p>
            <a:p>
              <a:pPr algn="ctr"/>
              <a:r>
                <a:rPr lang="en-US" sz="900" b="1" dirty="0"/>
                <a:t>14.3% </a:t>
              </a:r>
            </a:p>
            <a:p>
              <a:pPr algn="ctr"/>
              <a:r>
                <a:rPr lang="en-US" sz="750" b="1" dirty="0"/>
                <a:t>(3/21)</a:t>
              </a:r>
            </a:p>
          </p:txBody>
        </p:sp>
        <p:sp>
          <p:nvSpPr>
            <p:cNvPr id="92" name="TextBox 91"/>
            <p:cNvSpPr txBox="1"/>
            <p:nvPr/>
          </p:nvSpPr>
          <p:spPr>
            <a:xfrm>
              <a:off x="1638079" y="5276096"/>
              <a:ext cx="766820" cy="484748"/>
            </a:xfrm>
            <a:prstGeom prst="rect">
              <a:avLst/>
            </a:prstGeom>
            <a:noFill/>
          </p:spPr>
          <p:txBody>
            <a:bodyPr wrap="square" rtlCol="0">
              <a:spAutoFit/>
            </a:bodyPr>
            <a:lstStyle/>
            <a:p>
              <a:pPr algn="ctr"/>
              <a:r>
                <a:rPr lang="en-US" sz="900" b="1" dirty="0"/>
                <a:t>Low Risk-3</a:t>
              </a:r>
            </a:p>
            <a:p>
              <a:pPr algn="ctr"/>
              <a:r>
                <a:rPr lang="en-US" sz="900" b="1" dirty="0"/>
                <a:t>9.8% </a:t>
              </a:r>
            </a:p>
            <a:p>
              <a:pPr algn="ctr"/>
              <a:r>
                <a:rPr lang="en-US" sz="750" b="1" dirty="0"/>
                <a:t>(16/164)</a:t>
              </a:r>
            </a:p>
          </p:txBody>
        </p:sp>
        <p:sp>
          <p:nvSpPr>
            <p:cNvPr id="76" name="TextBox 75"/>
            <p:cNvSpPr txBox="1"/>
            <p:nvPr/>
          </p:nvSpPr>
          <p:spPr>
            <a:xfrm>
              <a:off x="5893555" y="3300518"/>
              <a:ext cx="721513" cy="484748"/>
            </a:xfrm>
            <a:prstGeom prst="rect">
              <a:avLst/>
            </a:prstGeom>
            <a:noFill/>
            <a:ln>
              <a:noFill/>
            </a:ln>
          </p:spPr>
          <p:txBody>
            <a:bodyPr wrap="square" rtlCol="0">
              <a:spAutoFit/>
            </a:bodyPr>
            <a:lstStyle/>
            <a:p>
              <a:pPr algn="ctr"/>
              <a:r>
                <a:rPr lang="en-US" sz="900" b="1" dirty="0"/>
                <a:t>Low Risk-1</a:t>
              </a:r>
            </a:p>
            <a:p>
              <a:pPr algn="ctr"/>
              <a:r>
                <a:rPr lang="en-US" sz="900" b="1" dirty="0"/>
                <a:t>1.7% </a:t>
              </a:r>
              <a:br>
                <a:rPr lang="en-US" sz="900" b="1" dirty="0"/>
              </a:br>
              <a:r>
                <a:rPr lang="en-US" sz="750" b="1" dirty="0"/>
                <a:t>(1/59)</a:t>
              </a:r>
            </a:p>
          </p:txBody>
        </p:sp>
        <p:sp>
          <p:nvSpPr>
            <p:cNvPr id="69" name="TextBox 68"/>
            <p:cNvSpPr txBox="1"/>
            <p:nvPr/>
          </p:nvSpPr>
          <p:spPr>
            <a:xfrm>
              <a:off x="6994344" y="2625029"/>
              <a:ext cx="931844" cy="484748"/>
            </a:xfrm>
            <a:prstGeom prst="rect">
              <a:avLst/>
            </a:prstGeom>
            <a:noFill/>
          </p:spPr>
          <p:txBody>
            <a:bodyPr wrap="square" rtlCol="0">
              <a:spAutoFit/>
            </a:bodyPr>
            <a:lstStyle/>
            <a:p>
              <a:pPr algn="ctr"/>
              <a:r>
                <a:rPr lang="en-US" sz="900" b="1" dirty="0"/>
                <a:t>Low Risk-2</a:t>
              </a:r>
            </a:p>
            <a:p>
              <a:pPr algn="ctr"/>
              <a:r>
                <a:rPr lang="en-US" sz="900" b="1" dirty="0"/>
                <a:t>3.4% </a:t>
              </a:r>
              <a:br>
                <a:rPr lang="en-US" sz="900" b="1" dirty="0"/>
              </a:br>
              <a:r>
                <a:rPr lang="en-US" sz="750" b="1" dirty="0"/>
                <a:t>(16/467)</a:t>
              </a:r>
            </a:p>
          </p:txBody>
        </p:sp>
        <p:sp>
          <p:nvSpPr>
            <p:cNvPr id="44" name="TextBox 43"/>
            <p:cNvSpPr txBox="1"/>
            <p:nvPr/>
          </p:nvSpPr>
          <p:spPr>
            <a:xfrm>
              <a:off x="8220947" y="1930487"/>
              <a:ext cx="805520" cy="484748"/>
            </a:xfrm>
            <a:prstGeom prst="rect">
              <a:avLst/>
            </a:prstGeom>
            <a:noFill/>
          </p:spPr>
          <p:txBody>
            <a:bodyPr wrap="square" rtlCol="0">
              <a:spAutoFit/>
            </a:bodyPr>
            <a:lstStyle/>
            <a:p>
              <a:pPr algn="ctr"/>
              <a:r>
                <a:rPr lang="en-US" sz="900" b="1" dirty="0"/>
                <a:t>High Risk-4</a:t>
              </a:r>
            </a:p>
            <a:p>
              <a:pPr algn="ctr"/>
              <a:r>
                <a:rPr lang="en-US" sz="900" b="1" dirty="0"/>
                <a:t>13.9% </a:t>
              </a:r>
            </a:p>
            <a:p>
              <a:pPr algn="ctr"/>
              <a:r>
                <a:rPr lang="en-US" sz="750" b="1" dirty="0"/>
                <a:t>(14/101)</a:t>
              </a:r>
            </a:p>
          </p:txBody>
        </p:sp>
        <p:sp>
          <p:nvSpPr>
            <p:cNvPr id="4" name="TextBox 3"/>
            <p:cNvSpPr txBox="1"/>
            <p:nvPr/>
          </p:nvSpPr>
          <p:spPr>
            <a:xfrm>
              <a:off x="9451912" y="1149795"/>
              <a:ext cx="742283" cy="403957"/>
            </a:xfrm>
            <a:prstGeom prst="rect">
              <a:avLst/>
            </a:prstGeom>
            <a:noFill/>
          </p:spPr>
          <p:txBody>
            <a:bodyPr wrap="square" rtlCol="0">
              <a:spAutoFit/>
            </a:bodyPr>
            <a:lstStyle/>
            <a:p>
              <a:pPr algn="ctr"/>
              <a:r>
                <a:rPr lang="en-US" sz="900" b="1" dirty="0"/>
                <a:t>High Risk-3</a:t>
              </a:r>
            </a:p>
            <a:p>
              <a:pPr algn="ctr"/>
              <a:r>
                <a:rPr lang="en-US" sz="900" b="1" dirty="0"/>
                <a:t>23.2%</a:t>
              </a:r>
              <a:r>
                <a:rPr lang="en-US" sz="900" dirty="0"/>
                <a:t> </a:t>
              </a:r>
              <a:endParaRPr lang="en-US" sz="900" dirty="0" smtClean="0"/>
            </a:p>
            <a:p>
              <a:pPr algn="ctr"/>
              <a:r>
                <a:rPr lang="en-US" sz="750" b="1" dirty="0" smtClean="0"/>
                <a:t>(</a:t>
              </a:r>
              <a:r>
                <a:rPr lang="en-US" sz="750" b="1" dirty="0"/>
                <a:t>72/311)</a:t>
              </a:r>
            </a:p>
          </p:txBody>
        </p:sp>
      </p:grpSp>
    </p:spTree>
    <p:extLst>
      <p:ext uri="{BB962C8B-B14F-4D97-AF65-F5344CB8AC3E}">
        <p14:creationId xmlns:p14="http://schemas.microsoft.com/office/powerpoint/2010/main" val="170141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Discrimination</a:t>
            </a:r>
            <a:endParaRPr lang="en-US" sz="2000" i="1" dirty="0"/>
          </a:p>
        </p:txBody>
      </p:sp>
      <p:sp>
        <p:nvSpPr>
          <p:cNvPr id="6" name="Content Placeholder 5"/>
          <p:cNvSpPr>
            <a:spLocks noGrp="1"/>
          </p:cNvSpPr>
          <p:nvPr>
            <p:ph idx="1"/>
          </p:nvPr>
        </p:nvSpPr>
        <p:spPr>
          <a:xfrm>
            <a:off x="1371600" y="2153657"/>
            <a:ext cx="9372600" cy="4093029"/>
          </a:xfrm>
        </p:spPr>
        <p:txBody>
          <a:bodyPr/>
          <a:lstStyle/>
          <a:p>
            <a:endParaRPr lang="en-US" dirty="0" smtClean="0"/>
          </a:p>
          <a:p>
            <a:endParaRPr lang="en-US" dirty="0"/>
          </a:p>
          <a:p>
            <a:endParaRPr lang="en-US" dirty="0" smtClean="0"/>
          </a:p>
          <a:p>
            <a:endParaRPr lang="en-US" dirty="0"/>
          </a:p>
          <a:p>
            <a:r>
              <a:rPr lang="en-US" dirty="0" smtClean="0"/>
              <a:t>For both derivation and validation cohorts</a:t>
            </a:r>
            <a:endParaRPr lang="en-US" dirty="0"/>
          </a:p>
          <a:p>
            <a:pPr lvl="1"/>
            <a:r>
              <a:rPr lang="en-US" dirty="0" smtClean="0"/>
              <a:t>AUCs for 7-risk-group tree were significantly better than for 3-risk-group tree (each p &lt; 0.0001)</a:t>
            </a:r>
          </a:p>
          <a:p>
            <a:pPr lvl="1"/>
            <a:r>
              <a:rPr lang="en-US" dirty="0" smtClean="0"/>
              <a:t>AUCs for 9-risk-group tree were significantly better than for 7-risk-group tree        (p &lt; 0.0001 and p = 0.02)</a:t>
            </a:r>
          </a:p>
        </p:txBody>
      </p:sp>
      <p:sp>
        <p:nvSpPr>
          <p:cNvPr id="3" name="Slide Number Placeholder 2"/>
          <p:cNvSpPr>
            <a:spLocks noGrp="1"/>
          </p:cNvSpPr>
          <p:nvPr>
            <p:ph type="sldNum" sz="quarter" idx="12"/>
          </p:nvPr>
        </p:nvSpPr>
        <p:spPr/>
        <p:txBody>
          <a:bodyPr/>
          <a:lstStyle/>
          <a:p>
            <a:fld id="{0D558541-60C9-42A2-8392-FF12533A6B7A}"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359916"/>
              </p:ext>
            </p:extLst>
          </p:nvPr>
        </p:nvGraphicFramePr>
        <p:xfrm>
          <a:off x="2246245" y="1016000"/>
          <a:ext cx="7391400" cy="3175000"/>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224817000"/>
                    </a:ext>
                  </a:extLst>
                </a:gridCol>
                <a:gridCol w="2463800">
                  <a:extLst>
                    <a:ext uri="{9D8B030D-6E8A-4147-A177-3AD203B41FA5}">
                      <a16:colId xmlns:a16="http://schemas.microsoft.com/office/drawing/2014/main" val="317648470"/>
                    </a:ext>
                  </a:extLst>
                </a:gridCol>
                <a:gridCol w="2463800">
                  <a:extLst>
                    <a:ext uri="{9D8B030D-6E8A-4147-A177-3AD203B41FA5}">
                      <a16:colId xmlns:a16="http://schemas.microsoft.com/office/drawing/2014/main" val="454261058"/>
                    </a:ext>
                  </a:extLst>
                </a:gridCol>
              </a:tblGrid>
              <a:tr h="793750">
                <a:tc>
                  <a:txBody>
                    <a:bodyPr/>
                    <a:lstStyle/>
                    <a:p>
                      <a:pPr algn="ctr"/>
                      <a:r>
                        <a:rPr lang="en-US" dirty="0" smtClean="0"/>
                        <a:t>Incident slow gait speed ROC models</a:t>
                      </a:r>
                      <a:endParaRPr lang="en-US" dirty="0"/>
                    </a:p>
                  </a:txBody>
                  <a:tcPr anchor="ctr"/>
                </a:tc>
                <a:tc>
                  <a:txBody>
                    <a:bodyPr/>
                    <a:lstStyle/>
                    <a:p>
                      <a:pPr algn="ctr"/>
                      <a:r>
                        <a:rPr lang="en-US" dirty="0" smtClean="0"/>
                        <a:t>Derivation cohort</a:t>
                      </a:r>
                    </a:p>
                    <a:p>
                      <a:pPr algn="ctr"/>
                      <a:r>
                        <a:rPr lang="en-US" dirty="0" smtClean="0"/>
                        <a:t>AUC</a:t>
                      </a:r>
                      <a:endParaRPr lang="en-US" dirty="0"/>
                    </a:p>
                  </a:txBody>
                  <a:tcPr anchor="ctr"/>
                </a:tc>
                <a:tc>
                  <a:txBody>
                    <a:bodyPr/>
                    <a:lstStyle/>
                    <a:p>
                      <a:pPr algn="ctr"/>
                      <a:r>
                        <a:rPr lang="en-US" dirty="0" smtClean="0"/>
                        <a:t>Validation cohort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AUC</a:t>
                      </a:r>
                    </a:p>
                  </a:txBody>
                  <a:tcPr anchor="ctr"/>
                </a:tc>
                <a:extLst>
                  <a:ext uri="{0D108BD9-81ED-4DB2-BD59-A6C34878D82A}">
                    <a16:rowId xmlns:a16="http://schemas.microsoft.com/office/drawing/2014/main" val="1828492849"/>
                  </a:ext>
                </a:extLst>
              </a:tr>
              <a:tr h="793750">
                <a:tc>
                  <a:txBody>
                    <a:bodyPr/>
                    <a:lstStyle/>
                    <a:p>
                      <a:pPr algn="ctr"/>
                      <a:r>
                        <a:rPr lang="en-US" dirty="0" smtClean="0"/>
                        <a:t>3-risk-group</a:t>
                      </a:r>
                      <a:r>
                        <a:rPr lang="en-US" baseline="0" dirty="0" smtClean="0"/>
                        <a:t> tree</a:t>
                      </a:r>
                      <a:endParaRPr lang="en-US" dirty="0"/>
                    </a:p>
                  </a:txBody>
                  <a:tcPr anchor="ctr"/>
                </a:tc>
                <a:tc>
                  <a:txBody>
                    <a:bodyPr/>
                    <a:lstStyle/>
                    <a:p>
                      <a:pPr algn="ctr"/>
                      <a:r>
                        <a:rPr lang="en-US" dirty="0" smtClean="0"/>
                        <a:t>0.70</a:t>
                      </a:r>
                      <a:endParaRPr lang="en-US" dirty="0"/>
                    </a:p>
                  </a:txBody>
                  <a:tcPr anchor="ctr"/>
                </a:tc>
                <a:tc>
                  <a:txBody>
                    <a:bodyPr/>
                    <a:lstStyle/>
                    <a:p>
                      <a:pPr algn="ctr"/>
                      <a:r>
                        <a:rPr lang="en-US" dirty="0" smtClean="0"/>
                        <a:t>0.67</a:t>
                      </a:r>
                      <a:endParaRPr lang="en-US" dirty="0"/>
                    </a:p>
                  </a:txBody>
                  <a:tcPr anchor="ctr"/>
                </a:tc>
                <a:extLst>
                  <a:ext uri="{0D108BD9-81ED-4DB2-BD59-A6C34878D82A}">
                    <a16:rowId xmlns:a16="http://schemas.microsoft.com/office/drawing/2014/main" val="3639586666"/>
                  </a:ext>
                </a:extLst>
              </a:tr>
              <a:tr h="793750">
                <a:tc>
                  <a:txBody>
                    <a:bodyPr/>
                    <a:lstStyle/>
                    <a:p>
                      <a:pPr algn="ctr"/>
                      <a:r>
                        <a:rPr lang="en-US" dirty="0" smtClean="0"/>
                        <a:t>7-risk-group</a:t>
                      </a:r>
                      <a:r>
                        <a:rPr lang="en-US" baseline="0" dirty="0" smtClean="0"/>
                        <a:t> tree</a:t>
                      </a:r>
                      <a:endParaRPr lang="en-US" dirty="0"/>
                    </a:p>
                  </a:txBody>
                  <a:tcPr anchor="ctr"/>
                </a:tc>
                <a:tc>
                  <a:txBody>
                    <a:bodyPr/>
                    <a:lstStyle/>
                    <a:p>
                      <a:pPr algn="ctr"/>
                      <a:r>
                        <a:rPr lang="en-US" dirty="0" smtClean="0"/>
                        <a:t>0.75</a:t>
                      </a:r>
                      <a:endParaRPr lang="en-US" dirty="0"/>
                    </a:p>
                  </a:txBody>
                  <a:tcPr anchor="ctr"/>
                </a:tc>
                <a:tc>
                  <a:txBody>
                    <a:bodyPr/>
                    <a:lstStyle/>
                    <a:p>
                      <a:pPr algn="ctr"/>
                      <a:r>
                        <a:rPr lang="en-US" dirty="0" smtClean="0"/>
                        <a:t>0.72 </a:t>
                      </a:r>
                      <a:endParaRPr lang="en-US" dirty="0"/>
                    </a:p>
                  </a:txBody>
                  <a:tcPr anchor="ctr"/>
                </a:tc>
                <a:extLst>
                  <a:ext uri="{0D108BD9-81ED-4DB2-BD59-A6C34878D82A}">
                    <a16:rowId xmlns:a16="http://schemas.microsoft.com/office/drawing/2014/main" val="1708825298"/>
                  </a:ext>
                </a:extLst>
              </a:tr>
              <a:tr h="793750">
                <a:tc>
                  <a:txBody>
                    <a:bodyPr/>
                    <a:lstStyle/>
                    <a:p>
                      <a:pPr algn="ctr"/>
                      <a:r>
                        <a:rPr lang="en-US" dirty="0" smtClean="0"/>
                        <a:t>9-risk-group tree</a:t>
                      </a:r>
                      <a:endParaRPr lang="en-US" dirty="0"/>
                    </a:p>
                  </a:txBody>
                  <a:tcPr anchor="ctr"/>
                </a:tc>
                <a:tc>
                  <a:txBody>
                    <a:bodyPr/>
                    <a:lstStyle/>
                    <a:p>
                      <a:pPr algn="ctr"/>
                      <a:r>
                        <a:rPr lang="en-US" dirty="0" smtClean="0"/>
                        <a:t>0.77</a:t>
                      </a:r>
                      <a:endParaRPr lang="en-US" dirty="0"/>
                    </a:p>
                  </a:txBody>
                  <a:tcPr anchor="ctr"/>
                </a:tc>
                <a:tc>
                  <a:txBody>
                    <a:bodyPr/>
                    <a:lstStyle/>
                    <a:p>
                      <a:pPr algn="ctr"/>
                      <a:r>
                        <a:rPr lang="en-US" dirty="0" smtClean="0"/>
                        <a:t>0.73</a:t>
                      </a:r>
                      <a:endParaRPr lang="en-US" dirty="0"/>
                    </a:p>
                  </a:txBody>
                  <a:tcPr anchor="ctr"/>
                </a:tc>
                <a:extLst>
                  <a:ext uri="{0D108BD9-81ED-4DB2-BD59-A6C34878D82A}">
                    <a16:rowId xmlns:a16="http://schemas.microsoft.com/office/drawing/2014/main" val="3421570307"/>
                  </a:ext>
                </a:extLst>
              </a:tr>
            </a:tbl>
          </a:graphicData>
        </a:graphic>
      </p:graphicFrame>
    </p:spTree>
    <p:extLst>
      <p:ext uri="{BB962C8B-B14F-4D97-AF65-F5344CB8AC3E}">
        <p14:creationId xmlns:p14="http://schemas.microsoft.com/office/powerpoint/2010/main" val="399519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sz="2000" i="1" dirty="0"/>
          </a:p>
        </p:txBody>
      </p:sp>
      <p:sp>
        <p:nvSpPr>
          <p:cNvPr id="6" name="Content Placeholder 5"/>
          <p:cNvSpPr>
            <a:spLocks noGrp="1"/>
          </p:cNvSpPr>
          <p:nvPr>
            <p:ph idx="1"/>
          </p:nvPr>
        </p:nvSpPr>
        <p:spPr>
          <a:xfrm>
            <a:off x="1320799" y="1066801"/>
            <a:ext cx="9194801" cy="4093029"/>
          </a:xfrm>
        </p:spPr>
        <p:txBody>
          <a:bodyPr/>
          <a:lstStyle/>
          <a:p>
            <a:r>
              <a:rPr lang="en-US" dirty="0" smtClean="0"/>
              <a:t>Considering 40 baseline variables, a 3-risk-group tree was identified as most parsimonious</a:t>
            </a:r>
          </a:p>
          <a:p>
            <a:r>
              <a:rPr lang="en-US" dirty="0" smtClean="0"/>
              <a:t>A 7-risk-group tree and a 9-risk-group tree performed comparably to 3-risk-group tree; AUCs were best for 9-risk-group but were not substantially different from 7-risk-group tree</a:t>
            </a:r>
          </a:p>
          <a:p>
            <a:r>
              <a:rPr lang="en-US" dirty="0" smtClean="0"/>
              <a:t>Overall, incident slow gait speed developed in 11%, but risk varied greatly, depending on risk group membership using 7-risk-group tree, between </a:t>
            </a:r>
          </a:p>
          <a:p>
            <a:pPr lvl="1"/>
            <a:r>
              <a:rPr lang="en-US" dirty="0" smtClean="0"/>
              <a:t>0 and 29% in derivation cohort</a:t>
            </a:r>
          </a:p>
          <a:p>
            <a:pPr lvl="1"/>
            <a:r>
              <a:rPr lang="en-US" dirty="0" smtClean="0"/>
              <a:t>2 and 23% in validation cohort</a:t>
            </a:r>
          </a:p>
          <a:p>
            <a:r>
              <a:rPr lang="en-US" dirty="0" smtClean="0"/>
              <a:t>AUCs to summarize discrimination ability were comparable in the two cohorts</a:t>
            </a:r>
          </a:p>
        </p:txBody>
      </p:sp>
      <p:sp>
        <p:nvSpPr>
          <p:cNvPr id="3" name="Slide Number Placeholder 2"/>
          <p:cNvSpPr>
            <a:spLocks noGrp="1"/>
          </p:cNvSpPr>
          <p:nvPr>
            <p:ph type="sldNum" sz="quarter" idx="12"/>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373742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sz="2000" i="1" dirty="0"/>
          </a:p>
        </p:txBody>
      </p:sp>
      <p:sp>
        <p:nvSpPr>
          <p:cNvPr id="6" name="Content Placeholder 5"/>
          <p:cNvSpPr>
            <a:spLocks noGrp="1"/>
          </p:cNvSpPr>
          <p:nvPr>
            <p:ph idx="1"/>
          </p:nvPr>
        </p:nvSpPr>
        <p:spPr>
          <a:xfrm>
            <a:off x="1320799" y="1066801"/>
            <a:ext cx="10109201" cy="4093029"/>
          </a:xfrm>
        </p:spPr>
        <p:txBody>
          <a:bodyPr/>
          <a:lstStyle/>
          <a:p>
            <a:pPr>
              <a:spcBef>
                <a:spcPts val="0"/>
              </a:spcBef>
              <a:spcAft>
                <a:spcPts val="0"/>
              </a:spcAft>
            </a:pPr>
            <a:r>
              <a:rPr lang="en-US" dirty="0" smtClean="0"/>
              <a:t>Findings in validation cohort provided some, albeit not perfect, validation.</a:t>
            </a:r>
          </a:p>
          <a:p>
            <a:pPr>
              <a:spcAft>
                <a:spcPts val="0"/>
              </a:spcAft>
            </a:pPr>
            <a:r>
              <a:rPr lang="en-US" dirty="0" smtClean="0"/>
              <a:t>Possible reasons for difference in findings between the two cohorts</a:t>
            </a:r>
          </a:p>
          <a:p>
            <a:pPr lvl="1">
              <a:spcBef>
                <a:spcPts val="0"/>
              </a:spcBef>
              <a:spcAft>
                <a:spcPts val="0"/>
              </a:spcAft>
            </a:pPr>
            <a:r>
              <a:rPr lang="en-US" sz="1800" dirty="0"/>
              <a:t>Different number of follow-up visits and follow-up duration</a:t>
            </a:r>
          </a:p>
          <a:p>
            <a:pPr lvl="1">
              <a:spcBef>
                <a:spcPts val="0"/>
              </a:spcBef>
              <a:spcAft>
                <a:spcPts val="0"/>
              </a:spcAft>
            </a:pPr>
            <a:r>
              <a:rPr lang="en-US" sz="1800" dirty="0"/>
              <a:t>Differences (in full sample and in certain risk groups) in baseline prevalence of no frequent pain in both knees </a:t>
            </a:r>
          </a:p>
          <a:p>
            <a:pPr lvl="1">
              <a:spcBef>
                <a:spcPts val="0"/>
              </a:spcBef>
              <a:spcAft>
                <a:spcPts val="0"/>
              </a:spcAft>
            </a:pPr>
            <a:r>
              <a:rPr lang="en-US" sz="1800" dirty="0"/>
              <a:t>Differences (in certain risk groups) in distribution of KL 0/0, 0/1, and 1/1 </a:t>
            </a:r>
          </a:p>
          <a:p>
            <a:pPr>
              <a:spcAft>
                <a:spcPts val="0"/>
              </a:spcAft>
            </a:pPr>
            <a:r>
              <a:rPr lang="en-US" dirty="0" smtClean="0"/>
              <a:t>Outcome frequency in low risk groups was similar in both cohorts, reinforcing concept of resilient phenotype.</a:t>
            </a:r>
          </a:p>
          <a:p>
            <a:pPr lvl="1">
              <a:spcBef>
                <a:spcPts val="0"/>
              </a:spcBef>
              <a:spcAft>
                <a:spcPts val="0"/>
              </a:spcAft>
            </a:pPr>
            <a:r>
              <a:rPr lang="en-US" sz="1800" dirty="0"/>
              <a:t>Risk of incident slow gait speed was low in persons </a:t>
            </a:r>
            <a:r>
              <a:rPr lang="en-US" sz="1800" dirty="0" smtClean="0"/>
              <a:t>&lt; 66.5 </a:t>
            </a:r>
            <a:r>
              <a:rPr lang="en-US" sz="1800" dirty="0"/>
              <a:t>years, with WOMAC </a:t>
            </a:r>
            <a:r>
              <a:rPr lang="en-US" sz="1800" dirty="0" smtClean="0"/>
              <a:t>function ≤ 23.7</a:t>
            </a:r>
            <a:r>
              <a:rPr lang="en-US" sz="1800" dirty="0"/>
              <a:t>, </a:t>
            </a:r>
            <a:r>
              <a:rPr lang="en-US" sz="1800" dirty="0" smtClean="0"/>
              <a:t>&gt; some college</a:t>
            </a:r>
            <a:endParaRPr lang="en-US" sz="1800" dirty="0">
              <a:solidFill>
                <a:srgbClr val="FF0000"/>
              </a:solidFill>
            </a:endParaRPr>
          </a:p>
          <a:p>
            <a:pPr lvl="1">
              <a:spcBef>
                <a:spcPts val="0"/>
              </a:spcBef>
              <a:spcAft>
                <a:spcPts val="0"/>
              </a:spcAft>
            </a:pPr>
            <a:r>
              <a:rPr lang="en-US" sz="1800" dirty="0" smtClean="0"/>
              <a:t>If </a:t>
            </a:r>
            <a:r>
              <a:rPr lang="en-US" sz="1800" dirty="0"/>
              <a:t>younger and with better WOMAC </a:t>
            </a:r>
            <a:r>
              <a:rPr lang="en-US" sz="1800" dirty="0" smtClean="0"/>
              <a:t>function </a:t>
            </a:r>
            <a:r>
              <a:rPr lang="en-US" sz="1800" dirty="0"/>
              <a:t>score but below education </a:t>
            </a:r>
            <a:r>
              <a:rPr lang="en-US" sz="1800" dirty="0" smtClean="0"/>
              <a:t>threshold, could overcome that </a:t>
            </a:r>
            <a:r>
              <a:rPr lang="en-US" sz="1800" dirty="0"/>
              <a:t>by</a:t>
            </a:r>
          </a:p>
          <a:p>
            <a:pPr lvl="2">
              <a:spcBef>
                <a:spcPts val="0"/>
              </a:spcBef>
            </a:pPr>
            <a:r>
              <a:rPr lang="en-US" sz="1800" dirty="0"/>
              <a:t>Any strenuous sport/recreational activity ≥ 2 days/week, or</a:t>
            </a:r>
          </a:p>
          <a:p>
            <a:pPr lvl="2">
              <a:spcBef>
                <a:spcPts val="0"/>
              </a:spcBef>
            </a:pPr>
            <a:r>
              <a:rPr lang="en-US" sz="1800" dirty="0"/>
              <a:t>Not being obese and not </a:t>
            </a:r>
            <a:r>
              <a:rPr lang="en-US" sz="1800" dirty="0" smtClean="0"/>
              <a:t>having </a:t>
            </a:r>
            <a:r>
              <a:rPr lang="en-US" sz="1800" dirty="0"/>
              <a:t>high level of depressive symptoms</a:t>
            </a:r>
          </a:p>
          <a:p>
            <a:pPr>
              <a:spcAft>
                <a:spcPts val="0"/>
              </a:spcAft>
            </a:pPr>
            <a:r>
              <a:rPr lang="en-US" dirty="0" smtClean="0"/>
              <a:t>Findings illustrate importance of validation – comparable performance cannot be assumed even when studies are similarly designed.</a:t>
            </a:r>
          </a:p>
          <a:p>
            <a:pPr>
              <a:spcAft>
                <a:spcPts val="0"/>
              </a:spcAft>
            </a:pPr>
            <a:r>
              <a:rPr lang="en-US" dirty="0" smtClean="0"/>
              <a:t>AUC comparability provides further evidence of validation and generalizability.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230082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sz="2000" i="1" dirty="0"/>
          </a:p>
        </p:txBody>
      </p:sp>
      <p:sp>
        <p:nvSpPr>
          <p:cNvPr id="6" name="Content Placeholder 5"/>
          <p:cNvSpPr>
            <a:spLocks noGrp="1"/>
          </p:cNvSpPr>
          <p:nvPr>
            <p:ph idx="1"/>
          </p:nvPr>
        </p:nvSpPr>
        <p:spPr>
          <a:xfrm>
            <a:off x="1320799" y="990601"/>
            <a:ext cx="9652001" cy="4093029"/>
          </a:xfrm>
        </p:spPr>
        <p:txBody>
          <a:bodyPr/>
          <a:lstStyle/>
          <a:p>
            <a:pPr>
              <a:spcAft>
                <a:spcPts val="0"/>
              </a:spcAft>
            </a:pPr>
            <a:r>
              <a:rPr lang="en-US" dirty="0" smtClean="0"/>
              <a:t>This </a:t>
            </a:r>
            <a:r>
              <a:rPr lang="en-US" dirty="0"/>
              <a:t>prognostic stratification could be applied in community and clinical settings to promote awareness of risk and motivate efforts to prevent poor </a:t>
            </a:r>
            <a:r>
              <a:rPr lang="en-US" dirty="0" smtClean="0"/>
              <a:t>outcome.</a:t>
            </a:r>
          </a:p>
          <a:p>
            <a:pPr lvl="1">
              <a:spcAft>
                <a:spcPts val="0"/>
              </a:spcAft>
            </a:pPr>
            <a:r>
              <a:rPr lang="en-US" dirty="0" smtClean="0"/>
              <a:t>Identify persons </a:t>
            </a:r>
            <a:r>
              <a:rPr lang="en-US" dirty="0"/>
              <a:t>at high risk for knee </a:t>
            </a:r>
            <a:r>
              <a:rPr lang="en-US" dirty="0" smtClean="0"/>
              <a:t>OA </a:t>
            </a:r>
          </a:p>
          <a:p>
            <a:pPr lvl="2"/>
            <a:r>
              <a:rPr lang="en-US" dirty="0" smtClean="0"/>
              <a:t>Carefully developed </a:t>
            </a:r>
            <a:r>
              <a:rPr lang="en-US" dirty="0"/>
              <a:t>and very similar in </a:t>
            </a:r>
            <a:r>
              <a:rPr lang="en-US" dirty="0" smtClean="0"/>
              <a:t>OAI </a:t>
            </a:r>
            <a:r>
              <a:rPr lang="en-US" dirty="0"/>
              <a:t>and MOST, is translatable into a short paper or electronic </a:t>
            </a:r>
            <a:r>
              <a:rPr lang="en-US" dirty="0" smtClean="0"/>
              <a:t>form</a:t>
            </a:r>
          </a:p>
          <a:p>
            <a:pPr lvl="1">
              <a:spcAft>
                <a:spcPts val="0"/>
              </a:spcAft>
            </a:pPr>
            <a:r>
              <a:rPr lang="en-US" dirty="0" smtClean="0"/>
              <a:t>Among them, identify persons at </a:t>
            </a:r>
            <a:r>
              <a:rPr lang="en-US" dirty="0"/>
              <a:t>high risk for functional impairment </a:t>
            </a:r>
            <a:endParaRPr lang="en-US" dirty="0" smtClean="0"/>
          </a:p>
          <a:p>
            <a:pPr lvl="2"/>
            <a:r>
              <a:rPr lang="en-US" dirty="0" smtClean="0"/>
              <a:t>Findings suggest 3-risk-group and 7-risk-group trees are reasonable alternatives. </a:t>
            </a:r>
            <a:endParaRPr lang="en-US" dirty="0"/>
          </a:p>
          <a:p>
            <a:pPr lvl="3"/>
            <a:r>
              <a:rPr lang="en-US" dirty="0" smtClean="0"/>
              <a:t>If </a:t>
            </a:r>
            <a:r>
              <a:rPr lang="en-US" dirty="0"/>
              <a:t>simplicity is required, </a:t>
            </a:r>
            <a:r>
              <a:rPr lang="en-US" dirty="0" smtClean="0"/>
              <a:t>smaller </a:t>
            </a:r>
            <a:r>
              <a:rPr lang="en-US" dirty="0"/>
              <a:t>tree may </a:t>
            </a:r>
            <a:r>
              <a:rPr lang="en-US" dirty="0" smtClean="0"/>
              <a:t>suffice.  </a:t>
            </a:r>
          </a:p>
          <a:p>
            <a:pPr lvl="3"/>
            <a:r>
              <a:rPr lang="en-US" dirty="0" smtClean="0"/>
              <a:t>7-risk-group </a:t>
            </a:r>
            <a:r>
              <a:rPr lang="en-US" dirty="0"/>
              <a:t>tree is slightly more burdensome but had better </a:t>
            </a:r>
            <a:r>
              <a:rPr lang="en-US" dirty="0" smtClean="0"/>
              <a:t>AUCs.</a:t>
            </a:r>
          </a:p>
          <a:p>
            <a:pPr lvl="3"/>
            <a:r>
              <a:rPr lang="en-US" dirty="0" smtClean="0"/>
              <a:t>In </a:t>
            </a:r>
            <a:r>
              <a:rPr lang="en-US" dirty="0"/>
              <a:t>theory, the modifiable </a:t>
            </a:r>
            <a:r>
              <a:rPr lang="en-US" dirty="0" smtClean="0"/>
              <a:t>factors – strenuous </a:t>
            </a:r>
            <a:r>
              <a:rPr lang="en-US" dirty="0"/>
              <a:t>activity, high depressive symptoms, </a:t>
            </a:r>
            <a:r>
              <a:rPr lang="en-US" dirty="0" smtClean="0"/>
              <a:t>obesity – in </a:t>
            </a:r>
            <a:r>
              <a:rPr lang="en-US" dirty="0"/>
              <a:t>the 7-risk-group tree could serve to </a:t>
            </a:r>
            <a:r>
              <a:rPr lang="en-US" dirty="0" smtClean="0"/>
              <a:t>motivate. </a:t>
            </a:r>
            <a:endParaRPr lang="en-US" dirty="0"/>
          </a:p>
          <a:p>
            <a:pPr>
              <a:spcAft>
                <a:spcPts val="0"/>
              </a:spcAft>
            </a:pPr>
            <a:r>
              <a:rPr lang="en-US" dirty="0" smtClean="0"/>
              <a:t>Easily </a:t>
            </a:r>
            <a:r>
              <a:rPr lang="en-US" dirty="0"/>
              <a:t>completed, simple, and inexpensive </a:t>
            </a:r>
            <a:r>
              <a:rPr lang="en-US" dirty="0" smtClean="0"/>
              <a:t>tool – implementation study needed</a:t>
            </a:r>
            <a:endParaRPr lang="en-US" dirty="0"/>
          </a:p>
          <a:p>
            <a:pPr marL="0"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1006934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sz="2000" i="1" dirty="0"/>
          </a:p>
        </p:txBody>
      </p:sp>
      <p:sp>
        <p:nvSpPr>
          <p:cNvPr id="6" name="Content Placeholder 5"/>
          <p:cNvSpPr>
            <a:spLocks noGrp="1"/>
          </p:cNvSpPr>
          <p:nvPr>
            <p:ph idx="1"/>
          </p:nvPr>
        </p:nvSpPr>
        <p:spPr>
          <a:xfrm>
            <a:off x="1320799" y="990601"/>
            <a:ext cx="9652001" cy="4093029"/>
          </a:xfrm>
        </p:spPr>
        <p:txBody>
          <a:bodyPr/>
          <a:lstStyle/>
          <a:p>
            <a:pPr>
              <a:spcAft>
                <a:spcPts val="0"/>
              </a:spcAft>
            </a:pPr>
            <a:r>
              <a:rPr lang="en-US" dirty="0"/>
              <a:t>For a sense of </a:t>
            </a:r>
            <a:r>
              <a:rPr lang="en-US" dirty="0" smtClean="0"/>
              <a:t>magnitude, among </a:t>
            </a:r>
            <a:r>
              <a:rPr lang="en-US" dirty="0"/>
              <a:t>1000 with </a:t>
            </a:r>
            <a:r>
              <a:rPr lang="en-US" dirty="0" smtClean="0"/>
              <a:t>pre-OA</a:t>
            </a:r>
          </a:p>
          <a:p>
            <a:pPr lvl="1">
              <a:spcAft>
                <a:spcPts val="0"/>
              </a:spcAft>
            </a:pPr>
            <a:r>
              <a:rPr lang="en-US" dirty="0" smtClean="0"/>
              <a:t>299 classified high </a:t>
            </a:r>
            <a:r>
              <a:rPr lang="en-US" dirty="0"/>
              <a:t>risk (High Risk-1 or -2 using the 3-risk-group </a:t>
            </a:r>
            <a:r>
              <a:rPr lang="en-US" dirty="0" smtClean="0"/>
              <a:t>tree)</a:t>
            </a:r>
          </a:p>
          <a:p>
            <a:pPr lvl="2"/>
            <a:r>
              <a:rPr lang="en-US" dirty="0" smtClean="0"/>
              <a:t>72 – nearly 1 in 4 – would </a:t>
            </a:r>
            <a:r>
              <a:rPr lang="en-US" dirty="0"/>
              <a:t>be expected to experience incident slow gait speed over the coming 7-10 </a:t>
            </a:r>
            <a:r>
              <a:rPr lang="en-US" dirty="0" smtClean="0"/>
              <a:t>years </a:t>
            </a:r>
          </a:p>
          <a:p>
            <a:pPr lvl="1">
              <a:spcAft>
                <a:spcPts val="0"/>
              </a:spcAft>
            </a:pPr>
            <a:r>
              <a:rPr lang="en-US" dirty="0" smtClean="0"/>
              <a:t>701 classified low risk, </a:t>
            </a:r>
            <a:r>
              <a:rPr lang="en-US" dirty="0"/>
              <a:t>38 </a:t>
            </a:r>
            <a:r>
              <a:rPr lang="en-US" dirty="0" smtClean="0"/>
              <a:t>– just over 1 in 20 – would </a:t>
            </a:r>
            <a:r>
              <a:rPr lang="en-US" dirty="0"/>
              <a:t>be expected to experience this </a:t>
            </a:r>
            <a:r>
              <a:rPr lang="en-US" dirty="0" smtClean="0"/>
              <a:t>outcome.</a:t>
            </a:r>
          </a:p>
          <a:p>
            <a:pPr marL="0"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112143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sz="2000" i="1" dirty="0"/>
          </a:p>
        </p:txBody>
      </p:sp>
      <p:sp>
        <p:nvSpPr>
          <p:cNvPr id="6" name="Content Placeholder 5"/>
          <p:cNvSpPr>
            <a:spLocks noGrp="1"/>
          </p:cNvSpPr>
          <p:nvPr>
            <p:ph idx="1"/>
          </p:nvPr>
        </p:nvSpPr>
        <p:spPr>
          <a:xfrm>
            <a:off x="1320799" y="990601"/>
            <a:ext cx="9652001" cy="4093029"/>
          </a:xfrm>
        </p:spPr>
        <p:txBody>
          <a:bodyPr/>
          <a:lstStyle/>
          <a:p>
            <a:pPr>
              <a:spcAft>
                <a:spcPts val="0"/>
              </a:spcAft>
            </a:pPr>
            <a:r>
              <a:rPr lang="en-US" dirty="0" smtClean="0"/>
              <a:t>Potential impact </a:t>
            </a:r>
          </a:p>
          <a:p>
            <a:pPr lvl="1">
              <a:spcBef>
                <a:spcPts val="0"/>
              </a:spcBef>
              <a:spcAft>
                <a:spcPts val="0"/>
              </a:spcAft>
            </a:pPr>
            <a:r>
              <a:rPr lang="en-US" dirty="0" smtClean="0"/>
              <a:t>Tool to enhance awareness of risk of impaired function and its potential downstream consequences which may motivate steps to prevent decline</a:t>
            </a:r>
          </a:p>
          <a:p>
            <a:pPr lvl="1">
              <a:spcBef>
                <a:spcPts val="0"/>
              </a:spcBef>
              <a:spcAft>
                <a:spcPts val="0"/>
              </a:spcAft>
            </a:pPr>
            <a:r>
              <a:rPr lang="en-US" dirty="0" smtClean="0"/>
              <a:t>Help to define eligibility for prevention trials that seek to delay functional decline </a:t>
            </a:r>
          </a:p>
          <a:p>
            <a:pPr>
              <a:spcAft>
                <a:spcPts val="0"/>
              </a:spcAft>
            </a:pPr>
            <a:r>
              <a:rPr lang="en-US" dirty="0" smtClean="0"/>
              <a:t>Awareness of risk at an early stage, before affliction by knee OA, would be information at a point when these individuals are well enough to </a:t>
            </a:r>
          </a:p>
          <a:p>
            <a:pPr lvl="1">
              <a:spcBef>
                <a:spcPts val="0"/>
              </a:spcBef>
              <a:spcAft>
                <a:spcPts val="0"/>
              </a:spcAft>
            </a:pPr>
            <a:r>
              <a:rPr lang="en-US" dirty="0"/>
              <a:t>T</a:t>
            </a:r>
            <a:r>
              <a:rPr lang="en-US" dirty="0" smtClean="0"/>
              <a:t>ake action </a:t>
            </a:r>
            <a:endParaRPr lang="en-US" dirty="0"/>
          </a:p>
          <a:p>
            <a:pPr lvl="1">
              <a:spcBef>
                <a:spcPts val="0"/>
              </a:spcBef>
              <a:spcAft>
                <a:spcPts val="0"/>
              </a:spcAft>
            </a:pPr>
            <a:r>
              <a:rPr lang="en-US" dirty="0" smtClean="0"/>
              <a:t>Perceive action as a preservation of wellness </a:t>
            </a:r>
          </a:p>
          <a:p>
            <a:pPr marL="0"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2576538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sz="2000" i="1" dirty="0"/>
          </a:p>
        </p:txBody>
      </p:sp>
      <p:sp>
        <p:nvSpPr>
          <p:cNvPr id="6" name="Content Placeholder 5"/>
          <p:cNvSpPr>
            <a:spLocks noGrp="1"/>
          </p:cNvSpPr>
          <p:nvPr>
            <p:ph idx="1"/>
          </p:nvPr>
        </p:nvSpPr>
        <p:spPr>
          <a:xfrm>
            <a:off x="1320799" y="1066801"/>
            <a:ext cx="9753600" cy="4093029"/>
          </a:xfrm>
        </p:spPr>
        <p:txBody>
          <a:bodyPr/>
          <a:lstStyle/>
          <a:p>
            <a:r>
              <a:rPr lang="en-US" dirty="0" smtClean="0"/>
              <a:t>Differences between cohorts in duration and frequency of follow-up</a:t>
            </a:r>
          </a:p>
          <a:p>
            <a:r>
              <a:rPr lang="en-US" dirty="0" smtClean="0"/>
              <a:t>Only used easily assessed variables, deliberately, to maximize applicability of the trees; however, other variables may influence risk discrimination</a:t>
            </a:r>
          </a:p>
          <a:p>
            <a:r>
              <a:rPr lang="en-US" dirty="0" smtClean="0"/>
              <a:t>Both OAI and MOST were designed to study community-dwelling individuals at high risk for knee OA and recruited from population lists but did not use random sampling.</a:t>
            </a:r>
          </a:p>
          <a:p>
            <a:r>
              <a:rPr lang="en-US" dirty="0" smtClean="0"/>
              <a:t>We included persons without knee OA by radiographic criteria; these findings should be validated in a high-risk population without knee OA by self-report.</a:t>
            </a:r>
          </a:p>
          <a:p>
            <a:r>
              <a:rPr lang="en-US" dirty="0" smtClean="0"/>
              <a:t>Threshold of gait speed as an outcome aids interpretability, but inherent limitation of thresholds is that persons closer may be more likely to cross. </a:t>
            </a:r>
          </a:p>
          <a:p>
            <a:pPr marL="0"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1032566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sz="2000" i="1" dirty="0"/>
          </a:p>
        </p:txBody>
      </p:sp>
      <p:sp>
        <p:nvSpPr>
          <p:cNvPr id="6" name="Content Placeholder 5"/>
          <p:cNvSpPr>
            <a:spLocks noGrp="1"/>
          </p:cNvSpPr>
          <p:nvPr>
            <p:ph idx="1"/>
          </p:nvPr>
        </p:nvSpPr>
        <p:spPr>
          <a:xfrm>
            <a:off x="1320799" y="1066801"/>
            <a:ext cx="9194801" cy="4093029"/>
          </a:xfrm>
        </p:spPr>
        <p:txBody>
          <a:bodyPr/>
          <a:lstStyle/>
          <a:p>
            <a:r>
              <a:rPr lang="en-US" dirty="0" smtClean="0"/>
              <a:t>In persons at high risk for knee OA, </a:t>
            </a:r>
            <a:r>
              <a:rPr lang="en-US" dirty="0"/>
              <a:t>easily acquired data can be used to identify those at high risk of incident slow gait speed</a:t>
            </a:r>
            <a:r>
              <a:rPr lang="en-US" dirty="0" smtClean="0"/>
              <a:t>.</a:t>
            </a:r>
          </a:p>
          <a:p>
            <a:r>
              <a:rPr lang="en-US" dirty="0"/>
              <a:t>Outcome risk varied greatly depending on risk group identified using the </a:t>
            </a:r>
            <a:r>
              <a:rPr lang="en-US" dirty="0" smtClean="0"/>
              <a:t>trees.</a:t>
            </a:r>
          </a:p>
          <a:p>
            <a:r>
              <a:rPr lang="en-US" dirty="0" smtClean="0"/>
              <a:t>These trees can inform an individual’s awareness, at an early stage, of risk for impaired function, as well as define eligibility for prevention trials.</a:t>
            </a:r>
          </a:p>
        </p:txBody>
      </p:sp>
      <p:sp>
        <p:nvSpPr>
          <p:cNvPr id="3" name="Slide Number Placeholder 2"/>
          <p:cNvSpPr>
            <a:spLocks noGrp="1"/>
          </p:cNvSpPr>
          <p:nvPr>
            <p:ph type="sldNum" sz="quarter" idx="12"/>
          </p:nvPr>
        </p:nvSpPr>
        <p:spPr/>
        <p:txBody>
          <a:bodyPr/>
          <a:lstStyle/>
          <a:p>
            <a:fld id="{0D558541-60C9-42A2-8392-FF12533A6B7A}" type="slidenum">
              <a:rPr lang="en-US" smtClean="0"/>
              <a:pPr/>
              <a:t>28</a:t>
            </a:fld>
            <a:endParaRPr lang="en-US" dirty="0"/>
          </a:p>
        </p:txBody>
      </p:sp>
    </p:spTree>
    <p:extLst>
      <p:ext uri="{BB962C8B-B14F-4D97-AF65-F5344CB8AC3E}">
        <p14:creationId xmlns:p14="http://schemas.microsoft.com/office/powerpoint/2010/main" val="3626045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990600"/>
            <a:ext cx="7465219" cy="4986766"/>
          </a:xfrm>
        </p:spPr>
      </p:pic>
    </p:spTree>
    <p:extLst>
      <p:ext uri="{BB962C8B-B14F-4D97-AF65-F5344CB8AC3E}">
        <p14:creationId xmlns:p14="http://schemas.microsoft.com/office/powerpoint/2010/main" val="2581474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6" name="Content Placeholder 5"/>
          <p:cNvSpPr>
            <a:spLocks noGrp="1"/>
          </p:cNvSpPr>
          <p:nvPr>
            <p:ph idx="1"/>
          </p:nvPr>
        </p:nvSpPr>
        <p:spPr>
          <a:xfrm>
            <a:off x="1344615" y="1295400"/>
            <a:ext cx="9399585" cy="4419601"/>
          </a:xfrm>
        </p:spPr>
        <p:txBody>
          <a:bodyPr/>
          <a:lstStyle/>
          <a:p>
            <a:r>
              <a:rPr lang="en-US" dirty="0"/>
              <a:t>Long-term cohort studies of persons at high risk for knee osteoarthritis </a:t>
            </a:r>
            <a:r>
              <a:rPr lang="en-US" dirty="0" smtClean="0"/>
              <a:t>(OA) have improved </a:t>
            </a:r>
            <a:r>
              <a:rPr lang="en-US" dirty="0"/>
              <a:t>our understanding of disease and disability </a:t>
            </a:r>
            <a:r>
              <a:rPr lang="en-US" dirty="0" smtClean="0"/>
              <a:t>development. </a:t>
            </a:r>
          </a:p>
          <a:p>
            <a:r>
              <a:rPr lang="en-US" dirty="0"/>
              <a:t>W</a:t>
            </a:r>
            <a:r>
              <a:rPr lang="en-US" dirty="0" smtClean="0"/>
              <a:t>e can use these rich datasets to tackle </a:t>
            </a:r>
            <a:r>
              <a:rPr lang="en-US" dirty="0"/>
              <a:t>obstacles to prevention strategy </a:t>
            </a:r>
            <a:r>
              <a:rPr lang="en-US" dirty="0" smtClean="0"/>
              <a:t>development.</a:t>
            </a:r>
          </a:p>
          <a:p>
            <a:pPr lvl="1"/>
            <a:r>
              <a:rPr lang="en-US" dirty="0" smtClean="0"/>
              <a:t>Disability</a:t>
            </a:r>
          </a:p>
          <a:p>
            <a:pPr lvl="1"/>
            <a:r>
              <a:rPr lang="en-US" dirty="0" smtClean="0"/>
              <a:t>Disease development and progression</a:t>
            </a:r>
            <a:endParaRPr lang="en-US" dirty="0"/>
          </a:p>
          <a:p>
            <a:pPr marL="206375" lvl="1" indent="0">
              <a:buNone/>
            </a:pPr>
            <a:endParaRPr lang="en-US" dirty="0" smtClean="0"/>
          </a:p>
          <a:p>
            <a:pPr marL="2063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2346630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6" name="Content Placeholder 5"/>
          <p:cNvSpPr>
            <a:spLocks noGrp="1"/>
          </p:cNvSpPr>
          <p:nvPr>
            <p:ph idx="1"/>
          </p:nvPr>
        </p:nvSpPr>
        <p:spPr>
          <a:xfrm>
            <a:off x="1344615" y="1295400"/>
            <a:ext cx="9399585" cy="4419601"/>
          </a:xfrm>
        </p:spPr>
        <p:txBody>
          <a:bodyPr/>
          <a:lstStyle/>
          <a:p>
            <a:pPr marL="0" indent="0">
              <a:buNone/>
            </a:pPr>
            <a:r>
              <a:rPr lang="en-US" sz="2800" dirty="0"/>
              <a:t>Current treatments for knee </a:t>
            </a:r>
            <a:r>
              <a:rPr lang="en-US" sz="2800" dirty="0" smtClean="0"/>
              <a:t>OA may </a:t>
            </a:r>
            <a:r>
              <a:rPr lang="en-US" sz="2800" dirty="0"/>
              <a:t>help symptoms but do not affect disease </a:t>
            </a:r>
            <a:r>
              <a:rPr lang="en-US" sz="2800" dirty="0" smtClean="0"/>
              <a:t>progression.</a:t>
            </a:r>
          </a:p>
          <a:p>
            <a:pPr marL="206375" lvl="1" indent="0">
              <a:buNone/>
            </a:pPr>
            <a:endParaRPr lang="en-US" dirty="0" smtClean="0"/>
          </a:p>
          <a:p>
            <a:pPr marL="2063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30</a:t>
            </a:fld>
            <a:endParaRPr lang="en-US" dirty="0"/>
          </a:p>
        </p:txBody>
      </p:sp>
    </p:spTree>
    <p:extLst>
      <p:ext uri="{BB962C8B-B14F-4D97-AF65-F5344CB8AC3E}">
        <p14:creationId xmlns:p14="http://schemas.microsoft.com/office/powerpoint/2010/main" val="3496946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and Potential Solution</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Obstacle 1</a:t>
            </a:r>
          </a:p>
          <a:p>
            <a:pPr lvl="1"/>
            <a:r>
              <a:rPr lang="en-US" dirty="0"/>
              <a:t>Disease modification requires tackling the multi-faceted, downward spiral of joint tissue events that is progressive knee </a:t>
            </a:r>
            <a:r>
              <a:rPr lang="en-US" dirty="0" smtClean="0"/>
              <a:t>OA.</a:t>
            </a:r>
          </a:p>
          <a:p>
            <a:r>
              <a:rPr lang="en-US" dirty="0" smtClean="0"/>
              <a:t>Potential solution</a:t>
            </a:r>
          </a:p>
          <a:p>
            <a:pPr lvl="1"/>
            <a:r>
              <a:rPr lang="en-US" dirty="0"/>
              <a:t>Efforts to delay disease development and early-stage intervention may be more cost-effective than </a:t>
            </a:r>
            <a:r>
              <a:rPr lang="en-US" dirty="0" smtClean="0"/>
              <a:t>attempting to modify disease course starting at a later stage.</a:t>
            </a:r>
          </a:p>
          <a:p>
            <a:r>
              <a:rPr lang="en-US" dirty="0" smtClean="0"/>
              <a:t>Obstacle 2</a:t>
            </a:r>
          </a:p>
          <a:p>
            <a:pPr lvl="1"/>
            <a:r>
              <a:rPr lang="en-US" dirty="0" smtClean="0"/>
              <a:t>What stage is appropriate for ‘early-stage intervention’?  </a:t>
            </a:r>
            <a:endParaRPr lang="en-US" dirty="0"/>
          </a:p>
          <a:p>
            <a:pPr marL="206375" lvl="1" indent="0">
              <a:buNone/>
            </a:pPr>
            <a:endParaRPr lang="en-US" dirty="0" smtClean="0"/>
          </a:p>
          <a:p>
            <a:pPr marL="2063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31</a:t>
            </a:fld>
            <a:endParaRPr lang="en-US" dirty="0"/>
          </a:p>
        </p:txBody>
      </p:sp>
    </p:spTree>
    <p:extLst>
      <p:ext uri="{BB962C8B-B14F-4D97-AF65-F5344CB8AC3E}">
        <p14:creationId xmlns:p14="http://schemas.microsoft.com/office/powerpoint/2010/main" val="1789051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stage is appropriate for early-stage intervention?</a:t>
            </a:r>
            <a:endParaRPr lang="en-US" dirty="0"/>
          </a:p>
        </p:txBody>
      </p:sp>
      <p:sp>
        <p:nvSpPr>
          <p:cNvPr id="6" name="Content Placeholder 5"/>
          <p:cNvSpPr>
            <a:spLocks noGrp="1"/>
          </p:cNvSpPr>
          <p:nvPr>
            <p:ph idx="1"/>
          </p:nvPr>
        </p:nvSpPr>
        <p:spPr>
          <a:xfrm>
            <a:off x="1344615" y="1066800"/>
            <a:ext cx="9399585" cy="4419601"/>
          </a:xfrm>
        </p:spPr>
        <p:txBody>
          <a:bodyPr/>
          <a:lstStyle/>
          <a:p>
            <a:r>
              <a:rPr lang="en-US" sz="2000" dirty="0"/>
              <a:t>W</a:t>
            </a:r>
            <a:r>
              <a:rPr lang="en-US" sz="2000" dirty="0" smtClean="0"/>
              <a:t>idely </a:t>
            </a:r>
            <a:r>
              <a:rPr lang="en-US" sz="2000" dirty="0"/>
              <a:t>established definition of knee OA (radiographic </a:t>
            </a:r>
            <a:r>
              <a:rPr lang="en-US" sz="2000" dirty="0" smtClean="0"/>
              <a:t>KL </a:t>
            </a:r>
            <a:r>
              <a:rPr lang="en-US" sz="2000" dirty="0"/>
              <a:t>≥ 2) hinges on unequivocal osteophyte </a:t>
            </a:r>
            <a:r>
              <a:rPr lang="en-US" sz="2000" dirty="0" smtClean="0"/>
              <a:t>presence.  </a:t>
            </a:r>
            <a:endParaRPr lang="en-US" sz="2000" dirty="0"/>
          </a:p>
          <a:p>
            <a:r>
              <a:rPr lang="en-US" sz="2000" dirty="0"/>
              <a:t>However, in knees graded KL 0 (normal) or KL 1 (possible osteophyte), knee tissue lesions are not infrequent in MRI </a:t>
            </a:r>
            <a:r>
              <a:rPr lang="en-US" sz="2000" dirty="0" smtClean="0"/>
              <a:t>studies.</a:t>
            </a:r>
            <a:endParaRPr lang="en-US" sz="2000" dirty="0"/>
          </a:p>
          <a:p>
            <a:r>
              <a:rPr lang="en-US" sz="2000" dirty="0"/>
              <a:t>Evidence is accumulating to support the hypothesis that these lesions are not </a:t>
            </a:r>
            <a:r>
              <a:rPr lang="en-US" sz="2000" dirty="0" smtClean="0"/>
              <a:t>incidental.</a:t>
            </a:r>
            <a:endParaRPr lang="en-US" sz="2000" dirty="0"/>
          </a:p>
          <a:p>
            <a:r>
              <a:rPr lang="en-US" sz="2000" dirty="0"/>
              <a:t>These lesions occur in tissues typically involved by the whole-organ disease of </a:t>
            </a:r>
            <a:r>
              <a:rPr lang="en-US" sz="2000" dirty="0" smtClean="0"/>
              <a:t>OA – cartilage</a:t>
            </a:r>
            <a:r>
              <a:rPr lang="en-US" sz="2000" dirty="0"/>
              <a:t>, subchondral bone, and </a:t>
            </a:r>
            <a:r>
              <a:rPr lang="en-US" sz="2000" dirty="0" smtClean="0"/>
              <a:t>menisci – given </a:t>
            </a:r>
            <a:r>
              <a:rPr lang="en-US" sz="2000" dirty="0"/>
              <a:t>this, they </a:t>
            </a:r>
            <a:r>
              <a:rPr lang="en-US" sz="2000" dirty="0" smtClean="0"/>
              <a:t>may not be risk </a:t>
            </a:r>
            <a:r>
              <a:rPr lang="en-US" sz="2000" dirty="0"/>
              <a:t>factors per se but </a:t>
            </a:r>
            <a:r>
              <a:rPr lang="en-US" sz="2000" dirty="0" smtClean="0"/>
              <a:t>signs </a:t>
            </a:r>
            <a:r>
              <a:rPr lang="en-US" sz="2000" dirty="0"/>
              <a:t>of </a:t>
            </a:r>
            <a:r>
              <a:rPr lang="en-US" sz="2000" dirty="0" smtClean="0"/>
              <a:t>disease.  </a:t>
            </a:r>
            <a:endParaRPr lang="en-US" sz="2000" dirty="0"/>
          </a:p>
          <a:p>
            <a:r>
              <a:rPr lang="en-US" sz="2000" dirty="0"/>
              <a:t>Whether they represent early OA is a challenging question to address at a study population level.  </a:t>
            </a:r>
          </a:p>
          <a:p>
            <a:r>
              <a:rPr lang="en-US" sz="2000" dirty="0"/>
              <a:t>Risk prediction modeling in this context enables evaluation of whether tissue lesion status improves the prediction of incident knee OA using the established </a:t>
            </a:r>
            <a:r>
              <a:rPr lang="en-US" sz="2000" dirty="0" smtClean="0"/>
              <a:t>definition, after </a:t>
            </a:r>
            <a:r>
              <a:rPr lang="en-US" sz="2000" dirty="0"/>
              <a:t>considering known </a:t>
            </a:r>
            <a:r>
              <a:rPr lang="en-US" sz="2000" dirty="0" smtClean="0"/>
              <a:t>predictors, </a:t>
            </a:r>
            <a:r>
              <a:rPr lang="en-US" sz="2000" dirty="0"/>
              <a:t>as would be expected if these lesions represent early disease. </a:t>
            </a:r>
            <a:endParaRPr lang="en-US" sz="2000" dirty="0" smtClean="0"/>
          </a:p>
          <a:p>
            <a:pPr marL="2063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32</a:t>
            </a:fld>
            <a:endParaRPr lang="en-US" dirty="0"/>
          </a:p>
        </p:txBody>
      </p:sp>
    </p:spTree>
    <p:extLst>
      <p:ext uri="{BB962C8B-B14F-4D97-AF65-F5344CB8AC3E}">
        <p14:creationId xmlns:p14="http://schemas.microsoft.com/office/powerpoint/2010/main" val="433256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228600"/>
            <a:ext cx="10285292" cy="762000"/>
          </a:xfrm>
        </p:spPr>
        <p:txBody>
          <a:bodyPr/>
          <a:lstStyle/>
          <a:p>
            <a:r>
              <a:rPr lang="en-US" dirty="0" smtClean="0"/>
              <a:t>Accumulating Evidence </a:t>
            </a:r>
            <a:r>
              <a:rPr lang="en-US" dirty="0"/>
              <a:t>T</a:t>
            </a:r>
            <a:r>
              <a:rPr lang="en-US" dirty="0" smtClean="0"/>
              <a:t>hat These </a:t>
            </a:r>
            <a:r>
              <a:rPr lang="en-US" dirty="0"/>
              <a:t>L</a:t>
            </a:r>
            <a:r>
              <a:rPr lang="en-US" dirty="0" smtClean="0"/>
              <a:t>esions are </a:t>
            </a:r>
            <a:r>
              <a:rPr lang="en-US" dirty="0"/>
              <a:t>N</a:t>
            </a:r>
            <a:r>
              <a:rPr lang="en-US" dirty="0" smtClean="0"/>
              <a:t>ot Incidental, </a:t>
            </a:r>
            <a:r>
              <a:rPr lang="en-US" i="1" dirty="0"/>
              <a:t>E</a:t>
            </a:r>
            <a:r>
              <a:rPr lang="en-US" i="1" dirty="0" smtClean="0"/>
              <a:t>specially </a:t>
            </a:r>
            <a:r>
              <a:rPr lang="en-US" i="1" dirty="0"/>
              <a:t>W</a:t>
            </a:r>
            <a:r>
              <a:rPr lang="en-US" i="1" dirty="0" smtClean="0"/>
              <a:t>hen </a:t>
            </a:r>
            <a:r>
              <a:rPr lang="en-US" i="1" dirty="0"/>
              <a:t>T</a:t>
            </a:r>
            <a:r>
              <a:rPr lang="en-US" i="1" dirty="0" smtClean="0"/>
              <a:t>hey </a:t>
            </a:r>
            <a:r>
              <a:rPr lang="en-US" i="1" dirty="0"/>
              <a:t>O</a:t>
            </a:r>
            <a:r>
              <a:rPr lang="en-US" i="1" dirty="0" smtClean="0"/>
              <a:t>ccur in High </a:t>
            </a:r>
            <a:r>
              <a:rPr lang="en-US" i="1" dirty="0"/>
              <a:t>R</a:t>
            </a:r>
            <a:r>
              <a:rPr lang="en-US" i="1" dirty="0" smtClean="0"/>
              <a:t>isk </a:t>
            </a:r>
            <a:r>
              <a:rPr lang="en-US" i="1" dirty="0"/>
              <a:t>P</a:t>
            </a:r>
            <a:r>
              <a:rPr lang="en-US" i="1" dirty="0" smtClean="0"/>
              <a:t>opulations</a:t>
            </a:r>
            <a:endParaRPr lang="en-US" i="1" dirty="0"/>
          </a:p>
        </p:txBody>
      </p:sp>
      <p:sp>
        <p:nvSpPr>
          <p:cNvPr id="6" name="Content Placeholder 5"/>
          <p:cNvSpPr>
            <a:spLocks noGrp="1"/>
          </p:cNvSpPr>
          <p:nvPr>
            <p:ph idx="1"/>
          </p:nvPr>
        </p:nvSpPr>
        <p:spPr>
          <a:xfrm>
            <a:off x="1344615" y="1066800"/>
            <a:ext cx="9856785" cy="4419601"/>
          </a:xfrm>
        </p:spPr>
        <p:txBody>
          <a:bodyPr/>
          <a:lstStyle/>
          <a:p>
            <a:pPr>
              <a:spcAft>
                <a:spcPts val="0"/>
              </a:spcAft>
            </a:pPr>
            <a:r>
              <a:rPr lang="en-US" sz="1800" dirty="0"/>
              <a:t>Javaid MK, </a:t>
            </a:r>
            <a:r>
              <a:rPr lang="en-US" sz="1800" dirty="0" smtClean="0"/>
              <a:t>et </a:t>
            </a:r>
            <a:r>
              <a:rPr lang="en-US" sz="1800" dirty="0"/>
              <a:t>al. Pre-radiographic MRI findings are associated with onset of knee symptoms: the </a:t>
            </a:r>
            <a:r>
              <a:rPr lang="en-US" sz="1800" dirty="0" smtClean="0"/>
              <a:t>MOST </a:t>
            </a:r>
            <a:r>
              <a:rPr lang="en-US" sz="1800" dirty="0"/>
              <a:t>study. Osteoarthritis Cartilage </a:t>
            </a:r>
            <a:r>
              <a:rPr lang="en-US" sz="1800" dirty="0" smtClean="0"/>
              <a:t>2010</a:t>
            </a:r>
          </a:p>
          <a:p>
            <a:pPr>
              <a:spcAft>
                <a:spcPts val="0"/>
              </a:spcAft>
            </a:pPr>
            <a:r>
              <a:rPr lang="en-US" sz="1800" dirty="0" smtClean="0"/>
              <a:t>Sharma </a:t>
            </a:r>
            <a:r>
              <a:rPr lang="en-US" sz="1800" dirty="0"/>
              <a:t>L, </a:t>
            </a:r>
            <a:r>
              <a:rPr lang="en-US" sz="1800" dirty="0" smtClean="0"/>
              <a:t>et </a:t>
            </a:r>
            <a:r>
              <a:rPr lang="en-US" sz="1800" dirty="0"/>
              <a:t>al. Significance of preradiographic </a:t>
            </a:r>
            <a:r>
              <a:rPr lang="en-US" sz="1800" dirty="0" smtClean="0"/>
              <a:t>MRI lesions </a:t>
            </a:r>
            <a:r>
              <a:rPr lang="en-US" sz="1800" dirty="0"/>
              <a:t>in persons at increased risk of knee </a:t>
            </a:r>
            <a:r>
              <a:rPr lang="en-US" sz="1800" dirty="0" smtClean="0"/>
              <a:t>OA. </a:t>
            </a:r>
            <a:r>
              <a:rPr lang="en-US" sz="1800" dirty="0"/>
              <a:t>Arthritis Rheumatol </a:t>
            </a:r>
            <a:r>
              <a:rPr lang="en-US" sz="1800" dirty="0" smtClean="0"/>
              <a:t>2014</a:t>
            </a:r>
          </a:p>
          <a:p>
            <a:pPr>
              <a:spcAft>
                <a:spcPts val="0"/>
              </a:spcAft>
            </a:pPr>
            <a:r>
              <a:rPr lang="en-US" sz="1800" dirty="0" smtClean="0"/>
              <a:t>Davies-Tuck </a:t>
            </a:r>
            <a:r>
              <a:rPr lang="en-US" sz="1800" dirty="0"/>
              <a:t>ML, </a:t>
            </a:r>
            <a:r>
              <a:rPr lang="en-US" sz="1800" dirty="0" smtClean="0"/>
              <a:t>et al. </a:t>
            </a:r>
            <a:r>
              <a:rPr lang="en-US" sz="1800" dirty="0"/>
              <a:t>The natural history of bone marrow lesions in community-based adults with no clinical knee </a:t>
            </a:r>
            <a:r>
              <a:rPr lang="en-US" sz="1800" dirty="0" smtClean="0"/>
              <a:t>OA. </a:t>
            </a:r>
            <a:r>
              <a:rPr lang="en-US" sz="1800" dirty="0"/>
              <a:t>Ann Rheum Dis </a:t>
            </a:r>
            <a:r>
              <a:rPr lang="en-US" sz="1800" dirty="0" smtClean="0"/>
              <a:t>2009</a:t>
            </a:r>
          </a:p>
          <a:p>
            <a:pPr>
              <a:spcAft>
                <a:spcPts val="0"/>
              </a:spcAft>
            </a:pPr>
            <a:r>
              <a:rPr lang="en-US" sz="1800" dirty="0" smtClean="0"/>
              <a:t>Dore </a:t>
            </a:r>
            <a:r>
              <a:rPr lang="en-US" sz="1800" dirty="0"/>
              <a:t>D, </a:t>
            </a:r>
            <a:r>
              <a:rPr lang="en-US" sz="1800" dirty="0" smtClean="0"/>
              <a:t>et </a:t>
            </a:r>
            <a:r>
              <a:rPr lang="en-US" sz="1800" dirty="0"/>
              <a:t>al. Natural history and clinical significance of MRI-detected bone marrow lesions at the knee: a prospective study in community dwelling older adults. Arthritis Res Ther </a:t>
            </a:r>
            <a:r>
              <a:rPr lang="en-US" sz="1800" dirty="0" smtClean="0"/>
              <a:t>2010</a:t>
            </a:r>
          </a:p>
          <a:p>
            <a:pPr>
              <a:spcAft>
                <a:spcPts val="0"/>
              </a:spcAft>
            </a:pPr>
            <a:r>
              <a:rPr lang="en-US" sz="1800" dirty="0" smtClean="0"/>
              <a:t>Roemer </a:t>
            </a:r>
            <a:r>
              <a:rPr lang="en-US" sz="1800" dirty="0"/>
              <a:t>FW, </a:t>
            </a:r>
            <a:r>
              <a:rPr lang="en-US" sz="1800" dirty="0" smtClean="0"/>
              <a:t>et </a:t>
            </a:r>
            <a:r>
              <a:rPr lang="en-US" sz="1800" dirty="0"/>
              <a:t>al. Presence of MRI-detected joint effusion and synovitis increases the risk of cartilage loss in knees without </a:t>
            </a:r>
            <a:r>
              <a:rPr lang="en-US" sz="1800" dirty="0" smtClean="0"/>
              <a:t>OA </a:t>
            </a:r>
            <a:r>
              <a:rPr lang="en-US" sz="1800" dirty="0"/>
              <a:t>at 30-month follow-up: the MOST study. Ann Rheum Dis </a:t>
            </a:r>
            <a:r>
              <a:rPr lang="en-US" sz="1800" dirty="0" smtClean="0"/>
              <a:t>2011</a:t>
            </a:r>
          </a:p>
          <a:p>
            <a:pPr>
              <a:spcAft>
                <a:spcPts val="0"/>
              </a:spcAft>
            </a:pPr>
            <a:r>
              <a:rPr lang="en-US" sz="1800" dirty="0" smtClean="0"/>
              <a:t>Sharma </a:t>
            </a:r>
            <a:r>
              <a:rPr lang="en-US" sz="1800" dirty="0"/>
              <a:t>L, </a:t>
            </a:r>
            <a:r>
              <a:rPr lang="en-US" sz="1800" dirty="0" smtClean="0"/>
              <a:t>et </a:t>
            </a:r>
            <a:r>
              <a:rPr lang="en-US" sz="1800" dirty="0"/>
              <a:t>al. Clinical significance of worsening versus stable preradiographic MRI lesions in a cohort study of persons at higher risk for knee </a:t>
            </a:r>
            <a:r>
              <a:rPr lang="en-US" sz="1800" dirty="0" smtClean="0"/>
              <a:t>OA. </a:t>
            </a:r>
            <a:r>
              <a:rPr lang="en-US" sz="1800" dirty="0"/>
              <a:t>Ann Rheum Dis </a:t>
            </a:r>
            <a:r>
              <a:rPr lang="en-US" sz="1800" dirty="0" smtClean="0"/>
              <a:t>2015</a:t>
            </a:r>
            <a:endParaRPr lang="en-US" sz="1800" dirty="0"/>
          </a:p>
          <a:p>
            <a:pPr>
              <a:spcAft>
                <a:spcPts val="0"/>
              </a:spcAft>
            </a:pPr>
            <a:r>
              <a:rPr lang="en-US" sz="1800" dirty="0" smtClean="0"/>
              <a:t>Roemer </a:t>
            </a:r>
            <a:r>
              <a:rPr lang="en-US" sz="1800" dirty="0"/>
              <a:t>FW, </a:t>
            </a:r>
            <a:r>
              <a:rPr lang="en-US" sz="1800" dirty="0" smtClean="0"/>
              <a:t>et </a:t>
            </a:r>
            <a:r>
              <a:rPr lang="en-US" sz="1800" dirty="0"/>
              <a:t>al. What Comes </a:t>
            </a:r>
            <a:r>
              <a:rPr lang="en-US" sz="1800" dirty="0" smtClean="0"/>
              <a:t>First? Multitissue involvement leading to radiographic osteoarthritis: MRI-based trajectory analysis over four years in the OAI. </a:t>
            </a:r>
            <a:r>
              <a:rPr lang="en-US" sz="1800" dirty="0"/>
              <a:t>Arthritis Rheumatol </a:t>
            </a:r>
            <a:r>
              <a:rPr lang="en-US" sz="1800" dirty="0" smtClean="0"/>
              <a:t>2015</a:t>
            </a:r>
            <a:endParaRPr lang="en-US" sz="1800" dirty="0"/>
          </a:p>
          <a:p>
            <a:pPr>
              <a:spcAft>
                <a:spcPts val="0"/>
              </a:spcAft>
            </a:pPr>
            <a:r>
              <a:rPr lang="en-US" sz="1800" dirty="0" smtClean="0"/>
              <a:t>Niu </a:t>
            </a:r>
            <a:r>
              <a:rPr lang="en-US" sz="1800" dirty="0"/>
              <a:t>J, </a:t>
            </a:r>
            <a:r>
              <a:rPr lang="en-US" sz="1800" dirty="0" smtClean="0"/>
              <a:t>et </a:t>
            </a:r>
            <a:r>
              <a:rPr lang="en-US" sz="1800" dirty="0"/>
              <a:t>al. </a:t>
            </a:r>
            <a:r>
              <a:rPr lang="en-US" sz="1800" dirty="0" smtClean="0"/>
              <a:t>Patterns of coexisting lesions detected on MRI and relationship to incident knee OA: MOST. </a:t>
            </a:r>
            <a:r>
              <a:rPr lang="en-US" sz="1800" dirty="0"/>
              <a:t>Arthritis Rheumatol </a:t>
            </a:r>
            <a:r>
              <a:rPr lang="en-US" sz="1800" dirty="0" smtClean="0"/>
              <a:t>2015</a:t>
            </a:r>
            <a:endParaRPr lang="en-US" sz="1800" dirty="0"/>
          </a:p>
          <a:p>
            <a:pPr>
              <a:spcAft>
                <a:spcPts val="0"/>
              </a:spcAft>
            </a:pPr>
            <a:r>
              <a:rPr lang="en-US" sz="1800" dirty="0" smtClean="0"/>
              <a:t>Felson </a:t>
            </a:r>
            <a:r>
              <a:rPr lang="en-US" sz="1800" dirty="0"/>
              <a:t>DT, </a:t>
            </a:r>
            <a:r>
              <a:rPr lang="en-US" sz="1800" dirty="0" smtClean="0"/>
              <a:t>et </a:t>
            </a:r>
            <a:r>
              <a:rPr lang="en-US" sz="1800" dirty="0"/>
              <a:t>al. Synovitis and the risk of knee </a:t>
            </a:r>
            <a:r>
              <a:rPr lang="en-US" sz="1800" dirty="0" smtClean="0"/>
              <a:t>OA: </a:t>
            </a:r>
            <a:r>
              <a:rPr lang="en-US" sz="1800" dirty="0"/>
              <a:t>the MOST Study. Osteoarthritis Cartilage </a:t>
            </a:r>
            <a:r>
              <a:rPr lang="en-US" sz="1800" dirty="0" smtClean="0"/>
              <a:t>2016</a:t>
            </a:r>
            <a:endParaRPr lang="en-US" sz="1800"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33</a:t>
            </a:fld>
            <a:endParaRPr lang="en-US" dirty="0"/>
          </a:p>
        </p:txBody>
      </p:sp>
    </p:spTree>
    <p:extLst>
      <p:ext uri="{BB962C8B-B14F-4D97-AF65-F5344CB8AC3E}">
        <p14:creationId xmlns:p14="http://schemas.microsoft.com/office/powerpoint/2010/main" val="3681613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76200"/>
            <a:ext cx="10285292" cy="762000"/>
          </a:xfrm>
        </p:spPr>
        <p:txBody>
          <a:bodyPr/>
          <a:lstStyle/>
          <a:p>
            <a:r>
              <a:rPr lang="en-US" dirty="0" smtClean="0"/>
              <a:t>What stage is appropriate for early-stage intervention?</a:t>
            </a:r>
            <a:endParaRPr lang="en-US" dirty="0"/>
          </a:p>
        </p:txBody>
      </p:sp>
      <p:sp>
        <p:nvSpPr>
          <p:cNvPr id="6" name="Content Placeholder 5"/>
          <p:cNvSpPr>
            <a:spLocks noGrp="1"/>
          </p:cNvSpPr>
          <p:nvPr>
            <p:ph idx="1"/>
          </p:nvPr>
        </p:nvSpPr>
        <p:spPr>
          <a:xfrm>
            <a:off x="1344615" y="1066799"/>
            <a:ext cx="9399585" cy="4419601"/>
          </a:xfrm>
        </p:spPr>
        <p:txBody>
          <a:bodyPr/>
          <a:lstStyle/>
          <a:p>
            <a:r>
              <a:rPr lang="en-US" dirty="0" smtClean="0"/>
              <a:t>If they represent early disease, would expect tissue </a:t>
            </a:r>
            <a:r>
              <a:rPr lang="en-US" dirty="0"/>
              <a:t>lesion </a:t>
            </a:r>
            <a:r>
              <a:rPr lang="en-US" dirty="0" smtClean="0"/>
              <a:t>status to improve prediction </a:t>
            </a:r>
            <a:r>
              <a:rPr lang="en-US" dirty="0"/>
              <a:t>of incident knee </a:t>
            </a:r>
            <a:r>
              <a:rPr lang="en-US" dirty="0" smtClean="0"/>
              <a:t>OA, after </a:t>
            </a:r>
            <a:r>
              <a:rPr lang="en-US" dirty="0"/>
              <a:t>considering known </a:t>
            </a:r>
            <a:r>
              <a:rPr lang="en-US" dirty="0" smtClean="0"/>
              <a:t>predictors </a:t>
            </a:r>
          </a:p>
          <a:p>
            <a:r>
              <a:rPr lang="en-US" dirty="0" smtClean="0"/>
              <a:t>Having different goals, some previous risk prediction studies did not include tissue lesions</a:t>
            </a:r>
          </a:p>
          <a:p>
            <a:pPr lvl="1"/>
            <a:r>
              <a:rPr lang="en-US" dirty="0" smtClean="0"/>
              <a:t>Zhang et al developed risk prediction model for incident KL ≥ 2</a:t>
            </a:r>
          </a:p>
          <a:p>
            <a:pPr lvl="2"/>
            <a:r>
              <a:rPr lang="en-US" dirty="0" smtClean="0"/>
              <a:t>Age</a:t>
            </a:r>
            <a:r>
              <a:rPr lang="en-US" dirty="0"/>
              <a:t>, gender, </a:t>
            </a:r>
            <a:r>
              <a:rPr lang="en-US" dirty="0" smtClean="0"/>
              <a:t>BMI, occupational </a:t>
            </a:r>
            <a:r>
              <a:rPr lang="en-US" dirty="0"/>
              <a:t>kneeling/lifting, injury, and </a:t>
            </a:r>
            <a:r>
              <a:rPr lang="en-US" dirty="0" smtClean="0"/>
              <a:t>OA family history</a:t>
            </a:r>
          </a:p>
          <a:p>
            <a:pPr lvl="2"/>
            <a:r>
              <a:rPr lang="en-US" dirty="0"/>
              <a:t>V</a:t>
            </a:r>
            <a:r>
              <a:rPr lang="en-US" dirty="0" smtClean="0"/>
              <a:t>alidation using OAI and </a:t>
            </a:r>
            <a:r>
              <a:rPr lang="en-US" dirty="0"/>
              <a:t>Genetics of Osteoarthritis and Lifestyle (GOAL) </a:t>
            </a:r>
            <a:r>
              <a:rPr lang="en-US" dirty="0" smtClean="0"/>
              <a:t>data  </a:t>
            </a:r>
            <a:endParaRPr lang="en-US" dirty="0"/>
          </a:p>
          <a:p>
            <a:pPr lvl="2"/>
            <a:endParaRPr lang="en-US" dirty="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34</a:t>
            </a:fld>
            <a:endParaRPr lang="en-US" dirty="0"/>
          </a:p>
        </p:txBody>
      </p:sp>
    </p:spTree>
    <p:extLst>
      <p:ext uri="{BB962C8B-B14F-4D97-AF65-F5344CB8AC3E}">
        <p14:creationId xmlns:p14="http://schemas.microsoft.com/office/powerpoint/2010/main" val="4100422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943" y="1255524"/>
            <a:ext cx="3676257" cy="52976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7391400" y="6400800"/>
            <a:ext cx="487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endParaRPr lang="en-GB" altLang="en-US" sz="1600" i="1" dirty="0">
              <a:latin typeface="+mn-lt"/>
            </a:endParaRPr>
          </a:p>
        </p:txBody>
      </p:sp>
      <p:sp>
        <p:nvSpPr>
          <p:cNvPr id="8" name="Title 1"/>
          <p:cNvSpPr txBox="1">
            <a:spLocks/>
          </p:cNvSpPr>
          <p:nvPr/>
        </p:nvSpPr>
        <p:spPr>
          <a:xfrm>
            <a:off x="533400" y="217304"/>
            <a:ext cx="11582400" cy="762000"/>
          </a:xfrm>
          <a:prstGeom prst="rect">
            <a:avLst/>
          </a:prstGeom>
        </p:spPr>
        <p:txBody>
          <a:bodyPr/>
          <a:lst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a:lstStyle>
          <a:p>
            <a:r>
              <a:rPr lang="en-GB" altLang="en-US" sz="2400" dirty="0" smtClean="0"/>
              <a:t>Zhang W, </a:t>
            </a:r>
            <a:r>
              <a:rPr lang="en-GB" altLang="en-US" sz="2400" dirty="0"/>
              <a:t>et al. </a:t>
            </a:r>
            <a:r>
              <a:rPr lang="en-US" sz="2400" dirty="0" smtClean="0"/>
              <a:t>Nottingham </a:t>
            </a:r>
            <a:r>
              <a:rPr lang="en-US" sz="2400" dirty="0"/>
              <a:t>knee osteoarthritis risk prediction </a:t>
            </a:r>
            <a:r>
              <a:rPr lang="en-US" sz="2400" dirty="0" smtClean="0"/>
              <a:t>models.</a:t>
            </a:r>
          </a:p>
          <a:p>
            <a:r>
              <a:rPr lang="en-GB" altLang="en-US" sz="2400" dirty="0" smtClean="0"/>
              <a:t>Ann </a:t>
            </a:r>
            <a:r>
              <a:rPr lang="en-GB" altLang="en-US" sz="2400" dirty="0"/>
              <a:t>Rheum Dis 2011;70:1599-1604</a:t>
            </a:r>
          </a:p>
          <a:p>
            <a:endParaRPr lang="en-US" dirty="0"/>
          </a:p>
        </p:txBody>
      </p:sp>
    </p:spTree>
    <p:extLst>
      <p:ext uri="{BB962C8B-B14F-4D97-AF65-F5344CB8AC3E}">
        <p14:creationId xmlns:p14="http://schemas.microsoft.com/office/powerpoint/2010/main" val="1606678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76200"/>
            <a:ext cx="10285292" cy="762000"/>
          </a:xfrm>
        </p:spPr>
        <p:txBody>
          <a:bodyPr/>
          <a:lstStyle/>
          <a:p>
            <a:r>
              <a:rPr lang="en-US" dirty="0" smtClean="0"/>
              <a:t>What stage is appropriate for early-stage intervention?</a:t>
            </a:r>
            <a:endParaRPr lang="en-US" dirty="0"/>
          </a:p>
        </p:txBody>
      </p:sp>
      <p:sp>
        <p:nvSpPr>
          <p:cNvPr id="6" name="Content Placeholder 5"/>
          <p:cNvSpPr>
            <a:spLocks noGrp="1"/>
          </p:cNvSpPr>
          <p:nvPr>
            <p:ph idx="1"/>
          </p:nvPr>
        </p:nvSpPr>
        <p:spPr>
          <a:xfrm>
            <a:off x="1344615" y="1066799"/>
            <a:ext cx="9399585" cy="4419601"/>
          </a:xfrm>
        </p:spPr>
        <p:txBody>
          <a:bodyPr/>
          <a:lstStyle/>
          <a:p>
            <a:r>
              <a:rPr lang="en-US" dirty="0" smtClean="0"/>
              <a:t>Having different goals, some previous studies did not include tissue lesions and were not limited to normal (KL 0) knees</a:t>
            </a:r>
          </a:p>
          <a:p>
            <a:pPr lvl="1"/>
            <a:r>
              <a:rPr lang="en-US" dirty="0" smtClean="0"/>
              <a:t>Kerkhof et al, Rotterdam </a:t>
            </a:r>
            <a:r>
              <a:rPr lang="en-US" dirty="0"/>
              <a:t>Study (RS)-</a:t>
            </a:r>
            <a:r>
              <a:rPr lang="en-US" dirty="0" smtClean="0"/>
              <a:t>I, risk prediction model for incident </a:t>
            </a:r>
            <a:r>
              <a:rPr lang="en-US" dirty="0"/>
              <a:t>KL ≥ 2 </a:t>
            </a:r>
          </a:p>
          <a:p>
            <a:pPr lvl="2"/>
            <a:r>
              <a:rPr lang="en-US" dirty="0" smtClean="0"/>
              <a:t>Base model:  age, gender, BMI – AUC 0.66 </a:t>
            </a:r>
          </a:p>
          <a:p>
            <a:pPr lvl="2"/>
            <a:r>
              <a:rPr lang="en-US" dirty="0" smtClean="0"/>
              <a:t>AUC not improved by adding</a:t>
            </a:r>
            <a:r>
              <a:rPr lang="en-US" dirty="0"/>
              <a:t>:  knee pain, disability index, general health, smoking, educational level, heavy </a:t>
            </a:r>
            <a:r>
              <a:rPr lang="en-US" dirty="0" smtClean="0"/>
              <a:t>work, </a:t>
            </a:r>
            <a:r>
              <a:rPr lang="en-US" dirty="0"/>
              <a:t>genetic score, or urinary C-terminal cross-linked </a:t>
            </a:r>
            <a:r>
              <a:rPr lang="en-US" dirty="0" err="1"/>
              <a:t>telopeptide</a:t>
            </a:r>
            <a:r>
              <a:rPr lang="en-US" dirty="0"/>
              <a:t> of type II </a:t>
            </a:r>
            <a:r>
              <a:rPr lang="en-US" dirty="0" smtClean="0"/>
              <a:t>collagen</a:t>
            </a:r>
          </a:p>
          <a:p>
            <a:pPr lvl="2"/>
            <a:r>
              <a:rPr lang="en-US" dirty="0" smtClean="0"/>
              <a:t>AUC improved by adding:  radiographic hand OA, radiographic hip OA, and baseline KL 1 (possible osteophytes) </a:t>
            </a:r>
          </a:p>
          <a:p>
            <a:pPr lvl="2"/>
            <a:r>
              <a:rPr lang="en-US" dirty="0" smtClean="0"/>
              <a:t>validation </a:t>
            </a:r>
            <a:r>
              <a:rPr lang="en-US" dirty="0"/>
              <a:t>using RS-II and the Chingford Study</a:t>
            </a:r>
          </a:p>
          <a:p>
            <a:pPr lvl="2"/>
            <a:endParaRPr lang="en-US" dirty="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36</a:t>
            </a:fld>
            <a:endParaRPr lang="en-US" dirty="0"/>
          </a:p>
        </p:txBody>
      </p:sp>
    </p:spTree>
    <p:extLst>
      <p:ext uri="{BB962C8B-B14F-4D97-AF65-F5344CB8AC3E}">
        <p14:creationId xmlns:p14="http://schemas.microsoft.com/office/powerpoint/2010/main" val="2969919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9059" y="1430966"/>
            <a:ext cx="4218203"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7239000" y="6400800"/>
            <a:ext cx="4572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endParaRPr lang="en-GB" altLang="en-US" sz="1600" i="1" dirty="0">
              <a:latin typeface="+mn-lt"/>
            </a:endParaRPr>
          </a:p>
        </p:txBody>
      </p:sp>
      <p:sp>
        <p:nvSpPr>
          <p:cNvPr id="8" name="Title 1"/>
          <p:cNvSpPr txBox="1">
            <a:spLocks/>
          </p:cNvSpPr>
          <p:nvPr/>
        </p:nvSpPr>
        <p:spPr>
          <a:xfrm>
            <a:off x="762000" y="304800"/>
            <a:ext cx="10818692" cy="762000"/>
          </a:xfrm>
          <a:prstGeom prst="rect">
            <a:avLst/>
          </a:prstGeom>
        </p:spPr>
        <p:txBody>
          <a:bodyPr/>
          <a:lst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a:lstStyle>
          <a:p>
            <a:r>
              <a:rPr lang="en-GB" altLang="en-US" sz="2400" dirty="0" smtClean="0"/>
              <a:t>Kerkhof HJM, </a:t>
            </a:r>
            <a:r>
              <a:rPr lang="en-GB" altLang="en-US" sz="2400" dirty="0"/>
              <a:t>et al. </a:t>
            </a:r>
            <a:r>
              <a:rPr lang="en-US" sz="2400" dirty="0" smtClean="0"/>
              <a:t>Prediction </a:t>
            </a:r>
            <a:r>
              <a:rPr lang="en-US" sz="2400" dirty="0"/>
              <a:t>model for knee osteoarthritis incidence, including clinical, genetic and biochemical risk </a:t>
            </a:r>
            <a:r>
              <a:rPr lang="en-US" sz="2400" dirty="0" smtClean="0"/>
              <a:t>factors. </a:t>
            </a:r>
            <a:r>
              <a:rPr lang="en-GB" altLang="en-US" sz="2400" dirty="0"/>
              <a:t>Ann Rheum Dis 2014;73:2116-21</a:t>
            </a:r>
          </a:p>
          <a:p>
            <a:endParaRPr lang="en-US" dirty="0"/>
          </a:p>
        </p:txBody>
      </p:sp>
    </p:spTree>
    <p:extLst>
      <p:ext uri="{BB962C8B-B14F-4D97-AF65-F5344CB8AC3E}">
        <p14:creationId xmlns:p14="http://schemas.microsoft.com/office/powerpoint/2010/main" val="3671363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stage is appropriate for early-stage intervention?</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Joseph et al included MRI, but included KL 0, 1, and 2 knees and excluded knees with baseline pain or “deformity”</a:t>
            </a:r>
          </a:p>
          <a:p>
            <a:pPr lvl="1"/>
            <a:r>
              <a:rPr lang="en-US" dirty="0" smtClean="0"/>
              <a:t>Risk </a:t>
            </a:r>
            <a:r>
              <a:rPr lang="en-US" dirty="0"/>
              <a:t>prediction model for incident KL 3-4 </a:t>
            </a:r>
            <a:r>
              <a:rPr lang="en-US" i="1" dirty="0" smtClean="0"/>
              <a:t>or</a:t>
            </a:r>
            <a:r>
              <a:rPr lang="en-US" dirty="0" smtClean="0"/>
              <a:t> </a:t>
            </a:r>
            <a:r>
              <a:rPr lang="en-US" dirty="0"/>
              <a:t>TKR </a:t>
            </a:r>
            <a:r>
              <a:rPr lang="en-US" i="1" dirty="0"/>
              <a:t>or</a:t>
            </a:r>
            <a:r>
              <a:rPr lang="en-US" dirty="0"/>
              <a:t> WOMAC pain &gt;/= 5 over 8 </a:t>
            </a:r>
            <a:r>
              <a:rPr lang="en-US" dirty="0" smtClean="0"/>
              <a:t>years</a:t>
            </a:r>
          </a:p>
          <a:p>
            <a:pPr lvl="1"/>
            <a:r>
              <a:rPr lang="en-US" dirty="0" smtClean="0"/>
              <a:t>Models</a:t>
            </a:r>
          </a:p>
          <a:p>
            <a:pPr lvl="2"/>
            <a:r>
              <a:rPr lang="en-US" dirty="0" smtClean="0"/>
              <a:t>1</a:t>
            </a:r>
            <a:r>
              <a:rPr lang="en-US" dirty="0"/>
              <a:t>	KL score, previous knee injury last 12 months, age, gender, BMI</a:t>
            </a:r>
            <a:endParaRPr lang="en-US" dirty="0" smtClean="0"/>
          </a:p>
          <a:p>
            <a:pPr lvl="2"/>
            <a:r>
              <a:rPr lang="en-US" dirty="0"/>
              <a:t>2	as in 1 + cartilage defects lateral femur and patella and presence of meniscal tear</a:t>
            </a:r>
            <a:endParaRPr lang="en-US" dirty="0" smtClean="0"/>
          </a:p>
          <a:p>
            <a:pPr lvl="2"/>
            <a:r>
              <a:rPr lang="en-US" dirty="0"/>
              <a:t>3	as in 2 + T2 in medial tibia and femur (earliest stages of cartilage ECM degeneration prior to irreversible cartilage </a:t>
            </a:r>
            <a:r>
              <a:rPr lang="en-US" dirty="0" smtClean="0"/>
              <a:t>defects)</a:t>
            </a:r>
          </a:p>
          <a:p>
            <a:pPr lvl="1"/>
            <a:r>
              <a:rPr lang="en-US" dirty="0" smtClean="0"/>
              <a:t>No external validation</a:t>
            </a:r>
            <a:endParaRPr lang="en-US" dirty="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38</a:t>
            </a:fld>
            <a:endParaRPr lang="en-US" dirty="0"/>
          </a:p>
        </p:txBody>
      </p:sp>
    </p:spTree>
    <p:extLst>
      <p:ext uri="{BB962C8B-B14F-4D97-AF65-F5344CB8AC3E}">
        <p14:creationId xmlns:p14="http://schemas.microsoft.com/office/powerpoint/2010/main" val="1646330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p:cNvSpPr txBox="1">
            <a:spLocks noChangeArrowheads="1"/>
          </p:cNvSpPr>
          <p:nvPr/>
        </p:nvSpPr>
        <p:spPr bwMode="auto">
          <a:xfrm>
            <a:off x="6446838" y="6019800"/>
            <a:ext cx="53641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endParaRPr lang="en-US" altLang="en-US" sz="1600" i="1" dirty="0">
              <a:solidFill>
                <a:schemeClr val="tx1"/>
              </a:solidFill>
              <a:latin typeface="+mn-lt"/>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06048"/>
            <a:ext cx="6518275" cy="45423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a:spLocks noGrp="1"/>
          </p:cNvSpPr>
          <p:nvPr>
            <p:ph type="title"/>
          </p:nvPr>
        </p:nvSpPr>
        <p:spPr>
          <a:xfrm>
            <a:off x="1304192" y="609600"/>
            <a:ext cx="10285292" cy="762000"/>
          </a:xfrm>
        </p:spPr>
        <p:txBody>
          <a:bodyPr/>
          <a:lstStyle/>
          <a:p>
            <a:r>
              <a:rPr lang="en-US" altLang="en-US" sz="2400" dirty="0" smtClean="0"/>
              <a:t>Joseph </a:t>
            </a:r>
            <a:r>
              <a:rPr lang="en-US" altLang="en-US" sz="2400" dirty="0"/>
              <a:t>GB, et al. </a:t>
            </a:r>
            <a:r>
              <a:rPr lang="en-US" altLang="en-US" sz="2400" dirty="0" smtClean="0"/>
              <a:t>T</a:t>
            </a:r>
            <a:r>
              <a:rPr lang="en-US" sz="2400" dirty="0" smtClean="0"/>
              <a:t>ool </a:t>
            </a:r>
            <a:r>
              <a:rPr lang="en-US" sz="2400" dirty="0"/>
              <a:t>for osteoarthritis risk prediction (TOARP) over 8 years using baseline clinical data, </a:t>
            </a:r>
            <a:r>
              <a:rPr lang="en-US" sz="2400" dirty="0" smtClean="0"/>
              <a:t>x‐ray</a:t>
            </a:r>
            <a:r>
              <a:rPr lang="en-US" sz="2400" dirty="0"/>
              <a:t>, and MRI: Data from the </a:t>
            </a:r>
            <a:r>
              <a:rPr lang="en-US" sz="2400" dirty="0" smtClean="0"/>
              <a:t>OAI. </a:t>
            </a:r>
            <a:r>
              <a:rPr lang="en-US" altLang="en-US" sz="2400" dirty="0" smtClean="0"/>
              <a:t>J </a:t>
            </a:r>
            <a:r>
              <a:rPr lang="en-US" altLang="en-US" sz="2400" dirty="0" err="1"/>
              <a:t>Magn</a:t>
            </a:r>
            <a:r>
              <a:rPr lang="en-US" altLang="en-US" sz="2400" dirty="0"/>
              <a:t> </a:t>
            </a:r>
            <a:r>
              <a:rPr lang="en-US" altLang="en-US" sz="2400" dirty="0" err="1"/>
              <a:t>Reson</a:t>
            </a:r>
            <a:r>
              <a:rPr lang="en-US" altLang="en-US" sz="2400" dirty="0"/>
              <a:t> Imaging 2018;47: 1517-26 </a:t>
            </a:r>
            <a:endParaRPr lang="en-US" sz="2400" dirty="0"/>
          </a:p>
        </p:txBody>
      </p:sp>
    </p:spTree>
    <p:extLst>
      <p:ext uri="{BB962C8B-B14F-4D97-AF65-F5344CB8AC3E}">
        <p14:creationId xmlns:p14="http://schemas.microsoft.com/office/powerpoint/2010/main" val="3963859220"/>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6" name="Content Placeholder 5"/>
          <p:cNvSpPr>
            <a:spLocks noGrp="1"/>
          </p:cNvSpPr>
          <p:nvPr>
            <p:ph idx="1"/>
          </p:nvPr>
        </p:nvSpPr>
        <p:spPr>
          <a:xfrm>
            <a:off x="1344615" y="1295400"/>
            <a:ext cx="9399585" cy="4419601"/>
          </a:xfrm>
        </p:spPr>
        <p:txBody>
          <a:bodyPr/>
          <a:lstStyle/>
          <a:p>
            <a:r>
              <a:rPr lang="en-US" sz="2800" dirty="0" smtClean="0"/>
              <a:t>Knee OA is </a:t>
            </a:r>
            <a:r>
              <a:rPr lang="en-US" sz="2800" dirty="0"/>
              <a:t>a major cause of </a:t>
            </a:r>
            <a:r>
              <a:rPr lang="en-US" sz="2800" dirty="0" smtClean="0"/>
              <a:t>disability</a:t>
            </a:r>
          </a:p>
          <a:p>
            <a:pPr lvl="1"/>
            <a:r>
              <a:rPr lang="en-US" sz="2400" dirty="0" smtClean="0"/>
              <a:t>The </a:t>
            </a:r>
            <a:r>
              <a:rPr lang="en-US" sz="2400" dirty="0"/>
              <a:t>risk of needing help to walk a mile and climb stairs attributable to knee OA was higher than all other conditions </a:t>
            </a:r>
            <a:r>
              <a:rPr lang="en-US" sz="2400" dirty="0" smtClean="0"/>
              <a:t>examined.</a:t>
            </a:r>
            <a:endParaRPr lang="en-US" sz="2400" dirty="0"/>
          </a:p>
          <a:p>
            <a:pPr lvl="1"/>
            <a:r>
              <a:rPr lang="en-US" sz="2400" dirty="0" smtClean="0"/>
              <a:t>Estimating </a:t>
            </a:r>
            <a:r>
              <a:rPr lang="en-US" sz="2400" dirty="0"/>
              <a:t>that OA accounts for 2.4% of all years lived with disability (YLD), the World Health Organization ranked OA 10th among contributors to 1990-2013 global </a:t>
            </a:r>
            <a:r>
              <a:rPr lang="en-US" sz="2400" dirty="0" smtClean="0"/>
              <a:t>YLDs.</a:t>
            </a:r>
          </a:p>
          <a:p>
            <a:pPr marL="206375" lvl="1" indent="0">
              <a:buNone/>
            </a:pPr>
            <a:endParaRPr lang="en-US" dirty="0" smtClean="0"/>
          </a:p>
          <a:p>
            <a:pPr marL="2063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1343401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stage is appropriate for early-stage intervention?</a:t>
            </a:r>
            <a:endParaRPr lang="en-US" dirty="0"/>
          </a:p>
        </p:txBody>
      </p:sp>
      <p:sp>
        <p:nvSpPr>
          <p:cNvPr id="6" name="Content Placeholder 5"/>
          <p:cNvSpPr>
            <a:spLocks noGrp="1"/>
          </p:cNvSpPr>
          <p:nvPr>
            <p:ph idx="1"/>
          </p:nvPr>
        </p:nvSpPr>
        <p:spPr>
          <a:xfrm>
            <a:off x="1344615" y="990600"/>
            <a:ext cx="9399585" cy="4419601"/>
          </a:xfrm>
        </p:spPr>
        <p:txBody>
          <a:bodyPr/>
          <a:lstStyle/>
          <a:p>
            <a:pPr marL="0" indent="0">
              <a:spcBef>
                <a:spcPts val="0"/>
              </a:spcBef>
              <a:buNone/>
            </a:pPr>
            <a:r>
              <a:rPr lang="en-US" sz="2000" i="1" dirty="0"/>
              <a:t>Sharma L, </a:t>
            </a:r>
            <a:r>
              <a:rPr lang="en-US" sz="2000" i="1" dirty="0" smtClean="0"/>
              <a:t>et al.  </a:t>
            </a:r>
            <a:r>
              <a:rPr lang="en-US" sz="2000" i="1" dirty="0"/>
              <a:t>Knee tissue lesions and prediction of incident knee osteoarthritis over 7 years in a cohort of persons at higher risk.  Osteoarthritis Cartilage 2017;25:1068-75. </a:t>
            </a:r>
            <a:endParaRPr lang="en-US" sz="2000" i="1" u="sng" dirty="0" smtClean="0"/>
          </a:p>
          <a:p>
            <a:pPr>
              <a:spcBef>
                <a:spcPts val="0"/>
              </a:spcBef>
            </a:pPr>
            <a:r>
              <a:rPr lang="en-US" u="sng" dirty="0" smtClean="0"/>
              <a:t>Hypothesis</a:t>
            </a:r>
            <a:r>
              <a:rPr lang="en-US" dirty="0" smtClean="0"/>
              <a:t>:  </a:t>
            </a:r>
          </a:p>
          <a:p>
            <a:pPr marL="0" indent="0">
              <a:spcBef>
                <a:spcPts val="0"/>
              </a:spcBef>
              <a:buNone/>
            </a:pPr>
            <a:r>
              <a:rPr lang="en-US" dirty="0" smtClean="0"/>
              <a:t>In persons </a:t>
            </a:r>
            <a:r>
              <a:rPr lang="en-US" dirty="0"/>
              <a:t>KL 0 in both knees, models for prediction of </a:t>
            </a:r>
          </a:p>
          <a:p>
            <a:pPr marL="0" indent="0">
              <a:spcBef>
                <a:spcPts val="0"/>
              </a:spcBef>
              <a:buNone/>
            </a:pPr>
            <a:r>
              <a:rPr lang="en-US" dirty="0" smtClean="0"/>
              <a:t>	1</a:t>
            </a:r>
            <a:r>
              <a:rPr lang="en-US" dirty="0"/>
              <a:t>) incident KL ≥ 2 and </a:t>
            </a:r>
            <a:endParaRPr lang="en-US" dirty="0" smtClean="0"/>
          </a:p>
          <a:p>
            <a:pPr marL="0" indent="0">
              <a:spcBef>
                <a:spcPts val="0"/>
              </a:spcBef>
              <a:buNone/>
            </a:pPr>
            <a:r>
              <a:rPr lang="en-US" dirty="0"/>
              <a:t>	</a:t>
            </a:r>
            <a:r>
              <a:rPr lang="en-US" dirty="0" smtClean="0"/>
              <a:t>2</a:t>
            </a:r>
            <a:r>
              <a:rPr lang="en-US" dirty="0"/>
              <a:t>) incident KL ≥ 2 and joint space narrowing </a:t>
            </a:r>
            <a:endParaRPr lang="en-US" dirty="0" smtClean="0"/>
          </a:p>
          <a:p>
            <a:pPr marL="0" indent="0">
              <a:spcBef>
                <a:spcPts val="0"/>
              </a:spcBef>
              <a:buNone/>
            </a:pPr>
            <a:r>
              <a:rPr lang="en-US" dirty="0" smtClean="0"/>
              <a:t>can </a:t>
            </a:r>
            <a:r>
              <a:rPr lang="en-US" dirty="0"/>
              <a:t>be improved by including </a:t>
            </a:r>
            <a:r>
              <a:rPr lang="en-US" dirty="0" smtClean="0"/>
              <a:t>baseline </a:t>
            </a:r>
            <a:r>
              <a:rPr lang="en-US" dirty="0"/>
              <a:t>symptoms or function, </a:t>
            </a:r>
            <a:endParaRPr lang="en-US" dirty="0" smtClean="0"/>
          </a:p>
          <a:p>
            <a:pPr marL="0" indent="0">
              <a:spcBef>
                <a:spcPts val="0"/>
              </a:spcBef>
              <a:buNone/>
            </a:pPr>
            <a:r>
              <a:rPr lang="en-US" dirty="0" smtClean="0"/>
              <a:t>and </a:t>
            </a:r>
            <a:r>
              <a:rPr lang="en-US" dirty="0"/>
              <a:t>further improved by inclusion of knee lesion status, </a:t>
            </a:r>
            <a:endParaRPr lang="en-US" dirty="0" smtClean="0"/>
          </a:p>
          <a:p>
            <a:pPr marL="0" indent="0">
              <a:spcBef>
                <a:spcPts val="0"/>
              </a:spcBef>
              <a:spcAft>
                <a:spcPts val="1200"/>
              </a:spcAft>
              <a:buNone/>
            </a:pPr>
            <a:r>
              <a:rPr lang="en-US" dirty="0" smtClean="0"/>
              <a:t>as </a:t>
            </a:r>
            <a:r>
              <a:rPr lang="en-US" dirty="0"/>
              <a:t>would be expected if these lesions represented an early stage of disease.  </a:t>
            </a:r>
            <a:endParaRPr lang="en-US" dirty="0" smtClean="0"/>
          </a:p>
          <a:p>
            <a:pPr>
              <a:spcBef>
                <a:spcPts val="0"/>
              </a:spcBef>
            </a:pPr>
            <a:r>
              <a:rPr lang="en-US" dirty="0"/>
              <a:t>W</a:t>
            </a:r>
            <a:r>
              <a:rPr lang="en-US" dirty="0" smtClean="0"/>
              <a:t>idely </a:t>
            </a:r>
            <a:r>
              <a:rPr lang="en-US" dirty="0"/>
              <a:t>established KL ≥ 2 definition of knee OA </a:t>
            </a:r>
            <a:r>
              <a:rPr lang="en-US" dirty="0" smtClean="0"/>
              <a:t>is </a:t>
            </a:r>
            <a:r>
              <a:rPr lang="en-US" dirty="0"/>
              <a:t>the basis of a large literature documenting impact and burden of knee OA.  However, because </a:t>
            </a:r>
            <a:r>
              <a:rPr lang="en-US" dirty="0" smtClean="0"/>
              <a:t>KL 2 </a:t>
            </a:r>
            <a:r>
              <a:rPr lang="en-US" dirty="0"/>
              <a:t>knees may or may not progress beyond a mild stage, we included </a:t>
            </a:r>
            <a:r>
              <a:rPr lang="en-US" dirty="0" smtClean="0"/>
              <a:t>the </a:t>
            </a:r>
            <a:r>
              <a:rPr lang="en-US" dirty="0"/>
              <a:t>secondary outcome, </a:t>
            </a:r>
            <a:r>
              <a:rPr lang="en-US" dirty="0" smtClean="0"/>
              <a:t>corresponding </a:t>
            </a:r>
            <a:r>
              <a:rPr lang="en-US" dirty="0"/>
              <a:t>with moderate disease. </a:t>
            </a:r>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40</a:t>
            </a:fld>
            <a:endParaRPr lang="en-US" dirty="0"/>
          </a:p>
        </p:txBody>
      </p:sp>
    </p:spTree>
    <p:extLst>
      <p:ext uri="{BB962C8B-B14F-4D97-AF65-F5344CB8AC3E}">
        <p14:creationId xmlns:p14="http://schemas.microsoft.com/office/powerpoint/2010/main" val="664237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6" name="Content Placeholder 5"/>
          <p:cNvSpPr>
            <a:spLocks noGrp="1"/>
          </p:cNvSpPr>
          <p:nvPr>
            <p:ph idx="1"/>
          </p:nvPr>
        </p:nvSpPr>
        <p:spPr>
          <a:xfrm>
            <a:off x="1344615" y="914400"/>
            <a:ext cx="9729784" cy="4419601"/>
          </a:xfrm>
        </p:spPr>
        <p:txBody>
          <a:bodyPr/>
          <a:lstStyle/>
          <a:p>
            <a:pPr>
              <a:spcAft>
                <a:spcPts val="0"/>
              </a:spcAft>
            </a:pPr>
            <a:r>
              <a:rPr lang="en-US" sz="2200" dirty="0"/>
              <a:t>OAI: prospective, observational cohort study of 4796 men and women, 45-79 </a:t>
            </a:r>
            <a:r>
              <a:rPr lang="en-US" sz="2200" dirty="0" smtClean="0"/>
              <a:t>years </a:t>
            </a:r>
          </a:p>
          <a:p>
            <a:pPr>
              <a:spcAft>
                <a:spcPts val="0"/>
              </a:spcAft>
            </a:pPr>
            <a:r>
              <a:rPr lang="en-US" sz="2200" dirty="0" smtClean="0"/>
              <a:t>Inclusion criteria for OAI</a:t>
            </a:r>
          </a:p>
          <a:p>
            <a:pPr lvl="1">
              <a:spcAft>
                <a:spcPts val="0"/>
              </a:spcAft>
            </a:pPr>
            <a:r>
              <a:rPr lang="en-US" sz="2000" dirty="0" smtClean="0"/>
              <a:t>Age </a:t>
            </a:r>
            <a:r>
              <a:rPr lang="en-US" sz="2000" dirty="0"/>
              <a:t>45-79 years</a:t>
            </a:r>
          </a:p>
          <a:p>
            <a:pPr lvl="1">
              <a:spcAft>
                <a:spcPts val="0"/>
              </a:spcAft>
            </a:pPr>
            <a:r>
              <a:rPr lang="en-US" sz="2000" dirty="0"/>
              <a:t>With, or at high risk for, symptomatic knee OA</a:t>
            </a:r>
          </a:p>
          <a:p>
            <a:pPr lvl="1">
              <a:spcAft>
                <a:spcPts val="0"/>
              </a:spcAft>
            </a:pPr>
            <a:r>
              <a:rPr lang="en-US" sz="2000" dirty="0"/>
              <a:t>“with” = frequent knee symptoms (most days of ≥ </a:t>
            </a:r>
            <a:r>
              <a:rPr lang="en-US" sz="2000" dirty="0" smtClean="0"/>
              <a:t>1m in past </a:t>
            </a:r>
            <a:r>
              <a:rPr lang="en-US" sz="2000" dirty="0"/>
              <a:t>12m) and KL ≥ 2 in at least 1 knee</a:t>
            </a:r>
          </a:p>
          <a:p>
            <a:pPr lvl="1">
              <a:spcAft>
                <a:spcPts val="0"/>
              </a:spcAft>
            </a:pPr>
            <a:r>
              <a:rPr lang="en-US" sz="2000" dirty="0"/>
              <a:t>“at risk” = frequent symptoms or high risk (e.g., injury causing walking difficulty ≥ 1 week and/or knee surgery and/or overweight by gender/age-specific cutpoints</a:t>
            </a:r>
            <a:r>
              <a:rPr lang="en-US" sz="2000" dirty="0" smtClean="0"/>
              <a:t>)</a:t>
            </a:r>
          </a:p>
          <a:p>
            <a:pPr lvl="1">
              <a:spcAft>
                <a:spcPts val="0"/>
              </a:spcAft>
            </a:pPr>
            <a:r>
              <a:rPr lang="en-US" sz="2000" u="sng" dirty="0"/>
              <a:t>Additional inclusion criterion for this study:  bilateral KL 0 at </a:t>
            </a:r>
            <a:r>
              <a:rPr lang="en-US" sz="2000" u="sng" dirty="0" smtClean="0"/>
              <a:t>baseline</a:t>
            </a:r>
            <a:endParaRPr lang="en-US" sz="2000" u="sng" dirty="0"/>
          </a:p>
          <a:p>
            <a:pPr>
              <a:spcAft>
                <a:spcPts val="0"/>
              </a:spcAft>
            </a:pPr>
            <a:r>
              <a:rPr lang="en-US" sz="2200" dirty="0"/>
              <a:t>Exclusion criteria for OAI </a:t>
            </a:r>
            <a:endParaRPr lang="en-US" sz="2200" dirty="0" smtClean="0"/>
          </a:p>
          <a:p>
            <a:pPr lvl="1">
              <a:spcAft>
                <a:spcPts val="0"/>
              </a:spcAft>
            </a:pPr>
            <a:r>
              <a:rPr lang="en-US" sz="2000" dirty="0" smtClean="0"/>
              <a:t>Systemic</a:t>
            </a:r>
            <a:r>
              <a:rPr lang="en-US" sz="2000" dirty="0"/>
              <a:t>, inflammatory arthritis</a:t>
            </a:r>
          </a:p>
          <a:p>
            <a:pPr lvl="1">
              <a:spcAft>
                <a:spcPts val="0"/>
              </a:spcAft>
            </a:pPr>
            <a:r>
              <a:rPr lang="en-US" sz="2000" dirty="0"/>
              <a:t>Bilateral end-stage knee OA or TKR</a:t>
            </a:r>
          </a:p>
          <a:p>
            <a:pPr lvl="1">
              <a:spcAft>
                <a:spcPts val="0"/>
              </a:spcAft>
            </a:pPr>
            <a:r>
              <a:rPr lang="en-US" sz="2000" dirty="0"/>
              <a:t>Ambulatory aid other than straight cane, &gt;50% of the time </a:t>
            </a:r>
          </a:p>
          <a:p>
            <a:pPr lvl="1">
              <a:spcAft>
                <a:spcPts val="0"/>
              </a:spcAft>
            </a:pPr>
            <a:r>
              <a:rPr lang="en-US" sz="2000" dirty="0"/>
              <a:t>MRI </a:t>
            </a:r>
            <a:r>
              <a:rPr lang="en-US" sz="2000" dirty="0" smtClean="0"/>
              <a:t>exclusions</a:t>
            </a:r>
          </a:p>
        </p:txBody>
      </p:sp>
      <p:sp>
        <p:nvSpPr>
          <p:cNvPr id="3" name="Slide Number Placeholder 2"/>
          <p:cNvSpPr>
            <a:spLocks noGrp="1"/>
          </p:cNvSpPr>
          <p:nvPr>
            <p:ph type="sldNum" sz="quarter" idx="12"/>
          </p:nvPr>
        </p:nvSpPr>
        <p:spPr/>
        <p:txBody>
          <a:bodyPr/>
          <a:lstStyle/>
          <a:p>
            <a:fld id="{0D558541-60C9-42A2-8392-FF12533A6B7A}" type="slidenum">
              <a:rPr lang="en-US" smtClean="0"/>
              <a:pPr/>
              <a:t>41</a:t>
            </a:fld>
            <a:endParaRPr lang="en-US" dirty="0"/>
          </a:p>
        </p:txBody>
      </p:sp>
    </p:spTree>
    <p:extLst>
      <p:ext uri="{BB962C8B-B14F-4D97-AF65-F5344CB8AC3E}">
        <p14:creationId xmlns:p14="http://schemas.microsoft.com/office/powerpoint/2010/main" val="2898930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Imaging </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Knee x-ray</a:t>
            </a:r>
          </a:p>
          <a:p>
            <a:pPr lvl="1"/>
            <a:r>
              <a:rPr lang="en-US" dirty="0" smtClean="0"/>
              <a:t>PA </a:t>
            </a:r>
            <a:r>
              <a:rPr lang="en-US" dirty="0"/>
              <a:t>fixed-flexion protocol, </a:t>
            </a:r>
            <a:r>
              <a:rPr lang="en-US" dirty="0" err="1"/>
              <a:t>SynaFlexer</a:t>
            </a:r>
            <a:r>
              <a:rPr lang="en-US" dirty="0"/>
              <a:t> frame </a:t>
            </a:r>
            <a:endParaRPr lang="en-US" dirty="0" smtClean="0"/>
          </a:p>
          <a:p>
            <a:pPr lvl="1"/>
            <a:r>
              <a:rPr lang="en-US" dirty="0" smtClean="0"/>
              <a:t>Centralized readings</a:t>
            </a:r>
          </a:p>
          <a:p>
            <a:pPr lvl="1"/>
            <a:r>
              <a:rPr lang="en-US" dirty="0"/>
              <a:t>Primary outcome:  KL ≥ </a:t>
            </a:r>
            <a:r>
              <a:rPr lang="en-US" dirty="0" smtClean="0"/>
              <a:t>2</a:t>
            </a:r>
          </a:p>
          <a:p>
            <a:pPr lvl="1"/>
            <a:r>
              <a:rPr lang="en-US" dirty="0"/>
              <a:t>Secondary outcome:  KL ≥ 2 and joint space narrowing</a:t>
            </a:r>
          </a:p>
          <a:p>
            <a:r>
              <a:rPr lang="en-US" dirty="0" smtClean="0"/>
              <a:t>Knee MRI</a:t>
            </a:r>
          </a:p>
          <a:p>
            <a:pPr lvl="1"/>
            <a:r>
              <a:rPr lang="en-US" dirty="0"/>
              <a:t>A</a:t>
            </a:r>
            <a:r>
              <a:rPr lang="en-US" dirty="0" smtClean="0"/>
              <a:t>cquisition </a:t>
            </a:r>
            <a:r>
              <a:rPr lang="en-US" dirty="0"/>
              <a:t>utilized 3.0T Siemens Trio scanners at each </a:t>
            </a:r>
            <a:r>
              <a:rPr lang="en-US" dirty="0" smtClean="0"/>
              <a:t>site</a:t>
            </a:r>
          </a:p>
          <a:p>
            <a:pPr lvl="1"/>
            <a:r>
              <a:rPr lang="en-US" dirty="0" smtClean="0"/>
              <a:t>Sequences published and at website</a:t>
            </a:r>
          </a:p>
          <a:p>
            <a:pPr lvl="1"/>
            <a:r>
              <a:rPr lang="en-US" dirty="0" smtClean="0"/>
              <a:t>MOAKS </a:t>
            </a:r>
            <a:r>
              <a:rPr lang="en-US" dirty="0"/>
              <a:t>readings of 12m and 48m MR images (right knee; if right knee image quality poor, left knee)</a:t>
            </a:r>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42</a:t>
            </a:fld>
            <a:endParaRPr lang="en-US" dirty="0"/>
          </a:p>
        </p:txBody>
      </p:sp>
    </p:spTree>
    <p:extLst>
      <p:ext uri="{BB962C8B-B14F-4D97-AF65-F5344CB8AC3E}">
        <p14:creationId xmlns:p14="http://schemas.microsoft.com/office/powerpoint/2010/main" val="520054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Statistical analysis</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1 </a:t>
            </a:r>
            <a:r>
              <a:rPr lang="en-US" dirty="0"/>
              <a:t>knee/person (right; left, if image quality of right </a:t>
            </a:r>
            <a:r>
              <a:rPr lang="en-US" dirty="0" smtClean="0"/>
              <a:t>unacceptable)</a:t>
            </a:r>
          </a:p>
          <a:p>
            <a:r>
              <a:rPr lang="en-US" dirty="0" smtClean="0"/>
              <a:t>Baseline </a:t>
            </a:r>
            <a:r>
              <a:rPr lang="en-US" dirty="0"/>
              <a:t>predictors were analyzed (12-month for </a:t>
            </a:r>
            <a:r>
              <a:rPr lang="en-US" dirty="0" smtClean="0"/>
              <a:t>lesions)</a:t>
            </a:r>
          </a:p>
          <a:p>
            <a:r>
              <a:rPr lang="en-US" dirty="0" smtClean="0"/>
              <a:t>Follow-up </a:t>
            </a:r>
            <a:r>
              <a:rPr lang="en-US" dirty="0"/>
              <a:t>time for persons without an outcome occurrence was censored at the last visit where the outcome was assessed.  Persons with an outcome contributed follow-up time until the outcome was first documented.  </a:t>
            </a:r>
            <a:endParaRPr lang="en-US" dirty="0" smtClean="0"/>
          </a:p>
          <a:p>
            <a:r>
              <a:rPr lang="en-US" dirty="0" smtClean="0"/>
              <a:t>Cox </a:t>
            </a:r>
            <a:r>
              <a:rPr lang="en-US" dirty="0"/>
              <a:t>proportional </a:t>
            </a:r>
            <a:r>
              <a:rPr lang="en-US" dirty="0" smtClean="0"/>
              <a:t>hazards (PH) </a:t>
            </a:r>
            <a:r>
              <a:rPr lang="en-US" dirty="0"/>
              <a:t>regression models were used to model risk (expressed as a hazard function) for developing each outcome.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43</a:t>
            </a:fld>
            <a:endParaRPr lang="en-US" dirty="0"/>
          </a:p>
        </p:txBody>
      </p:sp>
    </p:spTree>
    <p:extLst>
      <p:ext uri="{BB962C8B-B14F-4D97-AF65-F5344CB8AC3E}">
        <p14:creationId xmlns:p14="http://schemas.microsoft.com/office/powerpoint/2010/main" val="3155478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Statistical Analysis</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We constructed a base model using baseline predictors from univariate analyses of plausible predictors; to be selected, each predictor had to have a p-value ≤ 0.10 for the univariate hazard ratio (HR).  Since findings were similar in univariate analyses for each outcome, we used the same base model for both outcomes.  </a:t>
            </a:r>
          </a:p>
          <a:p>
            <a:r>
              <a:rPr lang="en-US" dirty="0" smtClean="0"/>
              <a:t>We then added pain or function variables and finally lesion variables (meeting the p-value threshold).  </a:t>
            </a:r>
          </a:p>
          <a:p>
            <a:r>
              <a:rPr lang="en-US" dirty="0" smtClean="0"/>
              <a:t>Results summarized using adjusted HRs and 95% confidence intervals (CIs)</a:t>
            </a:r>
          </a:p>
        </p:txBody>
      </p:sp>
      <p:sp>
        <p:nvSpPr>
          <p:cNvPr id="3" name="Slide Number Placeholder 2"/>
          <p:cNvSpPr>
            <a:spLocks noGrp="1"/>
          </p:cNvSpPr>
          <p:nvPr>
            <p:ph type="sldNum" sz="quarter" idx="12"/>
          </p:nvPr>
        </p:nvSpPr>
        <p:spPr/>
        <p:txBody>
          <a:bodyPr/>
          <a:lstStyle/>
          <a:p>
            <a:fld id="{0D558541-60C9-42A2-8392-FF12533A6B7A}" type="slidenum">
              <a:rPr lang="en-US" smtClean="0"/>
              <a:pPr/>
              <a:t>44</a:t>
            </a:fld>
            <a:endParaRPr lang="en-US" dirty="0"/>
          </a:p>
        </p:txBody>
      </p:sp>
    </p:spTree>
    <p:extLst>
      <p:ext uri="{BB962C8B-B14F-4D97-AF65-F5344CB8AC3E}">
        <p14:creationId xmlns:p14="http://schemas.microsoft.com/office/powerpoint/2010/main" val="2508630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Statistical analysis</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Nested PH models </a:t>
            </a:r>
            <a:r>
              <a:rPr lang="en-US" dirty="0"/>
              <a:t>(with increasingly larger covariable sets) were compared using a likelihood ratio chi-square test (LR) with appropriate degrees of freedom (df) and Schwarz Bayesian Information Criterion (SBC). </a:t>
            </a:r>
            <a:endParaRPr lang="en-US" dirty="0" smtClean="0"/>
          </a:p>
          <a:p>
            <a:pPr lvl="1"/>
            <a:r>
              <a:rPr lang="en-US" dirty="0" smtClean="0"/>
              <a:t>The </a:t>
            </a:r>
            <a:r>
              <a:rPr lang="en-US" dirty="0"/>
              <a:t>LR test statistically compares the lesion model to the model without the lesion.  </a:t>
            </a:r>
            <a:endParaRPr lang="en-US" dirty="0" smtClean="0"/>
          </a:p>
          <a:p>
            <a:pPr lvl="1"/>
            <a:r>
              <a:rPr lang="en-US" dirty="0" smtClean="0"/>
              <a:t>More </a:t>
            </a:r>
            <a:r>
              <a:rPr lang="en-US" dirty="0"/>
              <a:t>global measures of fit based on the log likelihood function, such as the SBC value, can be used as summary measures to compare the predictive value of the models vs. the base model.  </a:t>
            </a:r>
            <a:endParaRPr lang="en-US" dirty="0" smtClean="0"/>
          </a:p>
          <a:p>
            <a:pPr lvl="2"/>
            <a:r>
              <a:rPr lang="en-US" dirty="0" smtClean="0"/>
              <a:t>Lower </a:t>
            </a:r>
            <a:r>
              <a:rPr lang="en-US" dirty="0"/>
              <a:t>SBC values suggest model improvement compared to a model with a larger SBC. </a:t>
            </a: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45</a:t>
            </a:fld>
            <a:endParaRPr lang="en-US" dirty="0"/>
          </a:p>
        </p:txBody>
      </p:sp>
    </p:spTree>
    <p:extLst>
      <p:ext uri="{BB962C8B-B14F-4D97-AF65-F5344CB8AC3E}">
        <p14:creationId xmlns:p14="http://schemas.microsoft.com/office/powerpoint/2010/main" val="39785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Statistical analysis</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a:t>Although insensitive for the purpose of assessing the impact of adding a new predictor to a model, the AUC is useful to assess </a:t>
            </a:r>
            <a:r>
              <a:rPr lang="en-US" dirty="0" smtClean="0"/>
              <a:t>discrimination – probability </a:t>
            </a:r>
            <a:r>
              <a:rPr lang="en-US" dirty="0"/>
              <a:t>that an individual with outcome will be assigned a higher risk than an individual without </a:t>
            </a:r>
            <a:r>
              <a:rPr lang="en-US" dirty="0" smtClean="0"/>
              <a:t>outcome.  </a:t>
            </a:r>
          </a:p>
          <a:p>
            <a:r>
              <a:rPr lang="en-US" dirty="0" smtClean="0"/>
              <a:t>We </a:t>
            </a:r>
            <a:r>
              <a:rPr lang="en-US" dirty="0"/>
              <a:t>calculated the AUC of the ROC for logistic regression models that included as predictors variable sets that significantly improved prediction in the corresponding </a:t>
            </a:r>
            <a:r>
              <a:rPr lang="en-US" dirty="0" smtClean="0"/>
              <a:t>PH model</a:t>
            </a:r>
            <a:r>
              <a:rPr lang="en-US" dirty="0"/>
              <a:t>.  </a:t>
            </a:r>
            <a:endParaRPr lang="en-US" dirty="0" smtClean="0"/>
          </a:p>
          <a:p>
            <a:r>
              <a:rPr lang="en-US" dirty="0" smtClean="0"/>
              <a:t>To </a:t>
            </a:r>
            <a:r>
              <a:rPr lang="en-US" dirty="0"/>
              <a:t>assess calibration (comparison of observed and predicted risks), we used Hosmer-Lemeshow Χ2 statistics for goodness-of-fit; large p-values indicate good calibration. </a:t>
            </a: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46</a:t>
            </a:fld>
            <a:endParaRPr lang="en-US" dirty="0"/>
          </a:p>
        </p:txBody>
      </p:sp>
    </p:spTree>
    <p:extLst>
      <p:ext uri="{BB962C8B-B14F-4D97-AF65-F5344CB8AC3E}">
        <p14:creationId xmlns:p14="http://schemas.microsoft.com/office/powerpoint/2010/main" val="3103775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p:spPr>
        <p:txBody>
          <a:bodyPr/>
          <a:lstStyle/>
          <a:p>
            <a:r>
              <a:rPr lang="en-US" dirty="0" smtClean="0"/>
              <a:t>Results</a:t>
            </a:r>
            <a:endParaRPr lang="en-US" dirty="0"/>
          </a:p>
        </p:txBody>
      </p:sp>
      <p:sp>
        <p:nvSpPr>
          <p:cNvPr id="6" name="Content Placeholder 5"/>
          <p:cNvSpPr>
            <a:spLocks noGrp="1"/>
          </p:cNvSpPr>
          <p:nvPr>
            <p:ph idx="1"/>
          </p:nvPr>
        </p:nvSpPr>
        <p:spPr>
          <a:xfrm>
            <a:off x="1344615" y="1066799"/>
            <a:ext cx="9399585" cy="4419601"/>
          </a:xfrm>
        </p:spPr>
        <p:txBody>
          <a:bodyPr/>
          <a:lstStyle/>
          <a:p>
            <a:pPr>
              <a:spcBef>
                <a:spcPts val="0"/>
              </a:spcBef>
            </a:pPr>
            <a:r>
              <a:rPr lang="en-US" dirty="0"/>
              <a:t>The </a:t>
            </a:r>
            <a:r>
              <a:rPr lang="en-US" dirty="0" smtClean="0"/>
              <a:t>PH model </a:t>
            </a:r>
            <a:r>
              <a:rPr lang="en-US" dirty="0"/>
              <a:t>that included </a:t>
            </a:r>
            <a:r>
              <a:rPr lang="en-US" i="1" u="sng" dirty="0" smtClean="0"/>
              <a:t>age</a:t>
            </a:r>
            <a:r>
              <a:rPr lang="en-US" i="1" u="sng" dirty="0"/>
              <a:t>, gender, overweight, obesity, hand OA, injury, surgery, </a:t>
            </a:r>
            <a:r>
              <a:rPr lang="en-US" i="1" u="sng" dirty="0" smtClean="0"/>
              <a:t>LIFT, SQUAT </a:t>
            </a:r>
            <a:r>
              <a:rPr lang="en-US" i="1" u="sng" dirty="0"/>
              <a:t>(Model A)</a:t>
            </a:r>
            <a:r>
              <a:rPr lang="en-US" i="1" dirty="0"/>
              <a:t> </a:t>
            </a:r>
            <a:r>
              <a:rPr lang="en-US" dirty="0"/>
              <a:t>predicted risk of KL ≥ 2 significantly better than </a:t>
            </a:r>
            <a:r>
              <a:rPr lang="en-US" i="1" u="sng" dirty="0" smtClean="0"/>
              <a:t>age</a:t>
            </a:r>
            <a:r>
              <a:rPr lang="en-US" i="1" u="sng" dirty="0"/>
              <a:t>, gender, overweight, </a:t>
            </a:r>
            <a:r>
              <a:rPr lang="en-US" i="1" u="sng" dirty="0" smtClean="0"/>
              <a:t>obesity</a:t>
            </a:r>
            <a:r>
              <a:rPr lang="en-US" dirty="0" smtClean="0"/>
              <a:t> </a:t>
            </a:r>
            <a:r>
              <a:rPr lang="en-US" sz="2000" dirty="0"/>
              <a:t>(LR test 13.31, 5 df, p = 0.02).  </a:t>
            </a:r>
            <a:endParaRPr lang="en-US" sz="2000" dirty="0" smtClean="0"/>
          </a:p>
          <a:p>
            <a:pPr>
              <a:spcBef>
                <a:spcPts val="0"/>
              </a:spcBef>
            </a:pPr>
            <a:r>
              <a:rPr lang="en-US" dirty="0" smtClean="0"/>
              <a:t>Vs. Model </a:t>
            </a:r>
            <a:r>
              <a:rPr lang="en-US" dirty="0"/>
              <a:t>A, prediction was not further improved by KOOS Symptoms, </a:t>
            </a:r>
            <a:r>
              <a:rPr lang="en-US" dirty="0" smtClean="0"/>
              <a:t>QOL</a:t>
            </a:r>
            <a:r>
              <a:rPr lang="en-US" dirty="0"/>
              <a:t>, or QOL items, but was improved by WOMAC Pain </a:t>
            </a:r>
            <a:r>
              <a:rPr lang="en-US" sz="2000" dirty="0"/>
              <a:t>(LR test 5.30, 1 df, p = </a:t>
            </a:r>
            <a:r>
              <a:rPr lang="en-US" sz="2000" dirty="0" smtClean="0"/>
              <a:t>0.02) </a:t>
            </a:r>
            <a:r>
              <a:rPr lang="en-US" dirty="0"/>
              <a:t>and WOMAC Function </a:t>
            </a:r>
            <a:r>
              <a:rPr lang="en-US" sz="2000" dirty="0"/>
              <a:t>(LR test 6.09, 1 df, p = </a:t>
            </a:r>
            <a:r>
              <a:rPr lang="en-US" sz="2000" dirty="0" smtClean="0"/>
              <a:t>0.01).  </a:t>
            </a:r>
          </a:p>
          <a:p>
            <a:pPr>
              <a:spcBef>
                <a:spcPts val="0"/>
              </a:spcBef>
            </a:pPr>
            <a:r>
              <a:rPr lang="en-US" dirty="0" smtClean="0"/>
              <a:t>Several </a:t>
            </a:r>
            <a:r>
              <a:rPr lang="en-US" dirty="0"/>
              <a:t>lesion variables improved prediction vs. Model A+WOMAC Pain </a:t>
            </a:r>
            <a:r>
              <a:rPr lang="en-US" dirty="0" smtClean="0"/>
              <a:t>and </a:t>
            </a:r>
            <a:r>
              <a:rPr lang="en-US" dirty="0"/>
              <a:t>vs. Model A+WOMAC </a:t>
            </a:r>
            <a:r>
              <a:rPr lang="en-US" dirty="0" smtClean="0"/>
              <a:t>Function.</a:t>
            </a:r>
          </a:p>
        </p:txBody>
      </p:sp>
      <p:sp>
        <p:nvSpPr>
          <p:cNvPr id="3" name="Slide Number Placeholder 2"/>
          <p:cNvSpPr>
            <a:spLocks noGrp="1"/>
          </p:cNvSpPr>
          <p:nvPr>
            <p:ph type="sldNum" sz="quarter" idx="12"/>
          </p:nvPr>
        </p:nvSpPr>
        <p:spPr/>
        <p:txBody>
          <a:bodyPr/>
          <a:lstStyle/>
          <a:p>
            <a:fld id="{0D558541-60C9-42A2-8392-FF12533A6B7A}" type="slidenum">
              <a:rPr lang="en-US" smtClean="0"/>
              <a:pPr/>
              <a:t>47</a:t>
            </a:fld>
            <a:endParaRPr lang="en-US" dirty="0"/>
          </a:p>
        </p:txBody>
      </p:sp>
    </p:spTree>
    <p:extLst>
      <p:ext uri="{BB962C8B-B14F-4D97-AF65-F5344CB8AC3E}">
        <p14:creationId xmlns:p14="http://schemas.microsoft.com/office/powerpoint/2010/main" val="2153671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732" y="171072"/>
            <a:ext cx="9573685" cy="895728"/>
          </a:xfrm>
        </p:spPr>
        <p:txBody>
          <a:bodyPr/>
          <a:lstStyle/>
          <a:p>
            <a:r>
              <a:rPr lang="en-US" sz="2400" dirty="0">
                <a:latin typeface="Arial" panose="020B0604020202020204" pitchFamily="34" charset="0"/>
                <a:cs typeface="Arial" panose="020B0604020202020204" pitchFamily="34" charset="0"/>
              </a:rPr>
              <a:t>Tissue l</a:t>
            </a:r>
            <a:r>
              <a:rPr lang="en-US" sz="2400" dirty="0" smtClean="0">
                <a:latin typeface="Arial" panose="020B0604020202020204" pitchFamily="34" charset="0"/>
                <a:cs typeface="Arial" panose="020B0604020202020204" pitchFamily="34" charset="0"/>
              </a:rPr>
              <a:t>esion contributions to prediction of knee OA, Cox proportional hazards models using the LR Test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SBC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n=841, 1 knee/person</a:t>
            </a:r>
            <a:r>
              <a:rPr lang="en-US" sz="2400" dirty="0">
                <a:latin typeface="Arial" panose="020B0604020202020204" pitchFamily="34" charset="0"/>
                <a:cs typeface="Arial" panose="020B0604020202020204" pitchFamily="34" charset="0"/>
              </a:rPr>
              <a: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46402158"/>
              </p:ext>
            </p:extLst>
          </p:nvPr>
        </p:nvGraphicFramePr>
        <p:xfrm>
          <a:off x="1242484" y="1202945"/>
          <a:ext cx="9795935" cy="4740655"/>
        </p:xfrm>
        <a:graphic>
          <a:graphicData uri="http://schemas.openxmlformats.org/drawingml/2006/table">
            <a:tbl>
              <a:tblPr firstRow="1" bandRow="1">
                <a:tableStyleId>{5C22544A-7EE6-4342-B048-85BDC9FD1C3A}</a:tableStyleId>
              </a:tblPr>
              <a:tblGrid>
                <a:gridCol w="1959187">
                  <a:extLst>
                    <a:ext uri="{9D8B030D-6E8A-4147-A177-3AD203B41FA5}">
                      <a16:colId xmlns:a16="http://schemas.microsoft.com/office/drawing/2014/main" val="20000"/>
                    </a:ext>
                  </a:extLst>
                </a:gridCol>
                <a:gridCol w="1959187">
                  <a:extLst>
                    <a:ext uri="{9D8B030D-6E8A-4147-A177-3AD203B41FA5}">
                      <a16:colId xmlns:a16="http://schemas.microsoft.com/office/drawing/2014/main" val="20001"/>
                    </a:ext>
                  </a:extLst>
                </a:gridCol>
                <a:gridCol w="1959187">
                  <a:extLst>
                    <a:ext uri="{9D8B030D-6E8A-4147-A177-3AD203B41FA5}">
                      <a16:colId xmlns:a16="http://schemas.microsoft.com/office/drawing/2014/main" val="20002"/>
                    </a:ext>
                  </a:extLst>
                </a:gridCol>
                <a:gridCol w="1959187">
                  <a:extLst>
                    <a:ext uri="{9D8B030D-6E8A-4147-A177-3AD203B41FA5}">
                      <a16:colId xmlns:a16="http://schemas.microsoft.com/office/drawing/2014/main" val="20003"/>
                    </a:ext>
                  </a:extLst>
                </a:gridCol>
                <a:gridCol w="1959187">
                  <a:extLst>
                    <a:ext uri="{9D8B030D-6E8A-4147-A177-3AD203B41FA5}">
                      <a16:colId xmlns:a16="http://schemas.microsoft.com/office/drawing/2014/main" val="20004"/>
                    </a:ext>
                  </a:extLst>
                </a:gridCol>
              </a:tblGrid>
              <a:tr h="494453">
                <a:tc gridSpan="2">
                  <a:txBody>
                    <a:bodyPr/>
                    <a:lstStyle/>
                    <a:p>
                      <a:endParaRPr lang="en-US" sz="1800" dirty="0"/>
                    </a:p>
                  </a:txBody>
                  <a:tcPr marL="121920" marR="121920" marT="60960" marB="60960">
                    <a:solidFill>
                      <a:schemeClr val="bg1"/>
                    </a:solidFill>
                  </a:tcPr>
                </a:tc>
                <a:tc hMerge="1">
                  <a:txBody>
                    <a:bodyPr/>
                    <a:lstStyle/>
                    <a:p>
                      <a:endParaRPr lang="en-US" dirty="0"/>
                    </a:p>
                  </a:txBody>
                  <a:tcPr/>
                </a:tc>
                <a:tc gridSpan="3">
                  <a:txBody>
                    <a:bodyPr/>
                    <a:lstStyle/>
                    <a:p>
                      <a:pPr algn="ctr"/>
                      <a:r>
                        <a:rPr lang="en-US" sz="2000" b="1" kern="1200" dirty="0" smtClean="0">
                          <a:solidFill>
                            <a:schemeClr val="lt1"/>
                          </a:solidFill>
                          <a:effectLst/>
                          <a:latin typeface="+mn-lt"/>
                          <a:ea typeface="+mn-ea"/>
                          <a:cs typeface="+mn-cs"/>
                        </a:rPr>
                        <a:t>K/L≥2 (outcome)</a:t>
                      </a:r>
                      <a:endParaRPr lang="en-US" sz="2000" dirty="0"/>
                    </a:p>
                  </a:txBody>
                  <a:tcPr marL="121920" marR="121920" marT="60960" marB="6096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981456">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Lesion status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Number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with outcome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53/841 (6.3%)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Adjusted HR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(95% CI)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LR test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(p-value)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SBC for base model</a:t>
                      </a:r>
                      <a:r>
                        <a:rPr lang="en-US" sz="1800" b="1"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b="1" dirty="0">
                          <a:effectLst/>
                          <a:latin typeface="Arial" panose="020B0604020202020204" pitchFamily="34" charset="0"/>
                          <a:ea typeface="Calibri" panose="020F0502020204030204" pitchFamily="34" charset="0"/>
                          <a:cs typeface="Arial" panose="020B0604020202020204" pitchFamily="34" charset="0"/>
                        </a:rPr>
                        <a:t> + lesion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extLst>
                  <a:ext uri="{0D108BD9-81ED-4DB2-BD59-A6C34878D82A}">
                    <a16:rowId xmlns:a16="http://schemas.microsoft.com/office/drawing/2014/main" val="10001"/>
                  </a:ext>
                </a:extLst>
              </a:tr>
              <a:tr h="568960">
                <a:tc>
                  <a:txBody>
                    <a:bodyPr/>
                    <a:lstStyle/>
                    <a:p>
                      <a:pPr marL="0" marR="0">
                        <a:lnSpc>
                          <a:spcPct val="100000"/>
                        </a:lnSpc>
                        <a:spcBef>
                          <a:spcPts val="0"/>
                        </a:spcBef>
                        <a:spcAft>
                          <a:spcPts val="0"/>
                        </a:spcAft>
                      </a:pPr>
                      <a:r>
                        <a:rPr lang="en-US" sz="1800" dirty="0">
                          <a:effectLst/>
                          <a:latin typeface="Calibri" panose="020F0502020204030204" pitchFamily="34" charset="0"/>
                        </a:rPr>
                        <a:t>Any cartilage damage (TF or PF)</a:t>
                      </a:r>
                      <a:endParaRPr lang="en-US" sz="1800" dirty="0">
                        <a:effectLst/>
                        <a:latin typeface="Calibri" panose="020F0502020204030204" pitchFamily="34" charset="0"/>
                        <a:ea typeface="Calibri"/>
                        <a:cs typeface="Times New Roman"/>
                      </a:endParaRPr>
                    </a:p>
                  </a:txBody>
                  <a:tcPr marT="0" marB="0" anchor="ctr">
                    <a:solidFill>
                      <a:schemeClr val="accent2">
                        <a:lumMod val="20000"/>
                        <a:lumOff val="80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48/634 (7.6)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2.51 (0.99, 6.38)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4.76 (0.29)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702.77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2"/>
                  </a:ext>
                </a:extLst>
              </a:tr>
              <a:tr h="568960">
                <a:tc>
                  <a:txBody>
                    <a:bodyPr/>
                    <a:lstStyle/>
                    <a:p>
                      <a:pPr marL="0" marR="0">
                        <a:lnSpc>
                          <a:spcPct val="100000"/>
                        </a:lnSpc>
                        <a:spcBef>
                          <a:spcPts val="0"/>
                        </a:spcBef>
                        <a:spcAft>
                          <a:spcPts val="0"/>
                        </a:spcAft>
                      </a:pPr>
                      <a:r>
                        <a:rPr lang="en-US" sz="1800" dirty="0">
                          <a:effectLst/>
                          <a:latin typeface="Calibri" panose="020F0502020204030204" pitchFamily="34" charset="0"/>
                        </a:rPr>
                        <a:t>Cartilage damage, </a:t>
                      </a:r>
                      <a:r>
                        <a:rPr lang="en-US" sz="1800" dirty="0" smtClean="0">
                          <a:effectLst/>
                          <a:latin typeface="Calibri" panose="020F0502020204030204" pitchFamily="34" charset="0"/>
                        </a:rPr>
                        <a:t>TF </a:t>
                      </a:r>
                      <a:r>
                        <a:rPr lang="en-US" sz="1800" dirty="0">
                          <a:effectLst/>
                          <a:latin typeface="Calibri" panose="020F0502020204030204" pitchFamily="34" charset="0"/>
                        </a:rPr>
                        <a:t>and PF</a:t>
                      </a:r>
                      <a:endParaRPr lang="en-US" sz="1800" dirty="0">
                        <a:effectLst/>
                        <a:latin typeface="Calibri" panose="020F0502020204030204" pitchFamily="34" charset="0"/>
                        <a:ea typeface="Calibri"/>
                        <a:cs typeface="Times New Roman"/>
                      </a:endParaRPr>
                    </a:p>
                  </a:txBody>
                  <a:tcPr marT="0" marB="0" anchor="ctr">
                    <a:solidFill>
                      <a:schemeClr val="accent2">
                        <a:lumMod val="40000"/>
                        <a:lumOff val="60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29/262 (11.1)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2.68 (1.54, 4.68)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a:effectLst/>
                          <a:latin typeface="Arial" panose="020B0604020202020204" pitchFamily="34" charset="0"/>
                          <a:ea typeface="Calibri" panose="020F0502020204030204" pitchFamily="34" charset="0"/>
                          <a:cs typeface="Arial" panose="020B0604020202020204" pitchFamily="34" charset="0"/>
                        </a:rPr>
                        <a:t>11.96 (0.0005)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695.57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3"/>
                  </a:ext>
                </a:extLst>
              </a:tr>
              <a:tr h="568960">
                <a:tc>
                  <a:txBody>
                    <a:bodyPr/>
                    <a:lstStyle/>
                    <a:p>
                      <a:pPr marL="0" marR="0">
                        <a:lnSpc>
                          <a:spcPct val="100000"/>
                        </a:lnSpc>
                        <a:spcBef>
                          <a:spcPts val="0"/>
                        </a:spcBef>
                        <a:spcAft>
                          <a:spcPts val="0"/>
                        </a:spcAft>
                      </a:pPr>
                      <a:r>
                        <a:rPr lang="en-US" sz="1800" dirty="0">
                          <a:effectLst/>
                          <a:latin typeface="Calibri" panose="020F0502020204030204" pitchFamily="34" charset="0"/>
                        </a:rPr>
                        <a:t>Any BML (TF or PF)</a:t>
                      </a:r>
                      <a:endParaRPr lang="en-US" sz="1800" dirty="0">
                        <a:effectLst/>
                        <a:latin typeface="Calibri" panose="020F0502020204030204" pitchFamily="34" charset="0"/>
                        <a:ea typeface="Calibri"/>
                        <a:cs typeface="Times New Roman"/>
                      </a:endParaRPr>
                    </a:p>
                  </a:txBody>
                  <a:tcPr marT="0" marB="0" anchor="ctr">
                    <a:solidFill>
                      <a:schemeClr val="accent2">
                        <a:lumMod val="20000"/>
                        <a:lumOff val="80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40/508 (7.9)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1.70 (0.90, 3.21)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2.87 (0.90)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704.66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4"/>
                  </a:ext>
                </a:extLst>
              </a:tr>
              <a:tr h="494453">
                <a:tc>
                  <a:txBody>
                    <a:bodyPr/>
                    <a:lstStyle/>
                    <a:p>
                      <a:pPr marL="0" marR="0">
                        <a:lnSpc>
                          <a:spcPct val="100000"/>
                        </a:lnSpc>
                        <a:spcBef>
                          <a:spcPts val="0"/>
                        </a:spcBef>
                        <a:spcAft>
                          <a:spcPts val="0"/>
                        </a:spcAft>
                      </a:pPr>
                      <a:r>
                        <a:rPr lang="en-US" sz="1800" dirty="0" smtClean="0">
                          <a:effectLst/>
                          <a:latin typeface="Calibri" panose="020F0502020204030204" pitchFamily="34" charset="0"/>
                        </a:rPr>
                        <a:t>BML,</a:t>
                      </a:r>
                      <a:r>
                        <a:rPr lang="en-US" sz="1800" baseline="0" dirty="0" smtClean="0">
                          <a:effectLst/>
                          <a:latin typeface="Calibri" panose="020F0502020204030204" pitchFamily="34" charset="0"/>
                        </a:rPr>
                        <a:t> </a:t>
                      </a:r>
                      <a:r>
                        <a:rPr lang="en-US" sz="1800" dirty="0" smtClean="0">
                          <a:effectLst/>
                          <a:latin typeface="Calibri" panose="020F0502020204030204" pitchFamily="34" charset="0"/>
                        </a:rPr>
                        <a:t>TF </a:t>
                      </a:r>
                      <a:r>
                        <a:rPr lang="en-US" sz="1800" dirty="0">
                          <a:effectLst/>
                          <a:latin typeface="Calibri" panose="020F0502020204030204" pitchFamily="34" charset="0"/>
                        </a:rPr>
                        <a:t>and PF</a:t>
                      </a:r>
                      <a:endParaRPr lang="en-US" sz="1800" dirty="0">
                        <a:effectLst/>
                        <a:latin typeface="Calibri" panose="020F0502020204030204" pitchFamily="34" charset="0"/>
                        <a:ea typeface="Calibri"/>
                        <a:cs typeface="Times New Roman"/>
                      </a:endParaRPr>
                    </a:p>
                  </a:txBody>
                  <a:tcPr marT="0" marB="0" anchor="ctr">
                    <a:solidFill>
                      <a:schemeClr val="accent2">
                        <a:lumMod val="40000"/>
                        <a:lumOff val="60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20/145 (13.8)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2.77 (1.58, 4.86)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11.37 (0.0007)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696.16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5"/>
                  </a:ext>
                </a:extLst>
              </a:tr>
              <a:tr h="494453">
                <a:tc>
                  <a:txBody>
                    <a:bodyPr/>
                    <a:lstStyle/>
                    <a:p>
                      <a:pPr marL="0" marR="0">
                        <a:lnSpc>
                          <a:spcPct val="100000"/>
                        </a:lnSpc>
                        <a:spcBef>
                          <a:spcPts val="0"/>
                        </a:spcBef>
                        <a:spcAft>
                          <a:spcPts val="0"/>
                        </a:spcAft>
                      </a:pPr>
                      <a:r>
                        <a:rPr lang="en-US" sz="1800" dirty="0">
                          <a:effectLst/>
                          <a:latin typeface="Calibri" panose="020F0502020204030204" pitchFamily="34" charset="0"/>
                        </a:rPr>
                        <a:t>Meniscal tear</a:t>
                      </a:r>
                      <a:endParaRPr lang="en-US" sz="1800" dirty="0">
                        <a:effectLst/>
                        <a:latin typeface="Calibri" panose="020F0502020204030204" pitchFamily="34" charset="0"/>
                        <a:ea typeface="Calibri"/>
                        <a:cs typeface="Times New Roman"/>
                      </a:endParaRPr>
                    </a:p>
                  </a:txBody>
                  <a:tcPr marT="0" marB="0" anchor="ctr">
                    <a:solidFill>
                      <a:schemeClr val="accent2">
                        <a:lumMod val="20000"/>
                        <a:lumOff val="80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26/177 (14.7)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4.31 (2.43, 7.64)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23.56 (&lt;0.0001)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683.96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6"/>
                  </a:ext>
                </a:extLst>
              </a:tr>
              <a:tr h="568960">
                <a:tc>
                  <a:txBody>
                    <a:bodyPr/>
                    <a:lstStyle/>
                    <a:p>
                      <a:pPr marL="0" marR="0">
                        <a:lnSpc>
                          <a:spcPct val="100000"/>
                        </a:lnSpc>
                        <a:spcBef>
                          <a:spcPts val="0"/>
                        </a:spcBef>
                        <a:spcAft>
                          <a:spcPts val="0"/>
                        </a:spcAft>
                      </a:pPr>
                      <a:r>
                        <a:rPr lang="en-US" sz="1800" dirty="0">
                          <a:effectLst/>
                          <a:latin typeface="Calibri" panose="020F0502020204030204" pitchFamily="34" charset="0"/>
                        </a:rPr>
                        <a:t>Meniscal extrusion</a:t>
                      </a:r>
                      <a:endParaRPr lang="en-US" sz="1800" dirty="0">
                        <a:effectLst/>
                        <a:latin typeface="Calibri" panose="020F0502020204030204" pitchFamily="34" charset="0"/>
                        <a:ea typeface="Calibri"/>
                        <a:cs typeface="Times New Roman"/>
                      </a:endParaRPr>
                    </a:p>
                  </a:txBody>
                  <a:tcPr marT="0" marB="0" anchor="ctr">
                    <a:solidFill>
                      <a:schemeClr val="accent2">
                        <a:lumMod val="40000"/>
                        <a:lumOff val="60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17/115 (14.8)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2.94 (1.61, 5.39)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b="1" i="1">
                          <a:effectLst/>
                          <a:latin typeface="Arial" panose="020B0604020202020204" pitchFamily="34" charset="0"/>
                          <a:ea typeface="Calibri" panose="020F0502020204030204" pitchFamily="34" charset="0"/>
                          <a:cs typeface="Arial" panose="020B0604020202020204" pitchFamily="34" charset="0"/>
                        </a:rPr>
                        <a:t>10.66 (0.001)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696.86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7"/>
                  </a:ext>
                </a:extLst>
              </a:tr>
            </a:tbl>
          </a:graphicData>
        </a:graphic>
      </p:graphicFrame>
      <p:sp>
        <p:nvSpPr>
          <p:cNvPr id="10" name="TextBox 9"/>
          <p:cNvSpPr txBox="1"/>
          <p:nvPr/>
        </p:nvSpPr>
        <p:spPr>
          <a:xfrm>
            <a:off x="2590800" y="5943600"/>
            <a:ext cx="8644597" cy="646331"/>
          </a:xfrm>
          <a:prstGeom prst="rect">
            <a:avLst/>
          </a:prstGeom>
          <a:noFill/>
        </p:spPr>
        <p:txBody>
          <a:bodyPr wrap="square" rtlCol="0">
            <a:spAutoFit/>
          </a:bodyPr>
          <a:lstStyle/>
          <a:p>
            <a:r>
              <a:rPr lang="en-US" dirty="0" smtClean="0"/>
              <a:t>Base </a:t>
            </a:r>
            <a:r>
              <a:rPr lang="en-US" dirty="0"/>
              <a:t>model included age, gender, overweight, obesity, hand OA, knee injury, knee surgery, LIFT, SQUAT, and WOMAC Pain (SBC for base model = 703.56)</a:t>
            </a:r>
          </a:p>
        </p:txBody>
      </p:sp>
    </p:spTree>
    <p:extLst>
      <p:ext uri="{BB962C8B-B14F-4D97-AF65-F5344CB8AC3E}">
        <p14:creationId xmlns:p14="http://schemas.microsoft.com/office/powerpoint/2010/main" val="144161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732" y="228600"/>
            <a:ext cx="9573685" cy="803642"/>
          </a:xfrm>
        </p:spPr>
        <p:txBody>
          <a:bodyPr/>
          <a:lstStyle/>
          <a:p>
            <a:r>
              <a:rPr lang="en-US" sz="2400" dirty="0" smtClean="0">
                <a:solidFill>
                  <a:srgbClr val="61468B"/>
                </a:solidFill>
                <a:latin typeface="Arial" panose="020B0604020202020204" pitchFamily="34" charset="0"/>
                <a:cs typeface="Arial" panose="020B0604020202020204" pitchFamily="34" charset="0"/>
              </a:rPr>
              <a:t>Tissue lesion contributions to prediction of knee OA, Cox proportional hazards models using the LR </a:t>
            </a:r>
            <a:r>
              <a:rPr lang="en-US" sz="2400" dirty="0">
                <a:solidFill>
                  <a:srgbClr val="61468B"/>
                </a:solidFill>
                <a:latin typeface="Arial" panose="020B0604020202020204" pitchFamily="34" charset="0"/>
                <a:cs typeface="Arial" panose="020B0604020202020204" pitchFamily="34" charset="0"/>
              </a:rPr>
              <a:t>Test and SBC (n=841, 1 knee/person)</a:t>
            </a:r>
            <a:endParaRPr lang="en-US" sz="2133" dirty="0">
              <a:latin typeface="Arial" panose="020B0604020202020204" pitchFamily="34" charset="0"/>
              <a:cs typeface="Arial" panose="020B0604020202020204" pitchFamily="34" charset="0"/>
            </a:endParaRPr>
          </a:p>
        </p:txBody>
      </p:sp>
      <p:sp>
        <p:nvSpPr>
          <p:cNvPr id="10" name="TextBox 9"/>
          <p:cNvSpPr txBox="1"/>
          <p:nvPr/>
        </p:nvSpPr>
        <p:spPr>
          <a:xfrm>
            <a:off x="2819401" y="6096000"/>
            <a:ext cx="8978704" cy="646331"/>
          </a:xfrm>
          <a:prstGeom prst="rect">
            <a:avLst/>
          </a:prstGeom>
          <a:noFill/>
        </p:spPr>
        <p:txBody>
          <a:bodyPr wrap="square" rtlCol="0">
            <a:spAutoFit/>
          </a:bodyPr>
          <a:lstStyle/>
          <a:p>
            <a:r>
              <a:rPr lang="en-US" dirty="0" smtClean="0"/>
              <a:t>Base </a:t>
            </a:r>
            <a:r>
              <a:rPr lang="en-US" dirty="0"/>
              <a:t>model included age, gender, overweight, obesity, hand OA, knee injury, knee surgery, LIFT, SQUAT, and WOMAC Pain (SBC for base model = 703.56</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293934"/>
              </p:ext>
            </p:extLst>
          </p:nvPr>
        </p:nvGraphicFramePr>
        <p:xfrm>
          <a:off x="1242484" y="1035983"/>
          <a:ext cx="9795934" cy="4953337"/>
        </p:xfrm>
        <a:graphic>
          <a:graphicData uri="http://schemas.openxmlformats.org/drawingml/2006/table">
            <a:tbl>
              <a:tblPr firstRow="1" bandRow="1">
                <a:tableStyleId>{5C22544A-7EE6-4342-B048-85BDC9FD1C3A}</a:tableStyleId>
              </a:tblPr>
              <a:tblGrid>
                <a:gridCol w="3918373">
                  <a:extLst>
                    <a:ext uri="{9D8B030D-6E8A-4147-A177-3AD203B41FA5}">
                      <a16:colId xmlns:a16="http://schemas.microsoft.com/office/drawing/2014/main" val="20000"/>
                    </a:ext>
                  </a:extLst>
                </a:gridCol>
                <a:gridCol w="1959187">
                  <a:extLst>
                    <a:ext uri="{9D8B030D-6E8A-4147-A177-3AD203B41FA5}">
                      <a16:colId xmlns:a16="http://schemas.microsoft.com/office/drawing/2014/main" val="20001"/>
                    </a:ext>
                  </a:extLst>
                </a:gridCol>
                <a:gridCol w="1959187">
                  <a:extLst>
                    <a:ext uri="{9D8B030D-6E8A-4147-A177-3AD203B41FA5}">
                      <a16:colId xmlns:a16="http://schemas.microsoft.com/office/drawing/2014/main" val="20002"/>
                    </a:ext>
                  </a:extLst>
                </a:gridCol>
                <a:gridCol w="1959187">
                  <a:extLst>
                    <a:ext uri="{9D8B030D-6E8A-4147-A177-3AD203B41FA5}">
                      <a16:colId xmlns:a16="http://schemas.microsoft.com/office/drawing/2014/main" val="20003"/>
                    </a:ext>
                  </a:extLst>
                </a:gridCol>
              </a:tblGrid>
              <a:tr h="494453">
                <a:tc>
                  <a:txBody>
                    <a:bodyPr/>
                    <a:lstStyle/>
                    <a:p>
                      <a:endParaRPr lang="en-US" sz="2400" dirty="0"/>
                    </a:p>
                  </a:txBody>
                  <a:tcPr marL="121920" marR="121920" marT="60960" marB="60960">
                    <a:solidFill>
                      <a:schemeClr val="bg1"/>
                    </a:solidFill>
                  </a:tcPr>
                </a:tc>
                <a:tc gridSpan="3">
                  <a:txBody>
                    <a:bodyPr/>
                    <a:lstStyle/>
                    <a:p>
                      <a:pPr algn="ctr"/>
                      <a:r>
                        <a:rPr lang="en-US" sz="2000" dirty="0" smtClean="0"/>
                        <a:t>K/L≥2 (outcome)</a:t>
                      </a:r>
                      <a:endParaRPr lang="en-US" sz="2000" dirty="0"/>
                    </a:p>
                  </a:txBody>
                  <a:tcPr marL="121920" marR="121920" marT="60960" marB="6096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560832">
                <a:tc>
                  <a:txBody>
                    <a:bodyPr/>
                    <a:lstStyle/>
                    <a:p>
                      <a:pPr algn="ctr"/>
                      <a:r>
                        <a:rPr lang="en-US" sz="1600" b="1" dirty="0" smtClean="0">
                          <a:latin typeface="Arial" panose="020B0604020202020204" pitchFamily="34" charset="0"/>
                          <a:cs typeface="Arial" panose="020B0604020202020204" pitchFamily="34" charset="0"/>
                        </a:rPr>
                        <a:t>Lesion status</a:t>
                      </a:r>
                      <a:endParaRPr lang="en-US" sz="1600" b="1" dirty="0">
                        <a:latin typeface="Arial" panose="020B0604020202020204" pitchFamily="34" charset="0"/>
                        <a:cs typeface="Arial" panose="020B0604020202020204" pitchFamily="34" charset="0"/>
                      </a:endParaRPr>
                    </a:p>
                  </a:txBody>
                  <a:tcPr marL="121920" marR="121920" marT="60960" marB="60960">
                    <a:solidFill>
                      <a:schemeClr val="accent2"/>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Adjusted </a:t>
                      </a:r>
                      <a:r>
                        <a:rPr lang="en-US" sz="1600" b="1" dirty="0" smtClean="0">
                          <a:effectLst/>
                          <a:latin typeface="Arial" panose="020B0604020202020204" pitchFamily="34" charset="0"/>
                          <a:ea typeface="Calibri" panose="020F0502020204030204" pitchFamily="34" charset="0"/>
                          <a:cs typeface="Arial" panose="020B0604020202020204" pitchFamily="34" charset="0"/>
                        </a:rPr>
                        <a:t>HR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(95% CI)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LR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(p-value)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SBC for base model</a:t>
                      </a:r>
                      <a:r>
                        <a:rPr lang="en-US" sz="1600" b="1" baseline="30000" dirty="0">
                          <a:effectLst/>
                          <a:latin typeface="Arial" panose="020B0604020202020204" pitchFamily="34" charset="0"/>
                          <a:ea typeface="Calibri" panose="020F0502020204030204" pitchFamily="34" charset="0"/>
                          <a:cs typeface="Arial" panose="020B0604020202020204" pitchFamily="34" charset="0"/>
                        </a:rPr>
                        <a:t>1</a:t>
                      </a:r>
                      <a:r>
                        <a:rPr lang="en-US" sz="1600" b="1" dirty="0">
                          <a:effectLst/>
                          <a:latin typeface="Arial" panose="020B0604020202020204" pitchFamily="34" charset="0"/>
                          <a:ea typeface="Calibri" panose="020F0502020204030204" pitchFamily="34" charset="0"/>
                          <a:cs typeface="Arial" panose="020B0604020202020204" pitchFamily="34" charset="0"/>
                        </a:rPr>
                        <a:t> + lesion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solidFill>
                  </a:tcPr>
                </a:tc>
                <a:extLst>
                  <a:ext uri="{0D108BD9-81ED-4DB2-BD59-A6C34878D82A}">
                    <a16:rowId xmlns:a16="http://schemas.microsoft.com/office/drawing/2014/main" val="10001"/>
                  </a:ext>
                </a:extLst>
              </a:tr>
              <a:tr h="494453">
                <a:tc>
                  <a:txBody>
                    <a:bodyPr/>
                    <a:lstStyle/>
                    <a:p>
                      <a:pPr marL="0" marR="0">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Sum of lesion </a:t>
                      </a:r>
                      <a:r>
                        <a:rPr lang="en-US" sz="1600" dirty="0" smtClean="0">
                          <a:effectLst/>
                          <a:latin typeface="Arial" panose="020B0604020202020204" pitchFamily="34" charset="0"/>
                          <a:cs typeface="Arial" panose="020B0604020202020204" pitchFamily="34" charset="0"/>
                        </a:rPr>
                        <a:t>types</a:t>
                      </a:r>
                      <a:r>
                        <a:rPr lang="en-US" sz="1600" baseline="30000" dirty="0" smtClean="0">
                          <a:effectLst/>
                          <a:latin typeface="Arial" panose="020B0604020202020204" pitchFamily="34" charset="0"/>
                          <a:cs typeface="Arial" panose="020B0604020202020204" pitchFamily="34" charset="0"/>
                        </a:rPr>
                        <a:t> </a:t>
                      </a:r>
                      <a:br>
                        <a:rPr lang="en-US" sz="1600" baseline="30000" dirty="0" smtClean="0">
                          <a:effectLst/>
                          <a:latin typeface="Arial" panose="020B0604020202020204" pitchFamily="34" charset="0"/>
                          <a:cs typeface="Arial" panose="020B0604020202020204" pitchFamily="34" charset="0"/>
                        </a:rPr>
                      </a:br>
                      <a:r>
                        <a:rPr lang="en-US" sz="1400" dirty="0" smtClean="0">
                          <a:effectLst/>
                          <a:latin typeface="Arial" panose="020B0604020202020204" pitchFamily="34" charset="0"/>
                          <a:cs typeface="Arial" panose="020B0604020202020204" pitchFamily="34" charset="0"/>
                        </a:rPr>
                        <a:t>(adj. HR/additional </a:t>
                      </a:r>
                      <a:r>
                        <a:rPr lang="en-US" sz="1400" dirty="0">
                          <a:effectLst/>
                          <a:latin typeface="Arial" panose="020B0604020202020204" pitchFamily="34" charset="0"/>
                          <a:cs typeface="Arial" panose="020B0604020202020204" pitchFamily="34" charset="0"/>
                        </a:rPr>
                        <a:t>lesion type)</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1.97 (1.49, 2.59)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23.78 (&lt;0.0001)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683.75</a:t>
                      </a:r>
                    </a:p>
                  </a:txBody>
                  <a:tcPr marT="0" marB="0" anchor="ctr"/>
                </a:tc>
                <a:extLst>
                  <a:ext uri="{0D108BD9-81ED-4DB2-BD59-A6C34878D82A}">
                    <a16:rowId xmlns:a16="http://schemas.microsoft.com/office/drawing/2014/main" val="10002"/>
                  </a:ext>
                </a:extLst>
              </a:tr>
              <a:tr h="494453">
                <a:tc>
                  <a:txBody>
                    <a:bodyPr/>
                    <a:lstStyle/>
                    <a:p>
                      <a:pPr marL="0" marR="0">
                        <a:lnSpc>
                          <a:spcPct val="100000"/>
                        </a:lnSpc>
                        <a:spcBef>
                          <a:spcPts val="0"/>
                        </a:spcBef>
                        <a:spcAft>
                          <a:spcPts val="0"/>
                        </a:spcAft>
                      </a:pPr>
                      <a:r>
                        <a:rPr lang="en-US" sz="1600" dirty="0" smtClean="0">
                          <a:effectLst/>
                          <a:latin typeface="Arial" panose="020B0604020202020204" pitchFamily="34" charset="0"/>
                          <a:cs typeface="Arial" panose="020B0604020202020204" pitchFamily="34" charset="0"/>
                        </a:rPr>
                        <a:t>#</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regions </a:t>
                      </a:r>
                      <a:r>
                        <a:rPr lang="en-US" sz="1600" dirty="0">
                          <a:effectLst/>
                          <a:latin typeface="Arial" panose="020B0604020202020204" pitchFamily="34" charset="0"/>
                          <a:cs typeface="Arial" panose="020B0604020202020204" pitchFamily="34" charset="0"/>
                        </a:rPr>
                        <a:t>with cartilage damage </a:t>
                      </a:r>
                      <a:r>
                        <a:rPr lang="en-US" sz="1600" dirty="0" smtClean="0">
                          <a:effectLst/>
                          <a:latin typeface="Arial" panose="020B0604020202020204" pitchFamily="34" charset="0"/>
                          <a:cs typeface="Arial" panose="020B0604020202020204" pitchFamily="34" charset="0"/>
                        </a:rPr>
                        <a:t>(TF+PF)</a:t>
                      </a:r>
                      <a:r>
                        <a:rPr lang="en-US" sz="16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(adj.</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HR/additional </a:t>
                      </a:r>
                      <a:r>
                        <a:rPr lang="en-US" sz="1400" dirty="0">
                          <a:effectLst/>
                          <a:latin typeface="Arial" panose="020B0604020202020204" pitchFamily="34" charset="0"/>
                          <a:cs typeface="Arial" panose="020B0604020202020204" pitchFamily="34" charset="0"/>
                        </a:rPr>
                        <a:t>region)</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1.56 (1.36, 1.79)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32.30 (&lt;0.0001)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675.23</a:t>
                      </a:r>
                    </a:p>
                  </a:txBody>
                  <a:tcPr marT="0" marB="0" anchor="ctr"/>
                </a:tc>
                <a:extLst>
                  <a:ext uri="{0D108BD9-81ED-4DB2-BD59-A6C34878D82A}">
                    <a16:rowId xmlns:a16="http://schemas.microsoft.com/office/drawing/2014/main" val="10003"/>
                  </a:ext>
                </a:extLst>
              </a:tr>
              <a:tr h="731520">
                <a:tc>
                  <a:txBody>
                    <a:bodyPr/>
                    <a:lstStyle/>
                    <a:p>
                      <a:pPr marL="0" marR="0">
                        <a:lnSpc>
                          <a:spcPct val="100000"/>
                        </a:lnSpc>
                        <a:spcBef>
                          <a:spcPts val="0"/>
                        </a:spcBef>
                        <a:spcAft>
                          <a:spcPts val="0"/>
                        </a:spcAft>
                      </a:pPr>
                      <a:r>
                        <a:rPr lang="en-US" sz="1600" dirty="0" smtClean="0">
                          <a:effectLst/>
                          <a:latin typeface="Arial" panose="020B0604020202020204" pitchFamily="34" charset="0"/>
                          <a:cs typeface="Arial" panose="020B0604020202020204" pitchFamily="34" charset="0"/>
                        </a:rPr>
                        <a:t>Max </a:t>
                      </a:r>
                      <a:r>
                        <a:rPr lang="en-US" sz="1600" dirty="0">
                          <a:effectLst/>
                          <a:latin typeface="Arial" panose="020B0604020202020204" pitchFamily="34" charset="0"/>
                          <a:cs typeface="Arial" panose="020B0604020202020204" pitchFamily="34" charset="0"/>
                        </a:rPr>
                        <a:t>cartilage damage </a:t>
                      </a:r>
                      <a:r>
                        <a:rPr lang="en-US" sz="1600" dirty="0" smtClean="0">
                          <a:effectLst/>
                          <a:latin typeface="Arial" panose="020B0604020202020204" pitchFamily="34" charset="0"/>
                          <a:cs typeface="Arial" panose="020B0604020202020204" pitchFamily="34" charset="0"/>
                        </a:rPr>
                        <a:t>severity</a:t>
                      </a:r>
                      <a:r>
                        <a:rPr lang="en-US" sz="1600" baseline="0" dirty="0" smtClean="0">
                          <a:effectLst/>
                          <a:latin typeface="Arial" panose="020B0604020202020204" pitchFamily="34" charset="0"/>
                          <a:cs typeface="Arial" panose="020B0604020202020204" pitchFamily="34" charset="0"/>
                        </a:rPr>
                        <a:t> – </a:t>
                      </a:r>
                      <a:r>
                        <a:rPr lang="en-US" sz="1600" dirty="0" smtClean="0">
                          <a:effectLst/>
                          <a:latin typeface="Arial" panose="020B0604020202020204" pitchFamily="34" charset="0"/>
                          <a:cs typeface="Arial" panose="020B0604020202020204" pitchFamily="34" charset="0"/>
                        </a:rPr>
                        <a:t>surface area</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TF+PF regions)</a:t>
                      </a:r>
                      <a:endParaRPr lang="en-US" sz="1600" baseline="30000" dirty="0" smtClean="0">
                        <a:effectLst/>
                        <a:latin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(adj. </a:t>
                      </a:r>
                      <a:r>
                        <a:rPr lang="en-US" sz="1400" dirty="0">
                          <a:effectLst/>
                          <a:latin typeface="Arial" panose="020B0604020202020204" pitchFamily="34" charset="0"/>
                          <a:cs typeface="Arial" panose="020B0604020202020204" pitchFamily="34" charset="0"/>
                        </a:rPr>
                        <a:t>HR/additional grade)</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1.87 (1.23, 2.85)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9.98 (0.002)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697.55</a:t>
                      </a:r>
                    </a:p>
                  </a:txBody>
                  <a:tcPr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731520">
                <a:tc>
                  <a:txBody>
                    <a:bodyPr/>
                    <a:lstStyle/>
                    <a:p>
                      <a:pPr marL="0" marR="0">
                        <a:lnSpc>
                          <a:spcPct val="100000"/>
                        </a:lnSpc>
                        <a:spcBef>
                          <a:spcPts val="0"/>
                        </a:spcBef>
                        <a:spcAft>
                          <a:spcPts val="0"/>
                        </a:spcAft>
                      </a:pPr>
                      <a:r>
                        <a:rPr lang="en-US" sz="1600" dirty="0" smtClean="0">
                          <a:effectLst/>
                          <a:latin typeface="Arial" panose="020B0604020202020204" pitchFamily="34" charset="0"/>
                          <a:cs typeface="Arial" panose="020B0604020202020204" pitchFamily="34" charset="0"/>
                        </a:rPr>
                        <a:t>Max </a:t>
                      </a:r>
                      <a:r>
                        <a:rPr lang="en-US" sz="1600" dirty="0">
                          <a:effectLst/>
                          <a:latin typeface="Arial" panose="020B0604020202020204" pitchFamily="34" charset="0"/>
                          <a:cs typeface="Arial" panose="020B0604020202020204" pitchFamily="34" charset="0"/>
                        </a:rPr>
                        <a:t>cartilage damage </a:t>
                      </a:r>
                      <a:r>
                        <a:rPr lang="en-US" sz="1600" dirty="0" smtClean="0">
                          <a:effectLst/>
                          <a:latin typeface="Arial" panose="020B0604020202020204" pitchFamily="34" charset="0"/>
                          <a:cs typeface="Arial" panose="020B0604020202020204" pitchFamily="34" charset="0"/>
                        </a:rPr>
                        <a:t>severity</a:t>
                      </a:r>
                      <a:r>
                        <a:rPr lang="en-US" sz="1600" baseline="0" dirty="0" smtClean="0">
                          <a:effectLst/>
                          <a:latin typeface="Arial" panose="020B0604020202020204" pitchFamily="34" charset="0"/>
                          <a:cs typeface="Arial" panose="020B0604020202020204" pitchFamily="34" charset="0"/>
                        </a:rPr>
                        <a:t> – </a:t>
                      </a:r>
                      <a:r>
                        <a:rPr lang="en-US" sz="1600" dirty="0" smtClean="0">
                          <a:effectLst/>
                          <a:latin typeface="Arial" panose="020B0604020202020204" pitchFamily="34" charset="0"/>
                          <a:cs typeface="Arial" panose="020B0604020202020204" pitchFamily="34" charset="0"/>
                        </a:rPr>
                        <a:t>full </a:t>
                      </a:r>
                      <a:r>
                        <a:rPr lang="en-US" sz="1600" dirty="0">
                          <a:effectLst/>
                          <a:latin typeface="Arial" panose="020B0604020202020204" pitchFamily="34" charset="0"/>
                          <a:cs typeface="Arial" panose="020B0604020202020204" pitchFamily="34" charset="0"/>
                        </a:rPr>
                        <a:t>thickness </a:t>
                      </a:r>
                      <a:r>
                        <a:rPr lang="en-US" sz="1600" dirty="0" smtClean="0">
                          <a:effectLst/>
                          <a:latin typeface="Arial" panose="020B0604020202020204" pitchFamily="34" charset="0"/>
                          <a:cs typeface="Arial" panose="020B0604020202020204" pitchFamily="34" charset="0"/>
                        </a:rPr>
                        <a:t>score</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TF+PF regions)</a:t>
                      </a:r>
                      <a:r>
                        <a:rPr lang="en-US" sz="1600" baseline="30000" dirty="0" smtClean="0">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(adj.</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HR/additional </a:t>
                      </a:r>
                      <a:r>
                        <a:rPr lang="en-US" sz="1400" dirty="0">
                          <a:effectLst/>
                          <a:latin typeface="Arial" panose="020B0604020202020204" pitchFamily="34" charset="0"/>
                          <a:cs typeface="Arial" panose="020B0604020202020204" pitchFamily="34" charset="0"/>
                        </a:rPr>
                        <a:t>grade)</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Times New Roman" panose="02020603050405020304" pitchFamily="18" charset="0"/>
                        </a:rPr>
                        <a:t>1.45 (1.11, 1.90)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Times New Roman" panose="02020603050405020304" pitchFamily="18" charset="0"/>
                        </a:rPr>
                        <a:t>7.12 (0.008)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700.40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494453">
                <a:tc>
                  <a:txBody>
                    <a:bodyPr/>
                    <a:lstStyle/>
                    <a:p>
                      <a:pPr marL="0" marR="0">
                        <a:lnSpc>
                          <a:spcPct val="100000"/>
                        </a:lnSpc>
                        <a:spcBef>
                          <a:spcPts val="0"/>
                        </a:spcBef>
                        <a:spcAft>
                          <a:spcPts val="0"/>
                        </a:spcAft>
                      </a:pPr>
                      <a:r>
                        <a:rPr lang="en-US" sz="1600" dirty="0" smtClean="0">
                          <a:effectLst/>
                          <a:latin typeface="Arial" panose="020B0604020202020204" pitchFamily="34" charset="0"/>
                          <a:cs typeface="Arial" panose="020B0604020202020204" pitchFamily="34" charset="0"/>
                        </a:rPr>
                        <a:t>#</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regions </a:t>
                      </a:r>
                      <a:r>
                        <a:rPr lang="en-US" sz="1600" dirty="0">
                          <a:effectLst/>
                          <a:latin typeface="Arial" panose="020B0604020202020204" pitchFamily="34" charset="0"/>
                          <a:cs typeface="Arial" panose="020B0604020202020204" pitchFamily="34" charset="0"/>
                        </a:rPr>
                        <a:t>with BML </a:t>
                      </a:r>
                      <a:r>
                        <a:rPr lang="en-US" sz="1600" dirty="0" smtClean="0">
                          <a:effectLst/>
                          <a:latin typeface="Arial" panose="020B0604020202020204" pitchFamily="34" charset="0"/>
                          <a:cs typeface="Arial" panose="020B0604020202020204" pitchFamily="34" charset="0"/>
                        </a:rPr>
                        <a:t>(TF+PF)</a:t>
                      </a:r>
                      <a:r>
                        <a:rPr lang="en-US" sz="1600" baseline="30000" dirty="0" smtClean="0">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(adj. HR/additional </a:t>
                      </a:r>
                      <a:r>
                        <a:rPr lang="en-US" sz="1400" dirty="0">
                          <a:effectLst/>
                          <a:latin typeface="Arial" panose="020B0604020202020204" pitchFamily="34" charset="0"/>
                          <a:cs typeface="Arial" panose="020B0604020202020204" pitchFamily="34" charset="0"/>
                        </a:rPr>
                        <a:t>region)</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1.45 (1.20, 1.76)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12.94 (0.0003)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694.58</a:t>
                      </a:r>
                    </a:p>
                  </a:txBody>
                  <a:tcPr marT="0" marB="0" anchor="ctr"/>
                </a:tc>
                <a:extLst>
                  <a:ext uri="{0D108BD9-81ED-4DB2-BD59-A6C34878D82A}">
                    <a16:rowId xmlns:a16="http://schemas.microsoft.com/office/drawing/2014/main" val="10006"/>
                  </a:ext>
                </a:extLst>
              </a:tr>
              <a:tr h="494453">
                <a:tc>
                  <a:txBody>
                    <a:bodyPr/>
                    <a:lstStyle/>
                    <a:p>
                      <a:pPr marL="0" marR="0">
                        <a:lnSpc>
                          <a:spcPct val="100000"/>
                        </a:lnSpc>
                        <a:spcBef>
                          <a:spcPts val="0"/>
                        </a:spcBef>
                        <a:spcAft>
                          <a:spcPts val="0"/>
                        </a:spcAft>
                      </a:pPr>
                      <a:r>
                        <a:rPr lang="en-US" sz="1600" dirty="0" smtClean="0">
                          <a:effectLst/>
                          <a:latin typeface="Arial" panose="020B0604020202020204" pitchFamily="34" charset="0"/>
                          <a:cs typeface="Arial" panose="020B0604020202020204" pitchFamily="34" charset="0"/>
                        </a:rPr>
                        <a:t>Max </a:t>
                      </a:r>
                      <a:r>
                        <a:rPr lang="en-US" sz="1600" dirty="0">
                          <a:effectLst/>
                          <a:latin typeface="Arial" panose="020B0604020202020204" pitchFamily="34" charset="0"/>
                          <a:cs typeface="Arial" panose="020B0604020202020204" pitchFamily="34" charset="0"/>
                        </a:rPr>
                        <a:t>BML severity </a:t>
                      </a:r>
                      <a:r>
                        <a:rPr lang="en-US" sz="1600" dirty="0" smtClean="0">
                          <a:effectLst/>
                          <a:latin typeface="Arial" panose="020B0604020202020204" pitchFamily="34" charset="0"/>
                          <a:cs typeface="Arial" panose="020B0604020202020204" pitchFamily="34" charset="0"/>
                        </a:rPr>
                        <a:t>(TF+PF regions)</a:t>
                      </a:r>
                      <a:r>
                        <a:rPr lang="en-US" sz="1600" baseline="0" dirty="0" smtClean="0">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(adj. HR/additional </a:t>
                      </a:r>
                      <a:r>
                        <a:rPr lang="en-US" sz="1400" dirty="0">
                          <a:effectLst/>
                          <a:latin typeface="Arial" panose="020B0604020202020204" pitchFamily="34" charset="0"/>
                          <a:cs typeface="Arial" panose="020B0604020202020204" pitchFamily="34" charset="0"/>
                        </a:rPr>
                        <a:t>grade</a:t>
                      </a:r>
                      <a:r>
                        <a:rPr lang="en-US" sz="1400" dirty="0" smtClean="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1.45 (1.04, 2.04)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4.42 (0.04)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703.10</a:t>
                      </a:r>
                    </a:p>
                  </a:txBody>
                  <a:tcPr marT="0" marB="0" anchor="ctr"/>
                </a:tc>
                <a:extLst>
                  <a:ext uri="{0D108BD9-81ED-4DB2-BD59-A6C34878D82A}">
                    <a16:rowId xmlns:a16="http://schemas.microsoft.com/office/drawing/2014/main" val="10007"/>
                  </a:ext>
                </a:extLst>
              </a:tr>
              <a:tr h="456863">
                <a:tc>
                  <a:txBody>
                    <a:bodyPr/>
                    <a:lstStyle/>
                    <a:p>
                      <a:pPr marL="0" marR="0">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Sum of lesion </a:t>
                      </a:r>
                      <a:r>
                        <a:rPr lang="en-US" sz="1600" dirty="0" smtClean="0">
                          <a:effectLst/>
                          <a:latin typeface="Arial" panose="020B0604020202020204" pitchFamily="34" charset="0"/>
                          <a:cs typeface="Arial" panose="020B0604020202020204" pitchFamily="34" charset="0"/>
                        </a:rPr>
                        <a:t>types</a:t>
                      </a:r>
                      <a:r>
                        <a:rPr lang="en-US" sz="1600" baseline="30000" dirty="0" smtClean="0">
                          <a:effectLst/>
                          <a:latin typeface="Arial" panose="020B0604020202020204" pitchFamily="34" charset="0"/>
                          <a:cs typeface="Arial" panose="020B0604020202020204" pitchFamily="34" charset="0"/>
                        </a:rPr>
                        <a:t/>
                      </a:r>
                      <a:br>
                        <a:rPr lang="en-US" sz="1600" baseline="30000" dirty="0" smtClean="0">
                          <a:effectLst/>
                          <a:latin typeface="Arial" panose="020B0604020202020204" pitchFamily="34" charset="0"/>
                          <a:cs typeface="Arial" panose="020B0604020202020204" pitchFamily="34" charset="0"/>
                        </a:rPr>
                      </a:br>
                      <a:r>
                        <a:rPr lang="en-US" sz="1400" dirty="0" smtClean="0">
                          <a:effectLst/>
                          <a:latin typeface="Arial" panose="020B0604020202020204" pitchFamily="34" charset="0"/>
                          <a:cs typeface="Arial" panose="020B0604020202020204" pitchFamily="34" charset="0"/>
                        </a:rPr>
                        <a:t>(adj.</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HR/additional </a:t>
                      </a:r>
                      <a:r>
                        <a:rPr lang="en-US" sz="1400" dirty="0">
                          <a:effectLst/>
                          <a:latin typeface="Arial" panose="020B0604020202020204" pitchFamily="34" charset="0"/>
                          <a:cs typeface="Arial" panose="020B0604020202020204" pitchFamily="34" charset="0"/>
                        </a:rPr>
                        <a:t>lesion type)</a:t>
                      </a:r>
                      <a:endParaRPr lang="en-US" sz="1400" dirty="0">
                        <a:effectLst/>
                        <a:latin typeface="Arial" panose="020B0604020202020204" pitchFamily="34" charset="0"/>
                        <a:ea typeface="Calibri"/>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t>
                      </a:r>
                    </a:p>
                  </a:txBody>
                  <a:tcPr marT="0" marB="0" anchor="ctr"/>
                </a:tc>
                <a:tc>
                  <a:txBody>
                    <a:bodyPr/>
                    <a:lstStyle/>
                    <a:p>
                      <a:pPr marL="0" marR="0" algn="ctr">
                        <a:lnSpc>
                          <a:spcPct val="115000"/>
                        </a:lnSpc>
                        <a:spcBef>
                          <a:spcPts val="0"/>
                        </a:spcBef>
                        <a:spcAft>
                          <a:spcPts val="0"/>
                        </a:spcAft>
                      </a:pPr>
                      <a:r>
                        <a:rPr lang="en-US" sz="1600" b="1" i="1" dirty="0">
                          <a:effectLst/>
                          <a:latin typeface="Arial" panose="020B0604020202020204" pitchFamily="34" charset="0"/>
                          <a:ea typeface="Calibri" panose="020F0502020204030204" pitchFamily="34" charset="0"/>
                          <a:cs typeface="Arial" panose="020B0604020202020204" pitchFamily="34" charset="0"/>
                        </a:rPr>
                        <a:t>47.05 (&lt;0.0001)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668.42</a:t>
                      </a:r>
                    </a:p>
                  </a:txBody>
                  <a:tcPr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011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 1 and Potential Solution</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Obstacle 1</a:t>
            </a:r>
          </a:p>
          <a:p>
            <a:pPr lvl="1"/>
            <a:r>
              <a:rPr lang="en-US" dirty="0"/>
              <a:t>Beneficial approaches – e.g., physical activity, exercise –  are difficult for persons with diseased joints</a:t>
            </a:r>
          </a:p>
          <a:p>
            <a:pPr lvl="2"/>
            <a:r>
              <a:rPr lang="en-US" dirty="0"/>
              <a:t>Pain, deformity, </a:t>
            </a:r>
            <a:r>
              <a:rPr lang="en-US" dirty="0" smtClean="0"/>
              <a:t>deconditioning, </a:t>
            </a:r>
            <a:r>
              <a:rPr lang="en-US" dirty="0"/>
              <a:t>and reduced aerobic capacity limit activity and exercise</a:t>
            </a:r>
          </a:p>
          <a:p>
            <a:pPr lvl="2"/>
            <a:r>
              <a:rPr lang="en-US" dirty="0"/>
              <a:t>Maladaptation to avoid activity-related pain may be entrenched </a:t>
            </a:r>
          </a:p>
          <a:p>
            <a:pPr lvl="1"/>
            <a:r>
              <a:rPr lang="en-US" dirty="0"/>
              <a:t>Managing knee OA disability is costly, due to morbidity, loss of mobility, and effect on </a:t>
            </a:r>
            <a:r>
              <a:rPr lang="en-US" dirty="0" smtClean="0"/>
              <a:t>work</a:t>
            </a:r>
          </a:p>
          <a:p>
            <a:r>
              <a:rPr lang="en-US" dirty="0" smtClean="0"/>
              <a:t>Potential solution – prevention during earlier stages</a:t>
            </a:r>
          </a:p>
          <a:p>
            <a:pPr lvl="1"/>
            <a:r>
              <a:rPr lang="en-US" dirty="0" smtClean="0"/>
              <a:t>Early </a:t>
            </a:r>
            <a:r>
              <a:rPr lang="en-US" dirty="0"/>
              <a:t>prevention strategies may be more effective and less costly than managing established </a:t>
            </a:r>
            <a:r>
              <a:rPr lang="en-US" dirty="0" smtClean="0"/>
              <a:t>disability</a:t>
            </a:r>
          </a:p>
          <a:p>
            <a:pPr lvl="1"/>
            <a:r>
              <a:rPr lang="en-US" dirty="0"/>
              <a:t>Prevention strategies could delay, reduce ultimate severity of, and/or prevent knee OA disability</a:t>
            </a:r>
          </a:p>
          <a:p>
            <a:pPr lvl="1"/>
            <a:endParaRPr lang="en-US" dirty="0" smtClean="0"/>
          </a:p>
          <a:p>
            <a:pPr marL="2063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1494563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76200"/>
            <a:ext cx="10285292" cy="762000"/>
          </a:xfrm>
        </p:spPr>
        <p:txBody>
          <a:bodyPr/>
          <a:lstStyle/>
          <a:p>
            <a:r>
              <a:rPr lang="en-US" dirty="0" smtClean="0"/>
              <a:t>Results</a:t>
            </a:r>
            <a:endParaRPr lang="en-US" dirty="0"/>
          </a:p>
        </p:txBody>
      </p:sp>
      <p:sp>
        <p:nvSpPr>
          <p:cNvPr id="6" name="Content Placeholder 5"/>
          <p:cNvSpPr>
            <a:spLocks noGrp="1"/>
          </p:cNvSpPr>
          <p:nvPr>
            <p:ph idx="1"/>
          </p:nvPr>
        </p:nvSpPr>
        <p:spPr>
          <a:xfrm>
            <a:off x="1344615" y="914399"/>
            <a:ext cx="9399585" cy="4419601"/>
          </a:xfrm>
        </p:spPr>
        <p:txBody>
          <a:bodyPr/>
          <a:lstStyle/>
          <a:p>
            <a:pPr>
              <a:spcBef>
                <a:spcPts val="0"/>
              </a:spcBef>
            </a:pPr>
            <a:r>
              <a:rPr lang="en-US" dirty="0" smtClean="0"/>
              <a:t>The </a:t>
            </a:r>
            <a:r>
              <a:rPr lang="en-US" dirty="0"/>
              <a:t>greatest improvement (lowest SBC) was seen for </a:t>
            </a:r>
            <a:endParaRPr lang="en-US" dirty="0" smtClean="0"/>
          </a:p>
          <a:p>
            <a:pPr lvl="1">
              <a:spcBef>
                <a:spcPts val="0"/>
              </a:spcBef>
            </a:pPr>
            <a:r>
              <a:rPr lang="en-US" dirty="0" smtClean="0"/>
              <a:t># subregions </a:t>
            </a:r>
            <a:r>
              <a:rPr lang="en-US" dirty="0"/>
              <a:t>with cartilage </a:t>
            </a:r>
            <a:r>
              <a:rPr lang="en-US" dirty="0" smtClean="0"/>
              <a:t>damage</a:t>
            </a:r>
          </a:p>
          <a:p>
            <a:pPr lvl="1">
              <a:spcBef>
                <a:spcPts val="0"/>
              </a:spcBef>
            </a:pPr>
            <a:r>
              <a:rPr lang="en-US" dirty="0" smtClean="0"/>
              <a:t>sum </a:t>
            </a:r>
            <a:r>
              <a:rPr lang="en-US" dirty="0"/>
              <a:t>of lesion </a:t>
            </a:r>
            <a:r>
              <a:rPr lang="en-US" dirty="0" smtClean="0"/>
              <a:t>types</a:t>
            </a:r>
          </a:p>
          <a:p>
            <a:pPr lvl="1">
              <a:spcBef>
                <a:spcPts val="0"/>
              </a:spcBef>
            </a:pPr>
            <a:r>
              <a:rPr lang="en-US" dirty="0" smtClean="0"/>
              <a:t>meniscal tear</a:t>
            </a:r>
            <a:endParaRPr lang="en-US" dirty="0"/>
          </a:p>
          <a:p>
            <a:pPr lvl="1">
              <a:spcBef>
                <a:spcPts val="0"/>
              </a:spcBef>
            </a:pPr>
            <a:r>
              <a:rPr lang="en-US" dirty="0" smtClean="0"/>
              <a:t># subregions </a:t>
            </a:r>
            <a:r>
              <a:rPr lang="en-US" dirty="0"/>
              <a:t>with cartilage damage, </a:t>
            </a:r>
            <a:r>
              <a:rPr lang="en-US" dirty="0" smtClean="0"/>
              <a:t># subregions </a:t>
            </a:r>
            <a:r>
              <a:rPr lang="en-US" dirty="0"/>
              <a:t>with BMLs, and meniscal tear (“combined model</a:t>
            </a:r>
            <a:r>
              <a:rPr lang="en-US" dirty="0" smtClean="0"/>
              <a:t>”)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50</a:t>
            </a:fld>
            <a:endParaRPr lang="en-US" dirty="0"/>
          </a:p>
        </p:txBody>
      </p:sp>
    </p:spTree>
    <p:extLst>
      <p:ext uri="{BB962C8B-B14F-4D97-AF65-F5344CB8AC3E}">
        <p14:creationId xmlns:p14="http://schemas.microsoft.com/office/powerpoint/2010/main" val="2791532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a:t>Model A predicted risk of KL ≥ 2 and joint space narrowing significantly better than age, gender, overweight, and obesity </a:t>
            </a:r>
            <a:r>
              <a:rPr lang="en-US" sz="2000" dirty="0"/>
              <a:t>(LR test 12.98, 5 df, p = 0.02</a:t>
            </a:r>
            <a:r>
              <a:rPr lang="en-US" sz="2000" dirty="0" smtClean="0"/>
              <a:t>).</a:t>
            </a:r>
          </a:p>
          <a:p>
            <a:r>
              <a:rPr lang="en-US" dirty="0" smtClean="0"/>
              <a:t>Vs. Model </a:t>
            </a:r>
            <a:r>
              <a:rPr lang="en-US" dirty="0"/>
              <a:t>A, prediction was improved by WOMAC Pain (LR test 5.39, 1 df, p = 0.02) or WOMAC Function </a:t>
            </a:r>
            <a:r>
              <a:rPr lang="en-US" sz="2000" dirty="0"/>
              <a:t>(LR test 5.80, 1 df, p = 0.02).  </a:t>
            </a:r>
            <a:endParaRPr lang="en-US" sz="2000" dirty="0" smtClean="0"/>
          </a:p>
          <a:p>
            <a:r>
              <a:rPr lang="en-US" dirty="0" smtClean="0"/>
              <a:t>Several </a:t>
            </a:r>
            <a:r>
              <a:rPr lang="en-US" dirty="0"/>
              <a:t>lesion variables improved prediction vs. Model A+WOMAC Pain </a:t>
            </a:r>
            <a:r>
              <a:rPr lang="en-US" dirty="0" smtClean="0"/>
              <a:t>and </a:t>
            </a:r>
            <a:r>
              <a:rPr lang="en-US" dirty="0"/>
              <a:t>vs. Model A+WOMAC </a:t>
            </a:r>
            <a:r>
              <a:rPr lang="en-US" dirty="0" smtClean="0"/>
              <a:t>Function.  </a:t>
            </a:r>
          </a:p>
          <a:p>
            <a:r>
              <a:rPr lang="en-US" dirty="0" smtClean="0"/>
              <a:t>The </a:t>
            </a:r>
            <a:r>
              <a:rPr lang="en-US" dirty="0"/>
              <a:t>greatest improvement was seen with </a:t>
            </a:r>
            <a:endParaRPr lang="en-US" dirty="0" smtClean="0"/>
          </a:p>
          <a:p>
            <a:pPr lvl="1"/>
            <a:r>
              <a:rPr lang="en-US" dirty="0" smtClean="0"/>
              <a:t># subregions </a:t>
            </a:r>
            <a:r>
              <a:rPr lang="en-US" dirty="0"/>
              <a:t>with cartilage </a:t>
            </a:r>
            <a:r>
              <a:rPr lang="en-US" dirty="0" smtClean="0"/>
              <a:t>damage </a:t>
            </a:r>
          </a:p>
          <a:p>
            <a:pPr lvl="1"/>
            <a:r>
              <a:rPr lang="en-US" dirty="0" smtClean="0"/>
              <a:t>meniscal tear</a:t>
            </a:r>
          </a:p>
          <a:p>
            <a:pPr lvl="1"/>
            <a:r>
              <a:rPr lang="en-US" dirty="0" smtClean="0"/>
              <a:t>combined model</a:t>
            </a:r>
          </a:p>
        </p:txBody>
      </p:sp>
      <p:sp>
        <p:nvSpPr>
          <p:cNvPr id="3" name="Slide Number Placeholder 2"/>
          <p:cNvSpPr>
            <a:spLocks noGrp="1"/>
          </p:cNvSpPr>
          <p:nvPr>
            <p:ph type="sldNum" sz="quarter" idx="12"/>
          </p:nvPr>
        </p:nvSpPr>
        <p:spPr/>
        <p:txBody>
          <a:bodyPr/>
          <a:lstStyle/>
          <a:p>
            <a:fld id="{0D558541-60C9-42A2-8392-FF12533A6B7A}" type="slidenum">
              <a:rPr lang="en-US" smtClean="0"/>
              <a:pPr/>
              <a:t>51</a:t>
            </a:fld>
            <a:endParaRPr lang="en-US" dirty="0"/>
          </a:p>
        </p:txBody>
      </p:sp>
    </p:spTree>
    <p:extLst>
      <p:ext uri="{BB962C8B-B14F-4D97-AF65-F5344CB8AC3E}">
        <p14:creationId xmlns:p14="http://schemas.microsoft.com/office/powerpoint/2010/main" val="952797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33763050"/>
              </p:ext>
            </p:extLst>
          </p:nvPr>
        </p:nvGraphicFramePr>
        <p:xfrm>
          <a:off x="412653" y="1025528"/>
          <a:ext cx="11385452" cy="5375272"/>
        </p:xfrm>
        <a:graphic>
          <a:graphicData uri="http://schemas.openxmlformats.org/drawingml/2006/table">
            <a:tbl>
              <a:tblPr firstRow="1" bandRow="1">
                <a:tableStyleId>{5C22544A-7EE6-4342-B048-85BDC9FD1C3A}</a:tableStyleId>
              </a:tblPr>
              <a:tblGrid>
                <a:gridCol w="6750147">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349305">
                  <a:extLst>
                    <a:ext uri="{9D8B030D-6E8A-4147-A177-3AD203B41FA5}">
                      <a16:colId xmlns:a16="http://schemas.microsoft.com/office/drawing/2014/main" val="20002"/>
                    </a:ext>
                  </a:extLst>
                </a:gridCol>
              </a:tblGrid>
              <a:tr h="919180">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Predictors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Discrimination: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AUC (95% CI)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Calibration:  Hosmer-</a:t>
                      </a:r>
                      <a:r>
                        <a:rPr lang="en-US" sz="1600" b="1" dirty="0" err="1">
                          <a:effectLst/>
                          <a:latin typeface="Arial" panose="020B0604020202020204" pitchFamily="34" charset="0"/>
                          <a:ea typeface="Calibri" panose="020F0502020204030204" pitchFamily="34" charset="0"/>
                          <a:cs typeface="Arial" panose="020B0604020202020204" pitchFamily="34" charset="0"/>
                        </a:rPr>
                        <a:t>Lemeshow</a:t>
                      </a:r>
                      <a:r>
                        <a:rPr lang="en-US" sz="1600" b="1" dirty="0">
                          <a:effectLst/>
                          <a:latin typeface="Arial" panose="020B0604020202020204" pitchFamily="34" charset="0"/>
                          <a:ea typeface="Calibri" panose="020F0502020204030204" pitchFamily="34" charset="0"/>
                          <a:cs typeface="Arial" panose="020B0604020202020204" pitchFamily="34" charset="0"/>
                        </a:rPr>
                        <a:t> p-value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0"/>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Age, gender, BMI</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0.66 (0.58, 0.74)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1"/>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(age, gender, overweight, obesity, hand OA, knee injury, knee surgery, LIFT, SQUAT)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0.71 (0.63, 0.79)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0.80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2"/>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 WOMAC Pain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0.73 (0.65, 0.80)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0.13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3"/>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Cartilage </a:t>
                      </a:r>
                      <a:r>
                        <a:rPr lang="en-US" sz="1400" dirty="0" smtClean="0">
                          <a:effectLst/>
                          <a:latin typeface="Arial" panose="020B0604020202020204" pitchFamily="34" charset="0"/>
                          <a:ea typeface="Calibri" panose="020F0502020204030204" pitchFamily="34" charset="0"/>
                          <a:cs typeface="Arial" panose="020B0604020202020204" pitchFamily="34" charset="0"/>
                        </a:rPr>
                        <a:t>damage (TF+PF)</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0.77 (0.71, 0.84)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4"/>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BML</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(TF+PF)</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0.76 (0.69, 0.83)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5"/>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Meniscal tear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0.79 (0.73, 0.86)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6"/>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Meniscal extrusion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0.77 (0.71, 0.83)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0.14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7"/>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Sum of lesion types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0.80 (0.74, 0.86)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8"/>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dirty="0" smtClean="0">
                          <a:effectLst/>
                          <a:latin typeface="Arial" panose="020B0604020202020204" pitchFamily="34" charset="0"/>
                          <a:ea typeface="Calibri" panose="020F0502020204030204" pitchFamily="34" charset="0"/>
                          <a:cs typeface="Arial" panose="020B0604020202020204" pitchFamily="34" charset="0"/>
                        </a:rPr>
                        <a:t>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cartilage damage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0.82 (0.76, 0.87)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0.35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9"/>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Maximum cartilage damage (surface area,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0.77 (0.71, 0.83)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0"/>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Maximum cartilage damage (full thickness,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0.76 (0.70, 0.83)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0.58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1"/>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dirty="0" smtClean="0">
                          <a:effectLst/>
                          <a:latin typeface="Arial" panose="020B0604020202020204" pitchFamily="34" charset="0"/>
                          <a:ea typeface="Calibri" panose="020F0502020204030204" pitchFamily="34" charset="0"/>
                          <a:cs typeface="Arial" panose="020B0604020202020204" pitchFamily="34" charset="0"/>
                        </a:rPr>
                        <a:t>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BML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0.76 (0.70, 0.83)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0.59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2"/>
                  </a:ext>
                </a:extLst>
              </a:tr>
              <a:tr h="289553">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Maximum BML severity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0.74 (0.67, 0.81)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0.95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3"/>
                  </a:ext>
                </a:extLst>
              </a:tr>
              <a:tr h="473677">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dirty="0" smtClean="0">
                          <a:effectLst/>
                          <a:latin typeface="Arial" panose="020B0604020202020204" pitchFamily="34" charset="0"/>
                          <a:ea typeface="Calibri" panose="020F0502020204030204" pitchFamily="34" charset="0"/>
                          <a:cs typeface="Arial" panose="020B0604020202020204" pitchFamily="34" charset="0"/>
                        </a:rPr>
                        <a:t>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cartilage damage, </a:t>
                      </a:r>
                      <a:r>
                        <a:rPr lang="en-US" sz="1400" dirty="0" smtClean="0">
                          <a:effectLst/>
                          <a:latin typeface="Arial" panose="020B0604020202020204" pitchFamily="34" charset="0"/>
                          <a:ea typeface="Calibri" panose="020F0502020204030204" pitchFamily="34" charset="0"/>
                          <a:cs typeface="Arial" panose="020B0604020202020204" pitchFamily="34" charset="0"/>
                        </a:rPr>
                        <a:t>#</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dirty="0" smtClean="0">
                          <a:effectLst/>
                          <a:latin typeface="Arial" panose="020B0604020202020204" pitchFamily="34" charset="0"/>
                          <a:ea typeface="Calibri" panose="020F0502020204030204" pitchFamily="34" charset="0"/>
                          <a:cs typeface="Arial" panose="020B0604020202020204" pitchFamily="34" charset="0"/>
                        </a:rPr>
                        <a:t>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BML, meniscal tear concurrently included in model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0.84 (0.78, 0.89)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0.95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4"/>
                  </a:ext>
                </a:extLst>
              </a:tr>
            </a:tbl>
          </a:graphicData>
        </a:graphic>
      </p:graphicFrame>
      <p:sp>
        <p:nvSpPr>
          <p:cNvPr id="9" name="Title 8"/>
          <p:cNvSpPr>
            <a:spLocks noGrp="1"/>
          </p:cNvSpPr>
          <p:nvPr>
            <p:ph type="title"/>
          </p:nvPr>
        </p:nvSpPr>
        <p:spPr>
          <a:xfrm>
            <a:off x="1320799" y="0"/>
            <a:ext cx="10285292" cy="762000"/>
          </a:xfrm>
        </p:spPr>
        <p:txBody>
          <a:bodyPr/>
          <a:lstStyle/>
          <a:p>
            <a:r>
              <a:rPr lang="en-US" dirty="0"/>
              <a:t> </a:t>
            </a:r>
            <a:r>
              <a:rPr lang="en-US" dirty="0" smtClean="0"/>
              <a:t>Risk prediction models:  discrimination and calibration – KL</a:t>
            </a:r>
            <a:r>
              <a:rPr lang="en-US" dirty="0"/>
              <a:t>≥2 </a:t>
            </a:r>
            <a:r>
              <a:rPr lang="en-US" dirty="0" smtClean="0"/>
              <a:t>outcome</a:t>
            </a:r>
            <a:endParaRPr lang="en-US" dirty="0"/>
          </a:p>
        </p:txBody>
      </p:sp>
    </p:spTree>
    <p:extLst>
      <p:ext uri="{BB962C8B-B14F-4D97-AF65-F5344CB8AC3E}">
        <p14:creationId xmlns:p14="http://schemas.microsoft.com/office/powerpoint/2010/main" val="176743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4375596"/>
              </p:ext>
            </p:extLst>
          </p:nvPr>
        </p:nvGraphicFramePr>
        <p:xfrm>
          <a:off x="356382" y="1185887"/>
          <a:ext cx="11413588" cy="5170006"/>
        </p:xfrm>
        <a:graphic>
          <a:graphicData uri="http://schemas.openxmlformats.org/drawingml/2006/table">
            <a:tbl>
              <a:tblPr firstRow="1" bandRow="1">
                <a:tableStyleId>{5C22544A-7EE6-4342-B048-85BDC9FD1C3A}</a:tableStyleId>
              </a:tblPr>
              <a:tblGrid>
                <a:gridCol w="7451804">
                  <a:extLst>
                    <a:ext uri="{9D8B030D-6E8A-4147-A177-3AD203B41FA5}">
                      <a16:colId xmlns:a16="http://schemas.microsoft.com/office/drawing/2014/main" val="20000"/>
                    </a:ext>
                  </a:extLst>
                </a:gridCol>
                <a:gridCol w="1764173">
                  <a:extLst>
                    <a:ext uri="{9D8B030D-6E8A-4147-A177-3AD203B41FA5}">
                      <a16:colId xmlns:a16="http://schemas.microsoft.com/office/drawing/2014/main" val="20001"/>
                    </a:ext>
                  </a:extLst>
                </a:gridCol>
                <a:gridCol w="2197611">
                  <a:extLst>
                    <a:ext uri="{9D8B030D-6E8A-4147-A177-3AD203B41FA5}">
                      <a16:colId xmlns:a16="http://schemas.microsoft.com/office/drawing/2014/main" val="20002"/>
                    </a:ext>
                  </a:extLst>
                </a:gridCol>
              </a:tblGrid>
              <a:tr h="1090051">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Predictors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Discrimination: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AUC (95% CI)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Calibration:  Hosmer-</a:t>
                      </a:r>
                      <a:r>
                        <a:rPr lang="en-US" sz="1600" b="1" dirty="0" err="1">
                          <a:effectLst/>
                          <a:latin typeface="Arial" panose="020B0604020202020204" pitchFamily="34" charset="0"/>
                          <a:ea typeface="Calibri" panose="020F0502020204030204" pitchFamily="34" charset="0"/>
                          <a:cs typeface="Arial" panose="020B0604020202020204" pitchFamily="34" charset="0"/>
                        </a:rPr>
                        <a:t>Lemeshow</a:t>
                      </a:r>
                      <a:r>
                        <a:rPr lang="en-US" sz="1600" b="1" dirty="0">
                          <a:effectLst/>
                          <a:latin typeface="Arial" panose="020B0604020202020204" pitchFamily="34" charset="0"/>
                          <a:ea typeface="Calibri" panose="020F0502020204030204" pitchFamily="34" charset="0"/>
                          <a:cs typeface="Arial" panose="020B0604020202020204" pitchFamily="34" charset="0"/>
                        </a:rPr>
                        <a:t> p-value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0"/>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Age, gender, BMI</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0.64 (0.54, 0.74)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0.58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1"/>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(age, gender, overweight, obesity, hand OA, knee injury, knee surgery, LIFT, SQUAT)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0.73 (0.65, 0.81)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2"/>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 WOMAC Pain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0.74 (0.65, 0.82)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3"/>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Cartilage </a:t>
                      </a:r>
                      <a:r>
                        <a:rPr lang="en-US" sz="1400" dirty="0" smtClean="0">
                          <a:effectLst/>
                          <a:latin typeface="Arial" panose="020B0604020202020204" pitchFamily="34" charset="0"/>
                          <a:ea typeface="Calibri" panose="020F0502020204030204" pitchFamily="34" charset="0"/>
                          <a:cs typeface="Arial" panose="020B0604020202020204" pitchFamily="34" charset="0"/>
                        </a:rPr>
                        <a:t>damage (TF+PF)</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0.77 (0.69, 0.84)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0.81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4"/>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BML</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(TF+PF)</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0.78 (0.70, 0.85)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5"/>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Meniscal tear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0.80 (0.73, 0.87)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6"/>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Meniscal extrusion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0.76 (0.69, 0.83)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0.11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7"/>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Sum of lesion types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0.78 (0.72, 0.85)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0.04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8"/>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 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cartilage damage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0.81 (0.73, 0.88)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0.09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09"/>
                  </a:ext>
                </a:extLst>
              </a:tr>
              <a:tr h="34337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 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BML (</a:t>
                      </a:r>
                      <a:r>
                        <a:rPr lang="en-US" sz="1400" dirty="0" smtClean="0">
                          <a:effectLst/>
                          <a:latin typeface="Arial" panose="020B0604020202020204" pitchFamily="34" charset="0"/>
                          <a:ea typeface="Calibri" panose="020F0502020204030204" pitchFamily="34" charset="0"/>
                          <a:cs typeface="Arial" panose="020B0604020202020204" pitchFamily="34" charset="0"/>
                        </a:rPr>
                        <a:t>TF+PF</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0.77 (0.69, 0.85)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0.68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0"/>
                  </a:ext>
                </a:extLst>
              </a:tr>
              <a:tr h="498816">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Model A, WOMAC Pain + </a:t>
                      </a:r>
                      <a:r>
                        <a:rPr lang="en-US" sz="1400" dirty="0" smtClean="0">
                          <a:effectLst/>
                          <a:latin typeface="Arial" panose="020B0604020202020204" pitchFamily="34" charset="0"/>
                          <a:ea typeface="Calibri" panose="020F0502020204030204" pitchFamily="34" charset="0"/>
                          <a:cs typeface="Arial" panose="020B0604020202020204" pitchFamily="34" charset="0"/>
                        </a:rPr>
                        <a:t># 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cartilage damage, </a:t>
                      </a:r>
                      <a:r>
                        <a:rPr lang="en-US" sz="1400" dirty="0" smtClean="0">
                          <a:effectLst/>
                          <a:latin typeface="Arial" panose="020B0604020202020204" pitchFamily="34" charset="0"/>
                          <a:ea typeface="Calibri" panose="020F0502020204030204" pitchFamily="34" charset="0"/>
                          <a:cs typeface="Arial" panose="020B0604020202020204" pitchFamily="34" charset="0"/>
                        </a:rPr>
                        <a:t>#</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dirty="0" smtClean="0">
                          <a:effectLst/>
                          <a:latin typeface="Arial" panose="020B0604020202020204" pitchFamily="34" charset="0"/>
                          <a:ea typeface="Calibri" panose="020F0502020204030204" pitchFamily="34" charset="0"/>
                          <a:cs typeface="Arial" panose="020B0604020202020204" pitchFamily="34" charset="0"/>
                        </a:rPr>
                        <a:t>subregions </a:t>
                      </a:r>
                      <a:r>
                        <a:rPr lang="en-US" sz="1400" dirty="0">
                          <a:effectLst/>
                          <a:latin typeface="Arial" panose="020B0604020202020204" pitchFamily="34" charset="0"/>
                          <a:ea typeface="Calibri" panose="020F0502020204030204" pitchFamily="34" charset="0"/>
                          <a:cs typeface="Arial" panose="020B0604020202020204" pitchFamily="34" charset="0"/>
                        </a:rPr>
                        <a:t>with BML, meniscal tear concurrently included in model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0.83 (0.75, 0.90)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0.70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0011"/>
                  </a:ext>
                </a:extLst>
              </a:tr>
            </a:tbl>
          </a:graphicData>
        </a:graphic>
      </p:graphicFrame>
      <p:sp>
        <p:nvSpPr>
          <p:cNvPr id="9" name="Title 8"/>
          <p:cNvSpPr>
            <a:spLocks noGrp="1"/>
          </p:cNvSpPr>
          <p:nvPr>
            <p:ph type="title"/>
          </p:nvPr>
        </p:nvSpPr>
        <p:spPr>
          <a:xfrm>
            <a:off x="1320799" y="228600"/>
            <a:ext cx="10285292" cy="762000"/>
          </a:xfrm>
        </p:spPr>
        <p:txBody>
          <a:bodyPr/>
          <a:lstStyle/>
          <a:p>
            <a:r>
              <a:rPr lang="en-US" dirty="0"/>
              <a:t> </a:t>
            </a:r>
            <a:r>
              <a:rPr lang="en-US" dirty="0" smtClean="0"/>
              <a:t>Risk prediction models:  discrimination and calibration – KL≥2 and joint space narrowing outcome</a:t>
            </a:r>
            <a:endParaRPr lang="en-US" dirty="0"/>
          </a:p>
        </p:txBody>
      </p:sp>
    </p:spTree>
    <p:extLst>
      <p:ext uri="{BB962C8B-B14F-4D97-AF65-F5344CB8AC3E}">
        <p14:creationId xmlns:p14="http://schemas.microsoft.com/office/powerpoint/2010/main" val="6470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Receiver Operating Characteristic Curves for Models to Predict Radiographic Knee OA Defined as KL≥</a:t>
            </a:r>
            <a:r>
              <a:rPr lang="en-US" sz="2400" dirty="0" smtClean="0"/>
              <a:t>2 – Addition of Number of Subregions with Cartilage Damage</a:t>
            </a: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2541" y="1404906"/>
            <a:ext cx="5367339" cy="4898823"/>
          </a:xfrm>
        </p:spPr>
      </p:pic>
      <p:sp>
        <p:nvSpPr>
          <p:cNvPr id="7" name="Text Box 2"/>
          <p:cNvSpPr txBox="1">
            <a:spLocks noChangeArrowheads="1"/>
          </p:cNvSpPr>
          <p:nvPr/>
        </p:nvSpPr>
        <p:spPr bwMode="auto">
          <a:xfrm>
            <a:off x="5772349" y="5056604"/>
            <a:ext cx="2402840" cy="508000"/>
          </a:xfrm>
          <a:prstGeom prst="rect">
            <a:avLst/>
          </a:prstGeom>
          <a:solidFill>
            <a:srgbClr val="FFFFFF"/>
          </a:solidFill>
          <a:ln w="9525">
            <a:noFill/>
            <a:miter lim="800000"/>
            <a:headEnd/>
            <a:tailEnd/>
          </a:ln>
        </p:spPr>
        <p:txBody>
          <a:bodyPr rot="0" vert="horz" wrap="square" lIns="121920" tIns="60960" rIns="121920" bIns="60960" anchor="t" anchorCtr="0">
            <a:noAutofit/>
          </a:bodyPr>
          <a:lstStyle/>
          <a:p>
            <a:pPr>
              <a:lnSpc>
                <a:spcPct val="115000"/>
              </a:lnSpc>
            </a:pPr>
            <a:r>
              <a:rPr lang="en-US" sz="1067" baseline="30000" dirty="0">
                <a:latin typeface="Times New Roman" panose="02020603050405020304" pitchFamily="18" charset="0"/>
                <a:ea typeface="Calibri" panose="020F0502020204030204" pitchFamily="34" charset="0"/>
                <a:cs typeface="Arial" panose="020B0604020202020204" pitchFamily="34" charset="0"/>
              </a:rPr>
              <a:t>_____ </a:t>
            </a:r>
            <a:r>
              <a:rPr lang="en-US" sz="1067" dirty="0">
                <a:latin typeface="Arial" panose="020B0604020202020204" pitchFamily="34" charset="0"/>
                <a:ea typeface="Calibri" panose="020F0502020204030204" pitchFamily="34" charset="0"/>
                <a:cs typeface="Arial" panose="020B0604020202020204" pitchFamily="34" charset="0"/>
              </a:rPr>
              <a:t>AUC: 0.82 (95% CI: 0.76-0.87)</a:t>
            </a:r>
            <a:endParaRPr lang="en-US" sz="1467" dirty="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067" baseline="30000" dirty="0">
                <a:latin typeface="Arial" panose="020B0604020202020204" pitchFamily="34" charset="0"/>
                <a:ea typeface="Calibri" panose="020F0502020204030204" pitchFamily="34" charset="0"/>
                <a:cs typeface="Arial" panose="020B0604020202020204" pitchFamily="34" charset="0"/>
              </a:rPr>
              <a:t>…...... </a:t>
            </a:r>
            <a:r>
              <a:rPr lang="en-US" sz="1067" dirty="0">
                <a:latin typeface="Arial" panose="020B0604020202020204" pitchFamily="34" charset="0"/>
                <a:ea typeface="Calibri" panose="020F0502020204030204" pitchFamily="34" charset="0"/>
                <a:cs typeface="Arial" panose="020B0604020202020204" pitchFamily="34" charset="0"/>
              </a:rPr>
              <a:t>AUC: 0.73 (95% CI: 0.65-0.80)</a:t>
            </a:r>
            <a:endParaRPr lang="en-US" sz="1467"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938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Receiver Operating Characteristic Curves for Models to Predict Radiographic Knee OA Defined as KL≥</a:t>
            </a:r>
            <a:r>
              <a:rPr lang="en-US" sz="2400" dirty="0" smtClean="0"/>
              <a:t>2 – Addition of Sum of Lesion Types</a:t>
            </a:r>
            <a:endParaRPr lang="en-US" sz="2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4455" y="1348388"/>
            <a:ext cx="5701923" cy="5060307"/>
          </a:xfrm>
        </p:spPr>
      </p:pic>
      <p:sp>
        <p:nvSpPr>
          <p:cNvPr id="7" name="Text Box 2"/>
          <p:cNvSpPr txBox="1">
            <a:spLocks noChangeArrowheads="1"/>
          </p:cNvSpPr>
          <p:nvPr/>
        </p:nvSpPr>
        <p:spPr bwMode="auto">
          <a:xfrm>
            <a:off x="5890368" y="5112012"/>
            <a:ext cx="2796431" cy="508000"/>
          </a:xfrm>
          <a:prstGeom prst="rect">
            <a:avLst/>
          </a:prstGeom>
          <a:solidFill>
            <a:srgbClr val="FFFFFF"/>
          </a:solidFill>
          <a:ln w="9525">
            <a:noFill/>
            <a:miter lim="800000"/>
            <a:headEnd/>
            <a:tailEnd/>
          </a:ln>
        </p:spPr>
        <p:txBody>
          <a:bodyPr rot="0" vert="horz" wrap="square" lIns="121920" tIns="60960" rIns="121920" bIns="60960" anchor="t" anchorCtr="0">
            <a:noAutofit/>
          </a:bodyPr>
          <a:lstStyle/>
          <a:p>
            <a:pPr>
              <a:lnSpc>
                <a:spcPct val="115000"/>
              </a:lnSpc>
            </a:pPr>
            <a:r>
              <a:rPr lang="en-US" sz="1100" baseline="30000" dirty="0">
                <a:latin typeface="Arial" panose="020B0604020202020204" pitchFamily="34" charset="0"/>
                <a:ea typeface="Calibri" panose="020F0502020204030204" pitchFamily="34" charset="0"/>
                <a:cs typeface="Times New Roman" panose="02020603050405020304" pitchFamily="18" charset="0"/>
              </a:rPr>
              <a:t>_____ </a:t>
            </a:r>
            <a:r>
              <a:rPr lang="en-US" sz="1100" dirty="0">
                <a:latin typeface="Arial" panose="020B0604020202020204" pitchFamily="34" charset="0"/>
                <a:ea typeface="Calibri" panose="020F0502020204030204" pitchFamily="34" charset="0"/>
                <a:cs typeface="Times New Roman" panose="02020603050405020304" pitchFamily="18" charset="0"/>
              </a:rPr>
              <a:t>AUC: 0.80 (95% CI: 0.74-0.86)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100" baseline="30000" dirty="0">
                <a:latin typeface="Arial" panose="020B0604020202020204" pitchFamily="34" charset="0"/>
                <a:ea typeface="Calibri" panose="020F0502020204030204" pitchFamily="34" charset="0"/>
                <a:cs typeface="Times New Roman" panose="02020603050405020304" pitchFamily="18" charset="0"/>
              </a:rPr>
              <a:t>…...... </a:t>
            </a:r>
            <a:r>
              <a:rPr lang="en-US" sz="1100" dirty="0">
                <a:latin typeface="Arial" panose="020B0604020202020204" pitchFamily="34" charset="0"/>
                <a:ea typeface="Calibri" panose="020F0502020204030204" pitchFamily="34" charset="0"/>
                <a:cs typeface="Times New Roman" panose="02020603050405020304" pitchFamily="18" charset="0"/>
              </a:rPr>
              <a:t>AUC: 0.73 (95% CI: 0.65-0.80)</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1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1344615" y="1066800"/>
            <a:ext cx="9399585" cy="4419601"/>
          </a:xfrm>
        </p:spPr>
        <p:txBody>
          <a:bodyPr/>
          <a:lstStyle/>
          <a:p>
            <a:pPr>
              <a:spcAft>
                <a:spcPts val="0"/>
              </a:spcAft>
            </a:pPr>
            <a:r>
              <a:rPr lang="en-US" sz="2200" dirty="0" smtClean="0"/>
              <a:t>Among </a:t>
            </a:r>
            <a:r>
              <a:rPr lang="en-US" sz="2200" dirty="0"/>
              <a:t>persons at higher risk for knee OA </a:t>
            </a:r>
            <a:r>
              <a:rPr lang="en-US" sz="2200" dirty="0" smtClean="0"/>
              <a:t>and KL 0/0, </a:t>
            </a:r>
            <a:r>
              <a:rPr lang="en-US" sz="2200" dirty="0"/>
              <a:t>lesions in tissues known to be involved in </a:t>
            </a:r>
            <a:r>
              <a:rPr lang="en-US" sz="2200" dirty="0" smtClean="0"/>
              <a:t>OA </a:t>
            </a:r>
            <a:r>
              <a:rPr lang="en-US" sz="2200" dirty="0"/>
              <a:t>improved prediction of development of mild and moderate OA disease, defined as incident KL ≥ 2 and as KL ≥ 2 and joint space narrowing, over up to 7 years of follow-up when added to models including age, gender, BMI, hand OA, injury, surgery, occupational activity, and knee symptoms or function.  </a:t>
            </a:r>
            <a:endParaRPr lang="en-US" sz="2200" dirty="0" smtClean="0"/>
          </a:p>
          <a:p>
            <a:pPr>
              <a:spcAft>
                <a:spcPts val="0"/>
              </a:spcAft>
            </a:pPr>
            <a:r>
              <a:rPr lang="en-US" sz="2200" dirty="0" smtClean="0"/>
              <a:t>For </a:t>
            </a:r>
            <a:r>
              <a:rPr lang="en-US" sz="2200" dirty="0"/>
              <a:t>both outcomes, prediction was further improved by including </a:t>
            </a:r>
            <a:r>
              <a:rPr lang="en-US" sz="2200" dirty="0" smtClean="0"/>
              <a:t>TF and PF cartilage </a:t>
            </a:r>
            <a:r>
              <a:rPr lang="en-US" sz="2200" dirty="0"/>
              <a:t>damage, </a:t>
            </a:r>
            <a:r>
              <a:rPr lang="en-US" sz="2200" dirty="0" smtClean="0"/>
              <a:t>TF and PF BMLs</a:t>
            </a:r>
            <a:r>
              <a:rPr lang="en-US" sz="2200" dirty="0"/>
              <a:t>, meniscal tear, meniscal extrusion, sum of lesion types, number of subregions with cartilage damage, number of subregions with BMLs, and for the combined model.  </a:t>
            </a:r>
            <a:endParaRPr lang="en-US" sz="2200" dirty="0" smtClean="0"/>
          </a:p>
          <a:p>
            <a:pPr>
              <a:spcAft>
                <a:spcPts val="0"/>
              </a:spcAft>
            </a:pPr>
            <a:r>
              <a:rPr lang="en-US" sz="2200" dirty="0" smtClean="0"/>
              <a:t>For </a:t>
            </a:r>
            <a:r>
              <a:rPr lang="en-US" sz="2200" dirty="0"/>
              <a:t>both outcomes, number of subregions with cartilage damage, sum of lesion types, meniscal tear, and the combined model most strongly improved prediction based on proportional hazards models.  </a:t>
            </a:r>
            <a:endParaRPr lang="en-US" sz="2200" dirty="0" smtClean="0"/>
          </a:p>
          <a:p>
            <a:pPr>
              <a:spcAft>
                <a:spcPts val="0"/>
              </a:spcAft>
            </a:pPr>
            <a:r>
              <a:rPr lang="en-US" sz="2200" dirty="0" smtClean="0"/>
              <a:t>AUCs </a:t>
            </a:r>
            <a:r>
              <a:rPr lang="en-US" sz="2200" dirty="0"/>
              <a:t>≥ 0.80 were found for both outcomes for number of subregions with cartilage damage and the combined model. </a:t>
            </a:r>
            <a:endParaRPr lang="en-US" sz="2200"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56</a:t>
            </a:fld>
            <a:endParaRPr lang="en-US" dirty="0"/>
          </a:p>
        </p:txBody>
      </p:sp>
    </p:spTree>
    <p:extLst>
      <p:ext uri="{BB962C8B-B14F-4D97-AF65-F5344CB8AC3E}">
        <p14:creationId xmlns:p14="http://schemas.microsoft.com/office/powerpoint/2010/main" val="2224088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6" name="Content Placeholder 5"/>
          <p:cNvSpPr>
            <a:spLocks noGrp="1"/>
          </p:cNvSpPr>
          <p:nvPr>
            <p:ph idx="1"/>
          </p:nvPr>
        </p:nvSpPr>
        <p:spPr>
          <a:xfrm>
            <a:off x="1344615" y="1066800"/>
            <a:ext cx="9399585" cy="4419601"/>
          </a:xfrm>
        </p:spPr>
        <p:txBody>
          <a:bodyPr/>
          <a:lstStyle/>
          <a:p>
            <a:pPr>
              <a:spcAft>
                <a:spcPts val="0"/>
              </a:spcAft>
            </a:pPr>
            <a:r>
              <a:rPr lang="en-US" dirty="0"/>
              <a:t>Notably, building on pain or function models, cartilage damage characterized in different ways, in both compartments, number of subregions, and maximum </a:t>
            </a:r>
            <a:r>
              <a:rPr lang="en-US" dirty="0" smtClean="0"/>
              <a:t>severity – both </a:t>
            </a:r>
            <a:r>
              <a:rPr lang="en-US" dirty="0"/>
              <a:t>surface area and full-thickness, separately </a:t>
            </a:r>
            <a:r>
              <a:rPr lang="en-US" dirty="0" smtClean="0"/>
              <a:t>examined – all </a:t>
            </a:r>
            <a:r>
              <a:rPr lang="en-US" dirty="0"/>
              <a:t>improved prediction of risk of KL ≥ 2.  </a:t>
            </a:r>
            <a:endParaRPr lang="en-US" dirty="0" smtClean="0"/>
          </a:p>
          <a:p>
            <a:pPr>
              <a:spcAft>
                <a:spcPts val="0"/>
              </a:spcAft>
            </a:pPr>
            <a:r>
              <a:rPr lang="en-US" dirty="0" smtClean="0"/>
              <a:t>BMLs </a:t>
            </a:r>
            <a:r>
              <a:rPr lang="en-US" dirty="0"/>
              <a:t>in both compartments, number of subregions, and maximum severity improved prediction of risk of KL ≥ 2.  </a:t>
            </a:r>
            <a:endParaRPr lang="en-US" dirty="0" smtClean="0"/>
          </a:p>
          <a:p>
            <a:pPr>
              <a:spcAft>
                <a:spcPts val="0"/>
              </a:spcAft>
            </a:pPr>
            <a:r>
              <a:rPr lang="en-US" dirty="0" smtClean="0"/>
              <a:t>The </a:t>
            </a:r>
            <a:r>
              <a:rPr lang="en-US" dirty="0"/>
              <a:t>severity variables did not improve prediction of the secondary outcome, perhaps signifying lower power.  </a:t>
            </a:r>
            <a:endParaRPr lang="en-US" dirty="0" smtClean="0"/>
          </a:p>
          <a:p>
            <a:pPr>
              <a:spcAft>
                <a:spcPts val="0"/>
              </a:spcAft>
            </a:pPr>
            <a:r>
              <a:rPr lang="en-US" dirty="0" smtClean="0"/>
              <a:t>Borderline </a:t>
            </a:r>
            <a:r>
              <a:rPr lang="en-US" dirty="0"/>
              <a:t>or non-significant findings for </a:t>
            </a:r>
            <a:r>
              <a:rPr lang="en-US" i="1" dirty="0"/>
              <a:t>any</a:t>
            </a:r>
            <a:r>
              <a:rPr lang="en-US" dirty="0"/>
              <a:t> cartilage damage and </a:t>
            </a:r>
            <a:r>
              <a:rPr lang="en-US" i="1" dirty="0"/>
              <a:t>any</a:t>
            </a:r>
            <a:r>
              <a:rPr lang="en-US" dirty="0"/>
              <a:t> BML may reflect too low a threshold of lesion status.  </a:t>
            </a:r>
            <a:endParaRPr lang="en-US" dirty="0" smtClean="0"/>
          </a:p>
          <a:p>
            <a:pPr>
              <a:spcAft>
                <a:spcPts val="0"/>
              </a:spcAft>
            </a:pPr>
            <a:r>
              <a:rPr lang="en-US" dirty="0" smtClean="0"/>
              <a:t>Meniscal </a:t>
            </a:r>
            <a:r>
              <a:rPr lang="en-US" dirty="0"/>
              <a:t>tear and extrusion improved prediction of risk of KL ≥ 2.  Meniscal tear improved prediction of the secondary outcome; extrusion findings were significant for the pain model and borderline for the function model.  </a:t>
            </a: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57</a:t>
            </a:fld>
            <a:endParaRPr lang="en-US" dirty="0"/>
          </a:p>
        </p:txBody>
      </p:sp>
    </p:spTree>
    <p:extLst>
      <p:ext uri="{BB962C8B-B14F-4D97-AF65-F5344CB8AC3E}">
        <p14:creationId xmlns:p14="http://schemas.microsoft.com/office/powerpoint/2010/main" val="3700061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a:t>To our knowledge, the predictive value of tissue lesions for development of knee OA has not been evaluated.  </a:t>
            </a:r>
            <a:endParaRPr lang="en-US" dirty="0" smtClean="0"/>
          </a:p>
          <a:p>
            <a:r>
              <a:rPr lang="en-US" dirty="0" smtClean="0"/>
              <a:t>Also</a:t>
            </a:r>
            <a:r>
              <a:rPr lang="en-US" dirty="0"/>
              <a:t>, previously reported risk models have not been focused on persons at higher risk for knee OA but KL 0 in both </a:t>
            </a:r>
            <a:r>
              <a:rPr lang="en-US" dirty="0" smtClean="0"/>
              <a:t>knees.  </a:t>
            </a:r>
          </a:p>
          <a:p>
            <a:r>
              <a:rPr lang="en-US" dirty="0" smtClean="0"/>
              <a:t>A </a:t>
            </a:r>
            <a:r>
              <a:rPr lang="en-US" dirty="0"/>
              <a:t>strength of our analyses is use of proportional hazards regression models that incorporate time to first documentation of outcome or time to final study visit if no outcome, rather than simply dichotomizing outcomes as present or not at end of variable lengths of follow-up.  	</a:t>
            </a: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58</a:t>
            </a:fld>
            <a:endParaRPr lang="en-US" dirty="0"/>
          </a:p>
        </p:txBody>
      </p:sp>
    </p:spTree>
    <p:extLst>
      <p:ext uri="{BB962C8B-B14F-4D97-AF65-F5344CB8AC3E}">
        <p14:creationId xmlns:p14="http://schemas.microsoft.com/office/powerpoint/2010/main" val="3114162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Caveats</a:t>
            </a:r>
            <a:endParaRPr lang="en-US" dirty="0"/>
          </a:p>
        </p:txBody>
      </p:sp>
      <p:sp>
        <p:nvSpPr>
          <p:cNvPr id="6" name="Content Placeholder 5"/>
          <p:cNvSpPr>
            <a:spLocks noGrp="1"/>
          </p:cNvSpPr>
          <p:nvPr>
            <p:ph idx="1"/>
          </p:nvPr>
        </p:nvSpPr>
        <p:spPr>
          <a:xfrm>
            <a:off x="1344615" y="1066800"/>
            <a:ext cx="9399585" cy="4419601"/>
          </a:xfrm>
        </p:spPr>
        <p:txBody>
          <a:bodyPr/>
          <a:lstStyle/>
          <a:p>
            <a:pPr>
              <a:spcAft>
                <a:spcPts val="0"/>
              </a:spcAft>
            </a:pPr>
            <a:r>
              <a:rPr lang="en-US" dirty="0" smtClean="0"/>
              <a:t>Our </a:t>
            </a:r>
            <a:r>
              <a:rPr lang="en-US" dirty="0"/>
              <a:t>MRI readings did not include effusion/synovitis, which has also been associated with OA </a:t>
            </a:r>
            <a:r>
              <a:rPr lang="en-US" dirty="0" smtClean="0"/>
              <a:t>development.</a:t>
            </a:r>
          </a:p>
          <a:p>
            <a:pPr>
              <a:spcAft>
                <a:spcPts val="0"/>
              </a:spcAft>
            </a:pPr>
            <a:r>
              <a:rPr lang="en-US" dirty="0" smtClean="0"/>
              <a:t>Number of outcomes insufficient for computationally complex approaches such as net </a:t>
            </a:r>
            <a:r>
              <a:rPr lang="en-US" dirty="0"/>
              <a:t>reclassification improvement or integrated discrimination improvement to further assess improvement in model </a:t>
            </a:r>
            <a:r>
              <a:rPr lang="en-US" dirty="0" smtClean="0"/>
              <a:t>performance.</a:t>
            </a:r>
          </a:p>
          <a:p>
            <a:pPr>
              <a:spcAft>
                <a:spcPts val="0"/>
              </a:spcAft>
            </a:pPr>
            <a:r>
              <a:rPr lang="en-US" dirty="0" smtClean="0"/>
              <a:t>Need validation; to </a:t>
            </a:r>
            <a:r>
              <a:rPr lang="en-US" dirty="0"/>
              <a:t>date, we have not been able to identify a bilateral KL 0 sample with comparable MRI </a:t>
            </a:r>
            <a:r>
              <a:rPr lang="en-US" dirty="0" smtClean="0"/>
              <a:t>assessment</a:t>
            </a:r>
          </a:p>
          <a:p>
            <a:pPr lvl="1">
              <a:spcAft>
                <a:spcPts val="0"/>
              </a:spcAft>
            </a:pPr>
            <a:r>
              <a:rPr lang="en-US" dirty="0" smtClean="0"/>
              <a:t>less </a:t>
            </a:r>
            <a:r>
              <a:rPr lang="en-US" dirty="0"/>
              <a:t>sensitive 1.0T MRI acquisition protocol</a:t>
            </a:r>
          </a:p>
          <a:p>
            <a:pPr lvl="1">
              <a:spcAft>
                <a:spcPts val="0"/>
              </a:spcAft>
            </a:pPr>
            <a:r>
              <a:rPr lang="en-US" dirty="0"/>
              <a:t>too few participants KL 0 in both knees at baseline</a:t>
            </a:r>
          </a:p>
          <a:p>
            <a:pPr lvl="1">
              <a:spcAft>
                <a:spcPts val="0"/>
              </a:spcAft>
            </a:pPr>
            <a:r>
              <a:rPr lang="en-US" dirty="0"/>
              <a:t>no response from the lead </a:t>
            </a:r>
            <a:r>
              <a:rPr lang="en-US" dirty="0" smtClean="0"/>
              <a:t>investigators</a:t>
            </a:r>
          </a:p>
          <a:p>
            <a:pPr>
              <a:spcAft>
                <a:spcPts val="0"/>
              </a:spcAft>
            </a:pPr>
            <a:r>
              <a:rPr lang="en-US" dirty="0"/>
              <a:t>It was not among our objectives to evaluate the </a:t>
            </a:r>
            <a:r>
              <a:rPr lang="en-US" i="1" dirty="0"/>
              <a:t>clinical</a:t>
            </a:r>
            <a:r>
              <a:rPr lang="en-US" dirty="0"/>
              <a:t> utility of MRI in persons at higher risk.  The role of MRI in patients at this stage is uncertain, particularly since there are no established treatments for such lesions. 	</a:t>
            </a:r>
            <a:endParaRPr lang="en-US" dirty="0" smtClean="0"/>
          </a:p>
          <a:p>
            <a:pPr lvl="1"/>
            <a:r>
              <a:rPr lang="en-US" dirty="0" smtClean="0"/>
              <a:t>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59</a:t>
            </a:fld>
            <a:endParaRPr lang="en-US" dirty="0"/>
          </a:p>
        </p:txBody>
      </p:sp>
    </p:spTree>
    <p:extLst>
      <p:ext uri="{BB962C8B-B14F-4D97-AF65-F5344CB8AC3E}">
        <p14:creationId xmlns:p14="http://schemas.microsoft.com/office/powerpoint/2010/main" val="87628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 2 and Potential Solution</a:t>
            </a:r>
            <a:endParaRPr lang="en-US" dirty="0"/>
          </a:p>
        </p:txBody>
      </p:sp>
      <p:sp>
        <p:nvSpPr>
          <p:cNvPr id="6" name="Content Placeholder 5"/>
          <p:cNvSpPr>
            <a:spLocks noGrp="1"/>
          </p:cNvSpPr>
          <p:nvPr>
            <p:ph idx="1"/>
          </p:nvPr>
        </p:nvSpPr>
        <p:spPr>
          <a:xfrm>
            <a:off x="1344615" y="990600"/>
            <a:ext cx="9399585" cy="4419600"/>
          </a:xfrm>
        </p:spPr>
        <p:txBody>
          <a:bodyPr/>
          <a:lstStyle/>
          <a:p>
            <a:r>
              <a:rPr lang="en-US" dirty="0" smtClean="0"/>
              <a:t>Obstacle 2</a:t>
            </a:r>
          </a:p>
          <a:p>
            <a:pPr lvl="1"/>
            <a:r>
              <a:rPr lang="en-US" dirty="0"/>
              <a:t>Uncertainty regarding whom to </a:t>
            </a:r>
            <a:r>
              <a:rPr lang="en-US" dirty="0" smtClean="0"/>
              <a:t>target – </a:t>
            </a:r>
            <a:r>
              <a:rPr lang="en-US" dirty="0"/>
              <a:t>persons with established knee OA?  Early knee OA?  Pre-OA (at high risk but not yet with radiographic </a:t>
            </a:r>
            <a:r>
              <a:rPr lang="en-US" dirty="0" smtClean="0"/>
              <a:t>disease)?</a:t>
            </a:r>
            <a:endParaRPr lang="en-US" dirty="0"/>
          </a:p>
          <a:p>
            <a:pPr lvl="2"/>
            <a:r>
              <a:rPr lang="en-US" dirty="0"/>
              <a:t>In established knee OA, risk factors for functional decline have been identified; disease, disease-exacerbated factors, disease consequences play a big </a:t>
            </a:r>
            <a:r>
              <a:rPr lang="en-US" dirty="0" smtClean="0"/>
              <a:t>role.</a:t>
            </a:r>
            <a:endParaRPr lang="en-US" dirty="0"/>
          </a:p>
          <a:p>
            <a:pPr lvl="3"/>
            <a:r>
              <a:rPr lang="en-US" dirty="0"/>
              <a:t>Knee pain, stiffness, swelling, functional instability, malalignment, muscle weakness, proprioceptive inaccuracy</a:t>
            </a:r>
          </a:p>
          <a:p>
            <a:pPr lvl="3"/>
            <a:r>
              <a:rPr lang="en-US" dirty="0"/>
              <a:t>Worse BMI, comorbidity, falls, depressive symptoms, </a:t>
            </a:r>
            <a:r>
              <a:rPr lang="en-US" dirty="0" smtClean="0"/>
              <a:t>worse self-efficacy</a:t>
            </a:r>
            <a:r>
              <a:rPr lang="en-US" dirty="0"/>
              <a:t>, sleep disturbance; less physical activity, more sedentary time</a:t>
            </a:r>
          </a:p>
          <a:p>
            <a:pPr lvl="2"/>
            <a:r>
              <a:rPr lang="en-US" dirty="0"/>
              <a:t>Joint structural changes and symptoms complicate efforts to prevent decline, especially since interventions targeting them are </a:t>
            </a:r>
            <a:r>
              <a:rPr lang="en-US" dirty="0" smtClean="0"/>
              <a:t>inadequate.</a:t>
            </a:r>
          </a:p>
          <a:p>
            <a:r>
              <a:rPr lang="en-US" dirty="0" smtClean="0"/>
              <a:t>Potential solution – focus on pre-OA</a:t>
            </a:r>
          </a:p>
          <a:p>
            <a:pPr lvl="1"/>
            <a:r>
              <a:rPr lang="en-US" dirty="0"/>
              <a:t>P</a:t>
            </a:r>
            <a:r>
              <a:rPr lang="en-US" dirty="0" smtClean="0"/>
              <a:t>ersons </a:t>
            </a:r>
            <a:r>
              <a:rPr lang="en-US" dirty="0"/>
              <a:t>with pre-OA are at a stage when </a:t>
            </a:r>
            <a:r>
              <a:rPr lang="en-US" dirty="0" smtClean="0"/>
              <a:t>behavioral/lifestyle modification </a:t>
            </a:r>
            <a:r>
              <a:rPr lang="en-US" dirty="0"/>
              <a:t>is more likely realizable and </a:t>
            </a:r>
            <a:r>
              <a:rPr lang="en-US" dirty="0" smtClean="0"/>
              <a:t>effective.</a:t>
            </a:r>
          </a:p>
        </p:txBody>
      </p:sp>
      <p:sp>
        <p:nvSpPr>
          <p:cNvPr id="3" name="Slide Number Placeholder 2"/>
          <p:cNvSpPr>
            <a:spLocks noGrp="1"/>
          </p:cNvSpPr>
          <p:nvPr>
            <p:ph type="sldNum" sz="quarter" idx="12"/>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697719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228600"/>
            <a:ext cx="10285292" cy="762000"/>
          </a:xfrm>
        </p:spPr>
        <p:txBody>
          <a:bodyPr/>
          <a:lstStyle/>
          <a:p>
            <a:r>
              <a:rPr lang="en-US" dirty="0" smtClean="0"/>
              <a:t>Previous </a:t>
            </a:r>
            <a:r>
              <a:rPr lang="en-US" dirty="0"/>
              <a:t>W</a:t>
            </a:r>
            <a:r>
              <a:rPr lang="en-US" dirty="0" smtClean="0"/>
              <a:t>ork in Persons at High </a:t>
            </a:r>
            <a:r>
              <a:rPr lang="en-US" dirty="0"/>
              <a:t>R</a:t>
            </a:r>
            <a:r>
              <a:rPr lang="en-US" dirty="0" smtClean="0"/>
              <a:t>isk and </a:t>
            </a:r>
            <a:r>
              <a:rPr lang="en-US" dirty="0"/>
              <a:t>KL 0/0 </a:t>
            </a:r>
            <a:r>
              <a:rPr lang="en-US" sz="1800" i="1" dirty="0" smtClean="0"/>
              <a:t/>
            </a:r>
            <a:br>
              <a:rPr lang="en-US" sz="1800" i="1" dirty="0" smtClean="0"/>
            </a:br>
            <a:r>
              <a:rPr lang="en-US" sz="1800" i="1" dirty="0" smtClean="0"/>
              <a:t>Arthritis </a:t>
            </a:r>
            <a:r>
              <a:rPr lang="en-US" sz="1800" i="1" dirty="0"/>
              <a:t>Rheumatol 2014;66:1811-9 </a:t>
            </a:r>
            <a:r>
              <a:rPr lang="en-US" sz="1800" i="1" dirty="0" smtClean="0"/>
              <a:t>	Ann </a:t>
            </a:r>
            <a:r>
              <a:rPr lang="en-US" sz="1800" i="1" dirty="0"/>
              <a:t>Rheum Dis 2016;75:1630-6</a:t>
            </a:r>
          </a:p>
        </p:txBody>
      </p:sp>
      <p:sp>
        <p:nvSpPr>
          <p:cNvPr id="6" name="Content Placeholder 5"/>
          <p:cNvSpPr>
            <a:spLocks noGrp="1"/>
          </p:cNvSpPr>
          <p:nvPr>
            <p:ph idx="1"/>
          </p:nvPr>
        </p:nvSpPr>
        <p:spPr>
          <a:xfrm>
            <a:off x="1344615" y="1219199"/>
            <a:ext cx="9399585" cy="4419601"/>
          </a:xfrm>
        </p:spPr>
        <p:txBody>
          <a:bodyPr/>
          <a:lstStyle/>
          <a:p>
            <a:pPr>
              <a:spcAft>
                <a:spcPts val="0"/>
              </a:spcAft>
            </a:pPr>
            <a:r>
              <a:rPr lang="en-US" sz="2200" dirty="0"/>
              <a:t>T</a:t>
            </a:r>
            <a:r>
              <a:rPr lang="en-US" sz="2200" dirty="0" smtClean="0"/>
              <a:t>issue </a:t>
            </a:r>
            <a:r>
              <a:rPr lang="en-US" sz="2200" dirty="0"/>
              <a:t>lesions </a:t>
            </a:r>
            <a:r>
              <a:rPr lang="en-US" sz="2200" dirty="0" smtClean="0"/>
              <a:t>by MRI were frequent</a:t>
            </a:r>
          </a:p>
          <a:p>
            <a:pPr lvl="1">
              <a:spcAft>
                <a:spcPts val="0"/>
              </a:spcAft>
            </a:pPr>
            <a:r>
              <a:rPr lang="en-US" sz="1800" dirty="0"/>
              <a:t>76% had cartilage </a:t>
            </a:r>
            <a:r>
              <a:rPr lang="en-US" sz="1800" dirty="0" smtClean="0"/>
              <a:t>damage </a:t>
            </a:r>
            <a:endParaRPr lang="en-US" sz="1800" dirty="0"/>
          </a:p>
          <a:p>
            <a:pPr lvl="1">
              <a:spcAft>
                <a:spcPts val="0"/>
              </a:spcAft>
            </a:pPr>
            <a:r>
              <a:rPr lang="en-US" sz="1800" dirty="0"/>
              <a:t>61% bone marrow lesions</a:t>
            </a:r>
          </a:p>
          <a:p>
            <a:pPr lvl="1">
              <a:spcAft>
                <a:spcPts val="0"/>
              </a:spcAft>
            </a:pPr>
            <a:r>
              <a:rPr lang="en-US" sz="1800" dirty="0"/>
              <a:t>21% meniscal </a:t>
            </a:r>
            <a:r>
              <a:rPr lang="en-US" sz="1800" dirty="0" smtClean="0"/>
              <a:t>tears </a:t>
            </a:r>
          </a:p>
          <a:p>
            <a:pPr>
              <a:spcAft>
                <a:spcPts val="0"/>
              </a:spcAft>
            </a:pPr>
            <a:r>
              <a:rPr lang="en-US" sz="2200" dirty="0"/>
              <a:t>Cartilage damage (isolated PF; TF and PF), BMLs (any; isolated PF; TF and PF), and meniscal tears were associated with incident persistent symptoms.  </a:t>
            </a:r>
          </a:p>
          <a:p>
            <a:pPr>
              <a:spcAft>
                <a:spcPts val="0"/>
              </a:spcAft>
            </a:pPr>
            <a:r>
              <a:rPr lang="en-US" sz="2200" dirty="0"/>
              <a:t>Dose‐response association of </a:t>
            </a:r>
          </a:p>
          <a:p>
            <a:pPr lvl="1">
              <a:spcAft>
                <a:spcPts val="0"/>
              </a:spcAft>
            </a:pPr>
            <a:r>
              <a:rPr lang="en-US" sz="1800" dirty="0"/>
              <a:t>severity of cartilage damage and BMLs with incident persistent symptoms</a:t>
            </a:r>
          </a:p>
          <a:p>
            <a:pPr lvl="1">
              <a:spcAft>
                <a:spcPts val="0"/>
              </a:spcAft>
            </a:pPr>
            <a:r>
              <a:rPr lang="en-US" sz="1800" dirty="0"/>
              <a:t>BMLs with incident TF and PF cartilage </a:t>
            </a:r>
            <a:r>
              <a:rPr lang="en-US" sz="1800" dirty="0" smtClean="0"/>
              <a:t>damage</a:t>
            </a:r>
            <a:endParaRPr lang="en-US" sz="1800" dirty="0"/>
          </a:p>
          <a:p>
            <a:pPr>
              <a:spcAft>
                <a:spcPts val="0"/>
              </a:spcAft>
            </a:pPr>
            <a:r>
              <a:rPr lang="en-US" sz="2200" dirty="0"/>
              <a:t>More concomitant lesion types </a:t>
            </a:r>
            <a:r>
              <a:rPr lang="en-US" sz="2200" dirty="0" smtClean="0"/>
              <a:t>associated </a:t>
            </a:r>
            <a:r>
              <a:rPr lang="en-US" sz="2200" dirty="0"/>
              <a:t>with a greater risk of incident persistent symptoms and incident TF cartilage </a:t>
            </a:r>
            <a:r>
              <a:rPr lang="en-US" sz="2200" dirty="0" smtClean="0"/>
              <a:t>damage </a:t>
            </a:r>
          </a:p>
          <a:p>
            <a:pPr>
              <a:spcAft>
                <a:spcPts val="0"/>
              </a:spcAft>
            </a:pPr>
            <a:r>
              <a:rPr lang="en-US" sz="2200" dirty="0" smtClean="0"/>
              <a:t>Worsening </a:t>
            </a:r>
            <a:r>
              <a:rPr lang="en-US" sz="2200" dirty="0"/>
              <a:t>MRI lesion status </a:t>
            </a:r>
            <a:r>
              <a:rPr lang="en-US" sz="2200" dirty="0" smtClean="0"/>
              <a:t>associated </a:t>
            </a:r>
            <a:r>
              <a:rPr lang="en-US" sz="2200" dirty="0"/>
              <a:t>with concurrent incident radiographic OA and subsequent persistent </a:t>
            </a:r>
            <a:r>
              <a:rPr lang="en-US" sz="2200" dirty="0" smtClean="0"/>
              <a:t>symptoms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60</a:t>
            </a:fld>
            <a:endParaRPr lang="en-US" dirty="0"/>
          </a:p>
        </p:txBody>
      </p:sp>
    </p:spTree>
    <p:extLst>
      <p:ext uri="{BB962C8B-B14F-4D97-AF65-F5344CB8AC3E}">
        <p14:creationId xmlns:p14="http://schemas.microsoft.com/office/powerpoint/2010/main" val="1213434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need a reorientation in how we approach knee OA?</a:t>
            </a:r>
            <a:endParaRPr lang="en-US" dirty="0"/>
          </a:p>
        </p:txBody>
      </p:sp>
      <p:sp>
        <p:nvSpPr>
          <p:cNvPr id="6" name="Content Placeholder 5"/>
          <p:cNvSpPr>
            <a:spLocks noGrp="1"/>
          </p:cNvSpPr>
          <p:nvPr>
            <p:ph idx="1"/>
          </p:nvPr>
        </p:nvSpPr>
        <p:spPr>
          <a:xfrm>
            <a:off x="1344615" y="1066800"/>
            <a:ext cx="9399585" cy="4419601"/>
          </a:xfrm>
        </p:spPr>
        <p:txBody>
          <a:bodyPr/>
          <a:lstStyle/>
          <a:p>
            <a:r>
              <a:rPr lang="en-US" dirty="0" smtClean="0"/>
              <a:t>Current knee OA </a:t>
            </a:r>
            <a:r>
              <a:rPr lang="en-US" dirty="0"/>
              <a:t>care emphasizes symptom management until TKR.  </a:t>
            </a:r>
            <a:endParaRPr lang="en-US" dirty="0" smtClean="0"/>
          </a:p>
          <a:p>
            <a:r>
              <a:rPr lang="en-US" dirty="0" smtClean="0"/>
              <a:t>Action </a:t>
            </a:r>
            <a:r>
              <a:rPr lang="en-US" dirty="0"/>
              <a:t>is rarely taken </a:t>
            </a:r>
            <a:r>
              <a:rPr lang="en-US" dirty="0" smtClean="0"/>
              <a:t>in persons at high risk for knee OA, who are at a stage when it </a:t>
            </a:r>
            <a:r>
              <a:rPr lang="en-US" dirty="0"/>
              <a:t>may have greatest </a:t>
            </a:r>
            <a:r>
              <a:rPr lang="en-US" dirty="0" smtClean="0"/>
              <a:t>impact.</a:t>
            </a:r>
          </a:p>
          <a:p>
            <a:r>
              <a:rPr lang="en-US" dirty="0"/>
              <a:t>T</a:t>
            </a:r>
            <a:r>
              <a:rPr lang="en-US" dirty="0" smtClean="0"/>
              <a:t>hese </a:t>
            </a:r>
            <a:r>
              <a:rPr lang="en-US" dirty="0"/>
              <a:t>findings offer a window into events in high-risk knees over years before the established clinical definition of OA is </a:t>
            </a:r>
            <a:r>
              <a:rPr lang="en-US" dirty="0" smtClean="0"/>
              <a:t>reached, suggesting a potentially long pre-radiographic period of disease development.  </a:t>
            </a:r>
          </a:p>
          <a:p>
            <a:r>
              <a:rPr lang="en-US" dirty="0" smtClean="0"/>
              <a:t>Disease is </a:t>
            </a:r>
            <a:r>
              <a:rPr lang="en-US" dirty="0"/>
              <a:t>likely developing during the “high-risk” period.</a:t>
            </a:r>
          </a:p>
          <a:p>
            <a:r>
              <a:rPr lang="en-US" dirty="0" smtClean="0"/>
              <a:t>Health-promoting </a:t>
            </a:r>
            <a:r>
              <a:rPr lang="en-US" dirty="0"/>
              <a:t>behavior </a:t>
            </a:r>
            <a:r>
              <a:rPr lang="en-US" dirty="0" smtClean="0"/>
              <a:t>may be more achievable </a:t>
            </a:r>
            <a:r>
              <a:rPr lang="en-US" dirty="0"/>
              <a:t>and effective in preventing fully developed OA and its consequences on quality of life vs. customary intervention initiated after OA is established in the knee. </a:t>
            </a: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61</a:t>
            </a:fld>
            <a:endParaRPr lang="en-US" dirty="0"/>
          </a:p>
        </p:txBody>
      </p:sp>
    </p:spTree>
    <p:extLst>
      <p:ext uri="{BB962C8B-B14F-4D97-AF65-F5344CB8AC3E}">
        <p14:creationId xmlns:p14="http://schemas.microsoft.com/office/powerpoint/2010/main" val="2834079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a:xfrm>
            <a:off x="1344615" y="1066800"/>
            <a:ext cx="9399585" cy="4419601"/>
          </a:xfrm>
        </p:spPr>
        <p:txBody>
          <a:bodyPr/>
          <a:lstStyle/>
          <a:p>
            <a:pPr>
              <a:spcAft>
                <a:spcPts val="0"/>
              </a:spcAft>
            </a:pPr>
            <a:r>
              <a:rPr lang="en-US" dirty="0" smtClean="0"/>
              <a:t>Could pharmacologic or non-pharmacologic therapy in this period help to prevent full-blown knee OA development?</a:t>
            </a:r>
          </a:p>
          <a:p>
            <a:pPr>
              <a:spcAft>
                <a:spcPts val="0"/>
              </a:spcAft>
            </a:pPr>
            <a:r>
              <a:rPr lang="en-US" dirty="0" smtClean="0"/>
              <a:t>How do we identify who in the high-risk population to treat?</a:t>
            </a:r>
          </a:p>
          <a:p>
            <a:pPr lvl="1">
              <a:spcAft>
                <a:spcPts val="0"/>
              </a:spcAft>
            </a:pPr>
            <a:r>
              <a:rPr lang="en-US" sz="2400" i="1" dirty="0" smtClean="0"/>
              <a:t>Disease risk score development</a:t>
            </a:r>
            <a:endParaRPr lang="en-US" i="1" dirty="0"/>
          </a:p>
          <a:p>
            <a:pPr lvl="2"/>
            <a:r>
              <a:rPr lang="en-US" i="1"/>
              <a:t>G</a:t>
            </a:r>
            <a:r>
              <a:rPr lang="en-US" i="1" smtClean="0"/>
              <a:t>rant </a:t>
            </a:r>
            <a:r>
              <a:rPr lang="en-US" i="1" dirty="0" smtClean="0"/>
              <a:t>in development in collaboration with UNC, PI Julia Lee</a:t>
            </a:r>
            <a:endParaRPr lang="en-US" sz="2200" i="1"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62</a:t>
            </a:fld>
            <a:endParaRPr lang="en-US" dirty="0"/>
          </a:p>
        </p:txBody>
      </p:sp>
    </p:spTree>
    <p:extLst>
      <p:ext uri="{BB962C8B-B14F-4D97-AF65-F5344CB8AC3E}">
        <p14:creationId xmlns:p14="http://schemas.microsoft.com/office/powerpoint/2010/main" val="18543599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228600"/>
            <a:ext cx="7772400" cy="1143000"/>
          </a:xfrm>
        </p:spPr>
        <p:txBody>
          <a:bodyPr/>
          <a:lstStyle/>
          <a:p>
            <a:r>
              <a:rPr lang="en-US" sz="3600" dirty="0">
                <a:solidFill>
                  <a:srgbClr val="61468B"/>
                </a:solidFill>
                <a:cs typeface="Arial" pitchFamily="34" charset="0"/>
              </a:rPr>
              <a:t>Acknowledgement</a:t>
            </a:r>
          </a:p>
        </p:txBody>
      </p:sp>
      <p:pic>
        <p:nvPicPr>
          <p:cNvPr id="9" name="Picture 8" descr="National Institutes of Health (NIH) Logo"/>
          <p:cNvPicPr>
            <a:picLocks noChangeAspect="1"/>
          </p:cNvPicPr>
          <p:nvPr/>
        </p:nvPicPr>
        <p:blipFill>
          <a:blip r:embed="rId2" cstate="print"/>
          <a:stretch>
            <a:fillRect/>
          </a:stretch>
        </p:blipFill>
        <p:spPr>
          <a:xfrm>
            <a:off x="1067774" y="2971801"/>
            <a:ext cx="1446826" cy="1447800"/>
          </a:xfrm>
          <a:prstGeom prst="rect">
            <a:avLst/>
          </a:prstGeom>
        </p:spPr>
      </p:pic>
      <p:pic>
        <p:nvPicPr>
          <p:cNvPr id="10" name="Picture 9" descr="U.S. Department of Health and Human Services Logo"/>
          <p:cNvPicPr>
            <a:picLocks noChangeAspect="1"/>
          </p:cNvPicPr>
          <p:nvPr/>
        </p:nvPicPr>
        <p:blipFill>
          <a:blip r:embed="rId3" cstate="print"/>
          <a:stretch>
            <a:fillRect/>
          </a:stretch>
        </p:blipFill>
        <p:spPr>
          <a:xfrm>
            <a:off x="1017700" y="990601"/>
            <a:ext cx="1774599" cy="1752600"/>
          </a:xfrm>
          <a:prstGeom prst="rect">
            <a:avLst/>
          </a:prstGeom>
        </p:spPr>
      </p:pic>
      <p:pic>
        <p:nvPicPr>
          <p:cNvPr id="11" name="Picture 10" descr="25thAnniversary_PPT_LogoTrifecta_Vertical.png"/>
          <p:cNvPicPr>
            <a:picLocks noChangeAspect="1"/>
          </p:cNvPicPr>
          <p:nvPr/>
        </p:nvPicPr>
        <p:blipFill rotWithShape="1">
          <a:blip r:embed="rId4" cstate="print">
            <a:extLst>
              <a:ext uri="{28A0092B-C50C-407E-A947-70E740481C1C}">
                <a14:useLocalDpi xmlns:a14="http://schemas.microsoft.com/office/drawing/2010/main" val="0"/>
              </a:ext>
            </a:extLst>
          </a:blip>
          <a:srcRect t="84826" b="-5697"/>
          <a:stretch/>
        </p:blipFill>
        <p:spPr>
          <a:xfrm>
            <a:off x="838200" y="4419601"/>
            <a:ext cx="3034720" cy="1992033"/>
          </a:xfrm>
          <a:prstGeom prst="rect">
            <a:avLst/>
          </a:prstGeom>
          <a:solidFill>
            <a:schemeClr val="bg1"/>
          </a:solidFill>
        </p:spPr>
      </p:pic>
      <p:sp>
        <p:nvSpPr>
          <p:cNvPr id="3" name="Content Placeholder 2"/>
          <p:cNvSpPr>
            <a:spLocks noGrp="1"/>
          </p:cNvSpPr>
          <p:nvPr>
            <p:ph sz="half" idx="1"/>
          </p:nvPr>
        </p:nvSpPr>
        <p:spPr>
          <a:xfrm>
            <a:off x="4419600" y="914400"/>
            <a:ext cx="7162800" cy="5562600"/>
          </a:xfrm>
        </p:spPr>
        <p:txBody>
          <a:bodyPr/>
          <a:lstStyle/>
          <a:p>
            <a:pPr marL="0" indent="0">
              <a:buNone/>
            </a:pPr>
            <a:endParaRPr lang="en-US" sz="2400" dirty="0">
              <a:latin typeface="Arial" pitchFamily="34" charset="0"/>
              <a:cs typeface="Arial" pitchFamily="34" charset="0"/>
            </a:endParaRPr>
          </a:p>
          <a:p>
            <a:pPr marL="0" indent="0">
              <a:buNone/>
            </a:pPr>
            <a:r>
              <a:rPr lang="en-US" sz="2400" b="1" dirty="0">
                <a:cs typeface="Arial" pitchFamily="34" charset="0"/>
              </a:rPr>
              <a:t>Funding Source:  NIH/NIAMS </a:t>
            </a:r>
            <a:r>
              <a:rPr lang="en-US" sz="2400" b="1" dirty="0" smtClean="0">
                <a:cs typeface="Arial" pitchFamily="34" charset="0"/>
              </a:rPr>
              <a:t>R01-AR-065473</a:t>
            </a:r>
            <a:r>
              <a:rPr lang="en-US" sz="2400" b="1" dirty="0">
                <a:cs typeface="Arial" pitchFamily="34" charset="0"/>
              </a:rPr>
              <a:t>, </a:t>
            </a:r>
            <a:r>
              <a:rPr lang="en-US" sz="2400" b="1" dirty="0" smtClean="0">
                <a:cs typeface="Arial" pitchFamily="34" charset="0"/>
              </a:rPr>
              <a:t>R01-AR-066601</a:t>
            </a:r>
            <a:r>
              <a:rPr lang="en-US" sz="2400" b="1" dirty="0">
                <a:cs typeface="Arial" pitchFamily="34" charset="0"/>
              </a:rPr>
              <a:t>, </a:t>
            </a:r>
            <a:r>
              <a:rPr lang="en-US" sz="2400" b="1" dirty="0" smtClean="0">
                <a:cs typeface="Arial" pitchFamily="34" charset="0"/>
              </a:rPr>
              <a:t>P30-AR-072579</a:t>
            </a:r>
            <a:endParaRPr lang="en-US" sz="2400" b="1" dirty="0">
              <a:cs typeface="Arial" pitchFamily="34" charset="0"/>
            </a:endParaRPr>
          </a:p>
          <a:p>
            <a:pPr marL="0" indent="0">
              <a:buNone/>
            </a:pPr>
            <a:r>
              <a:rPr lang="en-US" sz="2400" b="1" dirty="0">
                <a:cs typeface="Arial" pitchFamily="34" charset="0"/>
              </a:rPr>
              <a:t>The Osteoarthritis Initiative is a public-private partnership comprised of five NIH contracts (N01-AR-2-2258; N01-AR-2-2259; N01-AR-2-2260; N01-AR-2-2261; N01-AR-2-2262) funded by the NIH and conducted by the OAI Study Investigators.  Private sector funding for the OAI is managed by the Foundation for the NIH.</a:t>
            </a:r>
          </a:p>
          <a:p>
            <a:pPr marL="0" indent="0">
              <a:buNone/>
            </a:pPr>
            <a:r>
              <a:rPr lang="en-US" sz="2400" b="1" dirty="0">
                <a:cs typeface="Arial" pitchFamily="34" charset="0"/>
              </a:rPr>
              <a:t>The Multicenter Osteoarthritis Study is supported by NIH grants U01-AG-18820, U01-AG-18832, U01-AG-18947, and U01-AG-19079.</a:t>
            </a: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4054647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dirty="0"/>
          </a:p>
        </p:txBody>
      </p:sp>
      <p:pic>
        <p:nvPicPr>
          <p:cNvPr id="5" name="Picture 2" descr="C:\Users\l-sharma\Pictures\Oreo 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09600"/>
            <a:ext cx="4114800" cy="5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1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 3 and Potential Solution</a:t>
            </a:r>
            <a:endParaRPr lang="en-US" dirty="0"/>
          </a:p>
        </p:txBody>
      </p:sp>
      <p:sp>
        <p:nvSpPr>
          <p:cNvPr id="6" name="Content Placeholder 5"/>
          <p:cNvSpPr>
            <a:spLocks noGrp="1"/>
          </p:cNvSpPr>
          <p:nvPr>
            <p:ph idx="1"/>
          </p:nvPr>
        </p:nvSpPr>
        <p:spPr>
          <a:xfrm>
            <a:off x="1344615" y="990600"/>
            <a:ext cx="9399585" cy="4419600"/>
          </a:xfrm>
        </p:spPr>
        <p:txBody>
          <a:bodyPr/>
          <a:lstStyle/>
          <a:p>
            <a:r>
              <a:rPr lang="en-US" dirty="0" smtClean="0"/>
              <a:t>Obstacle 3</a:t>
            </a:r>
          </a:p>
          <a:p>
            <a:pPr lvl="1"/>
            <a:r>
              <a:rPr lang="en-US" dirty="0" smtClean="0"/>
              <a:t>Prevention </a:t>
            </a:r>
            <a:r>
              <a:rPr lang="en-US" dirty="0"/>
              <a:t>trials optimally target persons at high risk for the outcome, but a method to stratify risk of functional impairment or disability has not been reported either for pre-OA or existing knee </a:t>
            </a:r>
            <a:r>
              <a:rPr lang="en-US" dirty="0" smtClean="0"/>
              <a:t>OA.</a:t>
            </a:r>
          </a:p>
          <a:p>
            <a:pPr lvl="1"/>
            <a:r>
              <a:rPr lang="en-US" dirty="0" smtClean="0"/>
              <a:t>Risk </a:t>
            </a:r>
            <a:r>
              <a:rPr lang="en-US" dirty="0"/>
              <a:t>stratification methods are critical to identify high-risk groups, for trial eligibility and dissemination of prevention </a:t>
            </a:r>
            <a:r>
              <a:rPr lang="en-US" dirty="0" smtClean="0"/>
              <a:t>strategies. </a:t>
            </a:r>
          </a:p>
          <a:p>
            <a:r>
              <a:rPr lang="en-US" dirty="0" smtClean="0"/>
              <a:t>Potential solution</a:t>
            </a:r>
          </a:p>
          <a:p>
            <a:pPr lvl="1">
              <a:spcAft>
                <a:spcPts val="0"/>
              </a:spcAft>
            </a:pPr>
            <a:r>
              <a:rPr lang="en-US" dirty="0" smtClean="0"/>
              <a:t>Develop risk stratification </a:t>
            </a:r>
            <a:r>
              <a:rPr lang="en-US" dirty="0"/>
              <a:t>method </a:t>
            </a:r>
          </a:p>
          <a:p>
            <a:pPr marL="206375" lvl="1" indent="0">
              <a:buNone/>
            </a:pPr>
            <a:r>
              <a:rPr lang="en-US" sz="1800" i="1" dirty="0" smtClean="0"/>
              <a:t>Sharma L, et al. Development </a:t>
            </a:r>
            <a:r>
              <a:rPr lang="en-US" sz="1800" i="1" dirty="0"/>
              <a:t>and Validation of Risk Stratification Trees for Incident Slow Gait Speed </a:t>
            </a:r>
            <a:r>
              <a:rPr lang="en-US" sz="1800" i="1" dirty="0" smtClean="0"/>
              <a:t>in </a:t>
            </a:r>
            <a:r>
              <a:rPr lang="en-US" sz="1800" i="1" dirty="0"/>
              <a:t>Persons at High Risk for Knee OA. Ann Rheum Dis. </a:t>
            </a:r>
            <a:r>
              <a:rPr lang="en-US" sz="1800" i="1" dirty="0" smtClean="0"/>
              <a:t>2019;78:1412-9</a:t>
            </a:r>
          </a:p>
          <a:p>
            <a:pPr marL="206375" lvl="1" indent="0">
              <a:buNone/>
            </a:pPr>
            <a:r>
              <a:rPr lang="en-US" dirty="0"/>
              <a:t>	</a:t>
            </a:r>
            <a:r>
              <a:rPr lang="en-US" dirty="0" smtClean="0"/>
              <a:t>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205656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6" name="Content Placeholder 5"/>
          <p:cNvSpPr>
            <a:spLocks noGrp="1"/>
          </p:cNvSpPr>
          <p:nvPr>
            <p:ph idx="1"/>
          </p:nvPr>
        </p:nvSpPr>
        <p:spPr>
          <a:xfrm>
            <a:off x="1371600" y="1066800"/>
            <a:ext cx="9144000" cy="4245430"/>
          </a:xfrm>
        </p:spPr>
        <p:txBody>
          <a:bodyPr/>
          <a:lstStyle/>
          <a:p>
            <a:pPr marL="0" indent="0">
              <a:buNone/>
            </a:pPr>
            <a:r>
              <a:rPr lang="en-US" dirty="0" smtClean="0"/>
              <a:t>Develop </a:t>
            </a:r>
            <a:r>
              <a:rPr lang="en-US" dirty="0"/>
              <a:t>and validate a practical, user-friendly method of risk stratification for </a:t>
            </a:r>
            <a:r>
              <a:rPr lang="en-US" dirty="0" smtClean="0"/>
              <a:t>subsequent development </a:t>
            </a:r>
            <a:r>
              <a:rPr lang="en-US" dirty="0"/>
              <a:t>of </a:t>
            </a:r>
            <a:r>
              <a:rPr lang="en-US" dirty="0" smtClean="0"/>
              <a:t>functional impairment in </a:t>
            </a:r>
            <a:r>
              <a:rPr lang="en-US" dirty="0"/>
              <a:t>persons </a:t>
            </a:r>
            <a:r>
              <a:rPr lang="en-US" dirty="0" smtClean="0"/>
              <a:t>at high risk for knee OA, </a:t>
            </a:r>
            <a:r>
              <a:rPr lang="en-US" dirty="0"/>
              <a:t>applicable to community and clinical settings</a:t>
            </a:r>
            <a:endParaRPr lang="en-US" dirty="0" smtClean="0"/>
          </a:p>
          <a:p>
            <a:pPr>
              <a:spcAft>
                <a:spcPts val="0"/>
              </a:spcAft>
            </a:pPr>
            <a:r>
              <a:rPr lang="en-US" dirty="0" smtClean="0"/>
              <a:t>Gait speed</a:t>
            </a:r>
          </a:p>
          <a:p>
            <a:pPr lvl="1">
              <a:spcAft>
                <a:spcPts val="0"/>
              </a:spcAft>
            </a:pPr>
            <a:r>
              <a:rPr lang="en-US" dirty="0" smtClean="0"/>
              <a:t>Established measure of functional impairment</a:t>
            </a:r>
          </a:p>
          <a:p>
            <a:pPr lvl="1">
              <a:spcAft>
                <a:spcPts val="0"/>
              </a:spcAft>
            </a:pPr>
            <a:r>
              <a:rPr lang="en-US" dirty="0" smtClean="0"/>
              <a:t>Associated with disability, increased morbidity, excess mortality </a:t>
            </a:r>
          </a:p>
          <a:p>
            <a:pPr>
              <a:spcAft>
                <a:spcPts val="0"/>
              </a:spcAft>
            </a:pPr>
            <a:r>
              <a:rPr lang="en-US" dirty="0" smtClean="0"/>
              <a:t>Osteoarthritis Initiative (OAI)</a:t>
            </a:r>
          </a:p>
          <a:p>
            <a:pPr lvl="1">
              <a:spcAft>
                <a:spcPts val="0"/>
              </a:spcAft>
            </a:pPr>
            <a:r>
              <a:rPr lang="en-US" dirty="0" smtClean="0"/>
              <a:t>Provided opportunity </a:t>
            </a:r>
            <a:r>
              <a:rPr lang="en-US" dirty="0"/>
              <a:t>to follow the course of individuals </a:t>
            </a:r>
            <a:r>
              <a:rPr lang="en-US" dirty="0" smtClean="0"/>
              <a:t>at high risk for knee OA</a:t>
            </a:r>
          </a:p>
          <a:p>
            <a:pPr lvl="1">
              <a:spcAft>
                <a:spcPts val="0"/>
              </a:spcAft>
            </a:pPr>
            <a:r>
              <a:rPr lang="en-US" dirty="0" smtClean="0"/>
              <a:t>We </a:t>
            </a:r>
            <a:r>
              <a:rPr lang="en-US" dirty="0"/>
              <a:t>leveraged OAI to study this group by extending their follow-up to 10 </a:t>
            </a:r>
            <a:r>
              <a:rPr lang="en-US" dirty="0" smtClean="0"/>
              <a:t>years</a:t>
            </a:r>
          </a:p>
          <a:p>
            <a:pPr>
              <a:spcAft>
                <a:spcPts val="0"/>
              </a:spcAft>
            </a:pPr>
            <a:r>
              <a:rPr lang="en-US" dirty="0" smtClean="0"/>
              <a:t>Multicenter Osteoarthritis Study (</a:t>
            </a:r>
            <a:r>
              <a:rPr lang="en-US" dirty="0"/>
              <a:t>MOST</a:t>
            </a:r>
            <a:r>
              <a:rPr lang="en-US" dirty="0" smtClean="0"/>
              <a:t>)</a:t>
            </a:r>
          </a:p>
          <a:p>
            <a:pPr lvl="1">
              <a:spcAft>
                <a:spcPts val="0"/>
              </a:spcAft>
            </a:pPr>
            <a:r>
              <a:rPr lang="en-US" dirty="0"/>
              <a:t>I</a:t>
            </a:r>
            <a:r>
              <a:rPr lang="en-US" dirty="0" smtClean="0"/>
              <a:t>ncludes a large cohort of persons at high risk for knee OA</a:t>
            </a:r>
          </a:p>
          <a:p>
            <a:pPr lvl="1">
              <a:spcAft>
                <a:spcPts val="0"/>
              </a:spcAft>
            </a:pPr>
            <a:r>
              <a:rPr lang="en-US" dirty="0"/>
              <a:t>B</a:t>
            </a:r>
            <a:r>
              <a:rPr lang="en-US" dirty="0" smtClean="0"/>
              <a:t>est current opportunity to validate risk stratification method</a:t>
            </a:r>
          </a:p>
        </p:txBody>
      </p:sp>
      <p:sp>
        <p:nvSpPr>
          <p:cNvPr id="3" name="Slide Number Placeholder 2"/>
          <p:cNvSpPr>
            <a:spLocks noGrp="1"/>
          </p:cNvSpPr>
          <p:nvPr>
            <p:ph type="sldNum" sz="quarter" idx="12"/>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369825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 Derivation and Validation Cohorts</a:t>
            </a:r>
          </a:p>
        </p:txBody>
      </p:sp>
      <p:sp>
        <p:nvSpPr>
          <p:cNvPr id="3" name="Content Placeholder 2"/>
          <p:cNvSpPr>
            <a:spLocks noGrp="1"/>
          </p:cNvSpPr>
          <p:nvPr>
            <p:ph sz="half" idx="1"/>
          </p:nvPr>
        </p:nvSpPr>
        <p:spPr>
          <a:xfrm>
            <a:off x="1068262" y="1621971"/>
            <a:ext cx="10133137" cy="4093029"/>
          </a:xfrm>
        </p:spPr>
        <p:txBody>
          <a:bodyPr/>
          <a:lstStyle/>
          <a:p>
            <a:pPr>
              <a:spcBef>
                <a:spcPts val="300"/>
              </a:spcBef>
              <a:spcAft>
                <a:spcPts val="300"/>
              </a:spcAft>
            </a:pPr>
            <a:r>
              <a:rPr lang="en-US" dirty="0" smtClean="0"/>
              <a:t>Prospective</a:t>
            </a:r>
            <a:r>
              <a:rPr lang="en-US" dirty="0"/>
              <a:t>, observational, longitudinal cohort studies of individuals with knee OA or at high risk to develop it</a:t>
            </a:r>
          </a:p>
          <a:p>
            <a:endParaRPr lang="en-US" dirty="0" smtClean="0"/>
          </a:p>
          <a:p>
            <a:endParaRPr lang="en-US" dirty="0" smtClean="0"/>
          </a:p>
          <a:p>
            <a:endParaRPr lang="en-US" dirty="0" smtClean="0"/>
          </a:p>
          <a:p>
            <a:endParaRPr lang="en-US" dirty="0"/>
          </a:p>
          <a:p>
            <a:endParaRPr lang="en-US" dirty="0" smtClean="0"/>
          </a:p>
          <a:p>
            <a:endParaRPr lang="en-US" dirty="0" smtClean="0"/>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endParaRPr lang="en-US" dirty="0"/>
          </a:p>
          <a:p>
            <a:endParaRPr lang="en-US" dirty="0" smtClean="0"/>
          </a:p>
        </p:txBody>
      </p:sp>
      <p:sp>
        <p:nvSpPr>
          <p:cNvPr id="6" name="TextBox 5"/>
          <p:cNvSpPr txBox="1"/>
          <p:nvPr/>
        </p:nvSpPr>
        <p:spPr>
          <a:xfrm>
            <a:off x="1307432" y="3927898"/>
            <a:ext cx="9589168" cy="762000"/>
          </a:xfrm>
          <a:prstGeom prst="rect">
            <a:avLst/>
          </a:prstGeom>
          <a:noFill/>
          <a:ln>
            <a:solidFill>
              <a:schemeClr val="bg2">
                <a:lumMod val="10000"/>
              </a:schemeClr>
            </a:solidFill>
          </a:ln>
        </p:spPr>
        <p:txBody>
          <a:bodyPr wrap="square" lIns="0" tIns="0" rIns="0" bIns="0" rtlCol="0" anchor="ctr">
            <a:noAutofit/>
          </a:bodyPr>
          <a:lstStyle/>
          <a:p>
            <a:pPr algn="ctr"/>
            <a:r>
              <a:rPr lang="en-US" sz="2000" dirty="0"/>
              <a:t>We additionally required baseline absence of OA in both knees (KL &lt; 2) </a:t>
            </a:r>
            <a:endParaRPr lang="en-US" sz="2000" dirty="0" smtClean="0"/>
          </a:p>
          <a:p>
            <a:pPr algn="ctr"/>
            <a:r>
              <a:rPr lang="en-US" sz="2000" dirty="0" smtClean="0"/>
              <a:t>and </a:t>
            </a:r>
            <a:r>
              <a:rPr lang="en-US" sz="2000" dirty="0"/>
              <a:t>excluded persons with slow gait speed at baseline</a:t>
            </a:r>
          </a:p>
        </p:txBody>
      </p:sp>
      <p:sp>
        <p:nvSpPr>
          <p:cNvPr id="7" name="TextBox 6"/>
          <p:cNvSpPr txBox="1"/>
          <p:nvPr/>
        </p:nvSpPr>
        <p:spPr>
          <a:xfrm>
            <a:off x="1320799" y="2456232"/>
            <a:ext cx="4572000" cy="1100534"/>
          </a:xfrm>
          <a:prstGeom prst="rect">
            <a:avLst/>
          </a:prstGeom>
          <a:noFill/>
          <a:ln>
            <a:solidFill>
              <a:schemeClr val="bg2">
                <a:lumMod val="10000"/>
              </a:schemeClr>
            </a:solidFill>
          </a:ln>
        </p:spPr>
        <p:txBody>
          <a:bodyPr wrap="square" lIns="0" tIns="0" rIns="0" bIns="0" rtlCol="0" anchor="ctr">
            <a:noAutofit/>
          </a:bodyPr>
          <a:lstStyle/>
          <a:p>
            <a:pPr algn="ctr"/>
            <a:r>
              <a:rPr lang="en-US" sz="2400" b="1" dirty="0" smtClean="0"/>
              <a:t>OAI</a:t>
            </a:r>
          </a:p>
          <a:p>
            <a:pPr algn="ctr"/>
            <a:r>
              <a:rPr lang="en-US" sz="2200" dirty="0"/>
              <a:t>4796 </a:t>
            </a:r>
            <a:r>
              <a:rPr lang="en-US" sz="2200" dirty="0" smtClean="0"/>
              <a:t>persons</a:t>
            </a:r>
          </a:p>
          <a:p>
            <a:pPr algn="ctr"/>
            <a:r>
              <a:rPr lang="en-US" sz="2200" dirty="0" smtClean="0"/>
              <a:t>ages </a:t>
            </a:r>
            <a:r>
              <a:rPr lang="en-US" sz="2200" dirty="0"/>
              <a:t>45-70 </a:t>
            </a:r>
            <a:r>
              <a:rPr lang="en-US" sz="2200" dirty="0" smtClean="0"/>
              <a:t>years</a:t>
            </a:r>
            <a:endParaRPr lang="en-US" sz="2200" dirty="0"/>
          </a:p>
        </p:txBody>
      </p:sp>
      <p:sp>
        <p:nvSpPr>
          <p:cNvPr id="8" name="TextBox 7"/>
          <p:cNvSpPr txBox="1"/>
          <p:nvPr/>
        </p:nvSpPr>
        <p:spPr>
          <a:xfrm>
            <a:off x="6324600" y="2456230"/>
            <a:ext cx="4572000" cy="1100535"/>
          </a:xfrm>
          <a:prstGeom prst="rect">
            <a:avLst/>
          </a:prstGeom>
          <a:noFill/>
          <a:ln>
            <a:solidFill>
              <a:schemeClr val="bg2">
                <a:lumMod val="10000"/>
              </a:schemeClr>
            </a:solidFill>
          </a:ln>
        </p:spPr>
        <p:txBody>
          <a:bodyPr wrap="square" lIns="0" tIns="0" rIns="0" bIns="0" rtlCol="0" anchor="ctr">
            <a:noAutofit/>
          </a:bodyPr>
          <a:lstStyle/>
          <a:p>
            <a:pPr algn="ctr"/>
            <a:r>
              <a:rPr lang="en-US" sz="2400" b="1" dirty="0"/>
              <a:t>MOST</a:t>
            </a:r>
          </a:p>
          <a:p>
            <a:pPr algn="ctr"/>
            <a:r>
              <a:rPr lang="en-US" sz="2200" dirty="0" smtClean="0"/>
              <a:t>3026 persons</a:t>
            </a:r>
          </a:p>
          <a:p>
            <a:pPr algn="ctr"/>
            <a:r>
              <a:rPr lang="en-US" sz="2200" dirty="0" smtClean="0"/>
              <a:t>ages </a:t>
            </a:r>
            <a:r>
              <a:rPr lang="en-US" sz="2200" dirty="0"/>
              <a:t>50-79 </a:t>
            </a:r>
            <a:r>
              <a:rPr lang="en-US" sz="2200" dirty="0" smtClean="0"/>
              <a:t>years</a:t>
            </a:r>
            <a:endParaRPr lang="en-US" sz="2200" dirty="0"/>
          </a:p>
        </p:txBody>
      </p:sp>
      <p:sp>
        <p:nvSpPr>
          <p:cNvPr id="10" name="TextBox 9"/>
          <p:cNvSpPr txBox="1"/>
          <p:nvPr/>
        </p:nvSpPr>
        <p:spPr>
          <a:xfrm>
            <a:off x="1323472" y="5060446"/>
            <a:ext cx="4572000" cy="1100534"/>
          </a:xfrm>
          <a:prstGeom prst="rect">
            <a:avLst/>
          </a:prstGeom>
          <a:noFill/>
          <a:ln>
            <a:solidFill>
              <a:schemeClr val="bg2">
                <a:lumMod val="10000"/>
              </a:schemeClr>
            </a:solidFill>
          </a:ln>
        </p:spPr>
        <p:txBody>
          <a:bodyPr wrap="square" lIns="0" tIns="0" rIns="0" bIns="0" rtlCol="0" anchor="ctr">
            <a:noAutofit/>
          </a:bodyPr>
          <a:lstStyle/>
          <a:p>
            <a:pPr algn="ctr"/>
            <a:r>
              <a:rPr lang="en-US" sz="2400" b="1" dirty="0" smtClean="0"/>
              <a:t>Derivation Cohort</a:t>
            </a:r>
          </a:p>
          <a:p>
            <a:pPr algn="ctr"/>
            <a:r>
              <a:rPr lang="en-US" sz="2200" dirty="0" smtClean="0"/>
              <a:t>1870 persons</a:t>
            </a:r>
            <a:endParaRPr lang="en-US" sz="2200" dirty="0"/>
          </a:p>
        </p:txBody>
      </p:sp>
      <p:sp>
        <p:nvSpPr>
          <p:cNvPr id="11" name="TextBox 10"/>
          <p:cNvSpPr txBox="1"/>
          <p:nvPr/>
        </p:nvSpPr>
        <p:spPr>
          <a:xfrm>
            <a:off x="6344653" y="5060445"/>
            <a:ext cx="4572000" cy="1100535"/>
          </a:xfrm>
          <a:prstGeom prst="rect">
            <a:avLst/>
          </a:prstGeom>
          <a:noFill/>
          <a:ln>
            <a:solidFill>
              <a:schemeClr val="bg2">
                <a:lumMod val="10000"/>
              </a:schemeClr>
            </a:solidFill>
          </a:ln>
        </p:spPr>
        <p:txBody>
          <a:bodyPr wrap="square" lIns="0" tIns="0" rIns="0" bIns="0" rtlCol="0" anchor="ctr">
            <a:noAutofit/>
          </a:bodyPr>
          <a:lstStyle/>
          <a:p>
            <a:pPr algn="ctr"/>
            <a:r>
              <a:rPr lang="en-US" sz="2400" b="1" dirty="0" smtClean="0"/>
              <a:t>Validation Cohort</a:t>
            </a:r>
            <a:endParaRPr lang="en-US" sz="2400" b="1" dirty="0"/>
          </a:p>
          <a:p>
            <a:pPr algn="ctr"/>
            <a:r>
              <a:rPr lang="en-US" sz="2200" dirty="0" smtClean="0"/>
              <a:t>1279 persons</a:t>
            </a:r>
            <a:endParaRPr lang="en-US" sz="2200" dirty="0"/>
          </a:p>
        </p:txBody>
      </p:sp>
      <p:sp>
        <p:nvSpPr>
          <p:cNvPr id="14" name="Down Arrow 13"/>
          <p:cNvSpPr/>
          <p:nvPr/>
        </p:nvSpPr>
        <p:spPr>
          <a:xfrm>
            <a:off x="3505200" y="3564570"/>
            <a:ext cx="304800" cy="352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506134" y="4693110"/>
            <a:ext cx="304800" cy="352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474563" y="3564570"/>
            <a:ext cx="304800" cy="352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475497" y="4693110"/>
            <a:ext cx="304800" cy="352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90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12035</TotalTime>
  <Words>7534</Words>
  <Application>Microsoft Office PowerPoint</Application>
  <PresentationFormat>Widescreen</PresentationFormat>
  <Paragraphs>922</Paragraphs>
  <Slides>64</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ＭＳ Ｐゴシック</vt:lpstr>
      <vt:lpstr>Arial</vt:lpstr>
      <vt:lpstr>Baekmuk Gulim</vt:lpstr>
      <vt:lpstr>Calibri</vt:lpstr>
      <vt:lpstr>DengXian</vt:lpstr>
      <vt:lpstr>msgothic</vt:lpstr>
      <vt:lpstr>Symbol</vt:lpstr>
      <vt:lpstr>Times New Roman</vt:lpstr>
      <vt:lpstr>Northwestern Medicine High Brand</vt:lpstr>
      <vt:lpstr>Tackling Obstacles to Development of Strategies to Prevent Poor Outcomes in Knee Osteoarthritis</vt:lpstr>
      <vt:lpstr>Collaborators</vt:lpstr>
      <vt:lpstr>Theme</vt:lpstr>
      <vt:lpstr>The Problem</vt:lpstr>
      <vt:lpstr>Obstacle 1 and Potential Solution</vt:lpstr>
      <vt:lpstr>Obstacle 2 and Potential Solution</vt:lpstr>
      <vt:lpstr>Obstacle 3 and Potential Solution</vt:lpstr>
      <vt:lpstr>Objective</vt:lpstr>
      <vt:lpstr>Methods – Derivation and Validation Cohorts</vt:lpstr>
      <vt:lpstr>Methods – Inclusion/Exclusion Criteria and Recruitment, OAI &amp; MOST</vt:lpstr>
      <vt:lpstr>Methods – Outcomes </vt:lpstr>
      <vt:lpstr>Walking Speed and Associated Outcomes  Middleton A, et al.  Walking speed: the functional vital sign. J Aging Phys Act 2015;23:314-22</vt:lpstr>
      <vt:lpstr>Methods – 40 Baseline Variables Considered in the Derivation Cohort</vt:lpstr>
      <vt:lpstr>Methods – Statistical Analysis </vt:lpstr>
      <vt:lpstr>Methods – Statistical Analysis (continued) </vt:lpstr>
      <vt:lpstr>Results</vt:lpstr>
      <vt:lpstr>PowerPoint Presentation</vt:lpstr>
      <vt:lpstr>PowerPoint Presentation</vt:lpstr>
      <vt:lpstr>PowerPoint Presentation</vt:lpstr>
      <vt:lpstr>PowerPoint Presentation</vt:lpstr>
      <vt:lpstr>Results – Discrimination</vt:lpstr>
      <vt:lpstr>Summary</vt:lpstr>
      <vt:lpstr>Discussion</vt:lpstr>
      <vt:lpstr>Discussion</vt:lpstr>
      <vt:lpstr>Discussion</vt:lpstr>
      <vt:lpstr>Discussion</vt:lpstr>
      <vt:lpstr>Limitations</vt:lpstr>
      <vt:lpstr>Conclusion</vt:lpstr>
      <vt:lpstr>PowerPoint Presentation</vt:lpstr>
      <vt:lpstr>The Problem</vt:lpstr>
      <vt:lpstr>Obstacles and Potential Solution</vt:lpstr>
      <vt:lpstr>What stage is appropriate for early-stage intervention?</vt:lpstr>
      <vt:lpstr>Accumulating Evidence That These Lesions are Not Incidental, Especially When They Occur in High Risk Populations</vt:lpstr>
      <vt:lpstr>What stage is appropriate for early-stage intervention?</vt:lpstr>
      <vt:lpstr>PowerPoint Presentation</vt:lpstr>
      <vt:lpstr>What stage is appropriate for early-stage intervention?</vt:lpstr>
      <vt:lpstr>PowerPoint Presentation</vt:lpstr>
      <vt:lpstr>What stage is appropriate for early-stage intervention?</vt:lpstr>
      <vt:lpstr>Joseph GB, et al. Tool for osteoarthritis risk prediction (TOARP) over 8 years using baseline clinical data, x‐ray, and MRI: Data from the OAI. J Magn Reson Imaging 2018;47: 1517-26 </vt:lpstr>
      <vt:lpstr>What stage is appropriate for early-stage intervention?</vt:lpstr>
      <vt:lpstr>Methods</vt:lpstr>
      <vt:lpstr>Methods – Imaging </vt:lpstr>
      <vt:lpstr>Methods – Statistical analysis</vt:lpstr>
      <vt:lpstr>Methods – Statistical Analysis</vt:lpstr>
      <vt:lpstr>Methods – Statistical analysis</vt:lpstr>
      <vt:lpstr>Methods – Statistical analysis</vt:lpstr>
      <vt:lpstr>Results</vt:lpstr>
      <vt:lpstr>Tissue lesion contributions to prediction of knee OA, Cox proportional hazards models using the LR Test and SBC (n=841, 1 knee/person)</vt:lpstr>
      <vt:lpstr>Tissue lesion contributions to prediction of knee OA, Cox proportional hazards models using the LR Test and SBC (n=841, 1 knee/person)</vt:lpstr>
      <vt:lpstr>Results</vt:lpstr>
      <vt:lpstr>Results</vt:lpstr>
      <vt:lpstr> Risk prediction models:  discrimination and calibration – KL≥2 outcome</vt:lpstr>
      <vt:lpstr> Risk prediction models:  discrimination and calibration – KL≥2 and joint space narrowing outcome</vt:lpstr>
      <vt:lpstr>Receiver Operating Characteristic Curves for Models to Predict Radiographic Knee OA Defined as KL≥2 – Addition of Number of Subregions with Cartilage Damage</vt:lpstr>
      <vt:lpstr>Receiver Operating Characteristic Curves for Models to Predict Radiographic Knee OA Defined as KL≥2 – Addition of Sum of Lesion Types</vt:lpstr>
      <vt:lpstr>Summary</vt:lpstr>
      <vt:lpstr>Discussion</vt:lpstr>
      <vt:lpstr>Strengths</vt:lpstr>
      <vt:lpstr>Limitations and Caveats</vt:lpstr>
      <vt:lpstr>Previous Work in Persons at High Risk and KL 0/0  Arthritis Rheumatol 2014;66:1811-9  Ann Rheum Dis 2016;75:1630-6</vt:lpstr>
      <vt:lpstr>Do we need a reorientation in how we approach knee OA?</vt:lpstr>
      <vt:lpstr>Questions</vt:lpstr>
      <vt:lpstr>Acknowledgement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Pavur, Bradd</cp:lastModifiedBy>
  <cp:revision>556</cp:revision>
  <cp:lastPrinted>2020-06-13T14:50:30Z</cp:lastPrinted>
  <dcterms:created xsi:type="dcterms:W3CDTF">2013-10-23T14:57:36Z</dcterms:created>
  <dcterms:modified xsi:type="dcterms:W3CDTF">2020-06-29T21:04:09Z</dcterms:modified>
</cp:coreProperties>
</file>