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62" r:id="rId1"/>
  </p:sldMasterIdLst>
  <p:notesMasterIdLst>
    <p:notesMasterId r:id="rId36"/>
  </p:notesMasterIdLst>
  <p:handoutMasterIdLst>
    <p:handoutMasterId r:id="rId37"/>
  </p:handoutMasterIdLst>
  <p:sldIdLst>
    <p:sldId id="393" r:id="rId2"/>
    <p:sldId id="529" r:id="rId3"/>
    <p:sldId id="530" r:id="rId4"/>
    <p:sldId id="531" r:id="rId5"/>
    <p:sldId id="532" r:id="rId6"/>
    <p:sldId id="533" r:id="rId7"/>
    <p:sldId id="534" r:id="rId8"/>
    <p:sldId id="548" r:id="rId9"/>
    <p:sldId id="569" r:id="rId10"/>
    <p:sldId id="570" r:id="rId11"/>
    <p:sldId id="571" r:id="rId12"/>
    <p:sldId id="535" r:id="rId13"/>
    <p:sldId id="576" r:id="rId14"/>
    <p:sldId id="577" r:id="rId15"/>
    <p:sldId id="578" r:id="rId16"/>
    <p:sldId id="579" r:id="rId17"/>
    <p:sldId id="580" r:id="rId18"/>
    <p:sldId id="581" r:id="rId19"/>
    <p:sldId id="582" r:id="rId20"/>
    <p:sldId id="583" r:id="rId21"/>
    <p:sldId id="630" r:id="rId22"/>
    <p:sldId id="631" r:id="rId23"/>
    <p:sldId id="584" r:id="rId24"/>
    <p:sldId id="585" r:id="rId25"/>
    <p:sldId id="586" r:id="rId26"/>
    <p:sldId id="587" r:id="rId27"/>
    <p:sldId id="616" r:id="rId28"/>
    <p:sldId id="617" r:id="rId29"/>
    <p:sldId id="625" r:id="rId30"/>
    <p:sldId id="626" r:id="rId31"/>
    <p:sldId id="615" r:id="rId32"/>
    <p:sldId id="627" r:id="rId33"/>
    <p:sldId id="598" r:id="rId34"/>
    <p:sldId id="495"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eil" initials="N"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0277"/>
    <a:srgbClr val="56218C"/>
    <a:srgbClr val="562189"/>
    <a:srgbClr val="FFF032"/>
    <a:srgbClr val="DCDC00"/>
    <a:srgbClr val="FFC800"/>
    <a:srgbClr val="570C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840" autoAdjust="0"/>
    <p:restoredTop sz="87652" autoAdjust="0"/>
  </p:normalViewPr>
  <p:slideViewPr>
    <p:cSldViewPr>
      <p:cViewPr varScale="1">
        <p:scale>
          <a:sx n="85" d="100"/>
          <a:sy n="85" d="100"/>
        </p:scale>
        <p:origin x="392" y="184"/>
      </p:cViewPr>
      <p:guideLst>
        <p:guide orient="horz" pos="2160"/>
        <p:guide pos="2880"/>
      </p:guideLst>
    </p:cSldViewPr>
  </p:slideViewPr>
  <p:outlineViewPr>
    <p:cViewPr>
      <p:scale>
        <a:sx n="33" d="100"/>
        <a:sy n="33" d="100"/>
      </p:scale>
      <p:origin x="0" y="1254"/>
    </p:cViewPr>
  </p:outlineViewPr>
  <p:notesTextViewPr>
    <p:cViewPr>
      <p:scale>
        <a:sx n="100" d="100"/>
        <a:sy n="100" d="100"/>
      </p:scale>
      <p:origin x="0" y="0"/>
    </p:cViewPr>
  </p:notesTextViewPr>
  <p:sorterViewPr>
    <p:cViewPr>
      <p:scale>
        <a:sx n="66" d="100"/>
        <a:sy n="66" d="100"/>
      </p:scale>
      <p:origin x="0" y="1800"/>
    </p:cViewPr>
  </p:sorterViewPr>
  <p:notesViewPr>
    <p:cSldViewPr>
      <p:cViewPr varScale="1">
        <p:scale>
          <a:sx n="91" d="100"/>
          <a:sy n="91" d="100"/>
        </p:scale>
        <p:origin x="289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commentAuthors" Target="commentAuthor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9BB777E-E30E-D649-8CC7-FF994D003111}" type="doc">
      <dgm:prSet loTypeId="urn:microsoft.com/office/officeart/2005/8/layout/hProcess11" loCatId="process" qsTypeId="urn:microsoft.com/office/officeart/2005/8/quickstyle/simple1" qsCatId="simple" csTypeId="urn:microsoft.com/office/officeart/2005/8/colors/accent1_2" csCatId="accent1" phldr="1"/>
      <dgm:spPr/>
      <dgm:t>
        <a:bodyPr/>
        <a:lstStyle/>
        <a:p>
          <a:endParaRPr lang="en-US"/>
        </a:p>
      </dgm:t>
    </dgm:pt>
    <dgm:pt modelId="{3668046C-2F72-824B-8AA1-B3B0B1623B0D}">
      <dgm:prSet custT="1"/>
      <dgm:spPr/>
      <dgm:t>
        <a:bodyPr/>
        <a:lstStyle/>
        <a:p>
          <a:r>
            <a:rPr lang="en-US" sz="2800" dirty="0">
              <a:solidFill>
                <a:schemeClr val="bg1"/>
              </a:solidFill>
            </a:rPr>
            <a:t>Prostate Cancer Localization</a:t>
          </a:r>
        </a:p>
      </dgm:t>
    </dgm:pt>
    <dgm:pt modelId="{A06A1C9F-DBAD-AE42-A244-2129F422D098}" type="parTrans" cxnId="{FB629BD7-DFCC-B146-99C9-E08309C03C9D}">
      <dgm:prSet/>
      <dgm:spPr/>
      <dgm:t>
        <a:bodyPr/>
        <a:lstStyle/>
        <a:p>
          <a:endParaRPr lang="en-US" sz="4000">
            <a:solidFill>
              <a:schemeClr val="bg1"/>
            </a:solidFill>
          </a:endParaRPr>
        </a:p>
      </dgm:t>
    </dgm:pt>
    <dgm:pt modelId="{3D2C19E5-62A2-B84A-BDCF-6F18D7B33350}" type="sibTrans" cxnId="{FB629BD7-DFCC-B146-99C9-E08309C03C9D}">
      <dgm:prSet/>
      <dgm:spPr/>
      <dgm:t>
        <a:bodyPr/>
        <a:lstStyle/>
        <a:p>
          <a:endParaRPr lang="en-US" sz="4000">
            <a:solidFill>
              <a:schemeClr val="bg1"/>
            </a:solidFill>
          </a:endParaRPr>
        </a:p>
      </dgm:t>
    </dgm:pt>
    <dgm:pt modelId="{A4E40270-55A2-984B-BEF0-A2DC31C349C7}">
      <dgm:prSet custT="1"/>
      <dgm:spPr/>
      <dgm:t>
        <a:bodyPr/>
        <a:lstStyle/>
        <a:p>
          <a:r>
            <a:rPr lang="en-US" sz="2800" dirty="0">
              <a:solidFill>
                <a:schemeClr val="bg1"/>
              </a:solidFill>
            </a:rPr>
            <a:t>Risk Assessment</a:t>
          </a:r>
        </a:p>
      </dgm:t>
    </dgm:pt>
    <dgm:pt modelId="{588BB4CF-4D7C-7A48-9E22-2176336B248A}" type="parTrans" cxnId="{07D09800-CE8B-6F4B-8D17-E137B4AB598C}">
      <dgm:prSet/>
      <dgm:spPr/>
      <dgm:t>
        <a:bodyPr/>
        <a:lstStyle/>
        <a:p>
          <a:endParaRPr lang="en-US" sz="4000">
            <a:solidFill>
              <a:schemeClr val="bg1"/>
            </a:solidFill>
          </a:endParaRPr>
        </a:p>
      </dgm:t>
    </dgm:pt>
    <dgm:pt modelId="{7DAF4661-D395-094B-8A0B-5146CD0E17B9}" type="sibTrans" cxnId="{07D09800-CE8B-6F4B-8D17-E137B4AB598C}">
      <dgm:prSet/>
      <dgm:spPr/>
      <dgm:t>
        <a:bodyPr/>
        <a:lstStyle/>
        <a:p>
          <a:endParaRPr lang="en-US" sz="4000">
            <a:solidFill>
              <a:schemeClr val="bg1"/>
            </a:solidFill>
          </a:endParaRPr>
        </a:p>
      </dgm:t>
    </dgm:pt>
    <dgm:pt modelId="{3776F41E-C9DC-794A-AA1C-C6AE1D6560B3}">
      <dgm:prSet custT="1"/>
      <dgm:spPr/>
      <dgm:t>
        <a:bodyPr/>
        <a:lstStyle/>
        <a:p>
          <a:r>
            <a:rPr lang="en-US" sz="2800" dirty="0">
              <a:solidFill>
                <a:schemeClr val="bg1"/>
              </a:solidFill>
            </a:rPr>
            <a:t>Focal Therapy</a:t>
          </a:r>
        </a:p>
      </dgm:t>
    </dgm:pt>
    <dgm:pt modelId="{4157EDF0-21FA-AF49-80D4-123447017EC2}" type="sibTrans" cxnId="{F35B2EF6-1DE5-6A40-A5A5-98729ACBACFA}">
      <dgm:prSet/>
      <dgm:spPr/>
      <dgm:t>
        <a:bodyPr/>
        <a:lstStyle/>
        <a:p>
          <a:endParaRPr lang="en-US" sz="4000">
            <a:solidFill>
              <a:schemeClr val="bg1"/>
            </a:solidFill>
          </a:endParaRPr>
        </a:p>
      </dgm:t>
    </dgm:pt>
    <dgm:pt modelId="{9CCE5D68-E7A4-6242-BC8E-815237A66B8D}" type="parTrans" cxnId="{F35B2EF6-1DE5-6A40-A5A5-98729ACBACFA}">
      <dgm:prSet/>
      <dgm:spPr/>
      <dgm:t>
        <a:bodyPr/>
        <a:lstStyle/>
        <a:p>
          <a:endParaRPr lang="en-US" sz="4000">
            <a:solidFill>
              <a:schemeClr val="bg1"/>
            </a:solidFill>
          </a:endParaRPr>
        </a:p>
      </dgm:t>
    </dgm:pt>
    <dgm:pt modelId="{2B8BBBD9-7D70-914D-BB6A-313BA9028F37}" type="pres">
      <dgm:prSet presAssocID="{B9BB777E-E30E-D649-8CC7-FF994D003111}" presName="Name0" presStyleCnt="0">
        <dgm:presLayoutVars>
          <dgm:dir/>
          <dgm:resizeHandles val="exact"/>
        </dgm:presLayoutVars>
      </dgm:prSet>
      <dgm:spPr/>
    </dgm:pt>
    <dgm:pt modelId="{69B2C019-D9E6-E343-B850-13D20193A5CF}" type="pres">
      <dgm:prSet presAssocID="{B9BB777E-E30E-D649-8CC7-FF994D003111}" presName="arrow" presStyleLbl="bgShp" presStyleIdx="0" presStyleCnt="1"/>
      <dgm:spPr/>
    </dgm:pt>
    <dgm:pt modelId="{F60E9434-96C5-314D-89DE-CFD388F9AC4B}" type="pres">
      <dgm:prSet presAssocID="{B9BB777E-E30E-D649-8CC7-FF994D003111}" presName="points" presStyleCnt="0"/>
      <dgm:spPr/>
    </dgm:pt>
    <dgm:pt modelId="{C05FC60D-D49D-BE4F-86F1-D912D1FAF37A}" type="pres">
      <dgm:prSet presAssocID="{3668046C-2F72-824B-8AA1-B3B0B1623B0D}" presName="compositeA" presStyleCnt="0"/>
      <dgm:spPr/>
    </dgm:pt>
    <dgm:pt modelId="{C453FAC5-29D9-7246-B0F6-57C479214C0F}" type="pres">
      <dgm:prSet presAssocID="{3668046C-2F72-824B-8AA1-B3B0B1623B0D}" presName="textA" presStyleLbl="revTx" presStyleIdx="0" presStyleCnt="3" custScaleX="150535">
        <dgm:presLayoutVars>
          <dgm:bulletEnabled val="1"/>
        </dgm:presLayoutVars>
      </dgm:prSet>
      <dgm:spPr/>
    </dgm:pt>
    <dgm:pt modelId="{0902AE22-70A7-F043-A01A-DE3775EEC76D}" type="pres">
      <dgm:prSet presAssocID="{3668046C-2F72-824B-8AA1-B3B0B1623B0D}" presName="circleA" presStyleLbl="node1" presStyleIdx="0" presStyleCnt="3"/>
      <dgm:spPr/>
    </dgm:pt>
    <dgm:pt modelId="{54BCB62B-DAC3-A84B-8AE4-51C0BF4D47BC}" type="pres">
      <dgm:prSet presAssocID="{3668046C-2F72-824B-8AA1-B3B0B1623B0D}" presName="spaceA" presStyleCnt="0"/>
      <dgm:spPr/>
    </dgm:pt>
    <dgm:pt modelId="{7FAF43AC-5B71-4D46-8836-C332F96B6D8A}" type="pres">
      <dgm:prSet presAssocID="{3D2C19E5-62A2-B84A-BDCF-6F18D7B33350}" presName="space" presStyleCnt="0"/>
      <dgm:spPr/>
    </dgm:pt>
    <dgm:pt modelId="{576FAA8F-3E52-BF42-A10D-BED32CBE0E10}" type="pres">
      <dgm:prSet presAssocID="{A4E40270-55A2-984B-BEF0-A2DC31C349C7}" presName="compositeB" presStyleCnt="0"/>
      <dgm:spPr/>
    </dgm:pt>
    <dgm:pt modelId="{3F6ACD69-8C9D-5949-9FE5-1693C8CF290A}" type="pres">
      <dgm:prSet presAssocID="{A4E40270-55A2-984B-BEF0-A2DC31C349C7}" presName="textB" presStyleLbl="revTx" presStyleIdx="1" presStyleCnt="3" custScaleX="148582">
        <dgm:presLayoutVars>
          <dgm:bulletEnabled val="1"/>
        </dgm:presLayoutVars>
      </dgm:prSet>
      <dgm:spPr/>
    </dgm:pt>
    <dgm:pt modelId="{B07FAD86-F551-0D4D-8509-DB257BEAF85A}" type="pres">
      <dgm:prSet presAssocID="{A4E40270-55A2-984B-BEF0-A2DC31C349C7}" presName="circleB" presStyleLbl="node1" presStyleIdx="1" presStyleCnt="3"/>
      <dgm:spPr/>
    </dgm:pt>
    <dgm:pt modelId="{6B2797F5-4B85-8540-9F6F-40DFB8BC2AA5}" type="pres">
      <dgm:prSet presAssocID="{A4E40270-55A2-984B-BEF0-A2DC31C349C7}" presName="spaceB" presStyleCnt="0"/>
      <dgm:spPr/>
    </dgm:pt>
    <dgm:pt modelId="{02069015-D966-2F4F-B6BB-7355A0E2AFA2}" type="pres">
      <dgm:prSet presAssocID="{7DAF4661-D395-094B-8A0B-5146CD0E17B9}" presName="space" presStyleCnt="0"/>
      <dgm:spPr/>
    </dgm:pt>
    <dgm:pt modelId="{87935133-B046-494A-B908-2F38D31826C8}" type="pres">
      <dgm:prSet presAssocID="{3776F41E-C9DC-794A-AA1C-C6AE1D6560B3}" presName="compositeA" presStyleCnt="0"/>
      <dgm:spPr/>
    </dgm:pt>
    <dgm:pt modelId="{1E092357-115D-9D49-BFDE-95E19A50AAB3}" type="pres">
      <dgm:prSet presAssocID="{3776F41E-C9DC-794A-AA1C-C6AE1D6560B3}" presName="textA" presStyleLbl="revTx" presStyleIdx="2" presStyleCnt="3">
        <dgm:presLayoutVars>
          <dgm:bulletEnabled val="1"/>
        </dgm:presLayoutVars>
      </dgm:prSet>
      <dgm:spPr/>
    </dgm:pt>
    <dgm:pt modelId="{C7EEBF26-EE2D-0249-B748-AD27F03F31A7}" type="pres">
      <dgm:prSet presAssocID="{3776F41E-C9DC-794A-AA1C-C6AE1D6560B3}" presName="circleA" presStyleLbl="node1" presStyleIdx="2" presStyleCnt="3"/>
      <dgm:spPr/>
    </dgm:pt>
    <dgm:pt modelId="{15C81078-9209-4146-8FF5-AEA4A754E9BB}" type="pres">
      <dgm:prSet presAssocID="{3776F41E-C9DC-794A-AA1C-C6AE1D6560B3}" presName="spaceA" presStyleCnt="0"/>
      <dgm:spPr/>
    </dgm:pt>
  </dgm:ptLst>
  <dgm:cxnLst>
    <dgm:cxn modelId="{07D09800-CE8B-6F4B-8D17-E137B4AB598C}" srcId="{B9BB777E-E30E-D649-8CC7-FF994D003111}" destId="{A4E40270-55A2-984B-BEF0-A2DC31C349C7}" srcOrd="1" destOrd="0" parTransId="{588BB4CF-4D7C-7A48-9E22-2176336B248A}" sibTransId="{7DAF4661-D395-094B-8A0B-5146CD0E17B9}"/>
    <dgm:cxn modelId="{440A4C15-C25D-5D4B-8AD0-050399AF198C}" type="presOf" srcId="{A4E40270-55A2-984B-BEF0-A2DC31C349C7}" destId="{3F6ACD69-8C9D-5949-9FE5-1693C8CF290A}" srcOrd="0" destOrd="0" presId="urn:microsoft.com/office/officeart/2005/8/layout/hProcess11"/>
    <dgm:cxn modelId="{1F7C4B1C-8B5B-9E4C-8835-F0D6F02679A0}" type="presOf" srcId="{B9BB777E-E30E-D649-8CC7-FF994D003111}" destId="{2B8BBBD9-7D70-914D-BB6A-313BA9028F37}" srcOrd="0" destOrd="0" presId="urn:microsoft.com/office/officeart/2005/8/layout/hProcess11"/>
    <dgm:cxn modelId="{A3E14861-0380-8549-82C7-DC5B69A2376C}" type="presOf" srcId="{3668046C-2F72-824B-8AA1-B3B0B1623B0D}" destId="{C453FAC5-29D9-7246-B0F6-57C479214C0F}" srcOrd="0" destOrd="0" presId="urn:microsoft.com/office/officeart/2005/8/layout/hProcess11"/>
    <dgm:cxn modelId="{FB629BD7-DFCC-B146-99C9-E08309C03C9D}" srcId="{B9BB777E-E30E-D649-8CC7-FF994D003111}" destId="{3668046C-2F72-824B-8AA1-B3B0B1623B0D}" srcOrd="0" destOrd="0" parTransId="{A06A1C9F-DBAD-AE42-A244-2129F422D098}" sibTransId="{3D2C19E5-62A2-B84A-BDCF-6F18D7B33350}"/>
    <dgm:cxn modelId="{E5975AF2-E5EB-5B4F-8EB8-2322A73C1E19}" type="presOf" srcId="{3776F41E-C9DC-794A-AA1C-C6AE1D6560B3}" destId="{1E092357-115D-9D49-BFDE-95E19A50AAB3}" srcOrd="0" destOrd="0" presId="urn:microsoft.com/office/officeart/2005/8/layout/hProcess11"/>
    <dgm:cxn modelId="{F35B2EF6-1DE5-6A40-A5A5-98729ACBACFA}" srcId="{B9BB777E-E30E-D649-8CC7-FF994D003111}" destId="{3776F41E-C9DC-794A-AA1C-C6AE1D6560B3}" srcOrd="2" destOrd="0" parTransId="{9CCE5D68-E7A4-6242-BC8E-815237A66B8D}" sibTransId="{4157EDF0-21FA-AF49-80D4-123447017EC2}"/>
    <dgm:cxn modelId="{4E98CD86-4F5F-2743-B677-B74ED3ADEE82}" type="presParOf" srcId="{2B8BBBD9-7D70-914D-BB6A-313BA9028F37}" destId="{69B2C019-D9E6-E343-B850-13D20193A5CF}" srcOrd="0" destOrd="0" presId="urn:microsoft.com/office/officeart/2005/8/layout/hProcess11"/>
    <dgm:cxn modelId="{63EA323F-3C6F-BC45-AB9F-6B493A42AD04}" type="presParOf" srcId="{2B8BBBD9-7D70-914D-BB6A-313BA9028F37}" destId="{F60E9434-96C5-314D-89DE-CFD388F9AC4B}" srcOrd="1" destOrd="0" presId="urn:microsoft.com/office/officeart/2005/8/layout/hProcess11"/>
    <dgm:cxn modelId="{5C24556A-445C-0542-8C49-C6F9C64480CA}" type="presParOf" srcId="{F60E9434-96C5-314D-89DE-CFD388F9AC4B}" destId="{C05FC60D-D49D-BE4F-86F1-D912D1FAF37A}" srcOrd="0" destOrd="0" presId="urn:microsoft.com/office/officeart/2005/8/layout/hProcess11"/>
    <dgm:cxn modelId="{4568379A-2645-D74C-9050-FBCC7FDFE2C7}" type="presParOf" srcId="{C05FC60D-D49D-BE4F-86F1-D912D1FAF37A}" destId="{C453FAC5-29D9-7246-B0F6-57C479214C0F}" srcOrd="0" destOrd="0" presId="urn:microsoft.com/office/officeart/2005/8/layout/hProcess11"/>
    <dgm:cxn modelId="{C188C372-A398-ED44-B4BF-71E16C4EE9E2}" type="presParOf" srcId="{C05FC60D-D49D-BE4F-86F1-D912D1FAF37A}" destId="{0902AE22-70A7-F043-A01A-DE3775EEC76D}" srcOrd="1" destOrd="0" presId="urn:microsoft.com/office/officeart/2005/8/layout/hProcess11"/>
    <dgm:cxn modelId="{D81EF927-C9C0-B94A-A814-32A185C1EEEA}" type="presParOf" srcId="{C05FC60D-D49D-BE4F-86F1-D912D1FAF37A}" destId="{54BCB62B-DAC3-A84B-8AE4-51C0BF4D47BC}" srcOrd="2" destOrd="0" presId="urn:microsoft.com/office/officeart/2005/8/layout/hProcess11"/>
    <dgm:cxn modelId="{7118E09E-4135-6C4E-A9D6-8AC780A3501F}" type="presParOf" srcId="{F60E9434-96C5-314D-89DE-CFD388F9AC4B}" destId="{7FAF43AC-5B71-4D46-8836-C332F96B6D8A}" srcOrd="1" destOrd="0" presId="urn:microsoft.com/office/officeart/2005/8/layout/hProcess11"/>
    <dgm:cxn modelId="{CE9DB2DC-E454-CA4F-AACC-542CBD300928}" type="presParOf" srcId="{F60E9434-96C5-314D-89DE-CFD388F9AC4B}" destId="{576FAA8F-3E52-BF42-A10D-BED32CBE0E10}" srcOrd="2" destOrd="0" presId="urn:microsoft.com/office/officeart/2005/8/layout/hProcess11"/>
    <dgm:cxn modelId="{3B58E81A-A1C3-5643-942D-342F580D39A4}" type="presParOf" srcId="{576FAA8F-3E52-BF42-A10D-BED32CBE0E10}" destId="{3F6ACD69-8C9D-5949-9FE5-1693C8CF290A}" srcOrd="0" destOrd="0" presId="urn:microsoft.com/office/officeart/2005/8/layout/hProcess11"/>
    <dgm:cxn modelId="{BDE1DE82-ABF5-FE47-A24E-789F5FEF7C8D}" type="presParOf" srcId="{576FAA8F-3E52-BF42-A10D-BED32CBE0E10}" destId="{B07FAD86-F551-0D4D-8509-DB257BEAF85A}" srcOrd="1" destOrd="0" presId="urn:microsoft.com/office/officeart/2005/8/layout/hProcess11"/>
    <dgm:cxn modelId="{91EBC1F8-30A5-1B4C-BBEF-EC3A07C57DBB}" type="presParOf" srcId="{576FAA8F-3E52-BF42-A10D-BED32CBE0E10}" destId="{6B2797F5-4B85-8540-9F6F-40DFB8BC2AA5}" srcOrd="2" destOrd="0" presId="urn:microsoft.com/office/officeart/2005/8/layout/hProcess11"/>
    <dgm:cxn modelId="{B81159DB-7067-924D-B921-14E022E84F9F}" type="presParOf" srcId="{F60E9434-96C5-314D-89DE-CFD388F9AC4B}" destId="{02069015-D966-2F4F-B6BB-7355A0E2AFA2}" srcOrd="3" destOrd="0" presId="urn:microsoft.com/office/officeart/2005/8/layout/hProcess11"/>
    <dgm:cxn modelId="{627D4A4D-94D9-F240-B328-A42CC7F44DE9}" type="presParOf" srcId="{F60E9434-96C5-314D-89DE-CFD388F9AC4B}" destId="{87935133-B046-494A-B908-2F38D31826C8}" srcOrd="4" destOrd="0" presId="urn:microsoft.com/office/officeart/2005/8/layout/hProcess11"/>
    <dgm:cxn modelId="{C23FEC4B-F358-D14C-B6E5-744F9AD3BF9F}" type="presParOf" srcId="{87935133-B046-494A-B908-2F38D31826C8}" destId="{1E092357-115D-9D49-BFDE-95E19A50AAB3}" srcOrd="0" destOrd="0" presId="urn:microsoft.com/office/officeart/2005/8/layout/hProcess11"/>
    <dgm:cxn modelId="{3B4B46E0-2406-9947-AA5E-CB694DE89484}" type="presParOf" srcId="{87935133-B046-494A-B908-2F38D31826C8}" destId="{C7EEBF26-EE2D-0249-B748-AD27F03F31A7}" srcOrd="1" destOrd="0" presId="urn:microsoft.com/office/officeart/2005/8/layout/hProcess11"/>
    <dgm:cxn modelId="{F6AA14B7-CD9A-CC49-AC6A-A2AC33C04D3D}" type="presParOf" srcId="{87935133-B046-494A-B908-2F38D31826C8}" destId="{15C81078-9209-4146-8FF5-AEA4A754E9BB}"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B2C019-D9E6-E343-B850-13D20193A5CF}">
      <dsp:nvSpPr>
        <dsp:cNvPr id="0" name=""/>
        <dsp:cNvSpPr/>
      </dsp:nvSpPr>
      <dsp:spPr>
        <a:xfrm>
          <a:off x="0" y="342899"/>
          <a:ext cx="7772400" cy="45720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453FAC5-29D9-7246-B0F6-57C479214C0F}">
      <dsp:nvSpPr>
        <dsp:cNvPr id="0" name=""/>
        <dsp:cNvSpPr/>
      </dsp:nvSpPr>
      <dsp:spPr>
        <a:xfrm>
          <a:off x="630" y="0"/>
          <a:ext cx="2573411" cy="4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Prostate Cancer Localization</a:t>
          </a:r>
        </a:p>
      </dsp:txBody>
      <dsp:txXfrm>
        <a:off x="630" y="0"/>
        <a:ext cx="2573411" cy="457200"/>
      </dsp:txXfrm>
    </dsp:sp>
    <dsp:sp modelId="{0902AE22-70A7-F043-A01A-DE3775EEC76D}">
      <dsp:nvSpPr>
        <dsp:cNvPr id="0" name=""/>
        <dsp:cNvSpPr/>
      </dsp:nvSpPr>
      <dsp:spPr>
        <a:xfrm>
          <a:off x="1230186" y="514350"/>
          <a:ext cx="114300" cy="1143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6ACD69-8C9D-5949-9FE5-1693C8CF290A}">
      <dsp:nvSpPr>
        <dsp:cNvPr id="0" name=""/>
        <dsp:cNvSpPr/>
      </dsp:nvSpPr>
      <dsp:spPr>
        <a:xfrm>
          <a:off x="2659518" y="685799"/>
          <a:ext cx="2540024" cy="4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Risk Assessment</a:t>
          </a:r>
        </a:p>
      </dsp:txBody>
      <dsp:txXfrm>
        <a:off x="2659518" y="685799"/>
        <a:ext cx="2540024" cy="457200"/>
      </dsp:txXfrm>
    </dsp:sp>
    <dsp:sp modelId="{B07FAD86-F551-0D4D-8509-DB257BEAF85A}">
      <dsp:nvSpPr>
        <dsp:cNvPr id="0" name=""/>
        <dsp:cNvSpPr/>
      </dsp:nvSpPr>
      <dsp:spPr>
        <a:xfrm>
          <a:off x="3872380" y="514350"/>
          <a:ext cx="114300" cy="1143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092357-115D-9D49-BFDE-95E19A50AAB3}">
      <dsp:nvSpPr>
        <dsp:cNvPr id="0" name=""/>
        <dsp:cNvSpPr/>
      </dsp:nvSpPr>
      <dsp:spPr>
        <a:xfrm>
          <a:off x="5285018" y="0"/>
          <a:ext cx="1709510" cy="457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b" anchorCtr="0">
          <a:noAutofit/>
        </a:bodyPr>
        <a:lstStyle/>
        <a:p>
          <a:pPr marL="0" lvl="0" indent="0" algn="ctr" defTabSz="1244600">
            <a:lnSpc>
              <a:spcPct val="90000"/>
            </a:lnSpc>
            <a:spcBef>
              <a:spcPct val="0"/>
            </a:spcBef>
            <a:spcAft>
              <a:spcPct val="35000"/>
            </a:spcAft>
            <a:buNone/>
          </a:pPr>
          <a:r>
            <a:rPr lang="en-US" sz="2800" kern="1200" dirty="0">
              <a:solidFill>
                <a:schemeClr val="bg1"/>
              </a:solidFill>
            </a:rPr>
            <a:t>Focal Therapy</a:t>
          </a:r>
        </a:p>
      </dsp:txBody>
      <dsp:txXfrm>
        <a:off x="5285018" y="0"/>
        <a:ext cx="1709510" cy="457200"/>
      </dsp:txXfrm>
    </dsp:sp>
    <dsp:sp modelId="{C7EEBF26-EE2D-0249-B748-AD27F03F31A7}">
      <dsp:nvSpPr>
        <dsp:cNvPr id="0" name=""/>
        <dsp:cNvSpPr/>
      </dsp:nvSpPr>
      <dsp:spPr>
        <a:xfrm>
          <a:off x="6082623" y="514350"/>
          <a:ext cx="114300" cy="1143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48093A6-C595-4D41-BF1B-B504010BF25C}" type="datetimeFigureOut">
              <a:rPr lang="en-US" smtClean="0"/>
              <a:pPr/>
              <a:t>5/12/19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0CDD278-FC0B-4BD4-AF5A-652DCA07602D}" type="slidenum">
              <a:rPr lang="en-US" smtClean="0"/>
              <a:pPr/>
              <a:t>‹#›</a:t>
            </a:fld>
            <a:endParaRPr lang="en-US"/>
          </a:p>
        </p:txBody>
      </p:sp>
    </p:spTree>
    <p:extLst>
      <p:ext uri="{BB962C8B-B14F-4D97-AF65-F5344CB8AC3E}">
        <p14:creationId xmlns:p14="http://schemas.microsoft.com/office/powerpoint/2010/main" val="9523941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C6A08BF-B5D9-4260-B650-AA20BB32E449}" type="datetimeFigureOut">
              <a:rPr lang="en-US" smtClean="0"/>
              <a:pPr/>
              <a:t>5/12/19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86CB983-173B-42D0-A773-755541BE3FF0}" type="slidenum">
              <a:rPr lang="en-US" smtClean="0"/>
              <a:pPr/>
              <a:t>‹#›</a:t>
            </a:fld>
            <a:endParaRPr lang="en-US"/>
          </a:p>
        </p:txBody>
      </p:sp>
    </p:spTree>
    <p:extLst>
      <p:ext uri="{BB962C8B-B14F-4D97-AF65-F5344CB8AC3E}">
        <p14:creationId xmlns:p14="http://schemas.microsoft.com/office/powerpoint/2010/main" val="31421884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0" tIns="45716" rIns="91430" bIns="45716" anchor="b"/>
          <a:lstStyle/>
          <a:p>
            <a:pPr algn="r" defTabSz="914300"/>
            <a:fld id="{4F82FCB0-35C8-4E98-B0A1-387C441B0728}" type="slidenum">
              <a:rPr lang="en-GB" sz="1200">
                <a:solidFill>
                  <a:prstClr val="black"/>
                </a:solidFill>
                <a:ea typeface="ＭＳ Ｐゴシック"/>
                <a:cs typeface="ＭＳ Ｐゴシック"/>
              </a:rPr>
              <a:pPr algn="r" defTabSz="914300"/>
              <a:t>4</a:t>
            </a:fld>
            <a:endParaRPr lang="en-GB" sz="1200" dirty="0">
              <a:solidFill>
                <a:prstClr val="black"/>
              </a:solidFill>
              <a:ea typeface="ＭＳ Ｐゴシック"/>
              <a:cs typeface="ＭＳ Ｐゴシック"/>
            </a:endParaRPr>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p:txBody>
          <a:bodyPr/>
          <a:lstStyle/>
          <a:p>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Espace réservé de l'image des diapositives 1"/>
          <p:cNvSpPr>
            <a:spLocks noGrp="1" noRot="1" noChangeAspec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87042" name="Espace réservé des commentaires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fr-FR">
              <a:latin typeface="Calibri" charset="0"/>
              <a:ea typeface="ヒラギノ角ゴ Pro W3" charset="0"/>
              <a:cs typeface="ヒラギノ角ゴ Pro W3" charset="0"/>
            </a:endParaRPr>
          </a:p>
        </p:txBody>
      </p:sp>
      <p:sp>
        <p:nvSpPr>
          <p:cNvPr id="87043" name="Espace réservé du numéro de diapositive 3"/>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A3DFE42C-8EA3-1B4B-B7AA-C6DD9FC40D2F}" type="slidenum">
              <a:rPr lang="fr-FR" sz="1200">
                <a:latin typeface="Calibri" charset="0"/>
              </a:rPr>
              <a:pPr eaLnBrk="1" hangingPunct="1"/>
              <a:t>31</a:t>
            </a:fld>
            <a:endParaRPr lang="fr-FR" sz="1200">
              <a:latin typeface="Calibri" charset="0"/>
            </a:endParaRPr>
          </a:p>
        </p:txBody>
      </p:sp>
    </p:spTree>
    <p:extLst>
      <p:ext uri="{BB962C8B-B14F-4D97-AF65-F5344CB8AC3E}">
        <p14:creationId xmlns:p14="http://schemas.microsoft.com/office/powerpoint/2010/main" val="26454283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F13DFA56-D378-A74D-AC4B-6FA2616EEFFA}" type="slidenum">
              <a:rPr lang="en-US" smtClean="0"/>
              <a:pPr>
                <a:defRPr/>
              </a:pPr>
              <a:t>33</a:t>
            </a:fld>
            <a:endParaRPr lang="en-US"/>
          </a:p>
        </p:txBody>
      </p:sp>
    </p:spTree>
    <p:extLst>
      <p:ext uri="{BB962C8B-B14F-4D97-AF65-F5344CB8AC3E}">
        <p14:creationId xmlns:p14="http://schemas.microsoft.com/office/powerpoint/2010/main" val="36132410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074" name="Rectangle 2"/>
          <p:cNvSpPr>
            <a:spLocks noChangeArrowheads="1"/>
          </p:cNvSpPr>
          <p:nvPr userDrawn="1"/>
        </p:nvSpPr>
        <p:spPr bwMode="auto">
          <a:xfrm>
            <a:off x="0" y="0"/>
            <a:ext cx="9144000" cy="6858000"/>
          </a:xfrm>
          <a:prstGeom prst="rect">
            <a:avLst/>
          </a:prstGeom>
          <a:solidFill>
            <a:srgbClr val="66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3075" name="Rectangle 3"/>
          <p:cNvSpPr>
            <a:spLocks noChangeArrowheads="1"/>
          </p:cNvSpPr>
          <p:nvPr userDrawn="1"/>
        </p:nvSpPr>
        <p:spPr bwMode="auto">
          <a:xfrm>
            <a:off x="0" y="2438400"/>
            <a:ext cx="9144000" cy="3276600"/>
          </a:xfrm>
          <a:prstGeom prst="rect">
            <a:avLst/>
          </a:prstGeom>
          <a:gradFill rotWithShape="0">
            <a:gsLst>
              <a:gs pos="0">
                <a:srgbClr val="003366">
                  <a:gamma/>
                  <a:shade val="46275"/>
                  <a:invGamma/>
                </a:srgbClr>
              </a:gs>
              <a:gs pos="100000">
                <a:srgbClr val="003366"/>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ltLang="en-US"/>
              <a:t>      </a:t>
            </a:r>
          </a:p>
        </p:txBody>
      </p:sp>
      <p:sp>
        <p:nvSpPr>
          <p:cNvPr id="3078" name="Rectangle 6"/>
          <p:cNvSpPr>
            <a:spLocks noGrp="1" noChangeArrowheads="1"/>
          </p:cNvSpPr>
          <p:nvPr>
            <p:ph type="subTitle" idx="1"/>
          </p:nvPr>
        </p:nvSpPr>
        <p:spPr>
          <a:xfrm>
            <a:off x="1371600" y="2895600"/>
            <a:ext cx="6400800" cy="990600"/>
          </a:xfrm>
        </p:spPr>
        <p:txBody>
          <a:bodyPr/>
          <a:lstStyle>
            <a:lvl1pPr marL="0" indent="0" algn="ctr">
              <a:buFontTx/>
              <a:buNone/>
              <a:defRPr>
                <a:solidFill>
                  <a:srgbClr val="6699CC"/>
                </a:solidFill>
                <a:latin typeface="Times New Roman" panose="02020603050405020304" pitchFamily="18" charset="0"/>
              </a:defRPr>
            </a:lvl1pPr>
          </a:lstStyle>
          <a:p>
            <a:pPr lvl="0"/>
            <a:r>
              <a:rPr lang="en-US" altLang="en-US" noProof="0"/>
              <a:t>Click to edit Master subtitle style</a:t>
            </a:r>
          </a:p>
        </p:txBody>
      </p:sp>
      <p:sp>
        <p:nvSpPr>
          <p:cNvPr id="3077" name="Rectangle 5"/>
          <p:cNvSpPr>
            <a:spLocks noGrp="1" noChangeArrowheads="1"/>
          </p:cNvSpPr>
          <p:nvPr>
            <p:ph type="ctrTitle"/>
          </p:nvPr>
        </p:nvSpPr>
        <p:spPr>
          <a:xfrm>
            <a:off x="914400" y="533400"/>
            <a:ext cx="7315200" cy="1371600"/>
          </a:xfrm>
        </p:spPr>
        <p:txBody>
          <a:bodyPr/>
          <a:lstStyle>
            <a:lvl1pPr>
              <a:defRPr>
                <a:solidFill>
                  <a:schemeClr val="bg1"/>
                </a:solidFill>
              </a:defRPr>
            </a:lvl1pPr>
          </a:lstStyle>
          <a:p>
            <a:pPr lvl="0"/>
            <a:r>
              <a:rPr lang="en-US" altLang="en-US" noProof="0"/>
              <a:t>Click to edit Master title style</a:t>
            </a:r>
          </a:p>
        </p:txBody>
      </p:sp>
      <p:sp>
        <p:nvSpPr>
          <p:cNvPr id="3079" name="Rectangle 7"/>
          <p:cNvSpPr>
            <a:spLocks noGrp="1" noChangeArrowheads="1"/>
          </p:cNvSpPr>
          <p:nvPr>
            <p:ph type="dt" sz="half" idx="2"/>
          </p:nvPr>
        </p:nvSpPr>
        <p:spPr>
          <a:xfrm>
            <a:off x="1371600" y="3962400"/>
            <a:ext cx="6400800" cy="457200"/>
          </a:xfrm>
        </p:spPr>
        <p:txBody>
          <a:bodyPr/>
          <a:lstStyle>
            <a:lvl1pPr algn="ctr">
              <a:defRPr sz="1600">
                <a:solidFill>
                  <a:schemeClr val="bg1"/>
                </a:solidFill>
              </a:defRPr>
            </a:lvl1pPr>
          </a:lstStyle>
          <a:p>
            <a:endParaRPr lang="en-US" altLang="en-US"/>
          </a:p>
        </p:txBody>
      </p:sp>
      <p:sp>
        <p:nvSpPr>
          <p:cNvPr id="3080" name="Rectangle 8"/>
          <p:cNvSpPr>
            <a:spLocks noGrp="1" noChangeArrowheads="1"/>
          </p:cNvSpPr>
          <p:nvPr>
            <p:ph type="ftr" sz="quarter" idx="3"/>
          </p:nvPr>
        </p:nvSpPr>
        <p:spPr>
          <a:xfrm>
            <a:off x="1371600" y="4648200"/>
            <a:ext cx="6400800" cy="304800"/>
          </a:xfrm>
        </p:spPr>
        <p:txBody>
          <a:bodyPr/>
          <a:lstStyle>
            <a:lvl1pPr algn="ctr">
              <a:defRPr sz="1000">
                <a:solidFill>
                  <a:schemeClr val="bg1"/>
                </a:solidFill>
              </a:defRPr>
            </a:lvl1pPr>
          </a:lstStyle>
          <a:p>
            <a:endParaRPr lang="en-US" altLang="en-US"/>
          </a:p>
        </p:txBody>
      </p:sp>
      <p:sp>
        <p:nvSpPr>
          <p:cNvPr id="3081" name="Rectangle 9"/>
          <p:cNvSpPr>
            <a:spLocks noGrp="1" noChangeArrowheads="1"/>
          </p:cNvSpPr>
          <p:nvPr>
            <p:ph type="sldNum" sz="quarter" idx="4"/>
          </p:nvPr>
        </p:nvSpPr>
        <p:spPr>
          <a:xfrm>
            <a:off x="8610600" y="6400800"/>
            <a:ext cx="533400" cy="304800"/>
          </a:xfrm>
        </p:spPr>
        <p:txBody>
          <a:bodyPr/>
          <a:lstStyle>
            <a:lvl1pPr algn="ctr">
              <a:defRPr/>
            </a:lvl1pPr>
          </a:lstStyle>
          <a:p>
            <a:fld id="{724C21D5-F5C7-42DA-BE3E-B6E675B99CD9}" type="slidenum">
              <a:rPr lang="en-US" altLang="en-US"/>
              <a:pPr/>
              <a:t>‹#›</a:t>
            </a:fld>
            <a:endParaRPr lang="en-US" altLang="en-US"/>
          </a:p>
        </p:txBody>
      </p:sp>
      <p:pic>
        <p:nvPicPr>
          <p:cNvPr id="3090" name="Picture 18" descr="UNC_Lineberger_white_on_tran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467100" y="5867400"/>
            <a:ext cx="2209800" cy="884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8756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C52974EA-E5E2-4736-95C4-1217BF1C718F}" type="slidenum">
              <a:rPr lang="en-US" altLang="en-US"/>
              <a:pPr/>
              <a:t>‹#›</a:t>
            </a:fld>
            <a:endParaRPr lang="en-US" altLang="en-US"/>
          </a:p>
        </p:txBody>
      </p:sp>
    </p:spTree>
    <p:extLst>
      <p:ext uri="{BB962C8B-B14F-4D97-AF65-F5344CB8AC3E}">
        <p14:creationId xmlns:p14="http://schemas.microsoft.com/office/powerpoint/2010/main" val="11298475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257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257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979A2F25-6196-4895-A542-2839A90D15A4}" type="slidenum">
              <a:rPr lang="en-US" altLang="en-US"/>
              <a:pPr/>
              <a:t>‹#›</a:t>
            </a:fld>
            <a:endParaRPr lang="en-US" altLang="en-US"/>
          </a:p>
        </p:txBody>
      </p:sp>
    </p:spTree>
    <p:extLst>
      <p:ext uri="{BB962C8B-B14F-4D97-AF65-F5344CB8AC3E}">
        <p14:creationId xmlns:p14="http://schemas.microsoft.com/office/powerpoint/2010/main" val="1340721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2B89530-B11B-4F98-ADDD-EED2EA7D7918}" type="slidenum">
              <a:rPr lang="en-US" altLang="en-US"/>
              <a:pPr/>
              <a:t>‹#›</a:t>
            </a:fld>
            <a:endParaRPr lang="en-US" altLang="en-US"/>
          </a:p>
        </p:txBody>
      </p:sp>
    </p:spTree>
    <p:extLst>
      <p:ext uri="{BB962C8B-B14F-4D97-AF65-F5344CB8AC3E}">
        <p14:creationId xmlns:p14="http://schemas.microsoft.com/office/powerpoint/2010/main" val="25249400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AD8D2730-46C4-400A-986E-F57E059453BA}" type="slidenum">
              <a:rPr lang="en-US" altLang="en-US"/>
              <a:pPr/>
              <a:t>‹#›</a:t>
            </a:fld>
            <a:endParaRPr lang="en-US" altLang="en-US"/>
          </a:p>
        </p:txBody>
      </p:sp>
    </p:spTree>
    <p:extLst>
      <p:ext uri="{BB962C8B-B14F-4D97-AF65-F5344CB8AC3E}">
        <p14:creationId xmlns:p14="http://schemas.microsoft.com/office/powerpoint/2010/main" val="3388785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38862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3CFFDDE3-9706-42E4-BD90-3FA63DFB8DC5}" type="slidenum">
              <a:rPr lang="en-US" altLang="en-US"/>
              <a:pPr/>
              <a:t>‹#›</a:t>
            </a:fld>
            <a:endParaRPr lang="en-US" altLang="en-US"/>
          </a:p>
        </p:txBody>
      </p:sp>
    </p:spTree>
    <p:extLst>
      <p:ext uri="{BB962C8B-B14F-4D97-AF65-F5344CB8AC3E}">
        <p14:creationId xmlns:p14="http://schemas.microsoft.com/office/powerpoint/2010/main" val="4075615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33DF927-8216-45F3-852A-232A62C7C0CF}" type="slidenum">
              <a:rPr lang="en-US" altLang="en-US"/>
              <a:pPr/>
              <a:t>‹#›</a:t>
            </a:fld>
            <a:endParaRPr lang="en-US" altLang="en-US"/>
          </a:p>
        </p:txBody>
      </p:sp>
    </p:spTree>
    <p:extLst>
      <p:ext uri="{BB962C8B-B14F-4D97-AF65-F5344CB8AC3E}">
        <p14:creationId xmlns:p14="http://schemas.microsoft.com/office/powerpoint/2010/main" val="2991603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00D82CBB-9C36-4184-B649-D2D60ECC2713}" type="slidenum">
              <a:rPr lang="en-US" altLang="en-US"/>
              <a:pPr/>
              <a:t>‹#›</a:t>
            </a:fld>
            <a:endParaRPr lang="en-US" altLang="en-US"/>
          </a:p>
        </p:txBody>
      </p:sp>
    </p:spTree>
    <p:extLst>
      <p:ext uri="{BB962C8B-B14F-4D97-AF65-F5344CB8AC3E}">
        <p14:creationId xmlns:p14="http://schemas.microsoft.com/office/powerpoint/2010/main" val="36564038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AB0E525-0A43-4DF2-AF65-6FA77E6864CA}" type="slidenum">
              <a:rPr lang="en-US" altLang="en-US"/>
              <a:pPr/>
              <a:t>‹#›</a:t>
            </a:fld>
            <a:endParaRPr lang="en-US" altLang="en-US"/>
          </a:p>
        </p:txBody>
      </p:sp>
    </p:spTree>
    <p:extLst>
      <p:ext uri="{BB962C8B-B14F-4D97-AF65-F5344CB8AC3E}">
        <p14:creationId xmlns:p14="http://schemas.microsoft.com/office/powerpoint/2010/main" val="2409826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06AEEFC-892D-41EB-A8BB-71E3BC6CF713}" type="slidenum">
              <a:rPr lang="en-US" altLang="en-US"/>
              <a:pPr/>
              <a:t>‹#›</a:t>
            </a:fld>
            <a:endParaRPr lang="en-US" altLang="en-US"/>
          </a:p>
        </p:txBody>
      </p:sp>
    </p:spTree>
    <p:extLst>
      <p:ext uri="{BB962C8B-B14F-4D97-AF65-F5344CB8AC3E}">
        <p14:creationId xmlns:p14="http://schemas.microsoft.com/office/powerpoint/2010/main" val="21650092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90AD9D08-F17E-498E-BAC4-DC939C4AEE89}" type="slidenum">
              <a:rPr lang="en-US" altLang="en-US"/>
              <a:pPr/>
              <a:t>‹#›</a:t>
            </a:fld>
            <a:endParaRPr lang="en-US" altLang="en-US"/>
          </a:p>
        </p:txBody>
      </p:sp>
    </p:spTree>
    <p:extLst>
      <p:ext uri="{BB962C8B-B14F-4D97-AF65-F5344CB8AC3E}">
        <p14:creationId xmlns:p14="http://schemas.microsoft.com/office/powerpoint/2010/main" val="1718421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31" name="Rectangle 7"/>
          <p:cNvSpPr>
            <a:spLocks noChangeArrowheads="1"/>
          </p:cNvSpPr>
          <p:nvPr userDrawn="1"/>
        </p:nvSpPr>
        <p:spPr bwMode="auto">
          <a:xfrm>
            <a:off x="0" y="0"/>
            <a:ext cx="9144000" cy="6858000"/>
          </a:xfrm>
          <a:prstGeom prst="rect">
            <a:avLst/>
          </a:prstGeom>
          <a:solidFill>
            <a:srgbClr val="6699CC"/>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039" name="Rectangle 15"/>
          <p:cNvSpPr>
            <a:spLocks noChangeArrowheads="1"/>
          </p:cNvSpPr>
          <p:nvPr userDrawn="1"/>
        </p:nvSpPr>
        <p:spPr bwMode="auto">
          <a:xfrm>
            <a:off x="0" y="0"/>
            <a:ext cx="9144000" cy="6477000"/>
          </a:xfrm>
          <a:prstGeom prst="rect">
            <a:avLst/>
          </a:prstGeom>
          <a:gradFill rotWithShape="0">
            <a:gsLst>
              <a:gs pos="0">
                <a:srgbClr val="003366">
                  <a:gamma/>
                  <a:shade val="46275"/>
                  <a:invGamma/>
                </a:srgbClr>
              </a:gs>
              <a:gs pos="100000">
                <a:srgbClr val="003366"/>
              </a:gs>
            </a:gsLst>
            <a:lin ang="5400000" scaled="1"/>
          </a:gra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algn="ctr"/>
            <a:r>
              <a:rPr lang="en-US" altLang="en-US"/>
              <a:t>      </a:t>
            </a:r>
          </a:p>
        </p:txBody>
      </p:sp>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685800" y="1981200"/>
            <a:ext cx="7772400" cy="3886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685800" y="6553200"/>
            <a:ext cx="1524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800">
                <a:solidFill>
                  <a:srgbClr val="003366"/>
                </a:solidFill>
              </a:defRPr>
            </a:lvl1pPr>
          </a:lstStyle>
          <a:p>
            <a:endParaRPr lang="en-US" altLang="en-US"/>
          </a:p>
        </p:txBody>
      </p:sp>
      <p:sp>
        <p:nvSpPr>
          <p:cNvPr id="1029" name="Rectangle 5"/>
          <p:cNvSpPr>
            <a:spLocks noGrp="1" noChangeArrowheads="1"/>
          </p:cNvSpPr>
          <p:nvPr>
            <p:ph type="ftr" sz="quarter" idx="3"/>
          </p:nvPr>
        </p:nvSpPr>
        <p:spPr bwMode="auto">
          <a:xfrm>
            <a:off x="2209800" y="6553200"/>
            <a:ext cx="5105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defRPr sz="800">
                <a:solidFill>
                  <a:srgbClr val="003366"/>
                </a:solidFill>
              </a:defRPr>
            </a:lvl1pPr>
          </a:lstStyle>
          <a:p>
            <a:endParaRPr lang="en-US" altLang="en-US"/>
          </a:p>
        </p:txBody>
      </p:sp>
      <p:sp>
        <p:nvSpPr>
          <p:cNvPr id="1030" name="Rectangle 6"/>
          <p:cNvSpPr>
            <a:spLocks noGrp="1" noChangeArrowheads="1"/>
          </p:cNvSpPr>
          <p:nvPr>
            <p:ph type="sldNum" sz="quarter" idx="4"/>
          </p:nvPr>
        </p:nvSpPr>
        <p:spPr bwMode="auto">
          <a:xfrm>
            <a:off x="0" y="6553200"/>
            <a:ext cx="4572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800">
                <a:solidFill>
                  <a:schemeClr val="bg1"/>
                </a:solidFill>
              </a:defRPr>
            </a:lvl1pPr>
          </a:lstStyle>
          <a:p>
            <a:fld id="{415C83E0-F902-4543-BE8F-86F0FB078C27}" type="slidenum">
              <a:rPr lang="en-US" altLang="en-US"/>
              <a:pPr/>
              <a:t>‹#›</a:t>
            </a:fld>
            <a:endParaRPr lang="en-US" altLang="en-US"/>
          </a:p>
        </p:txBody>
      </p:sp>
      <p:pic>
        <p:nvPicPr>
          <p:cNvPr id="1041" name="Picture 17" descr="UNC_Lineberger_white_on_trans"/>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8001000" y="6461125"/>
            <a:ext cx="990600" cy="396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1533613"/>
      </p:ext>
    </p:extLst>
  </p:cSld>
  <p:clrMap bg1="lt1" tx1="dk1" bg2="lt2" tx2="dk2" accent1="accent1" accent2="accent2" accent3="accent3" accent4="accent4" accent5="accent5" accent6="accent6" hlink="hlink" folHlink="folHlink"/>
  <p:sldLayoutIdLst>
    <p:sldLayoutId id="2147484063"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Lst>
  <p:txStyles>
    <p:titleStyle>
      <a:lvl1pPr algn="ctr" rtl="0" fontAlgn="base">
        <a:spcBef>
          <a:spcPct val="0"/>
        </a:spcBef>
        <a:spcAft>
          <a:spcPct val="0"/>
        </a:spcAft>
        <a:defRPr sz="4400" kern="1200">
          <a:solidFill>
            <a:srgbClr val="6699CC"/>
          </a:solidFill>
          <a:latin typeface="+mj-lt"/>
          <a:ea typeface="+mj-ea"/>
          <a:cs typeface="+mj-cs"/>
        </a:defRPr>
      </a:lvl1pPr>
      <a:lvl2pPr algn="ctr" rtl="0" fontAlgn="base">
        <a:spcBef>
          <a:spcPct val="0"/>
        </a:spcBef>
        <a:spcAft>
          <a:spcPct val="0"/>
        </a:spcAft>
        <a:defRPr sz="4400">
          <a:solidFill>
            <a:srgbClr val="6699CC"/>
          </a:solidFill>
          <a:latin typeface="Times New Roman" panose="02020603050405020304" pitchFamily="18" charset="0"/>
          <a:ea typeface="ＭＳ Ｐゴシック" panose="020B0600070205080204" pitchFamily="34" charset="-128"/>
        </a:defRPr>
      </a:lvl2pPr>
      <a:lvl3pPr algn="ctr" rtl="0" fontAlgn="base">
        <a:spcBef>
          <a:spcPct val="0"/>
        </a:spcBef>
        <a:spcAft>
          <a:spcPct val="0"/>
        </a:spcAft>
        <a:defRPr sz="4400">
          <a:solidFill>
            <a:srgbClr val="6699CC"/>
          </a:solidFill>
          <a:latin typeface="Times New Roman" panose="02020603050405020304" pitchFamily="18" charset="0"/>
          <a:ea typeface="ＭＳ Ｐゴシック" panose="020B0600070205080204" pitchFamily="34" charset="-128"/>
        </a:defRPr>
      </a:lvl3pPr>
      <a:lvl4pPr algn="ctr" rtl="0" fontAlgn="base">
        <a:spcBef>
          <a:spcPct val="0"/>
        </a:spcBef>
        <a:spcAft>
          <a:spcPct val="0"/>
        </a:spcAft>
        <a:defRPr sz="4400">
          <a:solidFill>
            <a:srgbClr val="6699CC"/>
          </a:solidFill>
          <a:latin typeface="Times New Roman" panose="02020603050405020304" pitchFamily="18" charset="0"/>
          <a:ea typeface="ＭＳ Ｐゴシック" panose="020B0600070205080204" pitchFamily="34" charset="-128"/>
        </a:defRPr>
      </a:lvl4pPr>
      <a:lvl5pPr algn="ctr" rtl="0" fontAlgn="base">
        <a:spcBef>
          <a:spcPct val="0"/>
        </a:spcBef>
        <a:spcAft>
          <a:spcPct val="0"/>
        </a:spcAft>
        <a:defRPr sz="4400">
          <a:solidFill>
            <a:srgbClr val="6699CC"/>
          </a:solidFill>
          <a:latin typeface="Times New Roman" panose="02020603050405020304" pitchFamily="18" charset="0"/>
          <a:ea typeface="ＭＳ Ｐゴシック" panose="020B0600070205080204" pitchFamily="34" charset="-128"/>
        </a:defRPr>
      </a:lvl5pPr>
      <a:lvl6pPr marL="457200" algn="ctr" rtl="0" fontAlgn="base">
        <a:spcBef>
          <a:spcPct val="0"/>
        </a:spcBef>
        <a:spcAft>
          <a:spcPct val="0"/>
        </a:spcAft>
        <a:defRPr sz="4400">
          <a:solidFill>
            <a:srgbClr val="6699CC"/>
          </a:solidFill>
          <a:latin typeface="Times New Roman" panose="02020603050405020304" pitchFamily="18" charset="0"/>
          <a:ea typeface="ＭＳ Ｐゴシック" panose="020B0600070205080204" pitchFamily="34" charset="-128"/>
        </a:defRPr>
      </a:lvl6pPr>
      <a:lvl7pPr marL="914400" algn="ctr" rtl="0" fontAlgn="base">
        <a:spcBef>
          <a:spcPct val="0"/>
        </a:spcBef>
        <a:spcAft>
          <a:spcPct val="0"/>
        </a:spcAft>
        <a:defRPr sz="4400">
          <a:solidFill>
            <a:srgbClr val="6699CC"/>
          </a:solidFill>
          <a:latin typeface="Times New Roman" panose="02020603050405020304" pitchFamily="18" charset="0"/>
          <a:ea typeface="ＭＳ Ｐゴシック" panose="020B0600070205080204" pitchFamily="34" charset="-128"/>
        </a:defRPr>
      </a:lvl7pPr>
      <a:lvl8pPr marL="1371600" algn="ctr" rtl="0" fontAlgn="base">
        <a:spcBef>
          <a:spcPct val="0"/>
        </a:spcBef>
        <a:spcAft>
          <a:spcPct val="0"/>
        </a:spcAft>
        <a:defRPr sz="4400">
          <a:solidFill>
            <a:srgbClr val="6699CC"/>
          </a:solidFill>
          <a:latin typeface="Times New Roman" panose="02020603050405020304" pitchFamily="18" charset="0"/>
          <a:ea typeface="ＭＳ Ｐゴシック" panose="020B0600070205080204" pitchFamily="34" charset="-128"/>
        </a:defRPr>
      </a:lvl8pPr>
      <a:lvl9pPr marL="1828800" algn="ctr" rtl="0" fontAlgn="base">
        <a:spcBef>
          <a:spcPct val="0"/>
        </a:spcBef>
        <a:spcAft>
          <a:spcPct val="0"/>
        </a:spcAft>
        <a:defRPr sz="4400">
          <a:solidFill>
            <a:srgbClr val="6699CC"/>
          </a:solidFill>
          <a:latin typeface="Times New Roman" panose="02020603050405020304" pitchFamily="18" charset="0"/>
          <a:ea typeface="ＭＳ Ｐゴシック" panose="020B0600070205080204" pitchFamily="34" charset="-128"/>
        </a:defRPr>
      </a:lvl9pPr>
    </p:titleStyle>
    <p:bodyStyle>
      <a:lvl1pPr marL="342900" indent="-342900" algn="l" rtl="0" fontAlgn="base">
        <a:spcBef>
          <a:spcPct val="20000"/>
        </a:spcBef>
        <a:spcAft>
          <a:spcPct val="0"/>
        </a:spcAft>
        <a:buChar char="•"/>
        <a:defRPr sz="3200" kern="1200">
          <a:solidFill>
            <a:schemeClr val="bg1"/>
          </a:solidFill>
          <a:latin typeface="+mn-lt"/>
          <a:ea typeface="+mn-ea"/>
          <a:cs typeface="+mn-cs"/>
        </a:defRPr>
      </a:lvl1pPr>
      <a:lvl2pPr marL="742950" indent="-285750" algn="l" rtl="0" fontAlgn="base">
        <a:spcBef>
          <a:spcPct val="20000"/>
        </a:spcBef>
        <a:spcAft>
          <a:spcPct val="0"/>
        </a:spcAft>
        <a:buChar char="–"/>
        <a:defRPr sz="2800" kern="1200">
          <a:solidFill>
            <a:schemeClr val="bg1"/>
          </a:solidFill>
          <a:latin typeface="+mn-lt"/>
          <a:ea typeface="+mn-ea"/>
          <a:cs typeface="+mn-cs"/>
        </a:defRPr>
      </a:lvl2pPr>
      <a:lvl3pPr marL="1143000" indent="-228600" algn="l" rtl="0" fontAlgn="base">
        <a:spcBef>
          <a:spcPct val="20000"/>
        </a:spcBef>
        <a:spcAft>
          <a:spcPct val="0"/>
        </a:spcAft>
        <a:buChar char="•"/>
        <a:defRPr sz="2400" kern="1200">
          <a:solidFill>
            <a:schemeClr val="bg1"/>
          </a:solidFill>
          <a:latin typeface="+mn-lt"/>
          <a:ea typeface="+mn-ea"/>
          <a:cs typeface="+mn-cs"/>
        </a:defRPr>
      </a:lvl3pPr>
      <a:lvl4pPr marL="1600200" indent="-228600" algn="l" rtl="0" fontAlgn="base">
        <a:spcBef>
          <a:spcPct val="20000"/>
        </a:spcBef>
        <a:spcAft>
          <a:spcPct val="0"/>
        </a:spcAft>
        <a:buChar char="–"/>
        <a:defRPr sz="2000" kern="1200">
          <a:solidFill>
            <a:schemeClr val="bg1"/>
          </a:solidFill>
          <a:latin typeface="+mn-lt"/>
          <a:ea typeface="+mn-ea"/>
          <a:cs typeface="+mn-cs"/>
        </a:defRPr>
      </a:lvl4pPr>
      <a:lvl5pPr marL="2057400" indent="-228600" algn="l" rtl="0" fontAlgn="base">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18.tiff"/><Relationship Id="rId3" Type="http://schemas.openxmlformats.org/officeDocument/2006/relationships/diagramLayout" Target="../diagrams/layout1.xml"/><Relationship Id="rId7" Type="http://schemas.openxmlformats.org/officeDocument/2006/relationships/image" Target="../media/image1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4"/>
          <p:cNvSpPr>
            <a:spLocks noGrp="1"/>
          </p:cNvSpPr>
          <p:nvPr>
            <p:ph type="subTitle" idx="1"/>
          </p:nvPr>
        </p:nvSpPr>
        <p:spPr>
          <a:xfrm>
            <a:off x="838200" y="3200400"/>
            <a:ext cx="7467600" cy="1752600"/>
          </a:xfrm>
        </p:spPr>
        <p:txBody>
          <a:bodyPr>
            <a:normAutofit fontScale="70000" lnSpcReduction="20000"/>
          </a:bodyPr>
          <a:lstStyle/>
          <a:p>
            <a:r>
              <a:rPr lang="en-US" sz="4000" dirty="0">
                <a:latin typeface="Arial"/>
                <a:ea typeface="Osaka" charset="0"/>
                <a:cs typeface="Arial"/>
              </a:rPr>
              <a:t>Marc A. </a:t>
            </a:r>
            <a:r>
              <a:rPr lang="en-US" sz="4000" dirty="0" err="1">
                <a:latin typeface="Arial"/>
                <a:ea typeface="Osaka" charset="0"/>
                <a:cs typeface="Arial"/>
              </a:rPr>
              <a:t>Bjurlin</a:t>
            </a:r>
            <a:r>
              <a:rPr lang="en-US" sz="4000" dirty="0">
                <a:latin typeface="Arial"/>
                <a:ea typeface="Osaka" charset="0"/>
                <a:cs typeface="Arial"/>
              </a:rPr>
              <a:t>, DO, MSc</a:t>
            </a:r>
            <a:br>
              <a:rPr lang="en-US" sz="4000" dirty="0">
                <a:latin typeface="Arial"/>
                <a:ea typeface="Osaka" charset="0"/>
                <a:cs typeface="Arial"/>
              </a:rPr>
            </a:br>
            <a:r>
              <a:rPr lang="en-US" sz="4000" dirty="0">
                <a:latin typeface="Arial"/>
                <a:ea typeface="Osaka" charset="0"/>
                <a:cs typeface="Arial"/>
              </a:rPr>
              <a:t>Associate Professor</a:t>
            </a:r>
          </a:p>
          <a:p>
            <a:r>
              <a:rPr lang="en-US" sz="4000" dirty="0">
                <a:latin typeface="Arial"/>
                <a:ea typeface="Osaka" charset="0"/>
                <a:cs typeface="Arial"/>
              </a:rPr>
              <a:t>Department of Urology</a:t>
            </a:r>
          </a:p>
          <a:p>
            <a:r>
              <a:rPr lang="en-US" sz="4000" dirty="0" err="1">
                <a:latin typeface="Arial"/>
                <a:ea typeface="Osaka" charset="0"/>
                <a:cs typeface="Arial"/>
              </a:rPr>
              <a:t>Lineberger</a:t>
            </a:r>
            <a:r>
              <a:rPr lang="en-US" sz="4000" dirty="0">
                <a:latin typeface="Arial"/>
                <a:ea typeface="Osaka" charset="0"/>
                <a:cs typeface="Arial"/>
              </a:rPr>
              <a:t> Comprehensive Cancer Center</a:t>
            </a:r>
            <a:endParaRPr lang="en-US" dirty="0"/>
          </a:p>
        </p:txBody>
      </p:sp>
      <p:sp>
        <p:nvSpPr>
          <p:cNvPr id="4" name="Title 3"/>
          <p:cNvSpPr>
            <a:spLocks noGrp="1"/>
          </p:cNvSpPr>
          <p:nvPr>
            <p:ph type="ctrTitle"/>
          </p:nvPr>
        </p:nvSpPr>
        <p:spPr>
          <a:xfrm>
            <a:off x="685800" y="1066800"/>
            <a:ext cx="7772400" cy="1470025"/>
          </a:xfrm>
        </p:spPr>
        <p:txBody>
          <a:bodyPr>
            <a:normAutofit fontScale="90000"/>
          </a:bodyPr>
          <a:lstStyle/>
          <a:p>
            <a:r>
              <a:rPr lang="en-US" dirty="0">
                <a:latin typeface="+mn-lt"/>
              </a:rPr>
              <a:t>MRI Ultrasound Fusion Targeted Prostate Biopsy In Prostate Cancer Localization, Risk Assessment, And Focal Therapy</a:t>
            </a:r>
            <a:br>
              <a:rPr lang="en-US" dirty="0">
                <a:latin typeface="+mn-lt"/>
              </a:rPr>
            </a:br>
            <a:br>
              <a:rPr lang="en-US" dirty="0">
                <a:solidFill>
                  <a:srgbClr val="FFFF00"/>
                </a:solidFill>
                <a:latin typeface="+mn-lt"/>
              </a:rPr>
            </a:br>
            <a:endParaRPr lang="en-US" dirty="0">
              <a:latin typeface="+mn-lt"/>
            </a:endParaRPr>
          </a:p>
        </p:txBody>
      </p:sp>
    </p:spTree>
    <p:extLst>
      <p:ext uri="{BB962C8B-B14F-4D97-AF65-F5344CB8AC3E}">
        <p14:creationId xmlns:p14="http://schemas.microsoft.com/office/powerpoint/2010/main" val="2574944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7610" y="306647"/>
            <a:ext cx="7772400" cy="1143000"/>
          </a:xfrm>
        </p:spPr>
        <p:txBody>
          <a:bodyPr/>
          <a:lstStyle/>
          <a:p>
            <a:r>
              <a:rPr lang="en-US" dirty="0">
                <a:latin typeface="Arial" panose="020B0604020202020204" pitchFamily="34" charset="0"/>
                <a:cs typeface="Arial" panose="020B0604020202020204" pitchFamily="34" charset="0"/>
              </a:rPr>
              <a:t>MRI-targeted fusion biopsy</a:t>
            </a:r>
          </a:p>
        </p:txBody>
      </p:sp>
      <p:grpSp>
        <p:nvGrpSpPr>
          <p:cNvPr id="4" name="Group 3"/>
          <p:cNvGrpSpPr/>
          <p:nvPr/>
        </p:nvGrpSpPr>
        <p:grpSpPr>
          <a:xfrm>
            <a:off x="170062" y="1752600"/>
            <a:ext cx="8803876" cy="4991531"/>
            <a:chOff x="340124" y="304800"/>
            <a:chExt cx="8340471" cy="4991531"/>
          </a:xfrm>
        </p:grpSpPr>
        <p:pic>
          <p:nvPicPr>
            <p:cNvPr id="5" name="Picture 2" descr="E:\ArtemisDatabase11mars15\PATDBASE\1768263\20140926\144523\REPORT\IMAGES\GS00005.bmp"/>
            <p:cNvPicPr>
              <a:picLocks noChangeAspect="1" noChangeArrowheads="1"/>
            </p:cNvPicPr>
            <p:nvPr/>
          </p:nvPicPr>
          <p:blipFill rotWithShape="1">
            <a:blip r:embed="rId2">
              <a:extLst>
                <a:ext uri="{28A0092B-C50C-407E-A947-70E740481C1C}">
                  <a14:useLocalDpi xmlns:a14="http://schemas.microsoft.com/office/drawing/2010/main" val="0"/>
                </a:ext>
              </a:extLst>
            </a:blip>
            <a:srcRect l="20564" t="21428" r="20564" b="21428"/>
            <a:stretch/>
          </p:blipFill>
          <p:spPr bwMode="auto">
            <a:xfrm>
              <a:off x="340124" y="2819830"/>
              <a:ext cx="2781300" cy="2476501"/>
            </a:xfrm>
            <a:prstGeom prst="rect">
              <a:avLst/>
            </a:prstGeom>
            <a:noFill/>
            <a:ln w="47625">
              <a:solidFill>
                <a:schemeClr val="tx1">
                  <a:lumMod val="85000"/>
                  <a:lumOff val="15000"/>
                </a:schemeClr>
              </a:solidFill>
            </a:ln>
            <a:extLst>
              <a:ext uri="{909E8E84-426E-40dd-AFC4-6F175D3DCCD1}">
                <a14:hiddenFill xmlns="" xmlns:a14="http://schemas.microsoft.com/office/drawing/2010/main">
                  <a:solidFill>
                    <a:srgbClr val="FFFFFF"/>
                  </a:solidFill>
                </a14:hiddenFill>
              </a:ext>
            </a:extLst>
          </p:spPr>
        </p:pic>
        <p:pic>
          <p:nvPicPr>
            <p:cNvPr id="6" name="Picture 3" descr="E:\ArtemisDatabase11mars15\PATDBASE\1768263\20140926\144523\REPORT\IMAGES\GS00004.bmp"/>
            <p:cNvPicPr>
              <a:picLocks noChangeAspect="1" noChangeArrowheads="1"/>
            </p:cNvPicPr>
            <p:nvPr/>
          </p:nvPicPr>
          <p:blipFill rotWithShape="1">
            <a:blip r:embed="rId3">
              <a:extLst>
                <a:ext uri="{28A0092B-C50C-407E-A947-70E740481C1C}">
                  <a14:useLocalDpi xmlns:a14="http://schemas.microsoft.com/office/drawing/2010/main" val="0"/>
                </a:ext>
              </a:extLst>
            </a:blip>
            <a:srcRect l="20054" t="19926" r="20596" b="22932"/>
            <a:stretch/>
          </p:blipFill>
          <p:spPr bwMode="auto">
            <a:xfrm>
              <a:off x="3121424" y="2819830"/>
              <a:ext cx="2781300" cy="2476501"/>
            </a:xfrm>
            <a:prstGeom prst="rect">
              <a:avLst/>
            </a:prstGeom>
            <a:noFill/>
            <a:ln w="47625">
              <a:solidFill>
                <a:schemeClr val="tx1">
                  <a:lumMod val="85000"/>
                  <a:lumOff val="15000"/>
                </a:schemeClr>
              </a:solidFill>
            </a:ln>
            <a:extLst>
              <a:ext uri="{909E8E84-426E-40dd-AFC4-6F175D3DCCD1}">
                <a14:hiddenFill xmlns="" xmlns:a14="http://schemas.microsoft.com/office/drawing/2010/main">
                  <a:solidFill>
                    <a:srgbClr val="FFFFFF"/>
                  </a:solidFill>
                </a14:hiddenFill>
              </a:ext>
            </a:extLst>
          </p:spPr>
        </p:pic>
        <p:pic>
          <p:nvPicPr>
            <p:cNvPr id="7" name="Picture 2" descr="C:\Users\nm1607\AppData\Local\Microsoft\Windows\Temporary Internet Files\Content.IE5\07WQHU3I\perez figure.png"/>
            <p:cNvPicPr>
              <a:picLocks noChangeArrowheads="1"/>
            </p:cNvPicPr>
            <p:nvPr/>
          </p:nvPicPr>
          <p:blipFill rotWithShape="1">
            <a:blip r:embed="rId4">
              <a:extLst>
                <a:ext uri="{28A0092B-C50C-407E-A947-70E740481C1C}">
                  <a14:useLocalDpi xmlns:a14="http://schemas.microsoft.com/office/drawing/2010/main" val="0"/>
                </a:ext>
              </a:extLst>
            </a:blip>
            <a:srcRect l="58333" t="10792" r="972" b="6262"/>
            <a:stretch/>
          </p:blipFill>
          <p:spPr bwMode="auto">
            <a:xfrm>
              <a:off x="5943600" y="2817544"/>
              <a:ext cx="2736995" cy="2478024"/>
            </a:xfrm>
            <a:prstGeom prst="rect">
              <a:avLst/>
            </a:prstGeom>
            <a:noFill/>
            <a:ln w="47625">
              <a:solidFill>
                <a:schemeClr val="tx1">
                  <a:lumMod val="85000"/>
                  <a:lumOff val="15000"/>
                </a:schemeClr>
              </a:solidFill>
            </a:ln>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344423" y="2817544"/>
              <a:ext cx="627741" cy="461665"/>
            </a:xfrm>
            <a:prstGeom prst="rect">
              <a:avLst/>
            </a:prstGeom>
            <a:noFill/>
          </p:spPr>
          <p:txBody>
            <a:bodyPr wrap="square" rtlCol="0">
              <a:spAutoFit/>
            </a:bodyPr>
            <a:lstStyle/>
            <a:p>
              <a:r>
                <a:rPr lang="en-US" b="1" dirty="0">
                  <a:solidFill>
                    <a:schemeClr val="bg1"/>
                  </a:solidFill>
                </a:rPr>
                <a:t>(d)</a:t>
              </a:r>
            </a:p>
          </p:txBody>
        </p:sp>
        <p:sp>
          <p:nvSpPr>
            <p:cNvPr id="9" name="TextBox 8"/>
            <p:cNvSpPr txBox="1"/>
            <p:nvPr/>
          </p:nvSpPr>
          <p:spPr>
            <a:xfrm>
              <a:off x="3125724" y="2819068"/>
              <a:ext cx="709225" cy="461665"/>
            </a:xfrm>
            <a:prstGeom prst="rect">
              <a:avLst/>
            </a:prstGeom>
            <a:noFill/>
          </p:spPr>
          <p:txBody>
            <a:bodyPr wrap="square" rtlCol="0">
              <a:spAutoFit/>
            </a:bodyPr>
            <a:lstStyle/>
            <a:p>
              <a:r>
                <a:rPr lang="en-US" b="1" dirty="0">
                  <a:solidFill>
                    <a:schemeClr val="bg1"/>
                  </a:solidFill>
                </a:rPr>
                <a:t>(e)</a:t>
              </a:r>
            </a:p>
          </p:txBody>
        </p:sp>
        <p:sp>
          <p:nvSpPr>
            <p:cNvPr id="10" name="TextBox 9"/>
            <p:cNvSpPr txBox="1"/>
            <p:nvPr/>
          </p:nvSpPr>
          <p:spPr>
            <a:xfrm>
              <a:off x="5907024" y="2819068"/>
              <a:ext cx="457200" cy="369332"/>
            </a:xfrm>
            <a:prstGeom prst="rect">
              <a:avLst/>
            </a:prstGeom>
            <a:noFill/>
          </p:spPr>
          <p:txBody>
            <a:bodyPr wrap="square" rtlCol="0">
              <a:spAutoFit/>
            </a:bodyPr>
            <a:lstStyle/>
            <a:p>
              <a:r>
                <a:rPr lang="en-US" b="1" dirty="0">
                  <a:solidFill>
                    <a:schemeClr val="bg1"/>
                  </a:solidFill>
                </a:rPr>
                <a:t>(f)</a:t>
              </a:r>
            </a:p>
          </p:txBody>
        </p:sp>
        <p:pic>
          <p:nvPicPr>
            <p:cNvPr id="11" name="Picture 2"/>
            <p:cNvPicPr>
              <a:picLocks noChangeArrowheads="1"/>
            </p:cNvPicPr>
            <p:nvPr/>
          </p:nvPicPr>
          <p:blipFill rotWithShape="1">
            <a:blip r:embed="rId5">
              <a:extLst>
                <a:ext uri="{28A0092B-C50C-407E-A947-70E740481C1C}">
                  <a14:useLocalDpi xmlns:a14="http://schemas.microsoft.com/office/drawing/2010/main" val="0"/>
                </a:ext>
              </a:extLst>
            </a:blip>
            <a:srcRect l="4204" t="3986" r="4204" b="3986"/>
            <a:stretch/>
          </p:blipFill>
          <p:spPr bwMode="auto">
            <a:xfrm>
              <a:off x="340505" y="309257"/>
              <a:ext cx="2779776" cy="2478024"/>
            </a:xfrm>
            <a:prstGeom prst="rect">
              <a:avLst/>
            </a:prstGeom>
            <a:noFill/>
            <a:ln w="47625">
              <a:solidFill>
                <a:schemeClr val="tx1">
                  <a:lumMod val="85000"/>
                  <a:lumOff val="15000"/>
                </a:schemeClr>
              </a:solidFill>
              <a:miter lim="800000"/>
              <a:headEnd/>
              <a:tailEnd/>
            </a:ln>
            <a:extLst>
              <a:ext uri="{909E8E84-426E-40dd-AFC4-6F175D3DCCD1}">
                <a14:hiddenFill xmlns="" xmlns:a14="http://schemas.microsoft.com/office/drawing/2010/main">
                  <a:solidFill>
                    <a:schemeClr val="accent1"/>
                  </a:solidFill>
                </a14:hiddenFill>
              </a:ext>
            </a:extLst>
          </p:spPr>
        </p:pic>
        <p:pic>
          <p:nvPicPr>
            <p:cNvPr id="12" name="Picture 6"/>
            <p:cNvPicPr>
              <a:picLocks noChangeArrowheads="1"/>
            </p:cNvPicPr>
            <p:nvPr/>
          </p:nvPicPr>
          <p:blipFill rotWithShape="1">
            <a:blip r:embed="rId6">
              <a:extLst>
                <a:ext uri="{28A0092B-C50C-407E-A947-70E740481C1C}">
                  <a14:useLocalDpi xmlns:a14="http://schemas.microsoft.com/office/drawing/2010/main" val="0"/>
                </a:ext>
              </a:extLst>
            </a:blip>
            <a:srcRect l="8934" t="16817" r="6916" b="4805"/>
            <a:stretch/>
          </p:blipFill>
          <p:spPr bwMode="auto">
            <a:xfrm>
              <a:off x="5900819" y="309257"/>
              <a:ext cx="2779776" cy="2478024"/>
            </a:xfrm>
            <a:prstGeom prst="rect">
              <a:avLst/>
            </a:prstGeom>
            <a:noFill/>
            <a:ln w="47625">
              <a:solidFill>
                <a:schemeClr val="tx1">
                  <a:lumMod val="85000"/>
                  <a:lumOff val="15000"/>
                </a:schemeClr>
              </a:solidFill>
              <a:miter lim="800000"/>
              <a:headEnd/>
              <a:tailEnd/>
            </a:ln>
            <a:extLst>
              <a:ext uri="{909E8E84-426E-40dd-AFC4-6F175D3DCCD1}">
                <a14:hiddenFill xmlns="" xmlns:a14="http://schemas.microsoft.com/office/drawing/2010/main">
                  <a:solidFill>
                    <a:schemeClr val="accent1"/>
                  </a:solidFill>
                </a14:hiddenFill>
              </a:ext>
            </a:extLst>
          </p:spPr>
        </p:pic>
        <p:pic>
          <p:nvPicPr>
            <p:cNvPr id="13" name="Picture 4"/>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3453" y="309257"/>
              <a:ext cx="2767366" cy="2478024"/>
            </a:xfrm>
            <a:prstGeom prst="rect">
              <a:avLst/>
            </a:prstGeom>
            <a:noFill/>
            <a:ln w="47625">
              <a:solidFill>
                <a:schemeClr val="tx1">
                  <a:lumMod val="85000"/>
                  <a:lumOff val="15000"/>
                </a:schemeClr>
              </a:solidFill>
              <a:miter lim="800000"/>
              <a:headEnd/>
              <a:tailEnd/>
            </a:ln>
            <a:extLst>
              <a:ext uri="{909E8E84-426E-40dd-AFC4-6F175D3DCCD1}">
                <a14:hiddenFill xmlns="" xmlns:a14="http://schemas.microsoft.com/office/drawing/2010/main">
                  <a:solidFill>
                    <a:schemeClr val="accent1"/>
                  </a:solidFill>
                </a14:hiddenFill>
              </a:ext>
            </a:extLst>
          </p:spPr>
        </p:pic>
        <p:sp>
          <p:nvSpPr>
            <p:cNvPr id="14" name="TextBox 13"/>
            <p:cNvSpPr txBox="1"/>
            <p:nvPr/>
          </p:nvSpPr>
          <p:spPr>
            <a:xfrm>
              <a:off x="380999" y="304800"/>
              <a:ext cx="715634" cy="461665"/>
            </a:xfrm>
            <a:prstGeom prst="rect">
              <a:avLst/>
            </a:prstGeom>
            <a:noFill/>
          </p:spPr>
          <p:txBody>
            <a:bodyPr wrap="square" rtlCol="0">
              <a:spAutoFit/>
            </a:bodyPr>
            <a:lstStyle/>
            <a:p>
              <a:r>
                <a:rPr lang="en-US" b="1" dirty="0">
                  <a:solidFill>
                    <a:schemeClr val="bg1"/>
                  </a:solidFill>
                </a:rPr>
                <a:t>(a)</a:t>
              </a:r>
            </a:p>
          </p:txBody>
        </p:sp>
        <p:sp>
          <p:nvSpPr>
            <p:cNvPr id="15" name="TextBox 14"/>
            <p:cNvSpPr txBox="1"/>
            <p:nvPr/>
          </p:nvSpPr>
          <p:spPr>
            <a:xfrm>
              <a:off x="3162299" y="306324"/>
              <a:ext cx="672650" cy="461665"/>
            </a:xfrm>
            <a:prstGeom prst="rect">
              <a:avLst/>
            </a:prstGeom>
            <a:noFill/>
          </p:spPr>
          <p:txBody>
            <a:bodyPr wrap="square" rtlCol="0">
              <a:spAutoFit/>
            </a:bodyPr>
            <a:lstStyle/>
            <a:p>
              <a:r>
                <a:rPr lang="en-US" b="1" dirty="0">
                  <a:solidFill>
                    <a:schemeClr val="bg1"/>
                  </a:solidFill>
                </a:rPr>
                <a:t>(b)</a:t>
              </a:r>
            </a:p>
          </p:txBody>
        </p:sp>
        <p:sp>
          <p:nvSpPr>
            <p:cNvPr id="16" name="TextBox 15"/>
            <p:cNvSpPr txBox="1"/>
            <p:nvPr/>
          </p:nvSpPr>
          <p:spPr>
            <a:xfrm>
              <a:off x="5943600" y="306324"/>
              <a:ext cx="671156" cy="461665"/>
            </a:xfrm>
            <a:prstGeom prst="rect">
              <a:avLst/>
            </a:prstGeom>
            <a:noFill/>
          </p:spPr>
          <p:txBody>
            <a:bodyPr wrap="square" rtlCol="0">
              <a:spAutoFit/>
            </a:bodyPr>
            <a:lstStyle/>
            <a:p>
              <a:r>
                <a:rPr lang="en-US" b="1" dirty="0">
                  <a:solidFill>
                    <a:schemeClr val="bg1"/>
                  </a:solidFill>
                </a:rPr>
                <a:t>(c)</a:t>
              </a:r>
            </a:p>
          </p:txBody>
        </p:sp>
        <p:cxnSp>
          <p:nvCxnSpPr>
            <p:cNvPr id="17" name="Straight Arrow Connector 16"/>
            <p:cNvCxnSpPr/>
            <p:nvPr/>
          </p:nvCxnSpPr>
          <p:spPr>
            <a:xfrm flipH="1">
              <a:off x="2286000" y="1048841"/>
              <a:ext cx="38100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5029200" y="1028369"/>
              <a:ext cx="38100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7696200" y="875969"/>
              <a:ext cx="381000" cy="228600"/>
            </a:xfrm>
            <a:prstGeom prst="straightConnector1">
              <a:avLst/>
            </a:prstGeom>
            <a:ln w="2222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695901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48312" y="233588"/>
            <a:ext cx="7791675" cy="6146286"/>
          </a:xfrm>
          <a:prstGeom prst="rect">
            <a:avLst/>
          </a:prstGeom>
        </p:spPr>
      </p:pic>
    </p:spTree>
    <p:extLst>
      <p:ext uri="{BB962C8B-B14F-4D97-AF65-F5344CB8AC3E}">
        <p14:creationId xmlns:p14="http://schemas.microsoft.com/office/powerpoint/2010/main" val="1191890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29784"/>
            <a:ext cx="7772400" cy="1143000"/>
          </a:xfrm>
        </p:spPr>
        <p:txBody>
          <a:bodyPr>
            <a:noAutofit/>
          </a:bodyPr>
          <a:lstStyle/>
          <a:p>
            <a:r>
              <a:rPr lang="en-US" sz="3600" dirty="0">
                <a:latin typeface="+mn-lt"/>
              </a:rPr>
              <a:t>Clinical Applications of Pre-biopsy MRI Prior to Targeted Biopsy</a:t>
            </a:r>
          </a:p>
        </p:txBody>
      </p:sp>
      <p:sp>
        <p:nvSpPr>
          <p:cNvPr id="3" name="Content Placeholder 2"/>
          <p:cNvSpPr>
            <a:spLocks noGrp="1"/>
          </p:cNvSpPr>
          <p:nvPr>
            <p:ph idx="1"/>
          </p:nvPr>
        </p:nvSpPr>
        <p:spPr>
          <a:xfrm>
            <a:off x="457200" y="1447800"/>
            <a:ext cx="8229600" cy="4525963"/>
          </a:xfrm>
        </p:spPr>
        <p:txBody>
          <a:bodyPr/>
          <a:lstStyle/>
          <a:p>
            <a:r>
              <a:rPr lang="en-US" dirty="0"/>
              <a:t>Previous negative biopsy</a:t>
            </a:r>
          </a:p>
          <a:p>
            <a:pPr lvl="1"/>
            <a:r>
              <a:rPr lang="en-US" dirty="0"/>
              <a:t>Finding missed disease</a:t>
            </a:r>
          </a:p>
          <a:p>
            <a:r>
              <a:rPr lang="en-US" dirty="0"/>
              <a:t>Active surveillance/ known cancer</a:t>
            </a:r>
          </a:p>
          <a:p>
            <a:pPr lvl="1"/>
            <a:r>
              <a:rPr lang="en-US" dirty="0"/>
              <a:t>Localizing dominant disease</a:t>
            </a:r>
          </a:p>
          <a:p>
            <a:pPr lvl="1"/>
            <a:r>
              <a:rPr lang="en-US" dirty="0"/>
              <a:t>Accurate classification of disease risk</a:t>
            </a:r>
          </a:p>
          <a:p>
            <a:r>
              <a:rPr lang="en-US" b="1" u="sng" dirty="0">
                <a:solidFill>
                  <a:srgbClr val="FFFF00"/>
                </a:solidFill>
              </a:rPr>
              <a:t>No previous biopsy</a:t>
            </a:r>
            <a:r>
              <a:rPr lang="en-US" dirty="0">
                <a:solidFill>
                  <a:srgbClr val="FFFF00"/>
                </a:solidFill>
              </a:rPr>
              <a:t>	</a:t>
            </a:r>
          </a:p>
          <a:p>
            <a:pPr lvl="1"/>
            <a:r>
              <a:rPr lang="en-US" dirty="0">
                <a:solidFill>
                  <a:srgbClr val="FFFF00"/>
                </a:solidFill>
              </a:rPr>
              <a:t>Goal of finding lethal disease while missing non-lethal disease</a:t>
            </a:r>
          </a:p>
          <a:p>
            <a:pPr lvl="1"/>
            <a:r>
              <a:rPr lang="en-US" dirty="0">
                <a:solidFill>
                  <a:srgbClr val="FFFF00"/>
                </a:solidFill>
              </a:rPr>
              <a:t>Reduction of over-detection</a:t>
            </a:r>
          </a:p>
          <a:p>
            <a:endParaRPr lang="en-US" dirty="0"/>
          </a:p>
        </p:txBody>
      </p:sp>
    </p:spTree>
    <p:extLst>
      <p:ext uri="{BB962C8B-B14F-4D97-AF65-F5344CB8AC3E}">
        <p14:creationId xmlns:p14="http://schemas.microsoft.com/office/powerpoint/2010/main" val="7184252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0C6092-281F-9C4C-9ABB-F1380C2D4D86}"/>
              </a:ext>
            </a:extLst>
          </p:cNvPr>
          <p:cNvPicPr>
            <a:picLocks noChangeAspect="1"/>
          </p:cNvPicPr>
          <p:nvPr/>
        </p:nvPicPr>
        <p:blipFill>
          <a:blip r:embed="rId2"/>
          <a:stretch>
            <a:fillRect/>
          </a:stretch>
        </p:blipFill>
        <p:spPr>
          <a:xfrm>
            <a:off x="228600" y="152400"/>
            <a:ext cx="8686800" cy="3347117"/>
          </a:xfrm>
          <a:prstGeom prst="rect">
            <a:avLst/>
          </a:prstGeom>
        </p:spPr>
      </p:pic>
      <p:sp>
        <p:nvSpPr>
          <p:cNvPr id="7" name="Content Placeholder 6">
            <a:extLst>
              <a:ext uri="{FF2B5EF4-FFF2-40B4-BE49-F238E27FC236}">
                <a16:creationId xmlns:a16="http://schemas.microsoft.com/office/drawing/2014/main" id="{760E2653-6484-8542-8F5B-CA6D4411EF4C}"/>
              </a:ext>
            </a:extLst>
          </p:cNvPr>
          <p:cNvSpPr>
            <a:spLocks noGrp="1"/>
          </p:cNvSpPr>
          <p:nvPr>
            <p:ph idx="1"/>
          </p:nvPr>
        </p:nvSpPr>
        <p:spPr>
          <a:xfrm>
            <a:off x="685800" y="3733800"/>
            <a:ext cx="7772400" cy="2133600"/>
          </a:xfrm>
        </p:spPr>
        <p:txBody>
          <a:bodyPr/>
          <a:lstStyle/>
          <a:p>
            <a:r>
              <a:rPr lang="en-US" b="1" u="sng" dirty="0"/>
              <a:t>2017</a:t>
            </a:r>
            <a:r>
              <a:rPr lang="en-US" dirty="0"/>
              <a:t>: Purpose of this paper is to evaluate the available evidence and make practical recommendations </a:t>
            </a:r>
          </a:p>
        </p:txBody>
      </p:sp>
    </p:spTree>
    <p:extLst>
      <p:ext uri="{BB962C8B-B14F-4D97-AF65-F5344CB8AC3E}">
        <p14:creationId xmlns:p14="http://schemas.microsoft.com/office/powerpoint/2010/main" val="3184156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CEDDB4-58BB-DF4A-BC7F-17D39952A3AA}"/>
              </a:ext>
            </a:extLst>
          </p:cNvPr>
          <p:cNvSpPr>
            <a:spLocks noGrp="1"/>
          </p:cNvSpPr>
          <p:nvPr>
            <p:ph type="title"/>
          </p:nvPr>
        </p:nvSpPr>
        <p:spPr/>
        <p:txBody>
          <a:bodyPr/>
          <a:lstStyle/>
          <a:p>
            <a:r>
              <a:rPr lang="en-US" sz="4000" dirty="0">
                <a:latin typeface="+mn-lt"/>
              </a:rPr>
              <a:t>Evaluation of Biopsy Naïve Patients Utilizing </a:t>
            </a:r>
            <a:r>
              <a:rPr lang="en-US" sz="4000" dirty="0" err="1">
                <a:latin typeface="+mn-lt"/>
              </a:rPr>
              <a:t>mpMRI</a:t>
            </a:r>
            <a:r>
              <a:rPr lang="en-US" sz="4000" dirty="0">
                <a:latin typeface="+mn-lt"/>
              </a:rPr>
              <a:t> (2017)</a:t>
            </a:r>
            <a:br>
              <a:rPr lang="en-US" sz="4000" dirty="0">
                <a:latin typeface="+mn-lt"/>
              </a:rPr>
            </a:br>
            <a:endParaRPr lang="en-US" sz="4000" dirty="0">
              <a:latin typeface="+mn-lt"/>
            </a:endParaRPr>
          </a:p>
        </p:txBody>
      </p:sp>
      <p:sp>
        <p:nvSpPr>
          <p:cNvPr id="4" name="Content Placeholder 5">
            <a:extLst>
              <a:ext uri="{FF2B5EF4-FFF2-40B4-BE49-F238E27FC236}">
                <a16:creationId xmlns:a16="http://schemas.microsoft.com/office/drawing/2014/main" id="{0DB9A1CD-A0B7-D24D-9DCE-99DA37C6B561}"/>
              </a:ext>
            </a:extLst>
          </p:cNvPr>
          <p:cNvSpPr>
            <a:spLocks noGrp="1"/>
          </p:cNvSpPr>
          <p:nvPr>
            <p:ph idx="1"/>
          </p:nvPr>
        </p:nvSpPr>
        <p:spPr/>
        <p:txBody>
          <a:bodyPr/>
          <a:lstStyle/>
          <a:p>
            <a:r>
              <a:rPr lang="en-US" sz="2800" b="1" u="sng" dirty="0" err="1"/>
              <a:t>Keypoint</a:t>
            </a:r>
            <a:r>
              <a:rPr lang="en-US" sz="2800" b="1" u="sng" dirty="0"/>
              <a:t>: </a:t>
            </a:r>
            <a:r>
              <a:rPr lang="en-US" sz="2800" dirty="0"/>
              <a:t>The </a:t>
            </a:r>
            <a:r>
              <a:rPr lang="en-US" sz="2800" i="1" dirty="0">
                <a:solidFill>
                  <a:srgbClr val="FFFF00"/>
                </a:solidFill>
              </a:rPr>
              <a:t>clinical impact of </a:t>
            </a:r>
            <a:r>
              <a:rPr lang="en-US" sz="2800" i="1" dirty="0" err="1">
                <a:solidFill>
                  <a:srgbClr val="FFFF00"/>
                </a:solidFill>
              </a:rPr>
              <a:t>mpMRI</a:t>
            </a:r>
            <a:r>
              <a:rPr lang="en-US" sz="2800" i="1" dirty="0">
                <a:solidFill>
                  <a:srgbClr val="FFFF00"/>
                </a:solidFill>
              </a:rPr>
              <a:t>-targeted biopsy in men with no previous history of prostate biopsy remains controversial</a:t>
            </a:r>
            <a:r>
              <a:rPr lang="en-US" sz="2800" dirty="0"/>
              <a:t>, due to an unclear magnitude of clinical impact relative to cost. In considering its use, quality of </a:t>
            </a:r>
            <a:r>
              <a:rPr lang="en-US" sz="2800" dirty="0" err="1"/>
              <a:t>mpMRI</a:t>
            </a:r>
            <a:r>
              <a:rPr lang="en-US" sz="2800" dirty="0"/>
              <a:t>, experience of interpreting radiologist, cost of </a:t>
            </a:r>
            <a:r>
              <a:rPr lang="en-US" sz="2800" dirty="0" err="1"/>
              <a:t>mpMRI</a:t>
            </a:r>
            <a:r>
              <a:rPr lang="en-US" sz="2800" dirty="0"/>
              <a:t>, and availability of alternate biomarkers should be considered.</a:t>
            </a:r>
          </a:p>
          <a:p>
            <a:endParaRPr lang="en-US" sz="2800" dirty="0"/>
          </a:p>
        </p:txBody>
      </p:sp>
    </p:spTree>
    <p:extLst>
      <p:ext uri="{BB962C8B-B14F-4D97-AF65-F5344CB8AC3E}">
        <p14:creationId xmlns:p14="http://schemas.microsoft.com/office/powerpoint/2010/main" val="32554803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E3005-A0F9-684B-BBCF-5DD21CC24C69}"/>
              </a:ext>
            </a:extLst>
          </p:cNvPr>
          <p:cNvSpPr>
            <a:spLocks noGrp="1"/>
          </p:cNvSpPr>
          <p:nvPr>
            <p:ph type="title"/>
          </p:nvPr>
        </p:nvSpPr>
        <p:spPr>
          <a:xfrm>
            <a:off x="685800" y="304800"/>
            <a:ext cx="7772400" cy="1143000"/>
          </a:xfrm>
        </p:spPr>
        <p:txBody>
          <a:bodyPr/>
          <a:lstStyle/>
          <a:p>
            <a:r>
              <a:rPr lang="en-US" sz="4000" dirty="0">
                <a:latin typeface="+mn-lt"/>
              </a:rPr>
              <a:t>Evaluation of Biopsy Naïve Patients Utilizing </a:t>
            </a:r>
            <a:r>
              <a:rPr lang="en-US" sz="4000" dirty="0" err="1">
                <a:latin typeface="+mn-lt"/>
              </a:rPr>
              <a:t>mpMRI</a:t>
            </a:r>
            <a:r>
              <a:rPr lang="en-US" sz="4000" dirty="0">
                <a:latin typeface="+mn-lt"/>
              </a:rPr>
              <a:t> (2017)</a:t>
            </a:r>
          </a:p>
        </p:txBody>
      </p:sp>
      <p:sp>
        <p:nvSpPr>
          <p:cNvPr id="3" name="Content Placeholder 2">
            <a:extLst>
              <a:ext uri="{FF2B5EF4-FFF2-40B4-BE49-F238E27FC236}">
                <a16:creationId xmlns:a16="http://schemas.microsoft.com/office/drawing/2014/main" id="{314FEEA0-AA89-6D47-87F4-6369D25869C1}"/>
              </a:ext>
            </a:extLst>
          </p:cNvPr>
          <p:cNvSpPr>
            <a:spLocks noGrp="1"/>
          </p:cNvSpPr>
          <p:nvPr>
            <p:ph idx="1"/>
          </p:nvPr>
        </p:nvSpPr>
        <p:spPr/>
        <p:txBody>
          <a:bodyPr/>
          <a:lstStyle/>
          <a:p>
            <a:r>
              <a:rPr lang="en-US" b="1" u="sng" dirty="0" err="1"/>
              <a:t>Keypoint</a:t>
            </a:r>
            <a:r>
              <a:rPr lang="en-US" b="1" u="sng" dirty="0"/>
              <a:t>: </a:t>
            </a:r>
            <a:r>
              <a:rPr lang="en-US" i="1" dirty="0">
                <a:solidFill>
                  <a:srgbClr val="FFFF00"/>
                </a:solidFill>
              </a:rPr>
              <a:t>There is insufficient data to recommend routine MRI in every biopsy naïve patient under consideration for prostate biopsy</a:t>
            </a:r>
            <a:r>
              <a:rPr lang="en-US" dirty="0"/>
              <a:t>. Its use may be considered in men for whom clinical indications for biopsy are uncertain (minimal PSA increase, abnormal DRE with normal PSA, or very young or old patients).</a:t>
            </a:r>
          </a:p>
          <a:p>
            <a:endParaRPr lang="en-US" dirty="0"/>
          </a:p>
        </p:txBody>
      </p:sp>
    </p:spTree>
    <p:extLst>
      <p:ext uri="{BB962C8B-B14F-4D97-AF65-F5344CB8AC3E}">
        <p14:creationId xmlns:p14="http://schemas.microsoft.com/office/powerpoint/2010/main" val="3354841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AED90C-6A1B-0F40-AB94-CE69DF4D2123}"/>
              </a:ext>
            </a:extLst>
          </p:cNvPr>
          <p:cNvSpPr>
            <a:spLocks noGrp="1"/>
          </p:cNvSpPr>
          <p:nvPr>
            <p:ph type="title"/>
          </p:nvPr>
        </p:nvSpPr>
        <p:spPr/>
        <p:txBody>
          <a:bodyPr/>
          <a:lstStyle/>
          <a:p>
            <a:r>
              <a:rPr lang="en-US" b="1" dirty="0">
                <a:latin typeface="+mn-lt"/>
              </a:rPr>
              <a:t>Changing the Biopsy-Na</a:t>
            </a:r>
            <a:r>
              <a:rPr lang="nl-NL" b="1" dirty="0" err="1">
                <a:latin typeface="+mn-lt"/>
              </a:rPr>
              <a:t>ï</a:t>
            </a:r>
            <a:r>
              <a:rPr lang="en-US" b="1" dirty="0" err="1">
                <a:latin typeface="+mn-lt"/>
              </a:rPr>
              <a:t>ve</a:t>
            </a:r>
            <a:r>
              <a:rPr lang="en-US" b="1" dirty="0">
                <a:latin typeface="+mn-lt"/>
              </a:rPr>
              <a:t> Paradigm</a:t>
            </a:r>
            <a:br>
              <a:rPr lang="en-US" b="1" dirty="0">
                <a:latin typeface="+mn-lt"/>
              </a:rPr>
            </a:br>
            <a:endParaRPr lang="en-US" dirty="0">
              <a:latin typeface="+mn-lt"/>
            </a:endParaRPr>
          </a:p>
        </p:txBody>
      </p:sp>
      <p:sp>
        <p:nvSpPr>
          <p:cNvPr id="3" name="Content Placeholder 2">
            <a:extLst>
              <a:ext uri="{FF2B5EF4-FFF2-40B4-BE49-F238E27FC236}">
                <a16:creationId xmlns:a16="http://schemas.microsoft.com/office/drawing/2014/main" id="{7D4C1114-669A-904A-B05B-FEDB46325E68}"/>
              </a:ext>
            </a:extLst>
          </p:cNvPr>
          <p:cNvSpPr>
            <a:spLocks noGrp="1"/>
          </p:cNvSpPr>
          <p:nvPr>
            <p:ph idx="1"/>
          </p:nvPr>
        </p:nvSpPr>
        <p:spPr/>
        <p:txBody>
          <a:bodyPr/>
          <a:lstStyle/>
          <a:p>
            <a:r>
              <a:rPr lang="en-US" sz="2000" b="1" u="sng" dirty="0">
                <a:solidFill>
                  <a:srgbClr val="FFFF00"/>
                </a:solidFill>
              </a:rPr>
              <a:t>PROMIS </a:t>
            </a:r>
            <a:r>
              <a:rPr lang="en-US" sz="2000" dirty="0"/>
              <a:t>- Diagnostic accuracy of multi-parametric MRI and TRUS biopsy in prostate cancer (PROMIS): a paired validating confirmatory study – </a:t>
            </a:r>
            <a:r>
              <a:rPr lang="en-US" sz="2000" i="1" dirty="0"/>
              <a:t>Lancet</a:t>
            </a:r>
            <a:r>
              <a:rPr lang="en-US" sz="2000" dirty="0"/>
              <a:t> 2017</a:t>
            </a:r>
          </a:p>
          <a:p>
            <a:endParaRPr lang="en-US" sz="2000" dirty="0"/>
          </a:p>
          <a:p>
            <a:r>
              <a:rPr lang="en-US" sz="2000" b="1" u="sng" dirty="0">
                <a:solidFill>
                  <a:srgbClr val="FFFF00"/>
                </a:solidFill>
              </a:rPr>
              <a:t>PRECISION</a:t>
            </a:r>
            <a:r>
              <a:rPr lang="en-US" sz="2000" dirty="0"/>
              <a:t> - MRI-Targeted or Standard Biopsy for Prostate-Cancer Diagnosis – </a:t>
            </a:r>
            <a:r>
              <a:rPr lang="en-US" sz="2000" i="1" dirty="0"/>
              <a:t>NEJM</a:t>
            </a:r>
            <a:r>
              <a:rPr lang="en-US" sz="2000" dirty="0"/>
              <a:t> 2018</a:t>
            </a:r>
          </a:p>
          <a:p>
            <a:endParaRPr lang="en-US" sz="2000" dirty="0"/>
          </a:p>
          <a:p>
            <a:r>
              <a:rPr lang="en-US" sz="2000" b="1" u="sng" dirty="0">
                <a:solidFill>
                  <a:srgbClr val="FFFF00"/>
                </a:solidFill>
              </a:rPr>
              <a:t>MRI-FIRST</a:t>
            </a:r>
            <a:r>
              <a:rPr lang="en-US" sz="2000" dirty="0">
                <a:solidFill>
                  <a:srgbClr val="FFFF00"/>
                </a:solidFill>
              </a:rPr>
              <a:t> </a:t>
            </a:r>
            <a:r>
              <a:rPr lang="en-US" sz="2000" dirty="0"/>
              <a:t>- Use of prostate systematic and targeted biopsy on the basis  of multiparametric MRI in biopsy-naive patients (MRI-FIRST):  a prospective, </a:t>
            </a:r>
            <a:r>
              <a:rPr lang="en-US" sz="2000" dirty="0" err="1"/>
              <a:t>multicentre</a:t>
            </a:r>
            <a:r>
              <a:rPr lang="en-US" sz="2000" dirty="0"/>
              <a:t>, paired diagnostic study – </a:t>
            </a:r>
            <a:r>
              <a:rPr lang="en-US" sz="2000" i="1" dirty="0"/>
              <a:t>Lancet</a:t>
            </a:r>
            <a:r>
              <a:rPr lang="en-US" sz="2000" dirty="0"/>
              <a:t> 2019</a:t>
            </a:r>
          </a:p>
          <a:p>
            <a:pPr marL="0" indent="0">
              <a:buNone/>
            </a:pPr>
            <a:endParaRPr lang="en-US" sz="2000" dirty="0"/>
          </a:p>
          <a:p>
            <a:endParaRPr lang="en-US" sz="2000" dirty="0"/>
          </a:p>
        </p:txBody>
      </p:sp>
    </p:spTree>
    <p:extLst>
      <p:ext uri="{BB962C8B-B14F-4D97-AF65-F5344CB8AC3E}">
        <p14:creationId xmlns:p14="http://schemas.microsoft.com/office/powerpoint/2010/main" val="33340491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E59FDEE-4D3A-8E41-9CE4-FE34A8D30A3E}"/>
              </a:ext>
            </a:extLst>
          </p:cNvPr>
          <p:cNvSpPr>
            <a:spLocks noGrp="1"/>
          </p:cNvSpPr>
          <p:nvPr>
            <p:ph idx="1"/>
          </p:nvPr>
        </p:nvSpPr>
        <p:spPr>
          <a:xfrm>
            <a:off x="685800" y="990600"/>
            <a:ext cx="7772400" cy="1295400"/>
          </a:xfrm>
        </p:spPr>
        <p:txBody>
          <a:bodyPr/>
          <a:lstStyle/>
          <a:p>
            <a:r>
              <a:rPr lang="en-US" sz="2000" dirty="0"/>
              <a:t>Multicenter, paired-cohort, confirmatory study to compare the diagnostic accuracy of MRI and TRUS-guided systematic biopsy against a reference template prostate mapping biopsy</a:t>
            </a:r>
          </a:p>
        </p:txBody>
      </p:sp>
      <p:sp>
        <p:nvSpPr>
          <p:cNvPr id="5" name="Title 4">
            <a:extLst>
              <a:ext uri="{FF2B5EF4-FFF2-40B4-BE49-F238E27FC236}">
                <a16:creationId xmlns:a16="http://schemas.microsoft.com/office/drawing/2014/main" id="{DBE5AED5-64ED-1B43-A756-7AA8CCAF3DBB}"/>
              </a:ext>
            </a:extLst>
          </p:cNvPr>
          <p:cNvSpPr>
            <a:spLocks noGrp="1"/>
          </p:cNvSpPr>
          <p:nvPr>
            <p:ph type="title"/>
          </p:nvPr>
        </p:nvSpPr>
        <p:spPr>
          <a:xfrm>
            <a:off x="685800" y="0"/>
            <a:ext cx="7772400" cy="1143000"/>
          </a:xfrm>
        </p:spPr>
        <p:txBody>
          <a:bodyPr/>
          <a:lstStyle/>
          <a:p>
            <a:r>
              <a:rPr lang="en-US" dirty="0">
                <a:latin typeface="+mn-lt"/>
              </a:rPr>
              <a:t>PROMIS</a:t>
            </a:r>
          </a:p>
        </p:txBody>
      </p:sp>
      <p:pic>
        <p:nvPicPr>
          <p:cNvPr id="7" name="Picture 6">
            <a:extLst>
              <a:ext uri="{FF2B5EF4-FFF2-40B4-BE49-F238E27FC236}">
                <a16:creationId xmlns:a16="http://schemas.microsoft.com/office/drawing/2014/main" id="{9CCCF830-7D8E-C443-A0DF-8364A38F27BB}"/>
              </a:ext>
            </a:extLst>
          </p:cNvPr>
          <p:cNvPicPr>
            <a:picLocks noChangeAspect="1"/>
          </p:cNvPicPr>
          <p:nvPr/>
        </p:nvPicPr>
        <p:blipFill>
          <a:blip r:embed="rId2"/>
          <a:stretch>
            <a:fillRect/>
          </a:stretch>
        </p:blipFill>
        <p:spPr>
          <a:xfrm>
            <a:off x="307418" y="2286000"/>
            <a:ext cx="4451839" cy="3733800"/>
          </a:xfrm>
          <a:prstGeom prst="rect">
            <a:avLst/>
          </a:prstGeom>
        </p:spPr>
      </p:pic>
      <p:sp>
        <p:nvSpPr>
          <p:cNvPr id="9" name="TextBox 8">
            <a:extLst>
              <a:ext uri="{FF2B5EF4-FFF2-40B4-BE49-F238E27FC236}">
                <a16:creationId xmlns:a16="http://schemas.microsoft.com/office/drawing/2014/main" id="{9B82BAB1-8D8C-3149-AD6E-F2A86ED78F34}"/>
              </a:ext>
            </a:extLst>
          </p:cNvPr>
          <p:cNvSpPr txBox="1"/>
          <p:nvPr/>
        </p:nvSpPr>
        <p:spPr>
          <a:xfrm>
            <a:off x="4740519" y="2286000"/>
            <a:ext cx="35052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MRI: more sensitive for clinically significant cancer (defined as GS ≥4+3) than TRUS biopsy (93% vs 48%) and less specific (41% vs 96%</a:t>
            </a:r>
          </a:p>
          <a:p>
            <a:pPr marL="285750" indent="-285750">
              <a:buFont typeface="Arial" panose="020B0604020202020204" pitchFamily="34" charset="0"/>
              <a:buChar char="•"/>
            </a:pPr>
            <a:r>
              <a:rPr lang="en-US" dirty="0">
                <a:solidFill>
                  <a:schemeClr val="bg1"/>
                </a:solidFill>
              </a:rPr>
              <a:t>MRI triage: allow 27% to avoid a biopsy, 5% fewer clinically insignificant cancers detected</a:t>
            </a:r>
          </a:p>
          <a:p>
            <a:pPr marL="285750" indent="-285750">
              <a:buFont typeface="Arial" panose="020B0604020202020204" pitchFamily="34" charset="0"/>
              <a:buChar char="•"/>
            </a:pPr>
            <a:r>
              <a:rPr lang="en-US" dirty="0">
                <a:solidFill>
                  <a:schemeClr val="bg1"/>
                </a:solidFill>
              </a:rPr>
              <a:t>NPV of 89% for low suspicion MRI, (using 4+3) but for 3+4, the NPV decreased to 74%</a:t>
            </a:r>
          </a:p>
          <a:p>
            <a:pPr marL="285750" indent="-285750">
              <a:buFont typeface="Arial" panose="020B0604020202020204" pitchFamily="34" charset="0"/>
              <a:buChar char="•"/>
            </a:pPr>
            <a:endParaRPr lang="en-US" dirty="0">
              <a:solidFill>
                <a:schemeClr val="bg1"/>
              </a:solidFill>
            </a:endParaRPr>
          </a:p>
        </p:txBody>
      </p:sp>
    </p:spTree>
    <p:extLst>
      <p:ext uri="{BB962C8B-B14F-4D97-AF65-F5344CB8AC3E}">
        <p14:creationId xmlns:p14="http://schemas.microsoft.com/office/powerpoint/2010/main" val="3634047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872BF-53AB-9343-BE30-46D98DAFC337}"/>
              </a:ext>
            </a:extLst>
          </p:cNvPr>
          <p:cNvSpPr>
            <a:spLocks noGrp="1"/>
          </p:cNvSpPr>
          <p:nvPr>
            <p:ph type="title"/>
          </p:nvPr>
        </p:nvSpPr>
        <p:spPr>
          <a:xfrm>
            <a:off x="685800" y="24984"/>
            <a:ext cx="7772400" cy="1143000"/>
          </a:xfrm>
        </p:spPr>
        <p:txBody>
          <a:bodyPr/>
          <a:lstStyle/>
          <a:p>
            <a:r>
              <a:rPr lang="en-US" dirty="0">
                <a:latin typeface="+mn-lt"/>
              </a:rPr>
              <a:t>PRECISON</a:t>
            </a:r>
          </a:p>
        </p:txBody>
      </p:sp>
      <p:sp>
        <p:nvSpPr>
          <p:cNvPr id="3" name="Content Placeholder 2">
            <a:extLst>
              <a:ext uri="{FF2B5EF4-FFF2-40B4-BE49-F238E27FC236}">
                <a16:creationId xmlns:a16="http://schemas.microsoft.com/office/drawing/2014/main" id="{8E1E1AD0-C9DB-9A45-81F3-1EB64B83B4F9}"/>
              </a:ext>
            </a:extLst>
          </p:cNvPr>
          <p:cNvSpPr>
            <a:spLocks noGrp="1"/>
          </p:cNvSpPr>
          <p:nvPr>
            <p:ph idx="1"/>
          </p:nvPr>
        </p:nvSpPr>
        <p:spPr>
          <a:xfrm>
            <a:off x="663315" y="1167984"/>
            <a:ext cx="7772400" cy="1295400"/>
          </a:xfrm>
        </p:spPr>
        <p:txBody>
          <a:bodyPr/>
          <a:lstStyle/>
          <a:p>
            <a:r>
              <a:rPr lang="en-US" sz="2000" dirty="0"/>
              <a:t>Multicenter randomized, noninferiority trial, assigning men with a clinical suspicion of prostate cancer who had not undergone biopsy previously to undergo MRI, with or without targeted biopsy, or standard TRUS biopsy</a:t>
            </a:r>
          </a:p>
        </p:txBody>
      </p:sp>
      <p:pic>
        <p:nvPicPr>
          <p:cNvPr id="4" name="Picture 3">
            <a:extLst>
              <a:ext uri="{FF2B5EF4-FFF2-40B4-BE49-F238E27FC236}">
                <a16:creationId xmlns:a16="http://schemas.microsoft.com/office/drawing/2014/main" id="{CC558809-025B-C247-916A-A6ACC9762777}"/>
              </a:ext>
            </a:extLst>
          </p:cNvPr>
          <p:cNvPicPr>
            <a:picLocks noChangeAspect="1"/>
          </p:cNvPicPr>
          <p:nvPr/>
        </p:nvPicPr>
        <p:blipFill>
          <a:blip r:embed="rId2"/>
          <a:stretch>
            <a:fillRect/>
          </a:stretch>
        </p:blipFill>
        <p:spPr>
          <a:xfrm>
            <a:off x="106071" y="2667000"/>
            <a:ext cx="4428454" cy="3632616"/>
          </a:xfrm>
          <a:prstGeom prst="rect">
            <a:avLst/>
          </a:prstGeom>
        </p:spPr>
      </p:pic>
      <p:sp>
        <p:nvSpPr>
          <p:cNvPr id="5" name="TextBox 4">
            <a:extLst>
              <a:ext uri="{FF2B5EF4-FFF2-40B4-BE49-F238E27FC236}">
                <a16:creationId xmlns:a16="http://schemas.microsoft.com/office/drawing/2014/main" id="{1BCE290F-27F8-5948-829F-15CD093D825D}"/>
              </a:ext>
            </a:extLst>
          </p:cNvPr>
          <p:cNvSpPr txBox="1"/>
          <p:nvPr/>
        </p:nvSpPr>
        <p:spPr>
          <a:xfrm>
            <a:off x="4953000" y="2667000"/>
            <a:ext cx="3733800"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71 of 252 men (28%) had PI-RADS 1-2 = No biopsy</a:t>
            </a:r>
          </a:p>
          <a:p>
            <a:pPr marL="285750" indent="-285750">
              <a:buFont typeface="Arial" panose="020B0604020202020204" pitchFamily="34" charset="0"/>
              <a:buChar char="•"/>
            </a:pPr>
            <a:r>
              <a:rPr lang="en-US" dirty="0">
                <a:solidFill>
                  <a:schemeClr val="bg1"/>
                </a:solidFill>
              </a:rPr>
              <a:t>≥Gleason 3+4: 95 men (38%) in the MRI-targeted group, 64 of 248 (26%) in the standard-biopsy group (</a:t>
            </a:r>
            <a:r>
              <a:rPr lang="en-US" i="1" dirty="0">
                <a:solidFill>
                  <a:schemeClr val="bg1"/>
                </a:solidFill>
              </a:rPr>
              <a:t>P</a:t>
            </a:r>
            <a:r>
              <a:rPr lang="en-US" dirty="0">
                <a:solidFill>
                  <a:schemeClr val="bg1"/>
                </a:solidFill>
              </a:rPr>
              <a:t>=0.005) </a:t>
            </a:r>
          </a:p>
          <a:p>
            <a:pPr marL="285750" indent="-285750">
              <a:buFont typeface="Arial" panose="020B0604020202020204" pitchFamily="34" charset="0"/>
              <a:buChar char="•"/>
            </a:pPr>
            <a:r>
              <a:rPr lang="en-US" dirty="0">
                <a:solidFill>
                  <a:schemeClr val="bg1"/>
                </a:solidFill>
              </a:rPr>
              <a:t>MRI: not only non-inferior, but superior to standard TRUS-biopsy for the detection of clinically significant cancer</a:t>
            </a:r>
          </a:p>
          <a:p>
            <a:pPr marL="285750" indent="-285750">
              <a:buFont typeface="Arial" panose="020B0604020202020204" pitchFamily="34" charset="0"/>
              <a:buChar char="•"/>
            </a:pPr>
            <a:r>
              <a:rPr lang="en-US" dirty="0">
                <a:solidFill>
                  <a:schemeClr val="bg1"/>
                </a:solidFill>
              </a:rPr>
              <a:t>Fewer men undergoing MRI-targeted biopsy were found to have indolent (Gleason 3+3) cancers </a:t>
            </a:r>
          </a:p>
        </p:txBody>
      </p:sp>
    </p:spTree>
    <p:extLst>
      <p:ext uri="{BB962C8B-B14F-4D97-AF65-F5344CB8AC3E}">
        <p14:creationId xmlns:p14="http://schemas.microsoft.com/office/powerpoint/2010/main" val="19471087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3D73B-61B3-1647-85B6-D99DCA9A3144}"/>
              </a:ext>
            </a:extLst>
          </p:cNvPr>
          <p:cNvSpPr>
            <a:spLocks noGrp="1"/>
          </p:cNvSpPr>
          <p:nvPr>
            <p:ph type="title"/>
          </p:nvPr>
        </p:nvSpPr>
        <p:spPr>
          <a:xfrm>
            <a:off x="685800" y="24984"/>
            <a:ext cx="7772400" cy="1143000"/>
          </a:xfrm>
        </p:spPr>
        <p:txBody>
          <a:bodyPr/>
          <a:lstStyle/>
          <a:p>
            <a:r>
              <a:rPr lang="en-US" dirty="0">
                <a:latin typeface="+mn-lt"/>
              </a:rPr>
              <a:t>MRI-FIRST</a:t>
            </a:r>
          </a:p>
        </p:txBody>
      </p:sp>
      <p:sp>
        <p:nvSpPr>
          <p:cNvPr id="3" name="Content Placeholder 2">
            <a:extLst>
              <a:ext uri="{FF2B5EF4-FFF2-40B4-BE49-F238E27FC236}">
                <a16:creationId xmlns:a16="http://schemas.microsoft.com/office/drawing/2014/main" id="{FDA78306-4414-124F-A870-6DFBDB5D9F0E}"/>
              </a:ext>
            </a:extLst>
          </p:cNvPr>
          <p:cNvSpPr>
            <a:spLocks noGrp="1"/>
          </p:cNvSpPr>
          <p:nvPr>
            <p:ph idx="1"/>
          </p:nvPr>
        </p:nvSpPr>
        <p:spPr>
          <a:xfrm>
            <a:off x="685800" y="1167984"/>
            <a:ext cx="7772400" cy="1219200"/>
          </a:xfrm>
        </p:spPr>
        <p:txBody>
          <a:bodyPr/>
          <a:lstStyle/>
          <a:p>
            <a:r>
              <a:rPr lang="en-US" sz="2000" dirty="0"/>
              <a:t>Prospective, multicenter, paired diagnostic study, conducted at 16 centers in France to address whether MRI before biopsy would improve detection of clinically significant prostate cancer in biopsy-naive patients</a:t>
            </a:r>
          </a:p>
        </p:txBody>
      </p:sp>
      <p:sp>
        <p:nvSpPr>
          <p:cNvPr id="4" name="TextBox 3">
            <a:extLst>
              <a:ext uri="{FF2B5EF4-FFF2-40B4-BE49-F238E27FC236}">
                <a16:creationId xmlns:a16="http://schemas.microsoft.com/office/drawing/2014/main" id="{0A0CF4CA-CED3-A349-AE7A-624025842160}"/>
              </a:ext>
            </a:extLst>
          </p:cNvPr>
          <p:cNvSpPr txBox="1"/>
          <p:nvPr/>
        </p:nvSpPr>
        <p:spPr>
          <a:xfrm>
            <a:off x="4572000" y="2667000"/>
            <a:ext cx="4191000" cy="4247317"/>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All - TRUS systematic and hypoechoic directed biopsies, +2 cores of MRI targets if  ROI 3,4,5. </a:t>
            </a:r>
          </a:p>
          <a:p>
            <a:pPr marL="285750" indent="-285750">
              <a:buFont typeface="Arial" panose="020B0604020202020204" pitchFamily="34" charset="0"/>
              <a:buChar char="•"/>
            </a:pPr>
            <a:r>
              <a:rPr lang="en-US" dirty="0">
                <a:solidFill>
                  <a:schemeClr val="bg1"/>
                </a:solidFill>
              </a:rPr>
              <a:t>N= 275 patients were enrolled, 53 (21%) had ROI≤ 2 = excluded</a:t>
            </a:r>
          </a:p>
          <a:p>
            <a:pPr marL="285750" indent="-285750">
              <a:buFont typeface="Arial" panose="020B0604020202020204" pitchFamily="34" charset="0"/>
              <a:buChar char="•"/>
            </a:pPr>
            <a:r>
              <a:rPr lang="en-US" dirty="0">
                <a:solidFill>
                  <a:schemeClr val="bg1"/>
                </a:solidFill>
              </a:rPr>
              <a:t>Detection of clinically significant disease by systematic biopsy (30%) and targeted biopsy (32%) did not differ significantly (</a:t>
            </a:r>
            <a:r>
              <a:rPr lang="en-US" i="1" dirty="0">
                <a:solidFill>
                  <a:schemeClr val="bg1"/>
                </a:solidFill>
              </a:rPr>
              <a:t>P</a:t>
            </a:r>
            <a:r>
              <a:rPr lang="en-US" dirty="0">
                <a:solidFill>
                  <a:schemeClr val="bg1"/>
                </a:solidFill>
              </a:rPr>
              <a:t>=0.38), </a:t>
            </a:r>
          </a:p>
          <a:p>
            <a:pPr marL="285750" indent="-285750">
              <a:buFont typeface="Arial" panose="020B0604020202020204" pitchFamily="34" charset="0"/>
              <a:buChar char="•"/>
            </a:pPr>
            <a:r>
              <a:rPr lang="en-US" dirty="0">
                <a:solidFill>
                  <a:schemeClr val="bg1"/>
                </a:solidFill>
              </a:rPr>
              <a:t>87.5% of non-significant cancer was found on systematic biopsy and only 25% on targeted sampling =75% of indolent cancers were identified by systematic biopsy alone </a:t>
            </a:r>
          </a:p>
          <a:p>
            <a:pPr marL="285750" indent="-285750">
              <a:buFont typeface="Arial" panose="020B0604020202020204" pitchFamily="34" charset="0"/>
              <a:buChar char="•"/>
            </a:pPr>
            <a:endParaRPr lang="en-US" dirty="0">
              <a:solidFill>
                <a:schemeClr val="bg1"/>
              </a:solidFill>
            </a:endParaRPr>
          </a:p>
        </p:txBody>
      </p:sp>
      <p:pic>
        <p:nvPicPr>
          <p:cNvPr id="5" name="Picture 4">
            <a:extLst>
              <a:ext uri="{FF2B5EF4-FFF2-40B4-BE49-F238E27FC236}">
                <a16:creationId xmlns:a16="http://schemas.microsoft.com/office/drawing/2014/main" id="{B593EC49-BA99-A143-A812-A5B72257EA28}"/>
              </a:ext>
            </a:extLst>
          </p:cNvPr>
          <p:cNvPicPr>
            <a:picLocks noChangeAspect="1"/>
          </p:cNvPicPr>
          <p:nvPr/>
        </p:nvPicPr>
        <p:blipFill>
          <a:blip r:embed="rId2"/>
          <a:stretch>
            <a:fillRect/>
          </a:stretch>
        </p:blipFill>
        <p:spPr>
          <a:xfrm>
            <a:off x="228600" y="2971800"/>
            <a:ext cx="4243664" cy="2590800"/>
          </a:xfrm>
          <a:prstGeom prst="rect">
            <a:avLst/>
          </a:prstGeom>
        </p:spPr>
      </p:pic>
    </p:spTree>
    <p:extLst>
      <p:ext uri="{BB962C8B-B14F-4D97-AF65-F5344CB8AC3E}">
        <p14:creationId xmlns:p14="http://schemas.microsoft.com/office/powerpoint/2010/main" val="677706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143000"/>
          </a:xfrm>
        </p:spPr>
        <p:txBody>
          <a:bodyPr>
            <a:normAutofit fontScale="90000"/>
          </a:bodyPr>
          <a:lstStyle/>
          <a:p>
            <a:r>
              <a:rPr lang="en-US" dirty="0">
                <a:latin typeface="Arial" panose="020B0604020202020204" pitchFamily="34" charset="0"/>
                <a:cs typeface="Arial" panose="020B0604020202020204" pitchFamily="34" charset="0"/>
              </a:rPr>
              <a:t>Problems with Current Detection Paradigm</a:t>
            </a:r>
          </a:p>
        </p:txBody>
      </p:sp>
      <p:sp>
        <p:nvSpPr>
          <p:cNvPr id="3" name="Content Placeholder 2"/>
          <p:cNvSpPr>
            <a:spLocks noGrp="1"/>
          </p:cNvSpPr>
          <p:nvPr>
            <p:ph idx="1"/>
          </p:nvPr>
        </p:nvSpPr>
        <p:spPr>
          <a:xfrm>
            <a:off x="457200" y="1447800"/>
            <a:ext cx="7772400" cy="4343401"/>
          </a:xfrm>
        </p:spPr>
        <p:txBody>
          <a:bodyPr>
            <a:normAutofit/>
          </a:bodyPr>
          <a:lstStyle/>
          <a:p>
            <a:r>
              <a:rPr lang="en-US" sz="2800" dirty="0">
                <a:latin typeface="Arial" panose="020B0604020202020204" pitchFamily="34" charset="0"/>
                <a:cs typeface="Arial" panose="020B0604020202020204" pitchFamily="34" charset="0"/>
              </a:rPr>
              <a:t>PSA sensitivity is set by threshold, but specificity is poor at all threshold</a:t>
            </a:r>
          </a:p>
          <a:p>
            <a:r>
              <a:rPr lang="en-US" sz="2800" dirty="0">
                <a:latin typeface="Arial" panose="020B0604020202020204" pitchFamily="34" charset="0"/>
                <a:cs typeface="Arial" panose="020B0604020202020204" pitchFamily="34" charset="0"/>
              </a:rPr>
              <a:t>No ability of PSA to distinguish aggressive disease</a:t>
            </a:r>
          </a:p>
          <a:p>
            <a:r>
              <a:rPr lang="en-US" sz="2800" dirty="0">
                <a:latin typeface="Arial" panose="020B0604020202020204" pitchFamily="34" charset="0"/>
                <a:cs typeface="Arial" panose="020B0604020202020204" pitchFamily="34" charset="0"/>
              </a:rPr>
              <a:t>Huge number of biopsies</a:t>
            </a:r>
          </a:p>
          <a:p>
            <a:pPr lvl="1"/>
            <a:r>
              <a:rPr lang="en-US" sz="2400" dirty="0">
                <a:latin typeface="Arial" panose="020B0604020202020204" pitchFamily="34" charset="0"/>
                <a:cs typeface="Arial" panose="020B0604020202020204" pitchFamily="34" charset="0"/>
              </a:rPr>
              <a:t>Repeat biopsies for men with cancer</a:t>
            </a:r>
          </a:p>
          <a:p>
            <a:pPr lvl="1"/>
            <a:r>
              <a:rPr lang="en-US" sz="2400" dirty="0">
                <a:latin typeface="Arial" panose="020B0604020202020204" pitchFamily="34" charset="0"/>
                <a:cs typeface="Arial" panose="020B0604020202020204" pitchFamily="34" charset="0"/>
              </a:rPr>
              <a:t>Repeat biopsies for men without cancer</a:t>
            </a:r>
          </a:p>
          <a:p>
            <a:r>
              <a:rPr lang="en-US" sz="2800" dirty="0">
                <a:latin typeface="Arial" panose="020B0604020202020204" pitchFamily="34" charset="0"/>
                <a:cs typeface="Arial" panose="020B0604020202020204" pitchFamily="34" charset="0"/>
              </a:rPr>
              <a:t>Resulting over-detection leading to over-treatment leading to criticism of our field</a:t>
            </a:r>
          </a:p>
        </p:txBody>
      </p:sp>
    </p:spTree>
    <p:extLst>
      <p:ext uri="{BB962C8B-B14F-4D97-AF65-F5344CB8AC3E}">
        <p14:creationId xmlns:p14="http://schemas.microsoft.com/office/powerpoint/2010/main" val="61484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C9E9A-8F84-E04C-B065-ABDCAB4BFF1A}"/>
              </a:ext>
            </a:extLst>
          </p:cNvPr>
          <p:cNvSpPr>
            <a:spLocks noGrp="1"/>
          </p:cNvSpPr>
          <p:nvPr>
            <p:ph type="title"/>
          </p:nvPr>
        </p:nvSpPr>
        <p:spPr>
          <a:xfrm>
            <a:off x="685800" y="228600"/>
            <a:ext cx="7772400" cy="1143000"/>
          </a:xfrm>
        </p:spPr>
        <p:txBody>
          <a:bodyPr/>
          <a:lstStyle/>
          <a:p>
            <a:r>
              <a:rPr lang="en-US" sz="3600" dirty="0">
                <a:latin typeface="+mn-lt"/>
              </a:rPr>
              <a:t>2019 – Updated SOP MRI Prostate</a:t>
            </a:r>
          </a:p>
        </p:txBody>
      </p:sp>
      <p:sp>
        <p:nvSpPr>
          <p:cNvPr id="3" name="Content Placeholder 2">
            <a:extLst>
              <a:ext uri="{FF2B5EF4-FFF2-40B4-BE49-F238E27FC236}">
                <a16:creationId xmlns:a16="http://schemas.microsoft.com/office/drawing/2014/main" id="{6606BE5A-32CC-6944-885A-9E2506AD544C}"/>
              </a:ext>
            </a:extLst>
          </p:cNvPr>
          <p:cNvSpPr>
            <a:spLocks noGrp="1"/>
          </p:cNvSpPr>
          <p:nvPr>
            <p:ph idx="1"/>
          </p:nvPr>
        </p:nvSpPr>
        <p:spPr>
          <a:xfrm>
            <a:off x="685800" y="4267200"/>
            <a:ext cx="7772400" cy="1676400"/>
          </a:xfrm>
        </p:spPr>
        <p:txBody>
          <a:bodyPr/>
          <a:lstStyle/>
          <a:p>
            <a:r>
              <a:rPr lang="en-US" b="1" u="sng" dirty="0" err="1"/>
              <a:t>Keypoint</a:t>
            </a:r>
            <a:r>
              <a:rPr lang="en-US" b="1" u="sng" dirty="0"/>
              <a:t>: </a:t>
            </a:r>
            <a:r>
              <a:rPr lang="en-US" i="1" dirty="0">
                <a:solidFill>
                  <a:srgbClr val="FFFF00"/>
                </a:solidFill>
              </a:rPr>
              <a:t>Two randomized clinical trials have provided level 1 data to support the recommendation of </a:t>
            </a:r>
            <a:r>
              <a:rPr lang="en-US" i="1" dirty="0" err="1">
                <a:solidFill>
                  <a:srgbClr val="FFFF00"/>
                </a:solidFill>
              </a:rPr>
              <a:t>mpMRI</a:t>
            </a:r>
            <a:r>
              <a:rPr lang="en-US" i="1" dirty="0">
                <a:solidFill>
                  <a:srgbClr val="FFFF00"/>
                </a:solidFill>
              </a:rPr>
              <a:t> prior to biopsy for all men</a:t>
            </a:r>
            <a:endParaRPr lang="en-US" dirty="0"/>
          </a:p>
          <a:p>
            <a:endParaRPr lang="en-US" dirty="0"/>
          </a:p>
        </p:txBody>
      </p:sp>
      <p:pic>
        <p:nvPicPr>
          <p:cNvPr id="4" name="Picture 3">
            <a:extLst>
              <a:ext uri="{FF2B5EF4-FFF2-40B4-BE49-F238E27FC236}">
                <a16:creationId xmlns:a16="http://schemas.microsoft.com/office/drawing/2014/main" id="{BD2E4403-DFF7-7B45-9648-5940B42D4C3E}"/>
              </a:ext>
            </a:extLst>
          </p:cNvPr>
          <p:cNvPicPr>
            <a:picLocks noChangeAspect="1"/>
          </p:cNvPicPr>
          <p:nvPr/>
        </p:nvPicPr>
        <p:blipFill>
          <a:blip r:embed="rId2"/>
          <a:stretch>
            <a:fillRect/>
          </a:stretch>
        </p:blipFill>
        <p:spPr>
          <a:xfrm>
            <a:off x="1085850" y="1371600"/>
            <a:ext cx="6515100" cy="2438400"/>
          </a:xfrm>
          <a:prstGeom prst="rect">
            <a:avLst/>
          </a:prstGeom>
        </p:spPr>
      </p:pic>
      <p:sp>
        <p:nvSpPr>
          <p:cNvPr id="5" name="TextBox 4">
            <a:extLst>
              <a:ext uri="{FF2B5EF4-FFF2-40B4-BE49-F238E27FC236}">
                <a16:creationId xmlns:a16="http://schemas.microsoft.com/office/drawing/2014/main" id="{522786CE-E44D-BE41-8542-53BEA5453C8A}"/>
              </a:ext>
            </a:extLst>
          </p:cNvPr>
          <p:cNvSpPr txBox="1"/>
          <p:nvPr/>
        </p:nvSpPr>
        <p:spPr>
          <a:xfrm rot="19547206">
            <a:off x="815077" y="2034570"/>
            <a:ext cx="8229600" cy="1569660"/>
          </a:xfrm>
          <a:prstGeom prst="rect">
            <a:avLst/>
          </a:prstGeom>
          <a:noFill/>
        </p:spPr>
        <p:txBody>
          <a:bodyPr wrap="square" rtlCol="0">
            <a:spAutoFit/>
          </a:bodyPr>
          <a:lstStyle/>
          <a:p>
            <a:r>
              <a:rPr lang="en-US" sz="9600" dirty="0">
                <a:solidFill>
                  <a:srgbClr val="FF0000"/>
                </a:solidFill>
              </a:rPr>
              <a:t>UNOFFICIAL</a:t>
            </a:r>
          </a:p>
        </p:txBody>
      </p:sp>
    </p:spTree>
    <p:extLst>
      <p:ext uri="{BB962C8B-B14F-4D97-AF65-F5344CB8AC3E}">
        <p14:creationId xmlns:p14="http://schemas.microsoft.com/office/powerpoint/2010/main" val="1975060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D493C1BA-C13C-804B-9545-A7D71363C5F3}"/>
              </a:ext>
            </a:extLst>
          </p:cNvPr>
          <p:cNvGraphicFramePr/>
          <p:nvPr>
            <p:extLst>
              <p:ext uri="{D42A27DB-BD31-4B8C-83A1-F6EECF244321}">
                <p14:modId xmlns:p14="http://schemas.microsoft.com/office/powerpoint/2010/main" val="969040347"/>
              </p:ext>
            </p:extLst>
          </p:nvPr>
        </p:nvGraphicFramePr>
        <p:xfrm>
          <a:off x="533400" y="990600"/>
          <a:ext cx="7772400" cy="1143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2" descr="C:\Users\rosena23\AppData\Local\Temp\scl15.PNG">
            <a:extLst>
              <a:ext uri="{FF2B5EF4-FFF2-40B4-BE49-F238E27FC236}">
                <a16:creationId xmlns:a16="http://schemas.microsoft.com/office/drawing/2014/main" id="{840C6A81-48A2-D647-B3F1-F030E286E8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8600" y="2819400"/>
            <a:ext cx="3687318" cy="3276600"/>
          </a:xfrm>
          <a:prstGeom prst="rect">
            <a:avLst/>
          </a:prstGeom>
          <a:noFill/>
          <a:extLst>
            <a:ext uri="{909E8E84-426E-40dd-AFC4-6F175D3DCCD1}">
              <a14:hiddenFill xmlns=""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79E5384-B2D7-BC48-B192-AD3D1DC7AD36}"/>
              </a:ext>
            </a:extLst>
          </p:cNvPr>
          <p:cNvPicPr>
            <a:picLocks noChangeAspect="1"/>
          </p:cNvPicPr>
          <p:nvPr/>
        </p:nvPicPr>
        <p:blipFill>
          <a:blip r:embed="rId8"/>
          <a:stretch>
            <a:fillRect/>
          </a:stretch>
        </p:blipFill>
        <p:spPr>
          <a:xfrm>
            <a:off x="4419600" y="2843135"/>
            <a:ext cx="4464375" cy="3271603"/>
          </a:xfrm>
          <a:prstGeom prst="rect">
            <a:avLst/>
          </a:prstGeom>
        </p:spPr>
      </p:pic>
    </p:spTree>
    <p:extLst>
      <p:ext uri="{BB962C8B-B14F-4D97-AF65-F5344CB8AC3E}">
        <p14:creationId xmlns:p14="http://schemas.microsoft.com/office/powerpoint/2010/main" val="18741993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p:cNvSpPr>
            <a:spLocks noGrp="1" noChangeArrowheads="1"/>
          </p:cNvSpPr>
          <p:nvPr>
            <p:ph type="title" idx="4294967295"/>
          </p:nvPr>
        </p:nvSpPr>
        <p:spPr>
          <a:xfrm>
            <a:off x="228600" y="152400"/>
            <a:ext cx="7772400" cy="1115274"/>
          </a:xfrm>
        </p:spPr>
        <p:txBody>
          <a:bodyPr/>
          <a:lstStyle/>
          <a:p>
            <a:r>
              <a:rPr lang="en-US" sz="3200" dirty="0">
                <a:latin typeface="Arial" charset="0"/>
              </a:rPr>
              <a:t>Challenges of the Focal Therapy Paradigm</a:t>
            </a:r>
          </a:p>
        </p:txBody>
      </p:sp>
      <p:sp>
        <p:nvSpPr>
          <p:cNvPr id="19458" name="Rectangle 3"/>
          <p:cNvSpPr>
            <a:spLocks noGrp="1" noChangeArrowheads="1"/>
          </p:cNvSpPr>
          <p:nvPr>
            <p:ph type="body" idx="4294967295"/>
          </p:nvPr>
        </p:nvSpPr>
        <p:spPr>
          <a:xfrm>
            <a:off x="2286000" y="1600200"/>
            <a:ext cx="4495800" cy="4525963"/>
          </a:xfrm>
        </p:spPr>
        <p:txBody>
          <a:bodyPr>
            <a:normAutofit fontScale="77500" lnSpcReduction="20000"/>
          </a:bodyPr>
          <a:lstStyle/>
          <a:p>
            <a:r>
              <a:rPr lang="en-US" dirty="0">
                <a:latin typeface="Arial" charset="0"/>
              </a:rPr>
              <a:t>Candidate Selection</a:t>
            </a:r>
          </a:p>
          <a:p>
            <a:r>
              <a:rPr lang="en-US" dirty="0">
                <a:latin typeface="Arial" charset="0"/>
              </a:rPr>
              <a:t>Method of Delivery</a:t>
            </a:r>
          </a:p>
          <a:p>
            <a:pPr lvl="1"/>
            <a:r>
              <a:rPr lang="en-US" dirty="0">
                <a:latin typeface="Arial" charset="0"/>
                <a:ea typeface="Arial Unicode MS" charset="0"/>
                <a:cs typeface="Arial Unicode MS" charset="0"/>
              </a:rPr>
              <a:t>Image guided </a:t>
            </a:r>
          </a:p>
          <a:p>
            <a:pPr lvl="1"/>
            <a:r>
              <a:rPr lang="en-US" dirty="0">
                <a:latin typeface="Arial" charset="0"/>
                <a:ea typeface="Arial Unicode MS" charset="0"/>
                <a:cs typeface="Arial Unicode MS" charset="0"/>
              </a:rPr>
              <a:t>Biopsy guided</a:t>
            </a:r>
          </a:p>
          <a:p>
            <a:r>
              <a:rPr lang="en-US" dirty="0">
                <a:latin typeface="Arial" charset="0"/>
              </a:rPr>
              <a:t>Treatment Planning</a:t>
            </a:r>
          </a:p>
          <a:p>
            <a:pPr lvl="1"/>
            <a:r>
              <a:rPr lang="en-US" dirty="0">
                <a:latin typeface="Arial" charset="0"/>
              </a:rPr>
              <a:t>Extent</a:t>
            </a:r>
          </a:p>
          <a:p>
            <a:pPr lvl="1"/>
            <a:r>
              <a:rPr lang="en-US" dirty="0">
                <a:latin typeface="Arial" charset="0"/>
              </a:rPr>
              <a:t>Adequacy of Margin</a:t>
            </a:r>
          </a:p>
          <a:p>
            <a:r>
              <a:rPr lang="en-US" dirty="0">
                <a:latin typeface="Arial" charset="0"/>
              </a:rPr>
              <a:t>Outcome Measures</a:t>
            </a:r>
          </a:p>
          <a:p>
            <a:r>
              <a:rPr lang="en-US" dirty="0">
                <a:latin typeface="Arial" charset="0"/>
              </a:rPr>
              <a:t>How do we prove benefit</a:t>
            </a:r>
          </a:p>
          <a:p>
            <a:pPr lvl="1"/>
            <a:r>
              <a:rPr lang="en-US" dirty="0">
                <a:latin typeface="Arial" charset="0"/>
                <a:ea typeface="Arial Unicode MS" charset="0"/>
                <a:cs typeface="Arial Unicode MS" charset="0"/>
              </a:rPr>
              <a:t>Cost</a:t>
            </a:r>
          </a:p>
          <a:p>
            <a:pPr lvl="1"/>
            <a:r>
              <a:rPr lang="en-US" dirty="0">
                <a:latin typeface="Arial" charset="0"/>
                <a:ea typeface="Arial Unicode MS" charset="0"/>
                <a:cs typeface="Arial Unicode MS" charset="0"/>
              </a:rPr>
              <a:t>QOL</a:t>
            </a:r>
          </a:p>
          <a:p>
            <a:pPr lvl="1"/>
            <a:r>
              <a:rPr lang="en-US" dirty="0">
                <a:latin typeface="Arial" charset="0"/>
                <a:ea typeface="Arial Unicode MS" charset="0"/>
                <a:cs typeface="Arial Unicode MS" charset="0"/>
              </a:rPr>
              <a:t>Survival</a:t>
            </a:r>
          </a:p>
          <a:p>
            <a:endParaRPr lang="en-US" dirty="0">
              <a:latin typeface="Arial" charset="0"/>
            </a:endParaRPr>
          </a:p>
        </p:txBody>
      </p:sp>
    </p:spTree>
    <p:extLst>
      <p:ext uri="{BB962C8B-B14F-4D97-AF65-F5344CB8AC3E}">
        <p14:creationId xmlns:p14="http://schemas.microsoft.com/office/powerpoint/2010/main" val="28653648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Key Concepts</a:t>
            </a:r>
          </a:p>
        </p:txBody>
      </p:sp>
      <p:sp>
        <p:nvSpPr>
          <p:cNvPr id="3" name="Content Placeholder 2"/>
          <p:cNvSpPr>
            <a:spLocks noGrp="1"/>
          </p:cNvSpPr>
          <p:nvPr>
            <p:ph idx="1"/>
          </p:nvPr>
        </p:nvSpPr>
        <p:spPr/>
        <p:txBody>
          <a:bodyPr>
            <a:normAutofit fontScale="77500" lnSpcReduction="20000"/>
          </a:bodyPr>
          <a:lstStyle/>
          <a:p>
            <a:r>
              <a:rPr lang="en-US" dirty="0"/>
              <a:t>Balance of focal treatment vs. adequacy of treatment</a:t>
            </a:r>
          </a:p>
          <a:p>
            <a:endParaRPr lang="en-US" dirty="0"/>
          </a:p>
          <a:p>
            <a:r>
              <a:rPr lang="en-US" dirty="0"/>
              <a:t>Confluence of tissue destruction</a:t>
            </a:r>
          </a:p>
          <a:p>
            <a:endParaRPr lang="en-US" dirty="0"/>
          </a:p>
          <a:p>
            <a:r>
              <a:rPr lang="en-US" dirty="0"/>
              <a:t>Inaccuracy of localization</a:t>
            </a:r>
          </a:p>
          <a:p>
            <a:pPr lvl="1"/>
            <a:r>
              <a:rPr lang="en-US" dirty="0"/>
              <a:t>Can be overcome by increasing tissue treated</a:t>
            </a:r>
          </a:p>
          <a:p>
            <a:pPr lvl="1"/>
            <a:endParaRPr lang="en-US" dirty="0"/>
          </a:p>
          <a:p>
            <a:r>
              <a:rPr lang="en-US" dirty="0"/>
              <a:t>Dispersion of thermal energy</a:t>
            </a:r>
          </a:p>
          <a:p>
            <a:pPr lvl="1"/>
            <a:r>
              <a:rPr lang="en-US" dirty="0"/>
              <a:t>Contributes to toxicity</a:t>
            </a:r>
          </a:p>
        </p:txBody>
      </p:sp>
    </p:spTree>
    <p:extLst>
      <p:ext uri="{BB962C8B-B14F-4D97-AF65-F5344CB8AC3E}">
        <p14:creationId xmlns:p14="http://schemas.microsoft.com/office/powerpoint/2010/main" val="3242253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7772400" cy="1143000"/>
          </a:xfrm>
        </p:spPr>
        <p:txBody>
          <a:bodyPr>
            <a:normAutofit fontScale="90000"/>
          </a:bodyPr>
          <a:lstStyle/>
          <a:p>
            <a:r>
              <a:rPr lang="en-US" dirty="0">
                <a:latin typeface="Arial" panose="020B0604020202020204" pitchFamily="34" charset="0"/>
                <a:cs typeface="Arial" panose="020B0604020202020204" pitchFamily="34" charset="0"/>
              </a:rPr>
              <a:t>Potential Reasons for Focal Therapy Failure</a:t>
            </a:r>
          </a:p>
        </p:txBody>
      </p:sp>
      <p:sp>
        <p:nvSpPr>
          <p:cNvPr id="3" name="Content Placeholder 2"/>
          <p:cNvSpPr>
            <a:spLocks noGrp="1"/>
          </p:cNvSpPr>
          <p:nvPr>
            <p:ph idx="1"/>
          </p:nvPr>
        </p:nvSpPr>
        <p:spPr/>
        <p:txBody>
          <a:bodyPr/>
          <a:lstStyle/>
          <a:p>
            <a:r>
              <a:rPr lang="en-US" sz="2800" dirty="0">
                <a:solidFill>
                  <a:srgbClr val="FFFF00"/>
                </a:solidFill>
              </a:rPr>
              <a:t>Poor localization by imaging</a:t>
            </a:r>
          </a:p>
          <a:p>
            <a:pPr lvl="1"/>
            <a:r>
              <a:rPr lang="en-US" sz="2400" dirty="0"/>
              <a:t>Inadequate detection</a:t>
            </a:r>
          </a:p>
          <a:p>
            <a:pPr lvl="1"/>
            <a:r>
              <a:rPr lang="en-US" sz="2400" dirty="0"/>
              <a:t>Incomplete demonstration of tumor</a:t>
            </a:r>
          </a:p>
          <a:p>
            <a:r>
              <a:rPr lang="en-US" sz="2800" dirty="0">
                <a:solidFill>
                  <a:srgbClr val="FFFF00"/>
                </a:solidFill>
              </a:rPr>
              <a:t>Poor staging biopsy</a:t>
            </a:r>
          </a:p>
          <a:p>
            <a:pPr lvl="1"/>
            <a:r>
              <a:rPr lang="en-US" sz="2400" dirty="0"/>
              <a:t>Implies disease missed by MRI and biopsy</a:t>
            </a:r>
          </a:p>
          <a:p>
            <a:pPr lvl="1"/>
            <a:r>
              <a:rPr lang="en-US" sz="2400" dirty="0"/>
              <a:t>Under-sampling at baseline</a:t>
            </a:r>
          </a:p>
          <a:p>
            <a:r>
              <a:rPr lang="en-US" sz="2800" dirty="0">
                <a:solidFill>
                  <a:srgbClr val="FFFF00"/>
                </a:solidFill>
              </a:rPr>
              <a:t>Inadequate treatment</a:t>
            </a:r>
          </a:p>
          <a:p>
            <a:pPr lvl="1"/>
            <a:r>
              <a:rPr lang="en-US" sz="2400" dirty="0"/>
              <a:t>Under-treatment of target zone</a:t>
            </a:r>
          </a:p>
          <a:p>
            <a:pPr lvl="1"/>
            <a:r>
              <a:rPr lang="en-US" sz="2400" dirty="0"/>
              <a:t>Inadequate margin </a:t>
            </a:r>
          </a:p>
          <a:p>
            <a:pPr lvl="1"/>
            <a:endParaRPr lang="en-US" sz="2400" dirty="0"/>
          </a:p>
        </p:txBody>
      </p:sp>
    </p:spTree>
    <p:extLst>
      <p:ext uri="{BB962C8B-B14F-4D97-AF65-F5344CB8AC3E}">
        <p14:creationId xmlns:p14="http://schemas.microsoft.com/office/powerpoint/2010/main" val="24534082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Oval 2"/>
          <p:cNvSpPr>
            <a:spLocks noChangeArrowheads="1"/>
          </p:cNvSpPr>
          <p:nvPr/>
        </p:nvSpPr>
        <p:spPr bwMode="auto">
          <a:xfrm>
            <a:off x="1600200" y="1371600"/>
            <a:ext cx="5715000" cy="1676400"/>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51555" name="Oval 3"/>
          <p:cNvSpPr>
            <a:spLocks noChangeArrowheads="1"/>
          </p:cNvSpPr>
          <p:nvPr/>
        </p:nvSpPr>
        <p:spPr bwMode="auto">
          <a:xfrm>
            <a:off x="2286000" y="381000"/>
            <a:ext cx="4267200" cy="2362200"/>
          </a:xfrm>
          <a:prstGeom prst="ellipse">
            <a:avLst/>
          </a:prstGeom>
          <a:solidFill>
            <a:schemeClr val="tx2">
              <a:lumMod val="20000"/>
              <a:lumOff val="80000"/>
            </a:schemeClr>
          </a:solidFill>
          <a:ln w="12700">
            <a:solidFill>
              <a:schemeClr val="tx1"/>
            </a:solidFill>
            <a:round/>
            <a:headEnd/>
            <a:tailEnd/>
          </a:ln>
          <a:effectLst/>
        </p:spPr>
        <p:txBody>
          <a:bodyPr wrap="none" anchor="ctr"/>
          <a:lstStyle/>
          <a:p>
            <a:pPr>
              <a:defRPr/>
            </a:pPr>
            <a:endParaRPr lang="en-US">
              <a:solidFill>
                <a:srgbClr val="000000"/>
              </a:solidFill>
              <a:latin typeface="Arial" pitchFamily="34" charset="0"/>
              <a:cs typeface="Arial" pitchFamily="34" charset="0"/>
            </a:endParaRPr>
          </a:p>
        </p:txBody>
      </p:sp>
      <p:sp>
        <p:nvSpPr>
          <p:cNvPr id="28676" name="Oval 4"/>
          <p:cNvSpPr>
            <a:spLocks noChangeArrowheads="1"/>
          </p:cNvSpPr>
          <p:nvPr/>
        </p:nvSpPr>
        <p:spPr bwMode="auto">
          <a:xfrm>
            <a:off x="4038600" y="914400"/>
            <a:ext cx="762000" cy="304800"/>
          </a:xfrm>
          <a:prstGeom prst="ellipse">
            <a:avLst/>
          </a:prstGeom>
          <a:solidFill>
            <a:srgbClr val="00018B"/>
          </a:solidFill>
          <a:ln w="12700">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18" name="Oval 4"/>
          <p:cNvSpPr>
            <a:spLocks noChangeArrowheads="1"/>
          </p:cNvSpPr>
          <p:nvPr/>
        </p:nvSpPr>
        <p:spPr bwMode="auto">
          <a:xfrm>
            <a:off x="6248400" y="2133600"/>
            <a:ext cx="762000" cy="533400"/>
          </a:xfrm>
          <a:prstGeom prst="ellipse">
            <a:avLst/>
          </a:prstGeom>
          <a:solidFill>
            <a:srgbClr val="FF0000"/>
          </a:solidFill>
          <a:ln w="12700">
            <a:solidFill>
              <a:srgbClr val="FF0000"/>
            </a:solidFill>
            <a:round/>
            <a:headEnd/>
            <a:tailEnd/>
          </a:ln>
        </p:spPr>
        <p:txBody>
          <a:bodyPr wrap="none" anchor="ctr">
            <a:prstTxWarp prst="textNoShape">
              <a:avLst/>
            </a:prstTxWarp>
          </a:bodyPr>
          <a:lstStyle/>
          <a:p>
            <a:endParaRPr lang="en-US">
              <a:solidFill>
                <a:srgbClr val="000000"/>
              </a:solidFill>
            </a:endParaRPr>
          </a:p>
        </p:txBody>
      </p:sp>
      <p:sp>
        <p:nvSpPr>
          <p:cNvPr id="19" name="Oval 2"/>
          <p:cNvSpPr>
            <a:spLocks noChangeArrowheads="1"/>
          </p:cNvSpPr>
          <p:nvPr/>
        </p:nvSpPr>
        <p:spPr bwMode="auto">
          <a:xfrm>
            <a:off x="1752600" y="4876800"/>
            <a:ext cx="5715000" cy="1676400"/>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20" name="Oval 3"/>
          <p:cNvSpPr>
            <a:spLocks noChangeArrowheads="1"/>
          </p:cNvSpPr>
          <p:nvPr/>
        </p:nvSpPr>
        <p:spPr bwMode="auto">
          <a:xfrm>
            <a:off x="2438400" y="3886200"/>
            <a:ext cx="4267200" cy="2362200"/>
          </a:xfrm>
          <a:prstGeom prst="ellipse">
            <a:avLst/>
          </a:prstGeom>
          <a:solidFill>
            <a:schemeClr val="tx2">
              <a:lumMod val="20000"/>
              <a:lumOff val="80000"/>
            </a:schemeClr>
          </a:solidFill>
          <a:ln w="12700">
            <a:solidFill>
              <a:schemeClr val="tx1"/>
            </a:solidFill>
            <a:round/>
            <a:headEnd/>
            <a:tailEnd/>
          </a:ln>
          <a:effectLst/>
        </p:spPr>
        <p:txBody>
          <a:bodyPr wrap="none" anchor="ctr"/>
          <a:lstStyle/>
          <a:p>
            <a:pPr>
              <a:defRPr/>
            </a:pPr>
            <a:endParaRPr lang="en-US">
              <a:solidFill>
                <a:srgbClr val="000000"/>
              </a:solidFill>
              <a:latin typeface="Arial" pitchFamily="34" charset="0"/>
              <a:cs typeface="Arial" pitchFamily="34" charset="0"/>
            </a:endParaRPr>
          </a:p>
        </p:txBody>
      </p:sp>
      <p:sp>
        <p:nvSpPr>
          <p:cNvPr id="21" name="Oval 4"/>
          <p:cNvSpPr>
            <a:spLocks noChangeArrowheads="1"/>
          </p:cNvSpPr>
          <p:nvPr/>
        </p:nvSpPr>
        <p:spPr bwMode="auto">
          <a:xfrm>
            <a:off x="4191000" y="4419600"/>
            <a:ext cx="762000" cy="304800"/>
          </a:xfrm>
          <a:prstGeom prst="ellipse">
            <a:avLst/>
          </a:prstGeom>
          <a:solidFill>
            <a:srgbClr val="00018B"/>
          </a:solidFill>
          <a:ln w="12700">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22" name="Oval 4"/>
          <p:cNvSpPr>
            <a:spLocks noChangeArrowheads="1"/>
          </p:cNvSpPr>
          <p:nvPr/>
        </p:nvSpPr>
        <p:spPr bwMode="auto">
          <a:xfrm>
            <a:off x="6400800" y="5562600"/>
            <a:ext cx="762000" cy="533400"/>
          </a:xfrm>
          <a:prstGeom prst="ellipse">
            <a:avLst/>
          </a:prstGeom>
          <a:solidFill>
            <a:srgbClr val="FF0000"/>
          </a:solidFill>
          <a:ln w="12700">
            <a:solidFill>
              <a:srgbClr val="FF0000"/>
            </a:solidFill>
            <a:round/>
            <a:headEnd/>
            <a:tailEnd/>
          </a:ln>
        </p:spPr>
        <p:txBody>
          <a:bodyPr wrap="none" anchor="ctr">
            <a:prstTxWarp prst="textNoShape">
              <a:avLst/>
            </a:prstTxWarp>
          </a:bodyPr>
          <a:lstStyle/>
          <a:p>
            <a:endParaRPr lang="en-US">
              <a:solidFill>
                <a:srgbClr val="000000"/>
              </a:solidFill>
            </a:endParaRPr>
          </a:p>
        </p:txBody>
      </p:sp>
      <p:sp>
        <p:nvSpPr>
          <p:cNvPr id="2" name="Oval 1"/>
          <p:cNvSpPr/>
          <p:nvPr/>
        </p:nvSpPr>
        <p:spPr>
          <a:xfrm>
            <a:off x="5638800" y="1447800"/>
            <a:ext cx="1981200" cy="1828800"/>
          </a:xfrm>
          <a:prstGeom prst="ellipse">
            <a:avLst/>
          </a:prstGeom>
          <a:solidFill>
            <a:srgbClr val="FF9F7A">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6172200" y="5029200"/>
            <a:ext cx="1371600" cy="1295400"/>
          </a:xfrm>
          <a:prstGeom prst="ellipse">
            <a:avLst/>
          </a:prstGeom>
          <a:solidFill>
            <a:srgbClr val="FF9F7A">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638800" y="5181600"/>
            <a:ext cx="1371600" cy="1295400"/>
          </a:xfrm>
          <a:prstGeom prst="ellipse">
            <a:avLst/>
          </a:prstGeom>
          <a:solidFill>
            <a:srgbClr val="FF9F7A">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638800" y="4572000"/>
            <a:ext cx="1447800" cy="1219200"/>
          </a:xfrm>
          <a:prstGeom prst="ellipse">
            <a:avLst/>
          </a:prstGeom>
          <a:solidFill>
            <a:srgbClr val="FF9F7A">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Oval 2"/>
          <p:cNvSpPr/>
          <p:nvPr/>
        </p:nvSpPr>
        <p:spPr>
          <a:xfrm>
            <a:off x="5105400" y="914400"/>
            <a:ext cx="2971800" cy="2819400"/>
          </a:xfrm>
          <a:prstGeom prst="ellipse">
            <a:avLst/>
          </a:prstGeom>
          <a:solidFill>
            <a:srgbClr val="CCFFCC">
              <a:alpha val="2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5181600" y="4419600"/>
            <a:ext cx="2743200" cy="2286000"/>
          </a:xfrm>
          <a:prstGeom prst="ellipse">
            <a:avLst/>
          </a:prstGeom>
          <a:solidFill>
            <a:srgbClr val="CCFFCC">
              <a:alpha val="24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822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dissolv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dissolve">
                                      <p:cBhvr>
                                        <p:cTn id="30" dur="500"/>
                                        <p:tgtEl>
                                          <p:spTgt spid="24"/>
                                        </p:tgtEl>
                                      </p:cBhvr>
                                    </p:animEffect>
                                  </p:childTnLst>
                                </p:cTn>
                              </p:par>
                              <p:par>
                                <p:cTn id="31" presetID="9"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dissolve">
                                      <p:cBhvr>
                                        <p:cTn id="33" dur="500"/>
                                        <p:tgtEl>
                                          <p:spTgt spid="25"/>
                                        </p:tgtEl>
                                      </p:cBhvr>
                                    </p:animEffect>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dissolve">
                                      <p:cBhvr>
                                        <p:cTn id="38"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 grpId="0" animBg="1"/>
      <p:bldP spid="24" grpId="0" animBg="1"/>
      <p:bldP spid="25" grpId="0" animBg="1"/>
      <p:bldP spid="26" grpId="0" animBg="1"/>
      <p:bldP spid="3" grpId="0" animBg="1"/>
      <p:bldP spid="2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2"/>
          <p:cNvSpPr>
            <a:spLocks noChangeArrowheads="1"/>
          </p:cNvSpPr>
          <p:nvPr/>
        </p:nvSpPr>
        <p:spPr bwMode="auto">
          <a:xfrm>
            <a:off x="1447800" y="3352800"/>
            <a:ext cx="5715000" cy="1676400"/>
          </a:xfrm>
          <a:prstGeom prst="ellipse">
            <a:avLst/>
          </a:prstGeom>
          <a:solidFill>
            <a:schemeClr val="accent1"/>
          </a:solidFill>
          <a:ln w="12700">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20" name="Oval 3"/>
          <p:cNvSpPr>
            <a:spLocks noChangeArrowheads="1"/>
          </p:cNvSpPr>
          <p:nvPr/>
        </p:nvSpPr>
        <p:spPr bwMode="auto">
          <a:xfrm>
            <a:off x="2133600" y="2362200"/>
            <a:ext cx="4267200" cy="2362200"/>
          </a:xfrm>
          <a:prstGeom prst="ellipse">
            <a:avLst/>
          </a:prstGeom>
          <a:solidFill>
            <a:schemeClr val="tx2">
              <a:lumMod val="20000"/>
              <a:lumOff val="80000"/>
            </a:schemeClr>
          </a:solidFill>
          <a:ln w="12700">
            <a:solidFill>
              <a:schemeClr val="tx1"/>
            </a:solidFill>
            <a:round/>
            <a:headEnd/>
            <a:tailEnd/>
          </a:ln>
          <a:effectLst/>
        </p:spPr>
        <p:txBody>
          <a:bodyPr wrap="none" anchor="ctr"/>
          <a:lstStyle/>
          <a:p>
            <a:pPr>
              <a:defRPr/>
            </a:pPr>
            <a:endParaRPr lang="en-US">
              <a:solidFill>
                <a:srgbClr val="000000"/>
              </a:solidFill>
              <a:latin typeface="Arial" pitchFamily="34" charset="0"/>
              <a:cs typeface="Arial" pitchFamily="34" charset="0"/>
            </a:endParaRPr>
          </a:p>
        </p:txBody>
      </p:sp>
      <p:sp>
        <p:nvSpPr>
          <p:cNvPr id="21" name="Oval 4"/>
          <p:cNvSpPr>
            <a:spLocks noChangeArrowheads="1"/>
          </p:cNvSpPr>
          <p:nvPr/>
        </p:nvSpPr>
        <p:spPr bwMode="auto">
          <a:xfrm>
            <a:off x="3886200" y="2895600"/>
            <a:ext cx="762000" cy="304800"/>
          </a:xfrm>
          <a:prstGeom prst="ellipse">
            <a:avLst/>
          </a:prstGeom>
          <a:solidFill>
            <a:srgbClr val="00018B"/>
          </a:solidFill>
          <a:ln w="12700">
            <a:solidFill>
              <a:schemeClr val="tx1"/>
            </a:solidFill>
            <a:round/>
            <a:headEnd/>
            <a:tailEnd/>
          </a:ln>
        </p:spPr>
        <p:txBody>
          <a:bodyPr wrap="none" anchor="ctr">
            <a:prstTxWarp prst="textNoShape">
              <a:avLst/>
            </a:prstTxWarp>
          </a:bodyPr>
          <a:lstStyle/>
          <a:p>
            <a:endParaRPr lang="en-US">
              <a:solidFill>
                <a:srgbClr val="000000"/>
              </a:solidFill>
            </a:endParaRPr>
          </a:p>
        </p:txBody>
      </p:sp>
      <p:sp>
        <p:nvSpPr>
          <p:cNvPr id="22" name="Oval 4"/>
          <p:cNvSpPr>
            <a:spLocks noChangeArrowheads="1"/>
          </p:cNvSpPr>
          <p:nvPr/>
        </p:nvSpPr>
        <p:spPr bwMode="auto">
          <a:xfrm>
            <a:off x="6096000" y="4038600"/>
            <a:ext cx="762000" cy="533400"/>
          </a:xfrm>
          <a:prstGeom prst="ellipse">
            <a:avLst/>
          </a:prstGeom>
          <a:solidFill>
            <a:srgbClr val="FF0000"/>
          </a:solidFill>
          <a:ln w="12700">
            <a:solidFill>
              <a:srgbClr val="FF0000"/>
            </a:solidFill>
            <a:round/>
            <a:headEnd/>
            <a:tailEnd/>
          </a:ln>
        </p:spPr>
        <p:txBody>
          <a:bodyPr wrap="none" anchor="ctr">
            <a:prstTxWarp prst="textNoShape">
              <a:avLst/>
            </a:prstTxWarp>
          </a:bodyPr>
          <a:lstStyle/>
          <a:p>
            <a:endParaRPr lang="en-US">
              <a:solidFill>
                <a:srgbClr val="000000"/>
              </a:solidFill>
            </a:endParaRPr>
          </a:p>
        </p:txBody>
      </p:sp>
      <p:sp>
        <p:nvSpPr>
          <p:cNvPr id="24" name="Oval 23"/>
          <p:cNvSpPr/>
          <p:nvPr/>
        </p:nvSpPr>
        <p:spPr>
          <a:xfrm>
            <a:off x="6248400" y="3429000"/>
            <a:ext cx="1066800" cy="914400"/>
          </a:xfrm>
          <a:prstGeom prst="ellipse">
            <a:avLst/>
          </a:prstGeom>
          <a:solidFill>
            <a:srgbClr val="FF9F7A">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5410200" y="3962400"/>
            <a:ext cx="1066800" cy="1066800"/>
          </a:xfrm>
          <a:prstGeom prst="ellipse">
            <a:avLst/>
          </a:prstGeom>
          <a:solidFill>
            <a:srgbClr val="FF9F7A">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257800" y="3048000"/>
            <a:ext cx="990600" cy="914400"/>
          </a:xfrm>
          <a:prstGeom prst="ellipse">
            <a:avLst/>
          </a:prstGeom>
          <a:solidFill>
            <a:srgbClr val="FF9F7A">
              <a:alpha val="36000"/>
            </a:srgb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p:txBody>
          <a:bodyPr/>
          <a:lstStyle/>
          <a:p>
            <a:r>
              <a:rPr lang="en-US" dirty="0">
                <a:latin typeface="+mn-lt"/>
              </a:rPr>
              <a:t>Non-confluent </a:t>
            </a:r>
            <a:r>
              <a:rPr lang="en-US" dirty="0" err="1">
                <a:latin typeface="+mn-lt"/>
              </a:rPr>
              <a:t>Undertreatment</a:t>
            </a:r>
            <a:endParaRPr lang="en-US" dirty="0">
              <a:latin typeface="+mn-lt"/>
            </a:endParaRPr>
          </a:p>
        </p:txBody>
      </p:sp>
    </p:spTree>
    <p:extLst>
      <p:ext uri="{BB962C8B-B14F-4D97-AF65-F5344CB8AC3E}">
        <p14:creationId xmlns:p14="http://schemas.microsoft.com/office/powerpoint/2010/main" val="294540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dissolve">
                                      <p:cBhvr>
                                        <p:cTn id="17" dur="500"/>
                                        <p:tgtEl>
                                          <p:spTgt spid="26"/>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dissolve">
                                      <p:cBhvr>
                                        <p:cTn id="20" dur="500"/>
                                        <p:tgtEl>
                                          <p:spTgt spid="24"/>
                                        </p:tgtEl>
                                      </p:cBhvr>
                                    </p:animEffect>
                                  </p:childTnLst>
                                </p:cTn>
                              </p:par>
                              <p:par>
                                <p:cTn id="21" presetID="9" presetClass="entr" presetSubtype="0"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dissolve">
                                      <p:cBhvr>
                                        <p:cTn id="2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4" grpId="0" animBg="1"/>
      <p:bldP spid="25" grpId="0" animBg="1"/>
      <p:bldP spid="2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3794" y="1204368"/>
            <a:ext cx="8986563" cy="3759379"/>
          </a:xfrm>
          <a:prstGeom prst="rect">
            <a:avLst/>
          </a:prstGeom>
        </p:spPr>
      </p:pic>
      <p:sp>
        <p:nvSpPr>
          <p:cNvPr id="3" name="TextBox 2"/>
          <p:cNvSpPr txBox="1"/>
          <p:nvPr/>
        </p:nvSpPr>
        <p:spPr>
          <a:xfrm>
            <a:off x="43793" y="4951161"/>
            <a:ext cx="8986563" cy="825500"/>
          </a:xfrm>
          <a:prstGeom prst="rect">
            <a:avLst/>
          </a:prstGeom>
        </p:spPr>
        <p:txBody>
          <a:bodyPr/>
          <a:lstStyle/>
          <a:p>
            <a:r>
              <a:rPr lang="en-US" sz="1600" dirty="0">
                <a:solidFill>
                  <a:schemeClr val="bg1"/>
                </a:solidFill>
              </a:rPr>
              <a:t>Graphical representation of the ablation volume with for </a:t>
            </a:r>
            <a:r>
              <a:rPr lang="en-US" sz="1600" dirty="0" err="1">
                <a:solidFill>
                  <a:schemeClr val="bg1"/>
                </a:solidFill>
              </a:rPr>
              <a:t>cryotherapy</a:t>
            </a:r>
            <a:r>
              <a:rPr lang="en-US" sz="1600" dirty="0">
                <a:solidFill>
                  <a:schemeClr val="bg1"/>
                </a:solidFill>
              </a:rPr>
              <a:t> and high-intensity focused ultrasound. (A) A </a:t>
            </a:r>
            <a:r>
              <a:rPr lang="en-US" sz="1600" dirty="0" err="1">
                <a:solidFill>
                  <a:schemeClr val="bg1"/>
                </a:solidFill>
              </a:rPr>
              <a:t>cryo</a:t>
            </a:r>
            <a:r>
              <a:rPr lang="en-US" sz="1600" dirty="0">
                <a:solidFill>
                  <a:schemeClr val="bg1"/>
                </a:solidFill>
              </a:rPr>
              <a:t> probe with an ice ball. The dotted arrows show the kill zone and the solid arrow shows the safety margin. (B) </a:t>
            </a:r>
            <a:r>
              <a:rPr lang="en-US" sz="1600" dirty="0" err="1">
                <a:solidFill>
                  <a:schemeClr val="bg1"/>
                </a:solidFill>
              </a:rPr>
              <a:t>Cryoablation</a:t>
            </a:r>
            <a:r>
              <a:rPr lang="en-US" sz="1600" dirty="0">
                <a:solidFill>
                  <a:schemeClr val="bg1"/>
                </a:solidFill>
              </a:rPr>
              <a:t> of a posterior lesion for which the safety zone for the ice ball extends beyond the prostatic capsule. (C) More precise control of the ablation zone with high-intensity focused ultrasound.</a:t>
            </a:r>
            <a:endParaRPr lang="en-US" sz="1600" i="0" baseline="0" dirty="0">
              <a:solidFill>
                <a:schemeClr val="bg1"/>
              </a:solidFill>
              <a:latin typeface="Arial"/>
            </a:endParaRPr>
          </a:p>
        </p:txBody>
      </p:sp>
      <p:sp>
        <p:nvSpPr>
          <p:cNvPr id="5" name="TextBox 4"/>
          <p:cNvSpPr txBox="1"/>
          <p:nvPr/>
        </p:nvSpPr>
        <p:spPr>
          <a:xfrm>
            <a:off x="635000" y="5270500"/>
            <a:ext cx="7620000" cy="254000"/>
          </a:xfrm>
          <a:prstGeom prst="rect">
            <a:avLst/>
          </a:prstGeom>
        </p:spPr>
        <p:txBody>
          <a:bodyPr/>
          <a:lstStyle/>
          <a:p>
            <a:endParaRPr lang="en-US" sz="1000" b="1" i="0" baseline="0" dirty="0">
              <a:latin typeface="Arial"/>
            </a:endParaRPr>
          </a:p>
        </p:txBody>
      </p:sp>
      <p:sp>
        <p:nvSpPr>
          <p:cNvPr id="6" name="TextBox 5"/>
          <p:cNvSpPr txBox="1"/>
          <p:nvPr/>
        </p:nvSpPr>
        <p:spPr>
          <a:xfrm>
            <a:off x="1839382" y="6425257"/>
            <a:ext cx="5744095" cy="334195"/>
          </a:xfrm>
          <a:prstGeom prst="rect">
            <a:avLst/>
          </a:prstGeom>
        </p:spPr>
        <p:txBody>
          <a:bodyPr/>
          <a:lstStyle/>
          <a:p>
            <a:r>
              <a:rPr lang="en-US" sz="1000" dirty="0">
                <a:solidFill>
                  <a:srgbClr val="FFFFFF"/>
                </a:solidFill>
                <a:latin typeface="Arial"/>
              </a:rPr>
              <a:t> Focal Therapy for Prostate Cancer: An “</a:t>
            </a:r>
            <a:r>
              <a:rPr lang="en-US" sz="1000" dirty="0" err="1">
                <a:solidFill>
                  <a:srgbClr val="FFFFFF"/>
                </a:solidFill>
                <a:latin typeface="Arial"/>
              </a:rPr>
              <a:t>À</a:t>
            </a:r>
            <a:r>
              <a:rPr lang="en-US" sz="1000" dirty="0">
                <a:solidFill>
                  <a:srgbClr val="FFFFFF"/>
                </a:solidFill>
                <a:latin typeface="Arial"/>
              </a:rPr>
              <a:t> la Carte” Approach European Urology, 2016, Available online 6 January 2016</a:t>
            </a:r>
          </a:p>
        </p:txBody>
      </p:sp>
      <p:sp>
        <p:nvSpPr>
          <p:cNvPr id="7" name="Title 6"/>
          <p:cNvSpPr>
            <a:spLocks noGrp="1"/>
          </p:cNvSpPr>
          <p:nvPr>
            <p:ph type="title"/>
          </p:nvPr>
        </p:nvSpPr>
        <p:spPr>
          <a:xfrm>
            <a:off x="685800" y="76200"/>
            <a:ext cx="7772400" cy="1143000"/>
          </a:xfrm>
        </p:spPr>
        <p:txBody>
          <a:bodyPr/>
          <a:lstStyle/>
          <a:p>
            <a:r>
              <a:rPr lang="en-US" dirty="0" err="1">
                <a:latin typeface="+mn-lt"/>
              </a:rPr>
              <a:t>Cryotherapy</a:t>
            </a:r>
            <a:r>
              <a:rPr lang="en-US" dirty="0">
                <a:latin typeface="+mn-lt"/>
              </a:rPr>
              <a:t> </a:t>
            </a:r>
            <a:r>
              <a:rPr lang="en-US" dirty="0" err="1">
                <a:latin typeface="+mn-lt"/>
              </a:rPr>
              <a:t>vs</a:t>
            </a:r>
            <a:r>
              <a:rPr lang="en-US" dirty="0">
                <a:latin typeface="+mn-lt"/>
              </a:rPr>
              <a:t> HIFU</a:t>
            </a:r>
          </a:p>
        </p:txBody>
      </p:sp>
    </p:spTree>
    <p:extLst>
      <p:ext uri="{BB962C8B-B14F-4D97-AF65-F5344CB8AC3E}">
        <p14:creationId xmlns:p14="http://schemas.microsoft.com/office/powerpoint/2010/main" val="2497792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80822" y="1218963"/>
            <a:ext cx="8853073" cy="3846971"/>
          </a:xfrm>
          <a:prstGeom prst="rect">
            <a:avLst/>
          </a:prstGeom>
        </p:spPr>
      </p:pic>
      <p:sp>
        <p:nvSpPr>
          <p:cNvPr id="3" name="TextBox 2"/>
          <p:cNvSpPr txBox="1"/>
          <p:nvPr/>
        </p:nvSpPr>
        <p:spPr>
          <a:xfrm>
            <a:off x="180821" y="5129747"/>
            <a:ext cx="8853073" cy="825500"/>
          </a:xfrm>
          <a:prstGeom prst="rect">
            <a:avLst/>
          </a:prstGeom>
        </p:spPr>
        <p:txBody>
          <a:bodyPr/>
          <a:lstStyle/>
          <a:p>
            <a:r>
              <a:rPr lang="en-US" sz="1600" dirty="0">
                <a:solidFill>
                  <a:srgbClr val="FFFFFF"/>
                </a:solidFill>
              </a:rPr>
              <a:t>Graphical representation of anterior displacement of lesion during high-intensity focused ultrasound (HIFU). (A) Cancer within the HIFU target at the beginning of the treatment. (B) Prostatic edema along the HIFU pathway pushes the lesion anteriorly away from the target region.</a:t>
            </a:r>
            <a:endParaRPr lang="en-US" sz="1600" i="0" baseline="0" dirty="0">
              <a:solidFill>
                <a:srgbClr val="FFFFFF"/>
              </a:solidFill>
              <a:latin typeface="Arial"/>
            </a:endParaRPr>
          </a:p>
        </p:txBody>
      </p:sp>
      <p:sp>
        <p:nvSpPr>
          <p:cNvPr id="8" name="TextBox 7"/>
          <p:cNvSpPr txBox="1"/>
          <p:nvPr/>
        </p:nvSpPr>
        <p:spPr>
          <a:xfrm>
            <a:off x="1795588" y="6264668"/>
            <a:ext cx="5744095" cy="334195"/>
          </a:xfrm>
          <a:prstGeom prst="rect">
            <a:avLst/>
          </a:prstGeom>
        </p:spPr>
        <p:txBody>
          <a:bodyPr/>
          <a:lstStyle/>
          <a:p>
            <a:r>
              <a:rPr lang="en-US" sz="1000" dirty="0">
                <a:solidFill>
                  <a:srgbClr val="FFFFFF"/>
                </a:solidFill>
                <a:latin typeface="Arial"/>
              </a:rPr>
              <a:t> Focal Therapy for Prostate Cancer: An “</a:t>
            </a:r>
            <a:r>
              <a:rPr lang="en-US" sz="1000" dirty="0" err="1">
                <a:solidFill>
                  <a:srgbClr val="FFFFFF"/>
                </a:solidFill>
                <a:latin typeface="Arial"/>
              </a:rPr>
              <a:t>À</a:t>
            </a:r>
            <a:r>
              <a:rPr lang="en-US" sz="1000" dirty="0">
                <a:solidFill>
                  <a:srgbClr val="FFFFFF"/>
                </a:solidFill>
                <a:latin typeface="Arial"/>
              </a:rPr>
              <a:t> la Carte” Approach European Urology, 2016, Available online 6 January 2016</a:t>
            </a:r>
          </a:p>
        </p:txBody>
      </p:sp>
      <p:sp>
        <p:nvSpPr>
          <p:cNvPr id="9" name="Title 8"/>
          <p:cNvSpPr>
            <a:spLocks noGrp="1"/>
          </p:cNvSpPr>
          <p:nvPr>
            <p:ph type="title"/>
          </p:nvPr>
        </p:nvSpPr>
        <p:spPr>
          <a:xfrm>
            <a:off x="685800" y="76200"/>
            <a:ext cx="7772400" cy="1143000"/>
          </a:xfrm>
        </p:spPr>
        <p:txBody>
          <a:bodyPr/>
          <a:lstStyle/>
          <a:p>
            <a:r>
              <a:rPr lang="en-US" dirty="0" err="1">
                <a:latin typeface="+mn-lt"/>
              </a:rPr>
              <a:t>Cryotherapy</a:t>
            </a:r>
            <a:r>
              <a:rPr lang="en-US" dirty="0">
                <a:latin typeface="+mn-lt"/>
              </a:rPr>
              <a:t> </a:t>
            </a:r>
            <a:r>
              <a:rPr lang="en-US" dirty="0" err="1">
                <a:latin typeface="+mn-lt"/>
              </a:rPr>
              <a:t>vs</a:t>
            </a:r>
            <a:r>
              <a:rPr lang="en-US" dirty="0">
                <a:latin typeface="+mn-lt"/>
              </a:rPr>
              <a:t> HIFU</a:t>
            </a:r>
          </a:p>
        </p:txBody>
      </p:sp>
    </p:spTree>
    <p:extLst>
      <p:ext uri="{BB962C8B-B14F-4D97-AF65-F5344CB8AC3E}">
        <p14:creationId xmlns:p14="http://schemas.microsoft.com/office/powerpoint/2010/main" val="12828885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0"/>
            <a:ext cx="7772400" cy="1143000"/>
          </a:xfrm>
        </p:spPr>
        <p:txBody>
          <a:bodyPr/>
          <a:lstStyle/>
          <a:p>
            <a:r>
              <a:rPr lang="en-US" dirty="0">
                <a:latin typeface="+mn-lt"/>
              </a:rPr>
              <a:t>Spectrum of Energy Sources</a:t>
            </a:r>
          </a:p>
        </p:txBody>
      </p:sp>
      <p:sp>
        <p:nvSpPr>
          <p:cNvPr id="4" name="TextBox 3"/>
          <p:cNvSpPr txBox="1"/>
          <p:nvPr/>
        </p:nvSpPr>
        <p:spPr>
          <a:xfrm>
            <a:off x="762000" y="1981200"/>
            <a:ext cx="800632" cy="369332"/>
          </a:xfrm>
          <a:prstGeom prst="rect">
            <a:avLst/>
          </a:prstGeom>
          <a:noFill/>
          <a:ln>
            <a:solidFill>
              <a:schemeClr val="bg1"/>
            </a:solidFill>
          </a:ln>
        </p:spPr>
        <p:txBody>
          <a:bodyPr wrap="none" rtlCol="0">
            <a:spAutoFit/>
          </a:bodyPr>
          <a:lstStyle/>
          <a:p>
            <a:r>
              <a:rPr lang="en-US" dirty="0">
                <a:solidFill>
                  <a:schemeClr val="bg1"/>
                </a:solidFill>
              </a:rPr>
              <a:t>Laser</a:t>
            </a:r>
          </a:p>
        </p:txBody>
      </p:sp>
      <p:sp>
        <p:nvSpPr>
          <p:cNvPr id="5" name="TextBox 4"/>
          <p:cNvSpPr txBox="1"/>
          <p:nvPr/>
        </p:nvSpPr>
        <p:spPr>
          <a:xfrm>
            <a:off x="3048000" y="3276600"/>
            <a:ext cx="1351677" cy="369332"/>
          </a:xfrm>
          <a:prstGeom prst="rect">
            <a:avLst/>
          </a:prstGeom>
          <a:noFill/>
          <a:ln>
            <a:solidFill>
              <a:srgbClr val="FFFFFF"/>
            </a:solidFill>
          </a:ln>
        </p:spPr>
        <p:txBody>
          <a:bodyPr wrap="none" rtlCol="0">
            <a:spAutoFit/>
          </a:bodyPr>
          <a:lstStyle/>
          <a:p>
            <a:r>
              <a:rPr lang="en-US" dirty="0">
                <a:solidFill>
                  <a:srgbClr val="FFFFFF"/>
                </a:solidFill>
              </a:rPr>
              <a:t>Bipolar RF</a:t>
            </a:r>
          </a:p>
        </p:txBody>
      </p:sp>
      <p:sp>
        <p:nvSpPr>
          <p:cNvPr id="6" name="TextBox 5"/>
          <p:cNvSpPr txBox="1"/>
          <p:nvPr/>
        </p:nvSpPr>
        <p:spPr>
          <a:xfrm>
            <a:off x="4343400" y="3962400"/>
            <a:ext cx="1321784" cy="369332"/>
          </a:xfrm>
          <a:prstGeom prst="rect">
            <a:avLst/>
          </a:prstGeom>
          <a:noFill/>
          <a:ln>
            <a:solidFill>
              <a:srgbClr val="FFFFFF"/>
            </a:solidFill>
          </a:ln>
        </p:spPr>
        <p:txBody>
          <a:bodyPr wrap="none" rtlCol="0">
            <a:spAutoFit/>
          </a:bodyPr>
          <a:lstStyle/>
          <a:p>
            <a:r>
              <a:rPr lang="en-US" dirty="0">
                <a:solidFill>
                  <a:srgbClr val="FFFFFF"/>
                </a:solidFill>
              </a:rPr>
              <a:t>VTP (PDT)</a:t>
            </a:r>
          </a:p>
        </p:txBody>
      </p:sp>
      <p:sp>
        <p:nvSpPr>
          <p:cNvPr id="7" name="TextBox 6"/>
          <p:cNvSpPr txBox="1"/>
          <p:nvPr/>
        </p:nvSpPr>
        <p:spPr>
          <a:xfrm>
            <a:off x="6019800" y="4724400"/>
            <a:ext cx="723200" cy="369332"/>
          </a:xfrm>
          <a:prstGeom prst="rect">
            <a:avLst/>
          </a:prstGeom>
          <a:noFill/>
          <a:ln>
            <a:solidFill>
              <a:srgbClr val="FFFFFF"/>
            </a:solidFill>
          </a:ln>
        </p:spPr>
        <p:txBody>
          <a:bodyPr wrap="none" rtlCol="0">
            <a:spAutoFit/>
          </a:bodyPr>
          <a:lstStyle/>
          <a:p>
            <a:r>
              <a:rPr lang="en-US" dirty="0">
                <a:solidFill>
                  <a:srgbClr val="FFFFFF"/>
                </a:solidFill>
              </a:rPr>
              <a:t>HIFU</a:t>
            </a:r>
          </a:p>
        </p:txBody>
      </p:sp>
      <p:sp>
        <p:nvSpPr>
          <p:cNvPr id="8" name="TextBox 7"/>
          <p:cNvSpPr txBox="1"/>
          <p:nvPr/>
        </p:nvSpPr>
        <p:spPr>
          <a:xfrm>
            <a:off x="1676402" y="2590800"/>
            <a:ext cx="1890436" cy="369332"/>
          </a:xfrm>
          <a:prstGeom prst="rect">
            <a:avLst/>
          </a:prstGeom>
          <a:noFill/>
          <a:ln>
            <a:solidFill>
              <a:srgbClr val="FFFFFF"/>
            </a:solidFill>
          </a:ln>
        </p:spPr>
        <p:txBody>
          <a:bodyPr wrap="none" rtlCol="0">
            <a:spAutoFit/>
          </a:bodyPr>
          <a:lstStyle/>
          <a:p>
            <a:r>
              <a:rPr lang="en-US" dirty="0">
                <a:solidFill>
                  <a:srgbClr val="FFFFFF"/>
                </a:solidFill>
              </a:rPr>
              <a:t>Electroporation</a:t>
            </a:r>
          </a:p>
        </p:txBody>
      </p:sp>
      <p:sp>
        <p:nvSpPr>
          <p:cNvPr id="9" name="TextBox 8"/>
          <p:cNvSpPr txBox="1"/>
          <p:nvPr/>
        </p:nvSpPr>
        <p:spPr>
          <a:xfrm>
            <a:off x="7010400" y="5562600"/>
            <a:ext cx="1582484" cy="369332"/>
          </a:xfrm>
          <a:prstGeom prst="rect">
            <a:avLst/>
          </a:prstGeom>
          <a:noFill/>
          <a:ln>
            <a:solidFill>
              <a:srgbClr val="FFFFFF"/>
            </a:solidFill>
          </a:ln>
        </p:spPr>
        <p:txBody>
          <a:bodyPr wrap="none" rtlCol="0">
            <a:spAutoFit/>
          </a:bodyPr>
          <a:lstStyle/>
          <a:p>
            <a:r>
              <a:rPr lang="en-US" dirty="0">
                <a:solidFill>
                  <a:srgbClr val="FFFFFF"/>
                </a:solidFill>
              </a:rPr>
              <a:t>Cryosurgery</a:t>
            </a:r>
          </a:p>
        </p:txBody>
      </p:sp>
      <p:cxnSp>
        <p:nvCxnSpPr>
          <p:cNvPr id="11" name="Straight Arrow Connector 10"/>
          <p:cNvCxnSpPr/>
          <p:nvPr/>
        </p:nvCxnSpPr>
        <p:spPr>
          <a:xfrm>
            <a:off x="990600" y="3276600"/>
            <a:ext cx="5715000" cy="2971800"/>
          </a:xfrm>
          <a:prstGeom prst="straightConnector1">
            <a:avLst/>
          </a:prstGeom>
          <a:ln w="152400" cmpd="sng">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2438400" y="1219200"/>
            <a:ext cx="5715000" cy="2971800"/>
          </a:xfrm>
          <a:prstGeom prst="straightConnector1">
            <a:avLst/>
          </a:prstGeom>
          <a:ln w="152400" cmpd="sng">
            <a:headEnd type="triangle"/>
            <a:tailEnd type="non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rot="1652261">
            <a:off x="615169" y="4666174"/>
            <a:ext cx="4476105" cy="461665"/>
          </a:xfrm>
          <a:prstGeom prst="rect">
            <a:avLst/>
          </a:prstGeom>
          <a:noFill/>
          <a:ln>
            <a:solidFill>
              <a:schemeClr val="bg1"/>
            </a:solidFill>
          </a:ln>
        </p:spPr>
        <p:txBody>
          <a:bodyPr wrap="none" rtlCol="0">
            <a:spAutoFit/>
          </a:bodyPr>
          <a:lstStyle/>
          <a:p>
            <a:r>
              <a:rPr lang="en-US" sz="2400" dirty="0">
                <a:solidFill>
                  <a:srgbClr val="FFFFFF"/>
                </a:solidFill>
              </a:rPr>
              <a:t>CONFLUENCE OF ABLATION</a:t>
            </a:r>
          </a:p>
        </p:txBody>
      </p:sp>
      <p:sp>
        <p:nvSpPr>
          <p:cNvPr id="15" name="TextBox 14"/>
          <p:cNvSpPr txBox="1"/>
          <p:nvPr/>
        </p:nvSpPr>
        <p:spPr>
          <a:xfrm rot="1664806">
            <a:off x="430015" y="5246774"/>
            <a:ext cx="3667440" cy="461665"/>
          </a:xfrm>
          <a:prstGeom prst="rect">
            <a:avLst/>
          </a:prstGeom>
          <a:noFill/>
          <a:ln>
            <a:solidFill>
              <a:srgbClr val="FFFFFF"/>
            </a:solidFill>
          </a:ln>
        </p:spPr>
        <p:txBody>
          <a:bodyPr wrap="none" rtlCol="0">
            <a:spAutoFit/>
          </a:bodyPr>
          <a:lstStyle/>
          <a:p>
            <a:r>
              <a:rPr lang="en-US" sz="2400" dirty="0">
                <a:solidFill>
                  <a:srgbClr val="FFFFFF"/>
                </a:solidFill>
              </a:rPr>
              <a:t>THERMAL DISPERSION</a:t>
            </a:r>
          </a:p>
        </p:txBody>
      </p:sp>
      <p:sp>
        <p:nvSpPr>
          <p:cNvPr id="16" name="TextBox 15"/>
          <p:cNvSpPr txBox="1"/>
          <p:nvPr/>
        </p:nvSpPr>
        <p:spPr>
          <a:xfrm rot="1623067">
            <a:off x="3942496" y="2120973"/>
            <a:ext cx="3886200" cy="461665"/>
          </a:xfrm>
          <a:prstGeom prst="rect">
            <a:avLst/>
          </a:prstGeom>
          <a:noFill/>
          <a:ln>
            <a:solidFill>
              <a:srgbClr val="FFFFFF"/>
            </a:solidFill>
          </a:ln>
        </p:spPr>
        <p:txBody>
          <a:bodyPr wrap="square" rtlCol="0">
            <a:spAutoFit/>
          </a:bodyPr>
          <a:lstStyle/>
          <a:p>
            <a:r>
              <a:rPr lang="en-US" sz="2400" dirty="0">
                <a:solidFill>
                  <a:srgbClr val="FFFFFF"/>
                </a:solidFill>
              </a:rPr>
              <a:t>FOCALITY OF ABLATION</a:t>
            </a:r>
          </a:p>
        </p:txBody>
      </p:sp>
    </p:spTree>
    <p:extLst>
      <p:ext uri="{BB962C8B-B14F-4D97-AF65-F5344CB8AC3E}">
        <p14:creationId xmlns:p14="http://schemas.microsoft.com/office/powerpoint/2010/main" val="13550893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What is the problem?</a:t>
            </a:r>
          </a:p>
        </p:txBody>
      </p:sp>
      <p:sp>
        <p:nvSpPr>
          <p:cNvPr id="3" name="Content Placeholder 2"/>
          <p:cNvSpPr>
            <a:spLocks noGrp="1"/>
          </p:cNvSpPr>
          <p:nvPr>
            <p:ph idx="1"/>
          </p:nvPr>
        </p:nvSpPr>
        <p:spPr/>
        <p:txBody>
          <a:bodyPr>
            <a:normAutofit/>
          </a:bodyPr>
          <a:lstStyle/>
          <a:p>
            <a:r>
              <a:rPr lang="en-US" sz="2800" dirty="0"/>
              <a:t>The biomarker</a:t>
            </a:r>
          </a:p>
          <a:p>
            <a:r>
              <a:rPr lang="en-US" sz="2800" dirty="0"/>
              <a:t>The response to the biomarker</a:t>
            </a:r>
          </a:p>
          <a:p>
            <a:r>
              <a:rPr lang="en-US" sz="2800" dirty="0"/>
              <a:t>The biopsy</a:t>
            </a:r>
          </a:p>
          <a:p>
            <a:r>
              <a:rPr lang="en-US" sz="2800" dirty="0"/>
              <a:t>The response to the biopsy</a:t>
            </a:r>
          </a:p>
          <a:p>
            <a:endParaRPr lang="en-US" sz="2800" dirty="0"/>
          </a:p>
          <a:p>
            <a:pPr marL="0" indent="0" algn="ctr">
              <a:buNone/>
            </a:pPr>
            <a:r>
              <a:rPr lang="en-US" sz="2800" dirty="0">
                <a:solidFill>
                  <a:srgbClr val="FFFF00"/>
                </a:solidFill>
              </a:rPr>
              <a:t>We can probably do better with all of the above.</a:t>
            </a:r>
          </a:p>
        </p:txBody>
      </p:sp>
    </p:spTree>
    <p:extLst>
      <p:ext uri="{BB962C8B-B14F-4D97-AF65-F5344CB8AC3E}">
        <p14:creationId xmlns:p14="http://schemas.microsoft.com/office/powerpoint/2010/main" val="809649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latin typeface="+mn-lt"/>
              </a:rPr>
              <a:t>Factors Affecting Choice of Energy Selection</a:t>
            </a:r>
          </a:p>
        </p:txBody>
      </p:sp>
      <p:sp>
        <p:nvSpPr>
          <p:cNvPr id="3" name="Content Placeholder 2"/>
          <p:cNvSpPr>
            <a:spLocks noGrp="1"/>
          </p:cNvSpPr>
          <p:nvPr>
            <p:ph idx="1"/>
          </p:nvPr>
        </p:nvSpPr>
        <p:spPr>
          <a:xfrm>
            <a:off x="914400" y="1524000"/>
            <a:ext cx="8229600" cy="5029200"/>
          </a:xfrm>
        </p:spPr>
        <p:txBody>
          <a:bodyPr>
            <a:normAutofit fontScale="92500" lnSpcReduction="20000"/>
          </a:bodyPr>
          <a:lstStyle/>
          <a:p>
            <a:r>
              <a:rPr lang="en-US" dirty="0"/>
              <a:t>Extent of ablation</a:t>
            </a:r>
          </a:p>
          <a:p>
            <a:r>
              <a:rPr lang="en-US" dirty="0">
                <a:latin typeface="Verdana"/>
                <a:ea typeface="Wingdings"/>
                <a:cs typeface="Verdana"/>
                <a:sym typeface="Wingdings"/>
              </a:rPr>
              <a:t>Size of tumor/Extent</a:t>
            </a:r>
            <a:endParaRPr lang="en-US" dirty="0"/>
          </a:p>
          <a:p>
            <a:r>
              <a:rPr lang="en-US" dirty="0"/>
              <a:t>Method of tumor detection</a:t>
            </a:r>
          </a:p>
          <a:p>
            <a:pPr lvl="1"/>
            <a:r>
              <a:rPr lang="en-US" dirty="0"/>
              <a:t>Image detected </a:t>
            </a:r>
            <a:r>
              <a:rPr lang="en-US" dirty="0">
                <a:latin typeface="Wingdings"/>
                <a:ea typeface="Wingdings"/>
                <a:cs typeface="Wingdings"/>
                <a:sym typeface="Wingdings"/>
              </a:rPr>
              <a:t> </a:t>
            </a:r>
            <a:r>
              <a:rPr lang="en-US" dirty="0">
                <a:latin typeface="Verdana"/>
                <a:ea typeface="Wingdings"/>
                <a:cs typeface="Verdana"/>
                <a:sym typeface="Wingdings"/>
              </a:rPr>
              <a:t>more focal</a:t>
            </a:r>
          </a:p>
          <a:p>
            <a:pPr lvl="1"/>
            <a:r>
              <a:rPr lang="en-US" dirty="0">
                <a:latin typeface="Verdana"/>
                <a:ea typeface="Wingdings"/>
                <a:cs typeface="Verdana"/>
                <a:sym typeface="Wingdings"/>
              </a:rPr>
              <a:t>Biopsy detected </a:t>
            </a:r>
            <a:r>
              <a:rPr lang="en-US" dirty="0">
                <a:latin typeface="Wingdings"/>
                <a:ea typeface="Wingdings"/>
                <a:cs typeface="Wingdings"/>
                <a:sym typeface="Wingdings"/>
              </a:rPr>
              <a:t> </a:t>
            </a:r>
            <a:r>
              <a:rPr lang="en-US" dirty="0">
                <a:latin typeface="Verdana"/>
                <a:ea typeface="Wingdings"/>
                <a:cs typeface="Verdana"/>
                <a:sym typeface="Wingdings"/>
              </a:rPr>
              <a:t>wider ablation </a:t>
            </a:r>
          </a:p>
          <a:p>
            <a:r>
              <a:rPr lang="en-US" dirty="0">
                <a:latin typeface="Verdana"/>
                <a:ea typeface="Wingdings"/>
                <a:cs typeface="Verdana"/>
                <a:sym typeface="Wingdings"/>
              </a:rPr>
              <a:t>Ability to achieve confluent destruction</a:t>
            </a:r>
          </a:p>
          <a:p>
            <a:r>
              <a:rPr lang="en-US" dirty="0">
                <a:latin typeface="Verdana"/>
                <a:ea typeface="Wingdings"/>
                <a:cs typeface="Verdana"/>
                <a:sym typeface="Wingdings"/>
              </a:rPr>
              <a:t>Location of tumor within the prostate  </a:t>
            </a:r>
          </a:p>
          <a:p>
            <a:pPr lvl="1"/>
            <a:r>
              <a:rPr lang="en-US" dirty="0">
                <a:latin typeface="Verdana"/>
                <a:ea typeface="Wingdings"/>
                <a:cs typeface="Verdana"/>
                <a:sym typeface="Wingdings"/>
              </a:rPr>
              <a:t>Proximity to nerves</a:t>
            </a:r>
          </a:p>
          <a:p>
            <a:pPr lvl="1"/>
            <a:r>
              <a:rPr lang="en-US" dirty="0">
                <a:latin typeface="Verdana"/>
                <a:ea typeface="Wingdings"/>
                <a:cs typeface="Verdana"/>
                <a:sym typeface="Wingdings"/>
              </a:rPr>
              <a:t>Distance from rectum</a:t>
            </a:r>
          </a:p>
          <a:p>
            <a:pPr lvl="1"/>
            <a:r>
              <a:rPr lang="en-US" dirty="0">
                <a:latin typeface="Verdana"/>
                <a:ea typeface="Wingdings"/>
                <a:cs typeface="Verdana"/>
                <a:sym typeface="Wingdings"/>
              </a:rPr>
              <a:t>Apex</a:t>
            </a:r>
            <a:endParaRPr lang="en-US" dirty="0">
              <a:latin typeface="Wingdings" charset="2"/>
              <a:ea typeface="Wingdings"/>
              <a:cs typeface="Wingdings" charset="2"/>
              <a:sym typeface="Wingdings"/>
            </a:endParaRPr>
          </a:p>
          <a:p>
            <a:pPr marL="0" indent="0">
              <a:buNone/>
            </a:pPr>
            <a:r>
              <a:rPr lang="en-US" dirty="0">
                <a:latin typeface="Wingdings"/>
                <a:ea typeface="Wingdings"/>
                <a:cs typeface="Wingdings"/>
                <a:sym typeface="Wingdings"/>
              </a:rPr>
              <a:t> </a:t>
            </a:r>
            <a:endParaRPr lang="en-US" dirty="0"/>
          </a:p>
        </p:txBody>
      </p:sp>
    </p:spTree>
    <p:extLst>
      <p:ext uri="{BB962C8B-B14F-4D97-AF65-F5344CB8AC3E}">
        <p14:creationId xmlns:p14="http://schemas.microsoft.com/office/powerpoint/2010/main" val="219443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rme libre 4"/>
          <p:cNvSpPr/>
          <p:nvPr/>
        </p:nvSpPr>
        <p:spPr>
          <a:xfrm>
            <a:off x="2854325" y="665163"/>
            <a:ext cx="3508375" cy="2579687"/>
          </a:xfrm>
          <a:custGeom>
            <a:avLst/>
            <a:gdLst>
              <a:gd name="connsiteX0" fmla="*/ 653816 w 2451811"/>
              <a:gd name="connsiteY0" fmla="*/ 265689 h 2037677"/>
              <a:gd name="connsiteX1" fmla="*/ 653816 w 2451811"/>
              <a:gd name="connsiteY1" fmla="*/ 265689 h 2037677"/>
              <a:gd name="connsiteX2" fmla="*/ 213747 w 2451811"/>
              <a:gd name="connsiteY2" fmla="*/ 655509 h 2037677"/>
              <a:gd name="connsiteX3" fmla="*/ 75440 w 2451811"/>
              <a:gd name="connsiteY3" fmla="*/ 844132 h 2037677"/>
              <a:gd name="connsiteX4" fmla="*/ 12573 w 2451811"/>
              <a:gd name="connsiteY4" fmla="*/ 1070479 h 2037677"/>
              <a:gd name="connsiteX5" fmla="*/ 0 w 2451811"/>
              <a:gd name="connsiteY5" fmla="*/ 1208802 h 2037677"/>
              <a:gd name="connsiteX6" fmla="*/ 12573 w 2451811"/>
              <a:gd name="connsiteY6" fmla="*/ 1384850 h 2037677"/>
              <a:gd name="connsiteX7" fmla="*/ 100587 w 2451811"/>
              <a:gd name="connsiteY7" fmla="*/ 1447724 h 2037677"/>
              <a:gd name="connsiteX8" fmla="*/ 138307 w 2451811"/>
              <a:gd name="connsiteY8" fmla="*/ 1485448 h 2037677"/>
              <a:gd name="connsiteX9" fmla="*/ 188600 w 2451811"/>
              <a:gd name="connsiteY9" fmla="*/ 1510598 h 2037677"/>
              <a:gd name="connsiteX10" fmla="*/ 264041 w 2451811"/>
              <a:gd name="connsiteY10" fmla="*/ 1573472 h 2037677"/>
              <a:gd name="connsiteX11" fmla="*/ 276614 w 2451811"/>
              <a:gd name="connsiteY11" fmla="*/ 1611197 h 2037677"/>
              <a:gd name="connsiteX12" fmla="*/ 389775 w 2451811"/>
              <a:gd name="connsiteY12" fmla="*/ 1686646 h 2037677"/>
              <a:gd name="connsiteX13" fmla="*/ 477789 w 2451811"/>
              <a:gd name="connsiteY13" fmla="*/ 1736945 h 2037677"/>
              <a:gd name="connsiteX14" fmla="*/ 515509 w 2451811"/>
              <a:gd name="connsiteY14" fmla="*/ 1749520 h 2037677"/>
              <a:gd name="connsiteX15" fmla="*/ 565802 w 2451811"/>
              <a:gd name="connsiteY15" fmla="*/ 1774669 h 2037677"/>
              <a:gd name="connsiteX16" fmla="*/ 603522 w 2451811"/>
              <a:gd name="connsiteY16" fmla="*/ 1787244 h 2037677"/>
              <a:gd name="connsiteX17" fmla="*/ 691536 w 2451811"/>
              <a:gd name="connsiteY17" fmla="*/ 1824969 h 2037677"/>
              <a:gd name="connsiteX18" fmla="*/ 993298 w 2451811"/>
              <a:gd name="connsiteY18" fmla="*/ 1837544 h 2037677"/>
              <a:gd name="connsiteX19" fmla="*/ 1056165 w 2451811"/>
              <a:gd name="connsiteY19" fmla="*/ 1850118 h 2037677"/>
              <a:gd name="connsiteX20" fmla="*/ 1219619 w 2451811"/>
              <a:gd name="connsiteY20" fmla="*/ 1875268 h 2037677"/>
              <a:gd name="connsiteX21" fmla="*/ 1282486 w 2451811"/>
              <a:gd name="connsiteY21" fmla="*/ 1912993 h 2037677"/>
              <a:gd name="connsiteX22" fmla="*/ 1345353 w 2451811"/>
              <a:gd name="connsiteY22" fmla="*/ 1938142 h 2037677"/>
              <a:gd name="connsiteX23" fmla="*/ 1383073 w 2451811"/>
              <a:gd name="connsiteY23" fmla="*/ 1975867 h 2037677"/>
              <a:gd name="connsiteX24" fmla="*/ 1458513 w 2451811"/>
              <a:gd name="connsiteY24" fmla="*/ 2001016 h 2037677"/>
              <a:gd name="connsiteX25" fmla="*/ 1496233 w 2451811"/>
              <a:gd name="connsiteY25" fmla="*/ 2026166 h 2037677"/>
              <a:gd name="connsiteX26" fmla="*/ 1873435 w 2451811"/>
              <a:gd name="connsiteY26" fmla="*/ 2001016 h 2037677"/>
              <a:gd name="connsiteX27" fmla="*/ 1974022 w 2451811"/>
              <a:gd name="connsiteY27" fmla="*/ 1975867 h 2037677"/>
              <a:gd name="connsiteX28" fmla="*/ 2011742 w 2451811"/>
              <a:gd name="connsiteY28" fmla="*/ 1963292 h 2037677"/>
              <a:gd name="connsiteX29" fmla="*/ 2087183 w 2451811"/>
              <a:gd name="connsiteY29" fmla="*/ 1912993 h 2037677"/>
              <a:gd name="connsiteX30" fmla="*/ 2124903 w 2451811"/>
              <a:gd name="connsiteY30" fmla="*/ 1736945 h 2037677"/>
              <a:gd name="connsiteX31" fmla="*/ 2124903 w 2451811"/>
              <a:gd name="connsiteY31" fmla="*/ 1736945 h 2037677"/>
              <a:gd name="connsiteX32" fmla="*/ 2137476 w 2451811"/>
              <a:gd name="connsiteY32" fmla="*/ 1674071 h 2037677"/>
              <a:gd name="connsiteX33" fmla="*/ 2225490 w 2451811"/>
              <a:gd name="connsiteY33" fmla="*/ 1573472 h 2037677"/>
              <a:gd name="connsiteX34" fmla="*/ 2288357 w 2451811"/>
              <a:gd name="connsiteY34" fmla="*/ 1485448 h 2037677"/>
              <a:gd name="connsiteX35" fmla="*/ 2313504 w 2451811"/>
              <a:gd name="connsiteY35" fmla="*/ 1422574 h 2037677"/>
              <a:gd name="connsiteX36" fmla="*/ 2338651 w 2451811"/>
              <a:gd name="connsiteY36" fmla="*/ 1372275 h 2037677"/>
              <a:gd name="connsiteX37" fmla="*/ 2351224 w 2451811"/>
              <a:gd name="connsiteY37" fmla="*/ 1309400 h 2037677"/>
              <a:gd name="connsiteX38" fmla="*/ 2363797 w 2451811"/>
              <a:gd name="connsiteY38" fmla="*/ 1271676 h 2037677"/>
              <a:gd name="connsiteX39" fmla="*/ 2376371 w 2451811"/>
              <a:gd name="connsiteY39" fmla="*/ 1208802 h 2037677"/>
              <a:gd name="connsiteX40" fmla="*/ 2388944 w 2451811"/>
              <a:gd name="connsiteY40" fmla="*/ 1171077 h 2037677"/>
              <a:gd name="connsiteX41" fmla="*/ 2401518 w 2451811"/>
              <a:gd name="connsiteY41" fmla="*/ 1120778 h 2037677"/>
              <a:gd name="connsiteX42" fmla="*/ 2426664 w 2451811"/>
              <a:gd name="connsiteY42" fmla="*/ 1045329 h 2037677"/>
              <a:gd name="connsiteX43" fmla="*/ 2451811 w 2451811"/>
              <a:gd name="connsiteY43" fmla="*/ 932155 h 2037677"/>
              <a:gd name="connsiteX44" fmla="*/ 2439238 w 2451811"/>
              <a:gd name="connsiteY44" fmla="*/ 655509 h 2037677"/>
              <a:gd name="connsiteX45" fmla="*/ 2388944 w 2451811"/>
              <a:gd name="connsiteY45" fmla="*/ 580060 h 2037677"/>
              <a:gd name="connsiteX46" fmla="*/ 2338651 w 2451811"/>
              <a:gd name="connsiteY46" fmla="*/ 479461 h 2037677"/>
              <a:gd name="connsiteX47" fmla="*/ 2313504 w 2451811"/>
              <a:gd name="connsiteY47" fmla="*/ 441737 h 2037677"/>
              <a:gd name="connsiteX48" fmla="*/ 2275784 w 2451811"/>
              <a:gd name="connsiteY48" fmla="*/ 416587 h 2037677"/>
              <a:gd name="connsiteX49" fmla="*/ 2263210 w 2451811"/>
              <a:gd name="connsiteY49" fmla="*/ 378863 h 2037677"/>
              <a:gd name="connsiteX50" fmla="*/ 2175197 w 2451811"/>
              <a:gd name="connsiteY50" fmla="*/ 328563 h 2037677"/>
              <a:gd name="connsiteX51" fmla="*/ 2087183 w 2451811"/>
              <a:gd name="connsiteY51" fmla="*/ 265689 h 2037677"/>
              <a:gd name="connsiteX52" fmla="*/ 2036889 w 2451811"/>
              <a:gd name="connsiteY52" fmla="*/ 240540 h 2037677"/>
              <a:gd name="connsiteX53" fmla="*/ 1986596 w 2451811"/>
              <a:gd name="connsiteY53" fmla="*/ 227965 h 2037677"/>
              <a:gd name="connsiteX54" fmla="*/ 1772848 w 2451811"/>
              <a:gd name="connsiteY54" fmla="*/ 190240 h 2037677"/>
              <a:gd name="connsiteX55" fmla="*/ 1634541 w 2451811"/>
              <a:gd name="connsiteY55" fmla="*/ 152516 h 2037677"/>
              <a:gd name="connsiteX56" fmla="*/ 1596820 w 2451811"/>
              <a:gd name="connsiteY56" fmla="*/ 139941 h 2037677"/>
              <a:gd name="connsiteX57" fmla="*/ 1106458 w 2451811"/>
              <a:gd name="connsiteY57" fmla="*/ 114791 h 2037677"/>
              <a:gd name="connsiteX58" fmla="*/ 1005871 w 2451811"/>
              <a:gd name="connsiteY58" fmla="*/ 89642 h 2037677"/>
              <a:gd name="connsiteX59" fmla="*/ 955577 w 2451811"/>
              <a:gd name="connsiteY59" fmla="*/ 64492 h 2037677"/>
              <a:gd name="connsiteX60" fmla="*/ 917857 w 2451811"/>
              <a:gd name="connsiteY60" fmla="*/ 39342 h 2037677"/>
              <a:gd name="connsiteX61" fmla="*/ 867564 w 2451811"/>
              <a:gd name="connsiteY61" fmla="*/ 26767 h 2037677"/>
              <a:gd name="connsiteX62" fmla="*/ 829844 w 2451811"/>
              <a:gd name="connsiteY62" fmla="*/ 1618 h 2037677"/>
              <a:gd name="connsiteX63" fmla="*/ 666389 w 2451811"/>
              <a:gd name="connsiteY63" fmla="*/ 26767 h 2037677"/>
              <a:gd name="connsiteX64" fmla="*/ 641243 w 2451811"/>
              <a:gd name="connsiteY64" fmla="*/ 77067 h 2037677"/>
              <a:gd name="connsiteX65" fmla="*/ 590949 w 2451811"/>
              <a:gd name="connsiteY65" fmla="*/ 152516 h 2037677"/>
              <a:gd name="connsiteX66" fmla="*/ 578376 w 2451811"/>
              <a:gd name="connsiteY66" fmla="*/ 265689 h 2037677"/>
              <a:gd name="connsiteX67" fmla="*/ 565802 w 2451811"/>
              <a:gd name="connsiteY67" fmla="*/ 315989 h 2037677"/>
              <a:gd name="connsiteX68" fmla="*/ 565802 w 2451811"/>
              <a:gd name="connsiteY68" fmla="*/ 315989 h 2037677"/>
              <a:gd name="connsiteX69" fmla="*/ 540655 w 2451811"/>
              <a:gd name="connsiteY69" fmla="*/ 303414 h 2037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451811" h="2037677">
                <a:moveTo>
                  <a:pt x="653816" y="265689"/>
                </a:moveTo>
                <a:lnTo>
                  <a:pt x="653816" y="265689"/>
                </a:lnTo>
                <a:cubicBezTo>
                  <a:pt x="458098" y="427681"/>
                  <a:pt x="343198" y="487965"/>
                  <a:pt x="213747" y="655509"/>
                </a:cubicBezTo>
                <a:cubicBezTo>
                  <a:pt x="166079" y="717205"/>
                  <a:pt x="75440" y="844132"/>
                  <a:pt x="75440" y="844132"/>
                </a:cubicBezTo>
                <a:cubicBezTo>
                  <a:pt x="48264" y="925668"/>
                  <a:pt x="28627" y="978155"/>
                  <a:pt x="12573" y="1070479"/>
                </a:cubicBezTo>
                <a:cubicBezTo>
                  <a:pt x="4641" y="1116092"/>
                  <a:pt x="4191" y="1162694"/>
                  <a:pt x="0" y="1208802"/>
                </a:cubicBezTo>
                <a:cubicBezTo>
                  <a:pt x="4191" y="1267485"/>
                  <a:pt x="-4026" y="1328408"/>
                  <a:pt x="12573" y="1384850"/>
                </a:cubicBezTo>
                <a:cubicBezTo>
                  <a:pt x="15514" y="1394849"/>
                  <a:pt x="88295" y="1437480"/>
                  <a:pt x="100587" y="1447724"/>
                </a:cubicBezTo>
                <a:cubicBezTo>
                  <a:pt x="114247" y="1459109"/>
                  <a:pt x="123838" y="1475111"/>
                  <a:pt x="138307" y="1485448"/>
                </a:cubicBezTo>
                <a:cubicBezTo>
                  <a:pt x="153559" y="1496343"/>
                  <a:pt x="172326" y="1501298"/>
                  <a:pt x="188600" y="1510598"/>
                </a:cubicBezTo>
                <a:cubicBezTo>
                  <a:pt x="229447" y="1533942"/>
                  <a:pt x="229367" y="1538794"/>
                  <a:pt x="264041" y="1573472"/>
                </a:cubicBezTo>
                <a:cubicBezTo>
                  <a:pt x="268232" y="1586047"/>
                  <a:pt x="267988" y="1601133"/>
                  <a:pt x="276614" y="1611197"/>
                </a:cubicBezTo>
                <a:cubicBezTo>
                  <a:pt x="319138" y="1660815"/>
                  <a:pt x="339907" y="1658147"/>
                  <a:pt x="389775" y="1686646"/>
                </a:cubicBezTo>
                <a:cubicBezTo>
                  <a:pt x="452910" y="1722727"/>
                  <a:pt x="401800" y="1704374"/>
                  <a:pt x="477789" y="1736945"/>
                </a:cubicBezTo>
                <a:cubicBezTo>
                  <a:pt x="489971" y="1742166"/>
                  <a:pt x="503327" y="1744299"/>
                  <a:pt x="515509" y="1749520"/>
                </a:cubicBezTo>
                <a:cubicBezTo>
                  <a:pt x="532737" y="1756904"/>
                  <a:pt x="548574" y="1767285"/>
                  <a:pt x="565802" y="1774669"/>
                </a:cubicBezTo>
                <a:cubicBezTo>
                  <a:pt x="577984" y="1779890"/>
                  <a:pt x="591668" y="1781316"/>
                  <a:pt x="603522" y="1787244"/>
                </a:cubicBezTo>
                <a:cubicBezTo>
                  <a:pt x="652211" y="1811592"/>
                  <a:pt x="630481" y="1820607"/>
                  <a:pt x="691536" y="1824969"/>
                </a:cubicBezTo>
                <a:cubicBezTo>
                  <a:pt x="791955" y="1832143"/>
                  <a:pt x="892711" y="1833352"/>
                  <a:pt x="993298" y="1837544"/>
                </a:cubicBezTo>
                <a:lnTo>
                  <a:pt x="1056165" y="1850118"/>
                </a:lnTo>
                <a:cubicBezTo>
                  <a:pt x="1120145" y="1861752"/>
                  <a:pt x="1153672" y="1865846"/>
                  <a:pt x="1219619" y="1875268"/>
                </a:cubicBezTo>
                <a:cubicBezTo>
                  <a:pt x="1240575" y="1887843"/>
                  <a:pt x="1260627" y="1902063"/>
                  <a:pt x="1282486" y="1912993"/>
                </a:cubicBezTo>
                <a:cubicBezTo>
                  <a:pt x="1302673" y="1923088"/>
                  <a:pt x="1326214" y="1926179"/>
                  <a:pt x="1345353" y="1938142"/>
                </a:cubicBezTo>
                <a:cubicBezTo>
                  <a:pt x="1360432" y="1947568"/>
                  <a:pt x="1367529" y="1967230"/>
                  <a:pt x="1383073" y="1975867"/>
                </a:cubicBezTo>
                <a:cubicBezTo>
                  <a:pt x="1406244" y="1988741"/>
                  <a:pt x="1458513" y="2001016"/>
                  <a:pt x="1458513" y="2001016"/>
                </a:cubicBezTo>
                <a:cubicBezTo>
                  <a:pt x="1471086" y="2009399"/>
                  <a:pt x="1481130" y="2025662"/>
                  <a:pt x="1496233" y="2026166"/>
                </a:cubicBezTo>
                <a:cubicBezTo>
                  <a:pt x="2013464" y="2043409"/>
                  <a:pt x="1709035" y="2045857"/>
                  <a:pt x="1873435" y="2001016"/>
                </a:cubicBezTo>
                <a:cubicBezTo>
                  <a:pt x="1906778" y="1991922"/>
                  <a:pt x="1941235" y="1986797"/>
                  <a:pt x="1974022" y="1975867"/>
                </a:cubicBezTo>
                <a:cubicBezTo>
                  <a:pt x="1986595" y="1971675"/>
                  <a:pt x="2000157" y="1969729"/>
                  <a:pt x="2011742" y="1963292"/>
                </a:cubicBezTo>
                <a:cubicBezTo>
                  <a:pt x="2038162" y="1948613"/>
                  <a:pt x="2087183" y="1912993"/>
                  <a:pt x="2087183" y="1912993"/>
                </a:cubicBezTo>
                <a:cubicBezTo>
                  <a:pt x="2103044" y="1786089"/>
                  <a:pt x="2089070" y="1844454"/>
                  <a:pt x="2124903" y="1736945"/>
                </a:cubicBezTo>
                <a:lnTo>
                  <a:pt x="2124903" y="1736945"/>
                </a:lnTo>
                <a:cubicBezTo>
                  <a:pt x="2129094" y="1715987"/>
                  <a:pt x="2127919" y="1693188"/>
                  <a:pt x="2137476" y="1674071"/>
                </a:cubicBezTo>
                <a:cubicBezTo>
                  <a:pt x="2160728" y="1627563"/>
                  <a:pt x="2194071" y="1610131"/>
                  <a:pt x="2225490" y="1573472"/>
                </a:cubicBezTo>
                <a:cubicBezTo>
                  <a:pt x="2232326" y="1565496"/>
                  <a:pt x="2280396" y="1501372"/>
                  <a:pt x="2288357" y="1485448"/>
                </a:cubicBezTo>
                <a:cubicBezTo>
                  <a:pt x="2298451" y="1465258"/>
                  <a:pt x="2304337" y="1443201"/>
                  <a:pt x="2313504" y="1422574"/>
                </a:cubicBezTo>
                <a:cubicBezTo>
                  <a:pt x="2321116" y="1405444"/>
                  <a:pt x="2330269" y="1389041"/>
                  <a:pt x="2338651" y="1372275"/>
                </a:cubicBezTo>
                <a:cubicBezTo>
                  <a:pt x="2342842" y="1351317"/>
                  <a:pt x="2346041" y="1330135"/>
                  <a:pt x="2351224" y="1309400"/>
                </a:cubicBezTo>
                <a:cubicBezTo>
                  <a:pt x="2354438" y="1296541"/>
                  <a:pt x="2360583" y="1284535"/>
                  <a:pt x="2363797" y="1271676"/>
                </a:cubicBezTo>
                <a:cubicBezTo>
                  <a:pt x="2368980" y="1250941"/>
                  <a:pt x="2371188" y="1229537"/>
                  <a:pt x="2376371" y="1208802"/>
                </a:cubicBezTo>
                <a:cubicBezTo>
                  <a:pt x="2379585" y="1195943"/>
                  <a:pt x="2385303" y="1183822"/>
                  <a:pt x="2388944" y="1171077"/>
                </a:cubicBezTo>
                <a:cubicBezTo>
                  <a:pt x="2393691" y="1154460"/>
                  <a:pt x="2396553" y="1137332"/>
                  <a:pt x="2401518" y="1120778"/>
                </a:cubicBezTo>
                <a:cubicBezTo>
                  <a:pt x="2409135" y="1095386"/>
                  <a:pt x="2420235" y="1071047"/>
                  <a:pt x="2426664" y="1045329"/>
                </a:cubicBezTo>
                <a:cubicBezTo>
                  <a:pt x="2444421" y="974295"/>
                  <a:pt x="2435849" y="1011977"/>
                  <a:pt x="2451811" y="932155"/>
                </a:cubicBezTo>
                <a:cubicBezTo>
                  <a:pt x="2447620" y="839940"/>
                  <a:pt x="2455464" y="746382"/>
                  <a:pt x="2439238" y="655509"/>
                </a:cubicBezTo>
                <a:cubicBezTo>
                  <a:pt x="2433925" y="625754"/>
                  <a:pt x="2388944" y="580060"/>
                  <a:pt x="2388944" y="580060"/>
                </a:cubicBezTo>
                <a:cubicBezTo>
                  <a:pt x="2369794" y="522602"/>
                  <a:pt x="2381068" y="547336"/>
                  <a:pt x="2338651" y="479461"/>
                </a:cubicBezTo>
                <a:cubicBezTo>
                  <a:pt x="2330642" y="466645"/>
                  <a:pt x="2324190" y="452424"/>
                  <a:pt x="2313504" y="441737"/>
                </a:cubicBezTo>
                <a:cubicBezTo>
                  <a:pt x="2302819" y="431051"/>
                  <a:pt x="2288357" y="424970"/>
                  <a:pt x="2275784" y="416587"/>
                </a:cubicBezTo>
                <a:cubicBezTo>
                  <a:pt x="2271593" y="404012"/>
                  <a:pt x="2271490" y="389214"/>
                  <a:pt x="2263210" y="378863"/>
                </a:cubicBezTo>
                <a:cubicBezTo>
                  <a:pt x="2250312" y="362738"/>
                  <a:pt x="2188876" y="336381"/>
                  <a:pt x="2175197" y="328563"/>
                </a:cubicBezTo>
                <a:cubicBezTo>
                  <a:pt x="2113090" y="293070"/>
                  <a:pt x="2159202" y="310706"/>
                  <a:pt x="2087183" y="265689"/>
                </a:cubicBezTo>
                <a:cubicBezTo>
                  <a:pt x="2071289" y="255754"/>
                  <a:pt x="2054439" y="247122"/>
                  <a:pt x="2036889" y="240540"/>
                </a:cubicBezTo>
                <a:cubicBezTo>
                  <a:pt x="2020709" y="234472"/>
                  <a:pt x="2003493" y="231586"/>
                  <a:pt x="1986596" y="227965"/>
                </a:cubicBezTo>
                <a:cubicBezTo>
                  <a:pt x="1862762" y="201426"/>
                  <a:pt x="1881707" y="205793"/>
                  <a:pt x="1772848" y="190240"/>
                </a:cubicBezTo>
                <a:cubicBezTo>
                  <a:pt x="1610999" y="136285"/>
                  <a:pt x="1776720" y="188065"/>
                  <a:pt x="1634541" y="152516"/>
                </a:cubicBezTo>
                <a:cubicBezTo>
                  <a:pt x="1621683" y="149301"/>
                  <a:pt x="1609972" y="141585"/>
                  <a:pt x="1596820" y="139941"/>
                </a:cubicBezTo>
                <a:cubicBezTo>
                  <a:pt x="1475849" y="124818"/>
                  <a:pt x="1186216" y="117859"/>
                  <a:pt x="1106458" y="114791"/>
                </a:cubicBezTo>
                <a:cubicBezTo>
                  <a:pt x="1072929" y="106408"/>
                  <a:pt x="1036783" y="105100"/>
                  <a:pt x="1005871" y="89642"/>
                </a:cubicBezTo>
                <a:cubicBezTo>
                  <a:pt x="989106" y="81259"/>
                  <a:pt x="971851" y="73792"/>
                  <a:pt x="955577" y="64492"/>
                </a:cubicBezTo>
                <a:cubicBezTo>
                  <a:pt x="942457" y="56994"/>
                  <a:pt x="931747" y="45296"/>
                  <a:pt x="917857" y="39342"/>
                </a:cubicBezTo>
                <a:cubicBezTo>
                  <a:pt x="901974" y="32534"/>
                  <a:pt x="884328" y="30959"/>
                  <a:pt x="867564" y="26767"/>
                </a:cubicBezTo>
                <a:cubicBezTo>
                  <a:pt x="854991" y="18384"/>
                  <a:pt x="844911" y="2777"/>
                  <a:pt x="829844" y="1618"/>
                </a:cubicBezTo>
                <a:cubicBezTo>
                  <a:pt x="750836" y="-4460"/>
                  <a:pt x="725216" y="7157"/>
                  <a:pt x="666389" y="26767"/>
                </a:cubicBezTo>
                <a:cubicBezTo>
                  <a:pt x="658007" y="43534"/>
                  <a:pt x="650886" y="60993"/>
                  <a:pt x="641243" y="77067"/>
                </a:cubicBezTo>
                <a:cubicBezTo>
                  <a:pt x="625694" y="102986"/>
                  <a:pt x="590949" y="152516"/>
                  <a:pt x="590949" y="152516"/>
                </a:cubicBezTo>
                <a:cubicBezTo>
                  <a:pt x="561611" y="240540"/>
                  <a:pt x="557419" y="202815"/>
                  <a:pt x="578376" y="265689"/>
                </a:cubicBezTo>
                <a:cubicBezTo>
                  <a:pt x="564477" y="307391"/>
                  <a:pt x="565802" y="290159"/>
                  <a:pt x="565802" y="315989"/>
                </a:cubicBezTo>
                <a:lnTo>
                  <a:pt x="565802" y="315989"/>
                </a:lnTo>
                <a:lnTo>
                  <a:pt x="540655" y="303414"/>
                </a:lnTo>
              </a:path>
            </a:pathLst>
          </a:custGeom>
          <a:solidFill>
            <a:srgbClr val="FF1D3B">
              <a:alpha val="36000"/>
            </a:srgbClr>
          </a:solidFill>
          <a:ln>
            <a:solidFill>
              <a:srgbClr val="FF0000"/>
            </a:solidFill>
            <a:prstDash val="sysDash"/>
            <a:headEnd type="none"/>
            <a:tailEnd type="none"/>
          </a:ln>
        </p:spPr>
        <p:style>
          <a:lnRef idx="2">
            <a:schemeClr val="accent1"/>
          </a:lnRef>
          <a:fillRef idx="0">
            <a:schemeClr val="accent1"/>
          </a:fillRef>
          <a:effectRef idx="1">
            <a:schemeClr val="accent1"/>
          </a:effectRef>
          <a:fontRef idx="minor">
            <a:schemeClr val="tx1"/>
          </a:fontRef>
        </p:style>
        <p:txBody>
          <a:bodyPr anchor="ctr"/>
          <a:lstStyle/>
          <a:p>
            <a:pPr algn="ctr">
              <a:defRPr/>
            </a:pPr>
            <a:endParaRPr lang="fr-FR" dirty="0">
              <a:ln>
                <a:solidFill>
                  <a:srgbClr val="000000"/>
                </a:solidFill>
                <a:prstDash val="sysDash"/>
              </a:ln>
            </a:endParaRPr>
          </a:p>
        </p:txBody>
      </p:sp>
      <p:sp>
        <p:nvSpPr>
          <p:cNvPr id="4" name="Forme libre 3"/>
          <p:cNvSpPr/>
          <p:nvPr/>
        </p:nvSpPr>
        <p:spPr>
          <a:xfrm>
            <a:off x="3386138" y="1136650"/>
            <a:ext cx="1985962" cy="1343025"/>
          </a:xfrm>
          <a:custGeom>
            <a:avLst/>
            <a:gdLst>
              <a:gd name="connsiteX0" fmla="*/ 696957 w 1388494"/>
              <a:gd name="connsiteY0" fmla="*/ 16915 h 1060626"/>
              <a:gd name="connsiteX1" fmla="*/ 696957 w 1388494"/>
              <a:gd name="connsiteY1" fmla="*/ 16915 h 1060626"/>
              <a:gd name="connsiteX2" fmla="*/ 407769 w 1388494"/>
              <a:gd name="connsiteY2" fmla="*/ 192962 h 1060626"/>
              <a:gd name="connsiteX3" fmla="*/ 244315 w 1388494"/>
              <a:gd name="connsiteY3" fmla="*/ 306136 h 1060626"/>
              <a:gd name="connsiteX4" fmla="*/ 17994 w 1388494"/>
              <a:gd name="connsiteY4" fmla="*/ 507333 h 1060626"/>
              <a:gd name="connsiteX5" fmla="*/ 17994 w 1388494"/>
              <a:gd name="connsiteY5" fmla="*/ 645656 h 1060626"/>
              <a:gd name="connsiteX6" fmla="*/ 68287 w 1388494"/>
              <a:gd name="connsiteY6" fmla="*/ 683381 h 1060626"/>
              <a:gd name="connsiteX7" fmla="*/ 106007 w 1388494"/>
              <a:gd name="connsiteY7" fmla="*/ 721105 h 1060626"/>
              <a:gd name="connsiteX8" fmla="*/ 194021 w 1388494"/>
              <a:gd name="connsiteY8" fmla="*/ 783979 h 1060626"/>
              <a:gd name="connsiteX9" fmla="*/ 319755 w 1388494"/>
              <a:gd name="connsiteY9" fmla="*/ 834279 h 1060626"/>
              <a:gd name="connsiteX10" fmla="*/ 357475 w 1388494"/>
              <a:gd name="connsiteY10" fmla="*/ 872003 h 1060626"/>
              <a:gd name="connsiteX11" fmla="*/ 395195 w 1388494"/>
              <a:gd name="connsiteY11" fmla="*/ 884578 h 1060626"/>
              <a:gd name="connsiteX12" fmla="*/ 445489 w 1388494"/>
              <a:gd name="connsiteY12" fmla="*/ 972602 h 1060626"/>
              <a:gd name="connsiteX13" fmla="*/ 470636 w 1388494"/>
              <a:gd name="connsiteY13" fmla="*/ 1010327 h 1060626"/>
              <a:gd name="connsiteX14" fmla="*/ 508356 w 1388494"/>
              <a:gd name="connsiteY14" fmla="*/ 1022901 h 1060626"/>
              <a:gd name="connsiteX15" fmla="*/ 596370 w 1388494"/>
              <a:gd name="connsiteY15" fmla="*/ 1060626 h 1060626"/>
              <a:gd name="connsiteX16" fmla="*/ 935851 w 1388494"/>
              <a:gd name="connsiteY16" fmla="*/ 1048051 h 1060626"/>
              <a:gd name="connsiteX17" fmla="*/ 986145 w 1388494"/>
              <a:gd name="connsiteY17" fmla="*/ 1010327 h 1060626"/>
              <a:gd name="connsiteX18" fmla="*/ 1036439 w 1388494"/>
              <a:gd name="connsiteY18" fmla="*/ 997752 h 1060626"/>
              <a:gd name="connsiteX19" fmla="*/ 1086732 w 1388494"/>
              <a:gd name="connsiteY19" fmla="*/ 960027 h 1060626"/>
              <a:gd name="connsiteX20" fmla="*/ 1199893 w 1388494"/>
              <a:gd name="connsiteY20" fmla="*/ 897153 h 1060626"/>
              <a:gd name="connsiteX21" fmla="*/ 1275333 w 1388494"/>
              <a:gd name="connsiteY21" fmla="*/ 834279 h 1060626"/>
              <a:gd name="connsiteX22" fmla="*/ 1350773 w 1388494"/>
              <a:gd name="connsiteY22" fmla="*/ 746255 h 1060626"/>
              <a:gd name="connsiteX23" fmla="*/ 1388494 w 1388494"/>
              <a:gd name="connsiteY23" fmla="*/ 494758 h 1060626"/>
              <a:gd name="connsiteX24" fmla="*/ 1363347 w 1388494"/>
              <a:gd name="connsiteY24" fmla="*/ 180387 h 1060626"/>
              <a:gd name="connsiteX25" fmla="*/ 1287906 w 1388494"/>
              <a:gd name="connsiteY25" fmla="*/ 104938 h 1060626"/>
              <a:gd name="connsiteX26" fmla="*/ 1250186 w 1388494"/>
              <a:gd name="connsiteY26" fmla="*/ 67214 h 1060626"/>
              <a:gd name="connsiteX27" fmla="*/ 1174746 w 1388494"/>
              <a:gd name="connsiteY27" fmla="*/ 29489 h 1060626"/>
              <a:gd name="connsiteX28" fmla="*/ 1124452 w 1388494"/>
              <a:gd name="connsiteY28" fmla="*/ 16915 h 1060626"/>
              <a:gd name="connsiteX29" fmla="*/ 696957 w 1388494"/>
              <a:gd name="connsiteY29" fmla="*/ 16915 h 106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388494" h="1060626">
                <a:moveTo>
                  <a:pt x="696957" y="16915"/>
                </a:moveTo>
                <a:lnTo>
                  <a:pt x="696957" y="16915"/>
                </a:lnTo>
                <a:cubicBezTo>
                  <a:pt x="457326" y="116772"/>
                  <a:pt x="625157" y="29902"/>
                  <a:pt x="407769" y="192962"/>
                </a:cubicBezTo>
                <a:cubicBezTo>
                  <a:pt x="354755" y="232727"/>
                  <a:pt x="294902" y="263326"/>
                  <a:pt x="244315" y="306136"/>
                </a:cubicBezTo>
                <a:cubicBezTo>
                  <a:pt x="-49372" y="554670"/>
                  <a:pt x="182759" y="408464"/>
                  <a:pt x="17994" y="507333"/>
                </a:cubicBezTo>
                <a:cubicBezTo>
                  <a:pt x="954" y="558456"/>
                  <a:pt x="-12082" y="579482"/>
                  <a:pt x="17994" y="645656"/>
                </a:cubicBezTo>
                <a:cubicBezTo>
                  <a:pt x="26665" y="664734"/>
                  <a:pt x="52376" y="669742"/>
                  <a:pt x="68287" y="683381"/>
                </a:cubicBezTo>
                <a:cubicBezTo>
                  <a:pt x="81788" y="694954"/>
                  <a:pt x="92506" y="709532"/>
                  <a:pt x="106007" y="721105"/>
                </a:cubicBezTo>
                <a:cubicBezTo>
                  <a:pt x="111836" y="726102"/>
                  <a:pt x="179645" y="777343"/>
                  <a:pt x="194021" y="783979"/>
                </a:cubicBezTo>
                <a:cubicBezTo>
                  <a:pt x="235006" y="802897"/>
                  <a:pt x="319755" y="834279"/>
                  <a:pt x="319755" y="834279"/>
                </a:cubicBezTo>
                <a:cubicBezTo>
                  <a:pt x="332328" y="846854"/>
                  <a:pt x="342680" y="862138"/>
                  <a:pt x="357475" y="872003"/>
                </a:cubicBezTo>
                <a:cubicBezTo>
                  <a:pt x="368502" y="879355"/>
                  <a:pt x="384846" y="876298"/>
                  <a:pt x="395195" y="884578"/>
                </a:cubicBezTo>
                <a:cubicBezTo>
                  <a:pt x="411317" y="897477"/>
                  <a:pt x="437674" y="958924"/>
                  <a:pt x="445489" y="972602"/>
                </a:cubicBezTo>
                <a:cubicBezTo>
                  <a:pt x="452986" y="985724"/>
                  <a:pt x="458835" y="1000886"/>
                  <a:pt x="470636" y="1010327"/>
                </a:cubicBezTo>
                <a:cubicBezTo>
                  <a:pt x="480985" y="1018607"/>
                  <a:pt x="496174" y="1017680"/>
                  <a:pt x="508356" y="1022901"/>
                </a:cubicBezTo>
                <a:cubicBezTo>
                  <a:pt x="617128" y="1069522"/>
                  <a:pt x="507901" y="1031132"/>
                  <a:pt x="596370" y="1060626"/>
                </a:cubicBezTo>
                <a:cubicBezTo>
                  <a:pt x="709530" y="1056434"/>
                  <a:pt x="823544" y="1062544"/>
                  <a:pt x="935851" y="1048051"/>
                </a:cubicBezTo>
                <a:cubicBezTo>
                  <a:pt x="956635" y="1045369"/>
                  <a:pt x="967401" y="1019700"/>
                  <a:pt x="986145" y="1010327"/>
                </a:cubicBezTo>
                <a:cubicBezTo>
                  <a:pt x="1001601" y="1002598"/>
                  <a:pt x="1019674" y="1001944"/>
                  <a:pt x="1036439" y="997752"/>
                </a:cubicBezTo>
                <a:cubicBezTo>
                  <a:pt x="1053203" y="985177"/>
                  <a:pt x="1069296" y="971653"/>
                  <a:pt x="1086732" y="960027"/>
                </a:cubicBezTo>
                <a:cubicBezTo>
                  <a:pt x="1134090" y="928451"/>
                  <a:pt x="1151962" y="921121"/>
                  <a:pt x="1199893" y="897153"/>
                </a:cubicBezTo>
                <a:cubicBezTo>
                  <a:pt x="1310095" y="786936"/>
                  <a:pt x="1170302" y="921815"/>
                  <a:pt x="1275333" y="834279"/>
                </a:cubicBezTo>
                <a:cubicBezTo>
                  <a:pt x="1310356" y="805089"/>
                  <a:pt x="1323025" y="783256"/>
                  <a:pt x="1350773" y="746255"/>
                </a:cubicBezTo>
                <a:cubicBezTo>
                  <a:pt x="1384181" y="579200"/>
                  <a:pt x="1371667" y="663041"/>
                  <a:pt x="1388494" y="494758"/>
                </a:cubicBezTo>
                <a:cubicBezTo>
                  <a:pt x="1380112" y="389968"/>
                  <a:pt x="1389613" y="282178"/>
                  <a:pt x="1363347" y="180387"/>
                </a:cubicBezTo>
                <a:cubicBezTo>
                  <a:pt x="1354461" y="145950"/>
                  <a:pt x="1313053" y="130088"/>
                  <a:pt x="1287906" y="104938"/>
                </a:cubicBezTo>
                <a:cubicBezTo>
                  <a:pt x="1275333" y="92363"/>
                  <a:pt x="1267056" y="72838"/>
                  <a:pt x="1250186" y="67214"/>
                </a:cubicBezTo>
                <a:cubicBezTo>
                  <a:pt x="1091224" y="14220"/>
                  <a:pt x="1345388" y="102628"/>
                  <a:pt x="1174746" y="29489"/>
                </a:cubicBezTo>
                <a:cubicBezTo>
                  <a:pt x="1158863" y="22681"/>
                  <a:pt x="1141321" y="20664"/>
                  <a:pt x="1124452" y="16915"/>
                </a:cubicBezTo>
                <a:cubicBezTo>
                  <a:pt x="953203" y="-21144"/>
                  <a:pt x="768206" y="16915"/>
                  <a:pt x="696957" y="16915"/>
                </a:cubicBezTo>
                <a:close/>
              </a:path>
            </a:pathLst>
          </a:custGeom>
          <a:solidFill>
            <a:srgbClr val="3366FF">
              <a:alpha val="77000"/>
            </a:srgbClr>
          </a:solidFill>
          <a:ln>
            <a:solidFill>
              <a:srgbClr val="4F81BD"/>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fr-FR" dirty="0"/>
              <a:t>MRI</a:t>
            </a:r>
          </a:p>
        </p:txBody>
      </p:sp>
      <p:cxnSp>
        <p:nvCxnSpPr>
          <p:cNvPr id="7" name="Connecteur droit avec flèche 6"/>
          <p:cNvCxnSpPr>
            <a:endCxn id="4" idx="5"/>
          </p:cNvCxnSpPr>
          <p:nvPr/>
        </p:nvCxnSpPr>
        <p:spPr>
          <a:xfrm flipH="1">
            <a:off x="3413125" y="1824038"/>
            <a:ext cx="1074738" cy="13017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6" name="Connecteur droit avec flèche 5"/>
          <p:cNvCxnSpPr>
            <a:endCxn id="49" idx="5"/>
          </p:cNvCxnSpPr>
          <p:nvPr/>
        </p:nvCxnSpPr>
        <p:spPr>
          <a:xfrm>
            <a:off x="4487863" y="1847850"/>
            <a:ext cx="1376362" cy="12620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cteur droit avec flèche 10"/>
          <p:cNvCxnSpPr>
            <a:endCxn id="5" idx="29"/>
          </p:cNvCxnSpPr>
          <p:nvPr/>
        </p:nvCxnSpPr>
        <p:spPr>
          <a:xfrm>
            <a:off x="4991100" y="2325688"/>
            <a:ext cx="849313" cy="760412"/>
          </a:xfrm>
          <a:prstGeom prst="straightConnector1">
            <a:avLst/>
          </a:prstGeom>
          <a:ln w="5715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7" name="Connecteur droit avec flèche 16"/>
          <p:cNvCxnSpPr>
            <a:stCxn id="4" idx="23"/>
            <a:endCxn id="5" idx="43"/>
          </p:cNvCxnSpPr>
          <p:nvPr/>
        </p:nvCxnSpPr>
        <p:spPr>
          <a:xfrm>
            <a:off x="5372100" y="1763713"/>
            <a:ext cx="990600" cy="80962"/>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19" name="Connecteur droit avec flèche 18"/>
          <p:cNvCxnSpPr>
            <a:stCxn id="4" idx="0"/>
            <a:endCxn id="5" idx="58"/>
          </p:cNvCxnSpPr>
          <p:nvPr/>
        </p:nvCxnSpPr>
        <p:spPr>
          <a:xfrm flipH="1" flipV="1">
            <a:off x="4294188" y="777875"/>
            <a:ext cx="88900" cy="38100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1" name="Connecteur droit avec flèche 20"/>
          <p:cNvCxnSpPr>
            <a:stCxn id="4" idx="4"/>
            <a:endCxn id="5" idx="3"/>
          </p:cNvCxnSpPr>
          <p:nvPr/>
        </p:nvCxnSpPr>
        <p:spPr>
          <a:xfrm flipH="1" flipV="1">
            <a:off x="2962275" y="1733550"/>
            <a:ext cx="450850" cy="46038"/>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23" name="Connecteur droit avec flèche 22"/>
          <p:cNvCxnSpPr>
            <a:stCxn id="4" idx="13"/>
            <a:endCxn id="5" idx="15"/>
          </p:cNvCxnSpPr>
          <p:nvPr/>
        </p:nvCxnSpPr>
        <p:spPr>
          <a:xfrm flipH="1">
            <a:off x="3663950" y="2416175"/>
            <a:ext cx="395288" cy="49530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9" name="Ellipse 48"/>
          <p:cNvSpPr/>
          <p:nvPr/>
        </p:nvSpPr>
        <p:spPr>
          <a:xfrm>
            <a:off x="2795588" y="134938"/>
            <a:ext cx="3595687" cy="3484562"/>
          </a:xfrm>
          <a:prstGeom prst="ellipse">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sp>
        <p:nvSpPr>
          <p:cNvPr id="50" name="Ellipse 49"/>
          <p:cNvSpPr/>
          <p:nvPr/>
        </p:nvSpPr>
        <p:spPr>
          <a:xfrm>
            <a:off x="3155950" y="601663"/>
            <a:ext cx="2778125" cy="2605087"/>
          </a:xfrm>
          <a:prstGeom prst="ellipse">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dirty="0"/>
          </a:p>
        </p:txBody>
      </p:sp>
      <p:sp>
        <p:nvSpPr>
          <p:cNvPr id="51" name="Ellipse 50"/>
          <p:cNvSpPr/>
          <p:nvPr/>
        </p:nvSpPr>
        <p:spPr>
          <a:xfrm>
            <a:off x="3408363" y="765175"/>
            <a:ext cx="2236787" cy="2216150"/>
          </a:xfrm>
          <a:prstGeom prst="ellipse">
            <a:avLst/>
          </a:prstGeom>
          <a:solidFill>
            <a:srgbClr val="FFFF00">
              <a:alpha val="26000"/>
            </a:srgb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a:p>
        </p:txBody>
      </p:sp>
      <p:sp>
        <p:nvSpPr>
          <p:cNvPr id="86029" name="ZoneTexte 23"/>
          <p:cNvSpPr txBox="1">
            <a:spLocks noChangeArrowheads="1"/>
          </p:cNvSpPr>
          <p:nvPr/>
        </p:nvSpPr>
        <p:spPr bwMode="auto">
          <a:xfrm>
            <a:off x="1190625" y="5118100"/>
            <a:ext cx="6592888"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endParaRPr lang="fr-FR" sz="1800"/>
          </a:p>
        </p:txBody>
      </p:sp>
      <p:sp>
        <p:nvSpPr>
          <p:cNvPr id="33" name="ZoneTexte 32"/>
          <p:cNvSpPr txBox="1">
            <a:spLocks noChangeArrowheads="1"/>
          </p:cNvSpPr>
          <p:nvPr/>
        </p:nvSpPr>
        <p:spPr bwMode="auto">
          <a:xfrm>
            <a:off x="304800" y="3810000"/>
            <a:ext cx="6638925" cy="2586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fr-FR" sz="1800" dirty="0"/>
              <a:t>		</a:t>
            </a:r>
            <a:r>
              <a:rPr lang="fr-FR" sz="1800" dirty="0">
                <a:solidFill>
                  <a:srgbClr val="FFFF00"/>
                </a:solidFill>
              </a:rPr>
              <a:t>: </a:t>
            </a:r>
            <a:r>
              <a:rPr lang="en-US" sz="1800" dirty="0" err="1">
                <a:solidFill>
                  <a:srgbClr val="FFFF00"/>
                </a:solidFill>
              </a:rPr>
              <a:t>Histo</a:t>
            </a:r>
            <a:r>
              <a:rPr lang="en-US" sz="1800" dirty="0">
                <a:solidFill>
                  <a:srgbClr val="FFFF00"/>
                </a:solidFill>
              </a:rPr>
              <a:t> Boundaries</a:t>
            </a:r>
          </a:p>
          <a:p>
            <a:pPr eaLnBrk="1" hangingPunct="1"/>
            <a:r>
              <a:rPr lang="en-US" sz="1800" dirty="0">
                <a:solidFill>
                  <a:srgbClr val="FFFF00"/>
                </a:solidFill>
              </a:rPr>
              <a:t>		: Radius MRI</a:t>
            </a:r>
          </a:p>
          <a:p>
            <a:pPr eaLnBrk="1" hangingPunct="1"/>
            <a:r>
              <a:rPr lang="en-US" sz="1800" dirty="0">
                <a:solidFill>
                  <a:srgbClr val="FFFF00"/>
                </a:solidFill>
              </a:rPr>
              <a:t>		: Radius </a:t>
            </a:r>
            <a:r>
              <a:rPr lang="en-US" sz="1800" dirty="0" err="1">
                <a:solidFill>
                  <a:srgbClr val="FFFF00"/>
                </a:solidFill>
              </a:rPr>
              <a:t>Histo</a:t>
            </a:r>
            <a:endParaRPr lang="en-US" sz="1800" dirty="0">
              <a:solidFill>
                <a:srgbClr val="FFFF00"/>
              </a:solidFill>
            </a:endParaRPr>
          </a:p>
          <a:p>
            <a:pPr eaLnBrk="1" hangingPunct="1"/>
            <a:r>
              <a:rPr lang="en-US" sz="1800" dirty="0">
                <a:solidFill>
                  <a:srgbClr val="FFFF00"/>
                </a:solidFill>
              </a:rPr>
              <a:t>		: </a:t>
            </a:r>
            <a:r>
              <a:rPr lang="en-US" sz="1800" dirty="0" err="1">
                <a:solidFill>
                  <a:srgbClr val="FFFF00"/>
                </a:solidFill>
              </a:rPr>
              <a:t>Hausdorff</a:t>
            </a:r>
            <a:r>
              <a:rPr lang="en-US" sz="1800" dirty="0">
                <a:solidFill>
                  <a:srgbClr val="FFFF00"/>
                </a:solidFill>
              </a:rPr>
              <a:t> Distances</a:t>
            </a:r>
          </a:p>
          <a:p>
            <a:pPr eaLnBrk="1" hangingPunct="1"/>
            <a:r>
              <a:rPr lang="en-US" sz="1800" dirty="0">
                <a:solidFill>
                  <a:srgbClr val="FFFF00"/>
                </a:solidFill>
              </a:rPr>
              <a:t>		: </a:t>
            </a:r>
            <a:r>
              <a:rPr lang="en-US" sz="1800" dirty="0" err="1">
                <a:solidFill>
                  <a:srgbClr val="FFFF00"/>
                </a:solidFill>
              </a:rPr>
              <a:t>Hausdorff</a:t>
            </a:r>
            <a:r>
              <a:rPr lang="en-US" sz="1800" dirty="0">
                <a:solidFill>
                  <a:srgbClr val="FFFF00"/>
                </a:solidFill>
              </a:rPr>
              <a:t> Max</a:t>
            </a:r>
          </a:p>
          <a:p>
            <a:pPr eaLnBrk="1" hangingPunct="1"/>
            <a:endParaRPr lang="fr-FR" sz="1800" dirty="0">
              <a:solidFill>
                <a:srgbClr val="FFFF00"/>
              </a:solidFill>
            </a:endParaRPr>
          </a:p>
          <a:p>
            <a:pPr eaLnBrk="1" hangingPunct="1"/>
            <a:endParaRPr lang="fr-FR" sz="1800" dirty="0"/>
          </a:p>
          <a:p>
            <a:pPr eaLnBrk="1" hangingPunct="1"/>
            <a:r>
              <a:rPr lang="fr-FR" sz="1800" dirty="0"/>
              <a:t>		</a:t>
            </a:r>
          </a:p>
          <a:p>
            <a:pPr eaLnBrk="1" hangingPunct="1"/>
            <a:endParaRPr lang="fr-FR" sz="1800" dirty="0"/>
          </a:p>
        </p:txBody>
      </p:sp>
      <p:cxnSp>
        <p:nvCxnSpPr>
          <p:cNvPr id="34" name="Connecteur droit avec flèche 33"/>
          <p:cNvCxnSpPr/>
          <p:nvPr/>
        </p:nvCxnSpPr>
        <p:spPr>
          <a:xfrm>
            <a:off x="781050" y="4583113"/>
            <a:ext cx="690563"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6" name="Connecteur droit avec flèche 35"/>
          <p:cNvCxnSpPr/>
          <p:nvPr/>
        </p:nvCxnSpPr>
        <p:spPr>
          <a:xfrm>
            <a:off x="781050" y="4840288"/>
            <a:ext cx="690563" cy="0"/>
          </a:xfrm>
          <a:prstGeom prst="straightConnector1">
            <a:avLst/>
          </a:prstGeom>
          <a:ln>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9" name="Connecteur droit avec flèche 38"/>
          <p:cNvCxnSpPr/>
          <p:nvPr/>
        </p:nvCxnSpPr>
        <p:spPr>
          <a:xfrm>
            <a:off x="781050" y="5140325"/>
            <a:ext cx="690563" cy="0"/>
          </a:xfrm>
          <a:prstGeom prst="straightConnector1">
            <a:avLst/>
          </a:prstGeom>
          <a:ln w="57150" cmpd="sng">
            <a:solidFill>
              <a:srgbClr val="008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41" name="Connecteur droit avec flèche 40"/>
          <p:cNvCxnSpPr/>
          <p:nvPr/>
        </p:nvCxnSpPr>
        <p:spPr>
          <a:xfrm>
            <a:off x="781050" y="4292600"/>
            <a:ext cx="690563" cy="793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Connecteur droit 44"/>
          <p:cNvCxnSpPr/>
          <p:nvPr/>
        </p:nvCxnSpPr>
        <p:spPr>
          <a:xfrm>
            <a:off x="781050" y="4011613"/>
            <a:ext cx="690563" cy="12700"/>
          </a:xfrm>
          <a:prstGeom prst="line">
            <a:avLst/>
          </a:prstGeom>
          <a:ln>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86037" name="Rectangle 1"/>
          <p:cNvSpPr>
            <a:spLocks noChangeArrowheads="1"/>
          </p:cNvSpPr>
          <p:nvPr/>
        </p:nvSpPr>
        <p:spPr bwMode="auto">
          <a:xfrm>
            <a:off x="2310579" y="6211669"/>
            <a:ext cx="3425675"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r>
              <a:rPr lang="en-US" dirty="0" err="1">
                <a:solidFill>
                  <a:srgbClr val="FFFF00"/>
                </a:solidFill>
              </a:rPr>
              <a:t>Lenobin</a:t>
            </a:r>
            <a:r>
              <a:rPr lang="en-US" dirty="0">
                <a:solidFill>
                  <a:srgbClr val="FFFF00"/>
                </a:solidFill>
              </a:rPr>
              <a:t> et al, J Urology, 2015</a:t>
            </a:r>
          </a:p>
          <a:p>
            <a:endParaRPr lang="en-US" dirty="0">
              <a:solidFill>
                <a:srgbClr val="FFFF00"/>
              </a:solidFill>
            </a:endParaRPr>
          </a:p>
        </p:txBody>
      </p:sp>
    </p:spTree>
    <p:extLst>
      <p:ext uri="{BB962C8B-B14F-4D97-AF65-F5344CB8AC3E}">
        <p14:creationId xmlns:p14="http://schemas.microsoft.com/office/powerpoint/2010/main" val="13702777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3">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4"/>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3">
                                            <p:txEl>
                                              <p:pRg st="2" end="2"/>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11"/>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3">
                                            <p:txEl>
                                              <p:pRg st="4" end="4"/>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39"/>
                                        </p:tgtEl>
                                        <p:attrNameLst>
                                          <p:attrName>style.visibility</p:attrName>
                                        </p:attrNameLst>
                                      </p:cBhvr>
                                      <p:to>
                                        <p:strVal val="visible"/>
                                      </p:to>
                                    </p:set>
                                  </p:childTnLst>
                                </p:cTn>
                              </p:par>
                            </p:childTnLst>
                          </p:cTn>
                        </p:par>
                      </p:childTnLst>
                    </p:cTn>
                  </p:par>
                  <p:par>
                    <p:cTn id="59" fill="hold" nodeType="clickPar">
                      <p:stCondLst>
                        <p:cond delay="indefinite"/>
                      </p:stCondLst>
                      <p:childTnLst>
                        <p:par>
                          <p:cTn id="60" fill="hold" nodeType="withGroup">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51"/>
                                        </p:tgtEl>
                                        <p:attrNameLst>
                                          <p:attrName>style.visibility</p:attrName>
                                        </p:attrNameLst>
                                      </p:cBhvr>
                                      <p:to>
                                        <p:strVal val="visible"/>
                                      </p:to>
                                    </p:set>
                                    <p:anim calcmode="lin" valueType="num">
                                      <p:cBhvr>
                                        <p:cTn id="63" dur="1000" fill="hold"/>
                                        <p:tgtEl>
                                          <p:spTgt spid="51"/>
                                        </p:tgtEl>
                                        <p:attrNameLst>
                                          <p:attrName>ppt_w</p:attrName>
                                        </p:attrNameLst>
                                      </p:cBhvr>
                                      <p:tavLst>
                                        <p:tav tm="0">
                                          <p:val>
                                            <p:fltVal val="0"/>
                                          </p:val>
                                        </p:tav>
                                        <p:tav tm="100000">
                                          <p:val>
                                            <p:strVal val="#ppt_w"/>
                                          </p:val>
                                        </p:tav>
                                      </p:tavLst>
                                    </p:anim>
                                    <p:anim calcmode="lin" valueType="num">
                                      <p:cBhvr>
                                        <p:cTn id="64" dur="1000" fill="hold"/>
                                        <p:tgtEl>
                                          <p:spTgt spid="51"/>
                                        </p:tgtEl>
                                        <p:attrNameLst>
                                          <p:attrName>ppt_h</p:attrName>
                                        </p:attrNameLst>
                                      </p:cBhvr>
                                      <p:tavLst>
                                        <p:tav tm="0">
                                          <p:val>
                                            <p:fltVal val="0"/>
                                          </p:val>
                                        </p:tav>
                                        <p:tav tm="100000">
                                          <p:val>
                                            <p:strVal val="#ppt_h"/>
                                          </p:val>
                                        </p:tav>
                                      </p:tavLst>
                                    </p:anim>
                                    <p:anim calcmode="lin" valueType="num">
                                      <p:cBhvr>
                                        <p:cTn id="65" dur="1000" fill="hold"/>
                                        <p:tgtEl>
                                          <p:spTgt spid="51"/>
                                        </p:tgtEl>
                                        <p:attrNameLst>
                                          <p:attrName>style.rotation</p:attrName>
                                        </p:attrNameLst>
                                      </p:cBhvr>
                                      <p:tavLst>
                                        <p:tav tm="0">
                                          <p:val>
                                            <p:fltVal val="90"/>
                                          </p:val>
                                        </p:tav>
                                        <p:tav tm="100000">
                                          <p:val>
                                            <p:fltVal val="0"/>
                                          </p:val>
                                        </p:tav>
                                      </p:tavLst>
                                    </p:anim>
                                    <p:animEffect transition="in" filter="fade">
                                      <p:cBhvr>
                                        <p:cTn id="66" dur="1000"/>
                                        <p:tgtEl>
                                          <p:spTgt spid="51"/>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50"/>
                                        </p:tgtEl>
                                        <p:attrNameLst>
                                          <p:attrName>style.visibility</p:attrName>
                                        </p:attrNameLst>
                                      </p:cBhvr>
                                      <p:to>
                                        <p:strVal val="visible"/>
                                      </p:to>
                                    </p:set>
                                    <p:anim calcmode="lin" valueType="num">
                                      <p:cBhvr>
                                        <p:cTn id="71" dur="1000" fill="hold"/>
                                        <p:tgtEl>
                                          <p:spTgt spid="50"/>
                                        </p:tgtEl>
                                        <p:attrNameLst>
                                          <p:attrName>ppt_w</p:attrName>
                                        </p:attrNameLst>
                                      </p:cBhvr>
                                      <p:tavLst>
                                        <p:tav tm="0">
                                          <p:val>
                                            <p:fltVal val="0"/>
                                          </p:val>
                                        </p:tav>
                                        <p:tav tm="100000">
                                          <p:val>
                                            <p:strVal val="#ppt_w"/>
                                          </p:val>
                                        </p:tav>
                                      </p:tavLst>
                                    </p:anim>
                                    <p:anim calcmode="lin" valueType="num">
                                      <p:cBhvr>
                                        <p:cTn id="72" dur="1000" fill="hold"/>
                                        <p:tgtEl>
                                          <p:spTgt spid="50"/>
                                        </p:tgtEl>
                                        <p:attrNameLst>
                                          <p:attrName>ppt_h</p:attrName>
                                        </p:attrNameLst>
                                      </p:cBhvr>
                                      <p:tavLst>
                                        <p:tav tm="0">
                                          <p:val>
                                            <p:fltVal val="0"/>
                                          </p:val>
                                        </p:tav>
                                        <p:tav tm="100000">
                                          <p:val>
                                            <p:strVal val="#ppt_h"/>
                                          </p:val>
                                        </p:tav>
                                      </p:tavLst>
                                    </p:anim>
                                    <p:anim calcmode="lin" valueType="num">
                                      <p:cBhvr>
                                        <p:cTn id="73" dur="1000" fill="hold"/>
                                        <p:tgtEl>
                                          <p:spTgt spid="50"/>
                                        </p:tgtEl>
                                        <p:attrNameLst>
                                          <p:attrName>style.rotation</p:attrName>
                                        </p:attrNameLst>
                                      </p:cBhvr>
                                      <p:tavLst>
                                        <p:tav tm="0">
                                          <p:val>
                                            <p:fltVal val="90"/>
                                          </p:val>
                                        </p:tav>
                                        <p:tav tm="100000">
                                          <p:val>
                                            <p:fltVal val="0"/>
                                          </p:val>
                                        </p:tav>
                                      </p:tavLst>
                                    </p:anim>
                                    <p:animEffect transition="in" filter="fade">
                                      <p:cBhvr>
                                        <p:cTn id="74" dur="1000"/>
                                        <p:tgtEl>
                                          <p:spTgt spid="50"/>
                                        </p:tgtEl>
                                      </p:cBhvr>
                                    </p:animEffect>
                                  </p:childTnLst>
                                </p:cTn>
                              </p:par>
                            </p:childTnLst>
                          </p:cTn>
                        </p:par>
                      </p:childTnLst>
                    </p:cTn>
                  </p:par>
                  <p:par>
                    <p:cTn id="75" fill="hold" nodeType="clickPar">
                      <p:stCondLst>
                        <p:cond delay="indefinite"/>
                      </p:stCondLst>
                      <p:childTnLst>
                        <p:par>
                          <p:cTn id="76" fill="hold" nodeType="withGroup">
                            <p:stCondLst>
                              <p:cond delay="0"/>
                            </p:stCondLst>
                            <p:childTnLst>
                              <p:par>
                                <p:cTn id="77" presetID="31" presetClass="entr" presetSubtype="0" fill="hold" grpId="1" nodeType="clickEffect">
                                  <p:stCondLst>
                                    <p:cond delay="0"/>
                                  </p:stCondLst>
                                  <p:childTnLst>
                                    <p:set>
                                      <p:cBhvr>
                                        <p:cTn id="78" dur="1" fill="hold">
                                          <p:stCondLst>
                                            <p:cond delay="0"/>
                                          </p:stCondLst>
                                        </p:cTn>
                                        <p:tgtEl>
                                          <p:spTgt spid="49"/>
                                        </p:tgtEl>
                                        <p:attrNameLst>
                                          <p:attrName>style.visibility</p:attrName>
                                        </p:attrNameLst>
                                      </p:cBhvr>
                                      <p:to>
                                        <p:strVal val="visible"/>
                                      </p:to>
                                    </p:set>
                                    <p:anim calcmode="lin" valueType="num">
                                      <p:cBhvr>
                                        <p:cTn id="79" dur="1000" fill="hold"/>
                                        <p:tgtEl>
                                          <p:spTgt spid="49"/>
                                        </p:tgtEl>
                                        <p:attrNameLst>
                                          <p:attrName>ppt_w</p:attrName>
                                        </p:attrNameLst>
                                      </p:cBhvr>
                                      <p:tavLst>
                                        <p:tav tm="0">
                                          <p:val>
                                            <p:fltVal val="0"/>
                                          </p:val>
                                        </p:tav>
                                        <p:tav tm="100000">
                                          <p:val>
                                            <p:strVal val="#ppt_w"/>
                                          </p:val>
                                        </p:tav>
                                      </p:tavLst>
                                    </p:anim>
                                    <p:anim calcmode="lin" valueType="num">
                                      <p:cBhvr>
                                        <p:cTn id="80" dur="1000" fill="hold"/>
                                        <p:tgtEl>
                                          <p:spTgt spid="49"/>
                                        </p:tgtEl>
                                        <p:attrNameLst>
                                          <p:attrName>ppt_h</p:attrName>
                                        </p:attrNameLst>
                                      </p:cBhvr>
                                      <p:tavLst>
                                        <p:tav tm="0">
                                          <p:val>
                                            <p:fltVal val="0"/>
                                          </p:val>
                                        </p:tav>
                                        <p:tav tm="100000">
                                          <p:val>
                                            <p:strVal val="#ppt_h"/>
                                          </p:val>
                                        </p:tav>
                                      </p:tavLst>
                                    </p:anim>
                                    <p:anim calcmode="lin" valueType="num">
                                      <p:cBhvr>
                                        <p:cTn id="81" dur="1000" fill="hold"/>
                                        <p:tgtEl>
                                          <p:spTgt spid="49"/>
                                        </p:tgtEl>
                                        <p:attrNameLst>
                                          <p:attrName>style.rotation</p:attrName>
                                        </p:attrNameLst>
                                      </p:cBhvr>
                                      <p:tavLst>
                                        <p:tav tm="0">
                                          <p:val>
                                            <p:fltVal val="90"/>
                                          </p:val>
                                        </p:tav>
                                        <p:tav tm="100000">
                                          <p:val>
                                            <p:fltVal val="0"/>
                                          </p:val>
                                        </p:tav>
                                      </p:tavLst>
                                    </p:anim>
                                    <p:animEffect transition="in" filter="fade">
                                      <p:cBhvr>
                                        <p:cTn id="82" dur="1000"/>
                                        <p:tgtEl>
                                          <p:spTgt spid="49"/>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7" presetClass="emph" presetSubtype="0" repeatCount="10000" fill="remove" grpId="0" nodeType="clickEffect">
                                  <p:stCondLst>
                                    <p:cond delay="0"/>
                                  </p:stCondLst>
                                  <p:childTnLst>
                                    <p:animClr clrSpc="rgb" dir="cw">
                                      <p:cBhvr override="childStyle">
                                        <p:cTn id="86" dur="500" autoRev="1" fill="remove"/>
                                        <p:tgtEl>
                                          <p:spTgt spid="49"/>
                                        </p:tgtEl>
                                        <p:attrNameLst>
                                          <p:attrName>style.color</p:attrName>
                                        </p:attrNameLst>
                                      </p:cBhvr>
                                      <p:to>
                                        <a:schemeClr val="bg1"/>
                                      </p:to>
                                    </p:animClr>
                                    <p:animClr clrSpc="rgb" dir="cw">
                                      <p:cBhvr>
                                        <p:cTn id="87" dur="500" autoRev="1" fill="remove"/>
                                        <p:tgtEl>
                                          <p:spTgt spid="49"/>
                                        </p:tgtEl>
                                        <p:attrNameLst>
                                          <p:attrName>fillcolor</p:attrName>
                                        </p:attrNameLst>
                                      </p:cBhvr>
                                      <p:to>
                                        <a:schemeClr val="bg1"/>
                                      </p:to>
                                    </p:animClr>
                                    <p:set>
                                      <p:cBhvr>
                                        <p:cTn id="88" dur="500" autoRev="1" fill="remove"/>
                                        <p:tgtEl>
                                          <p:spTgt spid="49"/>
                                        </p:tgtEl>
                                        <p:attrNameLst>
                                          <p:attrName>fill.type</p:attrName>
                                        </p:attrNameLst>
                                      </p:cBhvr>
                                      <p:to>
                                        <p:strVal val="solid"/>
                                      </p:to>
                                    </p:set>
                                    <p:set>
                                      <p:cBhvr>
                                        <p:cTn id="89" dur="500" autoRev="1" fill="remove"/>
                                        <p:tgtEl>
                                          <p:spTgt spid="4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9" grpId="0" animBg="1"/>
      <p:bldP spid="49" grpId="1" animBg="1"/>
      <p:bldP spid="50" grpId="0" animBg="1"/>
      <p:bldP spid="5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0963" y="769938"/>
            <a:ext cx="8985250" cy="494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Imag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0963" y="769938"/>
            <a:ext cx="8990012" cy="494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100" y="769938"/>
            <a:ext cx="9028113" cy="4945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7" name="Imag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8100" y="769938"/>
            <a:ext cx="9028113" cy="4951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8100" y="769938"/>
            <a:ext cx="9028113" cy="49577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Image 8"/>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8100" y="769938"/>
            <a:ext cx="9028113" cy="4941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Image 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38100" y="769938"/>
            <a:ext cx="9028113" cy="4960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38100" y="769938"/>
            <a:ext cx="9028113" cy="4978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8073" name="Rectangle 1"/>
          <p:cNvSpPr>
            <a:spLocks noChangeArrowheads="1"/>
          </p:cNvSpPr>
          <p:nvPr/>
        </p:nvSpPr>
        <p:spPr bwMode="auto">
          <a:xfrm>
            <a:off x="609600" y="6096000"/>
            <a:ext cx="3425675"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r>
              <a:rPr lang="en-US" dirty="0" err="1">
                <a:solidFill>
                  <a:srgbClr val="FFFF00"/>
                </a:solidFill>
              </a:rPr>
              <a:t>Lenobin</a:t>
            </a:r>
            <a:r>
              <a:rPr lang="en-US" dirty="0">
                <a:solidFill>
                  <a:srgbClr val="FFFF00"/>
                </a:solidFill>
              </a:rPr>
              <a:t> et al, J Urology, 2015</a:t>
            </a:r>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40989441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rosena23\AppData\Local\Temp\scl15.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609600"/>
            <a:ext cx="3001305" cy="2667000"/>
          </a:xfrm>
          <a:prstGeom prst="rect">
            <a:avLst/>
          </a:prstGeom>
          <a:noFill/>
          <a:extLst>
            <a:ext uri="{909E8E84-426E-40dd-AFC4-6F175D3DCCD1}">
              <a14:hiddenFill xmlns="" xmlns:a14="http://schemas.microsoft.com/office/drawing/2010/main">
                <a:solidFill>
                  <a:srgbClr val="FFFFFF"/>
                </a:solidFill>
              </a14:hiddenFill>
            </a:ext>
          </a:extLst>
        </p:spPr>
      </p:pic>
      <p:pic>
        <p:nvPicPr>
          <p:cNvPr id="6148" name="Picture 4" descr="C:\Users\rosena23\AppData\Local\Temp\scl16.PNG"/>
          <p:cNvPicPr>
            <a:picLocks noChangeAspect="1" noChangeArrowheads="1"/>
          </p:cNvPicPr>
          <p:nvPr/>
        </p:nvPicPr>
        <p:blipFill rotWithShape="1">
          <a:blip r:embed="rId4">
            <a:extLst>
              <a:ext uri="{28A0092B-C50C-407E-A947-70E740481C1C}">
                <a14:useLocalDpi xmlns:a14="http://schemas.microsoft.com/office/drawing/2010/main" val="0"/>
              </a:ext>
            </a:extLst>
          </a:blip>
          <a:srcRect t="2796" b="6759"/>
          <a:stretch/>
        </p:blipFill>
        <p:spPr bwMode="auto">
          <a:xfrm>
            <a:off x="4276750" y="609600"/>
            <a:ext cx="3048000" cy="2622360"/>
          </a:xfrm>
          <a:prstGeom prst="rect">
            <a:avLst/>
          </a:prstGeom>
          <a:noFill/>
          <a:extLst>
            <a:ext uri="{909E8E84-426E-40dd-AFC4-6F175D3DCCD1}">
              <a14:hiddenFill xmlns="" xmlns:a14="http://schemas.microsoft.com/office/drawing/2010/main">
                <a:solidFill>
                  <a:srgbClr val="FFFFFF"/>
                </a:solidFill>
              </a14:hiddenFill>
            </a:ext>
          </a:extLst>
        </p:spPr>
      </p:pic>
      <p:pic>
        <p:nvPicPr>
          <p:cNvPr id="6150" name="Picture 6" descr="C:\Users\rosena23\AppData\Local\Temp\scl1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81150" y="3200401"/>
            <a:ext cx="2895600" cy="2574831"/>
          </a:xfrm>
          <a:prstGeom prst="rect">
            <a:avLst/>
          </a:prstGeom>
          <a:noFill/>
          <a:extLst>
            <a:ext uri="{909E8E84-426E-40dd-AFC4-6F175D3DCCD1}">
              <a14:hiddenFill xmlns="" xmlns:a14="http://schemas.microsoft.com/office/drawing/2010/main">
                <a:solidFill>
                  <a:srgbClr val="FFFFFF"/>
                </a:solidFill>
              </a14:hiddenFill>
            </a:ext>
          </a:extLst>
        </p:spPr>
      </p:pic>
      <p:pic>
        <p:nvPicPr>
          <p:cNvPr id="6152" name="Picture 8" descr="C:\Users\rosena23\AppData\Local\Temp\scl18.PNG"/>
          <p:cNvPicPr>
            <a:picLocks noChangeAspect="1" noChangeArrowheads="1"/>
          </p:cNvPicPr>
          <p:nvPr/>
        </p:nvPicPr>
        <p:blipFill rotWithShape="1">
          <a:blip r:embed="rId6">
            <a:extLst>
              <a:ext uri="{28A0092B-C50C-407E-A947-70E740481C1C}">
                <a14:useLocalDpi xmlns:a14="http://schemas.microsoft.com/office/drawing/2010/main" val="0"/>
              </a:ext>
            </a:extLst>
          </a:blip>
          <a:srcRect l="3575" r="7254"/>
          <a:stretch/>
        </p:blipFill>
        <p:spPr bwMode="auto">
          <a:xfrm>
            <a:off x="4276750" y="3200400"/>
            <a:ext cx="3048000" cy="2590800"/>
          </a:xfrm>
          <a:prstGeom prst="rect">
            <a:avLst/>
          </a:prstGeom>
          <a:noFill/>
          <a:extLst>
            <a:ext uri="{909E8E84-426E-40dd-AFC4-6F175D3DCCD1}">
              <a14:hiddenFill xmlns="" xmlns:a14="http://schemas.microsoft.com/office/drawing/2010/main">
                <a:solidFill>
                  <a:srgbClr val="FFFFFF"/>
                </a:solidFill>
              </a14:hiddenFill>
            </a:ext>
          </a:extLst>
        </p:spPr>
      </p:pic>
      <p:sp>
        <p:nvSpPr>
          <p:cNvPr id="14" name="TextBox 13"/>
          <p:cNvSpPr txBox="1"/>
          <p:nvPr/>
        </p:nvSpPr>
        <p:spPr>
          <a:xfrm>
            <a:off x="2447952" y="5308599"/>
            <a:ext cx="672029" cy="369332"/>
          </a:xfrm>
          <a:prstGeom prst="rect">
            <a:avLst/>
          </a:prstGeom>
          <a:noFill/>
        </p:spPr>
        <p:txBody>
          <a:bodyPr wrap="none" rtlCol="0">
            <a:spAutoFit/>
          </a:bodyPr>
          <a:lstStyle/>
          <a:p>
            <a:r>
              <a:rPr lang="en-US" dirty="0">
                <a:solidFill>
                  <a:srgbClr val="FFFFFF"/>
                </a:solidFill>
              </a:rPr>
              <a:t>DCE</a:t>
            </a:r>
          </a:p>
        </p:txBody>
      </p:sp>
      <p:cxnSp>
        <p:nvCxnSpPr>
          <p:cNvPr id="15" name="Straight Arrow Connector 14"/>
          <p:cNvCxnSpPr/>
          <p:nvPr/>
        </p:nvCxnSpPr>
        <p:spPr>
          <a:xfrm flipV="1">
            <a:off x="1685952" y="2133600"/>
            <a:ext cx="468139" cy="552480"/>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4581552" y="2133600"/>
            <a:ext cx="468139" cy="552480"/>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flipV="1">
            <a:off x="1682774" y="4480449"/>
            <a:ext cx="468139" cy="552480"/>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4603476" y="4591591"/>
            <a:ext cx="468139" cy="552480"/>
          </a:xfrm>
          <a:prstGeom prst="straightConnector1">
            <a:avLst/>
          </a:prstGeom>
          <a:ln w="25400">
            <a:solidFill>
              <a:srgbClr val="FF0000"/>
            </a:solidFill>
            <a:tailEnd type="triangle" w="lg" len="med"/>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5343550" y="2853571"/>
            <a:ext cx="759460" cy="369332"/>
          </a:xfrm>
          <a:prstGeom prst="rect">
            <a:avLst/>
          </a:prstGeom>
          <a:noFill/>
        </p:spPr>
        <p:txBody>
          <a:bodyPr wrap="square" rtlCol="0">
            <a:spAutoFit/>
          </a:bodyPr>
          <a:lstStyle/>
          <a:p>
            <a:r>
              <a:rPr lang="en-US" dirty="0">
                <a:solidFill>
                  <a:srgbClr val="FFFFFF"/>
                </a:solidFill>
              </a:rPr>
              <a:t>ADC</a:t>
            </a:r>
          </a:p>
        </p:txBody>
      </p:sp>
      <p:sp>
        <p:nvSpPr>
          <p:cNvPr id="20" name="TextBox 19"/>
          <p:cNvSpPr txBox="1"/>
          <p:nvPr/>
        </p:nvSpPr>
        <p:spPr>
          <a:xfrm>
            <a:off x="2447951" y="2743200"/>
            <a:ext cx="736049" cy="369332"/>
          </a:xfrm>
          <a:prstGeom prst="rect">
            <a:avLst/>
          </a:prstGeom>
          <a:noFill/>
        </p:spPr>
        <p:txBody>
          <a:bodyPr wrap="none" rtlCol="0">
            <a:spAutoFit/>
          </a:bodyPr>
          <a:lstStyle/>
          <a:p>
            <a:r>
              <a:rPr lang="en-US" dirty="0">
                <a:solidFill>
                  <a:srgbClr val="FFFFFF"/>
                </a:solidFill>
              </a:rPr>
              <a:t>T2WI</a:t>
            </a:r>
          </a:p>
        </p:txBody>
      </p:sp>
      <p:sp>
        <p:nvSpPr>
          <p:cNvPr id="21" name="TextBox 20"/>
          <p:cNvSpPr txBox="1"/>
          <p:nvPr/>
        </p:nvSpPr>
        <p:spPr>
          <a:xfrm>
            <a:off x="5026051" y="5164185"/>
            <a:ext cx="1467093" cy="369332"/>
          </a:xfrm>
          <a:prstGeom prst="rect">
            <a:avLst/>
          </a:prstGeom>
          <a:noFill/>
        </p:spPr>
        <p:txBody>
          <a:bodyPr wrap="none" rtlCol="0">
            <a:spAutoFit/>
          </a:bodyPr>
          <a:lstStyle/>
          <a:p>
            <a:r>
              <a:rPr lang="en-US" dirty="0">
                <a:solidFill>
                  <a:srgbClr val="FFFFFF"/>
                </a:solidFill>
              </a:rPr>
              <a:t>Subtraction</a:t>
            </a:r>
          </a:p>
        </p:txBody>
      </p:sp>
      <p:sp>
        <p:nvSpPr>
          <p:cNvPr id="2" name="Title 1"/>
          <p:cNvSpPr>
            <a:spLocks noGrp="1"/>
          </p:cNvSpPr>
          <p:nvPr>
            <p:ph type="title"/>
          </p:nvPr>
        </p:nvSpPr>
        <p:spPr>
          <a:xfrm>
            <a:off x="457200" y="-228600"/>
            <a:ext cx="7772400" cy="1143000"/>
          </a:xfrm>
        </p:spPr>
        <p:txBody>
          <a:bodyPr/>
          <a:lstStyle/>
          <a:p>
            <a:r>
              <a:rPr lang="en-US" sz="4000" dirty="0">
                <a:latin typeface="Arial" panose="020B0604020202020204" pitchFamily="34" charset="0"/>
                <a:cs typeface="Arial" panose="020B0604020202020204" pitchFamily="34" charset="0"/>
              </a:rPr>
              <a:t>Case Example</a:t>
            </a:r>
          </a:p>
        </p:txBody>
      </p:sp>
      <p:sp>
        <p:nvSpPr>
          <p:cNvPr id="3" name="Content Placeholder 2"/>
          <p:cNvSpPr>
            <a:spLocks noGrp="1"/>
          </p:cNvSpPr>
          <p:nvPr>
            <p:ph idx="1"/>
          </p:nvPr>
        </p:nvSpPr>
        <p:spPr>
          <a:xfrm>
            <a:off x="1600200" y="5867400"/>
            <a:ext cx="7239000" cy="797677"/>
          </a:xfrm>
        </p:spPr>
        <p:txBody>
          <a:bodyPr>
            <a:normAutofit fontScale="55000" lnSpcReduction="20000"/>
          </a:bodyPr>
          <a:lstStyle/>
          <a:p>
            <a:r>
              <a:rPr lang="en-US" dirty="0"/>
              <a:t>No residual evidence of tumor</a:t>
            </a:r>
          </a:p>
          <a:p>
            <a:pPr lvl="1"/>
            <a:r>
              <a:rPr lang="en-US" dirty="0"/>
              <a:t>Ablation cavity appears to encompass previously noted tumor</a:t>
            </a:r>
          </a:p>
          <a:p>
            <a:pPr lvl="1"/>
            <a:r>
              <a:rPr lang="en-US" dirty="0"/>
              <a:t>No significant </a:t>
            </a:r>
            <a:r>
              <a:rPr lang="en-US" dirty="0" err="1"/>
              <a:t>extraprostatic</a:t>
            </a:r>
            <a:r>
              <a:rPr lang="en-US" dirty="0"/>
              <a:t> necrosis</a:t>
            </a:r>
          </a:p>
        </p:txBody>
      </p:sp>
    </p:spTree>
    <p:extLst>
      <p:ext uri="{BB962C8B-B14F-4D97-AF65-F5344CB8AC3E}">
        <p14:creationId xmlns:p14="http://schemas.microsoft.com/office/powerpoint/2010/main" val="40704020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7772400" cy="1456267"/>
          </a:xfrm>
        </p:spPr>
        <p:txBody>
          <a:bodyPr/>
          <a:lstStyle/>
          <a:p>
            <a:r>
              <a:rPr lang="en-US" dirty="0">
                <a:latin typeface="+mn-lt"/>
              </a:rPr>
              <a:t>Conclusions</a:t>
            </a:r>
          </a:p>
        </p:txBody>
      </p:sp>
      <p:sp>
        <p:nvSpPr>
          <p:cNvPr id="3" name="Content Placeholder 2"/>
          <p:cNvSpPr>
            <a:spLocks noGrp="1"/>
          </p:cNvSpPr>
          <p:nvPr>
            <p:ph idx="1"/>
          </p:nvPr>
        </p:nvSpPr>
        <p:spPr>
          <a:xfrm>
            <a:off x="437213" y="990600"/>
            <a:ext cx="8229600" cy="5562600"/>
          </a:xfrm>
        </p:spPr>
        <p:txBody>
          <a:bodyPr>
            <a:noAutofit/>
          </a:bodyPr>
          <a:lstStyle/>
          <a:p>
            <a:r>
              <a:rPr lang="en-US" sz="2400" dirty="0"/>
              <a:t>MR targeted biopsy offers unique benefits in all biopsy indications:</a:t>
            </a:r>
          </a:p>
          <a:p>
            <a:pPr lvl="1"/>
            <a:r>
              <a:rPr lang="en-US" sz="2400" dirty="0"/>
              <a:t>Reduction of Gleason 6 cancer detection without reduction of high grade detection in men with no previous biopsy</a:t>
            </a:r>
          </a:p>
          <a:p>
            <a:r>
              <a:rPr lang="en-US" sz="2400" dirty="0"/>
              <a:t>Focal therapy is evolving from fiction to fact and driven by appropriate disease detection, localization and risk assessment</a:t>
            </a:r>
          </a:p>
          <a:p>
            <a:pPr lvl="1"/>
            <a:r>
              <a:rPr lang="en-US" sz="2400" dirty="0"/>
              <a:t>Implementation is feasible, but the benefits remain to be validated</a:t>
            </a:r>
          </a:p>
          <a:p>
            <a:r>
              <a:rPr lang="en-US" sz="2400" dirty="0"/>
              <a:t>Long-term outcomes for validation will remain a challenge for the future</a:t>
            </a:r>
          </a:p>
        </p:txBody>
      </p:sp>
    </p:spTree>
    <p:extLst>
      <p:ext uri="{BB962C8B-B14F-4D97-AF65-F5344CB8AC3E}">
        <p14:creationId xmlns:p14="http://schemas.microsoft.com/office/powerpoint/2010/main" val="143543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381000" y="278606"/>
            <a:ext cx="8202613" cy="576263"/>
          </a:xfrm>
        </p:spPr>
        <p:txBody>
          <a:bodyPr anchor="t">
            <a:normAutofit fontScale="90000"/>
          </a:bodyPr>
          <a:lstStyle/>
          <a:p>
            <a:r>
              <a:rPr lang="en-GB" sz="3200" dirty="0">
                <a:latin typeface="Arial" panose="020B0604020202020204" pitchFamily="34" charset="0"/>
                <a:cs typeface="Arial" panose="020B0604020202020204" pitchFamily="34" charset="0"/>
              </a:rPr>
              <a:t>Current Limitations of Prostate Biopsy</a:t>
            </a:r>
          </a:p>
        </p:txBody>
      </p:sp>
      <p:sp>
        <p:nvSpPr>
          <p:cNvPr id="41989" name="Rectangle 5"/>
          <p:cNvSpPr>
            <a:spLocks noChangeArrowheads="1"/>
          </p:cNvSpPr>
          <p:nvPr/>
        </p:nvSpPr>
        <p:spPr bwMode="auto">
          <a:xfrm>
            <a:off x="3779838" y="1412875"/>
            <a:ext cx="4572000" cy="1200329"/>
          </a:xfrm>
          <a:prstGeom prst="rect">
            <a:avLst/>
          </a:prstGeom>
          <a:noFill/>
          <a:ln w="9525">
            <a:noFill/>
            <a:miter lim="800000"/>
            <a:headEnd/>
            <a:tailEnd/>
          </a:ln>
        </p:spPr>
        <p:txBody>
          <a:bodyPr>
            <a:spAutoFit/>
          </a:bodyPr>
          <a:lstStyle/>
          <a:p>
            <a:pPr defTabSz="914400" fontAlgn="base">
              <a:spcBef>
                <a:spcPct val="0"/>
              </a:spcBef>
              <a:spcAft>
                <a:spcPct val="0"/>
              </a:spcAft>
            </a:pPr>
            <a:r>
              <a:rPr lang="en-US" sz="2400" b="1" dirty="0">
                <a:solidFill>
                  <a:srgbClr val="FFFFFF"/>
                </a:solidFill>
                <a:latin typeface="Arial" charset="0"/>
                <a:ea typeface="ＭＳ Ｐゴシック"/>
                <a:cs typeface="ＭＳ Ｐゴシック"/>
              </a:rPr>
              <a:t>Clinically insignificant cancers are identified by chance</a:t>
            </a:r>
          </a:p>
        </p:txBody>
      </p:sp>
      <p:sp>
        <p:nvSpPr>
          <p:cNvPr id="41990" name="Rectangle 6"/>
          <p:cNvSpPr>
            <a:spLocks noChangeArrowheads="1"/>
          </p:cNvSpPr>
          <p:nvPr/>
        </p:nvSpPr>
        <p:spPr bwMode="auto">
          <a:xfrm>
            <a:off x="3779838" y="3068638"/>
            <a:ext cx="4572000" cy="830997"/>
          </a:xfrm>
          <a:prstGeom prst="rect">
            <a:avLst/>
          </a:prstGeom>
          <a:noFill/>
          <a:ln w="9525">
            <a:noFill/>
            <a:miter lim="800000"/>
            <a:headEnd/>
            <a:tailEnd/>
          </a:ln>
        </p:spPr>
        <p:txBody>
          <a:bodyPr>
            <a:spAutoFit/>
          </a:bodyPr>
          <a:lstStyle/>
          <a:p>
            <a:pPr defTabSz="914400" fontAlgn="base">
              <a:spcBef>
                <a:spcPct val="0"/>
              </a:spcBef>
              <a:spcAft>
                <a:spcPct val="0"/>
              </a:spcAft>
            </a:pPr>
            <a:r>
              <a:rPr lang="en-US" sz="2400" b="1" dirty="0">
                <a:solidFill>
                  <a:srgbClr val="FFFFFF"/>
                </a:solidFill>
                <a:latin typeface="Arial" charset="0"/>
                <a:ea typeface="ＭＳ Ｐゴシック"/>
                <a:cs typeface="ＭＳ Ｐゴシック"/>
              </a:rPr>
              <a:t>Important cancers are incorrectly risk stratified</a:t>
            </a:r>
          </a:p>
        </p:txBody>
      </p:sp>
      <p:sp>
        <p:nvSpPr>
          <p:cNvPr id="41992" name="Rectangle 8"/>
          <p:cNvSpPr>
            <a:spLocks noChangeArrowheads="1"/>
          </p:cNvSpPr>
          <p:nvPr/>
        </p:nvSpPr>
        <p:spPr bwMode="auto">
          <a:xfrm>
            <a:off x="3779838" y="4706612"/>
            <a:ext cx="4572000" cy="830997"/>
          </a:xfrm>
          <a:prstGeom prst="rect">
            <a:avLst/>
          </a:prstGeom>
          <a:noFill/>
          <a:ln w="9525">
            <a:noFill/>
            <a:miter lim="800000"/>
            <a:headEnd/>
            <a:tailEnd/>
          </a:ln>
        </p:spPr>
        <p:txBody>
          <a:bodyPr>
            <a:spAutoFit/>
          </a:bodyPr>
          <a:lstStyle/>
          <a:p>
            <a:pPr defTabSz="914400" fontAlgn="base">
              <a:spcBef>
                <a:spcPct val="0"/>
              </a:spcBef>
              <a:spcAft>
                <a:spcPct val="0"/>
              </a:spcAft>
            </a:pPr>
            <a:r>
              <a:rPr lang="en-US" sz="2400" b="1" dirty="0">
                <a:solidFill>
                  <a:srgbClr val="FFFFFF"/>
                </a:solidFill>
                <a:latin typeface="Arial" charset="0"/>
                <a:ea typeface="ＭＳ Ｐゴシック"/>
                <a:cs typeface="ＭＳ Ｐゴシック"/>
              </a:rPr>
              <a:t>Clinically significant tumors are missed </a:t>
            </a:r>
            <a:endParaRPr lang="en-GB" sz="2400" b="1" dirty="0">
              <a:solidFill>
                <a:srgbClr val="FFFFFF"/>
              </a:solidFill>
              <a:latin typeface="Arial" charset="0"/>
              <a:ea typeface="ＭＳ Ｐゴシック"/>
              <a:cs typeface="ＭＳ Ｐゴシック"/>
            </a:endParaRPr>
          </a:p>
        </p:txBody>
      </p:sp>
      <p:sp>
        <p:nvSpPr>
          <p:cNvPr id="9" name="TextBox 8"/>
          <p:cNvSpPr txBox="1"/>
          <p:nvPr/>
        </p:nvSpPr>
        <p:spPr>
          <a:xfrm>
            <a:off x="1303209" y="6442968"/>
            <a:ext cx="6006837" cy="369332"/>
          </a:xfrm>
          <a:prstGeom prst="rect">
            <a:avLst/>
          </a:prstGeom>
          <a:noFill/>
        </p:spPr>
        <p:txBody>
          <a:bodyPr wrap="none" rtlCol="0">
            <a:spAutoFit/>
          </a:bodyPr>
          <a:lstStyle/>
          <a:p>
            <a:pPr defTabSz="914400" fontAlgn="base">
              <a:spcBef>
                <a:spcPct val="0"/>
              </a:spcBef>
              <a:spcAft>
                <a:spcPct val="0"/>
              </a:spcAft>
            </a:pPr>
            <a:r>
              <a:rPr lang="en-US" dirty="0">
                <a:solidFill>
                  <a:srgbClr val="FFFF00"/>
                </a:solidFill>
                <a:latin typeface="Arial" charset="0"/>
                <a:ea typeface="Arial" charset="0"/>
                <a:cs typeface="Arial" charset="0"/>
              </a:rPr>
              <a:t>(</a:t>
            </a:r>
            <a:r>
              <a:rPr lang="en-US" dirty="0" err="1">
                <a:solidFill>
                  <a:srgbClr val="FFFF00"/>
                </a:solidFill>
                <a:latin typeface="Arial" charset="0"/>
                <a:ea typeface="Arial" charset="0"/>
                <a:cs typeface="Arial" charset="0"/>
              </a:rPr>
              <a:t>Bjurlin</a:t>
            </a:r>
            <a:r>
              <a:rPr lang="en-US" dirty="0">
                <a:solidFill>
                  <a:srgbClr val="FFFF00"/>
                </a:solidFill>
                <a:latin typeface="Arial" charset="0"/>
                <a:ea typeface="Arial" charset="0"/>
                <a:cs typeface="Arial" charset="0"/>
              </a:rPr>
              <a:t>, et al, </a:t>
            </a:r>
            <a:r>
              <a:rPr lang="en-US" dirty="0">
                <a:solidFill>
                  <a:srgbClr val="FFFF00"/>
                </a:solidFill>
              </a:rPr>
              <a:t>J </a:t>
            </a:r>
            <a:r>
              <a:rPr lang="en-US" dirty="0" err="1">
                <a:solidFill>
                  <a:srgbClr val="FFFF00"/>
                </a:solidFill>
              </a:rPr>
              <a:t>Urol</a:t>
            </a:r>
            <a:r>
              <a:rPr lang="en-US" dirty="0">
                <a:solidFill>
                  <a:srgbClr val="FFFF00"/>
                </a:solidFill>
              </a:rPr>
              <a:t>, 2014; </a:t>
            </a:r>
            <a:r>
              <a:rPr lang="en-US" dirty="0">
                <a:solidFill>
                  <a:srgbClr val="FFFF00"/>
                </a:solidFill>
                <a:latin typeface="Arial" charset="0"/>
                <a:ea typeface="Arial" charset="0"/>
                <a:cs typeface="Arial" charset="0"/>
              </a:rPr>
              <a:t>adapted from H Ahmed, UCL)</a:t>
            </a:r>
          </a:p>
        </p:txBody>
      </p:sp>
      <p:pic>
        <p:nvPicPr>
          <p:cNvPr id="2" name="Picture 1"/>
          <p:cNvPicPr>
            <a:picLocks noChangeAspect="1"/>
          </p:cNvPicPr>
          <p:nvPr/>
        </p:nvPicPr>
        <p:blipFill>
          <a:blip r:embed="rId3"/>
          <a:stretch>
            <a:fillRect/>
          </a:stretch>
        </p:blipFill>
        <p:spPr>
          <a:xfrm>
            <a:off x="762000" y="1219200"/>
            <a:ext cx="2737935" cy="4953000"/>
          </a:xfrm>
          <a:prstGeom prst="rect">
            <a:avLst/>
          </a:prstGeom>
        </p:spPr>
      </p:pic>
    </p:spTree>
    <p:extLst>
      <p:ext uri="{BB962C8B-B14F-4D97-AF65-F5344CB8AC3E}">
        <p14:creationId xmlns:p14="http://schemas.microsoft.com/office/powerpoint/2010/main" val="38578517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4227" y="152400"/>
            <a:ext cx="7772400" cy="1143000"/>
          </a:xfrm>
        </p:spPr>
        <p:txBody>
          <a:bodyPr>
            <a:normAutofit fontScale="90000"/>
          </a:bodyPr>
          <a:lstStyle/>
          <a:p>
            <a:r>
              <a:rPr lang="en-US" dirty="0">
                <a:latin typeface="Arial" panose="020B0604020202020204" pitchFamily="34" charset="0"/>
                <a:cs typeface="Arial" panose="020B0604020202020204" pitchFamily="34" charset="0"/>
              </a:rPr>
              <a:t>Definition of Biopsy Optimization</a:t>
            </a:r>
          </a:p>
        </p:txBody>
      </p:sp>
      <p:sp>
        <p:nvSpPr>
          <p:cNvPr id="6" name="Content Placeholder 5"/>
          <p:cNvSpPr>
            <a:spLocks noGrp="1"/>
          </p:cNvSpPr>
          <p:nvPr>
            <p:ph idx="1"/>
          </p:nvPr>
        </p:nvSpPr>
        <p:spPr>
          <a:xfrm>
            <a:off x="914400" y="1295400"/>
            <a:ext cx="8229600" cy="4525963"/>
          </a:xfrm>
        </p:spPr>
        <p:txBody>
          <a:bodyPr>
            <a:normAutofit/>
          </a:bodyPr>
          <a:lstStyle/>
          <a:p>
            <a:r>
              <a:rPr lang="en-US" sz="2400" dirty="0"/>
              <a:t>Detection of potentially lethal prostate cancer</a:t>
            </a:r>
          </a:p>
          <a:p>
            <a:r>
              <a:rPr lang="en-US" sz="2400" dirty="0"/>
              <a:t>Avoidance of “over-detection” of clinically insignificant cancer</a:t>
            </a:r>
          </a:p>
          <a:p>
            <a:r>
              <a:rPr lang="en-US" sz="2400" dirty="0"/>
              <a:t>Generation of clinically useful data</a:t>
            </a:r>
          </a:p>
          <a:p>
            <a:pPr lvl="1"/>
            <a:r>
              <a:rPr lang="en-US" sz="2000" dirty="0"/>
              <a:t>accurate depiction of risk and cancer location</a:t>
            </a:r>
          </a:p>
          <a:p>
            <a:r>
              <a:rPr lang="en-US" sz="2400" dirty="0"/>
              <a:t>Maintenance of cost effectiveness</a:t>
            </a:r>
            <a:endParaRPr lang="en-US" dirty="0"/>
          </a:p>
          <a:p>
            <a:pPr lvl="1"/>
            <a:r>
              <a:rPr lang="en-US" sz="2000" dirty="0"/>
              <a:t>Avoidance of repetitive biopsy</a:t>
            </a:r>
          </a:p>
          <a:p>
            <a:pPr lvl="1"/>
            <a:r>
              <a:rPr lang="en-US" sz="2000" dirty="0"/>
              <a:t>Cost effective specimen handling</a:t>
            </a:r>
          </a:p>
        </p:txBody>
      </p:sp>
      <p:sp>
        <p:nvSpPr>
          <p:cNvPr id="4" name="TextBox 3"/>
          <p:cNvSpPr txBox="1"/>
          <p:nvPr/>
        </p:nvSpPr>
        <p:spPr>
          <a:xfrm>
            <a:off x="381000" y="5486400"/>
            <a:ext cx="8178854" cy="523220"/>
          </a:xfrm>
          <a:prstGeom prst="rect">
            <a:avLst/>
          </a:prstGeom>
          <a:noFill/>
        </p:spPr>
        <p:txBody>
          <a:bodyPr wrap="none" rtlCol="0">
            <a:spAutoFit/>
          </a:bodyPr>
          <a:lstStyle/>
          <a:p>
            <a:pPr defTabSz="914400" fontAlgn="base">
              <a:spcBef>
                <a:spcPct val="0"/>
              </a:spcBef>
              <a:spcAft>
                <a:spcPct val="0"/>
              </a:spcAft>
            </a:pPr>
            <a:r>
              <a:rPr lang="en-US" sz="1400" b="1" dirty="0">
                <a:solidFill>
                  <a:srgbClr val="FFFF00"/>
                </a:solidFill>
                <a:latin typeface="Arial" charset="0"/>
                <a:ea typeface="Arial" charset="0"/>
                <a:cs typeface="Arial" charset="0"/>
              </a:rPr>
              <a:t>Taneja, et al, AUA White Paper: Optimization of Prostate Biopsy and Specimen Handling, 2013</a:t>
            </a:r>
          </a:p>
          <a:p>
            <a:pPr defTabSz="914400" fontAlgn="base">
              <a:spcBef>
                <a:spcPct val="0"/>
              </a:spcBef>
              <a:spcAft>
                <a:spcPct val="0"/>
              </a:spcAft>
            </a:pPr>
            <a:r>
              <a:rPr lang="en-US" sz="1400" b="1" dirty="0" err="1">
                <a:solidFill>
                  <a:srgbClr val="FFFF00"/>
                </a:solidFill>
                <a:latin typeface="Arial" charset="0"/>
                <a:ea typeface="Arial" charset="0"/>
                <a:cs typeface="Arial" charset="0"/>
              </a:rPr>
              <a:t>Bjurlin</a:t>
            </a:r>
            <a:r>
              <a:rPr lang="en-US" sz="1400" b="1" dirty="0">
                <a:solidFill>
                  <a:srgbClr val="FFFF00"/>
                </a:solidFill>
                <a:latin typeface="Arial" charset="0"/>
                <a:ea typeface="Arial" charset="0"/>
                <a:cs typeface="Arial" charset="0"/>
              </a:rPr>
              <a:t>, et al, J </a:t>
            </a:r>
            <a:r>
              <a:rPr lang="en-US" sz="1400" b="1" dirty="0" err="1">
                <a:solidFill>
                  <a:srgbClr val="FFFF00"/>
                </a:solidFill>
                <a:latin typeface="Arial" charset="0"/>
                <a:ea typeface="Arial" charset="0"/>
                <a:cs typeface="Arial" charset="0"/>
              </a:rPr>
              <a:t>Urol</a:t>
            </a:r>
            <a:r>
              <a:rPr lang="en-US" sz="1400" b="1" dirty="0">
                <a:solidFill>
                  <a:srgbClr val="FFFF00"/>
                </a:solidFill>
                <a:latin typeface="Arial" charset="0"/>
                <a:ea typeface="Arial" charset="0"/>
                <a:cs typeface="Arial" charset="0"/>
              </a:rPr>
              <a:t>, 2013</a:t>
            </a:r>
          </a:p>
        </p:txBody>
      </p:sp>
    </p:spTree>
    <p:extLst>
      <p:ext uri="{BB962C8B-B14F-4D97-AF65-F5344CB8AC3E}">
        <p14:creationId xmlns:p14="http://schemas.microsoft.com/office/powerpoint/2010/main" val="4787163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Options for Improving The Biopsy Paradigm</a:t>
            </a:r>
          </a:p>
        </p:txBody>
      </p:sp>
      <p:sp>
        <p:nvSpPr>
          <p:cNvPr id="3" name="Content Placeholder 2"/>
          <p:cNvSpPr>
            <a:spLocks noGrp="1"/>
          </p:cNvSpPr>
          <p:nvPr>
            <p:ph idx="1"/>
          </p:nvPr>
        </p:nvSpPr>
        <p:spPr/>
        <p:txBody>
          <a:bodyPr>
            <a:normAutofit/>
          </a:bodyPr>
          <a:lstStyle/>
          <a:p>
            <a:r>
              <a:rPr lang="en-US" sz="2400" dirty="0"/>
              <a:t>Better candidate selection</a:t>
            </a:r>
          </a:p>
          <a:p>
            <a:pPr lvl="1"/>
            <a:r>
              <a:rPr lang="en-US" sz="2000" dirty="0"/>
              <a:t>Biomarkers: PCA3, PHI, 4k score</a:t>
            </a:r>
          </a:p>
          <a:p>
            <a:pPr lvl="1"/>
            <a:r>
              <a:rPr lang="en-US" sz="2000" dirty="0" err="1"/>
              <a:t>Nomograms</a:t>
            </a:r>
            <a:r>
              <a:rPr lang="en-US" sz="2000" dirty="0"/>
              <a:t>:  PCPT calculator, Vienna </a:t>
            </a:r>
            <a:r>
              <a:rPr lang="en-US" sz="2000" dirty="0" err="1"/>
              <a:t>nomogram</a:t>
            </a:r>
            <a:endParaRPr lang="en-US" sz="2000" dirty="0"/>
          </a:p>
          <a:p>
            <a:r>
              <a:rPr lang="en-US" sz="2400" dirty="0"/>
              <a:t>Saturation techniques</a:t>
            </a:r>
          </a:p>
          <a:p>
            <a:pPr lvl="1"/>
            <a:r>
              <a:rPr lang="en-US" sz="2000" dirty="0"/>
              <a:t>Overcome sampling error through excessive sampling</a:t>
            </a:r>
          </a:p>
          <a:p>
            <a:r>
              <a:rPr lang="en-US" sz="2400" dirty="0"/>
              <a:t>Targeted biopsy/Imaging</a:t>
            </a:r>
          </a:p>
          <a:p>
            <a:pPr lvl="1"/>
            <a:r>
              <a:rPr lang="en-US" sz="2000" dirty="0"/>
              <a:t>Use of imaging to guide biopsy</a:t>
            </a:r>
          </a:p>
          <a:p>
            <a:pPr lvl="1"/>
            <a:r>
              <a:rPr lang="en-US" sz="2000" dirty="0"/>
              <a:t>Use of imaging to stratify risk</a:t>
            </a:r>
          </a:p>
        </p:txBody>
      </p:sp>
    </p:spTree>
    <p:extLst>
      <p:ext uri="{BB962C8B-B14F-4D97-AF65-F5344CB8AC3E}">
        <p14:creationId xmlns:p14="http://schemas.microsoft.com/office/powerpoint/2010/main" val="41336300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latin typeface="+mn-lt"/>
              </a:rPr>
              <a:t>MRI Could Correct All the Limitations of Systematic Biopsy</a:t>
            </a:r>
          </a:p>
        </p:txBody>
      </p:sp>
      <p:sp>
        <p:nvSpPr>
          <p:cNvPr id="3" name="Content Placeholder 2"/>
          <p:cNvSpPr>
            <a:spLocks noGrp="1"/>
          </p:cNvSpPr>
          <p:nvPr>
            <p:ph idx="1"/>
          </p:nvPr>
        </p:nvSpPr>
        <p:spPr>
          <a:xfrm>
            <a:off x="457200" y="2523067"/>
            <a:ext cx="7772400" cy="3649133"/>
          </a:xfrm>
        </p:spPr>
        <p:txBody>
          <a:bodyPr>
            <a:noAutofit/>
          </a:bodyPr>
          <a:lstStyle/>
          <a:p>
            <a:r>
              <a:rPr lang="en-US" sz="2400" dirty="0"/>
              <a:t>Targeting of patients with MR detected abnormality</a:t>
            </a:r>
          </a:p>
          <a:p>
            <a:pPr lvl="1"/>
            <a:r>
              <a:rPr lang="en-US" sz="2000" dirty="0"/>
              <a:t>fewer false negatives </a:t>
            </a:r>
          </a:p>
          <a:p>
            <a:pPr lvl="2"/>
            <a:r>
              <a:rPr lang="en-US" sz="1800" dirty="0"/>
              <a:t>fewer repeat biopsies</a:t>
            </a:r>
          </a:p>
          <a:p>
            <a:pPr lvl="1"/>
            <a:r>
              <a:rPr lang="en-US" sz="2000" dirty="0"/>
              <a:t>more accurate cancer classification</a:t>
            </a:r>
          </a:p>
          <a:p>
            <a:pPr lvl="2"/>
            <a:r>
              <a:rPr lang="en-US" sz="1800" dirty="0"/>
              <a:t>greater cancer core length</a:t>
            </a:r>
          </a:p>
          <a:p>
            <a:pPr lvl="2"/>
            <a:r>
              <a:rPr lang="en-US" sz="1800" dirty="0"/>
              <a:t>better grade concordance</a:t>
            </a:r>
          </a:p>
          <a:p>
            <a:pPr lvl="2"/>
            <a:r>
              <a:rPr lang="en-US" sz="1800" dirty="0"/>
              <a:t>better patient selection for AS/therapy</a:t>
            </a:r>
          </a:p>
          <a:p>
            <a:r>
              <a:rPr lang="en-US" sz="2400" dirty="0"/>
              <a:t>No biopsy for MRI normal patients</a:t>
            </a:r>
          </a:p>
          <a:p>
            <a:pPr lvl="1"/>
            <a:r>
              <a:rPr lang="en-US" sz="2000" dirty="0"/>
              <a:t>avoidance of over-detection of indolent tumors</a:t>
            </a:r>
          </a:p>
          <a:p>
            <a:pPr lvl="1"/>
            <a:endParaRPr lang="en-US" sz="2000" dirty="0"/>
          </a:p>
          <a:p>
            <a:pPr lvl="2"/>
            <a:endParaRPr lang="en-US" sz="1800" dirty="0"/>
          </a:p>
        </p:txBody>
      </p:sp>
    </p:spTree>
    <p:extLst>
      <p:ext uri="{BB962C8B-B14F-4D97-AF65-F5344CB8AC3E}">
        <p14:creationId xmlns:p14="http://schemas.microsoft.com/office/powerpoint/2010/main" val="40932338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772400" cy="1456267"/>
          </a:xfrm>
        </p:spPr>
        <p:txBody>
          <a:bodyPr>
            <a:normAutofit/>
          </a:bodyPr>
          <a:lstStyle/>
          <a:p>
            <a:r>
              <a:rPr lang="en-US" sz="4000" dirty="0">
                <a:latin typeface="+mn-lt"/>
                <a:ea typeface="Arial Unicode MS" charset="0"/>
                <a:cs typeface="Arial Unicode MS" charset="0"/>
              </a:rPr>
              <a:t>MRI Targeted Biopsy Approach</a:t>
            </a:r>
            <a:endParaRPr lang="en-US" sz="4000" dirty="0">
              <a:latin typeface="+mn-lt"/>
            </a:endParaRPr>
          </a:p>
        </p:txBody>
      </p:sp>
      <p:sp>
        <p:nvSpPr>
          <p:cNvPr id="4" name="TextBox 3"/>
          <p:cNvSpPr txBox="1"/>
          <p:nvPr/>
        </p:nvSpPr>
        <p:spPr>
          <a:xfrm>
            <a:off x="3048004" y="1371602"/>
            <a:ext cx="3035807" cy="461665"/>
          </a:xfrm>
          <a:prstGeom prst="rect">
            <a:avLst/>
          </a:prstGeom>
          <a:noFill/>
          <a:ln>
            <a:solidFill>
              <a:srgbClr val="FFFF00"/>
            </a:solidFill>
          </a:ln>
        </p:spPr>
        <p:txBody>
          <a:bodyPr wrap="none" rtlCol="0">
            <a:spAutoFit/>
          </a:bodyPr>
          <a:lstStyle/>
          <a:p>
            <a:r>
              <a:rPr lang="en-US" sz="2400" dirty="0">
                <a:solidFill>
                  <a:srgbClr val="FFFF00"/>
                </a:solidFill>
              </a:rPr>
              <a:t>MRI Targeted Biopsy</a:t>
            </a:r>
          </a:p>
        </p:txBody>
      </p:sp>
      <p:sp>
        <p:nvSpPr>
          <p:cNvPr id="5" name="TextBox 4"/>
          <p:cNvSpPr txBox="1"/>
          <p:nvPr/>
        </p:nvSpPr>
        <p:spPr>
          <a:xfrm>
            <a:off x="533401" y="2667002"/>
            <a:ext cx="2853065" cy="830997"/>
          </a:xfrm>
          <a:prstGeom prst="rect">
            <a:avLst/>
          </a:prstGeom>
          <a:noFill/>
          <a:ln>
            <a:solidFill>
              <a:schemeClr val="bg1"/>
            </a:solidFill>
          </a:ln>
        </p:spPr>
        <p:txBody>
          <a:bodyPr wrap="none" rtlCol="0">
            <a:spAutoFit/>
          </a:bodyPr>
          <a:lstStyle/>
          <a:p>
            <a:pPr algn="ctr"/>
            <a:r>
              <a:rPr lang="en-US" sz="2400" dirty="0">
                <a:solidFill>
                  <a:srgbClr val="FFFFFF"/>
                </a:solidFill>
              </a:rPr>
              <a:t>MRI-Guided Biopsy</a:t>
            </a:r>
          </a:p>
          <a:p>
            <a:pPr algn="ctr"/>
            <a:r>
              <a:rPr lang="en-US" sz="2400" dirty="0">
                <a:solidFill>
                  <a:srgbClr val="FFFFFF"/>
                </a:solidFill>
              </a:rPr>
              <a:t>(in gantry)</a:t>
            </a:r>
          </a:p>
        </p:txBody>
      </p:sp>
      <p:sp>
        <p:nvSpPr>
          <p:cNvPr id="6" name="TextBox 5"/>
          <p:cNvSpPr txBox="1"/>
          <p:nvPr/>
        </p:nvSpPr>
        <p:spPr>
          <a:xfrm>
            <a:off x="4495803" y="2743202"/>
            <a:ext cx="4381428" cy="461665"/>
          </a:xfrm>
          <a:prstGeom prst="rect">
            <a:avLst/>
          </a:prstGeom>
          <a:noFill/>
          <a:ln>
            <a:solidFill>
              <a:srgbClr val="FFFF00"/>
            </a:solidFill>
          </a:ln>
        </p:spPr>
        <p:txBody>
          <a:bodyPr wrap="none" rtlCol="0">
            <a:spAutoFit/>
          </a:bodyPr>
          <a:lstStyle/>
          <a:p>
            <a:r>
              <a:rPr lang="en-US" sz="2400" dirty="0" err="1">
                <a:solidFill>
                  <a:srgbClr val="FFFF00"/>
                </a:solidFill>
              </a:rPr>
              <a:t>Transrectal</a:t>
            </a:r>
            <a:r>
              <a:rPr lang="en-US" sz="2400" dirty="0">
                <a:solidFill>
                  <a:srgbClr val="FFFF00"/>
                </a:solidFill>
              </a:rPr>
              <a:t> Ultrasound-Guided</a:t>
            </a:r>
          </a:p>
        </p:txBody>
      </p:sp>
      <p:sp>
        <p:nvSpPr>
          <p:cNvPr id="7" name="TextBox 6"/>
          <p:cNvSpPr txBox="1"/>
          <p:nvPr/>
        </p:nvSpPr>
        <p:spPr>
          <a:xfrm>
            <a:off x="304803" y="4343400"/>
            <a:ext cx="1587469" cy="369332"/>
          </a:xfrm>
          <a:prstGeom prst="rect">
            <a:avLst/>
          </a:prstGeom>
          <a:noFill/>
          <a:ln>
            <a:solidFill>
              <a:srgbClr val="FFFFFF"/>
            </a:solidFill>
          </a:ln>
        </p:spPr>
        <p:txBody>
          <a:bodyPr wrap="none" rtlCol="0">
            <a:spAutoFit/>
          </a:bodyPr>
          <a:lstStyle/>
          <a:p>
            <a:r>
              <a:rPr lang="en-US" dirty="0" err="1">
                <a:solidFill>
                  <a:srgbClr val="FFFFFF"/>
                </a:solidFill>
              </a:rPr>
              <a:t>Transperineal</a:t>
            </a:r>
            <a:endParaRPr lang="en-US" dirty="0">
              <a:solidFill>
                <a:srgbClr val="FFFFFF"/>
              </a:solidFill>
            </a:endParaRPr>
          </a:p>
        </p:txBody>
      </p:sp>
      <p:sp>
        <p:nvSpPr>
          <p:cNvPr id="8" name="TextBox 7"/>
          <p:cNvSpPr txBox="1"/>
          <p:nvPr/>
        </p:nvSpPr>
        <p:spPr>
          <a:xfrm>
            <a:off x="2133600" y="4343400"/>
            <a:ext cx="1330600" cy="369332"/>
          </a:xfrm>
          <a:prstGeom prst="rect">
            <a:avLst/>
          </a:prstGeom>
          <a:noFill/>
          <a:ln>
            <a:solidFill>
              <a:srgbClr val="FFFFFF"/>
            </a:solidFill>
          </a:ln>
        </p:spPr>
        <p:txBody>
          <a:bodyPr wrap="none" rtlCol="0">
            <a:spAutoFit/>
          </a:bodyPr>
          <a:lstStyle/>
          <a:p>
            <a:r>
              <a:rPr lang="en-US" dirty="0" err="1">
                <a:solidFill>
                  <a:srgbClr val="FFFFFF"/>
                </a:solidFill>
              </a:rPr>
              <a:t>Transrectal</a:t>
            </a:r>
            <a:endParaRPr lang="en-US" dirty="0">
              <a:solidFill>
                <a:srgbClr val="FFFFFF"/>
              </a:solidFill>
            </a:endParaRPr>
          </a:p>
        </p:txBody>
      </p:sp>
      <p:sp>
        <p:nvSpPr>
          <p:cNvPr id="9" name="TextBox 8"/>
          <p:cNvSpPr txBox="1"/>
          <p:nvPr/>
        </p:nvSpPr>
        <p:spPr>
          <a:xfrm>
            <a:off x="3968812" y="3657603"/>
            <a:ext cx="2455457" cy="646331"/>
          </a:xfrm>
          <a:prstGeom prst="rect">
            <a:avLst/>
          </a:prstGeom>
          <a:noFill/>
          <a:ln>
            <a:solidFill>
              <a:srgbClr val="FFFFFF"/>
            </a:solidFill>
          </a:ln>
        </p:spPr>
        <p:txBody>
          <a:bodyPr wrap="none" rtlCol="0">
            <a:spAutoFit/>
          </a:bodyPr>
          <a:lstStyle/>
          <a:p>
            <a:pPr algn="ctr"/>
            <a:r>
              <a:rPr lang="en-US" dirty="0">
                <a:solidFill>
                  <a:srgbClr val="FFFFFF"/>
                </a:solidFill>
              </a:rPr>
              <a:t>Visual Estimation</a:t>
            </a:r>
          </a:p>
          <a:p>
            <a:pPr algn="ctr"/>
            <a:r>
              <a:rPr lang="en-US" dirty="0">
                <a:solidFill>
                  <a:srgbClr val="FFFFFF"/>
                </a:solidFill>
              </a:rPr>
              <a:t>(cognitive registration)</a:t>
            </a:r>
          </a:p>
        </p:txBody>
      </p:sp>
      <p:sp>
        <p:nvSpPr>
          <p:cNvPr id="10" name="TextBox 9"/>
          <p:cNvSpPr txBox="1"/>
          <p:nvPr/>
        </p:nvSpPr>
        <p:spPr>
          <a:xfrm>
            <a:off x="6553200" y="3657603"/>
            <a:ext cx="2416798" cy="646331"/>
          </a:xfrm>
          <a:prstGeom prst="rect">
            <a:avLst/>
          </a:prstGeom>
          <a:noFill/>
          <a:ln>
            <a:solidFill>
              <a:srgbClr val="FFFF00"/>
            </a:solidFill>
          </a:ln>
        </p:spPr>
        <p:txBody>
          <a:bodyPr wrap="none" rtlCol="0">
            <a:spAutoFit/>
          </a:bodyPr>
          <a:lstStyle/>
          <a:p>
            <a:pPr algn="ctr"/>
            <a:r>
              <a:rPr lang="en-US" dirty="0">
                <a:solidFill>
                  <a:srgbClr val="FFFF00"/>
                </a:solidFill>
              </a:rPr>
              <a:t>MRI/US Fusion</a:t>
            </a:r>
          </a:p>
          <a:p>
            <a:pPr algn="ctr"/>
            <a:r>
              <a:rPr lang="en-US" dirty="0">
                <a:solidFill>
                  <a:srgbClr val="FFFF00"/>
                </a:solidFill>
              </a:rPr>
              <a:t>(software registration)</a:t>
            </a:r>
          </a:p>
        </p:txBody>
      </p:sp>
      <p:sp>
        <p:nvSpPr>
          <p:cNvPr id="11" name="TextBox 10"/>
          <p:cNvSpPr txBox="1"/>
          <p:nvPr/>
        </p:nvSpPr>
        <p:spPr>
          <a:xfrm>
            <a:off x="7543800" y="5029200"/>
            <a:ext cx="1330600" cy="369332"/>
          </a:xfrm>
          <a:prstGeom prst="rect">
            <a:avLst/>
          </a:prstGeom>
          <a:noFill/>
          <a:ln>
            <a:solidFill>
              <a:srgbClr val="FFFF00"/>
            </a:solidFill>
          </a:ln>
        </p:spPr>
        <p:txBody>
          <a:bodyPr wrap="none" rtlCol="0">
            <a:spAutoFit/>
          </a:bodyPr>
          <a:lstStyle/>
          <a:p>
            <a:r>
              <a:rPr lang="en-US" dirty="0" err="1">
                <a:solidFill>
                  <a:srgbClr val="FFFF00"/>
                </a:solidFill>
              </a:rPr>
              <a:t>Transrectal</a:t>
            </a:r>
            <a:endParaRPr lang="en-US" dirty="0">
              <a:solidFill>
                <a:srgbClr val="FFFF00"/>
              </a:solidFill>
            </a:endParaRPr>
          </a:p>
        </p:txBody>
      </p:sp>
      <p:sp>
        <p:nvSpPr>
          <p:cNvPr id="12" name="TextBox 11"/>
          <p:cNvSpPr txBox="1"/>
          <p:nvPr/>
        </p:nvSpPr>
        <p:spPr>
          <a:xfrm>
            <a:off x="5181600" y="5029200"/>
            <a:ext cx="1330600" cy="369332"/>
          </a:xfrm>
          <a:prstGeom prst="rect">
            <a:avLst/>
          </a:prstGeom>
          <a:noFill/>
          <a:ln>
            <a:solidFill>
              <a:srgbClr val="FFFFFF"/>
            </a:solidFill>
          </a:ln>
        </p:spPr>
        <p:txBody>
          <a:bodyPr wrap="none" rtlCol="0">
            <a:spAutoFit/>
          </a:bodyPr>
          <a:lstStyle/>
          <a:p>
            <a:r>
              <a:rPr lang="en-US" dirty="0" err="1">
                <a:solidFill>
                  <a:srgbClr val="FFFFFF"/>
                </a:solidFill>
              </a:rPr>
              <a:t>Transrectal</a:t>
            </a:r>
            <a:endParaRPr lang="en-US" dirty="0">
              <a:solidFill>
                <a:srgbClr val="FFFFFF"/>
              </a:solidFill>
            </a:endParaRPr>
          </a:p>
        </p:txBody>
      </p:sp>
      <p:sp>
        <p:nvSpPr>
          <p:cNvPr id="13" name="TextBox 12"/>
          <p:cNvSpPr txBox="1"/>
          <p:nvPr/>
        </p:nvSpPr>
        <p:spPr>
          <a:xfrm>
            <a:off x="6477004" y="5791200"/>
            <a:ext cx="1587469" cy="369332"/>
          </a:xfrm>
          <a:prstGeom prst="rect">
            <a:avLst/>
          </a:prstGeom>
          <a:noFill/>
          <a:ln>
            <a:solidFill>
              <a:srgbClr val="FFFFFF"/>
            </a:solidFill>
          </a:ln>
        </p:spPr>
        <p:txBody>
          <a:bodyPr wrap="none" rtlCol="0">
            <a:spAutoFit/>
          </a:bodyPr>
          <a:lstStyle/>
          <a:p>
            <a:r>
              <a:rPr lang="en-US" dirty="0" err="1">
                <a:solidFill>
                  <a:srgbClr val="FFFFFF"/>
                </a:solidFill>
              </a:rPr>
              <a:t>Transperineal</a:t>
            </a:r>
            <a:endParaRPr lang="en-US" dirty="0">
              <a:solidFill>
                <a:srgbClr val="FFFFFF"/>
              </a:solidFill>
            </a:endParaRPr>
          </a:p>
        </p:txBody>
      </p:sp>
      <p:sp>
        <p:nvSpPr>
          <p:cNvPr id="14" name="TextBox 13"/>
          <p:cNvSpPr txBox="1"/>
          <p:nvPr/>
        </p:nvSpPr>
        <p:spPr>
          <a:xfrm>
            <a:off x="3962404" y="5791200"/>
            <a:ext cx="1587469" cy="369332"/>
          </a:xfrm>
          <a:prstGeom prst="rect">
            <a:avLst/>
          </a:prstGeom>
          <a:noFill/>
          <a:ln>
            <a:solidFill>
              <a:srgbClr val="FFFFFF"/>
            </a:solidFill>
          </a:ln>
        </p:spPr>
        <p:txBody>
          <a:bodyPr wrap="none" rtlCol="0">
            <a:spAutoFit/>
          </a:bodyPr>
          <a:lstStyle/>
          <a:p>
            <a:r>
              <a:rPr lang="en-US" dirty="0" err="1">
                <a:solidFill>
                  <a:srgbClr val="FFFFFF"/>
                </a:solidFill>
              </a:rPr>
              <a:t>Transperineal</a:t>
            </a:r>
            <a:endParaRPr lang="en-US" dirty="0">
              <a:solidFill>
                <a:srgbClr val="FFFFFF"/>
              </a:solidFill>
            </a:endParaRPr>
          </a:p>
        </p:txBody>
      </p:sp>
      <p:cxnSp>
        <p:nvCxnSpPr>
          <p:cNvPr id="16" name="Straight Arrow Connector 15"/>
          <p:cNvCxnSpPr/>
          <p:nvPr/>
        </p:nvCxnSpPr>
        <p:spPr>
          <a:xfrm flipH="1">
            <a:off x="2667000" y="1981200"/>
            <a:ext cx="1447800" cy="533400"/>
          </a:xfrm>
          <a:prstGeom prst="straightConnector1">
            <a:avLst/>
          </a:prstGeom>
          <a:ln w="57150" cmpd="sng">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953000" y="1981200"/>
            <a:ext cx="1371600" cy="685800"/>
          </a:xfrm>
          <a:prstGeom prst="straightConnector1">
            <a:avLst/>
          </a:prstGeom>
          <a:ln w="5715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a:off x="1143000" y="3657600"/>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a:off x="7848600" y="3276600"/>
            <a:ext cx="0" cy="3048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5257800" y="3276600"/>
            <a:ext cx="0" cy="3048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a:off x="2895600" y="3657600"/>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7239000" y="4419600"/>
            <a:ext cx="0" cy="12192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a:off x="4648200" y="4419600"/>
            <a:ext cx="0" cy="12192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5791200" y="4419600"/>
            <a:ext cx="0" cy="533400"/>
          </a:xfrm>
          <a:prstGeom prst="straightConnector1">
            <a:avLst/>
          </a:prstGeom>
          <a:ln w="38100" cmpd="sng">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p:nvPr/>
        </p:nvCxnSpPr>
        <p:spPr>
          <a:xfrm>
            <a:off x="8229600" y="4419600"/>
            <a:ext cx="0" cy="533400"/>
          </a:xfrm>
          <a:prstGeom prst="straightConnector1">
            <a:avLst/>
          </a:prstGeom>
          <a:ln w="38100" cmpd="sng">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572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7772400" cy="1456267"/>
          </a:xfrm>
        </p:spPr>
        <p:txBody>
          <a:bodyPr/>
          <a:lstStyle/>
          <a:p>
            <a:r>
              <a:rPr lang="en-US" dirty="0" err="1">
                <a:latin typeface="+mn-lt"/>
              </a:rPr>
              <a:t>Multiparametric</a:t>
            </a:r>
            <a:r>
              <a:rPr lang="en-US" dirty="0">
                <a:latin typeface="+mn-lt"/>
              </a:rPr>
              <a:t> MRI of the Prostate</a:t>
            </a:r>
          </a:p>
        </p:txBody>
      </p:sp>
      <p:sp>
        <p:nvSpPr>
          <p:cNvPr id="3" name="Rectangle 2"/>
          <p:cNvSpPr/>
          <p:nvPr/>
        </p:nvSpPr>
        <p:spPr>
          <a:xfrm>
            <a:off x="2878896" y="6096000"/>
            <a:ext cx="2929007" cy="369332"/>
          </a:xfrm>
          <a:prstGeom prst="rect">
            <a:avLst/>
          </a:prstGeom>
        </p:spPr>
        <p:txBody>
          <a:bodyPr wrap="none">
            <a:spAutoFit/>
          </a:bodyPr>
          <a:lstStyle/>
          <a:p>
            <a:pPr fontAlgn="base">
              <a:spcBef>
                <a:spcPct val="0"/>
              </a:spcBef>
              <a:spcAft>
                <a:spcPct val="0"/>
              </a:spcAft>
            </a:pPr>
            <a:r>
              <a:rPr lang="en-US" b="1" dirty="0" err="1">
                <a:solidFill>
                  <a:srgbClr val="FFFF00"/>
                </a:solidFill>
                <a:ea typeface="Arial" charset="0"/>
                <a:cs typeface="Arial" charset="0"/>
              </a:rPr>
              <a:t>Bjurlin</a:t>
            </a:r>
            <a:r>
              <a:rPr lang="en-US" b="1" dirty="0">
                <a:solidFill>
                  <a:srgbClr val="FFFF00"/>
                </a:solidFill>
                <a:ea typeface="Arial" charset="0"/>
                <a:cs typeface="Arial" charset="0"/>
              </a:rPr>
              <a:t>, et al, J </a:t>
            </a:r>
            <a:r>
              <a:rPr lang="en-US" b="1" dirty="0" err="1">
                <a:solidFill>
                  <a:srgbClr val="FFFF00"/>
                </a:solidFill>
                <a:ea typeface="Arial" charset="0"/>
                <a:cs typeface="Arial" charset="0"/>
              </a:rPr>
              <a:t>Urol</a:t>
            </a:r>
            <a:r>
              <a:rPr lang="en-US" b="1" dirty="0">
                <a:solidFill>
                  <a:srgbClr val="FFFF00"/>
                </a:solidFill>
                <a:ea typeface="Arial" charset="0"/>
                <a:cs typeface="Arial" charset="0"/>
              </a:rPr>
              <a:t>, 2013</a:t>
            </a:r>
          </a:p>
        </p:txBody>
      </p:sp>
      <p:grpSp>
        <p:nvGrpSpPr>
          <p:cNvPr id="5" name="Group 4"/>
          <p:cNvGrpSpPr/>
          <p:nvPr/>
        </p:nvGrpSpPr>
        <p:grpSpPr>
          <a:xfrm>
            <a:off x="152400" y="3861681"/>
            <a:ext cx="8896350" cy="2310519"/>
            <a:chOff x="152400" y="3800475"/>
            <a:chExt cx="8896350" cy="2310519"/>
          </a:xfrm>
        </p:grpSpPr>
        <p:pic>
          <p:nvPicPr>
            <p:cNvPr id="6" name="Picture 6" descr="mpMRI-imag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800475"/>
              <a:ext cx="8896350" cy="15335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6"/>
            <p:cNvSpPr/>
            <p:nvPr/>
          </p:nvSpPr>
          <p:spPr>
            <a:xfrm>
              <a:off x="685800" y="5464663"/>
              <a:ext cx="736099" cy="369332"/>
            </a:xfrm>
            <a:prstGeom prst="rect">
              <a:avLst/>
            </a:prstGeom>
          </p:spPr>
          <p:txBody>
            <a:bodyPr wrap="none">
              <a:spAutoFit/>
            </a:bodyPr>
            <a:lstStyle/>
            <a:p>
              <a:r>
                <a:rPr lang="en-US" altLang="en-US" dirty="0">
                  <a:solidFill>
                    <a:srgbClr val="FFFF00"/>
                  </a:solidFill>
                </a:rPr>
                <a:t>T2WI</a:t>
              </a:r>
              <a:endParaRPr lang="en-US" dirty="0">
                <a:solidFill>
                  <a:srgbClr val="FFFF00"/>
                </a:solidFill>
              </a:endParaRPr>
            </a:p>
          </p:txBody>
        </p:sp>
        <p:sp>
          <p:nvSpPr>
            <p:cNvPr id="8" name="Rectangle 7"/>
            <p:cNvSpPr/>
            <p:nvPr/>
          </p:nvSpPr>
          <p:spPr>
            <a:xfrm>
              <a:off x="2438400" y="5464663"/>
              <a:ext cx="681597" cy="369332"/>
            </a:xfrm>
            <a:prstGeom prst="rect">
              <a:avLst/>
            </a:prstGeom>
          </p:spPr>
          <p:txBody>
            <a:bodyPr wrap="none">
              <a:spAutoFit/>
            </a:bodyPr>
            <a:lstStyle/>
            <a:p>
              <a:r>
                <a:rPr lang="en-US" altLang="en-US" dirty="0">
                  <a:solidFill>
                    <a:srgbClr val="FFFF00"/>
                  </a:solidFill>
                </a:rPr>
                <a:t>ADC</a:t>
              </a:r>
              <a:endParaRPr lang="en-US" dirty="0">
                <a:solidFill>
                  <a:srgbClr val="FFFF00"/>
                </a:solidFill>
              </a:endParaRPr>
            </a:p>
          </p:txBody>
        </p:sp>
        <p:sp>
          <p:nvSpPr>
            <p:cNvPr id="9" name="Rectangle 8"/>
            <p:cNvSpPr/>
            <p:nvPr/>
          </p:nvSpPr>
          <p:spPr>
            <a:xfrm>
              <a:off x="4305317" y="5464663"/>
              <a:ext cx="633507" cy="369332"/>
            </a:xfrm>
            <a:prstGeom prst="rect">
              <a:avLst/>
            </a:prstGeom>
          </p:spPr>
          <p:txBody>
            <a:bodyPr wrap="none">
              <a:spAutoFit/>
            </a:bodyPr>
            <a:lstStyle/>
            <a:p>
              <a:r>
                <a:rPr lang="en-US" altLang="en-US" dirty="0">
                  <a:solidFill>
                    <a:srgbClr val="FFFF00"/>
                  </a:solidFill>
                </a:rPr>
                <a:t>DWI</a:t>
              </a:r>
              <a:endParaRPr lang="en-US" dirty="0">
                <a:solidFill>
                  <a:srgbClr val="FFFF00"/>
                </a:solidFill>
              </a:endParaRPr>
            </a:p>
          </p:txBody>
        </p:sp>
        <p:sp>
          <p:nvSpPr>
            <p:cNvPr id="10" name="Rectangle 9"/>
            <p:cNvSpPr/>
            <p:nvPr/>
          </p:nvSpPr>
          <p:spPr>
            <a:xfrm>
              <a:off x="6049370" y="5464663"/>
              <a:ext cx="670376" cy="369332"/>
            </a:xfrm>
            <a:prstGeom prst="rect">
              <a:avLst/>
            </a:prstGeom>
          </p:spPr>
          <p:txBody>
            <a:bodyPr wrap="none">
              <a:spAutoFit/>
            </a:bodyPr>
            <a:lstStyle/>
            <a:p>
              <a:r>
                <a:rPr lang="en-US" altLang="en-US" dirty="0">
                  <a:solidFill>
                    <a:srgbClr val="FFFF00"/>
                  </a:solidFill>
                </a:rPr>
                <a:t>DCE</a:t>
              </a:r>
              <a:endParaRPr lang="en-US" dirty="0">
                <a:solidFill>
                  <a:srgbClr val="FFFF00"/>
                </a:solidFill>
              </a:endParaRPr>
            </a:p>
          </p:txBody>
        </p:sp>
        <p:sp>
          <p:nvSpPr>
            <p:cNvPr id="11" name="Rectangle 10"/>
            <p:cNvSpPr/>
            <p:nvPr/>
          </p:nvSpPr>
          <p:spPr>
            <a:xfrm>
              <a:off x="7666070" y="5464663"/>
              <a:ext cx="1159292" cy="646331"/>
            </a:xfrm>
            <a:prstGeom prst="rect">
              <a:avLst/>
            </a:prstGeom>
          </p:spPr>
          <p:txBody>
            <a:bodyPr wrap="none">
              <a:spAutoFit/>
            </a:bodyPr>
            <a:lstStyle/>
            <a:p>
              <a:pPr algn="ctr"/>
              <a:r>
                <a:rPr lang="en-US" altLang="en-US" dirty="0">
                  <a:solidFill>
                    <a:srgbClr val="FFFF00"/>
                  </a:solidFill>
                </a:rPr>
                <a:t>Perfusion</a:t>
              </a:r>
            </a:p>
            <a:p>
              <a:pPr algn="ctr"/>
              <a:r>
                <a:rPr lang="en-US" dirty="0">
                  <a:solidFill>
                    <a:srgbClr val="FFFF00"/>
                  </a:solidFill>
                </a:rPr>
                <a:t>Map</a:t>
              </a:r>
            </a:p>
          </p:txBody>
        </p:sp>
      </p:grpSp>
      <p:sp>
        <p:nvSpPr>
          <p:cNvPr id="12" name="Rectangle 2"/>
          <p:cNvSpPr>
            <a:spLocks noChangeArrowheads="1"/>
          </p:cNvSpPr>
          <p:nvPr/>
        </p:nvSpPr>
        <p:spPr bwMode="auto">
          <a:xfrm>
            <a:off x="304800" y="1411575"/>
            <a:ext cx="8686800" cy="2169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73050" indent="-273050" eaLnBrk="0" hangingPunct="0">
              <a:defRPr>
                <a:solidFill>
                  <a:schemeClr val="tx1"/>
                </a:solidFill>
                <a:latin typeface="Calibri" pitchFamily="34" charset="0"/>
                <a:cs typeface="Arial" charset="0"/>
              </a:defRPr>
            </a:lvl1pPr>
            <a:lvl2pPr marL="730250" indent="-2730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Aft>
                <a:spcPts val="600"/>
              </a:spcAft>
              <a:buFont typeface="Arial" charset="0"/>
              <a:buChar char="•"/>
            </a:pPr>
            <a:r>
              <a:rPr lang="en-US" altLang="en-US" sz="2400" dirty="0">
                <a:solidFill>
                  <a:schemeClr val="bg1"/>
                </a:solidFill>
                <a:latin typeface="+mn-lt"/>
              </a:rPr>
              <a:t>Pre-biopsy 3T multi-parametric MRI </a:t>
            </a:r>
          </a:p>
          <a:p>
            <a:pPr lvl="1" eaLnBrk="1" hangingPunct="1">
              <a:spcAft>
                <a:spcPts val="600"/>
              </a:spcAft>
              <a:buFont typeface="Arial" charset="0"/>
              <a:buChar char="•"/>
            </a:pPr>
            <a:r>
              <a:rPr lang="en-US" altLang="en-US" sz="2400" dirty="0">
                <a:solidFill>
                  <a:schemeClr val="bg1"/>
                </a:solidFill>
                <a:latin typeface="+mn-lt"/>
              </a:rPr>
              <a:t>Identify areas of suspicion for sampling</a:t>
            </a:r>
          </a:p>
          <a:p>
            <a:pPr lvl="1" eaLnBrk="1" hangingPunct="1">
              <a:spcAft>
                <a:spcPts val="600"/>
              </a:spcAft>
              <a:buFont typeface="Arial" charset="0"/>
              <a:buChar char="•"/>
            </a:pPr>
            <a:r>
              <a:rPr lang="en-US" altLang="en-US" sz="2400" dirty="0">
                <a:solidFill>
                  <a:schemeClr val="bg1"/>
                </a:solidFill>
                <a:latin typeface="+mn-lt"/>
              </a:rPr>
              <a:t>Predicts likelihood of prostate cancer through MRI suspicion score (PI-RADS)</a:t>
            </a:r>
          </a:p>
          <a:p>
            <a:pPr lvl="1" eaLnBrk="1" hangingPunct="1">
              <a:spcAft>
                <a:spcPts val="600"/>
              </a:spcAft>
              <a:buFont typeface="Arial" charset="0"/>
              <a:buChar char="•"/>
            </a:pPr>
            <a:r>
              <a:rPr lang="en-US" altLang="en-US" sz="2400" dirty="0">
                <a:solidFill>
                  <a:schemeClr val="bg1"/>
                </a:solidFill>
                <a:latin typeface="+mn-lt"/>
              </a:rPr>
              <a:t>Selection of patients for biopsy</a:t>
            </a:r>
          </a:p>
        </p:txBody>
      </p:sp>
    </p:spTree>
    <p:extLst>
      <p:ext uri="{BB962C8B-B14F-4D97-AF65-F5344CB8AC3E}">
        <p14:creationId xmlns:p14="http://schemas.microsoft.com/office/powerpoint/2010/main" val="1643889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fade">
                                      <p:cBhvr>
                                        <p:cTn id="7" dur="500"/>
                                        <p:tgtEl>
                                          <p:spTgt spid="1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3" end="3"/>
                                            </p:txEl>
                                          </p:spTgt>
                                        </p:tgtEl>
                                        <p:attrNameLst>
                                          <p:attrName>style.visibility</p:attrName>
                                        </p:attrNameLst>
                                      </p:cBhvr>
                                      <p:to>
                                        <p:strVal val="visible"/>
                                      </p:to>
                                    </p:set>
                                    <p:animEffect transition="in" filter="fade">
                                      <p:cBhvr>
                                        <p:cTn id="12" dur="500"/>
                                        <p:tgtEl>
                                          <p:spTgt spid="1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theme/theme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ＭＳ Ｐゴシック" panose="020B0600070205080204"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67683</TotalTime>
  <Words>1513</Words>
  <Application>Microsoft Macintosh PowerPoint</Application>
  <PresentationFormat>On-screen Show (4:3)</PresentationFormat>
  <Paragraphs>219</Paragraphs>
  <Slides>34</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34</vt:i4>
      </vt:variant>
    </vt:vector>
  </HeadingPairs>
  <TitlesOfParts>
    <vt:vector size="44" baseType="lpstr">
      <vt:lpstr>Arial Unicode MS</vt:lpstr>
      <vt:lpstr>ＭＳ Ｐゴシック</vt:lpstr>
      <vt:lpstr>Osaka</vt:lpstr>
      <vt:lpstr>ヒラギノ角ゴ Pro W3</vt:lpstr>
      <vt:lpstr>Arial</vt:lpstr>
      <vt:lpstr>Calibri</vt:lpstr>
      <vt:lpstr>Times New Roman</vt:lpstr>
      <vt:lpstr>Verdana</vt:lpstr>
      <vt:lpstr>Wingdings</vt:lpstr>
      <vt:lpstr>1_Blank Presentation</vt:lpstr>
      <vt:lpstr>MRI Ultrasound Fusion Targeted Prostate Biopsy In Prostate Cancer Localization, Risk Assessment, And Focal Therapy  </vt:lpstr>
      <vt:lpstr>Problems with Current Detection Paradigm</vt:lpstr>
      <vt:lpstr>What is the problem?</vt:lpstr>
      <vt:lpstr>Current Limitations of Prostate Biopsy</vt:lpstr>
      <vt:lpstr>Definition of Biopsy Optimization</vt:lpstr>
      <vt:lpstr>Options for Improving The Biopsy Paradigm</vt:lpstr>
      <vt:lpstr>MRI Could Correct All the Limitations of Systematic Biopsy</vt:lpstr>
      <vt:lpstr>MRI Targeted Biopsy Approach</vt:lpstr>
      <vt:lpstr>Multiparametric MRI of the Prostate</vt:lpstr>
      <vt:lpstr>MRI-targeted fusion biopsy</vt:lpstr>
      <vt:lpstr>PowerPoint Presentation</vt:lpstr>
      <vt:lpstr>Clinical Applications of Pre-biopsy MRI Prior to Targeted Biopsy</vt:lpstr>
      <vt:lpstr>PowerPoint Presentation</vt:lpstr>
      <vt:lpstr>Evaluation of Biopsy Naïve Patients Utilizing mpMRI (2017) </vt:lpstr>
      <vt:lpstr>Evaluation of Biopsy Naïve Patients Utilizing mpMRI (2017)</vt:lpstr>
      <vt:lpstr>Changing the Biopsy-Naïve Paradigm </vt:lpstr>
      <vt:lpstr>PROMIS</vt:lpstr>
      <vt:lpstr>PRECISON</vt:lpstr>
      <vt:lpstr>MRI-FIRST</vt:lpstr>
      <vt:lpstr>2019 – Updated SOP MRI Prostate</vt:lpstr>
      <vt:lpstr>PowerPoint Presentation</vt:lpstr>
      <vt:lpstr>Challenges of the Focal Therapy Paradigm</vt:lpstr>
      <vt:lpstr>Key Concepts</vt:lpstr>
      <vt:lpstr>Potential Reasons for Focal Therapy Failure</vt:lpstr>
      <vt:lpstr>PowerPoint Presentation</vt:lpstr>
      <vt:lpstr>Non-confluent Undertreatment</vt:lpstr>
      <vt:lpstr>Cryotherapy vs HIFU</vt:lpstr>
      <vt:lpstr>Cryotherapy vs HIFU</vt:lpstr>
      <vt:lpstr>Spectrum of Energy Sources</vt:lpstr>
      <vt:lpstr>Factors Affecting Choice of Energy Selection</vt:lpstr>
      <vt:lpstr>PowerPoint Presentation</vt:lpstr>
      <vt:lpstr>PowerPoint Presentation</vt:lpstr>
      <vt:lpstr>Case Example</vt:lpstr>
      <vt:lpstr>Conclusions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Xiaosong Meng</dc:creator>
  <cp:lastModifiedBy>Bjurlin, Marc</cp:lastModifiedBy>
  <cp:revision>152</cp:revision>
  <dcterms:created xsi:type="dcterms:W3CDTF">2015-05-05T03:34:54Z</dcterms:created>
  <dcterms:modified xsi:type="dcterms:W3CDTF">2019-06-05T19:51:58Z</dcterms:modified>
</cp:coreProperties>
</file>