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7"/>
  </p:notesMasterIdLst>
  <p:handoutMasterIdLst>
    <p:handoutMasterId r:id="rId38"/>
  </p:handoutMasterIdLst>
  <p:sldIdLst>
    <p:sldId id="687" r:id="rId2"/>
    <p:sldId id="1532" r:id="rId3"/>
    <p:sldId id="267" r:id="rId4"/>
    <p:sldId id="677" r:id="rId5"/>
    <p:sldId id="269" r:id="rId6"/>
    <p:sldId id="273" r:id="rId7"/>
    <p:sldId id="270" r:id="rId8"/>
    <p:sldId id="682" r:id="rId9"/>
    <p:sldId id="688" r:id="rId10"/>
    <p:sldId id="281" r:id="rId11"/>
    <p:sldId id="679" r:id="rId12"/>
    <p:sldId id="276" r:id="rId13"/>
    <p:sldId id="309" r:id="rId14"/>
    <p:sldId id="303" r:id="rId15"/>
    <p:sldId id="444" r:id="rId16"/>
    <p:sldId id="356" r:id="rId17"/>
    <p:sldId id="660" r:id="rId18"/>
    <p:sldId id="653" r:id="rId19"/>
    <p:sldId id="661" r:id="rId20"/>
    <p:sldId id="414" r:id="rId21"/>
    <p:sldId id="400" r:id="rId22"/>
    <p:sldId id="568" r:id="rId23"/>
    <p:sldId id="300" r:id="rId24"/>
    <p:sldId id="577" r:id="rId25"/>
    <p:sldId id="580" r:id="rId26"/>
    <p:sldId id="581" r:id="rId27"/>
    <p:sldId id="582" r:id="rId28"/>
    <p:sldId id="583" r:id="rId29"/>
    <p:sldId id="1538" r:id="rId30"/>
    <p:sldId id="591" r:id="rId31"/>
    <p:sldId id="663" r:id="rId32"/>
    <p:sldId id="666" r:id="rId33"/>
    <p:sldId id="1534" r:id="rId34"/>
    <p:sldId id="566" r:id="rId35"/>
    <p:sldId id="681" r:id="rId36"/>
  </p:sldIdLst>
  <p:sldSz cx="9144000" cy="5143500" type="screen16x9"/>
  <p:notesSz cx="6858000" cy="92964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7D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79" autoAdjust="0"/>
    <p:restoredTop sz="88914" autoAdjust="0"/>
  </p:normalViewPr>
  <p:slideViewPr>
    <p:cSldViewPr snapToGrid="0" snapToObjects="1">
      <p:cViewPr varScale="1">
        <p:scale>
          <a:sx n="130" d="100"/>
          <a:sy n="130" d="100"/>
        </p:scale>
        <p:origin x="192" y="26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C7B43D9C-7306-284A-8C88-4EDEFFF23C1D}" type="datetimeFigureOut">
              <a:rPr lang="en-US" smtClean="0"/>
              <a:t>5/31/19</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048D4B7F-F45C-484B-BB46-224C4D862B04}" type="slidenum">
              <a:rPr lang="en-US" smtClean="0"/>
              <a:t>‹#›</a:t>
            </a:fld>
            <a:endParaRPr lang="en-US"/>
          </a:p>
        </p:txBody>
      </p:sp>
    </p:spTree>
    <p:extLst>
      <p:ext uri="{BB962C8B-B14F-4D97-AF65-F5344CB8AC3E}">
        <p14:creationId xmlns:p14="http://schemas.microsoft.com/office/powerpoint/2010/main" val="36469628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8094A53A-38C0-0F4B-BEB9-B5621FE2E3BF}" type="datetimeFigureOut">
              <a:rPr lang="en-US" smtClean="0"/>
              <a:t>5/31/19</a:t>
            </a:fld>
            <a:endParaRPr lang="en-US"/>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171AE665-4CD5-0640-92E7-45212EF21CD4}" type="slidenum">
              <a:rPr lang="en-US" smtClean="0"/>
              <a:t>‹#›</a:t>
            </a:fld>
            <a:endParaRPr lang="en-US"/>
          </a:p>
        </p:txBody>
      </p:sp>
    </p:spTree>
    <p:extLst>
      <p:ext uri="{BB962C8B-B14F-4D97-AF65-F5344CB8AC3E}">
        <p14:creationId xmlns:p14="http://schemas.microsoft.com/office/powerpoint/2010/main" val="2841353036"/>
      </p:ext>
    </p:extLst>
  </p:cSld>
  <p:clrMap bg1="lt1" tx1="dk1" bg2="lt2" tx2="dk2" accent1="accent1" accent2="accent2" accent3="accent3" accent4="accent4" accent5="accent5" accent6="accent6" hlink="hlink" folHlink="folHlink"/>
  <p:hf hdr="0" ftr="0" dt="0"/>
  <p:notesStyle>
    <a:lvl1pPr marL="0" algn="l" defTabSz="342900" rtl="0" eaLnBrk="1" latinLnBrk="0" hangingPunct="1">
      <a:defRPr sz="900" kern="1200">
        <a:solidFill>
          <a:schemeClr val="tx1"/>
        </a:solidFill>
        <a:latin typeface="+mn-lt"/>
        <a:ea typeface="+mn-ea"/>
        <a:cs typeface="+mn-cs"/>
      </a:defRPr>
    </a:lvl1pPr>
    <a:lvl2pPr marL="342900" algn="l" defTabSz="342900" rtl="0" eaLnBrk="1" latinLnBrk="0" hangingPunct="1">
      <a:defRPr sz="900" kern="1200">
        <a:solidFill>
          <a:schemeClr val="tx1"/>
        </a:solidFill>
        <a:latin typeface="+mn-lt"/>
        <a:ea typeface="+mn-ea"/>
        <a:cs typeface="+mn-cs"/>
      </a:defRPr>
    </a:lvl2pPr>
    <a:lvl3pPr marL="685800" algn="l" defTabSz="342900" rtl="0" eaLnBrk="1" latinLnBrk="0" hangingPunct="1">
      <a:defRPr sz="900" kern="1200">
        <a:solidFill>
          <a:schemeClr val="tx1"/>
        </a:solidFill>
        <a:latin typeface="+mn-lt"/>
        <a:ea typeface="+mn-ea"/>
        <a:cs typeface="+mn-cs"/>
      </a:defRPr>
    </a:lvl3pPr>
    <a:lvl4pPr marL="1028700" algn="l" defTabSz="342900" rtl="0" eaLnBrk="1" latinLnBrk="0" hangingPunct="1">
      <a:defRPr sz="900" kern="1200">
        <a:solidFill>
          <a:schemeClr val="tx1"/>
        </a:solidFill>
        <a:latin typeface="+mn-lt"/>
        <a:ea typeface="+mn-ea"/>
        <a:cs typeface="+mn-cs"/>
      </a:defRPr>
    </a:lvl4pPr>
    <a:lvl5pPr marL="1371600" algn="l" defTabSz="342900" rtl="0" eaLnBrk="1" latinLnBrk="0" hangingPunct="1">
      <a:defRPr sz="900" kern="1200">
        <a:solidFill>
          <a:schemeClr val="tx1"/>
        </a:solidFill>
        <a:latin typeface="+mn-lt"/>
        <a:ea typeface="+mn-ea"/>
        <a:cs typeface="+mn-cs"/>
      </a:defRPr>
    </a:lvl5pPr>
    <a:lvl6pPr marL="1714500" algn="l" defTabSz="342900" rtl="0" eaLnBrk="1" latinLnBrk="0" hangingPunct="1">
      <a:defRPr sz="900" kern="1200">
        <a:solidFill>
          <a:schemeClr val="tx1"/>
        </a:solidFill>
        <a:latin typeface="+mn-lt"/>
        <a:ea typeface="+mn-ea"/>
        <a:cs typeface="+mn-cs"/>
      </a:defRPr>
    </a:lvl6pPr>
    <a:lvl7pPr marL="2057400" algn="l" defTabSz="342900" rtl="0" eaLnBrk="1" latinLnBrk="0" hangingPunct="1">
      <a:defRPr sz="900" kern="1200">
        <a:solidFill>
          <a:schemeClr val="tx1"/>
        </a:solidFill>
        <a:latin typeface="+mn-lt"/>
        <a:ea typeface="+mn-ea"/>
        <a:cs typeface="+mn-cs"/>
      </a:defRPr>
    </a:lvl7pPr>
    <a:lvl8pPr marL="2400300" algn="l" defTabSz="342900" rtl="0" eaLnBrk="1" latinLnBrk="0" hangingPunct="1">
      <a:defRPr sz="900" kern="1200">
        <a:solidFill>
          <a:schemeClr val="tx1"/>
        </a:solidFill>
        <a:latin typeface="+mn-lt"/>
        <a:ea typeface="+mn-ea"/>
        <a:cs typeface="+mn-cs"/>
      </a:defRPr>
    </a:lvl8pPr>
    <a:lvl9pPr marL="2743200" algn="l" defTabSz="3429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1AE665-4CD5-0640-92E7-45212EF21CD4}" type="slidenum">
              <a:rPr lang="en-US" smtClean="0"/>
              <a:t>1</a:t>
            </a:fld>
            <a:endParaRPr lang="en-US"/>
          </a:p>
        </p:txBody>
      </p:sp>
    </p:spTree>
    <p:extLst>
      <p:ext uri="{BB962C8B-B14F-4D97-AF65-F5344CB8AC3E}">
        <p14:creationId xmlns:p14="http://schemas.microsoft.com/office/powerpoint/2010/main" val="2509163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previous version of the Guideline was published in 2005.  This Guideline was just published in May 2018, and is representative of the evolution of the field since that time, but it was also more thorough, scientifically rigorous, and evidence-based than previous iterations.  It updates the literature, introduces several new and important fundamental concepts which I will discuss, and it provides a helpful algorithm which we will go through.</a:t>
            </a:r>
          </a:p>
        </p:txBody>
      </p:sp>
      <p:sp>
        <p:nvSpPr>
          <p:cNvPr id="4" name="Slide Number Placeholder 3"/>
          <p:cNvSpPr>
            <a:spLocks noGrp="1"/>
          </p:cNvSpPr>
          <p:nvPr>
            <p:ph type="sldNum" sz="quarter" idx="5"/>
          </p:nvPr>
        </p:nvSpPr>
        <p:spPr/>
        <p:txBody>
          <a:bodyPr/>
          <a:lstStyle/>
          <a:p>
            <a:fld id="{171AE665-4CD5-0640-92E7-45212EF21CD4}" type="slidenum">
              <a:rPr lang="en-US" smtClean="0"/>
              <a:t>4</a:t>
            </a:fld>
            <a:endParaRPr lang="en-US"/>
          </a:p>
        </p:txBody>
      </p:sp>
    </p:spTree>
    <p:extLst>
      <p:ext uri="{BB962C8B-B14F-4D97-AF65-F5344CB8AC3E}">
        <p14:creationId xmlns:p14="http://schemas.microsoft.com/office/powerpoint/2010/main" val="2688763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dirty="0"/>
              <a:t>The new guidelines do include PDE-5 inhibitors, although we have conceptualized the management in a different way.  Since the guideline has moved to a shared decision-making model, we understand now that PDE-5 inhibitors may not be effective for all patients.  Patients present with varieties of etiologies and severities, and we accept now that patients’ preferences and goals may vary.  Regardless, PDE-5 </a:t>
            </a:r>
            <a:r>
              <a:rPr lang="en-US" dirty="0" err="1"/>
              <a:t>inihibitors</a:t>
            </a:r>
            <a:r>
              <a:rPr lang="en-US" dirty="0"/>
              <a:t> remain an important conservative, first-line approach.</a:t>
            </a:r>
          </a:p>
        </p:txBody>
      </p:sp>
      <p:sp>
        <p:nvSpPr>
          <p:cNvPr id="4" name="Slide Number Placeholder 3"/>
          <p:cNvSpPr>
            <a:spLocks noGrp="1"/>
          </p:cNvSpPr>
          <p:nvPr>
            <p:ph type="sldNum" sz="quarter" idx="5"/>
          </p:nvPr>
        </p:nvSpPr>
        <p:spPr/>
        <p:txBody>
          <a:bodyPr/>
          <a:lstStyle/>
          <a:p>
            <a:fld id="{171AE665-4CD5-0640-92E7-45212EF21CD4}" type="slidenum">
              <a:rPr lang="en-US" smtClean="0"/>
              <a:t>9</a:t>
            </a:fld>
            <a:endParaRPr lang="en-US"/>
          </a:p>
        </p:txBody>
      </p:sp>
    </p:spTree>
    <p:extLst>
      <p:ext uri="{BB962C8B-B14F-4D97-AF65-F5344CB8AC3E}">
        <p14:creationId xmlns:p14="http://schemas.microsoft.com/office/powerpoint/2010/main" val="3416219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1154">
              <a:defRPr sz="3500" b="1">
                <a:solidFill>
                  <a:schemeClr val="tx1"/>
                </a:solidFill>
                <a:latin typeface="Times New Roman" panose="02020603050405020304" pitchFamily="18" charset="0"/>
                <a:ea typeface="ＭＳ Ｐゴシック" panose="020B0600070205080204" pitchFamily="34" charset="-128"/>
              </a:defRPr>
            </a:lvl1pPr>
            <a:lvl2pPr marL="730171" indent="-280835" defTabSz="911154">
              <a:defRPr sz="3500" b="1">
                <a:solidFill>
                  <a:schemeClr val="tx1"/>
                </a:solidFill>
                <a:latin typeface="Times New Roman" panose="02020603050405020304" pitchFamily="18" charset="0"/>
                <a:ea typeface="ＭＳ Ｐゴシック" panose="020B0600070205080204" pitchFamily="34" charset="-128"/>
              </a:defRPr>
            </a:lvl2pPr>
            <a:lvl3pPr marL="1123340" indent="-224668" defTabSz="911154">
              <a:defRPr sz="3500" b="1">
                <a:solidFill>
                  <a:schemeClr val="tx1"/>
                </a:solidFill>
                <a:latin typeface="Times New Roman" panose="02020603050405020304" pitchFamily="18" charset="0"/>
                <a:ea typeface="ＭＳ Ｐゴシック" panose="020B0600070205080204" pitchFamily="34" charset="-128"/>
              </a:defRPr>
            </a:lvl3pPr>
            <a:lvl4pPr marL="1572677" indent="-224668" defTabSz="911154">
              <a:defRPr sz="3500" b="1">
                <a:solidFill>
                  <a:schemeClr val="tx1"/>
                </a:solidFill>
                <a:latin typeface="Times New Roman" panose="02020603050405020304" pitchFamily="18" charset="0"/>
                <a:ea typeface="ＭＳ Ｐゴシック" panose="020B0600070205080204" pitchFamily="34" charset="-128"/>
              </a:defRPr>
            </a:lvl4pPr>
            <a:lvl5pPr marL="2022013" indent="-224668" defTabSz="911154">
              <a:defRPr sz="3500" b="1">
                <a:solidFill>
                  <a:schemeClr val="tx1"/>
                </a:solidFill>
                <a:latin typeface="Times New Roman" panose="02020603050405020304" pitchFamily="18" charset="0"/>
                <a:ea typeface="ＭＳ Ｐゴシック" panose="020B0600070205080204" pitchFamily="34" charset="-128"/>
              </a:defRPr>
            </a:lvl5pPr>
            <a:lvl6pPr marL="2471349" indent="-224668" defTabSz="911154" eaLnBrk="0" fontAlgn="base" hangingPunct="0">
              <a:spcBef>
                <a:spcPct val="0"/>
              </a:spcBef>
              <a:spcAft>
                <a:spcPct val="0"/>
              </a:spcAft>
              <a:defRPr sz="3500" b="1">
                <a:solidFill>
                  <a:schemeClr val="tx1"/>
                </a:solidFill>
                <a:latin typeface="Times New Roman" panose="02020603050405020304" pitchFamily="18" charset="0"/>
                <a:ea typeface="ＭＳ Ｐゴシック" panose="020B0600070205080204" pitchFamily="34" charset="-128"/>
              </a:defRPr>
            </a:lvl6pPr>
            <a:lvl7pPr marL="2920685" indent="-224668" defTabSz="911154" eaLnBrk="0" fontAlgn="base" hangingPunct="0">
              <a:spcBef>
                <a:spcPct val="0"/>
              </a:spcBef>
              <a:spcAft>
                <a:spcPct val="0"/>
              </a:spcAft>
              <a:defRPr sz="3500" b="1">
                <a:solidFill>
                  <a:schemeClr val="tx1"/>
                </a:solidFill>
                <a:latin typeface="Times New Roman" panose="02020603050405020304" pitchFamily="18" charset="0"/>
                <a:ea typeface="ＭＳ Ｐゴシック" panose="020B0600070205080204" pitchFamily="34" charset="-128"/>
              </a:defRPr>
            </a:lvl7pPr>
            <a:lvl8pPr marL="3370021" indent="-224668" defTabSz="911154" eaLnBrk="0" fontAlgn="base" hangingPunct="0">
              <a:spcBef>
                <a:spcPct val="0"/>
              </a:spcBef>
              <a:spcAft>
                <a:spcPct val="0"/>
              </a:spcAft>
              <a:defRPr sz="3500" b="1">
                <a:solidFill>
                  <a:schemeClr val="tx1"/>
                </a:solidFill>
                <a:latin typeface="Times New Roman" panose="02020603050405020304" pitchFamily="18" charset="0"/>
                <a:ea typeface="ＭＳ Ｐゴシック" panose="020B0600070205080204" pitchFamily="34" charset="-128"/>
              </a:defRPr>
            </a:lvl8pPr>
            <a:lvl9pPr marL="3819357" indent="-224668" defTabSz="911154" eaLnBrk="0" fontAlgn="base" hangingPunct="0">
              <a:spcBef>
                <a:spcPct val="0"/>
              </a:spcBef>
              <a:spcAft>
                <a:spcPct val="0"/>
              </a:spcAft>
              <a:defRPr sz="3500" b="1">
                <a:solidFill>
                  <a:schemeClr val="tx1"/>
                </a:solidFill>
                <a:latin typeface="Times New Roman" panose="02020603050405020304" pitchFamily="18" charset="0"/>
                <a:ea typeface="ＭＳ Ｐゴシック" panose="020B0600070205080204" pitchFamily="34" charset="-128"/>
              </a:defRPr>
            </a:lvl9pPr>
          </a:lstStyle>
          <a:p>
            <a:fld id="{6348B9EF-AE3F-4E90-881E-AEB49692982A}" type="slidenum">
              <a:rPr lang="en-US" sz="1200" b="0">
                <a:latin typeface="Calibri"/>
              </a:rPr>
              <a:pPr/>
              <a:t>19</a:t>
            </a:fld>
            <a:endParaRPr lang="en-US" sz="1200" b="0" dirty="0">
              <a:latin typeface="Calibri"/>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ea typeface="ＭＳ Ｐゴシック" panose="020B0600070205080204" pitchFamily="34" charset="-128"/>
            </a:endParaRPr>
          </a:p>
        </p:txBody>
      </p:sp>
    </p:spTree>
    <p:extLst>
      <p:ext uri="{BB962C8B-B14F-4D97-AF65-F5344CB8AC3E}">
        <p14:creationId xmlns:p14="http://schemas.microsoft.com/office/powerpoint/2010/main" val="3516298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1AE665-4CD5-0640-92E7-45212EF21CD4}" type="slidenum">
              <a:rPr lang="en-US" smtClean="0"/>
              <a:t>31</a:t>
            </a:fld>
            <a:endParaRPr lang="en-US"/>
          </a:p>
        </p:txBody>
      </p:sp>
    </p:spTree>
    <p:extLst>
      <p:ext uri="{BB962C8B-B14F-4D97-AF65-F5344CB8AC3E}">
        <p14:creationId xmlns:p14="http://schemas.microsoft.com/office/powerpoint/2010/main" val="3358310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1AE665-4CD5-0640-92E7-45212EF21CD4}" type="slidenum">
              <a:rPr lang="en-US" smtClean="0"/>
              <a:t>34</a:t>
            </a:fld>
            <a:endParaRPr lang="en-US"/>
          </a:p>
        </p:txBody>
      </p:sp>
    </p:spTree>
    <p:extLst>
      <p:ext uri="{BB962C8B-B14F-4D97-AF65-F5344CB8AC3E}">
        <p14:creationId xmlns:p14="http://schemas.microsoft.com/office/powerpoint/2010/main" val="1966876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4478274"/>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0" name="Rectangle 9"/>
          <p:cNvSpPr/>
          <p:nvPr/>
        </p:nvSpPr>
        <p:spPr>
          <a:xfrm>
            <a:off x="-9144" y="4539996"/>
            <a:ext cx="2249424"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1" name="Rectangle 10"/>
          <p:cNvSpPr/>
          <p:nvPr/>
        </p:nvSpPr>
        <p:spPr>
          <a:xfrm>
            <a:off x="2359152" y="4533138"/>
            <a:ext cx="6784848"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Title 7"/>
          <p:cNvSpPr>
            <a:spLocks noGrp="1"/>
          </p:cNvSpPr>
          <p:nvPr>
            <p:ph type="ctrTitle"/>
          </p:nvPr>
        </p:nvSpPr>
        <p:spPr>
          <a:xfrm>
            <a:off x="2362200" y="3028950"/>
            <a:ext cx="6477000" cy="1371600"/>
          </a:xfrm>
        </p:spPr>
        <p:txBody>
          <a:bodyPr anchor="b"/>
          <a:lstStyle>
            <a:lvl1pPr>
              <a:defRPr cap="all" baseline="0"/>
            </a:lvl1pPr>
          </a:lstStyle>
          <a:p>
            <a:endParaRPr kumimoji="0" lang="en-US"/>
          </a:p>
        </p:txBody>
      </p:sp>
      <p:sp>
        <p:nvSpPr>
          <p:cNvPr id="9" name="Subtitle 8"/>
          <p:cNvSpPr>
            <a:spLocks noGrp="1"/>
          </p:cNvSpPr>
          <p:nvPr>
            <p:ph type="subTitle" idx="1"/>
          </p:nvPr>
        </p:nvSpPr>
        <p:spPr>
          <a:xfrm>
            <a:off x="2362200" y="4537528"/>
            <a:ext cx="6705600" cy="514350"/>
          </a:xfrm>
        </p:spPr>
        <p:txBody>
          <a:bodyPr anchor="ctr">
            <a:normAutofit/>
          </a:bodyPr>
          <a:lstStyle>
            <a:lvl1pPr marL="0" indent="0" algn="l">
              <a:buNone/>
              <a:defRPr sz="1950">
                <a:solidFill>
                  <a:srgbClr val="FFFFFF"/>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endParaRPr kumimoji="0" lang="en-US"/>
          </a:p>
        </p:txBody>
      </p:sp>
      <p:sp>
        <p:nvSpPr>
          <p:cNvPr id="28" name="Date Placeholder 27"/>
          <p:cNvSpPr>
            <a:spLocks noGrp="1"/>
          </p:cNvSpPr>
          <p:nvPr>
            <p:ph type="dt" sz="half" idx="10"/>
          </p:nvPr>
        </p:nvSpPr>
        <p:spPr>
          <a:xfrm>
            <a:off x="76200" y="4551524"/>
            <a:ext cx="2057400" cy="514350"/>
          </a:xfrm>
        </p:spPr>
        <p:txBody>
          <a:bodyPr>
            <a:noAutofit/>
          </a:bodyPr>
          <a:lstStyle>
            <a:lvl1pPr algn="ctr">
              <a:defRPr sz="1500">
                <a:solidFill>
                  <a:srgbClr val="FFFFFF"/>
                </a:solidFill>
              </a:defRPr>
            </a:lvl1pPr>
          </a:lstStyle>
          <a:p>
            <a:pPr algn="ctr" eaLnBrk="1" latinLnBrk="0" hangingPunct="1"/>
            <a:fld id="{470DC92A-B383-D445-822F-13295215F42F}" type="datetime1">
              <a:rPr lang="en-US" smtClean="0"/>
              <a:t>5/31/19</a:t>
            </a:fld>
            <a:endParaRPr lang="en-US" sz="1500" dirty="0">
              <a:solidFill>
                <a:srgbClr val="FFFFFF"/>
              </a:solidFill>
            </a:endParaRPr>
          </a:p>
        </p:txBody>
      </p:sp>
      <p:sp>
        <p:nvSpPr>
          <p:cNvPr id="17" name="Footer Placeholder 16"/>
          <p:cNvSpPr>
            <a:spLocks noGrp="1"/>
          </p:cNvSpPr>
          <p:nvPr>
            <p:ph type="ftr" sz="quarter" idx="11"/>
          </p:nvPr>
        </p:nvSpPr>
        <p:spPr>
          <a:xfrm>
            <a:off x="2085393" y="177405"/>
            <a:ext cx="5867400" cy="273844"/>
          </a:xfrm>
        </p:spPr>
        <p:txBody>
          <a:bodyPr/>
          <a:lstStyle>
            <a:lvl1pPr algn="r">
              <a:defRPr>
                <a:solidFill>
                  <a:schemeClr val="tx2"/>
                </a:solidFill>
              </a:defRPr>
            </a:lvl1pPr>
          </a:lstStyle>
          <a:p>
            <a:pPr algn="r" eaLnBrk="1" latinLnBrk="0" hangingPunct="1"/>
            <a:r>
              <a:rPr kumimoji="0" lang="en-US">
                <a:solidFill>
                  <a:schemeClr val="tx2"/>
                </a:solidFill>
              </a:rPr>
              <a:t>Department Name</a:t>
            </a:r>
            <a:endParaRPr kumimoji="0" lang="en-US" dirty="0">
              <a:solidFill>
                <a:schemeClr val="tx2"/>
              </a:solidFill>
            </a:endParaRPr>
          </a:p>
        </p:txBody>
      </p:sp>
      <p:sp>
        <p:nvSpPr>
          <p:cNvPr id="29" name="Slide Number Placeholder 28"/>
          <p:cNvSpPr>
            <a:spLocks noGrp="1"/>
          </p:cNvSpPr>
          <p:nvPr>
            <p:ph type="sldNum" sz="quarter" idx="12"/>
          </p:nvPr>
        </p:nvSpPr>
        <p:spPr>
          <a:xfrm>
            <a:off x="8001000" y="171450"/>
            <a:ext cx="838200" cy="285750"/>
          </a:xfrm>
        </p:spPr>
        <p:txBody>
          <a:bodyPr/>
          <a:lstStyle>
            <a:lvl1pPr>
              <a:defRPr>
                <a:solidFill>
                  <a:schemeClr val="tx2"/>
                </a:solidFill>
              </a:defRPr>
            </a:lvl1pPr>
          </a:lstStyle>
          <a:p>
            <a:fld id="{F0C94032-CD4C-4C25-B0C2-CEC720522D92}" type="slidenum">
              <a:rPr kumimoji="0" lang="en-US" smtClean="0"/>
              <a:pPr eaLnBrk="1" latinLnBrk="0" hangingPunct="1"/>
              <a:t>‹#›</a:t>
            </a:fld>
            <a:endParaRPr kumimoji="0" lang="en-US" dirty="0">
              <a:solidFill>
                <a:schemeClr val="tx2"/>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457201"/>
            <a:ext cx="2057400" cy="4137422"/>
          </a:xfrm>
        </p:spPr>
        <p:txBody>
          <a:bodyPr vert="eaVert"/>
          <a:lstStyle/>
          <a:p>
            <a:endParaRPr kumimoji="0" lang="en-US"/>
          </a:p>
        </p:txBody>
      </p:sp>
      <p:sp>
        <p:nvSpPr>
          <p:cNvPr id="3" name="Vertical Text Placeholder 2"/>
          <p:cNvSpPr>
            <a:spLocks noGrp="1"/>
          </p:cNvSpPr>
          <p:nvPr>
            <p:ph type="body" orient="vert" idx="1"/>
          </p:nvPr>
        </p:nvSpPr>
        <p:spPr>
          <a:xfrm>
            <a:off x="457200" y="457200"/>
            <a:ext cx="5562600" cy="4137423"/>
          </a:xfrm>
        </p:spPr>
        <p:txBody>
          <a:bodyPr vert="eaVert"/>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Date Placeholder 3"/>
          <p:cNvSpPr>
            <a:spLocks noGrp="1"/>
          </p:cNvSpPr>
          <p:nvPr>
            <p:ph type="dt" sz="half" idx="10"/>
          </p:nvPr>
        </p:nvSpPr>
        <p:spPr>
          <a:xfrm>
            <a:off x="6553200" y="4686303"/>
            <a:ext cx="2209800" cy="273844"/>
          </a:xfrm>
        </p:spPr>
        <p:txBody>
          <a:bodyPr/>
          <a:lstStyle/>
          <a:p>
            <a:pPr eaLnBrk="1" latinLnBrk="0" hangingPunct="1"/>
            <a:fld id="{0E9E8AB4-5A08-164E-BFB6-E784BA4FF85A}" type="datetime1">
              <a:rPr lang="en-US" smtClean="0"/>
              <a:t>5/31/19</a:t>
            </a:fld>
            <a:endParaRPr lang="en-US" dirty="0"/>
          </a:p>
        </p:txBody>
      </p:sp>
      <p:sp>
        <p:nvSpPr>
          <p:cNvPr id="5" name="Footer Placeholder 4"/>
          <p:cNvSpPr>
            <a:spLocks noGrp="1"/>
          </p:cNvSpPr>
          <p:nvPr>
            <p:ph type="ftr" sz="quarter" idx="11"/>
          </p:nvPr>
        </p:nvSpPr>
        <p:spPr>
          <a:xfrm>
            <a:off x="457202" y="4686156"/>
            <a:ext cx="5573483" cy="273844"/>
          </a:xfrm>
        </p:spPr>
        <p:txBody>
          <a:bodyPr/>
          <a:lstStyle/>
          <a:p>
            <a:r>
              <a:rPr kumimoji="0" lang="en-US"/>
              <a:t>Department Name</a:t>
            </a:r>
            <a:endParaRPr kumimoji="0" lang="en-US" dirty="0"/>
          </a:p>
        </p:txBody>
      </p:sp>
      <p:sp>
        <p:nvSpPr>
          <p:cNvPr id="7" name="Rectangle 6"/>
          <p:cNvSpPr/>
          <p:nvPr/>
        </p:nvSpPr>
        <p:spPr bwMode="white">
          <a:xfrm>
            <a:off x="6096318" y="0"/>
            <a:ext cx="320040" cy="51435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
        <p:nvSpPr>
          <p:cNvPr id="8" name="Rectangle 7"/>
          <p:cNvSpPr/>
          <p:nvPr/>
        </p:nvSpPr>
        <p:spPr>
          <a:xfrm>
            <a:off x="6142038" y="457200"/>
            <a:ext cx="228600" cy="46863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
        <p:nvSpPr>
          <p:cNvPr id="9" name="Rectangle 8"/>
          <p:cNvSpPr/>
          <p:nvPr/>
        </p:nvSpPr>
        <p:spPr>
          <a:xfrm>
            <a:off x="6142038" y="0"/>
            <a:ext cx="228600" cy="40005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a:p>
        </p:txBody>
      </p:sp>
      <p:sp>
        <p:nvSpPr>
          <p:cNvPr id="6" name="Slide Number Placeholder 5"/>
          <p:cNvSpPr>
            <a:spLocks noGrp="1"/>
          </p:cNvSpPr>
          <p:nvPr>
            <p:ph type="sldNum" sz="quarter" idx="12"/>
          </p:nvPr>
        </p:nvSpPr>
        <p:spPr>
          <a:xfrm rot="5400000">
            <a:off x="6056313" y="77787"/>
            <a:ext cx="400050" cy="244476"/>
          </a:xfrm>
        </p:spPr>
        <p:txBody>
          <a:bodyPr/>
          <a:lstStyle/>
          <a:p>
            <a:fld id="{F0C94032-CD4C-4C25-B0C2-CEC720522D92}" type="slidenum">
              <a:rPr kumimoji="0" lang="en-US" smtClean="0"/>
              <a:pPr eaLnBrk="1" latinLnBrk="0" hangingPunct="1"/>
              <a:t>‹#›</a:t>
            </a:fld>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F057A4E5-AABB-5940-AD35-8BFAC290A451}" type="datetime1">
              <a:rPr lang="en-US" smtClean="0"/>
              <a:t>5/31/19</a:t>
            </a:fld>
            <a:endParaRPr lang="en-US"/>
          </a:p>
        </p:txBody>
      </p:sp>
      <p:sp>
        <p:nvSpPr>
          <p:cNvPr id="3" name="Footer Placeholder 2"/>
          <p:cNvSpPr>
            <a:spLocks noGrp="1"/>
          </p:cNvSpPr>
          <p:nvPr>
            <p:ph type="ftr" sz="quarter" idx="11"/>
          </p:nvPr>
        </p:nvSpPr>
        <p:spPr/>
        <p:txBody>
          <a:bodyPr/>
          <a:lstStyle/>
          <a:p>
            <a:r>
              <a:rPr kumimoji="0" lang="en-US"/>
              <a:t>Department Name</a:t>
            </a:r>
            <a:endParaRPr kumimoji="0" lang="en-US" dirty="0"/>
          </a:p>
        </p:txBody>
      </p:sp>
      <p:sp>
        <p:nvSpPr>
          <p:cNvPr id="4" name="Slide Number Placeholder 3"/>
          <p:cNvSpPr>
            <a:spLocks noGrp="1"/>
          </p:cNvSpPr>
          <p:nvPr>
            <p:ph type="sldNum" sz="quarter" idx="12"/>
          </p:nvPr>
        </p:nvSpPr>
        <p:spPr>
          <a:xfrm>
            <a:off x="0" y="4686300"/>
            <a:ext cx="533400" cy="285750"/>
          </a:xfrm>
        </p:spPr>
        <p:txBody>
          <a:bodyPr/>
          <a:lstStyle>
            <a:lvl1pPr>
              <a:defRPr>
                <a:solidFill>
                  <a:schemeClr val="tx2"/>
                </a:solidFill>
              </a:defRPr>
            </a:lvl1pPr>
          </a:lstStyle>
          <a:p>
            <a:fld id="{F0C94032-CD4C-4C25-B0C2-CEC720522D92}" type="slidenum">
              <a:rPr kumimoji="0" lang="en-US" smtClean="0"/>
              <a:pPr eaLnBrk="1" latinLnBrk="0" hangingPunct="1"/>
              <a:t>‹#›</a:t>
            </a:fld>
            <a:endParaRPr kumimoji="0" lang="en-US" dirty="0">
              <a:solidFill>
                <a:schemeClr val="tx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171450"/>
            <a:ext cx="8153400" cy="742950"/>
          </a:xfrm>
        </p:spPr>
        <p:txBody>
          <a:bodyPr/>
          <a:lstStyle/>
          <a:p>
            <a:endParaRPr kumimoji="0" lang="en-US"/>
          </a:p>
        </p:txBody>
      </p:sp>
      <p:sp>
        <p:nvSpPr>
          <p:cNvPr id="4" name="Date Placeholder 3"/>
          <p:cNvSpPr>
            <a:spLocks noGrp="1"/>
          </p:cNvSpPr>
          <p:nvPr>
            <p:ph type="dt" sz="half" idx="10"/>
          </p:nvPr>
        </p:nvSpPr>
        <p:spPr/>
        <p:txBody>
          <a:bodyPr/>
          <a:lstStyle/>
          <a:p>
            <a:pPr eaLnBrk="1" latinLnBrk="0" hangingPunct="1"/>
            <a:fld id="{50422AB6-1A9F-0542-8925-B706E710FA20}" type="datetime1">
              <a:rPr lang="en-US" smtClean="0"/>
              <a:t>5/31/19</a:t>
            </a:fld>
            <a:endParaRPr lang="en-US" dirty="0"/>
          </a:p>
        </p:txBody>
      </p:sp>
      <p:sp>
        <p:nvSpPr>
          <p:cNvPr id="5" name="Footer Placeholder 4"/>
          <p:cNvSpPr>
            <a:spLocks noGrp="1"/>
          </p:cNvSpPr>
          <p:nvPr>
            <p:ph type="ftr" sz="quarter" idx="11"/>
          </p:nvPr>
        </p:nvSpPr>
        <p:spPr/>
        <p:txBody>
          <a:bodyPr/>
          <a:lstStyle/>
          <a:p>
            <a:r>
              <a:rPr kumimoji="0" lang="en-US"/>
              <a:t>Department Name</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0C94032-CD4C-4C25-B0C2-CEC720522D92}" type="slidenum">
              <a:rPr kumimoji="0" lang="en-US" smtClean="0"/>
              <a:pPr eaLnBrk="1" latinLnBrk="0" hangingPunct="1"/>
              <a:t>‹#›</a:t>
            </a:fld>
            <a:endParaRPr kumimoji="0" lang="en-US" dirty="0">
              <a:solidFill>
                <a:srgbClr val="FFFFFF"/>
              </a:solidFill>
            </a:endParaRPr>
          </a:p>
        </p:txBody>
      </p:sp>
      <p:sp>
        <p:nvSpPr>
          <p:cNvPr id="8" name="Content Placeholder 7"/>
          <p:cNvSpPr>
            <a:spLocks noGrp="1"/>
          </p:cNvSpPr>
          <p:nvPr>
            <p:ph sz="quarter" idx="1"/>
          </p:nvPr>
        </p:nvSpPr>
        <p:spPr>
          <a:xfrm>
            <a:off x="612648" y="1200150"/>
            <a:ext cx="8153400" cy="3371850"/>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1" y="2057400"/>
            <a:ext cx="7123113" cy="1254919"/>
          </a:xfrm>
        </p:spPr>
        <p:txBody>
          <a:bodyPr anchor="t"/>
          <a:lstStyle>
            <a:lvl1pPr marL="0" indent="0">
              <a:buNone/>
              <a:defRPr sz="210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endParaRPr kumimoji="0" lang="en-US"/>
          </a:p>
        </p:txBody>
      </p:sp>
      <p:sp>
        <p:nvSpPr>
          <p:cNvPr id="7" name="Rectangle 6"/>
          <p:cNvSpPr/>
          <p:nvPr/>
        </p:nvSpPr>
        <p:spPr bwMode="white">
          <a:xfrm>
            <a:off x="0" y="1143000"/>
            <a:ext cx="9144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0" y="1200150"/>
            <a:ext cx="1295400" cy="7429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9" name="Rectangle 8"/>
          <p:cNvSpPr/>
          <p:nvPr/>
        </p:nvSpPr>
        <p:spPr>
          <a:xfrm>
            <a:off x="1371600" y="1200150"/>
            <a:ext cx="7772400" cy="7429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 name="Title 1"/>
          <p:cNvSpPr>
            <a:spLocks noGrp="1"/>
          </p:cNvSpPr>
          <p:nvPr>
            <p:ph type="title"/>
          </p:nvPr>
        </p:nvSpPr>
        <p:spPr>
          <a:xfrm>
            <a:off x="1371600" y="1200150"/>
            <a:ext cx="7620000" cy="742950"/>
          </a:xfrm>
        </p:spPr>
        <p:txBody>
          <a:bodyPr/>
          <a:lstStyle>
            <a:lvl1pPr algn="l">
              <a:buNone/>
              <a:defRPr sz="3300" b="0" cap="none">
                <a:solidFill>
                  <a:srgbClr val="FFFFFF"/>
                </a:solidFill>
              </a:defRPr>
            </a:lvl1pPr>
          </a:lstStyle>
          <a:p>
            <a:endParaRPr kumimoji="0" lang="en-US"/>
          </a:p>
        </p:txBody>
      </p:sp>
      <p:sp>
        <p:nvSpPr>
          <p:cNvPr id="12" name="Date Placeholder 11"/>
          <p:cNvSpPr>
            <a:spLocks noGrp="1"/>
          </p:cNvSpPr>
          <p:nvPr>
            <p:ph type="dt" sz="half" idx="10"/>
          </p:nvPr>
        </p:nvSpPr>
        <p:spPr/>
        <p:txBody>
          <a:bodyPr/>
          <a:lstStyle/>
          <a:p>
            <a:pPr eaLnBrk="1" latinLnBrk="0" hangingPunct="1"/>
            <a:fld id="{A4DE7C73-6E42-5641-AA40-D027C4FC521D}" type="datetime1">
              <a:rPr lang="en-US" smtClean="0"/>
              <a:t>5/31/19</a:t>
            </a:fld>
            <a:endParaRPr lang="en-US"/>
          </a:p>
        </p:txBody>
      </p:sp>
      <p:sp>
        <p:nvSpPr>
          <p:cNvPr id="13" name="Slide Number Placeholder 12"/>
          <p:cNvSpPr>
            <a:spLocks noGrp="1"/>
          </p:cNvSpPr>
          <p:nvPr>
            <p:ph type="sldNum" sz="quarter" idx="11"/>
          </p:nvPr>
        </p:nvSpPr>
        <p:spPr>
          <a:xfrm>
            <a:off x="0" y="1314450"/>
            <a:ext cx="1295400" cy="526257"/>
          </a:xfrm>
        </p:spPr>
        <p:txBody>
          <a:bodyPr>
            <a:noAutofit/>
          </a:bodyPr>
          <a:lstStyle>
            <a:lvl1pPr>
              <a:defRPr sz="1800">
                <a:solidFill>
                  <a:srgbClr val="FFFFFF"/>
                </a:solidFill>
              </a:defRPr>
            </a:lvl1pPr>
          </a:lstStyle>
          <a:p>
            <a:pPr algn="ctr" eaLnBrk="1" latinLnBrk="0" hangingPunct="1"/>
            <a:fld id="{F0C94032-CD4C-4C25-B0C2-CEC720522D92}" type="slidenum">
              <a:rPr kumimoji="0" lang="en-US" smtClean="0"/>
              <a:pPr algn="ctr" eaLnBrk="1" latinLnBrk="0" hangingPunct="1"/>
              <a:t>‹#›</a:t>
            </a:fld>
            <a:endParaRPr kumimoji="0" lang="en-US" sz="1800" dirty="0">
              <a:solidFill>
                <a:srgbClr val="FFFFFF"/>
              </a:solidFill>
            </a:endParaRPr>
          </a:p>
        </p:txBody>
      </p:sp>
      <p:sp>
        <p:nvSpPr>
          <p:cNvPr id="14" name="Footer Placeholder 13"/>
          <p:cNvSpPr>
            <a:spLocks noGrp="1"/>
          </p:cNvSpPr>
          <p:nvPr>
            <p:ph type="ftr" sz="quarter" idx="12"/>
          </p:nvPr>
        </p:nvSpPr>
        <p:spPr/>
        <p:txBody>
          <a:bodyPr/>
          <a:lstStyle/>
          <a:p>
            <a:r>
              <a:rPr kumimoji="0" lang="en-US"/>
              <a:t>Department Name</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kumimoji="0" lang="en-US"/>
          </a:p>
        </p:txBody>
      </p:sp>
      <p:sp>
        <p:nvSpPr>
          <p:cNvPr id="9" name="Content Placeholder 8"/>
          <p:cNvSpPr>
            <a:spLocks noGrp="1"/>
          </p:cNvSpPr>
          <p:nvPr>
            <p:ph sz="quarter" idx="1"/>
          </p:nvPr>
        </p:nvSpPr>
        <p:spPr>
          <a:xfrm>
            <a:off x="609600" y="1192175"/>
            <a:ext cx="3886200" cy="3429000"/>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11" name="Content Placeholder 10"/>
          <p:cNvSpPr>
            <a:spLocks noGrp="1"/>
          </p:cNvSpPr>
          <p:nvPr>
            <p:ph sz="quarter" idx="2"/>
          </p:nvPr>
        </p:nvSpPr>
        <p:spPr>
          <a:xfrm>
            <a:off x="4844901" y="1192175"/>
            <a:ext cx="3886200" cy="3429000"/>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8" name="Date Placeholder 7"/>
          <p:cNvSpPr>
            <a:spLocks noGrp="1"/>
          </p:cNvSpPr>
          <p:nvPr>
            <p:ph type="dt" sz="half" idx="15"/>
          </p:nvPr>
        </p:nvSpPr>
        <p:spPr/>
        <p:txBody>
          <a:bodyPr rtlCol="0"/>
          <a:lstStyle/>
          <a:p>
            <a:pPr eaLnBrk="1" latinLnBrk="0" hangingPunct="1"/>
            <a:fld id="{6ED39AA6-645B-D842-9EFD-35F77CBCA83C}" type="datetime1">
              <a:rPr lang="en-US" smtClean="0"/>
              <a:t>5/31/19</a:t>
            </a:fld>
            <a:endParaRPr lang="en-US"/>
          </a:p>
        </p:txBody>
      </p:sp>
      <p:sp>
        <p:nvSpPr>
          <p:cNvPr id="10" name="Slide Number Placeholder 9"/>
          <p:cNvSpPr>
            <a:spLocks noGrp="1"/>
          </p:cNvSpPr>
          <p:nvPr>
            <p:ph type="sldNum" sz="quarter" idx="16"/>
          </p:nvPr>
        </p:nvSpPr>
        <p:spPr/>
        <p:txBody>
          <a:bodyPr rtlCol="0"/>
          <a:lstStyle/>
          <a:p>
            <a:pPr algn="ctr" eaLnBrk="1" latinLnBrk="0" hangingPunct="1"/>
            <a:fld id="{F0C94032-CD4C-4C25-B0C2-CEC720522D92}" type="slidenum">
              <a:rPr kumimoji="0" lang="en-US" smtClean="0"/>
              <a:pPr algn="ctr" eaLnBrk="1" latinLnBrk="0" hangingPunct="1"/>
              <a:t>‹#›</a:t>
            </a:fld>
            <a:endParaRPr kumimoji="0" lang="en-US"/>
          </a:p>
        </p:txBody>
      </p:sp>
      <p:sp>
        <p:nvSpPr>
          <p:cNvPr id="12" name="Footer Placeholder 11"/>
          <p:cNvSpPr>
            <a:spLocks noGrp="1"/>
          </p:cNvSpPr>
          <p:nvPr>
            <p:ph type="ftr" sz="quarter" idx="17"/>
          </p:nvPr>
        </p:nvSpPr>
        <p:spPr/>
        <p:txBody>
          <a:bodyPr rtlCol="0"/>
          <a:lstStyle/>
          <a:p>
            <a:r>
              <a:rPr kumimoji="0" lang="en-US"/>
              <a:t>Department Name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04787"/>
            <a:ext cx="8153400" cy="652463"/>
          </a:xfrm>
        </p:spPr>
        <p:txBody>
          <a:bodyPr anchor="ctr"/>
          <a:lstStyle>
            <a:lvl1pPr>
              <a:defRPr/>
            </a:lvl1pPr>
          </a:lstStyle>
          <a:p>
            <a:endParaRPr kumimoji="0" lang="en-US"/>
          </a:p>
        </p:txBody>
      </p:sp>
      <p:sp>
        <p:nvSpPr>
          <p:cNvPr id="11" name="Content Placeholder 10"/>
          <p:cNvSpPr>
            <a:spLocks noGrp="1"/>
          </p:cNvSpPr>
          <p:nvPr>
            <p:ph sz="quarter" idx="2"/>
          </p:nvPr>
        </p:nvSpPr>
        <p:spPr>
          <a:xfrm>
            <a:off x="609600" y="1828800"/>
            <a:ext cx="3886200" cy="2686050"/>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13" name="Content Placeholder 12"/>
          <p:cNvSpPr>
            <a:spLocks noGrp="1"/>
          </p:cNvSpPr>
          <p:nvPr>
            <p:ph sz="quarter" idx="4"/>
          </p:nvPr>
        </p:nvSpPr>
        <p:spPr>
          <a:xfrm>
            <a:off x="4800600" y="1828800"/>
            <a:ext cx="3886200" cy="2686050"/>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10" name="Date Placeholder 9"/>
          <p:cNvSpPr>
            <a:spLocks noGrp="1"/>
          </p:cNvSpPr>
          <p:nvPr>
            <p:ph type="dt" sz="half" idx="15"/>
          </p:nvPr>
        </p:nvSpPr>
        <p:spPr/>
        <p:txBody>
          <a:bodyPr rtlCol="0"/>
          <a:lstStyle/>
          <a:p>
            <a:pPr eaLnBrk="1" latinLnBrk="0" hangingPunct="1"/>
            <a:fld id="{9119750E-9E40-424A-9466-943FEEA24D3E}" type="datetime1">
              <a:rPr lang="en-US" smtClean="0"/>
              <a:t>5/31/19</a:t>
            </a:fld>
            <a:endParaRPr lang="en-US"/>
          </a:p>
        </p:txBody>
      </p:sp>
      <p:sp>
        <p:nvSpPr>
          <p:cNvPr id="12" name="Slide Number Placeholder 11"/>
          <p:cNvSpPr>
            <a:spLocks noGrp="1"/>
          </p:cNvSpPr>
          <p:nvPr>
            <p:ph type="sldNum" sz="quarter" idx="16"/>
          </p:nvPr>
        </p:nvSpPr>
        <p:spPr/>
        <p:txBody>
          <a:bodyPr rtlCol="0"/>
          <a:lstStyle/>
          <a:p>
            <a:pPr algn="ctr" eaLnBrk="1" latinLnBrk="0" hangingPunct="1"/>
            <a:fld id="{F0C94032-CD4C-4C25-B0C2-CEC720522D92}" type="slidenum">
              <a:rPr kumimoji="0" lang="en-US" smtClean="0"/>
              <a:pPr algn="ctr" eaLnBrk="1" latinLnBrk="0" hangingPunct="1"/>
              <a:t>‹#›</a:t>
            </a:fld>
            <a:endParaRPr kumimoji="0" lang="en-US"/>
          </a:p>
        </p:txBody>
      </p:sp>
      <p:sp>
        <p:nvSpPr>
          <p:cNvPr id="14" name="Footer Placeholder 13"/>
          <p:cNvSpPr>
            <a:spLocks noGrp="1"/>
          </p:cNvSpPr>
          <p:nvPr>
            <p:ph type="ftr" sz="quarter" idx="17"/>
          </p:nvPr>
        </p:nvSpPr>
        <p:spPr/>
        <p:txBody>
          <a:bodyPr rtlCol="0"/>
          <a:lstStyle/>
          <a:p>
            <a:r>
              <a:rPr kumimoji="0" lang="en-US"/>
              <a:t>Department Name</a:t>
            </a:r>
          </a:p>
        </p:txBody>
      </p:sp>
      <p:sp>
        <p:nvSpPr>
          <p:cNvPr id="16" name="Text Placeholder 15"/>
          <p:cNvSpPr>
            <a:spLocks noGrp="1"/>
          </p:cNvSpPr>
          <p:nvPr>
            <p:ph type="body" sz="quarter" idx="1"/>
          </p:nvPr>
        </p:nvSpPr>
        <p:spPr>
          <a:xfrm>
            <a:off x="609600" y="1314450"/>
            <a:ext cx="3886200" cy="480060"/>
          </a:xfrm>
          <a:solidFill>
            <a:schemeClr val="accent2"/>
          </a:solidFill>
        </p:spPr>
        <p:txBody>
          <a:bodyPr rtlCol="0" anchor="ctr"/>
          <a:lstStyle>
            <a:lvl1pPr marL="0" indent="0">
              <a:buFontTx/>
              <a:buNone/>
              <a:defRPr sz="1500" b="1">
                <a:solidFill>
                  <a:srgbClr val="FFFFFF"/>
                </a:solidFill>
              </a:defRPr>
            </a:lvl1pPr>
          </a:lstStyle>
          <a:p>
            <a:pPr lvl="0" eaLnBrk="1" latinLnBrk="0" hangingPunct="1"/>
            <a:endParaRPr kumimoji="0" lang="en-US"/>
          </a:p>
        </p:txBody>
      </p:sp>
      <p:sp>
        <p:nvSpPr>
          <p:cNvPr id="15" name="Text Placeholder 14"/>
          <p:cNvSpPr>
            <a:spLocks noGrp="1"/>
          </p:cNvSpPr>
          <p:nvPr>
            <p:ph type="body" sz="quarter" idx="3"/>
          </p:nvPr>
        </p:nvSpPr>
        <p:spPr>
          <a:xfrm>
            <a:off x="4800600" y="1314450"/>
            <a:ext cx="3886200" cy="480060"/>
          </a:xfrm>
          <a:solidFill>
            <a:schemeClr val="accent4"/>
          </a:solidFill>
        </p:spPr>
        <p:txBody>
          <a:bodyPr rtlCol="0" anchor="ctr"/>
          <a:lstStyle>
            <a:lvl1pPr marL="0" indent="0">
              <a:buFontTx/>
              <a:buNone/>
              <a:defRPr sz="1500" b="1">
                <a:solidFill>
                  <a:srgbClr val="FFFFFF"/>
                </a:solidFill>
              </a:defRPr>
            </a:lvl1pPr>
          </a:lstStyle>
          <a:p>
            <a:pPr lvl="0" eaLnBrk="1" latinLnBrk="0" hangingPunct="1"/>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kumimoji="0" lang="en-US"/>
          </a:p>
        </p:txBody>
      </p:sp>
      <p:sp>
        <p:nvSpPr>
          <p:cNvPr id="3" name="Date Placeholder 2"/>
          <p:cNvSpPr>
            <a:spLocks noGrp="1"/>
          </p:cNvSpPr>
          <p:nvPr>
            <p:ph type="dt" sz="half" idx="10"/>
          </p:nvPr>
        </p:nvSpPr>
        <p:spPr/>
        <p:txBody>
          <a:bodyPr/>
          <a:lstStyle/>
          <a:p>
            <a:pPr eaLnBrk="1" latinLnBrk="0" hangingPunct="1"/>
            <a:fld id="{FC8EBF64-9E10-6E46-AE82-9595329679AE}" type="datetime1">
              <a:rPr lang="en-US" smtClean="0"/>
              <a:t>5/31/19</a:t>
            </a:fld>
            <a:endParaRPr lang="en-US"/>
          </a:p>
        </p:txBody>
      </p:sp>
      <p:sp>
        <p:nvSpPr>
          <p:cNvPr id="4" name="Footer Placeholder 3"/>
          <p:cNvSpPr>
            <a:spLocks noGrp="1"/>
          </p:cNvSpPr>
          <p:nvPr>
            <p:ph type="ftr" sz="quarter" idx="11"/>
          </p:nvPr>
        </p:nvSpPr>
        <p:spPr/>
        <p:txBody>
          <a:bodyPr/>
          <a:lstStyle/>
          <a:p>
            <a:r>
              <a:rPr kumimoji="0" lang="en-US"/>
              <a:t>Department Name</a:t>
            </a: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F0C94032-CD4C-4C25-B0C2-CEC720522D92}" type="slidenum">
              <a:rPr kumimoji="0" lang="en-US" smtClean="0"/>
              <a:pPr eaLnBrk="1" latinLnBrk="0" hangingPunct="1"/>
              <a:t>‹#›</a:t>
            </a:fld>
            <a:endParaRPr kumimoji="0" lang="en-US" dirty="0">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04787"/>
            <a:ext cx="8077200" cy="652463"/>
          </a:xfrm>
        </p:spPr>
        <p:txBody>
          <a:bodyPr anchor="ctr"/>
          <a:lstStyle>
            <a:lvl1pPr algn="l">
              <a:buNone/>
              <a:defRPr sz="3300" b="0"/>
            </a:lvl1pPr>
          </a:lstStyle>
          <a:p>
            <a:endParaRPr kumimoji="0" lang="en-US"/>
          </a:p>
        </p:txBody>
      </p:sp>
      <p:sp>
        <p:nvSpPr>
          <p:cNvPr id="5" name="Date Placeholder 4"/>
          <p:cNvSpPr>
            <a:spLocks noGrp="1"/>
          </p:cNvSpPr>
          <p:nvPr>
            <p:ph type="dt" sz="half" idx="10"/>
          </p:nvPr>
        </p:nvSpPr>
        <p:spPr/>
        <p:txBody>
          <a:bodyPr/>
          <a:lstStyle/>
          <a:p>
            <a:pPr eaLnBrk="1" latinLnBrk="0" hangingPunct="1"/>
            <a:fld id="{DCB38C90-2939-C042-B3F4-4DEE525824EB}" type="datetime1">
              <a:rPr lang="en-US" smtClean="0"/>
              <a:t>5/31/19</a:t>
            </a:fld>
            <a:endParaRPr lang="en-US"/>
          </a:p>
        </p:txBody>
      </p:sp>
      <p:sp>
        <p:nvSpPr>
          <p:cNvPr id="6" name="Footer Placeholder 5"/>
          <p:cNvSpPr>
            <a:spLocks noGrp="1"/>
          </p:cNvSpPr>
          <p:nvPr>
            <p:ph type="ftr" sz="quarter" idx="11"/>
          </p:nvPr>
        </p:nvSpPr>
        <p:spPr/>
        <p:txBody>
          <a:bodyPr/>
          <a:lstStyle/>
          <a:p>
            <a:r>
              <a:rPr kumimoji="0" lang="en-US"/>
              <a:t>Department Name</a:t>
            </a: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F0C94032-CD4C-4C25-B0C2-CEC720522D92}" type="slidenum">
              <a:rPr kumimoji="0" lang="en-US" smtClean="0"/>
              <a:pPr eaLnBrk="1" latinLnBrk="0" hangingPunct="1"/>
              <a:t>‹#›</a:t>
            </a:fld>
            <a:endParaRPr kumimoji="0" lang="en-US" dirty="0">
              <a:solidFill>
                <a:srgbClr val="FFFFFF"/>
              </a:solidFill>
            </a:endParaRPr>
          </a:p>
        </p:txBody>
      </p:sp>
      <p:sp>
        <p:nvSpPr>
          <p:cNvPr id="3" name="Text Placeholder 2"/>
          <p:cNvSpPr>
            <a:spLocks noGrp="1"/>
          </p:cNvSpPr>
          <p:nvPr>
            <p:ph type="body" idx="2"/>
          </p:nvPr>
        </p:nvSpPr>
        <p:spPr>
          <a:xfrm>
            <a:off x="609600" y="1314450"/>
            <a:ext cx="1600200" cy="325755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750"/>
              </a:spcAft>
              <a:buNone/>
              <a:defRPr sz="1350"/>
            </a:lvl1pPr>
            <a:lvl2pPr>
              <a:buNone/>
              <a:defRPr sz="900"/>
            </a:lvl2pPr>
            <a:lvl3pPr>
              <a:buNone/>
              <a:defRPr sz="750"/>
            </a:lvl3pPr>
            <a:lvl4pPr>
              <a:buNone/>
              <a:defRPr sz="675"/>
            </a:lvl4pPr>
            <a:lvl5pPr>
              <a:buNone/>
              <a:defRPr sz="675"/>
            </a:lvl5pPr>
          </a:lstStyle>
          <a:p>
            <a:pPr lvl="0" eaLnBrk="1" latinLnBrk="0" hangingPunct="1"/>
            <a:endParaRPr kumimoji="0" lang="en-US"/>
          </a:p>
        </p:txBody>
      </p:sp>
      <p:sp>
        <p:nvSpPr>
          <p:cNvPr id="9" name="Content Placeholder 8"/>
          <p:cNvSpPr>
            <a:spLocks noGrp="1"/>
          </p:cNvSpPr>
          <p:nvPr>
            <p:ph sz="quarter" idx="1"/>
          </p:nvPr>
        </p:nvSpPr>
        <p:spPr>
          <a:xfrm>
            <a:off x="2362200" y="1314450"/>
            <a:ext cx="6400800" cy="3314700"/>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4114800"/>
            <a:ext cx="7315200" cy="514350"/>
          </a:xfrm>
        </p:spPr>
        <p:txBody>
          <a:bodyPr/>
          <a:lstStyle>
            <a:lvl1pPr marL="0" indent="0">
              <a:buFontTx/>
              <a:buNone/>
              <a:defRPr sz="1275"/>
            </a:lvl1pPr>
            <a:lvl2pPr>
              <a:buFontTx/>
              <a:buNone/>
              <a:defRPr sz="900"/>
            </a:lvl2pPr>
            <a:lvl3pPr>
              <a:buFontTx/>
              <a:buNone/>
              <a:defRPr sz="750"/>
            </a:lvl3pPr>
            <a:lvl4pPr>
              <a:buFontTx/>
              <a:buNone/>
              <a:defRPr sz="675"/>
            </a:lvl4pPr>
            <a:lvl5pPr>
              <a:buFontTx/>
              <a:buNone/>
              <a:defRPr sz="675"/>
            </a:lvl5pPr>
          </a:lstStyle>
          <a:p>
            <a:pPr lvl="0" eaLnBrk="1" latinLnBrk="0" hangingPunct="1"/>
            <a:endParaRPr kumimoji="0" lang="en-US"/>
          </a:p>
        </p:txBody>
      </p:sp>
      <p:sp>
        <p:nvSpPr>
          <p:cNvPr id="8" name="Rectangle 7"/>
          <p:cNvSpPr/>
          <p:nvPr/>
        </p:nvSpPr>
        <p:spPr bwMode="white">
          <a:xfrm>
            <a:off x="-9144" y="3429000"/>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9" name="Rectangle 8"/>
          <p:cNvSpPr/>
          <p:nvPr/>
        </p:nvSpPr>
        <p:spPr>
          <a:xfrm>
            <a:off x="-9144" y="3497580"/>
            <a:ext cx="1463040"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0" name="Rectangle 9"/>
          <p:cNvSpPr/>
          <p:nvPr/>
        </p:nvSpPr>
        <p:spPr>
          <a:xfrm>
            <a:off x="1545336" y="3490722"/>
            <a:ext cx="7598664"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 name="Title 1"/>
          <p:cNvSpPr>
            <a:spLocks noGrp="1"/>
          </p:cNvSpPr>
          <p:nvPr>
            <p:ph type="title"/>
          </p:nvPr>
        </p:nvSpPr>
        <p:spPr>
          <a:xfrm>
            <a:off x="1600200" y="3486150"/>
            <a:ext cx="7315200" cy="514350"/>
          </a:xfrm>
        </p:spPr>
        <p:txBody>
          <a:bodyPr anchor="ctr"/>
          <a:lstStyle>
            <a:lvl1pPr algn="l">
              <a:buNone/>
              <a:defRPr sz="2100" b="0">
                <a:solidFill>
                  <a:srgbClr val="FFFFFF"/>
                </a:solidFill>
              </a:defRPr>
            </a:lvl1pPr>
          </a:lstStyle>
          <a:p>
            <a:endParaRPr kumimoji="0" lang="en-US"/>
          </a:p>
        </p:txBody>
      </p:sp>
      <p:sp>
        <p:nvSpPr>
          <p:cNvPr id="11" name="Rectangle 10"/>
          <p:cNvSpPr/>
          <p:nvPr/>
        </p:nvSpPr>
        <p:spPr bwMode="white">
          <a:xfrm>
            <a:off x="1447800" y="0"/>
            <a:ext cx="100584" cy="515035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2" name="Date Placeholder 11"/>
          <p:cNvSpPr>
            <a:spLocks noGrp="1"/>
          </p:cNvSpPr>
          <p:nvPr>
            <p:ph type="dt" sz="half" idx="10"/>
          </p:nvPr>
        </p:nvSpPr>
        <p:spPr>
          <a:xfrm>
            <a:off x="6248400" y="4686301"/>
            <a:ext cx="2667000" cy="273844"/>
          </a:xfrm>
        </p:spPr>
        <p:txBody>
          <a:bodyPr rtlCol="0"/>
          <a:lstStyle/>
          <a:p>
            <a:pPr eaLnBrk="1" latinLnBrk="0" hangingPunct="1"/>
            <a:fld id="{9AB5C884-9C6E-E543-AA14-3AC4E28CE762}" type="datetime1">
              <a:rPr lang="en-US" smtClean="0"/>
              <a:t>5/31/19</a:t>
            </a:fld>
            <a:endParaRPr lang="en-US"/>
          </a:p>
        </p:txBody>
      </p:sp>
      <p:sp>
        <p:nvSpPr>
          <p:cNvPr id="13" name="Slide Number Placeholder 12"/>
          <p:cNvSpPr>
            <a:spLocks noGrp="1"/>
          </p:cNvSpPr>
          <p:nvPr>
            <p:ph type="sldNum" sz="quarter" idx="11"/>
          </p:nvPr>
        </p:nvSpPr>
        <p:spPr>
          <a:xfrm>
            <a:off x="0" y="3500437"/>
            <a:ext cx="1447800" cy="497684"/>
          </a:xfrm>
        </p:spPr>
        <p:txBody>
          <a:bodyPr rtlCol="0"/>
          <a:lstStyle>
            <a:lvl1pPr>
              <a:defRPr sz="2100"/>
            </a:lvl1pPr>
          </a:lstStyle>
          <a:p>
            <a:pPr algn="ctr" eaLnBrk="1" latinLnBrk="0" hangingPunct="1"/>
            <a:fld id="{F0C94032-CD4C-4C25-B0C2-CEC720522D92}" type="slidenum">
              <a:rPr kumimoji="0" lang="en-US" smtClean="0"/>
              <a:pPr algn="ctr" eaLnBrk="1" latinLnBrk="0" hangingPunct="1"/>
              <a:t>‹#›</a:t>
            </a:fld>
            <a:endParaRPr kumimoji="0" lang="en-US" sz="2100" dirty="0"/>
          </a:p>
        </p:txBody>
      </p:sp>
      <p:sp>
        <p:nvSpPr>
          <p:cNvPr id="14" name="Footer Placeholder 13"/>
          <p:cNvSpPr>
            <a:spLocks noGrp="1"/>
          </p:cNvSpPr>
          <p:nvPr>
            <p:ph type="ftr" sz="quarter" idx="12"/>
          </p:nvPr>
        </p:nvSpPr>
        <p:spPr>
          <a:xfrm>
            <a:off x="1600200" y="4686156"/>
            <a:ext cx="4572000" cy="273844"/>
          </a:xfrm>
        </p:spPr>
        <p:txBody>
          <a:bodyPr rtlCol="0"/>
          <a:lstStyle/>
          <a:p>
            <a:r>
              <a:rPr kumimoji="0" lang="en-US"/>
              <a:t>Department Name</a:t>
            </a:r>
            <a:endParaRPr kumimoji="0" lang="en-US" dirty="0"/>
          </a:p>
        </p:txBody>
      </p:sp>
      <p:sp>
        <p:nvSpPr>
          <p:cNvPr id="3" name="Picture Placeholder 2"/>
          <p:cNvSpPr>
            <a:spLocks noGrp="1"/>
          </p:cNvSpPr>
          <p:nvPr>
            <p:ph type="pic" idx="1"/>
          </p:nvPr>
        </p:nvSpPr>
        <p:spPr>
          <a:xfrm>
            <a:off x="1560576" y="0"/>
            <a:ext cx="7583424" cy="3426714"/>
          </a:xfrm>
          <a:solidFill>
            <a:schemeClr val="accent1">
              <a:tint val="40000"/>
            </a:schemeClr>
          </a:solidFill>
          <a:ln>
            <a:noFill/>
          </a:ln>
        </p:spPr>
        <p:txBody>
          <a:bodyPr/>
          <a:lstStyle>
            <a:lvl1pPr marL="0" indent="0">
              <a:buNone/>
              <a:defRPr sz="2400"/>
            </a:lvl1pPr>
          </a:lstStyle>
          <a:p>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kumimoji="0" lang="en-US"/>
          </a:p>
        </p:txBody>
      </p:sp>
      <p:sp>
        <p:nvSpPr>
          <p:cNvPr id="3" name="Vertical Text Placeholder 2"/>
          <p:cNvSpPr>
            <a:spLocks noGrp="1"/>
          </p:cNvSpPr>
          <p:nvPr>
            <p:ph type="body" orient="vert" idx="1"/>
          </p:nvPr>
        </p:nvSpPr>
        <p:spPr/>
        <p:txBody>
          <a:bodyPr vert="eaVert"/>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Date Placeholder 3"/>
          <p:cNvSpPr>
            <a:spLocks noGrp="1"/>
          </p:cNvSpPr>
          <p:nvPr>
            <p:ph type="dt" sz="half" idx="10"/>
          </p:nvPr>
        </p:nvSpPr>
        <p:spPr/>
        <p:txBody>
          <a:bodyPr/>
          <a:lstStyle/>
          <a:p>
            <a:pPr eaLnBrk="1" latinLnBrk="0" hangingPunct="1"/>
            <a:fld id="{2EEBE110-E6E7-CE47-A029-09F12094EB1E}" type="datetime1">
              <a:rPr lang="en-US" smtClean="0"/>
              <a:t>5/31/19</a:t>
            </a:fld>
            <a:endParaRPr lang="en-US"/>
          </a:p>
        </p:txBody>
      </p:sp>
      <p:sp>
        <p:nvSpPr>
          <p:cNvPr id="5" name="Footer Placeholder 4"/>
          <p:cNvSpPr>
            <a:spLocks noGrp="1"/>
          </p:cNvSpPr>
          <p:nvPr>
            <p:ph type="ftr" sz="quarter" idx="11"/>
          </p:nvPr>
        </p:nvSpPr>
        <p:spPr/>
        <p:txBody>
          <a:bodyPr/>
          <a:lstStyle/>
          <a:p>
            <a:r>
              <a:rPr kumimoji="0" lang="en-US"/>
              <a:t>Department Name</a:t>
            </a:r>
          </a:p>
        </p:txBody>
      </p:sp>
      <p:sp>
        <p:nvSpPr>
          <p:cNvPr id="6" name="Slide Number Placeholder 5"/>
          <p:cNvSpPr>
            <a:spLocks noGrp="1"/>
          </p:cNvSpPr>
          <p:nvPr>
            <p:ph type="sldNum" sz="quarter" idx="12"/>
          </p:nvPr>
        </p:nvSpPr>
        <p:spPr/>
        <p:txBody>
          <a:bodyPr/>
          <a:lstStyle/>
          <a:p>
            <a:fld id="{F0C94032-CD4C-4C25-B0C2-CEC720522D92}" type="slidenum">
              <a:rPr kumimoji="0" lang="en-US" smtClean="0"/>
              <a:pPr eaLnBrk="1" latinLnBrk="0" hangingPunct="1"/>
              <a:t>‹#›</a:t>
            </a:fld>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71450"/>
            <a:ext cx="8153400" cy="74295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200150"/>
            <a:ext cx="8153400" cy="339471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4686301"/>
            <a:ext cx="2667000" cy="273844"/>
          </a:xfrm>
          <a:prstGeom prst="rect">
            <a:avLst/>
          </a:prstGeom>
        </p:spPr>
        <p:txBody>
          <a:bodyPr vert="horz" anchor="ctr" anchorCtr="0"/>
          <a:lstStyle>
            <a:lvl1pPr algn="l" eaLnBrk="1" latinLnBrk="0" hangingPunct="1">
              <a:defRPr kumimoji="0" sz="1050">
                <a:solidFill>
                  <a:schemeClr val="tx2"/>
                </a:solidFill>
              </a:defRPr>
            </a:lvl1pPr>
          </a:lstStyle>
          <a:p>
            <a:pPr eaLnBrk="1" latinLnBrk="0" hangingPunct="1"/>
            <a:fld id="{EA3F6397-18C4-BF48-9E7E-283B98B3A78C}" type="datetime1">
              <a:rPr lang="en-US" smtClean="0"/>
              <a:t>5/31/19</a:t>
            </a:fld>
            <a:endParaRPr lang="en-US" sz="1050" dirty="0">
              <a:solidFill>
                <a:schemeClr val="tx2"/>
              </a:solidFill>
            </a:endParaRPr>
          </a:p>
        </p:txBody>
      </p:sp>
      <p:sp>
        <p:nvSpPr>
          <p:cNvPr id="3" name="Footer Placeholder 2"/>
          <p:cNvSpPr>
            <a:spLocks noGrp="1"/>
          </p:cNvSpPr>
          <p:nvPr>
            <p:ph type="ftr" sz="quarter" idx="3"/>
          </p:nvPr>
        </p:nvSpPr>
        <p:spPr>
          <a:xfrm>
            <a:off x="609601" y="4686156"/>
            <a:ext cx="5421083" cy="273844"/>
          </a:xfrm>
          <a:prstGeom prst="rect">
            <a:avLst/>
          </a:prstGeom>
        </p:spPr>
        <p:txBody>
          <a:bodyPr vert="horz" anchor="ctr"/>
          <a:lstStyle>
            <a:lvl1pPr algn="r" eaLnBrk="1" latinLnBrk="0" hangingPunct="1">
              <a:defRPr kumimoji="0" sz="1050">
                <a:solidFill>
                  <a:schemeClr val="tx2"/>
                </a:solidFill>
              </a:defRPr>
            </a:lvl1pPr>
          </a:lstStyle>
          <a:p>
            <a:pPr algn="r" eaLnBrk="1" latinLnBrk="0" hangingPunct="1"/>
            <a:r>
              <a:rPr kumimoji="0" lang="en-US" sz="1050">
                <a:solidFill>
                  <a:schemeClr val="tx2"/>
                </a:solidFill>
              </a:rPr>
              <a:t>Department Name</a:t>
            </a:r>
            <a:endParaRPr kumimoji="0" lang="en-US" sz="1050" dirty="0">
              <a:solidFill>
                <a:schemeClr val="tx2"/>
              </a:solidFill>
            </a:endParaRPr>
          </a:p>
        </p:txBody>
      </p:sp>
      <p:sp>
        <p:nvSpPr>
          <p:cNvPr id="7" name="Rectangle 6"/>
          <p:cNvSpPr/>
          <p:nvPr/>
        </p:nvSpPr>
        <p:spPr bwMode="white">
          <a:xfrm>
            <a:off x="0" y="925830"/>
            <a:ext cx="9144000" cy="24003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0" y="960120"/>
            <a:ext cx="533400" cy="1714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9" name="Rectangle 8"/>
          <p:cNvSpPr/>
          <p:nvPr/>
        </p:nvSpPr>
        <p:spPr>
          <a:xfrm>
            <a:off x="590550" y="960120"/>
            <a:ext cx="8553450" cy="1714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3" name="Slide Number Placeholder 22"/>
          <p:cNvSpPr>
            <a:spLocks noGrp="1"/>
          </p:cNvSpPr>
          <p:nvPr>
            <p:ph type="sldNum" sz="quarter" idx="4"/>
          </p:nvPr>
        </p:nvSpPr>
        <p:spPr>
          <a:xfrm>
            <a:off x="0" y="954167"/>
            <a:ext cx="533400" cy="183357"/>
          </a:xfrm>
          <a:prstGeom prst="rect">
            <a:avLst/>
          </a:prstGeom>
        </p:spPr>
        <p:txBody>
          <a:bodyPr vert="horz" anchor="ctr" anchorCtr="0">
            <a:normAutofit/>
          </a:bodyPr>
          <a:lstStyle>
            <a:lvl1pPr algn="ctr" eaLnBrk="1" latinLnBrk="0" hangingPunct="1">
              <a:defRPr kumimoji="0" sz="1050" b="1">
                <a:solidFill>
                  <a:srgbClr val="FFFFFF"/>
                </a:solidFill>
              </a:defRPr>
            </a:lvl1pPr>
          </a:lstStyle>
          <a:p>
            <a:pPr algn="ctr" eaLnBrk="1" latinLnBrk="0" hangingPunct="1"/>
            <a:fld id="{F0C94032-CD4C-4C25-B0C2-CEC720522D92}" type="slidenum">
              <a:rPr kumimoji="0" lang="en-US" smtClean="0"/>
              <a:pPr algn="ctr" eaLnBrk="1" latinLnBrk="0" hangingPunct="1"/>
              <a:t>‹#›</a:t>
            </a:fld>
            <a:endParaRPr kumimoji="0" lang="en-US" sz="1050" b="1"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 id="2147483667" r:id="rId11"/>
  </p:sldLayoutIdLst>
  <p:hf sldNum="0" hdr="0" ftr="0" dt="0"/>
  <p:txStyles>
    <p:titleStyle>
      <a:lvl1pPr algn="l" rtl="0" eaLnBrk="1" latinLnBrk="0" hangingPunct="1">
        <a:spcBef>
          <a:spcPct val="0"/>
        </a:spcBef>
        <a:buNone/>
        <a:defRPr kumimoji="0" sz="3300" kern="1200">
          <a:solidFill>
            <a:schemeClr val="tx2"/>
          </a:solidFill>
          <a:latin typeface="+mj-lt"/>
          <a:ea typeface="+mj-ea"/>
          <a:cs typeface="+mj-cs"/>
        </a:defRPr>
      </a:lvl1pPr>
    </p:titleStyle>
    <p:bodyStyle>
      <a:lvl1pPr marL="240030" indent="-240030" algn="l" rtl="0" eaLnBrk="1" latinLnBrk="0" hangingPunct="1">
        <a:spcBef>
          <a:spcPts val="525"/>
        </a:spcBef>
        <a:buClr>
          <a:schemeClr val="accent2"/>
        </a:buClr>
        <a:buSzPct val="60000"/>
        <a:buFont typeface="Wingdings"/>
        <a:buChar char=""/>
        <a:defRPr kumimoji="0" sz="2175" kern="1200">
          <a:solidFill>
            <a:schemeClr val="tx1"/>
          </a:solidFill>
          <a:latin typeface="+mn-lt"/>
          <a:ea typeface="+mn-ea"/>
          <a:cs typeface="+mn-cs"/>
        </a:defRPr>
      </a:lvl1pPr>
      <a:lvl2pPr marL="480060" indent="-205740" algn="l" rtl="0" eaLnBrk="1" latinLnBrk="0" hangingPunct="1">
        <a:spcBef>
          <a:spcPts val="413"/>
        </a:spcBef>
        <a:buClr>
          <a:schemeClr val="accent1"/>
        </a:buClr>
        <a:buSzPct val="70000"/>
        <a:buFont typeface="Wingdings 2"/>
        <a:buChar char=""/>
        <a:defRPr kumimoji="0" sz="1950" kern="1200">
          <a:solidFill>
            <a:schemeClr val="tx1"/>
          </a:solidFill>
          <a:latin typeface="+mn-lt"/>
          <a:ea typeface="+mn-ea"/>
          <a:cs typeface="+mn-cs"/>
        </a:defRPr>
      </a:lvl2pPr>
      <a:lvl3pPr marL="685800" indent="-171450" algn="l" rtl="0" eaLnBrk="1" latinLnBrk="0" hangingPunct="1">
        <a:spcBef>
          <a:spcPts val="375"/>
        </a:spcBef>
        <a:buClr>
          <a:schemeClr val="accent2"/>
        </a:buClr>
        <a:buSzPct val="75000"/>
        <a:buFont typeface="Wingdings"/>
        <a:buChar char=""/>
        <a:defRPr kumimoji="0" sz="1725" kern="1200">
          <a:solidFill>
            <a:schemeClr val="tx1"/>
          </a:solidFill>
          <a:latin typeface="+mn-lt"/>
          <a:ea typeface="+mn-ea"/>
          <a:cs typeface="+mn-cs"/>
        </a:defRPr>
      </a:lvl3pPr>
      <a:lvl4pPr marL="1028700" indent="-171450" algn="l" rtl="0" eaLnBrk="1" latinLnBrk="0" hangingPunct="1">
        <a:spcBef>
          <a:spcPts val="300"/>
        </a:spcBef>
        <a:buClr>
          <a:schemeClr val="accent3"/>
        </a:buClr>
        <a:buSzPct val="75000"/>
        <a:buFont typeface="Wingdings"/>
        <a:buChar char=""/>
        <a:defRPr kumimoji="0" sz="1500" kern="1200">
          <a:solidFill>
            <a:schemeClr val="tx1"/>
          </a:solidFill>
          <a:latin typeface="+mn-lt"/>
          <a:ea typeface="+mn-ea"/>
          <a:cs typeface="+mn-cs"/>
        </a:defRPr>
      </a:lvl4pPr>
      <a:lvl5pPr marL="1371600" indent="-171450" algn="l" rtl="0" eaLnBrk="1" latinLnBrk="0" hangingPunct="1">
        <a:spcBef>
          <a:spcPts val="300"/>
        </a:spcBef>
        <a:buClr>
          <a:schemeClr val="accent4"/>
        </a:buClr>
        <a:buSzPct val="65000"/>
        <a:buFont typeface="Wingdings"/>
        <a:buChar char=""/>
        <a:defRPr kumimoji="0" sz="1500" kern="1200">
          <a:solidFill>
            <a:schemeClr val="tx1"/>
          </a:solidFill>
          <a:latin typeface="+mn-lt"/>
          <a:ea typeface="+mn-ea"/>
          <a:cs typeface="+mn-cs"/>
        </a:defRPr>
      </a:lvl5pPr>
      <a:lvl6pPr marL="1577340" indent="-171450" algn="l" rtl="0" eaLnBrk="1" latinLnBrk="0" hangingPunct="1">
        <a:spcBef>
          <a:spcPct val="20000"/>
        </a:spcBef>
        <a:buClr>
          <a:schemeClr val="accent1"/>
        </a:buClr>
        <a:buFont typeface="Wingdings"/>
        <a:buChar char="§"/>
        <a:defRPr kumimoji="0" sz="1350" kern="1200" baseline="0">
          <a:solidFill>
            <a:schemeClr val="tx1"/>
          </a:solidFill>
          <a:latin typeface="+mn-lt"/>
          <a:ea typeface="+mn-ea"/>
          <a:cs typeface="+mn-cs"/>
        </a:defRPr>
      </a:lvl6pPr>
      <a:lvl7pPr marL="1783080" indent="-171450" algn="l" rtl="0" eaLnBrk="1" latinLnBrk="0" hangingPunct="1">
        <a:spcBef>
          <a:spcPct val="20000"/>
        </a:spcBef>
        <a:buClr>
          <a:schemeClr val="accent2"/>
        </a:buClr>
        <a:buFont typeface="Wingdings"/>
        <a:buChar char="§"/>
        <a:defRPr kumimoji="0" sz="1350" kern="1200" baseline="0">
          <a:solidFill>
            <a:schemeClr val="tx1"/>
          </a:solidFill>
          <a:latin typeface="+mn-lt"/>
          <a:ea typeface="+mn-ea"/>
          <a:cs typeface="+mn-cs"/>
        </a:defRPr>
      </a:lvl7pPr>
      <a:lvl8pPr marL="1988820" indent="-171450" algn="l" rtl="0" eaLnBrk="1" latinLnBrk="0" hangingPunct="1">
        <a:spcBef>
          <a:spcPct val="20000"/>
        </a:spcBef>
        <a:buClr>
          <a:schemeClr val="accent3"/>
        </a:buClr>
        <a:buFont typeface="Wingdings"/>
        <a:buChar char="§"/>
        <a:defRPr kumimoji="0" sz="1350" kern="1200" baseline="0">
          <a:solidFill>
            <a:schemeClr val="tx1"/>
          </a:solidFill>
          <a:latin typeface="+mn-lt"/>
          <a:ea typeface="+mn-ea"/>
          <a:cs typeface="+mn-cs"/>
        </a:defRPr>
      </a:lvl8pPr>
      <a:lvl9pPr marL="2194560" indent="-171450" algn="l" rtl="0" eaLnBrk="1" latinLnBrk="0" hangingPunct="1">
        <a:spcBef>
          <a:spcPct val="20000"/>
        </a:spcBef>
        <a:buClr>
          <a:schemeClr val="accent4"/>
        </a:buClr>
        <a:buFont typeface="Wingdings"/>
        <a:buChar char="§"/>
        <a:defRPr kumimoji="0" sz="135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2.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30.tiff"/></Relationships>
</file>

<file path=ppt/slides/_rels/slide2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66825" y="600075"/>
            <a:ext cx="6638925" cy="200025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 name="Title 1"/>
          <p:cNvSpPr>
            <a:spLocks noGrp="1"/>
          </p:cNvSpPr>
          <p:nvPr>
            <p:ph type="ctrTitle"/>
          </p:nvPr>
        </p:nvSpPr>
        <p:spPr>
          <a:xfrm>
            <a:off x="1266825" y="1145043"/>
            <a:ext cx="6638926" cy="1161596"/>
          </a:xfrm>
        </p:spPr>
        <p:txBody>
          <a:bodyPr>
            <a:noAutofit/>
          </a:bodyPr>
          <a:lstStyle/>
          <a:p>
            <a:pPr algn="ctr"/>
            <a:r>
              <a:rPr lang="en-US" sz="3200" dirty="0">
                <a:solidFill>
                  <a:schemeClr val="accent1"/>
                </a:solidFill>
              </a:rPr>
              <a:t>Future Trends in </a:t>
            </a:r>
            <a:br>
              <a:rPr lang="en-US" sz="3200" dirty="0">
                <a:solidFill>
                  <a:schemeClr val="accent1"/>
                </a:solidFill>
              </a:rPr>
            </a:br>
            <a:r>
              <a:rPr lang="en-US" sz="3200" dirty="0">
                <a:solidFill>
                  <a:schemeClr val="accent1"/>
                </a:solidFill>
              </a:rPr>
              <a:t>Erectile Dysfunction </a:t>
            </a:r>
            <a:br>
              <a:rPr lang="en-US" sz="3200" dirty="0">
                <a:solidFill>
                  <a:schemeClr val="accent1"/>
                </a:solidFill>
              </a:rPr>
            </a:br>
            <a:r>
              <a:rPr lang="en-US" sz="3200" dirty="0">
                <a:solidFill>
                  <a:schemeClr val="accent1"/>
                </a:solidFill>
              </a:rPr>
              <a:t>and Hypogonadism </a:t>
            </a:r>
          </a:p>
        </p:txBody>
      </p:sp>
      <p:sp>
        <p:nvSpPr>
          <p:cNvPr id="3" name="Subtitle 2"/>
          <p:cNvSpPr>
            <a:spLocks noGrp="1"/>
          </p:cNvSpPr>
          <p:nvPr>
            <p:ph type="subTitle" idx="1"/>
          </p:nvPr>
        </p:nvSpPr>
        <p:spPr/>
        <p:txBody>
          <a:bodyPr>
            <a:normAutofit/>
          </a:bodyPr>
          <a:lstStyle/>
          <a:p>
            <a:pPr algn="r"/>
            <a:r>
              <a:rPr lang="en-US" sz="1725" dirty="0"/>
              <a:t>Floyd A. Fried Advances in Urology – June 22, 2019</a:t>
            </a:r>
          </a:p>
        </p:txBody>
      </p:sp>
      <p:sp>
        <p:nvSpPr>
          <p:cNvPr id="6" name="TextBox 5"/>
          <p:cNvSpPr txBox="1"/>
          <p:nvPr/>
        </p:nvSpPr>
        <p:spPr>
          <a:xfrm>
            <a:off x="1053296" y="2847975"/>
            <a:ext cx="6852455" cy="1200329"/>
          </a:xfrm>
          <a:prstGeom prst="rect">
            <a:avLst/>
          </a:prstGeom>
          <a:noFill/>
        </p:spPr>
        <p:txBody>
          <a:bodyPr wrap="square" rtlCol="0">
            <a:spAutoFit/>
          </a:bodyPr>
          <a:lstStyle/>
          <a:p>
            <a:pPr algn="r"/>
            <a:r>
              <a:rPr lang="en-US" sz="1800" dirty="0"/>
              <a:t>R. Matthew Coward, MD FACS</a:t>
            </a:r>
          </a:p>
          <a:p>
            <a:pPr algn="r"/>
            <a:r>
              <a:rPr lang="en-US" sz="1800" dirty="0"/>
              <a:t>Associate Professor of Urology, UNC Department of Urology</a:t>
            </a:r>
          </a:p>
          <a:p>
            <a:pPr algn="r"/>
            <a:r>
              <a:rPr lang="en-US" sz="1800" dirty="0"/>
              <a:t>Director of Male Reproductive Medicine and Surgery, UNC Fertility</a:t>
            </a:r>
          </a:p>
          <a:p>
            <a:pPr algn="r"/>
            <a:r>
              <a:rPr lang="en-US" sz="1800" dirty="0"/>
              <a:t>University of North Carolina School of Medicine, Chapel Hill, NC, USA</a:t>
            </a:r>
          </a:p>
        </p:txBody>
      </p:sp>
    </p:spTree>
    <p:extLst>
      <p:ext uri="{BB962C8B-B14F-4D97-AF65-F5344CB8AC3E}">
        <p14:creationId xmlns:p14="http://schemas.microsoft.com/office/powerpoint/2010/main" val="2242704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0361" y="1568301"/>
            <a:ext cx="7957974" cy="3365003"/>
          </a:xfrm>
        </p:spPr>
        <p:txBody>
          <a:bodyPr>
            <a:normAutofit/>
          </a:bodyPr>
          <a:lstStyle/>
          <a:p>
            <a:pPr marL="0" indent="-342900">
              <a:buNone/>
            </a:pPr>
            <a:r>
              <a:rPr lang="en-US" sz="2000" i="1" dirty="0"/>
              <a:t>18. Men with ED should be informed regarding the treatment option of penile prosthesis implantation, including discussion of benefits and risks/burdens. </a:t>
            </a:r>
          </a:p>
        </p:txBody>
      </p:sp>
      <p:sp>
        <p:nvSpPr>
          <p:cNvPr id="8" name="Title 7">
            <a:extLst>
              <a:ext uri="{FF2B5EF4-FFF2-40B4-BE49-F238E27FC236}">
                <a16:creationId xmlns:a16="http://schemas.microsoft.com/office/drawing/2014/main" id="{4D9968A8-83DE-47CD-85DD-96AE31B925C1}"/>
              </a:ext>
            </a:extLst>
          </p:cNvPr>
          <p:cNvSpPr>
            <a:spLocks noGrp="1"/>
          </p:cNvSpPr>
          <p:nvPr>
            <p:ph type="title"/>
          </p:nvPr>
        </p:nvSpPr>
        <p:spPr/>
        <p:txBody>
          <a:bodyPr>
            <a:normAutofit/>
          </a:bodyPr>
          <a:lstStyle/>
          <a:p>
            <a:r>
              <a:rPr lang="en-US" sz="3200" dirty="0"/>
              <a:t>Penile Prosthesis Implantation</a:t>
            </a:r>
          </a:p>
        </p:txBody>
      </p:sp>
      <p:pic>
        <p:nvPicPr>
          <p:cNvPr id="7" name="Picture 4" descr="Full-Set_inhibizone-OL">
            <a:extLst>
              <a:ext uri="{FF2B5EF4-FFF2-40B4-BE49-F238E27FC236}">
                <a16:creationId xmlns:a16="http://schemas.microsoft.com/office/drawing/2014/main" id="{21FA346D-A46C-D846-91B0-ADF4A6A65077}"/>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l="3775" t="1888" r="1888" b="3775"/>
          <a:stretch>
            <a:fillRect/>
          </a:stretch>
        </p:blipFill>
        <p:spPr bwMode="auto">
          <a:xfrm flipH="1">
            <a:off x="3994295" y="2684723"/>
            <a:ext cx="2036135" cy="2036135"/>
          </a:xfrm>
          <a:prstGeom prst="rect">
            <a:avLst/>
          </a:prstGeom>
          <a:noFill/>
          <a:ln w="28575">
            <a:noFill/>
            <a:miter lim="800000"/>
            <a:headEnd/>
            <a:tailEnd/>
          </a:ln>
          <a:extLst>
            <a:ext uri="{909E8E84-426E-40dd-AFC4-6F175D3DCCD1}">
              <a14:hiddenFill xmlns:a14="http://schemas.microsoft.com/office/drawing/2010/main" xmlns="">
                <a:solidFill>
                  <a:srgbClr val="FFFFFF"/>
                </a:solidFill>
              </a14:hiddenFill>
            </a:ext>
          </a:extLst>
        </p:spPr>
      </p:pic>
      <p:pic>
        <p:nvPicPr>
          <p:cNvPr id="9" name="Picture 2">
            <a:extLst>
              <a:ext uri="{FF2B5EF4-FFF2-40B4-BE49-F238E27FC236}">
                <a16:creationId xmlns:a16="http://schemas.microsoft.com/office/drawing/2014/main" id="{4A91A859-2CF3-8B4C-AFE2-22AF592A781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a:xfrm>
            <a:off x="1201478" y="2684723"/>
            <a:ext cx="2792818" cy="2094614"/>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AutoShape 6">
            <a:extLst>
              <a:ext uri="{FF2B5EF4-FFF2-40B4-BE49-F238E27FC236}">
                <a16:creationId xmlns:a16="http://schemas.microsoft.com/office/drawing/2014/main" id="{2F97ECB8-043E-E041-8BBC-DC23401C82F2}"/>
              </a:ext>
            </a:extLst>
          </p:cNvPr>
          <p:cNvSpPr>
            <a:spLocks noChangeArrowheads="1"/>
          </p:cNvSpPr>
          <p:nvPr/>
        </p:nvSpPr>
        <p:spPr bwMode="auto">
          <a:xfrm>
            <a:off x="2172283" y="2755060"/>
            <a:ext cx="796616" cy="255389"/>
          </a:xfrm>
          <a:prstGeom prst="roundRect">
            <a:avLst>
              <a:gd name="adj" fmla="val 16667"/>
            </a:avLst>
          </a:prstGeom>
          <a:solidFill>
            <a:srgbClr val="6699FF"/>
          </a:solidFill>
          <a:ln w="9525">
            <a:solidFill>
              <a:schemeClr val="tx1"/>
            </a:solidFill>
            <a:miter lim="800000"/>
            <a:headEnd/>
            <a:tailEnd/>
          </a:ln>
          <a:effectLst/>
        </p:spPr>
        <p:txBody>
          <a:bodyPr wrap="square">
            <a:spAutoFit/>
          </a:bodyPr>
          <a:lstStyle/>
          <a:p>
            <a:pPr>
              <a:spcBef>
                <a:spcPct val="50000"/>
              </a:spcBef>
              <a:defRPr/>
            </a:pPr>
            <a:r>
              <a:rPr lang="en-US" sz="900" dirty="0"/>
              <a:t>RESERVOIR</a:t>
            </a:r>
          </a:p>
        </p:txBody>
      </p:sp>
      <p:sp>
        <p:nvSpPr>
          <p:cNvPr id="11" name="AutoShape 8">
            <a:extLst>
              <a:ext uri="{FF2B5EF4-FFF2-40B4-BE49-F238E27FC236}">
                <a16:creationId xmlns:a16="http://schemas.microsoft.com/office/drawing/2014/main" id="{CBB84371-5942-B442-80E5-AE3E38F7E2AE}"/>
              </a:ext>
            </a:extLst>
          </p:cNvPr>
          <p:cNvSpPr>
            <a:spLocks noChangeArrowheads="1"/>
          </p:cNvSpPr>
          <p:nvPr/>
        </p:nvSpPr>
        <p:spPr bwMode="auto">
          <a:xfrm>
            <a:off x="1201477" y="4486529"/>
            <a:ext cx="535600" cy="255389"/>
          </a:xfrm>
          <a:prstGeom prst="roundRect">
            <a:avLst>
              <a:gd name="adj" fmla="val 16667"/>
            </a:avLst>
          </a:prstGeom>
          <a:solidFill>
            <a:srgbClr val="6699FF"/>
          </a:solidFill>
          <a:ln w="9525">
            <a:solidFill>
              <a:schemeClr val="tx1"/>
            </a:solidFill>
            <a:miter lim="800000"/>
            <a:headEnd/>
            <a:tailEnd/>
          </a:ln>
          <a:effectLst/>
        </p:spPr>
        <p:txBody>
          <a:bodyPr wrap="square">
            <a:spAutoFit/>
          </a:bodyPr>
          <a:lstStyle/>
          <a:p>
            <a:pPr>
              <a:spcBef>
                <a:spcPct val="50000"/>
              </a:spcBef>
              <a:defRPr/>
            </a:pPr>
            <a:r>
              <a:rPr lang="en-US" sz="900" dirty="0"/>
              <a:t>PUMP</a:t>
            </a:r>
          </a:p>
        </p:txBody>
      </p:sp>
      <p:sp>
        <p:nvSpPr>
          <p:cNvPr id="12" name="AutoShape 9">
            <a:extLst>
              <a:ext uri="{FF2B5EF4-FFF2-40B4-BE49-F238E27FC236}">
                <a16:creationId xmlns:a16="http://schemas.microsoft.com/office/drawing/2014/main" id="{B5203898-90B5-9E45-86B4-EB6AD4571179}"/>
              </a:ext>
            </a:extLst>
          </p:cNvPr>
          <p:cNvSpPr>
            <a:spLocks noChangeArrowheads="1"/>
          </p:cNvSpPr>
          <p:nvPr/>
        </p:nvSpPr>
        <p:spPr bwMode="auto">
          <a:xfrm>
            <a:off x="2577912" y="3882215"/>
            <a:ext cx="781975" cy="255389"/>
          </a:xfrm>
          <a:prstGeom prst="roundRect">
            <a:avLst>
              <a:gd name="adj" fmla="val 16667"/>
            </a:avLst>
          </a:prstGeom>
          <a:solidFill>
            <a:srgbClr val="6699FF"/>
          </a:solidFill>
          <a:ln w="9525">
            <a:solidFill>
              <a:schemeClr val="tx1"/>
            </a:solidFill>
            <a:miter lim="800000"/>
            <a:headEnd/>
            <a:tailEnd/>
          </a:ln>
          <a:effectLst/>
        </p:spPr>
        <p:txBody>
          <a:bodyPr wrap="square">
            <a:spAutoFit/>
          </a:bodyPr>
          <a:lstStyle/>
          <a:p>
            <a:pPr>
              <a:spcBef>
                <a:spcPct val="50000"/>
              </a:spcBef>
              <a:defRPr/>
            </a:pPr>
            <a:r>
              <a:rPr lang="en-US" sz="900" dirty="0"/>
              <a:t>CYLINDERS</a:t>
            </a:r>
          </a:p>
        </p:txBody>
      </p:sp>
      <p:pic>
        <p:nvPicPr>
          <p:cNvPr id="2" name="Picture 1">
            <a:extLst>
              <a:ext uri="{FF2B5EF4-FFF2-40B4-BE49-F238E27FC236}">
                <a16:creationId xmlns:a16="http://schemas.microsoft.com/office/drawing/2014/main" id="{385F6CC5-9E70-864F-8CFF-DC3F411D0D11}"/>
              </a:ext>
            </a:extLst>
          </p:cNvPr>
          <p:cNvPicPr>
            <a:picLocks noChangeAspect="1"/>
          </p:cNvPicPr>
          <p:nvPr/>
        </p:nvPicPr>
        <p:blipFill>
          <a:blip r:embed="rId4"/>
          <a:stretch>
            <a:fillRect/>
          </a:stretch>
        </p:blipFill>
        <p:spPr>
          <a:xfrm>
            <a:off x="6030430" y="2665024"/>
            <a:ext cx="2039681" cy="2039681"/>
          </a:xfrm>
          <a:prstGeom prst="rect">
            <a:avLst/>
          </a:prstGeom>
        </p:spPr>
      </p:pic>
    </p:spTree>
    <p:extLst>
      <p:ext uri="{BB962C8B-B14F-4D97-AF65-F5344CB8AC3E}">
        <p14:creationId xmlns:p14="http://schemas.microsoft.com/office/powerpoint/2010/main" val="2214325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7" y="171450"/>
            <a:ext cx="8450329" cy="742950"/>
          </a:xfrm>
        </p:spPr>
        <p:txBody>
          <a:bodyPr>
            <a:normAutofit/>
          </a:bodyPr>
          <a:lstStyle/>
          <a:p>
            <a:r>
              <a:rPr lang="en-US" dirty="0"/>
              <a:t>2018 AUA Guidelines – ED Treatment Algorithm</a:t>
            </a:r>
          </a:p>
        </p:txBody>
      </p:sp>
      <p:pic>
        <p:nvPicPr>
          <p:cNvPr id="7" name="Picture 6">
            <a:extLst>
              <a:ext uri="{FF2B5EF4-FFF2-40B4-BE49-F238E27FC236}">
                <a16:creationId xmlns:a16="http://schemas.microsoft.com/office/drawing/2014/main" id="{E946912C-74EC-514A-8F47-6050E0EB942B}"/>
              </a:ext>
            </a:extLst>
          </p:cNvPr>
          <p:cNvPicPr>
            <a:picLocks noChangeAspect="1"/>
          </p:cNvPicPr>
          <p:nvPr/>
        </p:nvPicPr>
        <p:blipFill rotWithShape="1">
          <a:blip r:embed="rId2"/>
          <a:srcRect l="33171" t="14757" r="34616" b="43307"/>
          <a:stretch/>
        </p:blipFill>
        <p:spPr>
          <a:xfrm>
            <a:off x="138895" y="1570216"/>
            <a:ext cx="4352081" cy="3186979"/>
          </a:xfrm>
          <a:prstGeom prst="rect">
            <a:avLst/>
          </a:prstGeom>
        </p:spPr>
      </p:pic>
      <p:pic>
        <p:nvPicPr>
          <p:cNvPr id="8" name="Picture 7">
            <a:extLst>
              <a:ext uri="{FF2B5EF4-FFF2-40B4-BE49-F238E27FC236}">
                <a16:creationId xmlns:a16="http://schemas.microsoft.com/office/drawing/2014/main" id="{F0D6B906-1BF8-554F-A59D-EBEDDC86F81C}"/>
              </a:ext>
            </a:extLst>
          </p:cNvPr>
          <p:cNvPicPr>
            <a:picLocks noChangeAspect="1"/>
          </p:cNvPicPr>
          <p:nvPr/>
        </p:nvPicPr>
        <p:blipFill rotWithShape="1">
          <a:blip r:embed="rId2"/>
          <a:srcRect l="32992" t="54174" r="34307" b="14953"/>
          <a:stretch/>
        </p:blipFill>
        <p:spPr>
          <a:xfrm>
            <a:off x="4618299" y="1794933"/>
            <a:ext cx="4444678" cy="2360380"/>
          </a:xfrm>
          <a:prstGeom prst="rect">
            <a:avLst/>
          </a:prstGeom>
        </p:spPr>
      </p:pic>
      <p:cxnSp>
        <p:nvCxnSpPr>
          <p:cNvPr id="10" name="Straight Arrow Connector 9">
            <a:extLst>
              <a:ext uri="{FF2B5EF4-FFF2-40B4-BE49-F238E27FC236}">
                <a16:creationId xmlns:a16="http://schemas.microsoft.com/office/drawing/2014/main" id="{B03CD229-D901-1D40-AE0E-7E0689C620A3}"/>
              </a:ext>
            </a:extLst>
          </p:cNvPr>
          <p:cNvCxnSpPr>
            <a:cxnSpLocks/>
          </p:cNvCxnSpPr>
          <p:nvPr/>
        </p:nvCxnSpPr>
        <p:spPr>
          <a:xfrm>
            <a:off x="2372810" y="4757195"/>
            <a:ext cx="2195613" cy="0"/>
          </a:xfrm>
          <a:prstGeom prst="straightConnector1">
            <a:avLst/>
          </a:prstGeom>
          <a:ln>
            <a:solidFill>
              <a:srgbClr val="00B0F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7AF83578-0153-3542-830D-58D419DF11D4}"/>
              </a:ext>
            </a:extLst>
          </p:cNvPr>
          <p:cNvCxnSpPr/>
          <p:nvPr/>
        </p:nvCxnSpPr>
        <p:spPr>
          <a:xfrm flipV="1">
            <a:off x="4568423" y="1794933"/>
            <a:ext cx="0" cy="2962262"/>
          </a:xfrm>
          <a:prstGeom prst="straightConnector1">
            <a:avLst/>
          </a:prstGeom>
          <a:ln>
            <a:solidFill>
              <a:srgbClr val="00B0F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98CC52BF-0080-D54F-B9B5-5A2760B9D1B2}"/>
              </a:ext>
            </a:extLst>
          </p:cNvPr>
          <p:cNvCxnSpPr>
            <a:cxnSpLocks/>
            <a:endCxn id="8" idx="0"/>
          </p:cNvCxnSpPr>
          <p:nvPr/>
        </p:nvCxnSpPr>
        <p:spPr>
          <a:xfrm>
            <a:off x="4568423" y="1794933"/>
            <a:ext cx="2272215" cy="0"/>
          </a:xfrm>
          <a:prstGeom prst="straightConnector1">
            <a:avLst/>
          </a:prstGeom>
          <a:ln>
            <a:solidFill>
              <a:srgbClr val="00B0F0"/>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3130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326" y="145226"/>
            <a:ext cx="8350606" cy="769143"/>
          </a:xfrm>
        </p:spPr>
        <p:txBody>
          <a:bodyPr>
            <a:noAutofit/>
          </a:bodyPr>
          <a:lstStyle/>
          <a:p>
            <a:r>
              <a:rPr lang="en-US" sz="3200" dirty="0"/>
              <a:t>Testosterone</a:t>
            </a:r>
          </a:p>
        </p:txBody>
      </p:sp>
      <p:sp>
        <p:nvSpPr>
          <p:cNvPr id="3" name="Content Placeholder 2"/>
          <p:cNvSpPr>
            <a:spLocks noGrp="1"/>
          </p:cNvSpPr>
          <p:nvPr>
            <p:ph idx="1"/>
          </p:nvPr>
        </p:nvSpPr>
        <p:spPr>
          <a:xfrm>
            <a:off x="550326" y="1678328"/>
            <a:ext cx="8014939" cy="3067291"/>
          </a:xfrm>
        </p:spPr>
        <p:txBody>
          <a:bodyPr>
            <a:normAutofit/>
          </a:bodyPr>
          <a:lstStyle/>
          <a:p>
            <a:pPr marL="0" indent="0">
              <a:buNone/>
            </a:pPr>
            <a:r>
              <a:rPr lang="en-US" sz="2000" i="1" dirty="0"/>
              <a:t>4. For men with ED, morning serum total testosterone levels should be measured. (Moderate Recommendation; Evidence Level: Grade C)</a:t>
            </a:r>
          </a:p>
        </p:txBody>
      </p:sp>
      <p:pic>
        <p:nvPicPr>
          <p:cNvPr id="7" name="Picture 6">
            <a:extLst>
              <a:ext uri="{FF2B5EF4-FFF2-40B4-BE49-F238E27FC236}">
                <a16:creationId xmlns:a16="http://schemas.microsoft.com/office/drawing/2014/main" id="{70F41683-12C2-374D-A743-C8C4660B4397}"/>
              </a:ext>
            </a:extLst>
          </p:cNvPr>
          <p:cNvPicPr>
            <a:picLocks noChangeAspect="1"/>
          </p:cNvPicPr>
          <p:nvPr/>
        </p:nvPicPr>
        <p:blipFill>
          <a:blip r:embed="rId2"/>
          <a:stretch>
            <a:fillRect/>
          </a:stretch>
        </p:blipFill>
        <p:spPr>
          <a:xfrm>
            <a:off x="3048319" y="2955851"/>
            <a:ext cx="3018951" cy="1583272"/>
          </a:xfrm>
          <a:prstGeom prst="rect">
            <a:avLst/>
          </a:prstGeom>
        </p:spPr>
      </p:pic>
    </p:spTree>
    <p:extLst>
      <p:ext uri="{BB962C8B-B14F-4D97-AF65-F5344CB8AC3E}">
        <p14:creationId xmlns:p14="http://schemas.microsoft.com/office/powerpoint/2010/main" val="2924496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1543050" y="1485900"/>
            <a:ext cx="6115050" cy="2238303"/>
          </a:xfrm>
          <a:solidFill>
            <a:schemeClr val="bg1"/>
          </a:solidFill>
        </p:spPr>
        <p:txBody>
          <a:bodyPr>
            <a:normAutofit/>
          </a:bodyPr>
          <a:lstStyle/>
          <a:p>
            <a:r>
              <a:rPr lang="en-US" dirty="0"/>
              <a:t>Is it a real condition or marketing genius ?</a:t>
            </a:r>
          </a:p>
        </p:txBody>
      </p:sp>
      <p:sp>
        <p:nvSpPr>
          <p:cNvPr id="10" name="Title 1">
            <a:extLst>
              <a:ext uri="{FF2B5EF4-FFF2-40B4-BE49-F238E27FC236}">
                <a16:creationId xmlns:a16="http://schemas.microsoft.com/office/drawing/2014/main" id="{AD8EFFB0-24F1-1249-9557-30ED690BF143}"/>
              </a:ext>
            </a:extLst>
          </p:cNvPr>
          <p:cNvSpPr>
            <a:spLocks noGrp="1"/>
          </p:cNvSpPr>
          <p:nvPr>
            <p:ph type="title"/>
          </p:nvPr>
        </p:nvSpPr>
        <p:spPr>
          <a:xfrm>
            <a:off x="533400" y="211217"/>
            <a:ext cx="6115050" cy="742950"/>
          </a:xfrm>
        </p:spPr>
        <p:txBody>
          <a:bodyPr/>
          <a:lstStyle/>
          <a:p>
            <a:r>
              <a:rPr lang="en-US" dirty="0"/>
              <a:t>What is Hypogonadism/Low T ?</a:t>
            </a:r>
          </a:p>
        </p:txBody>
      </p:sp>
      <p:pic>
        <p:nvPicPr>
          <p:cNvPr id="5" name="Picture 4">
            <a:extLst>
              <a:ext uri="{FF2B5EF4-FFF2-40B4-BE49-F238E27FC236}">
                <a16:creationId xmlns:a16="http://schemas.microsoft.com/office/drawing/2014/main" id="{EFE638D1-8C9C-7449-9EE8-64ADD23B519E}"/>
              </a:ext>
            </a:extLst>
          </p:cNvPr>
          <p:cNvPicPr>
            <a:picLocks noChangeAspect="1"/>
          </p:cNvPicPr>
          <p:nvPr/>
        </p:nvPicPr>
        <p:blipFill>
          <a:blip r:embed="rId2"/>
          <a:stretch>
            <a:fillRect/>
          </a:stretch>
        </p:blipFill>
        <p:spPr>
          <a:xfrm>
            <a:off x="2670556" y="0"/>
            <a:ext cx="3860038" cy="5143500"/>
          </a:xfrm>
          <a:prstGeom prst="rect">
            <a:avLst/>
          </a:prstGeom>
        </p:spPr>
      </p:pic>
    </p:spTree>
    <p:extLst>
      <p:ext uri="{BB962C8B-B14F-4D97-AF65-F5344CB8AC3E}">
        <p14:creationId xmlns:p14="http://schemas.microsoft.com/office/powerpoint/2010/main" val="414267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43000" y="371476"/>
            <a:ext cx="6858000" cy="4399244"/>
          </a:xfrm>
          <a:prstGeom prst="rect">
            <a:avLst/>
          </a:prstGeom>
        </p:spPr>
      </p:pic>
      <p:pic>
        <p:nvPicPr>
          <p:cNvPr id="4" name="Picture 3">
            <a:extLst>
              <a:ext uri="{FF2B5EF4-FFF2-40B4-BE49-F238E27FC236}">
                <a16:creationId xmlns:a16="http://schemas.microsoft.com/office/drawing/2014/main" id="{3BCD701C-FA81-EA46-9D3B-0704253DD6F0}"/>
              </a:ext>
            </a:extLst>
          </p:cNvPr>
          <p:cNvPicPr>
            <a:picLocks noChangeAspect="1"/>
          </p:cNvPicPr>
          <p:nvPr/>
        </p:nvPicPr>
        <p:blipFill>
          <a:blip r:embed="rId3"/>
          <a:stretch>
            <a:fillRect/>
          </a:stretch>
        </p:blipFill>
        <p:spPr>
          <a:xfrm>
            <a:off x="1143000" y="47625"/>
            <a:ext cx="6858000" cy="5020281"/>
          </a:xfrm>
          <a:prstGeom prst="rect">
            <a:avLst/>
          </a:prstGeom>
        </p:spPr>
      </p:pic>
      <p:sp>
        <p:nvSpPr>
          <p:cNvPr id="5" name="Rectangle 4">
            <a:extLst>
              <a:ext uri="{FF2B5EF4-FFF2-40B4-BE49-F238E27FC236}">
                <a16:creationId xmlns:a16="http://schemas.microsoft.com/office/drawing/2014/main" id="{9F382EDE-C842-6342-810E-98C4C8E491D4}"/>
              </a:ext>
            </a:extLst>
          </p:cNvPr>
          <p:cNvSpPr/>
          <p:nvPr/>
        </p:nvSpPr>
        <p:spPr>
          <a:xfrm>
            <a:off x="6981825" y="0"/>
            <a:ext cx="933450" cy="24765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7" name="Content Placeholder 5">
            <a:extLst>
              <a:ext uri="{FF2B5EF4-FFF2-40B4-BE49-F238E27FC236}">
                <a16:creationId xmlns:a16="http://schemas.microsoft.com/office/drawing/2014/main" id="{91A03EBD-7CE4-A641-BEB7-2E8683DFFDD0}"/>
              </a:ext>
            </a:extLst>
          </p:cNvPr>
          <p:cNvPicPr>
            <a:picLocks noGrp="1" noChangeAspect="1"/>
          </p:cNvPicPr>
          <p:nvPr>
            <p:ph sz="quarter" idx="1"/>
          </p:nvPr>
        </p:nvPicPr>
        <p:blipFill>
          <a:blip r:embed="rId4"/>
          <a:srcRect l="4298" r="4298"/>
          <a:stretch>
            <a:fillRect/>
          </a:stretch>
        </p:blipFill>
        <p:spPr>
          <a:xfrm>
            <a:off x="852697" y="-14288"/>
            <a:ext cx="7148303" cy="5157788"/>
          </a:xfrm>
        </p:spPr>
      </p:pic>
    </p:spTree>
    <p:extLst>
      <p:ext uri="{BB962C8B-B14F-4D97-AF65-F5344CB8AC3E}">
        <p14:creationId xmlns:p14="http://schemas.microsoft.com/office/powerpoint/2010/main" val="261664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Hypogonadism/Low T ?</a:t>
            </a:r>
          </a:p>
        </p:txBody>
      </p:sp>
      <p:sp>
        <p:nvSpPr>
          <p:cNvPr id="4" name="Content Placeholder 3"/>
          <p:cNvSpPr>
            <a:spLocks noGrp="1"/>
          </p:cNvSpPr>
          <p:nvPr>
            <p:ph sz="quarter" idx="1"/>
          </p:nvPr>
        </p:nvSpPr>
        <p:spPr>
          <a:xfrm>
            <a:off x="1602486" y="1618367"/>
            <a:ext cx="6115050" cy="651510"/>
          </a:xfrm>
          <a:solidFill>
            <a:schemeClr val="bg1"/>
          </a:solidFill>
        </p:spPr>
        <p:txBody>
          <a:bodyPr>
            <a:normAutofit/>
          </a:bodyPr>
          <a:lstStyle/>
          <a:p>
            <a:r>
              <a:rPr lang="en-US" sz="2025" dirty="0"/>
              <a:t>Is it a real condition or marketing genius ?</a:t>
            </a:r>
          </a:p>
        </p:txBody>
      </p:sp>
      <p:sp>
        <p:nvSpPr>
          <p:cNvPr id="3" name="TextBox 2">
            <a:extLst>
              <a:ext uri="{FF2B5EF4-FFF2-40B4-BE49-F238E27FC236}">
                <a16:creationId xmlns:a16="http://schemas.microsoft.com/office/drawing/2014/main" id="{039B9ABA-4EC7-F845-B437-571729A439E1}"/>
              </a:ext>
            </a:extLst>
          </p:cNvPr>
          <p:cNvSpPr txBox="1"/>
          <p:nvPr/>
        </p:nvSpPr>
        <p:spPr>
          <a:xfrm>
            <a:off x="1602486" y="2029847"/>
            <a:ext cx="5863590" cy="2687339"/>
          </a:xfrm>
          <a:prstGeom prst="rect">
            <a:avLst/>
          </a:prstGeom>
          <a:noFill/>
        </p:spPr>
        <p:txBody>
          <a:bodyPr wrap="square" rtlCol="0">
            <a:spAutoFit/>
          </a:bodyPr>
          <a:lstStyle/>
          <a:p>
            <a:pPr marL="240030" indent="-240030">
              <a:spcBef>
                <a:spcPts val="525"/>
              </a:spcBef>
              <a:buClr>
                <a:srgbClr val="C0504D"/>
              </a:buClr>
              <a:buSzPct val="60000"/>
              <a:buFont typeface="Wingdings"/>
              <a:buChar char=""/>
            </a:pPr>
            <a:r>
              <a:rPr lang="en-US" sz="2025" dirty="0">
                <a:solidFill>
                  <a:prstClr val="black"/>
                </a:solidFill>
              </a:rPr>
              <a:t>Depends if we are talking about primary hypogonadism or secondary hypogonadism</a:t>
            </a:r>
          </a:p>
          <a:p>
            <a:pPr marL="480060" lvl="1" indent="-205740">
              <a:spcBef>
                <a:spcPts val="413"/>
              </a:spcBef>
              <a:buClr>
                <a:srgbClr val="4F81BD"/>
              </a:buClr>
              <a:buSzPct val="70000"/>
              <a:buFont typeface="Wingdings 2"/>
              <a:buChar char=""/>
            </a:pPr>
            <a:r>
              <a:rPr lang="en-US" sz="1800" dirty="0">
                <a:solidFill>
                  <a:prstClr val="black"/>
                </a:solidFill>
              </a:rPr>
              <a:t>Primary hypogonadism is a real condition</a:t>
            </a:r>
          </a:p>
          <a:p>
            <a:pPr marL="480060" lvl="1" indent="-205740">
              <a:spcBef>
                <a:spcPts val="413"/>
              </a:spcBef>
              <a:buClr>
                <a:srgbClr val="4F81BD"/>
              </a:buClr>
              <a:buSzPct val="70000"/>
              <a:buFont typeface="Wingdings 2"/>
              <a:buChar char=""/>
            </a:pPr>
            <a:r>
              <a:rPr lang="en-US" sz="1800" dirty="0">
                <a:solidFill>
                  <a:prstClr val="black"/>
                </a:solidFill>
              </a:rPr>
              <a:t>Secondary hypogonadism may be a real condition (rare), or may be temporary, reversible, or related to another medical condition or medication</a:t>
            </a:r>
          </a:p>
          <a:p>
            <a:pPr marL="480060" lvl="1" indent="-205740">
              <a:spcBef>
                <a:spcPts val="413"/>
              </a:spcBef>
              <a:buClr>
                <a:srgbClr val="4F81BD"/>
              </a:buClr>
              <a:buSzPct val="70000"/>
              <a:buFont typeface="Wingdings 2"/>
              <a:buChar char=""/>
            </a:pPr>
            <a:r>
              <a:rPr lang="en-US" sz="1800" dirty="0">
                <a:solidFill>
                  <a:prstClr val="black"/>
                </a:solidFill>
              </a:rPr>
              <a:t>Age-related hypogonadism is likely mixed primary/secondary</a:t>
            </a:r>
          </a:p>
          <a:p>
            <a:endParaRPr lang="en-US" sz="1013" dirty="0"/>
          </a:p>
        </p:txBody>
      </p:sp>
    </p:spTree>
    <p:extLst>
      <p:ext uri="{BB962C8B-B14F-4D97-AF65-F5344CB8AC3E}">
        <p14:creationId xmlns:p14="http://schemas.microsoft.com/office/powerpoint/2010/main" val="346250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792"/>
            <a:ext cx="6155531" cy="492919"/>
          </a:xfrm>
        </p:spPr>
        <p:txBody>
          <a:bodyPr>
            <a:normAutofit fontScale="90000"/>
          </a:bodyPr>
          <a:lstStyle/>
          <a:p>
            <a:pPr>
              <a:defRPr/>
            </a:pPr>
            <a:r>
              <a:rPr lang="en-US" dirty="0">
                <a:ea typeface="+mj-ea"/>
              </a:rPr>
              <a:t>Guidelines </a:t>
            </a:r>
            <a:r>
              <a:rPr lang="en-US" dirty="0"/>
              <a:t>for</a:t>
            </a:r>
            <a:r>
              <a:rPr lang="en-US" dirty="0">
                <a:ea typeface="+mj-ea"/>
              </a:rPr>
              <a:t> T Level for Diagnosis</a:t>
            </a:r>
          </a:p>
        </p:txBody>
      </p:sp>
      <p:sp>
        <p:nvSpPr>
          <p:cNvPr id="3" name="Content Placeholder 2"/>
          <p:cNvSpPr>
            <a:spLocks noGrp="1"/>
          </p:cNvSpPr>
          <p:nvPr>
            <p:ph idx="1"/>
          </p:nvPr>
        </p:nvSpPr>
        <p:spPr>
          <a:xfrm>
            <a:off x="1494235" y="1141326"/>
            <a:ext cx="6155531" cy="3845719"/>
          </a:xfrm>
        </p:spPr>
        <p:txBody>
          <a:bodyPr>
            <a:normAutofit lnSpcReduction="10000"/>
          </a:bodyPr>
          <a:lstStyle/>
          <a:p>
            <a:pPr>
              <a:defRPr/>
            </a:pPr>
            <a:endParaRPr lang="en-US" sz="1800" dirty="0"/>
          </a:p>
          <a:p>
            <a:pPr>
              <a:defRPr/>
            </a:pPr>
            <a:r>
              <a:rPr lang="en-US" sz="1800" dirty="0"/>
              <a:t>Endocrine Society</a:t>
            </a:r>
          </a:p>
          <a:p>
            <a:pPr lvl="1">
              <a:defRPr/>
            </a:pPr>
            <a:r>
              <a:rPr lang="en-US" sz="1800" dirty="0"/>
              <a:t>Low T defined using local, normal assay ranges in the presence of signs or symptoms</a:t>
            </a:r>
          </a:p>
          <a:p>
            <a:pPr>
              <a:defRPr/>
            </a:pPr>
            <a:r>
              <a:rPr lang="en-US" sz="1800" dirty="0"/>
              <a:t>Food and Drug Administration (FDA)</a:t>
            </a:r>
          </a:p>
          <a:p>
            <a:pPr lvl="1">
              <a:defRPr/>
            </a:pPr>
            <a:r>
              <a:rPr lang="en-US" sz="1800" dirty="0"/>
              <a:t>Cut-off value of 300 ng/dL to define hypogonadism for clinical trial development and enrollment</a:t>
            </a:r>
          </a:p>
          <a:p>
            <a:pPr>
              <a:defRPr/>
            </a:pPr>
            <a:r>
              <a:rPr lang="en-US" sz="1800" dirty="0"/>
              <a:t>Consensus statement from ASA, EAA, EAU and others</a:t>
            </a:r>
          </a:p>
          <a:p>
            <a:pPr lvl="1">
              <a:defRPr/>
            </a:pPr>
            <a:r>
              <a:rPr lang="en-US" sz="1800" dirty="0"/>
              <a:t>TT levels &gt; 350 ng/dL do not require treatment, and levels &lt; 230 ng/dL (with symptoms) may require TRT</a:t>
            </a:r>
          </a:p>
          <a:p>
            <a:pPr lvl="1">
              <a:defRPr/>
            </a:pPr>
            <a:r>
              <a:rPr lang="en-US" sz="1800" dirty="0"/>
              <a:t>For levels 230-350 ng/dL, repeat the TT with SHBG for calculation of FT or direct measurement of FT by equilibrium dialysis</a:t>
            </a:r>
          </a:p>
        </p:txBody>
      </p:sp>
      <p:sp>
        <p:nvSpPr>
          <p:cNvPr id="5" name="TextBox 4"/>
          <p:cNvSpPr txBox="1">
            <a:spLocks noChangeArrowheads="1"/>
          </p:cNvSpPr>
          <p:nvPr/>
        </p:nvSpPr>
        <p:spPr bwMode="auto">
          <a:xfrm>
            <a:off x="2666048" y="2132729"/>
            <a:ext cx="3929063" cy="715581"/>
          </a:xfrm>
          <a:prstGeom prst="rect">
            <a:avLst/>
          </a:prstGeom>
          <a:solidFill>
            <a:schemeClr val="accent6">
              <a:lumMod val="60000"/>
              <a:lumOff val="40000"/>
            </a:schemeClr>
          </a:solidFill>
          <a:ln w="9525">
            <a:solidFill>
              <a:srgbClr val="000000">
                <a:alpha val="0"/>
              </a:srgbClr>
            </a:solidFill>
            <a:miter lim="800000"/>
            <a:headEnd/>
            <a:tailEnd/>
          </a:ln>
        </p:spPr>
        <p:txBody>
          <a:bodyPr>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algn="ctr" eaLnBrk="1" hangingPunct="1"/>
            <a:r>
              <a:rPr lang="en-US" sz="4050" dirty="0"/>
              <a:t>NO CONSENSUS!</a:t>
            </a:r>
          </a:p>
        </p:txBody>
      </p:sp>
      <p:pic>
        <p:nvPicPr>
          <p:cNvPr id="32770" name="Picture 2" descr="http://www.oddlysaid.com/wp-content/uploads/2013/04/consensus.jpg"/>
          <p:cNvPicPr>
            <a:picLocks noChangeAspect="1" noChangeArrowheads="1"/>
          </p:cNvPicPr>
          <p:nvPr/>
        </p:nvPicPr>
        <p:blipFill rotWithShape="1">
          <a:blip r:embed="rId2">
            <a:extLst>
              <a:ext uri="{28A0092B-C50C-407E-A947-70E740481C1C}">
                <a14:useLocalDpi xmlns:a14="http://schemas.microsoft.com/office/drawing/2010/main" val="0"/>
              </a:ext>
            </a:extLst>
          </a:blip>
          <a:srcRect b="4400"/>
          <a:stretch/>
        </p:blipFill>
        <p:spPr bwMode="auto">
          <a:xfrm>
            <a:off x="1612107" y="803196"/>
            <a:ext cx="5932170" cy="434030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1342624" y="1411379"/>
            <a:ext cx="184731" cy="248209"/>
          </a:xfrm>
          <a:prstGeom prst="rect">
            <a:avLst/>
          </a:prstGeom>
          <a:noFill/>
        </p:spPr>
        <p:txBody>
          <a:bodyPr wrap="none" rtlCol="0">
            <a:spAutoFit/>
          </a:bodyPr>
          <a:lstStyle/>
          <a:p>
            <a:endParaRPr lang="en-US" sz="1013" dirty="0"/>
          </a:p>
        </p:txBody>
      </p:sp>
      <p:sp>
        <p:nvSpPr>
          <p:cNvPr id="6" name="TextBox 5">
            <a:extLst>
              <a:ext uri="{FF2B5EF4-FFF2-40B4-BE49-F238E27FC236}">
                <a16:creationId xmlns:a16="http://schemas.microsoft.com/office/drawing/2014/main" id="{774FCA9A-A44D-D241-B311-677D9C47B4F7}"/>
              </a:ext>
            </a:extLst>
          </p:cNvPr>
          <p:cNvSpPr txBox="1"/>
          <p:nvPr/>
        </p:nvSpPr>
        <p:spPr>
          <a:xfrm>
            <a:off x="6469338" y="4625742"/>
            <a:ext cx="924791" cy="288541"/>
          </a:xfrm>
          <a:prstGeom prst="rect">
            <a:avLst/>
          </a:prstGeom>
          <a:solidFill>
            <a:schemeClr val="tx1"/>
          </a:solidFill>
        </p:spPr>
        <p:txBody>
          <a:bodyPr wrap="square" rtlCol="0">
            <a:spAutoFit/>
          </a:bodyPr>
          <a:lstStyle/>
          <a:p>
            <a:r>
              <a:rPr lang="en-US" sz="1275" dirty="0">
                <a:solidFill>
                  <a:schemeClr val="bg1"/>
                </a:solidFill>
              </a:rPr>
              <a:t>THE AUA</a:t>
            </a:r>
          </a:p>
        </p:txBody>
      </p:sp>
    </p:spTree>
    <p:extLst>
      <p:ext uri="{BB962C8B-B14F-4D97-AF65-F5344CB8AC3E}">
        <p14:creationId xmlns:p14="http://schemas.microsoft.com/office/powerpoint/2010/main" val="340672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A393D-C8E5-AE4E-9CEC-B64B221A2166}"/>
              </a:ext>
            </a:extLst>
          </p:cNvPr>
          <p:cNvSpPr>
            <a:spLocks noGrp="1"/>
          </p:cNvSpPr>
          <p:nvPr>
            <p:ph type="title"/>
          </p:nvPr>
        </p:nvSpPr>
        <p:spPr>
          <a:xfrm>
            <a:off x="533400" y="331002"/>
            <a:ext cx="6115050" cy="742950"/>
          </a:xfrm>
        </p:spPr>
        <p:txBody>
          <a:bodyPr>
            <a:normAutofit fontScale="90000"/>
          </a:bodyPr>
          <a:lstStyle/>
          <a:p>
            <a:r>
              <a:rPr lang="en-US" dirty="0"/>
              <a:t>Diagnosis of Hypogonadism</a:t>
            </a:r>
            <a:br>
              <a:rPr lang="en-US" dirty="0"/>
            </a:br>
            <a:r>
              <a:rPr lang="en-US" sz="2700" dirty="0">
                <a:solidFill>
                  <a:srgbClr val="C00000"/>
                </a:solidFill>
              </a:rPr>
              <a:t>2018 AUA Guidelines on Testosterone Deficiency</a:t>
            </a:r>
            <a:br>
              <a:rPr lang="en-US" dirty="0">
                <a:solidFill>
                  <a:srgbClr val="C00000"/>
                </a:solidFill>
              </a:rPr>
            </a:br>
            <a:endParaRPr lang="en-US" dirty="0">
              <a:solidFill>
                <a:srgbClr val="C00000"/>
              </a:solidFill>
            </a:endParaRPr>
          </a:p>
        </p:txBody>
      </p:sp>
      <p:sp>
        <p:nvSpPr>
          <p:cNvPr id="4" name="Content Placeholder 3">
            <a:extLst>
              <a:ext uri="{FF2B5EF4-FFF2-40B4-BE49-F238E27FC236}">
                <a16:creationId xmlns:a16="http://schemas.microsoft.com/office/drawing/2014/main" id="{2B143023-CC93-DB46-B307-B7D6B8659B31}"/>
              </a:ext>
            </a:extLst>
          </p:cNvPr>
          <p:cNvSpPr>
            <a:spLocks noGrp="1"/>
          </p:cNvSpPr>
          <p:nvPr>
            <p:ph sz="quarter" idx="1"/>
          </p:nvPr>
        </p:nvSpPr>
        <p:spPr>
          <a:xfrm>
            <a:off x="5184671" y="1480613"/>
            <a:ext cx="3612452" cy="1536627"/>
          </a:xfrm>
        </p:spPr>
        <p:txBody>
          <a:bodyPr>
            <a:normAutofit lnSpcReduction="10000"/>
          </a:bodyPr>
          <a:lstStyle/>
          <a:p>
            <a:r>
              <a:rPr lang="en-US" sz="1800" dirty="0"/>
              <a:t>Published 4/3/18</a:t>
            </a:r>
          </a:p>
          <a:p>
            <a:r>
              <a:rPr lang="en-US" sz="1800" dirty="0"/>
              <a:t>Unabridged document is 76 pages</a:t>
            </a:r>
          </a:p>
          <a:p>
            <a:r>
              <a:rPr lang="en-US" sz="1800" dirty="0"/>
              <a:t>COI: Mulhall is consultant/advisor for Pfizer, Lilly, AMS; numerous others</a:t>
            </a:r>
          </a:p>
        </p:txBody>
      </p:sp>
      <p:pic>
        <p:nvPicPr>
          <p:cNvPr id="8" name="Picture 7">
            <a:extLst>
              <a:ext uri="{FF2B5EF4-FFF2-40B4-BE49-F238E27FC236}">
                <a16:creationId xmlns:a16="http://schemas.microsoft.com/office/drawing/2014/main" id="{13999595-A1C8-DB40-8B0C-CC0185463A4E}"/>
              </a:ext>
            </a:extLst>
          </p:cNvPr>
          <p:cNvPicPr>
            <a:picLocks noChangeAspect="1"/>
          </p:cNvPicPr>
          <p:nvPr/>
        </p:nvPicPr>
        <p:blipFill>
          <a:blip r:embed="rId2"/>
          <a:stretch>
            <a:fillRect/>
          </a:stretch>
        </p:blipFill>
        <p:spPr>
          <a:xfrm>
            <a:off x="533400" y="1548598"/>
            <a:ext cx="3924300" cy="3263900"/>
          </a:xfrm>
          <a:prstGeom prst="rect">
            <a:avLst/>
          </a:prstGeom>
        </p:spPr>
      </p:pic>
    </p:spTree>
    <p:extLst>
      <p:ext uri="{BB962C8B-B14F-4D97-AF65-F5344CB8AC3E}">
        <p14:creationId xmlns:p14="http://schemas.microsoft.com/office/powerpoint/2010/main" val="711797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A393D-C8E5-AE4E-9CEC-B64B221A2166}"/>
              </a:ext>
            </a:extLst>
          </p:cNvPr>
          <p:cNvSpPr>
            <a:spLocks noGrp="1"/>
          </p:cNvSpPr>
          <p:nvPr>
            <p:ph type="title"/>
          </p:nvPr>
        </p:nvSpPr>
        <p:spPr>
          <a:xfrm>
            <a:off x="533400" y="302895"/>
            <a:ext cx="7184136" cy="742950"/>
          </a:xfrm>
        </p:spPr>
        <p:txBody>
          <a:bodyPr>
            <a:normAutofit fontScale="90000"/>
          </a:bodyPr>
          <a:lstStyle/>
          <a:p>
            <a:r>
              <a:rPr lang="en-US" dirty="0"/>
              <a:t>Diagnosis of Hypogonadism</a:t>
            </a:r>
            <a:br>
              <a:rPr lang="en-US" dirty="0"/>
            </a:br>
            <a:r>
              <a:rPr lang="en-US" sz="2700" dirty="0">
                <a:solidFill>
                  <a:srgbClr val="C00000"/>
                </a:solidFill>
              </a:rPr>
              <a:t>2018 AUA Guidelines on Testosterone Deficiency</a:t>
            </a:r>
            <a:br>
              <a:rPr lang="en-US" dirty="0">
                <a:solidFill>
                  <a:srgbClr val="C00000"/>
                </a:solidFill>
              </a:rPr>
            </a:br>
            <a:endParaRPr lang="en-US" dirty="0">
              <a:solidFill>
                <a:srgbClr val="C00000"/>
              </a:solidFill>
            </a:endParaRPr>
          </a:p>
        </p:txBody>
      </p:sp>
      <p:pic>
        <p:nvPicPr>
          <p:cNvPr id="7" name="Picture 6">
            <a:extLst>
              <a:ext uri="{FF2B5EF4-FFF2-40B4-BE49-F238E27FC236}">
                <a16:creationId xmlns:a16="http://schemas.microsoft.com/office/drawing/2014/main" id="{6C9C2033-A357-6F44-9B0F-B11CB550C894}"/>
              </a:ext>
            </a:extLst>
          </p:cNvPr>
          <p:cNvPicPr>
            <a:picLocks noChangeAspect="1"/>
          </p:cNvPicPr>
          <p:nvPr/>
        </p:nvPicPr>
        <p:blipFill>
          <a:blip r:embed="rId2"/>
          <a:stretch>
            <a:fillRect/>
          </a:stretch>
        </p:blipFill>
        <p:spPr>
          <a:xfrm>
            <a:off x="1268730" y="1374398"/>
            <a:ext cx="6574536" cy="2418933"/>
          </a:xfrm>
          <a:prstGeom prst="rect">
            <a:avLst/>
          </a:prstGeom>
          <a:ln w="25400">
            <a:solidFill>
              <a:srgbClr val="FF0000"/>
            </a:solidFill>
          </a:ln>
        </p:spPr>
      </p:pic>
      <p:pic>
        <p:nvPicPr>
          <p:cNvPr id="6" name="Picture 5">
            <a:extLst>
              <a:ext uri="{FF2B5EF4-FFF2-40B4-BE49-F238E27FC236}">
                <a16:creationId xmlns:a16="http://schemas.microsoft.com/office/drawing/2014/main" id="{FBB41B67-59D1-1445-80BD-0670FA4BE83E}"/>
              </a:ext>
            </a:extLst>
          </p:cNvPr>
          <p:cNvPicPr>
            <a:picLocks noChangeAspect="1"/>
          </p:cNvPicPr>
          <p:nvPr/>
        </p:nvPicPr>
        <p:blipFill>
          <a:blip r:embed="rId3"/>
          <a:stretch>
            <a:fillRect/>
          </a:stretch>
        </p:blipFill>
        <p:spPr>
          <a:xfrm>
            <a:off x="3542071" y="3921431"/>
            <a:ext cx="1869968" cy="1111873"/>
          </a:xfrm>
          <a:prstGeom prst="rect">
            <a:avLst/>
          </a:prstGeom>
        </p:spPr>
      </p:pic>
    </p:spTree>
    <p:extLst>
      <p:ext uri="{BB962C8B-B14F-4D97-AF65-F5344CB8AC3E}">
        <p14:creationId xmlns:p14="http://schemas.microsoft.com/office/powerpoint/2010/main" val="5637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9" descr="Testoster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169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9587" name="Text Box 3"/>
          <p:cNvSpPr txBox="1">
            <a:spLocks noChangeArrowheads="1"/>
          </p:cNvSpPr>
          <p:nvPr/>
        </p:nvSpPr>
        <p:spPr bwMode="auto">
          <a:xfrm>
            <a:off x="4333577" y="0"/>
            <a:ext cx="1547219" cy="369332"/>
          </a:xfrm>
          <a:prstGeom prst="rect">
            <a:avLst/>
          </a:prstGeom>
          <a:noFill/>
          <a:ln w="9525">
            <a:noFill/>
            <a:miter lim="800000"/>
            <a:headEnd/>
            <a:tailEnd/>
          </a:ln>
          <a:effectLst/>
        </p:spPr>
        <p:txBody>
          <a:bodyPr wrap="none">
            <a:spAutoFit/>
          </a:bodyPr>
          <a:lstStyle/>
          <a:p>
            <a:pPr algn="ctr">
              <a:defRPr/>
            </a:pPr>
            <a:r>
              <a:rPr lang="en-US" sz="1800" dirty="0">
                <a:solidFill>
                  <a:schemeClr val="bg1"/>
                </a:solidFill>
                <a:ea typeface="ＭＳ Ｐゴシック" pitchFamily="-106" charset="-128"/>
              </a:rPr>
              <a:t>Higher Centers</a:t>
            </a:r>
          </a:p>
        </p:txBody>
      </p:sp>
      <p:sp>
        <p:nvSpPr>
          <p:cNvPr id="579588" name="Text Box 4"/>
          <p:cNvSpPr txBox="1">
            <a:spLocks noChangeArrowheads="1"/>
          </p:cNvSpPr>
          <p:nvPr/>
        </p:nvSpPr>
        <p:spPr bwMode="auto">
          <a:xfrm>
            <a:off x="5362911" y="1402556"/>
            <a:ext cx="718466" cy="369332"/>
          </a:xfrm>
          <a:prstGeom prst="rect">
            <a:avLst/>
          </a:prstGeom>
          <a:noFill/>
          <a:ln w="9525">
            <a:noFill/>
            <a:miter lim="800000"/>
            <a:headEnd/>
            <a:tailEnd/>
          </a:ln>
          <a:effectLst/>
        </p:spPr>
        <p:txBody>
          <a:bodyPr wrap="none">
            <a:spAutoFit/>
          </a:bodyPr>
          <a:lstStyle/>
          <a:p>
            <a:pPr algn="ctr">
              <a:defRPr/>
            </a:pPr>
            <a:r>
              <a:rPr lang="en-US" sz="1800" dirty="0" err="1">
                <a:solidFill>
                  <a:srgbClr val="FFFFFF"/>
                </a:solidFill>
                <a:ea typeface="ＭＳ Ｐゴシック" pitchFamily="-106" charset="-128"/>
              </a:rPr>
              <a:t>GnRH</a:t>
            </a:r>
            <a:endParaRPr lang="en-US" sz="1800" dirty="0">
              <a:solidFill>
                <a:srgbClr val="FFFFFF"/>
              </a:solidFill>
              <a:ea typeface="ＭＳ Ｐゴシック" pitchFamily="-106" charset="-128"/>
            </a:endParaRPr>
          </a:p>
        </p:txBody>
      </p:sp>
      <p:sp>
        <p:nvSpPr>
          <p:cNvPr id="579589" name="Text Box 5"/>
          <p:cNvSpPr txBox="1">
            <a:spLocks noChangeArrowheads="1"/>
          </p:cNvSpPr>
          <p:nvPr/>
        </p:nvSpPr>
        <p:spPr bwMode="auto">
          <a:xfrm>
            <a:off x="2832392" y="1371600"/>
            <a:ext cx="1486112" cy="369332"/>
          </a:xfrm>
          <a:prstGeom prst="rect">
            <a:avLst/>
          </a:prstGeom>
          <a:noFill/>
          <a:ln w="9525">
            <a:noFill/>
            <a:miter lim="800000"/>
            <a:headEnd/>
            <a:tailEnd/>
          </a:ln>
          <a:effectLst/>
        </p:spPr>
        <p:txBody>
          <a:bodyPr wrap="none">
            <a:spAutoFit/>
          </a:bodyPr>
          <a:lstStyle/>
          <a:p>
            <a:pPr algn="ctr">
              <a:defRPr/>
            </a:pPr>
            <a:r>
              <a:rPr lang="en-US" sz="1800" dirty="0">
                <a:solidFill>
                  <a:schemeClr val="bg1"/>
                </a:solidFill>
                <a:ea typeface="ＭＳ Ｐゴシック" pitchFamily="-106" charset="-128"/>
              </a:rPr>
              <a:t>Hypothalamus</a:t>
            </a:r>
          </a:p>
        </p:txBody>
      </p:sp>
      <p:sp>
        <p:nvSpPr>
          <p:cNvPr id="579590" name="Text Box 6"/>
          <p:cNvSpPr txBox="1">
            <a:spLocks noChangeArrowheads="1"/>
          </p:cNvSpPr>
          <p:nvPr/>
        </p:nvSpPr>
        <p:spPr bwMode="auto">
          <a:xfrm>
            <a:off x="4505942" y="2355057"/>
            <a:ext cx="947695" cy="646331"/>
          </a:xfrm>
          <a:prstGeom prst="rect">
            <a:avLst/>
          </a:prstGeom>
          <a:noFill/>
          <a:ln w="9525">
            <a:noFill/>
            <a:miter lim="800000"/>
            <a:headEnd/>
            <a:tailEnd/>
          </a:ln>
          <a:effectLst/>
        </p:spPr>
        <p:txBody>
          <a:bodyPr wrap="none">
            <a:spAutoFit/>
          </a:bodyPr>
          <a:lstStyle/>
          <a:p>
            <a:pPr algn="ctr">
              <a:defRPr/>
            </a:pPr>
            <a:r>
              <a:rPr lang="en-US" sz="1800" dirty="0">
                <a:solidFill>
                  <a:srgbClr val="FFFFFF"/>
                </a:solidFill>
                <a:ea typeface="ＭＳ Ｐゴシック" pitchFamily="-106" charset="-128"/>
              </a:rPr>
              <a:t>Anterior</a:t>
            </a:r>
          </a:p>
          <a:p>
            <a:pPr algn="ctr">
              <a:defRPr/>
            </a:pPr>
            <a:r>
              <a:rPr lang="en-US" sz="1800" dirty="0">
                <a:solidFill>
                  <a:srgbClr val="FFFFFF"/>
                </a:solidFill>
                <a:ea typeface="ＭＳ Ｐゴシック" pitchFamily="-106" charset="-128"/>
              </a:rPr>
              <a:t>Pituitary</a:t>
            </a:r>
          </a:p>
        </p:txBody>
      </p:sp>
      <p:sp>
        <p:nvSpPr>
          <p:cNvPr id="579591" name="Text Box 7"/>
          <p:cNvSpPr txBox="1">
            <a:spLocks noChangeArrowheads="1"/>
          </p:cNvSpPr>
          <p:nvPr/>
        </p:nvSpPr>
        <p:spPr bwMode="auto">
          <a:xfrm>
            <a:off x="1516376" y="4514850"/>
            <a:ext cx="1276120" cy="369332"/>
          </a:xfrm>
          <a:prstGeom prst="rect">
            <a:avLst/>
          </a:prstGeom>
          <a:noFill/>
          <a:ln w="9525">
            <a:noFill/>
            <a:miter lim="800000"/>
            <a:headEnd/>
            <a:tailEnd/>
          </a:ln>
          <a:effectLst/>
        </p:spPr>
        <p:txBody>
          <a:bodyPr wrap="none">
            <a:spAutoFit/>
          </a:bodyPr>
          <a:lstStyle/>
          <a:p>
            <a:pPr algn="ctr">
              <a:defRPr/>
            </a:pPr>
            <a:r>
              <a:rPr lang="en-US" sz="1800" dirty="0" err="1">
                <a:solidFill>
                  <a:srgbClr val="FFFFFF"/>
                </a:solidFill>
                <a:ea typeface="ＭＳ Ｐゴシック" pitchFamily="-106" charset="-128"/>
              </a:rPr>
              <a:t>Sertoli</a:t>
            </a:r>
            <a:r>
              <a:rPr lang="en-US" sz="1800" dirty="0">
                <a:solidFill>
                  <a:srgbClr val="FFFFFF"/>
                </a:solidFill>
                <a:ea typeface="ＭＳ Ｐゴシック" pitchFamily="-106" charset="-128"/>
              </a:rPr>
              <a:t> Cells</a:t>
            </a:r>
          </a:p>
        </p:txBody>
      </p:sp>
      <p:sp>
        <p:nvSpPr>
          <p:cNvPr id="579592" name="Text Box 8"/>
          <p:cNvSpPr txBox="1">
            <a:spLocks noChangeArrowheads="1"/>
          </p:cNvSpPr>
          <p:nvPr/>
        </p:nvSpPr>
        <p:spPr bwMode="auto">
          <a:xfrm>
            <a:off x="6591649" y="4514850"/>
            <a:ext cx="1211358" cy="369332"/>
          </a:xfrm>
          <a:prstGeom prst="rect">
            <a:avLst/>
          </a:prstGeom>
          <a:noFill/>
          <a:ln w="9525">
            <a:noFill/>
            <a:miter lim="800000"/>
            <a:headEnd/>
            <a:tailEnd/>
          </a:ln>
          <a:effectLst/>
        </p:spPr>
        <p:txBody>
          <a:bodyPr wrap="none">
            <a:spAutoFit/>
          </a:bodyPr>
          <a:lstStyle/>
          <a:p>
            <a:pPr algn="ctr">
              <a:defRPr/>
            </a:pPr>
            <a:r>
              <a:rPr lang="en-US" sz="1800" dirty="0">
                <a:solidFill>
                  <a:srgbClr val="FFFFFF"/>
                </a:solidFill>
                <a:ea typeface="ＭＳ Ｐゴシック" pitchFamily="-106" charset="-128"/>
              </a:rPr>
              <a:t>Leydig Cell</a:t>
            </a:r>
          </a:p>
        </p:txBody>
      </p:sp>
      <p:sp>
        <p:nvSpPr>
          <p:cNvPr id="579593" name="Text Box 9"/>
          <p:cNvSpPr txBox="1">
            <a:spLocks noChangeArrowheads="1"/>
          </p:cNvSpPr>
          <p:nvPr/>
        </p:nvSpPr>
        <p:spPr bwMode="auto">
          <a:xfrm>
            <a:off x="1371083" y="2355057"/>
            <a:ext cx="1099981" cy="646331"/>
          </a:xfrm>
          <a:prstGeom prst="rect">
            <a:avLst/>
          </a:prstGeom>
          <a:noFill/>
          <a:ln w="9525">
            <a:noFill/>
            <a:miter lim="800000"/>
            <a:headEnd/>
            <a:tailEnd/>
          </a:ln>
          <a:effectLst/>
        </p:spPr>
        <p:txBody>
          <a:bodyPr wrap="none">
            <a:spAutoFit/>
          </a:bodyPr>
          <a:lstStyle/>
          <a:p>
            <a:pPr algn="ctr">
              <a:defRPr/>
            </a:pPr>
            <a:r>
              <a:rPr lang="en-US" sz="1800" dirty="0">
                <a:solidFill>
                  <a:srgbClr val="FFFFFF"/>
                </a:solidFill>
                <a:ea typeface="ＭＳ Ｐゴシック" pitchFamily="-106" charset="-128"/>
              </a:rPr>
              <a:t>Germinal</a:t>
            </a:r>
          </a:p>
          <a:p>
            <a:pPr algn="ctr">
              <a:defRPr/>
            </a:pPr>
            <a:r>
              <a:rPr lang="en-US" sz="1800" dirty="0">
                <a:solidFill>
                  <a:srgbClr val="FFFFFF"/>
                </a:solidFill>
                <a:ea typeface="ＭＳ Ｐゴシック" pitchFamily="-106" charset="-128"/>
              </a:rPr>
              <a:t>Epithelium</a:t>
            </a:r>
          </a:p>
        </p:txBody>
      </p:sp>
      <p:sp>
        <p:nvSpPr>
          <p:cNvPr id="579594" name="Line 10"/>
          <p:cNvSpPr>
            <a:spLocks noChangeShapeType="1"/>
          </p:cNvSpPr>
          <p:nvPr/>
        </p:nvSpPr>
        <p:spPr bwMode="auto">
          <a:xfrm>
            <a:off x="4941094" y="342900"/>
            <a:ext cx="0" cy="228600"/>
          </a:xfrm>
          <a:prstGeom prst="line">
            <a:avLst/>
          </a:prstGeom>
          <a:noFill/>
          <a:ln w="57150">
            <a:solidFill>
              <a:schemeClr val="bg1"/>
            </a:solidFill>
            <a:round/>
            <a:headEnd/>
            <a:tailEnd type="stealth" w="med" len="med"/>
          </a:ln>
          <a:effectLst/>
        </p:spPr>
        <p:txBody>
          <a:bodyPr wrap="none" anchor="ctr"/>
          <a:lstStyle/>
          <a:p>
            <a:pPr algn="ctr">
              <a:defRPr/>
            </a:pPr>
            <a:endParaRPr lang="en-US" sz="1013" dirty="0">
              <a:effectLst>
                <a:outerShdw blurRad="38100" dist="38100" dir="2700000" algn="tl">
                  <a:srgbClr val="000000">
                    <a:alpha val="43137"/>
                  </a:srgbClr>
                </a:outerShdw>
              </a:effectLst>
            </a:endParaRPr>
          </a:p>
        </p:txBody>
      </p:sp>
      <p:sp>
        <p:nvSpPr>
          <p:cNvPr id="579595" name="Line 11"/>
          <p:cNvSpPr>
            <a:spLocks noChangeShapeType="1"/>
          </p:cNvSpPr>
          <p:nvPr/>
        </p:nvSpPr>
        <p:spPr bwMode="auto">
          <a:xfrm>
            <a:off x="4941094" y="971550"/>
            <a:ext cx="0" cy="1028700"/>
          </a:xfrm>
          <a:prstGeom prst="line">
            <a:avLst/>
          </a:prstGeom>
          <a:noFill/>
          <a:ln w="57150">
            <a:solidFill>
              <a:schemeClr val="bg1"/>
            </a:solidFill>
            <a:round/>
            <a:headEnd/>
            <a:tailEnd type="stealth" w="med" len="med"/>
          </a:ln>
          <a:effectLst/>
        </p:spPr>
        <p:txBody>
          <a:bodyPr wrap="none" anchor="ctr"/>
          <a:lstStyle/>
          <a:p>
            <a:pPr algn="ctr">
              <a:defRPr/>
            </a:pPr>
            <a:endParaRPr lang="en-US" sz="1013" dirty="0">
              <a:effectLst>
                <a:outerShdw blurRad="38100" dist="38100" dir="2700000" algn="tl">
                  <a:srgbClr val="000000">
                    <a:alpha val="43137"/>
                  </a:srgbClr>
                </a:outerShdw>
              </a:effectLst>
            </a:endParaRPr>
          </a:p>
        </p:txBody>
      </p:sp>
      <p:sp>
        <p:nvSpPr>
          <p:cNvPr id="579596" name="Line 12"/>
          <p:cNvSpPr>
            <a:spLocks noChangeShapeType="1"/>
          </p:cNvSpPr>
          <p:nvPr/>
        </p:nvSpPr>
        <p:spPr bwMode="auto">
          <a:xfrm flipV="1">
            <a:off x="4229100" y="1098948"/>
            <a:ext cx="571500" cy="329803"/>
          </a:xfrm>
          <a:prstGeom prst="line">
            <a:avLst/>
          </a:prstGeom>
          <a:noFill/>
          <a:ln w="57150">
            <a:solidFill>
              <a:schemeClr val="bg1"/>
            </a:solidFill>
            <a:round/>
            <a:headEnd/>
            <a:tailEnd/>
          </a:ln>
          <a:effectLst/>
        </p:spPr>
        <p:txBody>
          <a:bodyPr wrap="none" anchor="ctr"/>
          <a:lstStyle/>
          <a:p>
            <a:pPr algn="ctr">
              <a:defRPr/>
            </a:pPr>
            <a:endParaRPr lang="en-US" sz="1013" dirty="0">
              <a:effectLst>
                <a:outerShdw blurRad="38100" dist="38100" dir="2700000" algn="tl">
                  <a:srgbClr val="000000">
                    <a:alpha val="43137"/>
                  </a:srgbClr>
                </a:outerShdw>
              </a:effectLst>
            </a:endParaRPr>
          </a:p>
        </p:txBody>
      </p:sp>
      <p:sp>
        <p:nvSpPr>
          <p:cNvPr id="579597" name="Line 13"/>
          <p:cNvSpPr>
            <a:spLocks noChangeShapeType="1"/>
          </p:cNvSpPr>
          <p:nvPr/>
        </p:nvSpPr>
        <p:spPr bwMode="auto">
          <a:xfrm>
            <a:off x="4941094" y="1600200"/>
            <a:ext cx="400050" cy="0"/>
          </a:xfrm>
          <a:prstGeom prst="line">
            <a:avLst/>
          </a:prstGeom>
          <a:noFill/>
          <a:ln w="57150">
            <a:solidFill>
              <a:schemeClr val="bg1"/>
            </a:solidFill>
            <a:round/>
            <a:headEnd/>
            <a:tailEnd/>
          </a:ln>
          <a:effectLst/>
        </p:spPr>
        <p:txBody>
          <a:bodyPr wrap="none" anchor="ctr"/>
          <a:lstStyle/>
          <a:p>
            <a:pPr algn="ctr">
              <a:defRPr/>
            </a:pPr>
            <a:endParaRPr lang="en-US" sz="1013" dirty="0">
              <a:effectLst>
                <a:outerShdw blurRad="38100" dist="38100" dir="2700000" algn="tl">
                  <a:srgbClr val="000000">
                    <a:alpha val="43137"/>
                  </a:srgbClr>
                </a:outerShdw>
              </a:effectLst>
            </a:endParaRPr>
          </a:p>
        </p:txBody>
      </p:sp>
      <p:grpSp>
        <p:nvGrpSpPr>
          <p:cNvPr id="2" name="Group 14"/>
          <p:cNvGrpSpPr>
            <a:grpSpLocks/>
          </p:cNvGrpSpPr>
          <p:nvPr/>
        </p:nvGrpSpPr>
        <p:grpSpPr bwMode="auto">
          <a:xfrm>
            <a:off x="3257550" y="2800350"/>
            <a:ext cx="3399235" cy="1028700"/>
            <a:chOff x="1776" y="2448"/>
            <a:chExt cx="2855" cy="864"/>
          </a:xfrm>
        </p:grpSpPr>
        <p:sp>
          <p:nvSpPr>
            <p:cNvPr id="52255" name="Line 15"/>
            <p:cNvSpPr>
              <a:spLocks noChangeShapeType="1"/>
            </p:cNvSpPr>
            <p:nvPr/>
          </p:nvSpPr>
          <p:spPr bwMode="auto">
            <a:xfrm flipH="1">
              <a:off x="1776" y="2496"/>
              <a:ext cx="960" cy="747"/>
            </a:xfrm>
            <a:prstGeom prst="line">
              <a:avLst/>
            </a:prstGeom>
            <a:noFill/>
            <a:ln w="57150">
              <a:solidFill>
                <a:srgbClr val="0099CC"/>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25400" algn="ctr" rotWithShape="0">
                      <a:srgbClr val="000000">
                        <a:alpha val="50000"/>
                      </a:srgbClr>
                    </a:outerShdw>
                  </a:effectLst>
                </a14:hiddenEffects>
              </a:ext>
            </a:extLst>
          </p:spPr>
          <p:txBody>
            <a:bodyPr wrap="none" anchor="ctr"/>
            <a:lstStyle/>
            <a:p>
              <a:endParaRPr lang="en-US" sz="1013" dirty="0"/>
            </a:p>
          </p:txBody>
        </p:sp>
        <p:sp>
          <p:nvSpPr>
            <p:cNvPr id="52256" name="Line 16"/>
            <p:cNvSpPr>
              <a:spLocks noChangeShapeType="1"/>
            </p:cNvSpPr>
            <p:nvPr/>
          </p:nvSpPr>
          <p:spPr bwMode="auto">
            <a:xfrm>
              <a:off x="3744" y="2448"/>
              <a:ext cx="768" cy="864"/>
            </a:xfrm>
            <a:prstGeom prst="line">
              <a:avLst/>
            </a:prstGeom>
            <a:noFill/>
            <a:ln w="57150">
              <a:solidFill>
                <a:srgbClr val="0099CC"/>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25400" algn="ctr" rotWithShape="0">
                      <a:srgbClr val="000000">
                        <a:alpha val="50000"/>
                      </a:srgbClr>
                    </a:outerShdw>
                  </a:effectLst>
                </a14:hiddenEffects>
              </a:ext>
            </a:extLst>
          </p:spPr>
          <p:txBody>
            <a:bodyPr wrap="none" anchor="ctr"/>
            <a:lstStyle/>
            <a:p>
              <a:endParaRPr lang="en-US" sz="1013" dirty="0"/>
            </a:p>
          </p:txBody>
        </p:sp>
        <p:sp>
          <p:nvSpPr>
            <p:cNvPr id="52257" name="Text Box 17"/>
            <p:cNvSpPr txBox="1">
              <a:spLocks noChangeArrowheads="1"/>
            </p:cNvSpPr>
            <p:nvPr/>
          </p:nvSpPr>
          <p:spPr bwMode="auto">
            <a:xfrm>
              <a:off x="2364" y="2869"/>
              <a:ext cx="454" cy="31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 uri="{AF507438-7753-43e0-B8FC-AC1667EBCBE1}">
                <a14:hiddenEffects xmlns="" xmlns:a14="http://schemas.microsoft.com/office/drawing/2010/main">
                  <a:effectLst>
                    <a:outerShdw dist="25400" algn="ctr" rotWithShape="0">
                      <a:srgbClr val="000000">
                        <a:alpha val="50000"/>
                      </a:srgbClr>
                    </a:outerShdw>
                  </a:effectLst>
                </a14:hiddenEffects>
              </a:ext>
            </a:extLst>
          </p:spPr>
          <p:txBody>
            <a:bodyPr wrap="none" anchor="ctr">
              <a:spAutoFit/>
            </a:bodyPr>
            <a:lstStyle>
              <a:lvl1pPr>
                <a:lnSpc>
                  <a:spcPct val="80000"/>
                </a:lnSpc>
                <a:spcBef>
                  <a:spcPct val="40000"/>
                </a:spcBef>
                <a:buFont typeface="Times" panose="02020603050405020304" pitchFamily="18" charset="0"/>
                <a:buChar char="•"/>
                <a:defRPr sz="3200" b="1">
                  <a:solidFill>
                    <a:schemeClr val="tx1"/>
                  </a:solidFill>
                  <a:latin typeface="Times New Roman" panose="02020603050405020304" pitchFamily="18" charset="0"/>
                  <a:ea typeface="ＭＳ Ｐゴシック" panose="020B0600070205080204" pitchFamily="34" charset="-128"/>
                </a:defRPr>
              </a:lvl1pPr>
              <a:lvl2pPr marL="742950" indent="-285750">
                <a:lnSpc>
                  <a:spcPct val="80000"/>
                </a:lnSpc>
                <a:spcBef>
                  <a:spcPct val="40000"/>
                </a:spcBef>
                <a:buFont typeface="Times" panose="02020603050405020304" pitchFamily="18" charset="0"/>
                <a:buChar char="•"/>
                <a:defRPr sz="2800" b="1">
                  <a:solidFill>
                    <a:schemeClr val="tx1"/>
                  </a:solidFill>
                  <a:latin typeface="Times New Roman" panose="02020603050405020304" pitchFamily="18" charset="0"/>
                  <a:ea typeface="ＭＳ Ｐゴシック" panose="020B0600070205080204" pitchFamily="34" charset="-128"/>
                </a:defRPr>
              </a:lvl2pPr>
              <a:lvl3pPr marL="1143000" indent="-228600">
                <a:lnSpc>
                  <a:spcPct val="80000"/>
                </a:lnSpc>
                <a:spcBef>
                  <a:spcPct val="40000"/>
                </a:spcBef>
                <a:buFont typeface="Times" panose="02020603050405020304" pitchFamily="18" charset="0"/>
                <a:buChar char="•"/>
                <a:defRPr sz="2400" b="1">
                  <a:solidFill>
                    <a:schemeClr val="tx1"/>
                  </a:solidFill>
                  <a:latin typeface="Times New Roman" panose="02020603050405020304" pitchFamily="18" charset="0"/>
                  <a:ea typeface="ＭＳ Ｐゴシック" panose="020B0600070205080204" pitchFamily="34" charset="-128"/>
                </a:defRPr>
              </a:lvl3pPr>
              <a:lvl4pPr marL="1600200" indent="-228600">
                <a:lnSpc>
                  <a:spcPct val="80000"/>
                </a:lnSpc>
                <a:spcBef>
                  <a:spcPct val="40000"/>
                </a:spcBef>
                <a:buFont typeface="Times" panose="02020603050405020304" pitchFamily="18" charset="0"/>
                <a:buChar char="•"/>
                <a:defRPr sz="1400" b="1">
                  <a:solidFill>
                    <a:schemeClr val="tx1"/>
                  </a:solidFill>
                  <a:latin typeface="Times New Roman" panose="02020603050405020304" pitchFamily="18" charset="0"/>
                  <a:ea typeface="ＭＳ Ｐゴシック" panose="020B0600070205080204" pitchFamily="34" charset="-128"/>
                </a:defRPr>
              </a:lvl4pPr>
              <a:lvl5pPr marL="2057400" indent="-228600">
                <a:lnSpc>
                  <a:spcPct val="80000"/>
                </a:lnSpc>
                <a:spcBef>
                  <a:spcPct val="40000"/>
                </a:spcBef>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80000"/>
                </a:lnSpc>
                <a:spcBef>
                  <a:spcPct val="40000"/>
                </a:spcBef>
                <a:spcAft>
                  <a:spcPct val="0"/>
                </a:spcAft>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80000"/>
                </a:lnSpc>
                <a:spcBef>
                  <a:spcPct val="40000"/>
                </a:spcBef>
                <a:spcAft>
                  <a:spcPct val="0"/>
                </a:spcAft>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80000"/>
                </a:lnSpc>
                <a:spcBef>
                  <a:spcPct val="40000"/>
                </a:spcBef>
                <a:spcAft>
                  <a:spcPct val="0"/>
                </a:spcAft>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80000"/>
                </a:lnSpc>
                <a:spcBef>
                  <a:spcPct val="40000"/>
                </a:spcBef>
                <a:spcAft>
                  <a:spcPct val="0"/>
                </a:spcAft>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9pPr>
            </a:lstStyle>
            <a:p>
              <a:pPr algn="ctr">
                <a:lnSpc>
                  <a:spcPct val="100000"/>
                </a:lnSpc>
                <a:spcBef>
                  <a:spcPct val="0"/>
                </a:spcBef>
                <a:buFontTx/>
                <a:buNone/>
              </a:pPr>
              <a:r>
                <a:rPr lang="en-US" sz="1800" b="0" dirty="0">
                  <a:solidFill>
                    <a:srgbClr val="FFFFFF"/>
                  </a:solidFill>
                  <a:latin typeface="+mn-lt"/>
                </a:rPr>
                <a:t>FSH</a:t>
              </a:r>
            </a:p>
          </p:txBody>
        </p:sp>
        <p:sp>
          <p:nvSpPr>
            <p:cNvPr id="52258" name="Text Box 18"/>
            <p:cNvSpPr txBox="1">
              <a:spLocks noChangeArrowheads="1"/>
            </p:cNvSpPr>
            <p:nvPr/>
          </p:nvSpPr>
          <p:spPr bwMode="auto">
            <a:xfrm>
              <a:off x="4285" y="2725"/>
              <a:ext cx="346" cy="31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 uri="{AF507438-7753-43e0-B8FC-AC1667EBCBE1}">
                <a14:hiddenEffects xmlns="" xmlns:a14="http://schemas.microsoft.com/office/drawing/2010/main">
                  <a:effectLst>
                    <a:outerShdw dist="25400" algn="ctr" rotWithShape="0">
                      <a:srgbClr val="000000">
                        <a:alpha val="50000"/>
                      </a:srgbClr>
                    </a:outerShdw>
                  </a:effectLst>
                </a14:hiddenEffects>
              </a:ext>
            </a:extLst>
          </p:spPr>
          <p:txBody>
            <a:bodyPr wrap="none" anchor="ctr">
              <a:spAutoFit/>
            </a:bodyPr>
            <a:lstStyle>
              <a:lvl1pPr>
                <a:lnSpc>
                  <a:spcPct val="80000"/>
                </a:lnSpc>
                <a:spcBef>
                  <a:spcPct val="40000"/>
                </a:spcBef>
                <a:buFont typeface="Times" panose="02020603050405020304" pitchFamily="18" charset="0"/>
                <a:buChar char="•"/>
                <a:defRPr sz="3200" b="1">
                  <a:solidFill>
                    <a:schemeClr val="tx1"/>
                  </a:solidFill>
                  <a:latin typeface="Times New Roman" panose="02020603050405020304" pitchFamily="18" charset="0"/>
                  <a:ea typeface="ＭＳ Ｐゴシック" panose="020B0600070205080204" pitchFamily="34" charset="-128"/>
                </a:defRPr>
              </a:lvl1pPr>
              <a:lvl2pPr marL="742950" indent="-285750">
                <a:lnSpc>
                  <a:spcPct val="80000"/>
                </a:lnSpc>
                <a:spcBef>
                  <a:spcPct val="40000"/>
                </a:spcBef>
                <a:buFont typeface="Times" panose="02020603050405020304" pitchFamily="18" charset="0"/>
                <a:buChar char="•"/>
                <a:defRPr sz="2800" b="1">
                  <a:solidFill>
                    <a:schemeClr val="tx1"/>
                  </a:solidFill>
                  <a:latin typeface="Times New Roman" panose="02020603050405020304" pitchFamily="18" charset="0"/>
                  <a:ea typeface="ＭＳ Ｐゴシック" panose="020B0600070205080204" pitchFamily="34" charset="-128"/>
                </a:defRPr>
              </a:lvl2pPr>
              <a:lvl3pPr marL="1143000" indent="-228600">
                <a:lnSpc>
                  <a:spcPct val="80000"/>
                </a:lnSpc>
                <a:spcBef>
                  <a:spcPct val="40000"/>
                </a:spcBef>
                <a:buFont typeface="Times" panose="02020603050405020304" pitchFamily="18" charset="0"/>
                <a:buChar char="•"/>
                <a:defRPr sz="2400" b="1">
                  <a:solidFill>
                    <a:schemeClr val="tx1"/>
                  </a:solidFill>
                  <a:latin typeface="Times New Roman" panose="02020603050405020304" pitchFamily="18" charset="0"/>
                  <a:ea typeface="ＭＳ Ｐゴシック" panose="020B0600070205080204" pitchFamily="34" charset="-128"/>
                </a:defRPr>
              </a:lvl3pPr>
              <a:lvl4pPr marL="1600200" indent="-228600">
                <a:lnSpc>
                  <a:spcPct val="80000"/>
                </a:lnSpc>
                <a:spcBef>
                  <a:spcPct val="40000"/>
                </a:spcBef>
                <a:buFont typeface="Times" panose="02020603050405020304" pitchFamily="18" charset="0"/>
                <a:buChar char="•"/>
                <a:defRPr sz="1400" b="1">
                  <a:solidFill>
                    <a:schemeClr val="tx1"/>
                  </a:solidFill>
                  <a:latin typeface="Times New Roman" panose="02020603050405020304" pitchFamily="18" charset="0"/>
                  <a:ea typeface="ＭＳ Ｐゴシック" panose="020B0600070205080204" pitchFamily="34" charset="-128"/>
                </a:defRPr>
              </a:lvl4pPr>
              <a:lvl5pPr marL="2057400" indent="-228600">
                <a:lnSpc>
                  <a:spcPct val="80000"/>
                </a:lnSpc>
                <a:spcBef>
                  <a:spcPct val="40000"/>
                </a:spcBef>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80000"/>
                </a:lnSpc>
                <a:spcBef>
                  <a:spcPct val="40000"/>
                </a:spcBef>
                <a:spcAft>
                  <a:spcPct val="0"/>
                </a:spcAft>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80000"/>
                </a:lnSpc>
                <a:spcBef>
                  <a:spcPct val="40000"/>
                </a:spcBef>
                <a:spcAft>
                  <a:spcPct val="0"/>
                </a:spcAft>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80000"/>
                </a:lnSpc>
                <a:spcBef>
                  <a:spcPct val="40000"/>
                </a:spcBef>
                <a:spcAft>
                  <a:spcPct val="0"/>
                </a:spcAft>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80000"/>
                </a:lnSpc>
                <a:spcBef>
                  <a:spcPct val="40000"/>
                </a:spcBef>
                <a:spcAft>
                  <a:spcPct val="0"/>
                </a:spcAft>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9pPr>
            </a:lstStyle>
            <a:p>
              <a:pPr algn="ctr">
                <a:lnSpc>
                  <a:spcPct val="100000"/>
                </a:lnSpc>
                <a:spcBef>
                  <a:spcPct val="0"/>
                </a:spcBef>
                <a:buFontTx/>
                <a:buNone/>
              </a:pPr>
              <a:r>
                <a:rPr lang="en-US" sz="1800" b="0" dirty="0">
                  <a:solidFill>
                    <a:srgbClr val="FFFFFF"/>
                  </a:solidFill>
                  <a:latin typeface="+mn-lt"/>
                </a:rPr>
                <a:t>LH</a:t>
              </a:r>
            </a:p>
          </p:txBody>
        </p:sp>
        <p:sp>
          <p:nvSpPr>
            <p:cNvPr id="52259" name="Oval 19"/>
            <p:cNvSpPr>
              <a:spLocks noChangeArrowheads="1"/>
            </p:cNvSpPr>
            <p:nvPr/>
          </p:nvSpPr>
          <p:spPr bwMode="auto">
            <a:xfrm>
              <a:off x="2160" y="2736"/>
              <a:ext cx="288" cy="192"/>
            </a:xfrm>
            <a:prstGeom prst="ellipse">
              <a:avLst/>
            </a:prstGeom>
            <a:solidFill>
              <a:srgbClr val="0099CC"/>
            </a:solidFill>
            <a:ln w="57150">
              <a:solidFill>
                <a:srgbClr val="0099CC"/>
              </a:solidFill>
              <a:round/>
              <a:headEnd/>
              <a:tailEnd/>
            </a:ln>
            <a:effectLst/>
            <a:extLst>
              <a:ext uri="{AF507438-7753-43e0-B8FC-AC1667EBCBE1}">
                <a14:hiddenEffects xmlns="" xmlns:a14="http://schemas.microsoft.com/office/drawing/2010/main">
                  <a:effectLst>
                    <a:outerShdw dist="25400" algn="ctr" rotWithShape="0">
                      <a:srgbClr val="000000">
                        <a:alpha val="50000"/>
                      </a:srgbClr>
                    </a:outerShdw>
                  </a:effectLst>
                </a14:hiddenEffects>
              </a:ext>
            </a:extLst>
          </p:spPr>
          <p:txBody>
            <a:bodyPr wrap="none" anchor="ctr"/>
            <a:lstStyle>
              <a:lvl1pPr>
                <a:lnSpc>
                  <a:spcPct val="80000"/>
                </a:lnSpc>
                <a:spcBef>
                  <a:spcPct val="40000"/>
                </a:spcBef>
                <a:buFont typeface="Times" panose="02020603050405020304" pitchFamily="18" charset="0"/>
                <a:buChar char="•"/>
                <a:defRPr sz="3200" b="1">
                  <a:solidFill>
                    <a:schemeClr val="tx1"/>
                  </a:solidFill>
                  <a:latin typeface="Times New Roman" panose="02020603050405020304" pitchFamily="18" charset="0"/>
                  <a:ea typeface="ＭＳ Ｐゴシック" panose="020B0600070205080204" pitchFamily="34" charset="-128"/>
                </a:defRPr>
              </a:lvl1pPr>
              <a:lvl2pPr marL="742950" indent="-285750">
                <a:lnSpc>
                  <a:spcPct val="80000"/>
                </a:lnSpc>
                <a:spcBef>
                  <a:spcPct val="40000"/>
                </a:spcBef>
                <a:buFont typeface="Times" panose="02020603050405020304" pitchFamily="18" charset="0"/>
                <a:buChar char="•"/>
                <a:defRPr sz="2800" b="1">
                  <a:solidFill>
                    <a:schemeClr val="tx1"/>
                  </a:solidFill>
                  <a:latin typeface="Times New Roman" panose="02020603050405020304" pitchFamily="18" charset="0"/>
                  <a:ea typeface="ＭＳ Ｐゴシック" panose="020B0600070205080204" pitchFamily="34" charset="-128"/>
                </a:defRPr>
              </a:lvl2pPr>
              <a:lvl3pPr marL="1143000" indent="-228600">
                <a:lnSpc>
                  <a:spcPct val="80000"/>
                </a:lnSpc>
                <a:spcBef>
                  <a:spcPct val="40000"/>
                </a:spcBef>
                <a:buFont typeface="Times" panose="02020603050405020304" pitchFamily="18" charset="0"/>
                <a:buChar char="•"/>
                <a:defRPr sz="2400" b="1">
                  <a:solidFill>
                    <a:schemeClr val="tx1"/>
                  </a:solidFill>
                  <a:latin typeface="Times New Roman" panose="02020603050405020304" pitchFamily="18" charset="0"/>
                  <a:ea typeface="ＭＳ Ｐゴシック" panose="020B0600070205080204" pitchFamily="34" charset="-128"/>
                </a:defRPr>
              </a:lvl3pPr>
              <a:lvl4pPr marL="1600200" indent="-228600">
                <a:lnSpc>
                  <a:spcPct val="80000"/>
                </a:lnSpc>
                <a:spcBef>
                  <a:spcPct val="40000"/>
                </a:spcBef>
                <a:buFont typeface="Times" panose="02020603050405020304" pitchFamily="18" charset="0"/>
                <a:buChar char="•"/>
                <a:defRPr sz="1400" b="1">
                  <a:solidFill>
                    <a:schemeClr val="tx1"/>
                  </a:solidFill>
                  <a:latin typeface="Times New Roman" panose="02020603050405020304" pitchFamily="18" charset="0"/>
                  <a:ea typeface="ＭＳ Ｐゴシック" panose="020B0600070205080204" pitchFamily="34" charset="-128"/>
                </a:defRPr>
              </a:lvl4pPr>
              <a:lvl5pPr marL="2057400" indent="-228600">
                <a:lnSpc>
                  <a:spcPct val="80000"/>
                </a:lnSpc>
                <a:spcBef>
                  <a:spcPct val="40000"/>
                </a:spcBef>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80000"/>
                </a:lnSpc>
                <a:spcBef>
                  <a:spcPct val="40000"/>
                </a:spcBef>
                <a:spcAft>
                  <a:spcPct val="0"/>
                </a:spcAft>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80000"/>
                </a:lnSpc>
                <a:spcBef>
                  <a:spcPct val="40000"/>
                </a:spcBef>
                <a:spcAft>
                  <a:spcPct val="0"/>
                </a:spcAft>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80000"/>
                </a:lnSpc>
                <a:spcBef>
                  <a:spcPct val="40000"/>
                </a:spcBef>
                <a:spcAft>
                  <a:spcPct val="0"/>
                </a:spcAft>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80000"/>
                </a:lnSpc>
                <a:spcBef>
                  <a:spcPct val="40000"/>
                </a:spcBef>
                <a:spcAft>
                  <a:spcPct val="0"/>
                </a:spcAft>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9pPr>
            </a:lstStyle>
            <a:p>
              <a:pPr algn="ctr">
                <a:lnSpc>
                  <a:spcPct val="100000"/>
                </a:lnSpc>
                <a:spcBef>
                  <a:spcPct val="0"/>
                </a:spcBef>
                <a:buFontTx/>
                <a:buNone/>
              </a:pPr>
              <a:r>
                <a:rPr lang="en-US" sz="1800">
                  <a:latin typeface="+mn-lt"/>
                </a:rPr>
                <a:t>+</a:t>
              </a:r>
              <a:endParaRPr lang="en-US" sz="1800">
                <a:solidFill>
                  <a:schemeClr val="bg2"/>
                </a:solidFill>
                <a:latin typeface="+mn-lt"/>
              </a:endParaRPr>
            </a:p>
          </p:txBody>
        </p:sp>
        <p:sp>
          <p:nvSpPr>
            <p:cNvPr id="52260" name="Oval 20"/>
            <p:cNvSpPr>
              <a:spLocks noChangeArrowheads="1"/>
            </p:cNvSpPr>
            <p:nvPr/>
          </p:nvSpPr>
          <p:spPr bwMode="auto">
            <a:xfrm>
              <a:off x="3984" y="2736"/>
              <a:ext cx="288" cy="192"/>
            </a:xfrm>
            <a:prstGeom prst="ellipse">
              <a:avLst/>
            </a:prstGeom>
            <a:solidFill>
              <a:srgbClr val="0099CC"/>
            </a:solidFill>
            <a:ln w="57150">
              <a:solidFill>
                <a:srgbClr val="0099CC"/>
              </a:solidFill>
              <a:round/>
              <a:headEnd/>
              <a:tailEnd/>
            </a:ln>
            <a:effectLst/>
            <a:extLst>
              <a:ext uri="{AF507438-7753-43e0-B8FC-AC1667EBCBE1}">
                <a14:hiddenEffects xmlns="" xmlns:a14="http://schemas.microsoft.com/office/drawing/2010/main">
                  <a:effectLst>
                    <a:outerShdw dist="25400" algn="ctr" rotWithShape="0">
                      <a:srgbClr val="000000">
                        <a:alpha val="50000"/>
                      </a:srgbClr>
                    </a:outerShdw>
                  </a:effectLst>
                </a14:hiddenEffects>
              </a:ext>
            </a:extLst>
          </p:spPr>
          <p:txBody>
            <a:bodyPr wrap="none" anchor="ctr"/>
            <a:lstStyle>
              <a:lvl1pPr>
                <a:lnSpc>
                  <a:spcPct val="80000"/>
                </a:lnSpc>
                <a:spcBef>
                  <a:spcPct val="40000"/>
                </a:spcBef>
                <a:buFont typeface="Times" panose="02020603050405020304" pitchFamily="18" charset="0"/>
                <a:buChar char="•"/>
                <a:defRPr sz="3200" b="1">
                  <a:solidFill>
                    <a:schemeClr val="tx1"/>
                  </a:solidFill>
                  <a:latin typeface="Times New Roman" panose="02020603050405020304" pitchFamily="18" charset="0"/>
                  <a:ea typeface="ＭＳ Ｐゴシック" panose="020B0600070205080204" pitchFamily="34" charset="-128"/>
                </a:defRPr>
              </a:lvl1pPr>
              <a:lvl2pPr marL="742950" indent="-285750">
                <a:lnSpc>
                  <a:spcPct val="80000"/>
                </a:lnSpc>
                <a:spcBef>
                  <a:spcPct val="40000"/>
                </a:spcBef>
                <a:buFont typeface="Times" panose="02020603050405020304" pitchFamily="18" charset="0"/>
                <a:buChar char="•"/>
                <a:defRPr sz="2800" b="1">
                  <a:solidFill>
                    <a:schemeClr val="tx1"/>
                  </a:solidFill>
                  <a:latin typeface="Times New Roman" panose="02020603050405020304" pitchFamily="18" charset="0"/>
                  <a:ea typeface="ＭＳ Ｐゴシック" panose="020B0600070205080204" pitchFamily="34" charset="-128"/>
                </a:defRPr>
              </a:lvl2pPr>
              <a:lvl3pPr marL="1143000" indent="-228600">
                <a:lnSpc>
                  <a:spcPct val="80000"/>
                </a:lnSpc>
                <a:spcBef>
                  <a:spcPct val="40000"/>
                </a:spcBef>
                <a:buFont typeface="Times" panose="02020603050405020304" pitchFamily="18" charset="0"/>
                <a:buChar char="•"/>
                <a:defRPr sz="2400" b="1">
                  <a:solidFill>
                    <a:schemeClr val="tx1"/>
                  </a:solidFill>
                  <a:latin typeface="Times New Roman" panose="02020603050405020304" pitchFamily="18" charset="0"/>
                  <a:ea typeface="ＭＳ Ｐゴシック" panose="020B0600070205080204" pitchFamily="34" charset="-128"/>
                </a:defRPr>
              </a:lvl3pPr>
              <a:lvl4pPr marL="1600200" indent="-228600">
                <a:lnSpc>
                  <a:spcPct val="80000"/>
                </a:lnSpc>
                <a:spcBef>
                  <a:spcPct val="40000"/>
                </a:spcBef>
                <a:buFont typeface="Times" panose="02020603050405020304" pitchFamily="18" charset="0"/>
                <a:buChar char="•"/>
                <a:defRPr sz="1400" b="1">
                  <a:solidFill>
                    <a:schemeClr val="tx1"/>
                  </a:solidFill>
                  <a:latin typeface="Times New Roman" panose="02020603050405020304" pitchFamily="18" charset="0"/>
                  <a:ea typeface="ＭＳ Ｐゴシック" panose="020B0600070205080204" pitchFamily="34" charset="-128"/>
                </a:defRPr>
              </a:lvl4pPr>
              <a:lvl5pPr marL="2057400" indent="-228600">
                <a:lnSpc>
                  <a:spcPct val="80000"/>
                </a:lnSpc>
                <a:spcBef>
                  <a:spcPct val="40000"/>
                </a:spcBef>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80000"/>
                </a:lnSpc>
                <a:spcBef>
                  <a:spcPct val="40000"/>
                </a:spcBef>
                <a:spcAft>
                  <a:spcPct val="0"/>
                </a:spcAft>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80000"/>
                </a:lnSpc>
                <a:spcBef>
                  <a:spcPct val="40000"/>
                </a:spcBef>
                <a:spcAft>
                  <a:spcPct val="0"/>
                </a:spcAft>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80000"/>
                </a:lnSpc>
                <a:spcBef>
                  <a:spcPct val="40000"/>
                </a:spcBef>
                <a:spcAft>
                  <a:spcPct val="0"/>
                </a:spcAft>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80000"/>
                </a:lnSpc>
                <a:spcBef>
                  <a:spcPct val="40000"/>
                </a:spcBef>
                <a:spcAft>
                  <a:spcPct val="0"/>
                </a:spcAft>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9pPr>
            </a:lstStyle>
            <a:p>
              <a:pPr algn="ctr">
                <a:lnSpc>
                  <a:spcPct val="100000"/>
                </a:lnSpc>
                <a:spcBef>
                  <a:spcPct val="0"/>
                </a:spcBef>
                <a:buFontTx/>
                <a:buNone/>
              </a:pPr>
              <a:r>
                <a:rPr lang="en-US" sz="1800">
                  <a:latin typeface="+mn-lt"/>
                </a:rPr>
                <a:t>+</a:t>
              </a:r>
              <a:endParaRPr lang="en-US" sz="1800">
                <a:solidFill>
                  <a:schemeClr val="bg2"/>
                </a:solidFill>
                <a:latin typeface="+mn-lt"/>
              </a:endParaRPr>
            </a:p>
          </p:txBody>
        </p:sp>
      </p:grpSp>
      <p:grpSp>
        <p:nvGrpSpPr>
          <p:cNvPr id="3" name="Group 21"/>
          <p:cNvGrpSpPr>
            <a:grpSpLocks/>
          </p:cNvGrpSpPr>
          <p:nvPr/>
        </p:nvGrpSpPr>
        <p:grpSpPr bwMode="auto">
          <a:xfrm>
            <a:off x="2286000" y="1028700"/>
            <a:ext cx="5643563" cy="2686050"/>
            <a:chOff x="1008" y="960"/>
            <a:chExt cx="4740" cy="2256"/>
          </a:xfrm>
        </p:grpSpPr>
        <p:sp>
          <p:nvSpPr>
            <p:cNvPr id="52243" name="Text Box 22"/>
            <p:cNvSpPr txBox="1">
              <a:spLocks noChangeArrowheads="1"/>
            </p:cNvSpPr>
            <p:nvPr/>
          </p:nvSpPr>
          <p:spPr bwMode="auto">
            <a:xfrm>
              <a:off x="1549" y="2053"/>
              <a:ext cx="645" cy="31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 uri="{AF507438-7753-43e0-B8FC-AC1667EBCBE1}">
                <a14:hiddenEffects xmlns="" xmlns:a14="http://schemas.microsoft.com/office/drawing/2010/main">
                  <a:effectLst>
                    <a:outerShdw dist="25400" algn="ctr" rotWithShape="0">
                      <a:srgbClr val="000000">
                        <a:alpha val="50000"/>
                      </a:srgbClr>
                    </a:outerShdw>
                  </a:effectLst>
                </a14:hiddenEffects>
              </a:ext>
            </a:extLst>
          </p:spPr>
          <p:txBody>
            <a:bodyPr wrap="none" anchor="ctr">
              <a:spAutoFit/>
            </a:bodyPr>
            <a:lstStyle>
              <a:lvl1pPr>
                <a:lnSpc>
                  <a:spcPct val="80000"/>
                </a:lnSpc>
                <a:spcBef>
                  <a:spcPct val="40000"/>
                </a:spcBef>
                <a:buFont typeface="Times" panose="02020603050405020304" pitchFamily="18" charset="0"/>
                <a:buChar char="•"/>
                <a:defRPr sz="3200" b="1">
                  <a:solidFill>
                    <a:schemeClr val="tx1"/>
                  </a:solidFill>
                  <a:latin typeface="Times New Roman" panose="02020603050405020304" pitchFamily="18" charset="0"/>
                  <a:ea typeface="ＭＳ Ｐゴシック" panose="020B0600070205080204" pitchFamily="34" charset="-128"/>
                </a:defRPr>
              </a:lvl1pPr>
              <a:lvl2pPr marL="742950" indent="-285750">
                <a:lnSpc>
                  <a:spcPct val="80000"/>
                </a:lnSpc>
                <a:spcBef>
                  <a:spcPct val="40000"/>
                </a:spcBef>
                <a:buFont typeface="Times" panose="02020603050405020304" pitchFamily="18" charset="0"/>
                <a:buChar char="•"/>
                <a:defRPr sz="2800" b="1">
                  <a:solidFill>
                    <a:schemeClr val="tx1"/>
                  </a:solidFill>
                  <a:latin typeface="Times New Roman" panose="02020603050405020304" pitchFamily="18" charset="0"/>
                  <a:ea typeface="ＭＳ Ｐゴシック" panose="020B0600070205080204" pitchFamily="34" charset="-128"/>
                </a:defRPr>
              </a:lvl2pPr>
              <a:lvl3pPr marL="1143000" indent="-228600">
                <a:lnSpc>
                  <a:spcPct val="80000"/>
                </a:lnSpc>
                <a:spcBef>
                  <a:spcPct val="40000"/>
                </a:spcBef>
                <a:buFont typeface="Times" panose="02020603050405020304" pitchFamily="18" charset="0"/>
                <a:buChar char="•"/>
                <a:defRPr sz="2400" b="1">
                  <a:solidFill>
                    <a:schemeClr val="tx1"/>
                  </a:solidFill>
                  <a:latin typeface="Times New Roman" panose="02020603050405020304" pitchFamily="18" charset="0"/>
                  <a:ea typeface="ＭＳ Ｐゴシック" panose="020B0600070205080204" pitchFamily="34" charset="-128"/>
                </a:defRPr>
              </a:lvl3pPr>
              <a:lvl4pPr marL="1600200" indent="-228600">
                <a:lnSpc>
                  <a:spcPct val="80000"/>
                </a:lnSpc>
                <a:spcBef>
                  <a:spcPct val="40000"/>
                </a:spcBef>
                <a:buFont typeface="Times" panose="02020603050405020304" pitchFamily="18" charset="0"/>
                <a:buChar char="•"/>
                <a:defRPr sz="1400" b="1">
                  <a:solidFill>
                    <a:schemeClr val="tx1"/>
                  </a:solidFill>
                  <a:latin typeface="Times New Roman" panose="02020603050405020304" pitchFamily="18" charset="0"/>
                  <a:ea typeface="ＭＳ Ｐゴシック" panose="020B0600070205080204" pitchFamily="34" charset="-128"/>
                </a:defRPr>
              </a:lvl4pPr>
              <a:lvl5pPr marL="2057400" indent="-228600">
                <a:lnSpc>
                  <a:spcPct val="80000"/>
                </a:lnSpc>
                <a:spcBef>
                  <a:spcPct val="40000"/>
                </a:spcBef>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80000"/>
                </a:lnSpc>
                <a:spcBef>
                  <a:spcPct val="40000"/>
                </a:spcBef>
                <a:spcAft>
                  <a:spcPct val="0"/>
                </a:spcAft>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80000"/>
                </a:lnSpc>
                <a:spcBef>
                  <a:spcPct val="40000"/>
                </a:spcBef>
                <a:spcAft>
                  <a:spcPct val="0"/>
                </a:spcAft>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80000"/>
                </a:lnSpc>
                <a:spcBef>
                  <a:spcPct val="40000"/>
                </a:spcBef>
                <a:spcAft>
                  <a:spcPct val="0"/>
                </a:spcAft>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80000"/>
                </a:lnSpc>
                <a:spcBef>
                  <a:spcPct val="40000"/>
                </a:spcBef>
                <a:spcAft>
                  <a:spcPct val="0"/>
                </a:spcAft>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9pPr>
            </a:lstStyle>
            <a:p>
              <a:pPr algn="ctr">
                <a:lnSpc>
                  <a:spcPct val="100000"/>
                </a:lnSpc>
                <a:spcBef>
                  <a:spcPct val="0"/>
                </a:spcBef>
                <a:buFontTx/>
                <a:buNone/>
              </a:pPr>
              <a:r>
                <a:rPr lang="en-US" sz="1800" b="0" dirty="0" err="1">
                  <a:solidFill>
                    <a:srgbClr val="FFFFFF"/>
                  </a:solidFill>
                  <a:latin typeface="+mn-lt"/>
                </a:rPr>
                <a:t>Inhibin</a:t>
              </a:r>
              <a:endParaRPr lang="en-US" sz="1800" b="0" dirty="0">
                <a:solidFill>
                  <a:srgbClr val="FFFFFF"/>
                </a:solidFill>
                <a:latin typeface="+mn-lt"/>
              </a:endParaRPr>
            </a:p>
          </p:txBody>
        </p:sp>
        <p:grpSp>
          <p:nvGrpSpPr>
            <p:cNvPr id="52244" name="Group 23"/>
            <p:cNvGrpSpPr>
              <a:grpSpLocks/>
            </p:cNvGrpSpPr>
            <p:nvPr/>
          </p:nvGrpSpPr>
          <p:grpSpPr bwMode="auto">
            <a:xfrm>
              <a:off x="1008" y="960"/>
              <a:ext cx="4224" cy="2256"/>
              <a:chOff x="1008" y="960"/>
              <a:chExt cx="4224" cy="2256"/>
            </a:xfrm>
          </p:grpSpPr>
          <p:grpSp>
            <p:nvGrpSpPr>
              <p:cNvPr id="52246" name="Group 24"/>
              <p:cNvGrpSpPr>
                <a:grpSpLocks/>
              </p:cNvGrpSpPr>
              <p:nvPr/>
            </p:nvGrpSpPr>
            <p:grpSpPr bwMode="auto">
              <a:xfrm>
                <a:off x="1008" y="2256"/>
                <a:ext cx="1736" cy="608"/>
                <a:chOff x="1008" y="2256"/>
                <a:chExt cx="1736" cy="608"/>
              </a:xfrm>
            </p:grpSpPr>
            <p:sp>
              <p:nvSpPr>
                <p:cNvPr id="52253" name="Freeform 25"/>
                <p:cNvSpPr>
                  <a:spLocks/>
                </p:cNvSpPr>
                <p:nvPr/>
              </p:nvSpPr>
              <p:spPr bwMode="auto">
                <a:xfrm>
                  <a:off x="1008" y="2256"/>
                  <a:ext cx="1736" cy="608"/>
                </a:xfrm>
                <a:custGeom>
                  <a:avLst/>
                  <a:gdLst>
                    <a:gd name="T0" fmla="*/ 0 w 1736"/>
                    <a:gd name="T1" fmla="*/ 608 h 608"/>
                    <a:gd name="T2" fmla="*/ 384 w 1736"/>
                    <a:gd name="T3" fmla="*/ 224 h 608"/>
                    <a:gd name="T4" fmla="*/ 1536 w 1736"/>
                    <a:gd name="T5" fmla="*/ 32 h 608"/>
                    <a:gd name="T6" fmla="*/ 1584 w 1736"/>
                    <a:gd name="T7" fmla="*/ 32 h 608"/>
                    <a:gd name="T8" fmla="*/ 0 60000 65536"/>
                    <a:gd name="T9" fmla="*/ 0 60000 65536"/>
                    <a:gd name="T10" fmla="*/ 0 60000 65536"/>
                    <a:gd name="T11" fmla="*/ 0 60000 65536"/>
                    <a:gd name="T12" fmla="*/ 0 w 1736"/>
                    <a:gd name="T13" fmla="*/ 0 h 608"/>
                    <a:gd name="T14" fmla="*/ 1736 w 1736"/>
                    <a:gd name="T15" fmla="*/ 608 h 608"/>
                  </a:gdLst>
                  <a:ahLst/>
                  <a:cxnLst>
                    <a:cxn ang="T8">
                      <a:pos x="T0" y="T1"/>
                    </a:cxn>
                    <a:cxn ang="T9">
                      <a:pos x="T2" y="T3"/>
                    </a:cxn>
                    <a:cxn ang="T10">
                      <a:pos x="T4" y="T5"/>
                    </a:cxn>
                    <a:cxn ang="T11">
                      <a:pos x="T6" y="T7"/>
                    </a:cxn>
                  </a:cxnLst>
                  <a:rect l="T12" t="T13" r="T14" b="T15"/>
                  <a:pathLst>
                    <a:path w="1736" h="608">
                      <a:moveTo>
                        <a:pt x="0" y="608"/>
                      </a:moveTo>
                      <a:cubicBezTo>
                        <a:pt x="64" y="464"/>
                        <a:pt x="128" y="320"/>
                        <a:pt x="384" y="224"/>
                      </a:cubicBezTo>
                      <a:cubicBezTo>
                        <a:pt x="640" y="128"/>
                        <a:pt x="1336" y="64"/>
                        <a:pt x="1536" y="32"/>
                      </a:cubicBezTo>
                      <a:cubicBezTo>
                        <a:pt x="1736" y="0"/>
                        <a:pt x="1660" y="16"/>
                        <a:pt x="1584" y="32"/>
                      </a:cubicBezTo>
                    </a:path>
                  </a:pathLst>
                </a:custGeom>
                <a:noFill/>
                <a:ln w="57150">
                  <a:solidFill>
                    <a:schemeClr val="accent1"/>
                  </a:solidFill>
                  <a:round/>
                  <a:headEnd/>
                  <a:tailEnd type="arrow"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25400" algn="ctr" rotWithShape="0">
                          <a:srgbClr val="000000">
                            <a:alpha val="50000"/>
                          </a:srgbClr>
                        </a:outerShdw>
                      </a:effectLst>
                    </a14:hiddenEffects>
                  </a:ext>
                </a:extLst>
              </p:spPr>
              <p:txBody>
                <a:bodyPr wrap="none" anchor="ctr"/>
                <a:lstStyle/>
                <a:p>
                  <a:endParaRPr lang="en-US" sz="1013" dirty="0"/>
                </a:p>
              </p:txBody>
            </p:sp>
            <p:sp>
              <p:nvSpPr>
                <p:cNvPr id="52254" name="Oval 26"/>
                <p:cNvSpPr>
                  <a:spLocks noChangeArrowheads="1"/>
                </p:cNvSpPr>
                <p:nvPr/>
              </p:nvSpPr>
              <p:spPr bwMode="auto">
                <a:xfrm>
                  <a:off x="1392" y="2352"/>
                  <a:ext cx="288" cy="192"/>
                </a:xfrm>
                <a:prstGeom prst="ellipse">
                  <a:avLst/>
                </a:prstGeom>
                <a:solidFill>
                  <a:schemeClr val="accent1"/>
                </a:solidFill>
                <a:ln w="57150">
                  <a:solidFill>
                    <a:schemeClr val="accent1"/>
                  </a:solidFill>
                  <a:round/>
                  <a:headEnd/>
                  <a:tailEnd/>
                </a:ln>
                <a:effectLst/>
                <a:extLst>
                  <a:ext uri="{AF507438-7753-43e0-B8FC-AC1667EBCBE1}">
                    <a14:hiddenEffects xmlns="" xmlns:a14="http://schemas.microsoft.com/office/drawing/2010/main">
                      <a:effectLst>
                        <a:outerShdw dist="25400" algn="ctr" rotWithShape="0">
                          <a:srgbClr val="000000">
                            <a:alpha val="50000"/>
                          </a:srgbClr>
                        </a:outerShdw>
                      </a:effectLst>
                    </a14:hiddenEffects>
                  </a:ext>
                </a:extLst>
              </p:spPr>
              <p:txBody>
                <a:bodyPr wrap="none" anchor="ctr"/>
                <a:lstStyle>
                  <a:lvl1pPr>
                    <a:lnSpc>
                      <a:spcPct val="80000"/>
                    </a:lnSpc>
                    <a:spcBef>
                      <a:spcPct val="40000"/>
                    </a:spcBef>
                    <a:buFont typeface="Times" panose="02020603050405020304" pitchFamily="18" charset="0"/>
                    <a:buChar char="•"/>
                    <a:defRPr sz="3200" b="1">
                      <a:solidFill>
                        <a:schemeClr val="tx1"/>
                      </a:solidFill>
                      <a:latin typeface="Times New Roman" panose="02020603050405020304" pitchFamily="18" charset="0"/>
                      <a:ea typeface="ＭＳ Ｐゴシック" panose="020B0600070205080204" pitchFamily="34" charset="-128"/>
                    </a:defRPr>
                  </a:lvl1pPr>
                  <a:lvl2pPr marL="742950" indent="-285750">
                    <a:lnSpc>
                      <a:spcPct val="80000"/>
                    </a:lnSpc>
                    <a:spcBef>
                      <a:spcPct val="40000"/>
                    </a:spcBef>
                    <a:buFont typeface="Times" panose="02020603050405020304" pitchFamily="18" charset="0"/>
                    <a:buChar char="•"/>
                    <a:defRPr sz="2800" b="1">
                      <a:solidFill>
                        <a:schemeClr val="tx1"/>
                      </a:solidFill>
                      <a:latin typeface="Times New Roman" panose="02020603050405020304" pitchFamily="18" charset="0"/>
                      <a:ea typeface="ＭＳ Ｐゴシック" panose="020B0600070205080204" pitchFamily="34" charset="-128"/>
                    </a:defRPr>
                  </a:lvl2pPr>
                  <a:lvl3pPr marL="1143000" indent="-228600">
                    <a:lnSpc>
                      <a:spcPct val="80000"/>
                    </a:lnSpc>
                    <a:spcBef>
                      <a:spcPct val="40000"/>
                    </a:spcBef>
                    <a:buFont typeface="Times" panose="02020603050405020304" pitchFamily="18" charset="0"/>
                    <a:buChar char="•"/>
                    <a:defRPr sz="2400" b="1">
                      <a:solidFill>
                        <a:schemeClr val="tx1"/>
                      </a:solidFill>
                      <a:latin typeface="Times New Roman" panose="02020603050405020304" pitchFamily="18" charset="0"/>
                      <a:ea typeface="ＭＳ Ｐゴシック" panose="020B0600070205080204" pitchFamily="34" charset="-128"/>
                    </a:defRPr>
                  </a:lvl3pPr>
                  <a:lvl4pPr marL="1600200" indent="-228600">
                    <a:lnSpc>
                      <a:spcPct val="80000"/>
                    </a:lnSpc>
                    <a:spcBef>
                      <a:spcPct val="40000"/>
                    </a:spcBef>
                    <a:buFont typeface="Times" panose="02020603050405020304" pitchFamily="18" charset="0"/>
                    <a:buChar char="•"/>
                    <a:defRPr sz="1400" b="1">
                      <a:solidFill>
                        <a:schemeClr val="tx1"/>
                      </a:solidFill>
                      <a:latin typeface="Times New Roman" panose="02020603050405020304" pitchFamily="18" charset="0"/>
                      <a:ea typeface="ＭＳ Ｐゴシック" panose="020B0600070205080204" pitchFamily="34" charset="-128"/>
                    </a:defRPr>
                  </a:lvl4pPr>
                  <a:lvl5pPr marL="2057400" indent="-228600">
                    <a:lnSpc>
                      <a:spcPct val="80000"/>
                    </a:lnSpc>
                    <a:spcBef>
                      <a:spcPct val="40000"/>
                    </a:spcBef>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80000"/>
                    </a:lnSpc>
                    <a:spcBef>
                      <a:spcPct val="40000"/>
                    </a:spcBef>
                    <a:spcAft>
                      <a:spcPct val="0"/>
                    </a:spcAft>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80000"/>
                    </a:lnSpc>
                    <a:spcBef>
                      <a:spcPct val="40000"/>
                    </a:spcBef>
                    <a:spcAft>
                      <a:spcPct val="0"/>
                    </a:spcAft>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80000"/>
                    </a:lnSpc>
                    <a:spcBef>
                      <a:spcPct val="40000"/>
                    </a:spcBef>
                    <a:spcAft>
                      <a:spcPct val="0"/>
                    </a:spcAft>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80000"/>
                    </a:lnSpc>
                    <a:spcBef>
                      <a:spcPct val="40000"/>
                    </a:spcBef>
                    <a:spcAft>
                      <a:spcPct val="0"/>
                    </a:spcAft>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9pPr>
                </a:lstStyle>
                <a:p>
                  <a:pPr algn="ctr">
                    <a:lnSpc>
                      <a:spcPct val="100000"/>
                    </a:lnSpc>
                    <a:spcBef>
                      <a:spcPct val="0"/>
                    </a:spcBef>
                    <a:buFontTx/>
                    <a:buNone/>
                  </a:pPr>
                  <a:r>
                    <a:rPr lang="en-US" sz="1800">
                      <a:latin typeface="+mn-lt"/>
                    </a:rPr>
                    <a:t>-</a:t>
                  </a:r>
                  <a:endParaRPr lang="en-US" sz="1800">
                    <a:solidFill>
                      <a:schemeClr val="bg2"/>
                    </a:solidFill>
                    <a:latin typeface="+mn-lt"/>
                  </a:endParaRPr>
                </a:p>
              </p:txBody>
            </p:sp>
          </p:grpSp>
          <p:grpSp>
            <p:nvGrpSpPr>
              <p:cNvPr id="52247" name="Group 27"/>
              <p:cNvGrpSpPr>
                <a:grpSpLocks/>
              </p:cNvGrpSpPr>
              <p:nvPr/>
            </p:nvGrpSpPr>
            <p:grpSpPr bwMode="auto">
              <a:xfrm>
                <a:off x="3696" y="2136"/>
                <a:ext cx="1184" cy="1080"/>
                <a:chOff x="3696" y="2136"/>
                <a:chExt cx="1184" cy="1080"/>
              </a:xfrm>
            </p:grpSpPr>
            <p:sp>
              <p:nvSpPr>
                <p:cNvPr id="52251" name="Freeform 28"/>
                <p:cNvSpPr>
                  <a:spLocks/>
                </p:cNvSpPr>
                <p:nvPr/>
              </p:nvSpPr>
              <p:spPr bwMode="auto">
                <a:xfrm>
                  <a:off x="3696" y="2136"/>
                  <a:ext cx="1184" cy="1080"/>
                </a:xfrm>
                <a:custGeom>
                  <a:avLst/>
                  <a:gdLst>
                    <a:gd name="T0" fmla="*/ 1152 w 1184"/>
                    <a:gd name="T1" fmla="*/ 1080 h 1080"/>
                    <a:gd name="T2" fmla="*/ 1056 w 1184"/>
                    <a:gd name="T3" fmla="*/ 504 h 1080"/>
                    <a:gd name="T4" fmla="*/ 384 w 1184"/>
                    <a:gd name="T5" fmla="*/ 72 h 1080"/>
                    <a:gd name="T6" fmla="*/ 48 w 1184"/>
                    <a:gd name="T7" fmla="*/ 72 h 1080"/>
                    <a:gd name="T8" fmla="*/ 96 w 1184"/>
                    <a:gd name="T9" fmla="*/ 72 h 1080"/>
                    <a:gd name="T10" fmla="*/ 0 60000 65536"/>
                    <a:gd name="T11" fmla="*/ 0 60000 65536"/>
                    <a:gd name="T12" fmla="*/ 0 60000 65536"/>
                    <a:gd name="T13" fmla="*/ 0 60000 65536"/>
                    <a:gd name="T14" fmla="*/ 0 60000 65536"/>
                    <a:gd name="T15" fmla="*/ 0 w 1184"/>
                    <a:gd name="T16" fmla="*/ 0 h 1080"/>
                    <a:gd name="T17" fmla="*/ 1184 w 1184"/>
                    <a:gd name="T18" fmla="*/ 1080 h 1080"/>
                  </a:gdLst>
                  <a:ahLst/>
                  <a:cxnLst>
                    <a:cxn ang="T10">
                      <a:pos x="T0" y="T1"/>
                    </a:cxn>
                    <a:cxn ang="T11">
                      <a:pos x="T2" y="T3"/>
                    </a:cxn>
                    <a:cxn ang="T12">
                      <a:pos x="T4" y="T5"/>
                    </a:cxn>
                    <a:cxn ang="T13">
                      <a:pos x="T6" y="T7"/>
                    </a:cxn>
                    <a:cxn ang="T14">
                      <a:pos x="T8" y="T9"/>
                    </a:cxn>
                  </a:cxnLst>
                  <a:rect l="T15" t="T16" r="T17" b="T18"/>
                  <a:pathLst>
                    <a:path w="1184" h="1080">
                      <a:moveTo>
                        <a:pt x="1152" y="1080"/>
                      </a:moveTo>
                      <a:cubicBezTo>
                        <a:pt x="1168" y="876"/>
                        <a:pt x="1184" y="672"/>
                        <a:pt x="1056" y="504"/>
                      </a:cubicBezTo>
                      <a:cubicBezTo>
                        <a:pt x="928" y="336"/>
                        <a:pt x="552" y="144"/>
                        <a:pt x="384" y="72"/>
                      </a:cubicBezTo>
                      <a:cubicBezTo>
                        <a:pt x="216" y="0"/>
                        <a:pt x="96" y="72"/>
                        <a:pt x="48" y="72"/>
                      </a:cubicBezTo>
                      <a:cubicBezTo>
                        <a:pt x="0" y="72"/>
                        <a:pt x="48" y="72"/>
                        <a:pt x="96" y="72"/>
                      </a:cubicBezTo>
                    </a:path>
                  </a:pathLst>
                </a:custGeom>
                <a:noFill/>
                <a:ln w="57150">
                  <a:solidFill>
                    <a:schemeClr val="accent1"/>
                  </a:solidFill>
                  <a:round/>
                  <a:headEnd/>
                  <a:tailEnd type="stealth"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25400" algn="ctr" rotWithShape="0">
                          <a:srgbClr val="000000">
                            <a:alpha val="50000"/>
                          </a:srgbClr>
                        </a:outerShdw>
                      </a:effectLst>
                    </a14:hiddenEffects>
                  </a:ext>
                </a:extLst>
              </p:spPr>
              <p:txBody>
                <a:bodyPr wrap="none" anchor="ctr"/>
                <a:lstStyle/>
                <a:p>
                  <a:endParaRPr lang="en-US" sz="1013" dirty="0"/>
                </a:p>
              </p:txBody>
            </p:sp>
            <p:sp>
              <p:nvSpPr>
                <p:cNvPr id="52252" name="Oval 29"/>
                <p:cNvSpPr>
                  <a:spLocks noChangeArrowheads="1"/>
                </p:cNvSpPr>
                <p:nvPr/>
              </p:nvSpPr>
              <p:spPr bwMode="auto">
                <a:xfrm>
                  <a:off x="4512" y="2448"/>
                  <a:ext cx="288" cy="192"/>
                </a:xfrm>
                <a:prstGeom prst="ellipse">
                  <a:avLst/>
                </a:prstGeom>
                <a:solidFill>
                  <a:schemeClr val="accent1"/>
                </a:solidFill>
                <a:ln w="57150">
                  <a:solidFill>
                    <a:schemeClr val="accent1"/>
                  </a:solidFill>
                  <a:round/>
                  <a:headEnd/>
                  <a:tailEnd/>
                </a:ln>
                <a:effectLst/>
                <a:extLst>
                  <a:ext uri="{AF507438-7753-43e0-B8FC-AC1667EBCBE1}">
                    <a14:hiddenEffects xmlns="" xmlns:a14="http://schemas.microsoft.com/office/drawing/2010/main">
                      <a:effectLst>
                        <a:outerShdw dist="25400" algn="ctr" rotWithShape="0">
                          <a:srgbClr val="000000">
                            <a:alpha val="50000"/>
                          </a:srgbClr>
                        </a:outerShdw>
                      </a:effectLst>
                    </a14:hiddenEffects>
                  </a:ext>
                </a:extLst>
              </p:spPr>
              <p:txBody>
                <a:bodyPr wrap="none" anchor="ctr"/>
                <a:lstStyle>
                  <a:lvl1pPr>
                    <a:lnSpc>
                      <a:spcPct val="80000"/>
                    </a:lnSpc>
                    <a:spcBef>
                      <a:spcPct val="40000"/>
                    </a:spcBef>
                    <a:buFont typeface="Times" panose="02020603050405020304" pitchFamily="18" charset="0"/>
                    <a:buChar char="•"/>
                    <a:defRPr sz="3200" b="1">
                      <a:solidFill>
                        <a:schemeClr val="tx1"/>
                      </a:solidFill>
                      <a:latin typeface="Times New Roman" panose="02020603050405020304" pitchFamily="18" charset="0"/>
                      <a:ea typeface="ＭＳ Ｐゴシック" panose="020B0600070205080204" pitchFamily="34" charset="-128"/>
                    </a:defRPr>
                  </a:lvl1pPr>
                  <a:lvl2pPr marL="742950" indent="-285750">
                    <a:lnSpc>
                      <a:spcPct val="80000"/>
                    </a:lnSpc>
                    <a:spcBef>
                      <a:spcPct val="40000"/>
                    </a:spcBef>
                    <a:buFont typeface="Times" panose="02020603050405020304" pitchFamily="18" charset="0"/>
                    <a:buChar char="•"/>
                    <a:defRPr sz="2800" b="1">
                      <a:solidFill>
                        <a:schemeClr val="tx1"/>
                      </a:solidFill>
                      <a:latin typeface="Times New Roman" panose="02020603050405020304" pitchFamily="18" charset="0"/>
                      <a:ea typeface="ＭＳ Ｐゴシック" panose="020B0600070205080204" pitchFamily="34" charset="-128"/>
                    </a:defRPr>
                  </a:lvl2pPr>
                  <a:lvl3pPr marL="1143000" indent="-228600">
                    <a:lnSpc>
                      <a:spcPct val="80000"/>
                    </a:lnSpc>
                    <a:spcBef>
                      <a:spcPct val="40000"/>
                    </a:spcBef>
                    <a:buFont typeface="Times" panose="02020603050405020304" pitchFamily="18" charset="0"/>
                    <a:buChar char="•"/>
                    <a:defRPr sz="2400" b="1">
                      <a:solidFill>
                        <a:schemeClr val="tx1"/>
                      </a:solidFill>
                      <a:latin typeface="Times New Roman" panose="02020603050405020304" pitchFamily="18" charset="0"/>
                      <a:ea typeface="ＭＳ Ｐゴシック" panose="020B0600070205080204" pitchFamily="34" charset="-128"/>
                    </a:defRPr>
                  </a:lvl3pPr>
                  <a:lvl4pPr marL="1600200" indent="-228600">
                    <a:lnSpc>
                      <a:spcPct val="80000"/>
                    </a:lnSpc>
                    <a:spcBef>
                      <a:spcPct val="40000"/>
                    </a:spcBef>
                    <a:buFont typeface="Times" panose="02020603050405020304" pitchFamily="18" charset="0"/>
                    <a:buChar char="•"/>
                    <a:defRPr sz="1400" b="1">
                      <a:solidFill>
                        <a:schemeClr val="tx1"/>
                      </a:solidFill>
                      <a:latin typeface="Times New Roman" panose="02020603050405020304" pitchFamily="18" charset="0"/>
                      <a:ea typeface="ＭＳ Ｐゴシック" panose="020B0600070205080204" pitchFamily="34" charset="-128"/>
                    </a:defRPr>
                  </a:lvl4pPr>
                  <a:lvl5pPr marL="2057400" indent="-228600">
                    <a:lnSpc>
                      <a:spcPct val="80000"/>
                    </a:lnSpc>
                    <a:spcBef>
                      <a:spcPct val="40000"/>
                    </a:spcBef>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80000"/>
                    </a:lnSpc>
                    <a:spcBef>
                      <a:spcPct val="40000"/>
                    </a:spcBef>
                    <a:spcAft>
                      <a:spcPct val="0"/>
                    </a:spcAft>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80000"/>
                    </a:lnSpc>
                    <a:spcBef>
                      <a:spcPct val="40000"/>
                    </a:spcBef>
                    <a:spcAft>
                      <a:spcPct val="0"/>
                    </a:spcAft>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80000"/>
                    </a:lnSpc>
                    <a:spcBef>
                      <a:spcPct val="40000"/>
                    </a:spcBef>
                    <a:spcAft>
                      <a:spcPct val="0"/>
                    </a:spcAft>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80000"/>
                    </a:lnSpc>
                    <a:spcBef>
                      <a:spcPct val="40000"/>
                    </a:spcBef>
                    <a:spcAft>
                      <a:spcPct val="0"/>
                    </a:spcAft>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9pPr>
                </a:lstStyle>
                <a:p>
                  <a:pPr algn="ctr">
                    <a:lnSpc>
                      <a:spcPct val="100000"/>
                    </a:lnSpc>
                    <a:spcBef>
                      <a:spcPct val="0"/>
                    </a:spcBef>
                    <a:buFontTx/>
                    <a:buNone/>
                  </a:pPr>
                  <a:r>
                    <a:rPr lang="en-US" sz="1800">
                      <a:latin typeface="+mn-lt"/>
                    </a:rPr>
                    <a:t>-</a:t>
                  </a:r>
                  <a:endParaRPr lang="en-US" sz="1800">
                    <a:solidFill>
                      <a:schemeClr val="bg2"/>
                    </a:solidFill>
                    <a:latin typeface="+mn-lt"/>
                  </a:endParaRPr>
                </a:p>
              </p:txBody>
            </p:sp>
          </p:grpSp>
          <p:grpSp>
            <p:nvGrpSpPr>
              <p:cNvPr id="52248" name="Group 30"/>
              <p:cNvGrpSpPr>
                <a:grpSpLocks/>
              </p:cNvGrpSpPr>
              <p:nvPr/>
            </p:nvGrpSpPr>
            <p:grpSpPr bwMode="auto">
              <a:xfrm>
                <a:off x="3408" y="960"/>
                <a:ext cx="1824" cy="2160"/>
                <a:chOff x="3408" y="960"/>
                <a:chExt cx="1824" cy="2160"/>
              </a:xfrm>
            </p:grpSpPr>
            <p:sp>
              <p:nvSpPr>
                <p:cNvPr id="52249" name="Freeform 31"/>
                <p:cNvSpPr>
                  <a:spLocks/>
                </p:cNvSpPr>
                <p:nvPr/>
              </p:nvSpPr>
              <p:spPr bwMode="auto">
                <a:xfrm>
                  <a:off x="3408" y="960"/>
                  <a:ext cx="1824" cy="2160"/>
                </a:xfrm>
                <a:custGeom>
                  <a:avLst/>
                  <a:gdLst>
                    <a:gd name="T0" fmla="*/ 1324 w 1976"/>
                    <a:gd name="T1" fmla="*/ 1645 h 2312"/>
                    <a:gd name="T2" fmla="*/ 1099 w 1976"/>
                    <a:gd name="T3" fmla="*/ 723 h 2312"/>
                    <a:gd name="T4" fmla="*/ 166 w 1976"/>
                    <a:gd name="T5" fmla="*/ 108 h 2312"/>
                    <a:gd name="T6" fmla="*/ 102 w 1976"/>
                    <a:gd name="T7" fmla="*/ 74 h 2312"/>
                    <a:gd name="T8" fmla="*/ 0 60000 65536"/>
                    <a:gd name="T9" fmla="*/ 0 60000 65536"/>
                    <a:gd name="T10" fmla="*/ 0 60000 65536"/>
                    <a:gd name="T11" fmla="*/ 0 60000 65536"/>
                    <a:gd name="T12" fmla="*/ 0 w 1976"/>
                    <a:gd name="T13" fmla="*/ 0 h 2312"/>
                    <a:gd name="T14" fmla="*/ 1976 w 1976"/>
                    <a:gd name="T15" fmla="*/ 2312 h 2312"/>
                  </a:gdLst>
                  <a:ahLst/>
                  <a:cxnLst>
                    <a:cxn ang="T8">
                      <a:pos x="T0" y="T1"/>
                    </a:cxn>
                    <a:cxn ang="T9">
                      <a:pos x="T2" y="T3"/>
                    </a:cxn>
                    <a:cxn ang="T10">
                      <a:pos x="T4" y="T5"/>
                    </a:cxn>
                    <a:cxn ang="T11">
                      <a:pos x="T6" y="T7"/>
                    </a:cxn>
                  </a:cxnLst>
                  <a:rect l="T12" t="T13" r="T14" b="T15"/>
                  <a:pathLst>
                    <a:path w="1976" h="2312">
                      <a:moveTo>
                        <a:pt x="1976" y="2312"/>
                      </a:moveTo>
                      <a:cubicBezTo>
                        <a:pt x="1952" y="1844"/>
                        <a:pt x="1928" y="1376"/>
                        <a:pt x="1640" y="1016"/>
                      </a:cubicBezTo>
                      <a:cubicBezTo>
                        <a:pt x="1352" y="656"/>
                        <a:pt x="496" y="304"/>
                        <a:pt x="248" y="152"/>
                      </a:cubicBezTo>
                      <a:cubicBezTo>
                        <a:pt x="0" y="0"/>
                        <a:pt x="76" y="52"/>
                        <a:pt x="152" y="104"/>
                      </a:cubicBezTo>
                    </a:path>
                  </a:pathLst>
                </a:custGeom>
                <a:noFill/>
                <a:ln w="57150">
                  <a:solidFill>
                    <a:schemeClr val="accent1"/>
                  </a:solidFill>
                  <a:round/>
                  <a:headEnd/>
                  <a:tailEnd type="arrow"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25400" algn="ctr" rotWithShape="0">
                          <a:srgbClr val="000000">
                            <a:alpha val="50000"/>
                          </a:srgbClr>
                        </a:outerShdw>
                      </a:effectLst>
                    </a14:hiddenEffects>
                  </a:ext>
                </a:extLst>
              </p:spPr>
              <p:txBody>
                <a:bodyPr wrap="none" anchor="ctr"/>
                <a:lstStyle/>
                <a:p>
                  <a:endParaRPr lang="en-US" sz="1013" dirty="0"/>
                </a:p>
              </p:txBody>
            </p:sp>
            <p:sp>
              <p:nvSpPr>
                <p:cNvPr id="52250" name="Oval 32"/>
                <p:cNvSpPr>
                  <a:spLocks noChangeArrowheads="1"/>
                </p:cNvSpPr>
                <p:nvPr/>
              </p:nvSpPr>
              <p:spPr bwMode="auto">
                <a:xfrm>
                  <a:off x="4896" y="2016"/>
                  <a:ext cx="288" cy="192"/>
                </a:xfrm>
                <a:prstGeom prst="ellipse">
                  <a:avLst/>
                </a:prstGeom>
                <a:solidFill>
                  <a:schemeClr val="accent1"/>
                </a:solidFill>
                <a:ln w="57150">
                  <a:solidFill>
                    <a:schemeClr val="accent1"/>
                  </a:solidFill>
                  <a:round/>
                  <a:headEnd/>
                  <a:tailEnd/>
                </a:ln>
                <a:effectLst/>
                <a:extLst>
                  <a:ext uri="{AF507438-7753-43e0-B8FC-AC1667EBCBE1}">
                    <a14:hiddenEffects xmlns="" xmlns:a14="http://schemas.microsoft.com/office/drawing/2010/main">
                      <a:effectLst>
                        <a:outerShdw dist="25400" algn="ctr" rotWithShape="0">
                          <a:srgbClr val="000000">
                            <a:alpha val="50000"/>
                          </a:srgbClr>
                        </a:outerShdw>
                      </a:effectLst>
                    </a14:hiddenEffects>
                  </a:ext>
                </a:extLst>
              </p:spPr>
              <p:txBody>
                <a:bodyPr wrap="none" anchor="ctr"/>
                <a:lstStyle>
                  <a:lvl1pPr>
                    <a:lnSpc>
                      <a:spcPct val="80000"/>
                    </a:lnSpc>
                    <a:spcBef>
                      <a:spcPct val="40000"/>
                    </a:spcBef>
                    <a:buFont typeface="Times" panose="02020603050405020304" pitchFamily="18" charset="0"/>
                    <a:buChar char="•"/>
                    <a:defRPr sz="3200" b="1">
                      <a:solidFill>
                        <a:schemeClr val="tx1"/>
                      </a:solidFill>
                      <a:latin typeface="Times New Roman" panose="02020603050405020304" pitchFamily="18" charset="0"/>
                      <a:ea typeface="ＭＳ Ｐゴシック" panose="020B0600070205080204" pitchFamily="34" charset="-128"/>
                    </a:defRPr>
                  </a:lvl1pPr>
                  <a:lvl2pPr marL="742950" indent="-285750">
                    <a:lnSpc>
                      <a:spcPct val="80000"/>
                    </a:lnSpc>
                    <a:spcBef>
                      <a:spcPct val="40000"/>
                    </a:spcBef>
                    <a:buFont typeface="Times" panose="02020603050405020304" pitchFamily="18" charset="0"/>
                    <a:buChar char="•"/>
                    <a:defRPr sz="2800" b="1">
                      <a:solidFill>
                        <a:schemeClr val="tx1"/>
                      </a:solidFill>
                      <a:latin typeface="Times New Roman" panose="02020603050405020304" pitchFamily="18" charset="0"/>
                      <a:ea typeface="ＭＳ Ｐゴシック" panose="020B0600070205080204" pitchFamily="34" charset="-128"/>
                    </a:defRPr>
                  </a:lvl2pPr>
                  <a:lvl3pPr marL="1143000" indent="-228600">
                    <a:lnSpc>
                      <a:spcPct val="80000"/>
                    </a:lnSpc>
                    <a:spcBef>
                      <a:spcPct val="40000"/>
                    </a:spcBef>
                    <a:buFont typeface="Times" panose="02020603050405020304" pitchFamily="18" charset="0"/>
                    <a:buChar char="•"/>
                    <a:defRPr sz="2400" b="1">
                      <a:solidFill>
                        <a:schemeClr val="tx1"/>
                      </a:solidFill>
                      <a:latin typeface="Times New Roman" panose="02020603050405020304" pitchFamily="18" charset="0"/>
                      <a:ea typeface="ＭＳ Ｐゴシック" panose="020B0600070205080204" pitchFamily="34" charset="-128"/>
                    </a:defRPr>
                  </a:lvl3pPr>
                  <a:lvl4pPr marL="1600200" indent="-228600">
                    <a:lnSpc>
                      <a:spcPct val="80000"/>
                    </a:lnSpc>
                    <a:spcBef>
                      <a:spcPct val="40000"/>
                    </a:spcBef>
                    <a:buFont typeface="Times" panose="02020603050405020304" pitchFamily="18" charset="0"/>
                    <a:buChar char="•"/>
                    <a:defRPr sz="1400" b="1">
                      <a:solidFill>
                        <a:schemeClr val="tx1"/>
                      </a:solidFill>
                      <a:latin typeface="Times New Roman" panose="02020603050405020304" pitchFamily="18" charset="0"/>
                      <a:ea typeface="ＭＳ Ｐゴシック" panose="020B0600070205080204" pitchFamily="34" charset="-128"/>
                    </a:defRPr>
                  </a:lvl4pPr>
                  <a:lvl5pPr marL="2057400" indent="-228600">
                    <a:lnSpc>
                      <a:spcPct val="80000"/>
                    </a:lnSpc>
                    <a:spcBef>
                      <a:spcPct val="40000"/>
                    </a:spcBef>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80000"/>
                    </a:lnSpc>
                    <a:spcBef>
                      <a:spcPct val="40000"/>
                    </a:spcBef>
                    <a:spcAft>
                      <a:spcPct val="0"/>
                    </a:spcAft>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80000"/>
                    </a:lnSpc>
                    <a:spcBef>
                      <a:spcPct val="40000"/>
                    </a:spcBef>
                    <a:spcAft>
                      <a:spcPct val="0"/>
                    </a:spcAft>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80000"/>
                    </a:lnSpc>
                    <a:spcBef>
                      <a:spcPct val="40000"/>
                    </a:spcBef>
                    <a:spcAft>
                      <a:spcPct val="0"/>
                    </a:spcAft>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80000"/>
                    </a:lnSpc>
                    <a:spcBef>
                      <a:spcPct val="40000"/>
                    </a:spcBef>
                    <a:spcAft>
                      <a:spcPct val="0"/>
                    </a:spcAft>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9pPr>
                </a:lstStyle>
                <a:p>
                  <a:pPr algn="ctr">
                    <a:lnSpc>
                      <a:spcPct val="100000"/>
                    </a:lnSpc>
                    <a:spcBef>
                      <a:spcPct val="0"/>
                    </a:spcBef>
                    <a:buFontTx/>
                    <a:buNone/>
                  </a:pPr>
                  <a:r>
                    <a:rPr lang="en-US" sz="1800">
                      <a:latin typeface="+mn-lt"/>
                    </a:rPr>
                    <a:t>-</a:t>
                  </a:r>
                  <a:endParaRPr lang="en-US" sz="1800">
                    <a:solidFill>
                      <a:schemeClr val="bg2"/>
                    </a:solidFill>
                    <a:latin typeface="+mn-lt"/>
                  </a:endParaRPr>
                </a:p>
              </p:txBody>
            </p:sp>
          </p:grpSp>
        </p:grpSp>
        <p:sp>
          <p:nvSpPr>
            <p:cNvPr id="52245" name="Text Box 33"/>
            <p:cNvSpPr txBox="1">
              <a:spLocks noChangeArrowheads="1"/>
            </p:cNvSpPr>
            <p:nvPr/>
          </p:nvSpPr>
          <p:spPr bwMode="auto">
            <a:xfrm>
              <a:off x="4472" y="2196"/>
              <a:ext cx="1276" cy="31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 uri="{AF507438-7753-43e0-B8FC-AC1667EBCBE1}">
                <a14:hiddenEffects xmlns="" xmlns:a14="http://schemas.microsoft.com/office/drawing/2010/main">
                  <a:effectLst>
                    <a:outerShdw dist="25400" algn="ctr" rotWithShape="0">
                      <a:srgbClr val="000000">
                        <a:alpha val="50000"/>
                      </a:srgbClr>
                    </a:outerShdw>
                  </a:effectLst>
                </a14:hiddenEffects>
              </a:ext>
            </a:extLst>
          </p:spPr>
          <p:txBody>
            <a:bodyPr wrap="square" anchor="ctr">
              <a:spAutoFit/>
            </a:bodyPr>
            <a:lstStyle>
              <a:lvl1pPr>
                <a:lnSpc>
                  <a:spcPct val="80000"/>
                </a:lnSpc>
                <a:spcBef>
                  <a:spcPct val="40000"/>
                </a:spcBef>
                <a:buFont typeface="Times" panose="02020603050405020304" pitchFamily="18" charset="0"/>
                <a:buChar char="•"/>
                <a:defRPr sz="3200" b="1">
                  <a:solidFill>
                    <a:schemeClr val="tx1"/>
                  </a:solidFill>
                  <a:latin typeface="Times New Roman" panose="02020603050405020304" pitchFamily="18" charset="0"/>
                  <a:ea typeface="ＭＳ Ｐゴシック" panose="020B0600070205080204" pitchFamily="34" charset="-128"/>
                </a:defRPr>
              </a:lvl1pPr>
              <a:lvl2pPr marL="742950" indent="-285750">
                <a:lnSpc>
                  <a:spcPct val="80000"/>
                </a:lnSpc>
                <a:spcBef>
                  <a:spcPct val="40000"/>
                </a:spcBef>
                <a:buFont typeface="Times" panose="02020603050405020304" pitchFamily="18" charset="0"/>
                <a:buChar char="•"/>
                <a:defRPr sz="2800" b="1">
                  <a:solidFill>
                    <a:schemeClr val="tx1"/>
                  </a:solidFill>
                  <a:latin typeface="Times New Roman" panose="02020603050405020304" pitchFamily="18" charset="0"/>
                  <a:ea typeface="ＭＳ Ｐゴシック" panose="020B0600070205080204" pitchFamily="34" charset="-128"/>
                </a:defRPr>
              </a:lvl2pPr>
              <a:lvl3pPr marL="1143000" indent="-228600">
                <a:lnSpc>
                  <a:spcPct val="80000"/>
                </a:lnSpc>
                <a:spcBef>
                  <a:spcPct val="40000"/>
                </a:spcBef>
                <a:buFont typeface="Times" panose="02020603050405020304" pitchFamily="18" charset="0"/>
                <a:buChar char="•"/>
                <a:defRPr sz="2400" b="1">
                  <a:solidFill>
                    <a:schemeClr val="tx1"/>
                  </a:solidFill>
                  <a:latin typeface="Times New Roman" panose="02020603050405020304" pitchFamily="18" charset="0"/>
                  <a:ea typeface="ＭＳ Ｐゴシック" panose="020B0600070205080204" pitchFamily="34" charset="-128"/>
                </a:defRPr>
              </a:lvl3pPr>
              <a:lvl4pPr marL="1600200" indent="-228600">
                <a:lnSpc>
                  <a:spcPct val="80000"/>
                </a:lnSpc>
                <a:spcBef>
                  <a:spcPct val="40000"/>
                </a:spcBef>
                <a:buFont typeface="Times" panose="02020603050405020304" pitchFamily="18" charset="0"/>
                <a:buChar char="•"/>
                <a:defRPr sz="1400" b="1">
                  <a:solidFill>
                    <a:schemeClr val="tx1"/>
                  </a:solidFill>
                  <a:latin typeface="Times New Roman" panose="02020603050405020304" pitchFamily="18" charset="0"/>
                  <a:ea typeface="ＭＳ Ｐゴシック" panose="020B0600070205080204" pitchFamily="34" charset="-128"/>
                </a:defRPr>
              </a:lvl4pPr>
              <a:lvl5pPr marL="2057400" indent="-228600">
                <a:lnSpc>
                  <a:spcPct val="80000"/>
                </a:lnSpc>
                <a:spcBef>
                  <a:spcPct val="40000"/>
                </a:spcBef>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80000"/>
                </a:lnSpc>
                <a:spcBef>
                  <a:spcPct val="40000"/>
                </a:spcBef>
                <a:spcAft>
                  <a:spcPct val="0"/>
                </a:spcAft>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80000"/>
                </a:lnSpc>
                <a:spcBef>
                  <a:spcPct val="40000"/>
                </a:spcBef>
                <a:spcAft>
                  <a:spcPct val="0"/>
                </a:spcAft>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80000"/>
                </a:lnSpc>
                <a:spcBef>
                  <a:spcPct val="40000"/>
                </a:spcBef>
                <a:spcAft>
                  <a:spcPct val="0"/>
                </a:spcAft>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80000"/>
                </a:lnSpc>
                <a:spcBef>
                  <a:spcPct val="40000"/>
                </a:spcBef>
                <a:spcAft>
                  <a:spcPct val="0"/>
                </a:spcAft>
                <a:buFont typeface="Times" panose="02020603050405020304" pitchFamily="18" charset="0"/>
                <a:buChar char="•"/>
                <a:defRPr sz="2000" b="1">
                  <a:solidFill>
                    <a:schemeClr val="tx1"/>
                  </a:solidFill>
                  <a:latin typeface="Times New Roman" panose="02020603050405020304" pitchFamily="18" charset="0"/>
                  <a:ea typeface="ＭＳ Ｐゴシック" panose="020B0600070205080204" pitchFamily="34" charset="-128"/>
                </a:defRPr>
              </a:lvl9pPr>
            </a:lstStyle>
            <a:p>
              <a:pPr algn="ctr">
                <a:lnSpc>
                  <a:spcPct val="100000"/>
                </a:lnSpc>
                <a:spcBef>
                  <a:spcPct val="0"/>
                </a:spcBef>
                <a:buFontTx/>
                <a:buNone/>
              </a:pPr>
              <a:r>
                <a:rPr lang="en-US" sz="1800" b="0" dirty="0">
                  <a:solidFill>
                    <a:srgbClr val="FFFFFF"/>
                  </a:solidFill>
                  <a:latin typeface="+mn-lt"/>
                </a:rPr>
                <a:t>Testosterone</a:t>
              </a:r>
              <a:endParaRPr lang="en-US" sz="1650" b="0" dirty="0">
                <a:solidFill>
                  <a:srgbClr val="FFFFFF"/>
                </a:solidFill>
                <a:latin typeface="+mn-lt"/>
              </a:endParaRPr>
            </a:p>
          </p:txBody>
        </p:sp>
      </p:grpSp>
      <p:sp>
        <p:nvSpPr>
          <p:cNvPr id="36" name="TextBox 3"/>
          <p:cNvSpPr txBox="1">
            <a:spLocks noChangeArrowheads="1"/>
          </p:cNvSpPr>
          <p:nvPr/>
        </p:nvSpPr>
        <p:spPr bwMode="auto">
          <a:xfrm flipH="1">
            <a:off x="1315641" y="242628"/>
            <a:ext cx="3084910" cy="10618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US" sz="2100" dirty="0">
                <a:solidFill>
                  <a:srgbClr val="FFFF00"/>
                </a:solidFill>
                <a:latin typeface="+mn-lt"/>
              </a:rPr>
              <a:t>Normal Physiology of the Hypothalamic Pituitary</a:t>
            </a:r>
          </a:p>
          <a:p>
            <a:r>
              <a:rPr lang="en-US" sz="2100" dirty="0">
                <a:solidFill>
                  <a:srgbClr val="FFFF00"/>
                </a:solidFill>
                <a:latin typeface="+mn-lt"/>
              </a:rPr>
              <a:t>Gonadal Axis in the Male</a:t>
            </a:r>
          </a:p>
        </p:txBody>
      </p:sp>
    </p:spTree>
    <p:extLst>
      <p:ext uri="{BB962C8B-B14F-4D97-AF65-F5344CB8AC3E}">
        <p14:creationId xmlns:p14="http://schemas.microsoft.com/office/powerpoint/2010/main" val="34683529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628" y="171450"/>
            <a:ext cx="8234420" cy="742950"/>
          </a:xfrm>
        </p:spPr>
        <p:txBody>
          <a:bodyPr>
            <a:normAutofit/>
          </a:bodyPr>
          <a:lstStyle/>
          <a:p>
            <a:r>
              <a:rPr lang="en-US" sz="3600" dirty="0"/>
              <a:t>Disclosures</a:t>
            </a:r>
          </a:p>
        </p:txBody>
      </p:sp>
      <p:sp>
        <p:nvSpPr>
          <p:cNvPr id="3" name="Content Placeholder 2"/>
          <p:cNvSpPr>
            <a:spLocks noGrp="1"/>
          </p:cNvSpPr>
          <p:nvPr>
            <p:ph sz="quarter" idx="1"/>
          </p:nvPr>
        </p:nvSpPr>
        <p:spPr>
          <a:xfrm>
            <a:off x="1605516" y="1707250"/>
            <a:ext cx="5874710" cy="2907723"/>
          </a:xfrm>
        </p:spPr>
        <p:txBody>
          <a:bodyPr>
            <a:normAutofit/>
          </a:bodyPr>
          <a:lstStyle/>
          <a:p>
            <a:pPr marL="0" indent="0">
              <a:buNone/>
            </a:pPr>
            <a:r>
              <a:rPr lang="en-US" sz="2000" dirty="0">
                <a:cs typeface="Times New Roman" pitchFamily="18" charset="0"/>
              </a:rPr>
              <a:t>Under Accreditation Council for Continuing Medical Education guidelines disclosure must be made regarding financial relationships with commercial interests within the last 12 months. </a:t>
            </a:r>
          </a:p>
          <a:p>
            <a:pPr marL="0" indent="0" algn="ctr">
              <a:buNone/>
            </a:pPr>
            <a:endParaRPr lang="en-US" sz="2000" dirty="0">
              <a:cs typeface="Times New Roman" pitchFamily="18" charset="0"/>
            </a:endParaRPr>
          </a:p>
          <a:p>
            <a:pPr marL="0" indent="0">
              <a:buNone/>
            </a:pPr>
            <a:r>
              <a:rPr lang="en-US" sz="2000" dirty="0">
                <a:cs typeface="Times New Roman" pitchFamily="18" charset="0"/>
              </a:rPr>
              <a:t>I have no </a:t>
            </a:r>
            <a:r>
              <a:rPr lang="en-US" sz="2000" dirty="0">
                <a:solidFill>
                  <a:prstClr val="black"/>
                </a:solidFill>
                <a:cs typeface="Times New Roman" pitchFamily="18" charset="0"/>
              </a:rPr>
              <a:t>relevant financial relationships or affiliations with commercial interests to disclose.</a:t>
            </a:r>
          </a:p>
          <a:p>
            <a:pPr marL="0" indent="0" algn="ctr">
              <a:buNone/>
            </a:pPr>
            <a:endParaRPr lang="en-US" sz="2000" dirty="0">
              <a:cs typeface="Times New Roman" pitchFamily="18" charset="0"/>
            </a:endParaRPr>
          </a:p>
          <a:p>
            <a:pPr algn="ctr"/>
            <a:endParaRPr lang="en-US" sz="2000" dirty="0">
              <a:cs typeface="Times New Roman" pitchFamily="18" charset="0"/>
            </a:endParaRPr>
          </a:p>
          <a:p>
            <a:pPr algn="ctr"/>
            <a:endParaRPr lang="en-US" sz="2000" dirty="0"/>
          </a:p>
        </p:txBody>
      </p:sp>
    </p:spTree>
    <p:extLst>
      <p:ext uri="{BB962C8B-B14F-4D97-AF65-F5344CB8AC3E}">
        <p14:creationId xmlns:p14="http://schemas.microsoft.com/office/powerpoint/2010/main" val="3564488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1602486" y="1599522"/>
            <a:ext cx="6115050" cy="2972478"/>
          </a:xfrm>
        </p:spPr>
        <p:txBody>
          <a:bodyPr>
            <a:normAutofit fontScale="92500"/>
          </a:bodyPr>
          <a:lstStyle/>
          <a:p>
            <a:r>
              <a:rPr lang="en-US" dirty="0"/>
              <a:t>TRT is for men with hypogonadism resulting from disorders of the: </a:t>
            </a:r>
          </a:p>
          <a:p>
            <a:pPr lvl="1"/>
            <a:r>
              <a:rPr lang="en-US" dirty="0"/>
              <a:t>Testicles</a:t>
            </a:r>
          </a:p>
          <a:p>
            <a:pPr lvl="1"/>
            <a:r>
              <a:rPr lang="en-US" dirty="0"/>
              <a:t>Pituitary gland</a:t>
            </a:r>
          </a:p>
          <a:p>
            <a:pPr lvl="1"/>
            <a:r>
              <a:rPr lang="en-US" dirty="0"/>
              <a:t>Brain</a:t>
            </a:r>
          </a:p>
          <a:p>
            <a:r>
              <a:rPr lang="en-US" dirty="0"/>
              <a:t>“…Testosterone is being used extensively in attempts to relieve symptoms in men who have low testosterone for no apparent reason other than aging. The benefits and safety of this use have not been established.”</a:t>
            </a:r>
          </a:p>
        </p:txBody>
      </p:sp>
      <p:sp>
        <p:nvSpPr>
          <p:cNvPr id="6" name="Rectangle 3">
            <a:extLst>
              <a:ext uri="{FF2B5EF4-FFF2-40B4-BE49-F238E27FC236}">
                <a16:creationId xmlns:a16="http://schemas.microsoft.com/office/drawing/2014/main" id="{858A60C1-44DE-C94B-B6DA-0F4460174E90}"/>
              </a:ext>
            </a:extLst>
          </p:cNvPr>
          <p:cNvSpPr>
            <a:spLocks noGrp="1" noChangeArrowheads="1"/>
          </p:cNvSpPr>
          <p:nvPr>
            <p:ph type="title"/>
          </p:nvPr>
        </p:nvSpPr>
        <p:spPr>
          <a:xfrm>
            <a:off x="533400" y="170260"/>
            <a:ext cx="7124700" cy="1116806"/>
          </a:xfrm>
        </p:spPr>
        <p:txBody>
          <a:bodyPr>
            <a:normAutofit fontScale="90000"/>
          </a:bodyPr>
          <a:lstStyle/>
          <a:p>
            <a:pPr>
              <a:defRPr/>
            </a:pPr>
            <a:r>
              <a:rPr lang="en-US" dirty="0">
                <a:ea typeface="+mj-ea"/>
              </a:rPr>
              <a:t>Who Should Receive TRT?</a:t>
            </a:r>
            <a:br>
              <a:rPr lang="en-US" dirty="0">
                <a:ea typeface="+mj-ea"/>
              </a:rPr>
            </a:br>
            <a:r>
              <a:rPr lang="en-US" sz="2400" dirty="0">
                <a:solidFill>
                  <a:srgbClr val="CC0000"/>
                </a:solidFill>
              </a:rPr>
              <a:t>FDA Drug Safety Communication (3/3/2015)</a:t>
            </a:r>
            <a:br>
              <a:rPr lang="en-US" sz="2400" dirty="0">
                <a:solidFill>
                  <a:srgbClr val="CC0000"/>
                </a:solidFill>
              </a:rPr>
            </a:br>
            <a:endParaRPr lang="en-US" sz="2400" dirty="0">
              <a:solidFill>
                <a:srgbClr val="CC0000"/>
              </a:solidFill>
            </a:endParaRPr>
          </a:p>
        </p:txBody>
      </p:sp>
    </p:spTree>
    <p:extLst>
      <p:ext uri="{BB962C8B-B14F-4D97-AF65-F5344CB8AC3E}">
        <p14:creationId xmlns:p14="http://schemas.microsoft.com/office/powerpoint/2010/main" val="346379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xit" presetSubtype="0" accel="50000" fill="hold" nodeType="clickEffect">
                                  <p:stCondLst>
                                    <p:cond delay="0"/>
                                  </p:stCondLst>
                                  <p:iterate type="lt">
                                    <p:tmPct val="50000"/>
                                  </p:iterate>
                                  <p:childTnLst>
                                    <p:anim calcmode="lin" valueType="num">
                                      <p:cBhvr>
                                        <p:cTn id="6" dur="200">
                                          <p:stCondLst>
                                            <p:cond delay="0"/>
                                          </p:stCondLst>
                                        </p:cTn>
                                        <p:tgtEl>
                                          <p:spTgt spid="4">
                                            <p:txEl>
                                              <p:pRg st="2" end="2"/>
                                            </p:txEl>
                                          </p:spTgt>
                                        </p:tgtEl>
                                        <p:attrNameLst>
                                          <p:attrName>style.rotation</p:attrName>
                                        </p:attrNameLst>
                                      </p:cBhvr>
                                      <p:tavLst>
                                        <p:tav tm="0">
                                          <p:val>
                                            <p:fltVal val="0"/>
                                          </p:val>
                                        </p:tav>
                                        <p:tav tm="100000">
                                          <p:val>
                                            <p:fltVal val="45"/>
                                          </p:val>
                                        </p:tav>
                                      </p:tavLst>
                                    </p:anim>
                                    <p:anim calcmode="lin" valueType="num">
                                      <p:cBhvr>
                                        <p:cTn id="7" dur="200">
                                          <p:stCondLst>
                                            <p:cond delay="0"/>
                                          </p:stCondLst>
                                        </p:cTn>
                                        <p:tgtEl>
                                          <p:spTgt spid="4">
                                            <p:txEl>
                                              <p:pRg st="2" end="2"/>
                                            </p:txEl>
                                          </p:spTgt>
                                        </p:tgtEl>
                                        <p:attrNameLst>
                                          <p:attrName>ppt_y</p:attrName>
                                        </p:attrNameLst>
                                      </p:cBhvr>
                                      <p:tavLst>
                                        <p:tav tm="0">
                                          <p:val>
                                            <p:strVal val="ppt_y"/>
                                          </p:val>
                                        </p:tav>
                                        <p:tav tm="100000">
                                          <p:val>
                                            <p:strVal val="ppt_y+1"/>
                                          </p:val>
                                        </p:tav>
                                      </p:tavLst>
                                    </p:anim>
                                    <p:set>
                                      <p:cBhvr>
                                        <p:cTn id="8" dur="1" fill="hold">
                                          <p:stCondLst>
                                            <p:cond delay="199"/>
                                          </p:stCondLst>
                                        </p:cTn>
                                        <p:tgtEl>
                                          <p:spTgt spid="4">
                                            <p:txEl>
                                              <p:pRg st="2" end="2"/>
                                            </p:txEl>
                                          </p:spTgt>
                                        </p:tgtEl>
                                        <p:attrNameLst>
                                          <p:attrName>style.visibility</p:attrName>
                                        </p:attrNameLst>
                                      </p:cBhvr>
                                      <p:to>
                                        <p:strVal val="hidden"/>
                                      </p:to>
                                    </p:set>
                                  </p:childTnLst>
                                </p:cTn>
                              </p:par>
                              <p:par>
                                <p:cTn id="9" presetID="38" presetClass="exit" presetSubtype="0" accel="50000" fill="hold" nodeType="withEffect">
                                  <p:stCondLst>
                                    <p:cond delay="0"/>
                                  </p:stCondLst>
                                  <p:iterate type="lt">
                                    <p:tmPct val="50000"/>
                                  </p:iterate>
                                  <p:childTnLst>
                                    <p:anim calcmode="lin" valueType="num">
                                      <p:cBhvr>
                                        <p:cTn id="10" dur="200">
                                          <p:stCondLst>
                                            <p:cond delay="0"/>
                                          </p:stCondLst>
                                        </p:cTn>
                                        <p:tgtEl>
                                          <p:spTgt spid="4">
                                            <p:txEl>
                                              <p:pRg st="3" end="3"/>
                                            </p:txEl>
                                          </p:spTgt>
                                        </p:tgtEl>
                                        <p:attrNameLst>
                                          <p:attrName>style.rotation</p:attrName>
                                        </p:attrNameLst>
                                      </p:cBhvr>
                                      <p:tavLst>
                                        <p:tav tm="0">
                                          <p:val>
                                            <p:fltVal val="0"/>
                                          </p:val>
                                        </p:tav>
                                        <p:tav tm="100000">
                                          <p:val>
                                            <p:fltVal val="45"/>
                                          </p:val>
                                        </p:tav>
                                      </p:tavLst>
                                    </p:anim>
                                    <p:anim calcmode="lin" valueType="num">
                                      <p:cBhvr>
                                        <p:cTn id="11" dur="200">
                                          <p:stCondLst>
                                            <p:cond delay="0"/>
                                          </p:stCondLst>
                                        </p:cTn>
                                        <p:tgtEl>
                                          <p:spTgt spid="4">
                                            <p:txEl>
                                              <p:pRg st="3" end="3"/>
                                            </p:txEl>
                                          </p:spTgt>
                                        </p:tgtEl>
                                        <p:attrNameLst>
                                          <p:attrName>ppt_y</p:attrName>
                                        </p:attrNameLst>
                                      </p:cBhvr>
                                      <p:tavLst>
                                        <p:tav tm="0">
                                          <p:val>
                                            <p:strVal val="ppt_y"/>
                                          </p:val>
                                        </p:tav>
                                        <p:tav tm="100000">
                                          <p:val>
                                            <p:strVal val="ppt_y+1"/>
                                          </p:val>
                                        </p:tav>
                                      </p:tavLst>
                                    </p:anim>
                                    <p:set>
                                      <p:cBhvr>
                                        <p:cTn id="12" dur="1" fill="hold">
                                          <p:stCondLst>
                                            <p:cond delay="199"/>
                                          </p:stCondLst>
                                        </p:cTn>
                                        <p:tgtEl>
                                          <p:spTgt spid="4">
                                            <p:txEl>
                                              <p:pRg st="3" end="3"/>
                                            </p:txEl>
                                          </p:spTgt>
                                        </p:tgtEl>
                                        <p:attrNameLst>
                                          <p:attrName>style.visibility</p:attrName>
                                        </p:attrNameLst>
                                      </p:cBhvr>
                                      <p:to>
                                        <p:strVal val="hidden"/>
                                      </p:to>
                                    </p:set>
                                  </p:childTnLst>
                                </p:cTn>
                              </p:par>
                            </p:childTnLst>
                          </p:cTn>
                        </p:par>
                        <p:par>
                          <p:cTn id="13" fill="hold">
                            <p:stCondLst>
                              <p:cond delay="1500"/>
                            </p:stCondLst>
                            <p:childTnLst>
                              <p:par>
                                <p:cTn id="14" presetID="28" presetClass="emph" presetSubtype="0" fill="hold" nodeType="afterEffect">
                                  <p:stCondLst>
                                    <p:cond delay="0"/>
                                  </p:stCondLst>
                                  <p:iterate type="lt">
                                    <p:tmPct val="10000"/>
                                  </p:iterate>
                                  <p:childTnLst>
                                    <p:animClr clrSpc="rgb" dir="cw">
                                      <p:cBhvr override="childStyle">
                                        <p:cTn id="15" dur="500" fill="hold"/>
                                        <p:tgtEl>
                                          <p:spTgt spid="4">
                                            <p:txEl>
                                              <p:pRg st="1" end="1"/>
                                            </p:txEl>
                                          </p:spTgt>
                                        </p:tgtEl>
                                        <p:attrNameLst>
                                          <p:attrName>style.color</p:attrName>
                                        </p:attrNameLst>
                                      </p:cBhvr>
                                      <p:to>
                                        <a:srgbClr val="E41D14"/>
                                      </p:to>
                                    </p:animClr>
                                    <p:animClr clrSpc="rgb" dir="cw">
                                      <p:cBhvr>
                                        <p:cTn id="16" dur="500" fill="hold"/>
                                        <p:tgtEl>
                                          <p:spTgt spid="4">
                                            <p:txEl>
                                              <p:pRg st="1" end="1"/>
                                            </p:txEl>
                                          </p:spTgt>
                                        </p:tgtEl>
                                        <p:attrNameLst>
                                          <p:attrName>fillcolor</p:attrName>
                                        </p:attrNameLst>
                                      </p:cBhvr>
                                      <p:to>
                                        <a:srgbClr val="E41D14"/>
                                      </p:to>
                                    </p:animClr>
                                    <p:set>
                                      <p:cBhvr>
                                        <p:cTn id="17" dur="500" fill="hold"/>
                                        <p:tgtEl>
                                          <p:spTgt spid="4">
                                            <p:txEl>
                                              <p:pRg st="1" end="1"/>
                                            </p:txEl>
                                          </p:spTgt>
                                        </p:tgtEl>
                                        <p:attrNameLst>
                                          <p:attrName>fill.type</p:attrName>
                                        </p:attrNameLst>
                                      </p:cBhvr>
                                      <p:to>
                                        <p:strVal val="solid"/>
                                      </p:to>
                                    </p:set>
                                    <p:anim to="1.5" calcmode="lin" valueType="num">
                                      <p:cBhvr override="childStyle">
                                        <p:cTn id="18" dur="500" fill="hold"/>
                                        <p:tgtEl>
                                          <p:spTgt spid="4">
                                            <p:txEl>
                                              <p:pRg st="1" end="1"/>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Contraindications to TRT</a:t>
            </a:r>
          </a:p>
        </p:txBody>
      </p:sp>
      <p:sp>
        <p:nvSpPr>
          <p:cNvPr id="4" name="Content Placeholder 3"/>
          <p:cNvSpPr>
            <a:spLocks noGrp="1"/>
          </p:cNvSpPr>
          <p:nvPr>
            <p:ph sz="quarter" idx="1"/>
          </p:nvPr>
        </p:nvSpPr>
        <p:spPr>
          <a:xfrm>
            <a:off x="1602486" y="1285875"/>
            <a:ext cx="6331839" cy="3561530"/>
          </a:xfrm>
        </p:spPr>
        <p:txBody>
          <a:bodyPr>
            <a:normAutofit/>
          </a:bodyPr>
          <a:lstStyle/>
          <a:p>
            <a:r>
              <a:rPr lang="en-US" dirty="0"/>
              <a:t>Male breast cancer</a:t>
            </a:r>
          </a:p>
          <a:p>
            <a:r>
              <a:rPr lang="en-US" dirty="0"/>
              <a:t>Known/suspected active prostate cancer (?)</a:t>
            </a:r>
          </a:p>
          <a:p>
            <a:r>
              <a:rPr lang="en-US" dirty="0"/>
              <a:t>Hematocrit &gt;55%</a:t>
            </a:r>
          </a:p>
          <a:p>
            <a:r>
              <a:rPr lang="en-US" dirty="0"/>
              <a:t>Known/suspected hypersensitivity to ingredients used in TRT</a:t>
            </a:r>
          </a:p>
          <a:p>
            <a:r>
              <a:rPr lang="en-US" dirty="0"/>
              <a:t>Men who desire fertility</a:t>
            </a:r>
          </a:p>
          <a:p>
            <a:r>
              <a:rPr lang="en-US" dirty="0"/>
              <a:t>Untreated sleep apnea</a:t>
            </a:r>
          </a:p>
          <a:p>
            <a:r>
              <a:rPr lang="en-US" dirty="0"/>
              <a:t>New (??) : prior history of MI, stroke, cardiac disease</a:t>
            </a:r>
          </a:p>
        </p:txBody>
      </p:sp>
      <p:pic>
        <p:nvPicPr>
          <p:cNvPr id="5" name="Picture 4">
            <a:extLst>
              <a:ext uri="{FF2B5EF4-FFF2-40B4-BE49-F238E27FC236}">
                <a16:creationId xmlns:a16="http://schemas.microsoft.com/office/drawing/2014/main" id="{081EEEFB-0F95-2846-BCA6-0E055BF9490B}"/>
              </a:ext>
            </a:extLst>
          </p:cNvPr>
          <p:cNvPicPr>
            <a:picLocks noChangeAspect="1"/>
          </p:cNvPicPr>
          <p:nvPr/>
        </p:nvPicPr>
        <p:blipFill>
          <a:blip r:embed="rId2"/>
          <a:stretch>
            <a:fillRect/>
          </a:stretch>
        </p:blipFill>
        <p:spPr>
          <a:xfrm>
            <a:off x="1863817" y="3121758"/>
            <a:ext cx="6070508" cy="327332"/>
          </a:xfrm>
          <a:prstGeom prst="rect">
            <a:avLst/>
          </a:prstGeom>
          <a:ln w="25400">
            <a:solidFill>
              <a:srgbClr val="FF0000"/>
            </a:solidFill>
          </a:ln>
        </p:spPr>
      </p:pic>
      <p:pic>
        <p:nvPicPr>
          <p:cNvPr id="6" name="Picture 5">
            <a:extLst>
              <a:ext uri="{FF2B5EF4-FFF2-40B4-BE49-F238E27FC236}">
                <a16:creationId xmlns:a16="http://schemas.microsoft.com/office/drawing/2014/main" id="{F31F39D0-707D-8249-9DC0-1995D1EFD065}"/>
              </a:ext>
            </a:extLst>
          </p:cNvPr>
          <p:cNvPicPr>
            <a:picLocks noChangeAspect="1"/>
          </p:cNvPicPr>
          <p:nvPr/>
        </p:nvPicPr>
        <p:blipFill>
          <a:blip r:embed="rId3"/>
          <a:stretch>
            <a:fillRect/>
          </a:stretch>
        </p:blipFill>
        <p:spPr>
          <a:xfrm>
            <a:off x="1836160" y="1569281"/>
            <a:ext cx="6098166" cy="326531"/>
          </a:xfrm>
          <a:prstGeom prst="rect">
            <a:avLst/>
          </a:prstGeom>
          <a:ln w="25400">
            <a:solidFill>
              <a:srgbClr val="FF0000"/>
            </a:solidFill>
          </a:ln>
        </p:spPr>
      </p:pic>
      <p:pic>
        <p:nvPicPr>
          <p:cNvPr id="7" name="Picture 6">
            <a:extLst>
              <a:ext uri="{FF2B5EF4-FFF2-40B4-BE49-F238E27FC236}">
                <a16:creationId xmlns:a16="http://schemas.microsoft.com/office/drawing/2014/main" id="{5DA8EAF8-158F-9B4B-982E-C387E184EB76}"/>
              </a:ext>
            </a:extLst>
          </p:cNvPr>
          <p:cNvPicPr>
            <a:picLocks noChangeAspect="1"/>
          </p:cNvPicPr>
          <p:nvPr/>
        </p:nvPicPr>
        <p:blipFill>
          <a:blip r:embed="rId4"/>
          <a:stretch>
            <a:fillRect/>
          </a:stretch>
        </p:blipFill>
        <p:spPr>
          <a:xfrm>
            <a:off x="1836159" y="1910341"/>
            <a:ext cx="6098166" cy="371840"/>
          </a:xfrm>
          <a:prstGeom prst="rect">
            <a:avLst/>
          </a:prstGeom>
          <a:ln w="25400">
            <a:solidFill>
              <a:srgbClr val="FF0000"/>
            </a:solidFill>
          </a:ln>
        </p:spPr>
      </p:pic>
      <p:pic>
        <p:nvPicPr>
          <p:cNvPr id="8" name="Picture 7">
            <a:extLst>
              <a:ext uri="{FF2B5EF4-FFF2-40B4-BE49-F238E27FC236}">
                <a16:creationId xmlns:a16="http://schemas.microsoft.com/office/drawing/2014/main" id="{9C6FD8E5-551D-DF46-BFE0-D876DE9C298E}"/>
              </a:ext>
            </a:extLst>
          </p:cNvPr>
          <p:cNvPicPr>
            <a:picLocks noChangeAspect="1"/>
          </p:cNvPicPr>
          <p:nvPr/>
        </p:nvPicPr>
        <p:blipFill>
          <a:blip r:embed="rId5"/>
          <a:stretch>
            <a:fillRect/>
          </a:stretch>
        </p:blipFill>
        <p:spPr>
          <a:xfrm>
            <a:off x="1848193" y="4048879"/>
            <a:ext cx="6074099" cy="653448"/>
          </a:xfrm>
          <a:prstGeom prst="rect">
            <a:avLst/>
          </a:prstGeom>
          <a:ln w="25400">
            <a:solidFill>
              <a:srgbClr val="FF0000"/>
            </a:solidFill>
          </a:ln>
        </p:spPr>
      </p:pic>
      <p:pic>
        <p:nvPicPr>
          <p:cNvPr id="9" name="Picture 8">
            <a:extLst>
              <a:ext uri="{FF2B5EF4-FFF2-40B4-BE49-F238E27FC236}">
                <a16:creationId xmlns:a16="http://schemas.microsoft.com/office/drawing/2014/main" id="{A80F4CB2-142D-CF47-B79E-28E9CA8321B6}"/>
              </a:ext>
            </a:extLst>
          </p:cNvPr>
          <p:cNvPicPr>
            <a:picLocks noChangeAspect="1"/>
          </p:cNvPicPr>
          <p:nvPr/>
        </p:nvPicPr>
        <p:blipFill>
          <a:blip r:embed="rId6"/>
          <a:stretch>
            <a:fillRect/>
          </a:stretch>
        </p:blipFill>
        <p:spPr>
          <a:xfrm>
            <a:off x="1848194" y="3450094"/>
            <a:ext cx="6086132" cy="311873"/>
          </a:xfrm>
          <a:prstGeom prst="rect">
            <a:avLst/>
          </a:prstGeom>
          <a:ln w="25400">
            <a:solidFill>
              <a:srgbClr val="FF0000"/>
            </a:solidFill>
          </a:ln>
        </p:spPr>
      </p:pic>
      <p:cxnSp>
        <p:nvCxnSpPr>
          <p:cNvPr id="11" name="Straight Arrow Connector 10">
            <a:extLst>
              <a:ext uri="{FF2B5EF4-FFF2-40B4-BE49-F238E27FC236}">
                <a16:creationId xmlns:a16="http://schemas.microsoft.com/office/drawing/2014/main" id="{D5B366B0-C2B9-7E43-ABC4-E0C0149575EE}"/>
              </a:ext>
            </a:extLst>
          </p:cNvPr>
          <p:cNvCxnSpPr>
            <a:cxnSpLocks/>
          </p:cNvCxnSpPr>
          <p:nvPr/>
        </p:nvCxnSpPr>
        <p:spPr>
          <a:xfrm>
            <a:off x="1110873" y="1910341"/>
            <a:ext cx="491613" cy="0"/>
          </a:xfrm>
          <a:prstGeom prst="straightConnector1">
            <a:avLst/>
          </a:prstGeom>
          <a:ln w="412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B295D733-2F64-DA41-BC10-117387C22637}"/>
              </a:ext>
            </a:extLst>
          </p:cNvPr>
          <p:cNvCxnSpPr>
            <a:cxnSpLocks/>
          </p:cNvCxnSpPr>
          <p:nvPr/>
        </p:nvCxnSpPr>
        <p:spPr>
          <a:xfrm>
            <a:off x="1110873" y="3449090"/>
            <a:ext cx="491613" cy="0"/>
          </a:xfrm>
          <a:prstGeom prst="straightConnector1">
            <a:avLst/>
          </a:prstGeom>
          <a:ln w="412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B1198C9F-8869-8847-B5D9-24EA774EAA80}"/>
              </a:ext>
            </a:extLst>
          </p:cNvPr>
          <p:cNvCxnSpPr>
            <a:cxnSpLocks/>
          </p:cNvCxnSpPr>
          <p:nvPr/>
        </p:nvCxnSpPr>
        <p:spPr>
          <a:xfrm>
            <a:off x="1110873" y="4235670"/>
            <a:ext cx="491613" cy="0"/>
          </a:xfrm>
          <a:prstGeom prst="straightConnector1">
            <a:avLst/>
          </a:prstGeom>
          <a:ln w="412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963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“Alternative Agents”</a:t>
            </a:r>
          </a:p>
        </p:txBody>
      </p:sp>
      <p:sp>
        <p:nvSpPr>
          <p:cNvPr id="4" name="Content Placeholder 3"/>
          <p:cNvSpPr>
            <a:spLocks noGrp="1"/>
          </p:cNvSpPr>
          <p:nvPr>
            <p:ph sz="quarter" idx="1"/>
          </p:nvPr>
        </p:nvSpPr>
        <p:spPr>
          <a:xfrm>
            <a:off x="1766543" y="1307802"/>
            <a:ext cx="5617057" cy="1709718"/>
          </a:xfrm>
        </p:spPr>
        <p:txBody>
          <a:bodyPr>
            <a:normAutofit/>
          </a:bodyPr>
          <a:lstStyle/>
          <a:p>
            <a:r>
              <a:rPr lang="en-US" sz="2700" dirty="0"/>
              <a:t>For patients… </a:t>
            </a:r>
          </a:p>
          <a:p>
            <a:pPr lvl="1"/>
            <a:r>
              <a:rPr lang="en-US" sz="2475" dirty="0"/>
              <a:t> Still interested in fertility</a:t>
            </a:r>
          </a:p>
          <a:p>
            <a:pPr lvl="1"/>
            <a:endParaRPr lang="en-US" sz="2475" dirty="0"/>
          </a:p>
          <a:p>
            <a:pPr lvl="1"/>
            <a:endParaRPr lang="en-US" sz="2475" dirty="0"/>
          </a:p>
        </p:txBody>
      </p:sp>
      <p:pic>
        <p:nvPicPr>
          <p:cNvPr id="5" name="Picture 4">
            <a:extLst>
              <a:ext uri="{FF2B5EF4-FFF2-40B4-BE49-F238E27FC236}">
                <a16:creationId xmlns:a16="http://schemas.microsoft.com/office/drawing/2014/main" id="{D68D592D-7490-8C4A-BB2E-A26763169B71}"/>
              </a:ext>
            </a:extLst>
          </p:cNvPr>
          <p:cNvPicPr>
            <a:picLocks noChangeAspect="1"/>
          </p:cNvPicPr>
          <p:nvPr/>
        </p:nvPicPr>
        <p:blipFill>
          <a:blip r:embed="rId2"/>
          <a:stretch>
            <a:fillRect/>
          </a:stretch>
        </p:blipFill>
        <p:spPr>
          <a:xfrm>
            <a:off x="1404925" y="2321462"/>
            <a:ext cx="6340289" cy="525780"/>
          </a:xfrm>
          <a:prstGeom prst="rect">
            <a:avLst/>
          </a:prstGeom>
          <a:ln w="25400">
            <a:solidFill>
              <a:srgbClr val="FF0000"/>
            </a:solidFill>
          </a:ln>
        </p:spPr>
      </p:pic>
      <p:sp>
        <p:nvSpPr>
          <p:cNvPr id="6" name="Content Placeholder 3">
            <a:extLst>
              <a:ext uri="{FF2B5EF4-FFF2-40B4-BE49-F238E27FC236}">
                <a16:creationId xmlns:a16="http://schemas.microsoft.com/office/drawing/2014/main" id="{A2896CC7-7AC4-1C44-994D-60C4B14A6340}"/>
              </a:ext>
            </a:extLst>
          </p:cNvPr>
          <p:cNvSpPr txBox="1">
            <a:spLocks/>
          </p:cNvSpPr>
          <p:nvPr/>
        </p:nvSpPr>
        <p:spPr>
          <a:xfrm>
            <a:off x="1718646" y="2964866"/>
            <a:ext cx="5617057" cy="2132628"/>
          </a:xfrm>
          <a:prstGeom prst="rect">
            <a:avLst/>
          </a:prstGeom>
        </p:spPr>
        <p:txBody>
          <a:bodyPr vert="horz">
            <a:normAutofit fontScale="925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lvl="1"/>
            <a:r>
              <a:rPr lang="en-US" sz="2475" dirty="0"/>
              <a:t>With secondary hypogonadism and normal testicular exam who prefer physiologic testosterone normalization</a:t>
            </a:r>
          </a:p>
          <a:p>
            <a:pPr lvl="1"/>
            <a:r>
              <a:rPr lang="en-US" sz="2475" dirty="0"/>
              <a:t>With contraindications to TRT or unable to accept the numerous risks of TRT</a:t>
            </a:r>
          </a:p>
        </p:txBody>
      </p:sp>
      <p:sp>
        <p:nvSpPr>
          <p:cNvPr id="7" name="Rectangle 6">
            <a:extLst>
              <a:ext uri="{FF2B5EF4-FFF2-40B4-BE49-F238E27FC236}">
                <a16:creationId xmlns:a16="http://schemas.microsoft.com/office/drawing/2014/main" id="{2AFE3CBB-0DAB-5E4D-9801-F0779F1B37C4}"/>
              </a:ext>
            </a:extLst>
          </p:cNvPr>
          <p:cNvSpPr/>
          <p:nvPr/>
        </p:nvSpPr>
        <p:spPr>
          <a:xfrm>
            <a:off x="2948940" y="2964865"/>
            <a:ext cx="3287619" cy="521285"/>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8" name="TextBox 7">
            <a:extLst>
              <a:ext uri="{FF2B5EF4-FFF2-40B4-BE49-F238E27FC236}">
                <a16:creationId xmlns:a16="http://schemas.microsoft.com/office/drawing/2014/main" id="{CE0E51F2-7208-4A4D-8E6A-DE63799D2299}"/>
              </a:ext>
            </a:extLst>
          </p:cNvPr>
          <p:cNvSpPr txBox="1"/>
          <p:nvPr/>
        </p:nvSpPr>
        <p:spPr>
          <a:xfrm>
            <a:off x="1963846" y="3079024"/>
            <a:ext cx="964406" cy="248209"/>
          </a:xfrm>
          <a:prstGeom prst="rect">
            <a:avLst/>
          </a:prstGeom>
          <a:solidFill>
            <a:schemeClr val="bg1"/>
          </a:solidFill>
        </p:spPr>
        <p:txBody>
          <a:bodyPr wrap="square" rtlCol="0">
            <a:spAutoFit/>
          </a:bodyPr>
          <a:lstStyle/>
          <a:p>
            <a:endParaRPr lang="en-US" sz="1013" dirty="0"/>
          </a:p>
        </p:txBody>
      </p:sp>
      <p:sp>
        <p:nvSpPr>
          <p:cNvPr id="9" name="TextBox 8">
            <a:extLst>
              <a:ext uri="{FF2B5EF4-FFF2-40B4-BE49-F238E27FC236}">
                <a16:creationId xmlns:a16="http://schemas.microsoft.com/office/drawing/2014/main" id="{EFE48ED8-FACB-3249-9A38-8BB264BECF34}"/>
              </a:ext>
            </a:extLst>
          </p:cNvPr>
          <p:cNvSpPr txBox="1"/>
          <p:nvPr/>
        </p:nvSpPr>
        <p:spPr>
          <a:xfrm>
            <a:off x="6257247" y="3087807"/>
            <a:ext cx="1014347" cy="248209"/>
          </a:xfrm>
          <a:prstGeom prst="rect">
            <a:avLst/>
          </a:prstGeom>
          <a:solidFill>
            <a:schemeClr val="bg1"/>
          </a:solidFill>
        </p:spPr>
        <p:txBody>
          <a:bodyPr wrap="square" rtlCol="0">
            <a:spAutoFit/>
          </a:bodyPr>
          <a:lstStyle/>
          <a:p>
            <a:endParaRPr lang="en-US" sz="1013" dirty="0"/>
          </a:p>
        </p:txBody>
      </p:sp>
      <p:pic>
        <p:nvPicPr>
          <p:cNvPr id="11" name="Picture 10">
            <a:extLst>
              <a:ext uri="{FF2B5EF4-FFF2-40B4-BE49-F238E27FC236}">
                <a16:creationId xmlns:a16="http://schemas.microsoft.com/office/drawing/2014/main" id="{72BDBB50-6658-374C-9244-B76E97AD0A28}"/>
              </a:ext>
            </a:extLst>
          </p:cNvPr>
          <p:cNvPicPr>
            <a:picLocks noChangeAspect="1"/>
          </p:cNvPicPr>
          <p:nvPr/>
        </p:nvPicPr>
        <p:blipFill>
          <a:blip r:embed="rId3"/>
          <a:stretch>
            <a:fillRect/>
          </a:stretch>
        </p:blipFill>
        <p:spPr>
          <a:xfrm>
            <a:off x="1389430" y="3512878"/>
            <a:ext cx="6328106" cy="372242"/>
          </a:xfrm>
          <a:prstGeom prst="rect">
            <a:avLst/>
          </a:prstGeom>
          <a:ln w="25400">
            <a:solidFill>
              <a:srgbClr val="FF0000"/>
            </a:solidFill>
          </a:ln>
        </p:spPr>
      </p:pic>
      <p:sp>
        <p:nvSpPr>
          <p:cNvPr id="14" name="TextBox 13">
            <a:extLst>
              <a:ext uri="{FF2B5EF4-FFF2-40B4-BE49-F238E27FC236}">
                <a16:creationId xmlns:a16="http://schemas.microsoft.com/office/drawing/2014/main" id="{D4C7F568-D907-1449-8862-B53F2849D95B}"/>
              </a:ext>
            </a:extLst>
          </p:cNvPr>
          <p:cNvSpPr txBox="1"/>
          <p:nvPr/>
        </p:nvSpPr>
        <p:spPr>
          <a:xfrm>
            <a:off x="1766541" y="3900975"/>
            <a:ext cx="5748323" cy="559961"/>
          </a:xfrm>
          <a:prstGeom prst="rect">
            <a:avLst/>
          </a:prstGeom>
          <a:solidFill>
            <a:schemeClr val="bg1"/>
          </a:solidFill>
          <a:ln w="25400">
            <a:solidFill>
              <a:srgbClr val="FF0000"/>
            </a:solidFill>
          </a:ln>
        </p:spPr>
        <p:txBody>
          <a:bodyPr wrap="square" rtlCol="0">
            <a:spAutoFit/>
          </a:bodyPr>
          <a:lstStyle/>
          <a:p>
            <a:pPr marL="557213" lvl="1" indent="-214313">
              <a:buFont typeface="Arial" panose="020B0604020202020204" pitchFamily="34" charset="0"/>
              <a:buChar char="•"/>
            </a:pPr>
            <a:r>
              <a:rPr lang="en-US" sz="1013" dirty="0"/>
              <a:t>Normal LH is ~3 </a:t>
            </a:r>
            <a:r>
              <a:rPr lang="en-US" sz="1013" dirty="0" err="1"/>
              <a:t>mIU</a:t>
            </a:r>
            <a:r>
              <a:rPr lang="en-US" sz="1013" dirty="0"/>
              <a:t>/mL and normal range is ~2-4 </a:t>
            </a:r>
            <a:r>
              <a:rPr lang="en-US" sz="1013" dirty="0" err="1"/>
              <a:t>mIU</a:t>
            </a:r>
            <a:r>
              <a:rPr lang="en-US" sz="1013" dirty="0"/>
              <a:t>/mL </a:t>
            </a:r>
          </a:p>
          <a:p>
            <a:pPr marL="557213" lvl="1" indent="-214313">
              <a:buFont typeface="Arial" panose="020B0604020202020204" pitchFamily="34" charset="0"/>
              <a:buChar char="•"/>
            </a:pPr>
            <a:r>
              <a:rPr lang="en-US" sz="1013" dirty="0"/>
              <a:t>Must use clinical judgement taking into account age, other causes of hypogonadism</a:t>
            </a:r>
          </a:p>
          <a:p>
            <a:pPr marL="557213" lvl="1" indent="-214313">
              <a:buFont typeface="Arial" panose="020B0604020202020204" pitchFamily="34" charset="0"/>
              <a:buChar char="•"/>
            </a:pPr>
            <a:r>
              <a:rPr lang="en-US" sz="1013" dirty="0"/>
              <a:t>Single level does not take into account </a:t>
            </a:r>
            <a:r>
              <a:rPr lang="en-US" sz="1013" dirty="0" err="1"/>
              <a:t>pulsatility</a:t>
            </a:r>
            <a:r>
              <a:rPr lang="en-US" sz="1013" dirty="0"/>
              <a:t> of LH secretion</a:t>
            </a:r>
          </a:p>
        </p:txBody>
      </p:sp>
      <p:sp>
        <p:nvSpPr>
          <p:cNvPr id="12" name="TextBox 11">
            <a:extLst>
              <a:ext uri="{FF2B5EF4-FFF2-40B4-BE49-F238E27FC236}">
                <a16:creationId xmlns:a16="http://schemas.microsoft.com/office/drawing/2014/main" id="{9463927E-1631-4A41-A439-D540A8B0111D}"/>
              </a:ext>
            </a:extLst>
          </p:cNvPr>
          <p:cNvSpPr txBox="1"/>
          <p:nvPr/>
        </p:nvSpPr>
        <p:spPr>
          <a:xfrm>
            <a:off x="2389239" y="4550756"/>
            <a:ext cx="4198374" cy="267050"/>
          </a:xfrm>
          <a:prstGeom prst="rect">
            <a:avLst/>
          </a:prstGeom>
          <a:solidFill>
            <a:schemeClr val="bg1"/>
          </a:solidFill>
        </p:spPr>
        <p:txBody>
          <a:bodyPr wrap="square" rtlCol="0">
            <a:spAutoFit/>
          </a:bodyPr>
          <a:lstStyle/>
          <a:p>
            <a:endParaRPr lang="en-US" sz="1013" dirty="0"/>
          </a:p>
        </p:txBody>
      </p:sp>
    </p:spTree>
    <p:extLst>
      <p:ext uri="{BB962C8B-B14F-4D97-AF65-F5344CB8AC3E}">
        <p14:creationId xmlns:p14="http://schemas.microsoft.com/office/powerpoint/2010/main" val="403896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4"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6216"/>
            <a:ext cx="7371159" cy="661035"/>
          </a:xfrm>
        </p:spPr>
        <p:txBody>
          <a:bodyPr>
            <a:noAutofit/>
          </a:bodyPr>
          <a:lstStyle/>
          <a:p>
            <a:pPr>
              <a:defRPr/>
            </a:pPr>
            <a:r>
              <a:rPr lang="en-US" sz="2550" dirty="0"/>
              <a:t>“Alternative Agents”</a:t>
            </a:r>
            <a:br>
              <a:rPr lang="en-US" sz="2550" dirty="0"/>
            </a:br>
            <a:r>
              <a:rPr lang="en-US" sz="2250" dirty="0">
                <a:solidFill>
                  <a:srgbClr val="C00000"/>
                </a:solidFill>
              </a:rPr>
              <a:t>Physiologic Treatment of Secondary Hypogonadism</a:t>
            </a:r>
          </a:p>
        </p:txBody>
      </p:sp>
      <p:sp>
        <p:nvSpPr>
          <p:cNvPr id="3" name="Content Placeholder 2"/>
          <p:cNvSpPr>
            <a:spLocks noGrp="1"/>
          </p:cNvSpPr>
          <p:nvPr>
            <p:ph idx="1"/>
          </p:nvPr>
        </p:nvSpPr>
        <p:spPr>
          <a:xfrm>
            <a:off x="1441489" y="1759974"/>
            <a:ext cx="6463070" cy="3086346"/>
          </a:xfrm>
        </p:spPr>
        <p:txBody>
          <a:bodyPr>
            <a:noAutofit/>
          </a:bodyPr>
          <a:lstStyle/>
          <a:p>
            <a:pPr>
              <a:defRPr/>
            </a:pPr>
            <a:r>
              <a:rPr lang="en-US" sz="2400" dirty="0">
                <a:latin typeface="+mj-lt"/>
                <a:ea typeface="MS PGothic" charset="0"/>
              </a:rPr>
              <a:t>SERMs</a:t>
            </a:r>
          </a:p>
          <a:p>
            <a:pPr lvl="1">
              <a:defRPr/>
            </a:pPr>
            <a:r>
              <a:rPr lang="en-US" sz="2100" dirty="0">
                <a:latin typeface="+mj-lt"/>
                <a:ea typeface="MS PGothic" charset="0"/>
              </a:rPr>
              <a:t>Clomiphene citrate (</a:t>
            </a:r>
            <a:r>
              <a:rPr lang="en-US" sz="2100" dirty="0" err="1">
                <a:latin typeface="+mj-lt"/>
                <a:ea typeface="MS PGothic" charset="0"/>
              </a:rPr>
              <a:t>Clomid</a:t>
            </a:r>
            <a:r>
              <a:rPr lang="en-US" sz="2100" dirty="0">
                <a:latin typeface="+mj-lt"/>
                <a:ea typeface="MS PGothic" charset="0"/>
              </a:rPr>
              <a:t>) – (off-label)</a:t>
            </a:r>
          </a:p>
          <a:p>
            <a:pPr>
              <a:defRPr/>
            </a:pPr>
            <a:r>
              <a:rPr lang="en-US" sz="2400" dirty="0">
                <a:latin typeface="+mj-lt"/>
                <a:ea typeface="MS PGothic" charset="0"/>
              </a:rPr>
              <a:t>Gonadotropins</a:t>
            </a:r>
          </a:p>
          <a:p>
            <a:pPr lvl="1">
              <a:defRPr/>
            </a:pPr>
            <a:r>
              <a:rPr lang="en-US" sz="2175" dirty="0">
                <a:latin typeface="+mj-lt"/>
                <a:ea typeface="MS PGothic" charset="0"/>
              </a:rPr>
              <a:t>Human chorionic gonadotropin (</a:t>
            </a:r>
            <a:r>
              <a:rPr lang="en-US" sz="2175" dirty="0" err="1">
                <a:latin typeface="+mj-lt"/>
                <a:ea typeface="MS PGothic" charset="0"/>
              </a:rPr>
              <a:t>hCG</a:t>
            </a:r>
            <a:r>
              <a:rPr lang="en-US" sz="2175" dirty="0">
                <a:latin typeface="+mj-lt"/>
                <a:ea typeface="MS PGothic" charset="0"/>
              </a:rPr>
              <a:t>) – (off-label)</a:t>
            </a:r>
          </a:p>
          <a:p>
            <a:pPr>
              <a:defRPr/>
            </a:pPr>
            <a:r>
              <a:rPr lang="en-US" sz="2400" dirty="0">
                <a:ea typeface="MS PGothic" charset="0"/>
              </a:rPr>
              <a:t>Aromatase Inhibitors</a:t>
            </a:r>
          </a:p>
          <a:p>
            <a:pPr lvl="1">
              <a:defRPr/>
            </a:pPr>
            <a:r>
              <a:rPr lang="en-US" sz="2100" dirty="0">
                <a:ea typeface="MS PGothic" charset="0"/>
              </a:rPr>
              <a:t>Anastrozole (</a:t>
            </a:r>
            <a:r>
              <a:rPr lang="en-US" sz="2100" dirty="0" err="1">
                <a:ea typeface="MS PGothic" charset="0"/>
              </a:rPr>
              <a:t>Arimidex</a:t>
            </a:r>
            <a:r>
              <a:rPr lang="en-US" sz="2100" dirty="0">
                <a:ea typeface="MS PGothic" charset="0"/>
              </a:rPr>
              <a:t>) – (off-label)</a:t>
            </a:r>
          </a:p>
        </p:txBody>
      </p:sp>
    </p:spTree>
    <p:extLst>
      <p:ext uri="{BB962C8B-B14F-4D97-AF65-F5344CB8AC3E}">
        <p14:creationId xmlns:p14="http://schemas.microsoft.com/office/powerpoint/2010/main" val="179426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26208"/>
            <a:ext cx="7212807" cy="897731"/>
          </a:xfrm>
        </p:spPr>
        <p:txBody>
          <a:bodyPr>
            <a:normAutofit/>
          </a:bodyPr>
          <a:lstStyle/>
          <a:p>
            <a:pPr>
              <a:defRPr/>
            </a:pPr>
            <a:r>
              <a:rPr lang="en-US" dirty="0">
                <a:ea typeface="+mj-ea"/>
              </a:rPr>
              <a:t>Advantages of “Alternative Agents”</a:t>
            </a:r>
          </a:p>
        </p:txBody>
      </p:sp>
      <p:sp>
        <p:nvSpPr>
          <p:cNvPr id="3" name="Content Placeholder 2"/>
          <p:cNvSpPr>
            <a:spLocks noGrp="1"/>
          </p:cNvSpPr>
          <p:nvPr>
            <p:ph idx="1"/>
          </p:nvPr>
        </p:nvSpPr>
        <p:spPr>
          <a:xfrm>
            <a:off x="1494235" y="1414462"/>
            <a:ext cx="6155531" cy="3729038"/>
          </a:xfrm>
        </p:spPr>
        <p:txBody>
          <a:bodyPr>
            <a:normAutofit/>
          </a:bodyPr>
          <a:lstStyle/>
          <a:p>
            <a:pPr>
              <a:defRPr/>
            </a:pPr>
            <a:r>
              <a:rPr lang="en-US" sz="2400" dirty="0"/>
              <a:t>Advantages</a:t>
            </a:r>
          </a:p>
          <a:p>
            <a:pPr lvl="1">
              <a:defRPr/>
            </a:pPr>
            <a:r>
              <a:rPr lang="en-US" sz="2100" dirty="0"/>
              <a:t>No risk of transference</a:t>
            </a:r>
          </a:p>
          <a:p>
            <a:pPr lvl="1">
              <a:defRPr/>
            </a:pPr>
            <a:r>
              <a:rPr lang="en-US" sz="2100" dirty="0"/>
              <a:t>Pills available</a:t>
            </a:r>
          </a:p>
          <a:p>
            <a:pPr lvl="1">
              <a:defRPr/>
            </a:pPr>
            <a:r>
              <a:rPr lang="en-US" sz="2100" dirty="0"/>
              <a:t>No significant pituitary suppression</a:t>
            </a:r>
          </a:p>
          <a:p>
            <a:pPr lvl="1">
              <a:defRPr/>
            </a:pPr>
            <a:r>
              <a:rPr lang="en-US" sz="2100" dirty="0"/>
              <a:t>No fertility impairment</a:t>
            </a:r>
          </a:p>
          <a:p>
            <a:pPr lvl="1">
              <a:defRPr/>
            </a:pPr>
            <a:r>
              <a:rPr lang="en-US" sz="2100" dirty="0"/>
              <a:t>Reliable dosing</a:t>
            </a:r>
          </a:p>
          <a:p>
            <a:pPr lvl="1">
              <a:defRPr/>
            </a:pPr>
            <a:r>
              <a:rPr lang="en-US" sz="2100" dirty="0"/>
              <a:t>CV risk of testosterone supplementation (?)</a:t>
            </a:r>
          </a:p>
          <a:p>
            <a:pPr lvl="1">
              <a:defRPr/>
            </a:pPr>
            <a:r>
              <a:rPr lang="en-US" sz="2100" dirty="0"/>
              <a:t>Established safety and efficacy</a:t>
            </a:r>
          </a:p>
          <a:p>
            <a:pPr marL="0" indent="0">
              <a:buNone/>
              <a:defRPr/>
            </a:pPr>
            <a:endParaRPr lang="en-US" sz="2400" dirty="0"/>
          </a:p>
        </p:txBody>
      </p:sp>
    </p:spTree>
    <p:extLst>
      <p:ext uri="{BB962C8B-B14F-4D97-AF65-F5344CB8AC3E}">
        <p14:creationId xmlns:p14="http://schemas.microsoft.com/office/powerpoint/2010/main" val="375694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1" y="279798"/>
            <a:ext cx="7116366" cy="492919"/>
          </a:xfrm>
        </p:spPr>
        <p:txBody>
          <a:bodyPr>
            <a:normAutofit fontScale="90000"/>
          </a:bodyPr>
          <a:lstStyle/>
          <a:p>
            <a:pPr>
              <a:defRPr/>
            </a:pPr>
            <a:r>
              <a:rPr lang="en-US" dirty="0"/>
              <a:t>Clomiphene Citrate (Clomid)</a:t>
            </a:r>
            <a:br>
              <a:rPr lang="en-US" dirty="0"/>
            </a:br>
            <a:r>
              <a:rPr lang="en-US" sz="3000" dirty="0">
                <a:solidFill>
                  <a:srgbClr val="CC0000"/>
                </a:solidFill>
              </a:rPr>
              <a:t>Background</a:t>
            </a:r>
            <a:endParaRPr lang="en-US" dirty="0">
              <a:ea typeface="+mj-ea"/>
            </a:endParaRPr>
          </a:p>
        </p:txBody>
      </p:sp>
      <p:sp>
        <p:nvSpPr>
          <p:cNvPr id="3" name="Content Placeholder 2"/>
          <p:cNvSpPr>
            <a:spLocks noGrp="1"/>
          </p:cNvSpPr>
          <p:nvPr>
            <p:ph idx="1"/>
          </p:nvPr>
        </p:nvSpPr>
        <p:spPr>
          <a:xfrm>
            <a:off x="1494235" y="1504334"/>
            <a:ext cx="6155531" cy="3471883"/>
          </a:xfrm>
        </p:spPr>
        <p:txBody>
          <a:bodyPr>
            <a:normAutofit/>
          </a:bodyPr>
          <a:lstStyle/>
          <a:p>
            <a:pPr marL="257175" lvl="1" indent="-257175">
              <a:lnSpc>
                <a:spcPct val="90000"/>
              </a:lnSpc>
              <a:defRPr/>
            </a:pPr>
            <a:r>
              <a:rPr lang="en-US" sz="2400" dirty="0">
                <a:ea typeface="MS PGothic" charset="0"/>
              </a:rPr>
              <a:t>Clomiphene citrate (</a:t>
            </a:r>
            <a:r>
              <a:rPr lang="en-US" sz="2400" dirty="0" err="1">
                <a:ea typeface="MS PGothic" charset="0"/>
              </a:rPr>
              <a:t>Clomid</a:t>
            </a:r>
            <a:r>
              <a:rPr lang="en-US" sz="2400" dirty="0">
                <a:ea typeface="MS PGothic" charset="0"/>
              </a:rPr>
              <a:t>) = selective estrogen receptor modulator (SERM)</a:t>
            </a:r>
          </a:p>
          <a:p>
            <a:pPr marL="514350" lvl="2" indent="-257175">
              <a:lnSpc>
                <a:spcPct val="90000"/>
              </a:lnSpc>
              <a:defRPr/>
            </a:pPr>
            <a:r>
              <a:rPr lang="en-US" sz="1800" dirty="0">
                <a:ea typeface="MS PGothic" charset="0"/>
              </a:rPr>
              <a:t>Off-label for hypogonadism and male infertility</a:t>
            </a:r>
          </a:p>
          <a:p>
            <a:pPr marL="514350" lvl="2" indent="-257175">
              <a:lnSpc>
                <a:spcPct val="90000"/>
              </a:lnSpc>
              <a:defRPr/>
            </a:pPr>
            <a:r>
              <a:rPr lang="en-US" sz="1800" dirty="0">
                <a:ea typeface="MS PGothic" charset="0"/>
              </a:rPr>
              <a:t>Dosage: 12.5 - 50 mg daily, Typically starting 25 mg daily</a:t>
            </a:r>
          </a:p>
          <a:p>
            <a:pPr marL="257175" lvl="1" indent="-257175">
              <a:lnSpc>
                <a:spcPct val="90000"/>
              </a:lnSpc>
              <a:defRPr/>
            </a:pPr>
            <a:r>
              <a:rPr lang="en-US" sz="2400" dirty="0">
                <a:ea typeface="MS PGothic" charset="0"/>
              </a:rPr>
              <a:t>Mixture of 2 geometric isomers</a:t>
            </a:r>
          </a:p>
          <a:p>
            <a:pPr marL="514350" lvl="2" indent="-257175">
              <a:lnSpc>
                <a:spcPct val="90000"/>
              </a:lnSpc>
              <a:defRPr/>
            </a:pPr>
            <a:r>
              <a:rPr lang="en-US" sz="1800" dirty="0">
                <a:ea typeface="MS PGothic" charset="0"/>
              </a:rPr>
              <a:t>Both modulate estrogen receptor </a:t>
            </a:r>
            <a:r>
              <a:rPr lang="en-US" sz="1800" dirty="0">
                <a:ea typeface="ＭＳ Ｐゴシック" charset="0"/>
                <a:cs typeface="Times New Roman" charset="0"/>
              </a:rPr>
              <a:t>→ ↑</a:t>
            </a:r>
            <a:r>
              <a:rPr lang="en-US" sz="1800" dirty="0">
                <a:ea typeface="MS PGothic" charset="0"/>
              </a:rPr>
              <a:t> FSH and </a:t>
            </a:r>
            <a:r>
              <a:rPr lang="en-US" sz="1800" dirty="0">
                <a:ea typeface="ＭＳ Ｐゴシック" charset="0"/>
                <a:cs typeface="Times New Roman" charset="0"/>
              </a:rPr>
              <a:t>↑</a:t>
            </a:r>
            <a:r>
              <a:rPr lang="en-US" sz="1800" dirty="0">
                <a:ea typeface="MS PGothic" charset="0"/>
              </a:rPr>
              <a:t> LH </a:t>
            </a:r>
            <a:r>
              <a:rPr lang="en-US" sz="1800" dirty="0">
                <a:ea typeface="ＭＳ Ｐゴシック" charset="0"/>
                <a:cs typeface="Times New Roman" charset="0"/>
                <a:sym typeface="Symbol" charset="0"/>
              </a:rPr>
              <a:t>→</a:t>
            </a:r>
            <a:r>
              <a:rPr lang="en-US" sz="1800" dirty="0">
                <a:ea typeface="MS PGothic" charset="0"/>
              </a:rPr>
              <a:t> </a:t>
            </a:r>
            <a:r>
              <a:rPr lang="en-US" sz="1800" dirty="0">
                <a:ea typeface="ＭＳ Ｐゴシック" charset="0"/>
                <a:cs typeface="Times New Roman" charset="0"/>
              </a:rPr>
              <a:t>↑ T</a:t>
            </a:r>
          </a:p>
          <a:p>
            <a:pPr marL="308610" lvl="1" indent="-257175">
              <a:lnSpc>
                <a:spcPct val="90000"/>
              </a:lnSpc>
              <a:defRPr/>
            </a:pPr>
            <a:r>
              <a:rPr lang="en-US" sz="2400" dirty="0">
                <a:ea typeface="MS PGothic" charset="0"/>
              </a:rPr>
              <a:t>Side effects</a:t>
            </a:r>
          </a:p>
          <a:p>
            <a:pPr marL="514350" lvl="2" indent="-257175">
              <a:spcBef>
                <a:spcPct val="30000"/>
              </a:spcBef>
              <a:defRPr/>
            </a:pPr>
            <a:r>
              <a:rPr lang="en-US" sz="1800" dirty="0">
                <a:ea typeface="MS PGothic" charset="0"/>
              </a:rPr>
              <a:t>Gynecomastia, weight gain, hypertension, cataracts, acne, blood clots, blurred vision</a:t>
            </a:r>
          </a:p>
        </p:txBody>
      </p:sp>
    </p:spTree>
    <p:extLst>
      <p:ext uri="{BB962C8B-B14F-4D97-AF65-F5344CB8AC3E}">
        <p14:creationId xmlns:p14="http://schemas.microsoft.com/office/powerpoint/2010/main" val="1632659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Outline"/>
          <p:cNvPicPr>
            <a:picLocks noChangeAspect="1" noChangeArrowheads="1"/>
          </p:cNvPicPr>
          <p:nvPr/>
        </p:nvPicPr>
        <p:blipFill>
          <a:blip r:embed="rId2">
            <a:extLst>
              <a:ext uri="{28A0092B-C50C-407E-A947-70E740481C1C}">
                <a14:useLocalDpi xmlns:a14="http://schemas.microsoft.com/office/drawing/2010/main" val="0"/>
              </a:ext>
            </a:extLst>
          </a:blip>
          <a:srcRect l="4160" t="2219" r="4991" b="1602"/>
          <a:stretch>
            <a:fillRect/>
          </a:stretch>
        </p:blipFill>
        <p:spPr bwMode="auto">
          <a:xfrm>
            <a:off x="1141809" y="0"/>
            <a:ext cx="6859191" cy="5143500"/>
          </a:xfrm>
          <a:prstGeom prst="rect">
            <a:avLst/>
          </a:prstGeom>
          <a:noFill/>
          <a:ln w="381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845251" name="Text Box 3"/>
          <p:cNvSpPr txBox="1">
            <a:spLocks noChangeArrowheads="1"/>
          </p:cNvSpPr>
          <p:nvPr/>
        </p:nvSpPr>
        <p:spPr bwMode="auto">
          <a:xfrm>
            <a:off x="4286250" y="0"/>
            <a:ext cx="1547218" cy="369332"/>
          </a:xfrm>
          <a:prstGeom prst="rect">
            <a:avLst/>
          </a:prstGeom>
          <a:noFill/>
          <a:ln w="9525">
            <a:noFill/>
            <a:miter lim="800000"/>
            <a:headEnd/>
            <a:tailEnd/>
          </a:ln>
          <a:effectLst/>
        </p:spPr>
        <p:txBody>
          <a:bodyPr wrap="none">
            <a:spAutoFit/>
          </a:bodyPr>
          <a:lstStyle>
            <a:lvl1pPr>
              <a:defRPr sz="3200">
                <a:solidFill>
                  <a:schemeClr val="tx1"/>
                </a:solidFill>
                <a:latin typeface="Calibri" charset="0"/>
                <a:ea typeface="MS PGothic" charset="0"/>
                <a:cs typeface="MS PGothic" charset="0"/>
              </a:defRPr>
            </a:lvl1pPr>
            <a:lvl2pPr>
              <a:defRPr sz="3000">
                <a:solidFill>
                  <a:schemeClr val="tx1"/>
                </a:solidFill>
                <a:latin typeface="Calibri" charset="0"/>
                <a:ea typeface="MS PGothic" charset="0"/>
                <a:cs typeface="MS PGothic" charset="0"/>
              </a:defRPr>
            </a:lvl2pPr>
            <a:lvl3pPr marL="1143000">
              <a:defRPr sz="2800">
                <a:solidFill>
                  <a:schemeClr val="tx1"/>
                </a:solidFill>
                <a:latin typeface="Calibri" charset="0"/>
                <a:ea typeface="MS PGothic" charset="0"/>
                <a:cs typeface="MS PGothic" charset="0"/>
              </a:defRPr>
            </a:lvl3pPr>
            <a:lvl4pPr marL="1600200">
              <a:defRPr sz="2400">
                <a:solidFill>
                  <a:schemeClr val="tx1"/>
                </a:solidFill>
                <a:latin typeface="Calibri" charset="0"/>
                <a:ea typeface="MS PGothic" charset="0"/>
                <a:cs typeface="MS PGothic" charset="0"/>
              </a:defRPr>
            </a:lvl4pPr>
            <a:lvl5pPr marL="2057400">
              <a:defRPr sz="2200">
                <a:solidFill>
                  <a:schemeClr val="tx1"/>
                </a:solidFill>
                <a:latin typeface="Calibri" charset="0"/>
                <a:ea typeface="MS PGothic" charset="0"/>
                <a:cs typeface="MS PGothic" charset="0"/>
              </a:defRPr>
            </a:lvl5pPr>
            <a:lvl6pPr marL="2514600">
              <a:defRPr sz="2200">
                <a:solidFill>
                  <a:schemeClr val="tx1"/>
                </a:solidFill>
                <a:latin typeface="Calibri" charset="0"/>
                <a:ea typeface="MS PGothic" charset="0"/>
                <a:cs typeface="MS PGothic" charset="0"/>
              </a:defRPr>
            </a:lvl6pPr>
            <a:lvl7pPr marL="2971800">
              <a:defRPr sz="2200">
                <a:solidFill>
                  <a:schemeClr val="tx1"/>
                </a:solidFill>
                <a:latin typeface="Calibri" charset="0"/>
                <a:ea typeface="MS PGothic" charset="0"/>
                <a:cs typeface="MS PGothic" charset="0"/>
              </a:defRPr>
            </a:lvl7pPr>
            <a:lvl8pPr marL="3429000">
              <a:defRPr sz="2200">
                <a:solidFill>
                  <a:schemeClr val="tx1"/>
                </a:solidFill>
                <a:latin typeface="Calibri" charset="0"/>
                <a:ea typeface="MS PGothic" charset="0"/>
                <a:cs typeface="MS PGothic" charset="0"/>
              </a:defRPr>
            </a:lvl8pPr>
            <a:lvl9pPr marL="3886200">
              <a:defRPr sz="2200">
                <a:solidFill>
                  <a:schemeClr val="tx1"/>
                </a:solidFill>
                <a:latin typeface="Calibri" charset="0"/>
                <a:ea typeface="MS PGothic" charset="0"/>
                <a:cs typeface="MS PGothic" charset="0"/>
              </a:defRPr>
            </a:lvl9pPr>
          </a:lstStyle>
          <a:p>
            <a:pPr>
              <a:defRPr/>
            </a:pPr>
            <a:r>
              <a:rPr lang="en-US" sz="1800" dirty="0">
                <a:solidFill>
                  <a:schemeClr val="bg1"/>
                </a:solidFill>
                <a:latin typeface="+mn-lt"/>
                <a:cs typeface="Arial" charset="0"/>
              </a:rPr>
              <a:t>Higher Centers</a:t>
            </a:r>
          </a:p>
        </p:txBody>
      </p:sp>
      <p:sp>
        <p:nvSpPr>
          <p:cNvPr id="1845252" name="Text Box 4"/>
          <p:cNvSpPr txBox="1">
            <a:spLocks noChangeArrowheads="1"/>
          </p:cNvSpPr>
          <p:nvPr/>
        </p:nvSpPr>
        <p:spPr bwMode="auto">
          <a:xfrm>
            <a:off x="5329237" y="1402556"/>
            <a:ext cx="718466" cy="369332"/>
          </a:xfrm>
          <a:prstGeom prst="rect">
            <a:avLst/>
          </a:prstGeom>
          <a:noFill/>
          <a:ln w="9525">
            <a:noFill/>
            <a:miter lim="800000"/>
            <a:headEnd/>
            <a:tailEnd/>
          </a:ln>
          <a:effectLst/>
        </p:spPr>
        <p:txBody>
          <a:bodyPr wrap="none">
            <a:spAutoFit/>
          </a:bodyPr>
          <a:lstStyle>
            <a:lvl1pPr>
              <a:defRPr sz="3200">
                <a:solidFill>
                  <a:schemeClr val="tx1"/>
                </a:solidFill>
                <a:latin typeface="Calibri" charset="0"/>
                <a:ea typeface="MS PGothic" charset="0"/>
                <a:cs typeface="MS PGothic" charset="0"/>
              </a:defRPr>
            </a:lvl1pPr>
            <a:lvl2pPr>
              <a:defRPr sz="3000">
                <a:solidFill>
                  <a:schemeClr val="tx1"/>
                </a:solidFill>
                <a:latin typeface="Calibri" charset="0"/>
                <a:ea typeface="MS PGothic" charset="0"/>
                <a:cs typeface="MS PGothic" charset="0"/>
              </a:defRPr>
            </a:lvl2pPr>
            <a:lvl3pPr marL="1143000">
              <a:defRPr sz="2800">
                <a:solidFill>
                  <a:schemeClr val="tx1"/>
                </a:solidFill>
                <a:latin typeface="Calibri" charset="0"/>
                <a:ea typeface="MS PGothic" charset="0"/>
                <a:cs typeface="MS PGothic" charset="0"/>
              </a:defRPr>
            </a:lvl3pPr>
            <a:lvl4pPr marL="1600200">
              <a:defRPr sz="2400">
                <a:solidFill>
                  <a:schemeClr val="tx1"/>
                </a:solidFill>
                <a:latin typeface="Calibri" charset="0"/>
                <a:ea typeface="MS PGothic" charset="0"/>
                <a:cs typeface="MS PGothic" charset="0"/>
              </a:defRPr>
            </a:lvl4pPr>
            <a:lvl5pPr marL="2057400">
              <a:defRPr sz="2200">
                <a:solidFill>
                  <a:schemeClr val="tx1"/>
                </a:solidFill>
                <a:latin typeface="Calibri" charset="0"/>
                <a:ea typeface="MS PGothic" charset="0"/>
                <a:cs typeface="MS PGothic" charset="0"/>
              </a:defRPr>
            </a:lvl5pPr>
            <a:lvl6pPr marL="2514600">
              <a:defRPr sz="2200">
                <a:solidFill>
                  <a:schemeClr val="tx1"/>
                </a:solidFill>
                <a:latin typeface="Calibri" charset="0"/>
                <a:ea typeface="MS PGothic" charset="0"/>
                <a:cs typeface="MS PGothic" charset="0"/>
              </a:defRPr>
            </a:lvl6pPr>
            <a:lvl7pPr marL="2971800">
              <a:defRPr sz="2200">
                <a:solidFill>
                  <a:schemeClr val="tx1"/>
                </a:solidFill>
                <a:latin typeface="Calibri" charset="0"/>
                <a:ea typeface="MS PGothic" charset="0"/>
                <a:cs typeface="MS PGothic" charset="0"/>
              </a:defRPr>
            </a:lvl7pPr>
            <a:lvl8pPr marL="3429000">
              <a:defRPr sz="2200">
                <a:solidFill>
                  <a:schemeClr val="tx1"/>
                </a:solidFill>
                <a:latin typeface="Calibri" charset="0"/>
                <a:ea typeface="MS PGothic" charset="0"/>
                <a:cs typeface="MS PGothic" charset="0"/>
              </a:defRPr>
            </a:lvl8pPr>
            <a:lvl9pPr marL="3886200">
              <a:defRPr sz="2200">
                <a:solidFill>
                  <a:schemeClr val="tx1"/>
                </a:solidFill>
                <a:latin typeface="Calibri" charset="0"/>
                <a:ea typeface="MS PGothic" charset="0"/>
                <a:cs typeface="MS PGothic" charset="0"/>
              </a:defRPr>
            </a:lvl9pPr>
          </a:lstStyle>
          <a:p>
            <a:pPr>
              <a:defRPr/>
            </a:pPr>
            <a:r>
              <a:rPr lang="en-US" sz="1800" dirty="0" err="1">
                <a:solidFill>
                  <a:schemeClr val="bg1"/>
                </a:solidFill>
                <a:latin typeface="+mn-lt"/>
                <a:cs typeface="Arial" charset="0"/>
              </a:rPr>
              <a:t>GnRH</a:t>
            </a:r>
            <a:endParaRPr lang="en-US" sz="1800" dirty="0">
              <a:solidFill>
                <a:schemeClr val="bg1"/>
              </a:solidFill>
              <a:latin typeface="+mn-lt"/>
              <a:cs typeface="Arial" charset="0"/>
            </a:endParaRPr>
          </a:p>
        </p:txBody>
      </p:sp>
      <p:sp>
        <p:nvSpPr>
          <p:cNvPr id="1845253" name="Text Box 5"/>
          <p:cNvSpPr txBox="1">
            <a:spLocks noChangeArrowheads="1"/>
          </p:cNvSpPr>
          <p:nvPr/>
        </p:nvSpPr>
        <p:spPr bwMode="auto">
          <a:xfrm>
            <a:off x="3113485" y="627460"/>
            <a:ext cx="1486112" cy="369332"/>
          </a:xfrm>
          <a:prstGeom prst="rect">
            <a:avLst/>
          </a:prstGeom>
          <a:noFill/>
          <a:ln w="9525">
            <a:noFill/>
            <a:miter lim="800000"/>
            <a:headEnd/>
            <a:tailEnd/>
          </a:ln>
          <a:effectLst/>
        </p:spPr>
        <p:txBody>
          <a:bodyPr wrap="none">
            <a:spAutoFit/>
          </a:bodyPr>
          <a:lstStyle>
            <a:lvl1pPr>
              <a:defRPr sz="3200">
                <a:solidFill>
                  <a:schemeClr val="tx1"/>
                </a:solidFill>
                <a:latin typeface="Calibri" charset="0"/>
                <a:ea typeface="MS PGothic" charset="0"/>
                <a:cs typeface="MS PGothic" charset="0"/>
              </a:defRPr>
            </a:lvl1pPr>
            <a:lvl2pPr>
              <a:defRPr sz="3000">
                <a:solidFill>
                  <a:schemeClr val="tx1"/>
                </a:solidFill>
                <a:latin typeface="Calibri" charset="0"/>
                <a:ea typeface="MS PGothic" charset="0"/>
                <a:cs typeface="MS PGothic" charset="0"/>
              </a:defRPr>
            </a:lvl2pPr>
            <a:lvl3pPr marL="1143000">
              <a:defRPr sz="2800">
                <a:solidFill>
                  <a:schemeClr val="tx1"/>
                </a:solidFill>
                <a:latin typeface="Calibri" charset="0"/>
                <a:ea typeface="MS PGothic" charset="0"/>
                <a:cs typeface="MS PGothic" charset="0"/>
              </a:defRPr>
            </a:lvl3pPr>
            <a:lvl4pPr marL="1600200">
              <a:defRPr sz="2400">
                <a:solidFill>
                  <a:schemeClr val="tx1"/>
                </a:solidFill>
                <a:latin typeface="Calibri" charset="0"/>
                <a:ea typeface="MS PGothic" charset="0"/>
                <a:cs typeface="MS PGothic" charset="0"/>
              </a:defRPr>
            </a:lvl4pPr>
            <a:lvl5pPr marL="2057400">
              <a:defRPr sz="2200">
                <a:solidFill>
                  <a:schemeClr val="tx1"/>
                </a:solidFill>
                <a:latin typeface="Calibri" charset="0"/>
                <a:ea typeface="MS PGothic" charset="0"/>
                <a:cs typeface="MS PGothic" charset="0"/>
              </a:defRPr>
            </a:lvl5pPr>
            <a:lvl6pPr marL="2514600">
              <a:defRPr sz="2200">
                <a:solidFill>
                  <a:schemeClr val="tx1"/>
                </a:solidFill>
                <a:latin typeface="Calibri" charset="0"/>
                <a:ea typeface="MS PGothic" charset="0"/>
                <a:cs typeface="MS PGothic" charset="0"/>
              </a:defRPr>
            </a:lvl6pPr>
            <a:lvl7pPr marL="2971800">
              <a:defRPr sz="2200">
                <a:solidFill>
                  <a:schemeClr val="tx1"/>
                </a:solidFill>
                <a:latin typeface="Calibri" charset="0"/>
                <a:ea typeface="MS PGothic" charset="0"/>
                <a:cs typeface="MS PGothic" charset="0"/>
              </a:defRPr>
            </a:lvl7pPr>
            <a:lvl8pPr marL="3429000">
              <a:defRPr sz="2200">
                <a:solidFill>
                  <a:schemeClr val="tx1"/>
                </a:solidFill>
                <a:latin typeface="Calibri" charset="0"/>
                <a:ea typeface="MS PGothic" charset="0"/>
                <a:cs typeface="MS PGothic" charset="0"/>
              </a:defRPr>
            </a:lvl8pPr>
            <a:lvl9pPr marL="3886200">
              <a:defRPr sz="2200">
                <a:solidFill>
                  <a:schemeClr val="tx1"/>
                </a:solidFill>
                <a:latin typeface="Calibri" charset="0"/>
                <a:ea typeface="MS PGothic" charset="0"/>
                <a:cs typeface="MS PGothic" charset="0"/>
              </a:defRPr>
            </a:lvl9pPr>
          </a:lstStyle>
          <a:p>
            <a:pPr>
              <a:defRPr/>
            </a:pPr>
            <a:r>
              <a:rPr lang="en-US" sz="1800" dirty="0">
                <a:solidFill>
                  <a:schemeClr val="bg1"/>
                </a:solidFill>
                <a:latin typeface="+mn-lt"/>
                <a:cs typeface="Arial" charset="0"/>
              </a:rPr>
              <a:t>Hypothalamus</a:t>
            </a:r>
          </a:p>
        </p:txBody>
      </p:sp>
      <p:sp>
        <p:nvSpPr>
          <p:cNvPr id="75781" name="Text Box 6"/>
          <p:cNvSpPr txBox="1">
            <a:spLocks noChangeArrowheads="1"/>
          </p:cNvSpPr>
          <p:nvPr/>
        </p:nvSpPr>
        <p:spPr bwMode="auto">
          <a:xfrm>
            <a:off x="4555151" y="2341477"/>
            <a:ext cx="94769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eaLnBrk="1" hangingPunct="1"/>
            <a:r>
              <a:rPr lang="en-US" sz="1800" dirty="0">
                <a:solidFill>
                  <a:schemeClr val="bg1"/>
                </a:solidFill>
                <a:latin typeface="+mn-lt"/>
              </a:rPr>
              <a:t>Anterior</a:t>
            </a:r>
          </a:p>
          <a:p>
            <a:pPr eaLnBrk="1" hangingPunct="1"/>
            <a:r>
              <a:rPr lang="en-US" sz="1800" dirty="0">
                <a:solidFill>
                  <a:schemeClr val="bg1"/>
                </a:solidFill>
                <a:latin typeface="+mn-lt"/>
              </a:rPr>
              <a:t>Pituitary</a:t>
            </a:r>
          </a:p>
        </p:txBody>
      </p:sp>
      <p:sp>
        <p:nvSpPr>
          <p:cNvPr id="1845255" name="Text Box 7"/>
          <p:cNvSpPr txBox="1">
            <a:spLocks noChangeArrowheads="1"/>
          </p:cNvSpPr>
          <p:nvPr/>
        </p:nvSpPr>
        <p:spPr bwMode="auto">
          <a:xfrm>
            <a:off x="1485901" y="4514850"/>
            <a:ext cx="1276119" cy="369332"/>
          </a:xfrm>
          <a:prstGeom prst="rect">
            <a:avLst/>
          </a:prstGeom>
          <a:noFill/>
          <a:ln w="9525">
            <a:noFill/>
            <a:miter lim="800000"/>
            <a:headEnd/>
            <a:tailEnd/>
          </a:ln>
          <a:effectLst/>
        </p:spPr>
        <p:txBody>
          <a:bodyPr wrap="none">
            <a:spAutoFit/>
          </a:bodyPr>
          <a:lstStyle/>
          <a:p>
            <a:pPr>
              <a:defRPr/>
            </a:pPr>
            <a:r>
              <a:rPr lang="en-US" sz="1800" dirty="0">
                <a:solidFill>
                  <a:schemeClr val="bg1"/>
                </a:solidFill>
                <a:cs typeface="Arial" charset="0"/>
              </a:rPr>
              <a:t>Sertoli Cells</a:t>
            </a:r>
          </a:p>
        </p:txBody>
      </p:sp>
      <p:sp>
        <p:nvSpPr>
          <p:cNvPr id="1845256" name="Text Box 8"/>
          <p:cNvSpPr txBox="1">
            <a:spLocks noChangeArrowheads="1"/>
          </p:cNvSpPr>
          <p:nvPr/>
        </p:nvSpPr>
        <p:spPr bwMode="auto">
          <a:xfrm>
            <a:off x="6560344" y="4514850"/>
            <a:ext cx="1211357" cy="369332"/>
          </a:xfrm>
          <a:prstGeom prst="rect">
            <a:avLst/>
          </a:prstGeom>
          <a:noFill/>
          <a:ln w="9525">
            <a:noFill/>
            <a:miter lim="800000"/>
            <a:headEnd/>
            <a:tailEnd/>
          </a:ln>
          <a:effectLst/>
        </p:spPr>
        <p:txBody>
          <a:bodyPr wrap="none">
            <a:spAutoFit/>
          </a:bodyPr>
          <a:lstStyle>
            <a:lvl1pPr>
              <a:defRPr sz="3200">
                <a:solidFill>
                  <a:schemeClr val="tx1"/>
                </a:solidFill>
                <a:latin typeface="Calibri" charset="0"/>
                <a:ea typeface="MS PGothic" charset="0"/>
                <a:cs typeface="MS PGothic" charset="0"/>
              </a:defRPr>
            </a:lvl1pPr>
            <a:lvl2pPr>
              <a:defRPr sz="3000">
                <a:solidFill>
                  <a:schemeClr val="tx1"/>
                </a:solidFill>
                <a:latin typeface="Calibri" charset="0"/>
                <a:ea typeface="MS PGothic" charset="0"/>
                <a:cs typeface="MS PGothic" charset="0"/>
              </a:defRPr>
            </a:lvl2pPr>
            <a:lvl3pPr marL="1143000">
              <a:defRPr sz="2800">
                <a:solidFill>
                  <a:schemeClr val="tx1"/>
                </a:solidFill>
                <a:latin typeface="Calibri" charset="0"/>
                <a:ea typeface="MS PGothic" charset="0"/>
                <a:cs typeface="MS PGothic" charset="0"/>
              </a:defRPr>
            </a:lvl3pPr>
            <a:lvl4pPr marL="1600200">
              <a:defRPr sz="2400">
                <a:solidFill>
                  <a:schemeClr val="tx1"/>
                </a:solidFill>
                <a:latin typeface="Calibri" charset="0"/>
                <a:ea typeface="MS PGothic" charset="0"/>
                <a:cs typeface="MS PGothic" charset="0"/>
              </a:defRPr>
            </a:lvl4pPr>
            <a:lvl5pPr marL="2057400">
              <a:defRPr sz="2200">
                <a:solidFill>
                  <a:schemeClr val="tx1"/>
                </a:solidFill>
                <a:latin typeface="Calibri" charset="0"/>
                <a:ea typeface="MS PGothic" charset="0"/>
                <a:cs typeface="MS PGothic" charset="0"/>
              </a:defRPr>
            </a:lvl5pPr>
            <a:lvl6pPr marL="2514600">
              <a:defRPr sz="2200">
                <a:solidFill>
                  <a:schemeClr val="tx1"/>
                </a:solidFill>
                <a:latin typeface="Calibri" charset="0"/>
                <a:ea typeface="MS PGothic" charset="0"/>
                <a:cs typeface="MS PGothic" charset="0"/>
              </a:defRPr>
            </a:lvl6pPr>
            <a:lvl7pPr marL="2971800">
              <a:defRPr sz="2200">
                <a:solidFill>
                  <a:schemeClr val="tx1"/>
                </a:solidFill>
                <a:latin typeface="Calibri" charset="0"/>
                <a:ea typeface="MS PGothic" charset="0"/>
                <a:cs typeface="MS PGothic" charset="0"/>
              </a:defRPr>
            </a:lvl7pPr>
            <a:lvl8pPr marL="3429000">
              <a:defRPr sz="2200">
                <a:solidFill>
                  <a:schemeClr val="tx1"/>
                </a:solidFill>
                <a:latin typeface="Calibri" charset="0"/>
                <a:ea typeface="MS PGothic" charset="0"/>
                <a:cs typeface="MS PGothic" charset="0"/>
              </a:defRPr>
            </a:lvl8pPr>
            <a:lvl9pPr marL="3886200">
              <a:defRPr sz="2200">
                <a:solidFill>
                  <a:schemeClr val="tx1"/>
                </a:solidFill>
                <a:latin typeface="Calibri" charset="0"/>
                <a:ea typeface="MS PGothic" charset="0"/>
                <a:cs typeface="MS PGothic" charset="0"/>
              </a:defRPr>
            </a:lvl9pPr>
          </a:lstStyle>
          <a:p>
            <a:pPr>
              <a:defRPr/>
            </a:pPr>
            <a:r>
              <a:rPr lang="en-US" sz="1800" dirty="0">
                <a:solidFill>
                  <a:schemeClr val="bg1"/>
                </a:solidFill>
                <a:latin typeface="+mn-lt"/>
                <a:cs typeface="Arial" charset="0"/>
              </a:rPr>
              <a:t>Leydig Cell</a:t>
            </a:r>
          </a:p>
        </p:txBody>
      </p:sp>
      <p:sp>
        <p:nvSpPr>
          <p:cNvPr id="1845257" name="Text Box 9"/>
          <p:cNvSpPr txBox="1">
            <a:spLocks noChangeArrowheads="1"/>
          </p:cNvSpPr>
          <p:nvPr/>
        </p:nvSpPr>
        <p:spPr bwMode="auto">
          <a:xfrm>
            <a:off x="1306116" y="2355057"/>
            <a:ext cx="1099981" cy="646331"/>
          </a:xfrm>
          <a:prstGeom prst="rect">
            <a:avLst/>
          </a:prstGeom>
          <a:noFill/>
          <a:ln w="9525">
            <a:noFill/>
            <a:miter lim="800000"/>
            <a:headEnd/>
            <a:tailEnd/>
          </a:ln>
          <a:effectLst/>
        </p:spPr>
        <p:txBody>
          <a:bodyPr wrap="none">
            <a:spAutoFit/>
          </a:bodyPr>
          <a:lstStyle>
            <a:lvl1pPr>
              <a:defRPr sz="3200">
                <a:solidFill>
                  <a:schemeClr val="tx1"/>
                </a:solidFill>
                <a:latin typeface="Calibri" charset="0"/>
                <a:ea typeface="MS PGothic" charset="0"/>
                <a:cs typeface="MS PGothic" charset="0"/>
              </a:defRPr>
            </a:lvl1pPr>
            <a:lvl2pPr>
              <a:defRPr sz="3000">
                <a:solidFill>
                  <a:schemeClr val="tx1"/>
                </a:solidFill>
                <a:latin typeface="Calibri" charset="0"/>
                <a:ea typeface="MS PGothic" charset="0"/>
                <a:cs typeface="MS PGothic" charset="0"/>
              </a:defRPr>
            </a:lvl2pPr>
            <a:lvl3pPr marL="1143000">
              <a:defRPr sz="2800">
                <a:solidFill>
                  <a:schemeClr val="tx1"/>
                </a:solidFill>
                <a:latin typeface="Calibri" charset="0"/>
                <a:ea typeface="MS PGothic" charset="0"/>
                <a:cs typeface="MS PGothic" charset="0"/>
              </a:defRPr>
            </a:lvl3pPr>
            <a:lvl4pPr marL="1600200">
              <a:defRPr sz="2400">
                <a:solidFill>
                  <a:schemeClr val="tx1"/>
                </a:solidFill>
                <a:latin typeface="Calibri" charset="0"/>
                <a:ea typeface="MS PGothic" charset="0"/>
                <a:cs typeface="MS PGothic" charset="0"/>
              </a:defRPr>
            </a:lvl4pPr>
            <a:lvl5pPr marL="2057400">
              <a:defRPr sz="2200">
                <a:solidFill>
                  <a:schemeClr val="tx1"/>
                </a:solidFill>
                <a:latin typeface="Calibri" charset="0"/>
                <a:ea typeface="MS PGothic" charset="0"/>
                <a:cs typeface="MS PGothic" charset="0"/>
              </a:defRPr>
            </a:lvl5pPr>
            <a:lvl6pPr marL="2514600">
              <a:defRPr sz="2200">
                <a:solidFill>
                  <a:schemeClr val="tx1"/>
                </a:solidFill>
                <a:latin typeface="Calibri" charset="0"/>
                <a:ea typeface="MS PGothic" charset="0"/>
                <a:cs typeface="MS PGothic" charset="0"/>
              </a:defRPr>
            </a:lvl6pPr>
            <a:lvl7pPr marL="2971800">
              <a:defRPr sz="2200">
                <a:solidFill>
                  <a:schemeClr val="tx1"/>
                </a:solidFill>
                <a:latin typeface="Calibri" charset="0"/>
                <a:ea typeface="MS PGothic" charset="0"/>
                <a:cs typeface="MS PGothic" charset="0"/>
              </a:defRPr>
            </a:lvl7pPr>
            <a:lvl8pPr marL="3429000">
              <a:defRPr sz="2200">
                <a:solidFill>
                  <a:schemeClr val="tx1"/>
                </a:solidFill>
                <a:latin typeface="Calibri" charset="0"/>
                <a:ea typeface="MS PGothic" charset="0"/>
                <a:cs typeface="MS PGothic" charset="0"/>
              </a:defRPr>
            </a:lvl8pPr>
            <a:lvl9pPr marL="3886200">
              <a:defRPr sz="2200">
                <a:solidFill>
                  <a:schemeClr val="tx1"/>
                </a:solidFill>
                <a:latin typeface="Calibri" charset="0"/>
                <a:ea typeface="MS PGothic" charset="0"/>
                <a:cs typeface="MS PGothic" charset="0"/>
              </a:defRPr>
            </a:lvl9pPr>
          </a:lstStyle>
          <a:p>
            <a:pPr>
              <a:defRPr/>
            </a:pPr>
            <a:r>
              <a:rPr lang="en-US" sz="1800" dirty="0">
                <a:solidFill>
                  <a:schemeClr val="bg1"/>
                </a:solidFill>
                <a:latin typeface="+mn-lt"/>
                <a:cs typeface="Arial" charset="0"/>
              </a:rPr>
              <a:t>Germinal</a:t>
            </a:r>
          </a:p>
          <a:p>
            <a:pPr>
              <a:defRPr/>
            </a:pPr>
            <a:r>
              <a:rPr lang="en-US" sz="1800" dirty="0">
                <a:solidFill>
                  <a:schemeClr val="bg1"/>
                </a:solidFill>
                <a:latin typeface="+mn-lt"/>
                <a:cs typeface="Arial" charset="0"/>
              </a:rPr>
              <a:t>Epithelium</a:t>
            </a:r>
          </a:p>
        </p:txBody>
      </p:sp>
      <p:sp>
        <p:nvSpPr>
          <p:cNvPr id="75785" name="Line 10"/>
          <p:cNvSpPr>
            <a:spLocks noChangeShapeType="1"/>
          </p:cNvSpPr>
          <p:nvPr/>
        </p:nvSpPr>
        <p:spPr bwMode="auto">
          <a:xfrm>
            <a:off x="4941094" y="342900"/>
            <a:ext cx="0" cy="228600"/>
          </a:xfrm>
          <a:prstGeom prst="line">
            <a:avLst/>
          </a:prstGeom>
          <a:noFill/>
          <a:ln w="57150">
            <a:solidFill>
              <a:srgbClr val="FFCCFF"/>
            </a:solidFill>
            <a:round/>
            <a:headEnd/>
            <a:tailEnd type="stealth" w="med" len="med"/>
          </a:ln>
          <a:extLst>
            <a:ext uri="{909E8E84-426E-40dd-AFC4-6F175D3DCCD1}">
              <a14:hiddenFill xmlns="" xmlns:a14="http://schemas.microsoft.com/office/drawing/2010/main">
                <a:noFill/>
              </a14:hiddenFill>
            </a:ext>
          </a:extLst>
        </p:spPr>
        <p:txBody>
          <a:bodyPr wrap="none" anchor="ctr"/>
          <a:lstStyle/>
          <a:p>
            <a:endParaRPr lang="en-US" sz="1013">
              <a:solidFill>
                <a:schemeClr val="bg1"/>
              </a:solidFill>
            </a:endParaRPr>
          </a:p>
        </p:txBody>
      </p:sp>
      <p:sp>
        <p:nvSpPr>
          <p:cNvPr id="75786" name="Line 11"/>
          <p:cNvSpPr>
            <a:spLocks noChangeShapeType="1"/>
          </p:cNvSpPr>
          <p:nvPr/>
        </p:nvSpPr>
        <p:spPr bwMode="auto">
          <a:xfrm>
            <a:off x="4941094" y="971550"/>
            <a:ext cx="0" cy="1028700"/>
          </a:xfrm>
          <a:prstGeom prst="line">
            <a:avLst/>
          </a:prstGeom>
          <a:noFill/>
          <a:ln w="57150">
            <a:solidFill>
              <a:srgbClr val="FFCCFF"/>
            </a:solidFill>
            <a:round/>
            <a:headEnd/>
            <a:tailEnd type="stealth" w="med" len="med"/>
          </a:ln>
          <a:extLst>
            <a:ext uri="{909E8E84-426E-40dd-AFC4-6F175D3DCCD1}">
              <a14:hiddenFill xmlns="" xmlns:a14="http://schemas.microsoft.com/office/drawing/2010/main">
                <a:noFill/>
              </a14:hiddenFill>
            </a:ext>
          </a:extLst>
        </p:spPr>
        <p:txBody>
          <a:bodyPr wrap="none" anchor="ctr"/>
          <a:lstStyle/>
          <a:p>
            <a:endParaRPr lang="en-US" sz="1013">
              <a:solidFill>
                <a:schemeClr val="bg1"/>
              </a:solidFill>
            </a:endParaRPr>
          </a:p>
        </p:txBody>
      </p:sp>
      <p:sp>
        <p:nvSpPr>
          <p:cNvPr id="75787" name="Line 12"/>
          <p:cNvSpPr>
            <a:spLocks noChangeShapeType="1"/>
          </p:cNvSpPr>
          <p:nvPr/>
        </p:nvSpPr>
        <p:spPr bwMode="auto">
          <a:xfrm>
            <a:off x="4941094" y="1600200"/>
            <a:ext cx="400050" cy="0"/>
          </a:xfrm>
          <a:prstGeom prst="line">
            <a:avLst/>
          </a:prstGeom>
          <a:noFill/>
          <a:ln w="57150">
            <a:solidFill>
              <a:srgbClr val="FFD7DA"/>
            </a:solidFill>
            <a:round/>
            <a:headEnd/>
            <a:tailEnd/>
          </a:ln>
          <a:extLst>
            <a:ext uri="{909E8E84-426E-40dd-AFC4-6F175D3DCCD1}">
              <a14:hiddenFill xmlns="" xmlns:a14="http://schemas.microsoft.com/office/drawing/2010/main">
                <a:noFill/>
              </a14:hiddenFill>
            </a:ext>
          </a:extLst>
        </p:spPr>
        <p:txBody>
          <a:bodyPr wrap="none" anchor="ctr"/>
          <a:lstStyle/>
          <a:p>
            <a:endParaRPr lang="en-US" sz="1013">
              <a:solidFill>
                <a:schemeClr val="bg1"/>
              </a:solidFill>
            </a:endParaRPr>
          </a:p>
        </p:txBody>
      </p:sp>
      <p:grpSp>
        <p:nvGrpSpPr>
          <p:cNvPr id="2" name="Group 13"/>
          <p:cNvGrpSpPr>
            <a:grpSpLocks/>
          </p:cNvGrpSpPr>
          <p:nvPr/>
        </p:nvGrpSpPr>
        <p:grpSpPr bwMode="auto">
          <a:xfrm>
            <a:off x="3257550" y="2800350"/>
            <a:ext cx="3399235" cy="1028700"/>
            <a:chOff x="1776" y="2448"/>
            <a:chExt cx="2855" cy="864"/>
          </a:xfrm>
        </p:grpSpPr>
        <p:sp>
          <p:nvSpPr>
            <p:cNvPr id="75808" name="Line 14"/>
            <p:cNvSpPr>
              <a:spLocks noChangeShapeType="1"/>
            </p:cNvSpPr>
            <p:nvPr/>
          </p:nvSpPr>
          <p:spPr bwMode="auto">
            <a:xfrm flipH="1">
              <a:off x="1776" y="2496"/>
              <a:ext cx="960" cy="747"/>
            </a:xfrm>
            <a:prstGeom prst="line">
              <a:avLst/>
            </a:prstGeom>
            <a:noFill/>
            <a:ln w="57150">
              <a:solidFill>
                <a:srgbClr val="003399"/>
              </a:solidFill>
              <a:round/>
              <a:headEnd/>
              <a:tailEnd type="stealth" w="med" len="med"/>
            </a:ln>
            <a:extLst>
              <a:ext uri="{909E8E84-426E-40dd-AFC4-6F175D3DCCD1}">
                <a14:hiddenFill xmlns="" xmlns:a14="http://schemas.microsoft.com/office/drawing/2010/main">
                  <a:noFill/>
                </a14:hiddenFill>
              </a:ext>
            </a:extLst>
          </p:spPr>
          <p:txBody>
            <a:bodyPr wrap="none" anchor="ctr"/>
            <a:lstStyle/>
            <a:p>
              <a:endParaRPr lang="en-US" sz="1013">
                <a:solidFill>
                  <a:schemeClr val="bg1"/>
                </a:solidFill>
              </a:endParaRPr>
            </a:p>
          </p:txBody>
        </p:sp>
        <p:sp>
          <p:nvSpPr>
            <p:cNvPr id="75809" name="Line 15"/>
            <p:cNvSpPr>
              <a:spLocks noChangeShapeType="1"/>
            </p:cNvSpPr>
            <p:nvPr/>
          </p:nvSpPr>
          <p:spPr bwMode="auto">
            <a:xfrm>
              <a:off x="3744" y="2448"/>
              <a:ext cx="768" cy="864"/>
            </a:xfrm>
            <a:prstGeom prst="line">
              <a:avLst/>
            </a:prstGeom>
            <a:noFill/>
            <a:ln w="57150">
              <a:solidFill>
                <a:srgbClr val="003399"/>
              </a:solidFill>
              <a:round/>
              <a:headEnd/>
              <a:tailEnd type="stealth" w="med" len="med"/>
            </a:ln>
            <a:extLst>
              <a:ext uri="{909E8E84-426E-40dd-AFC4-6F175D3DCCD1}">
                <a14:hiddenFill xmlns="" xmlns:a14="http://schemas.microsoft.com/office/drawing/2010/main">
                  <a:noFill/>
                </a14:hiddenFill>
              </a:ext>
            </a:extLst>
          </p:spPr>
          <p:txBody>
            <a:bodyPr wrap="none" anchor="ctr"/>
            <a:lstStyle/>
            <a:p>
              <a:endParaRPr lang="en-US" sz="1013">
                <a:solidFill>
                  <a:schemeClr val="bg1"/>
                </a:solidFill>
              </a:endParaRPr>
            </a:p>
          </p:txBody>
        </p:sp>
        <p:sp>
          <p:nvSpPr>
            <p:cNvPr id="1845264" name="Text Box 16"/>
            <p:cNvSpPr txBox="1">
              <a:spLocks noChangeArrowheads="1"/>
            </p:cNvSpPr>
            <p:nvPr/>
          </p:nvSpPr>
          <p:spPr bwMode="auto">
            <a:xfrm>
              <a:off x="2364" y="2869"/>
              <a:ext cx="454" cy="310"/>
            </a:xfrm>
            <a:prstGeom prst="rect">
              <a:avLst/>
            </a:prstGeom>
            <a:noFill/>
            <a:ln w="57150">
              <a:noFill/>
              <a:miter lim="800000"/>
              <a:headEnd/>
              <a:tailEnd/>
            </a:ln>
            <a:effectLst/>
          </p:spPr>
          <p:txBody>
            <a:bodyPr wrap="none" anchor="ctr">
              <a:spAutoFit/>
            </a:bodyPr>
            <a:lstStyle>
              <a:lvl1pPr>
                <a:defRPr sz="3200">
                  <a:solidFill>
                    <a:schemeClr val="tx1"/>
                  </a:solidFill>
                  <a:latin typeface="Calibri" charset="0"/>
                  <a:ea typeface="MS PGothic" charset="0"/>
                  <a:cs typeface="MS PGothic" charset="0"/>
                </a:defRPr>
              </a:lvl1pPr>
              <a:lvl2pPr>
                <a:defRPr sz="3000">
                  <a:solidFill>
                    <a:schemeClr val="tx1"/>
                  </a:solidFill>
                  <a:latin typeface="Calibri" charset="0"/>
                  <a:ea typeface="MS PGothic" charset="0"/>
                  <a:cs typeface="MS PGothic" charset="0"/>
                </a:defRPr>
              </a:lvl2pPr>
              <a:lvl3pPr marL="1143000">
                <a:defRPr sz="2800">
                  <a:solidFill>
                    <a:schemeClr val="tx1"/>
                  </a:solidFill>
                  <a:latin typeface="Calibri" charset="0"/>
                  <a:ea typeface="MS PGothic" charset="0"/>
                  <a:cs typeface="MS PGothic" charset="0"/>
                </a:defRPr>
              </a:lvl3pPr>
              <a:lvl4pPr marL="1600200">
                <a:defRPr sz="2400">
                  <a:solidFill>
                    <a:schemeClr val="tx1"/>
                  </a:solidFill>
                  <a:latin typeface="Calibri" charset="0"/>
                  <a:ea typeface="MS PGothic" charset="0"/>
                  <a:cs typeface="MS PGothic" charset="0"/>
                </a:defRPr>
              </a:lvl4pPr>
              <a:lvl5pPr marL="2057400">
                <a:defRPr sz="2200">
                  <a:solidFill>
                    <a:schemeClr val="tx1"/>
                  </a:solidFill>
                  <a:latin typeface="Calibri" charset="0"/>
                  <a:ea typeface="MS PGothic" charset="0"/>
                  <a:cs typeface="MS PGothic" charset="0"/>
                </a:defRPr>
              </a:lvl5pPr>
              <a:lvl6pPr marL="2514600">
                <a:defRPr sz="2200">
                  <a:solidFill>
                    <a:schemeClr val="tx1"/>
                  </a:solidFill>
                  <a:latin typeface="Calibri" charset="0"/>
                  <a:ea typeface="MS PGothic" charset="0"/>
                  <a:cs typeface="MS PGothic" charset="0"/>
                </a:defRPr>
              </a:lvl6pPr>
              <a:lvl7pPr marL="2971800">
                <a:defRPr sz="2200">
                  <a:solidFill>
                    <a:schemeClr val="tx1"/>
                  </a:solidFill>
                  <a:latin typeface="Calibri" charset="0"/>
                  <a:ea typeface="MS PGothic" charset="0"/>
                  <a:cs typeface="MS PGothic" charset="0"/>
                </a:defRPr>
              </a:lvl7pPr>
              <a:lvl8pPr marL="3429000">
                <a:defRPr sz="2200">
                  <a:solidFill>
                    <a:schemeClr val="tx1"/>
                  </a:solidFill>
                  <a:latin typeface="Calibri" charset="0"/>
                  <a:ea typeface="MS PGothic" charset="0"/>
                  <a:cs typeface="MS PGothic" charset="0"/>
                </a:defRPr>
              </a:lvl8pPr>
              <a:lvl9pPr marL="3886200">
                <a:defRPr sz="2200">
                  <a:solidFill>
                    <a:schemeClr val="tx1"/>
                  </a:solidFill>
                  <a:latin typeface="Calibri" charset="0"/>
                  <a:ea typeface="MS PGothic" charset="0"/>
                  <a:cs typeface="MS PGothic" charset="0"/>
                </a:defRPr>
              </a:lvl9pPr>
            </a:lstStyle>
            <a:p>
              <a:pPr algn="ctr">
                <a:defRPr/>
              </a:pPr>
              <a:r>
                <a:rPr lang="en-US" sz="1800" dirty="0">
                  <a:solidFill>
                    <a:schemeClr val="bg1"/>
                  </a:solidFill>
                  <a:latin typeface="+mn-lt"/>
                  <a:cs typeface="Arial" charset="0"/>
                </a:rPr>
                <a:t>FSH</a:t>
              </a:r>
            </a:p>
          </p:txBody>
        </p:sp>
        <p:sp>
          <p:nvSpPr>
            <p:cNvPr id="1845265" name="Text Box 17"/>
            <p:cNvSpPr txBox="1">
              <a:spLocks noChangeArrowheads="1"/>
            </p:cNvSpPr>
            <p:nvPr/>
          </p:nvSpPr>
          <p:spPr bwMode="auto">
            <a:xfrm>
              <a:off x="4285" y="2725"/>
              <a:ext cx="346" cy="310"/>
            </a:xfrm>
            <a:prstGeom prst="rect">
              <a:avLst/>
            </a:prstGeom>
            <a:noFill/>
            <a:ln w="57150">
              <a:noFill/>
              <a:miter lim="800000"/>
              <a:headEnd/>
              <a:tailEnd/>
            </a:ln>
            <a:effectLst/>
          </p:spPr>
          <p:txBody>
            <a:bodyPr wrap="none" anchor="ctr">
              <a:spAutoFit/>
            </a:bodyPr>
            <a:lstStyle/>
            <a:p>
              <a:pPr algn="ctr">
                <a:defRPr/>
              </a:pPr>
              <a:r>
                <a:rPr lang="en-US" sz="1800" dirty="0">
                  <a:solidFill>
                    <a:schemeClr val="bg1"/>
                  </a:solidFill>
                  <a:cs typeface="Arial" charset="0"/>
                </a:rPr>
                <a:t>LH</a:t>
              </a:r>
            </a:p>
          </p:txBody>
        </p:sp>
        <p:sp>
          <p:nvSpPr>
            <p:cNvPr id="1845266" name="Oval 18"/>
            <p:cNvSpPr>
              <a:spLocks noChangeArrowheads="1"/>
            </p:cNvSpPr>
            <p:nvPr/>
          </p:nvSpPr>
          <p:spPr bwMode="auto">
            <a:xfrm>
              <a:off x="2160" y="2736"/>
              <a:ext cx="288" cy="192"/>
            </a:xfrm>
            <a:prstGeom prst="ellipse">
              <a:avLst/>
            </a:prstGeom>
            <a:solidFill>
              <a:srgbClr val="003399"/>
            </a:solidFill>
            <a:ln w="57150">
              <a:solidFill>
                <a:srgbClr val="003399"/>
              </a:solidFill>
              <a:round/>
              <a:headEnd/>
              <a:tailEnd/>
            </a:ln>
            <a:effectLst/>
          </p:spPr>
          <p:txBody>
            <a:bodyPr wrap="none" anchor="ctr"/>
            <a:lstStyle/>
            <a:p>
              <a:pPr algn="ctr">
                <a:defRPr/>
              </a:pPr>
              <a:r>
                <a:rPr lang="en-US" sz="1800" dirty="0">
                  <a:solidFill>
                    <a:schemeClr val="bg1"/>
                  </a:solidFill>
                  <a:effectLst>
                    <a:outerShdw blurRad="38100" dist="38100" dir="2700000" algn="tl">
                      <a:srgbClr val="000000"/>
                    </a:outerShdw>
                  </a:effectLst>
                  <a:cs typeface="Arial" charset="0"/>
                </a:rPr>
                <a:t>+</a:t>
              </a:r>
            </a:p>
          </p:txBody>
        </p:sp>
        <p:sp>
          <p:nvSpPr>
            <p:cNvPr id="1845267" name="Oval 19"/>
            <p:cNvSpPr>
              <a:spLocks noChangeArrowheads="1"/>
            </p:cNvSpPr>
            <p:nvPr/>
          </p:nvSpPr>
          <p:spPr bwMode="auto">
            <a:xfrm>
              <a:off x="3984" y="2736"/>
              <a:ext cx="288" cy="192"/>
            </a:xfrm>
            <a:prstGeom prst="ellipse">
              <a:avLst/>
            </a:prstGeom>
            <a:solidFill>
              <a:srgbClr val="003399"/>
            </a:solidFill>
            <a:ln w="57150">
              <a:solidFill>
                <a:srgbClr val="003399"/>
              </a:solidFill>
              <a:round/>
              <a:headEnd/>
              <a:tailEnd/>
            </a:ln>
            <a:effectLst/>
          </p:spPr>
          <p:txBody>
            <a:bodyPr wrap="none" anchor="ctr"/>
            <a:lstStyle/>
            <a:p>
              <a:pPr algn="ctr">
                <a:defRPr/>
              </a:pPr>
              <a:r>
                <a:rPr lang="en-US" sz="1800" dirty="0">
                  <a:solidFill>
                    <a:schemeClr val="bg1"/>
                  </a:solidFill>
                  <a:effectLst>
                    <a:outerShdw blurRad="38100" dist="38100" dir="2700000" algn="tl">
                      <a:srgbClr val="000000"/>
                    </a:outerShdw>
                  </a:effectLst>
                  <a:cs typeface="Arial" charset="0"/>
                </a:rPr>
                <a:t>+</a:t>
              </a:r>
            </a:p>
          </p:txBody>
        </p:sp>
      </p:grpSp>
      <p:sp>
        <p:nvSpPr>
          <p:cNvPr id="1845268" name="Text Box 20"/>
          <p:cNvSpPr txBox="1">
            <a:spLocks noChangeArrowheads="1"/>
          </p:cNvSpPr>
          <p:nvPr/>
        </p:nvSpPr>
        <p:spPr bwMode="auto">
          <a:xfrm>
            <a:off x="2987176" y="2329935"/>
            <a:ext cx="768159" cy="369332"/>
          </a:xfrm>
          <a:prstGeom prst="rect">
            <a:avLst/>
          </a:prstGeom>
          <a:noFill/>
          <a:ln w="57150">
            <a:noFill/>
            <a:miter lim="800000"/>
            <a:headEnd/>
            <a:tailEnd/>
          </a:ln>
          <a:effectLst/>
        </p:spPr>
        <p:txBody>
          <a:bodyPr wrap="none" anchor="ctr">
            <a:spAutoFit/>
          </a:bodyPr>
          <a:lstStyle>
            <a:lvl1pPr>
              <a:defRPr sz="3200">
                <a:solidFill>
                  <a:schemeClr val="tx1"/>
                </a:solidFill>
                <a:latin typeface="Calibri" charset="0"/>
                <a:ea typeface="MS PGothic" charset="0"/>
                <a:cs typeface="MS PGothic" charset="0"/>
              </a:defRPr>
            </a:lvl1pPr>
            <a:lvl2pPr>
              <a:defRPr sz="3000">
                <a:solidFill>
                  <a:schemeClr val="tx1"/>
                </a:solidFill>
                <a:latin typeface="Calibri" charset="0"/>
                <a:ea typeface="MS PGothic" charset="0"/>
                <a:cs typeface="MS PGothic" charset="0"/>
              </a:defRPr>
            </a:lvl2pPr>
            <a:lvl3pPr marL="1143000">
              <a:defRPr sz="2800">
                <a:solidFill>
                  <a:schemeClr val="tx1"/>
                </a:solidFill>
                <a:latin typeface="Calibri" charset="0"/>
                <a:ea typeface="MS PGothic" charset="0"/>
                <a:cs typeface="MS PGothic" charset="0"/>
              </a:defRPr>
            </a:lvl3pPr>
            <a:lvl4pPr marL="1600200">
              <a:defRPr sz="2400">
                <a:solidFill>
                  <a:schemeClr val="tx1"/>
                </a:solidFill>
                <a:latin typeface="Calibri" charset="0"/>
                <a:ea typeface="MS PGothic" charset="0"/>
                <a:cs typeface="MS PGothic" charset="0"/>
              </a:defRPr>
            </a:lvl4pPr>
            <a:lvl5pPr marL="2057400">
              <a:defRPr sz="2200">
                <a:solidFill>
                  <a:schemeClr val="tx1"/>
                </a:solidFill>
                <a:latin typeface="Calibri" charset="0"/>
                <a:ea typeface="MS PGothic" charset="0"/>
                <a:cs typeface="MS PGothic" charset="0"/>
              </a:defRPr>
            </a:lvl5pPr>
            <a:lvl6pPr marL="2514600">
              <a:defRPr sz="2200">
                <a:solidFill>
                  <a:schemeClr val="tx1"/>
                </a:solidFill>
                <a:latin typeface="Calibri" charset="0"/>
                <a:ea typeface="MS PGothic" charset="0"/>
                <a:cs typeface="MS PGothic" charset="0"/>
              </a:defRPr>
            </a:lvl6pPr>
            <a:lvl7pPr marL="2971800">
              <a:defRPr sz="2200">
                <a:solidFill>
                  <a:schemeClr val="tx1"/>
                </a:solidFill>
                <a:latin typeface="Calibri" charset="0"/>
                <a:ea typeface="MS PGothic" charset="0"/>
                <a:cs typeface="MS PGothic" charset="0"/>
              </a:defRPr>
            </a:lvl7pPr>
            <a:lvl8pPr marL="3429000">
              <a:defRPr sz="2200">
                <a:solidFill>
                  <a:schemeClr val="tx1"/>
                </a:solidFill>
                <a:latin typeface="Calibri" charset="0"/>
                <a:ea typeface="MS PGothic" charset="0"/>
                <a:cs typeface="MS PGothic" charset="0"/>
              </a:defRPr>
            </a:lvl8pPr>
            <a:lvl9pPr marL="3886200">
              <a:defRPr sz="2200">
                <a:solidFill>
                  <a:schemeClr val="tx1"/>
                </a:solidFill>
                <a:latin typeface="Calibri" charset="0"/>
                <a:ea typeface="MS PGothic" charset="0"/>
                <a:cs typeface="MS PGothic" charset="0"/>
              </a:defRPr>
            </a:lvl9pPr>
          </a:lstStyle>
          <a:p>
            <a:pPr algn="ctr">
              <a:defRPr/>
            </a:pPr>
            <a:r>
              <a:rPr lang="en-US" sz="1800" dirty="0" err="1">
                <a:solidFill>
                  <a:schemeClr val="bg1"/>
                </a:solidFill>
                <a:latin typeface="+mn-lt"/>
                <a:cs typeface="Arial" charset="0"/>
              </a:rPr>
              <a:t>Inhibin</a:t>
            </a:r>
            <a:endParaRPr lang="en-US" sz="1800" dirty="0">
              <a:solidFill>
                <a:schemeClr val="bg1"/>
              </a:solidFill>
              <a:latin typeface="+mn-lt"/>
              <a:cs typeface="Arial" charset="0"/>
            </a:endParaRPr>
          </a:p>
        </p:txBody>
      </p:sp>
      <p:grpSp>
        <p:nvGrpSpPr>
          <p:cNvPr id="3" name="Group 21"/>
          <p:cNvGrpSpPr>
            <a:grpSpLocks/>
          </p:cNvGrpSpPr>
          <p:nvPr/>
        </p:nvGrpSpPr>
        <p:grpSpPr bwMode="auto">
          <a:xfrm>
            <a:off x="2343150" y="1028700"/>
            <a:ext cx="5029200" cy="2686050"/>
            <a:chOff x="1008" y="960"/>
            <a:chExt cx="4224" cy="2256"/>
          </a:xfrm>
        </p:grpSpPr>
        <p:grpSp>
          <p:nvGrpSpPr>
            <p:cNvPr id="75799" name="Group 22"/>
            <p:cNvGrpSpPr>
              <a:grpSpLocks/>
            </p:cNvGrpSpPr>
            <p:nvPr/>
          </p:nvGrpSpPr>
          <p:grpSpPr bwMode="auto">
            <a:xfrm>
              <a:off x="1008" y="2256"/>
              <a:ext cx="1736" cy="608"/>
              <a:chOff x="1008" y="2256"/>
              <a:chExt cx="1736" cy="608"/>
            </a:xfrm>
          </p:grpSpPr>
          <p:sp>
            <p:nvSpPr>
              <p:cNvPr id="75806" name="Freeform 23"/>
              <p:cNvSpPr>
                <a:spLocks/>
              </p:cNvSpPr>
              <p:nvPr/>
            </p:nvSpPr>
            <p:spPr bwMode="auto">
              <a:xfrm>
                <a:off x="1008" y="2256"/>
                <a:ext cx="1736" cy="608"/>
              </a:xfrm>
              <a:custGeom>
                <a:avLst/>
                <a:gdLst>
                  <a:gd name="T0" fmla="*/ 0 w 1736"/>
                  <a:gd name="T1" fmla="*/ 608 h 608"/>
                  <a:gd name="T2" fmla="*/ 384 w 1736"/>
                  <a:gd name="T3" fmla="*/ 224 h 608"/>
                  <a:gd name="T4" fmla="*/ 1536 w 1736"/>
                  <a:gd name="T5" fmla="*/ 32 h 608"/>
                  <a:gd name="T6" fmla="*/ 1584 w 1736"/>
                  <a:gd name="T7" fmla="*/ 32 h 608"/>
                  <a:gd name="T8" fmla="*/ 0 60000 65536"/>
                  <a:gd name="T9" fmla="*/ 0 60000 65536"/>
                  <a:gd name="T10" fmla="*/ 0 60000 65536"/>
                  <a:gd name="T11" fmla="*/ 0 60000 65536"/>
                  <a:gd name="T12" fmla="*/ 0 w 1736"/>
                  <a:gd name="T13" fmla="*/ 0 h 608"/>
                  <a:gd name="T14" fmla="*/ 1736 w 1736"/>
                  <a:gd name="T15" fmla="*/ 608 h 608"/>
                </a:gdLst>
                <a:ahLst/>
                <a:cxnLst>
                  <a:cxn ang="T8">
                    <a:pos x="T0" y="T1"/>
                  </a:cxn>
                  <a:cxn ang="T9">
                    <a:pos x="T2" y="T3"/>
                  </a:cxn>
                  <a:cxn ang="T10">
                    <a:pos x="T4" y="T5"/>
                  </a:cxn>
                  <a:cxn ang="T11">
                    <a:pos x="T6" y="T7"/>
                  </a:cxn>
                </a:cxnLst>
                <a:rect l="T12" t="T13" r="T14" b="T15"/>
                <a:pathLst>
                  <a:path w="1736" h="608">
                    <a:moveTo>
                      <a:pt x="0" y="608"/>
                    </a:moveTo>
                    <a:cubicBezTo>
                      <a:pt x="64" y="464"/>
                      <a:pt x="128" y="320"/>
                      <a:pt x="384" y="224"/>
                    </a:cubicBezTo>
                    <a:cubicBezTo>
                      <a:pt x="640" y="128"/>
                      <a:pt x="1336" y="64"/>
                      <a:pt x="1536" y="32"/>
                    </a:cubicBezTo>
                    <a:cubicBezTo>
                      <a:pt x="1736" y="0"/>
                      <a:pt x="1660" y="16"/>
                      <a:pt x="1584" y="32"/>
                    </a:cubicBezTo>
                  </a:path>
                </a:pathLst>
              </a:custGeom>
              <a:noFill/>
              <a:ln w="57150">
                <a:solidFill>
                  <a:schemeClr val="accent1"/>
                </a:solidFill>
                <a:round/>
                <a:headEnd/>
                <a:tailEnd type="arrow"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1013">
                  <a:solidFill>
                    <a:schemeClr val="bg1"/>
                  </a:solidFill>
                </a:endParaRPr>
              </a:p>
            </p:txBody>
          </p:sp>
          <p:sp>
            <p:nvSpPr>
              <p:cNvPr id="1845272" name="Oval 24"/>
              <p:cNvSpPr>
                <a:spLocks noChangeArrowheads="1"/>
              </p:cNvSpPr>
              <p:nvPr/>
            </p:nvSpPr>
            <p:spPr bwMode="auto">
              <a:xfrm>
                <a:off x="1392" y="2352"/>
                <a:ext cx="288" cy="192"/>
              </a:xfrm>
              <a:prstGeom prst="ellipse">
                <a:avLst/>
              </a:prstGeom>
              <a:solidFill>
                <a:schemeClr val="accent1"/>
              </a:solidFill>
              <a:ln w="57150">
                <a:solidFill>
                  <a:schemeClr val="accent1"/>
                </a:solidFill>
                <a:round/>
                <a:headEnd/>
                <a:tailEnd/>
              </a:ln>
              <a:effectLst/>
            </p:spPr>
            <p:txBody>
              <a:bodyPr wrap="none" anchor="ctr"/>
              <a:lstStyle/>
              <a:p>
                <a:pPr algn="ctr">
                  <a:defRPr/>
                </a:pPr>
                <a:r>
                  <a:rPr lang="en-US" sz="1800" dirty="0">
                    <a:solidFill>
                      <a:schemeClr val="bg1"/>
                    </a:solidFill>
                    <a:effectLst>
                      <a:outerShdw blurRad="38100" dist="38100" dir="2700000" algn="tl">
                        <a:srgbClr val="000000"/>
                      </a:outerShdw>
                    </a:effectLst>
                    <a:cs typeface="Arial" charset="0"/>
                  </a:rPr>
                  <a:t>-</a:t>
                </a:r>
              </a:p>
            </p:txBody>
          </p:sp>
        </p:grpSp>
        <p:grpSp>
          <p:nvGrpSpPr>
            <p:cNvPr id="75800" name="Group 25"/>
            <p:cNvGrpSpPr>
              <a:grpSpLocks/>
            </p:cNvGrpSpPr>
            <p:nvPr/>
          </p:nvGrpSpPr>
          <p:grpSpPr bwMode="auto">
            <a:xfrm>
              <a:off x="3696" y="2136"/>
              <a:ext cx="1184" cy="1080"/>
              <a:chOff x="3696" y="2136"/>
              <a:chExt cx="1184" cy="1080"/>
            </a:xfrm>
          </p:grpSpPr>
          <p:sp>
            <p:nvSpPr>
              <p:cNvPr id="75804" name="Freeform 26"/>
              <p:cNvSpPr>
                <a:spLocks/>
              </p:cNvSpPr>
              <p:nvPr/>
            </p:nvSpPr>
            <p:spPr bwMode="auto">
              <a:xfrm>
                <a:off x="3696" y="2136"/>
                <a:ext cx="1184" cy="1080"/>
              </a:xfrm>
              <a:custGeom>
                <a:avLst/>
                <a:gdLst>
                  <a:gd name="T0" fmla="*/ 1152 w 1184"/>
                  <a:gd name="T1" fmla="*/ 1080 h 1080"/>
                  <a:gd name="T2" fmla="*/ 1056 w 1184"/>
                  <a:gd name="T3" fmla="*/ 504 h 1080"/>
                  <a:gd name="T4" fmla="*/ 384 w 1184"/>
                  <a:gd name="T5" fmla="*/ 72 h 1080"/>
                  <a:gd name="T6" fmla="*/ 48 w 1184"/>
                  <a:gd name="T7" fmla="*/ 72 h 1080"/>
                  <a:gd name="T8" fmla="*/ 96 w 1184"/>
                  <a:gd name="T9" fmla="*/ 72 h 1080"/>
                  <a:gd name="T10" fmla="*/ 0 60000 65536"/>
                  <a:gd name="T11" fmla="*/ 0 60000 65536"/>
                  <a:gd name="T12" fmla="*/ 0 60000 65536"/>
                  <a:gd name="T13" fmla="*/ 0 60000 65536"/>
                  <a:gd name="T14" fmla="*/ 0 60000 65536"/>
                  <a:gd name="T15" fmla="*/ 0 w 1184"/>
                  <a:gd name="T16" fmla="*/ 0 h 1080"/>
                  <a:gd name="T17" fmla="*/ 1184 w 1184"/>
                  <a:gd name="T18" fmla="*/ 1080 h 1080"/>
                </a:gdLst>
                <a:ahLst/>
                <a:cxnLst>
                  <a:cxn ang="T10">
                    <a:pos x="T0" y="T1"/>
                  </a:cxn>
                  <a:cxn ang="T11">
                    <a:pos x="T2" y="T3"/>
                  </a:cxn>
                  <a:cxn ang="T12">
                    <a:pos x="T4" y="T5"/>
                  </a:cxn>
                  <a:cxn ang="T13">
                    <a:pos x="T6" y="T7"/>
                  </a:cxn>
                  <a:cxn ang="T14">
                    <a:pos x="T8" y="T9"/>
                  </a:cxn>
                </a:cxnLst>
                <a:rect l="T15" t="T16" r="T17" b="T18"/>
                <a:pathLst>
                  <a:path w="1184" h="1080">
                    <a:moveTo>
                      <a:pt x="1152" y="1080"/>
                    </a:moveTo>
                    <a:cubicBezTo>
                      <a:pt x="1168" y="876"/>
                      <a:pt x="1184" y="672"/>
                      <a:pt x="1056" y="504"/>
                    </a:cubicBezTo>
                    <a:cubicBezTo>
                      <a:pt x="928" y="336"/>
                      <a:pt x="552" y="144"/>
                      <a:pt x="384" y="72"/>
                    </a:cubicBezTo>
                    <a:cubicBezTo>
                      <a:pt x="216" y="0"/>
                      <a:pt x="96" y="72"/>
                      <a:pt x="48" y="72"/>
                    </a:cubicBezTo>
                    <a:cubicBezTo>
                      <a:pt x="0" y="72"/>
                      <a:pt x="48" y="72"/>
                      <a:pt x="96" y="72"/>
                    </a:cubicBezTo>
                  </a:path>
                </a:pathLst>
              </a:custGeom>
              <a:noFill/>
              <a:ln w="57150">
                <a:solidFill>
                  <a:schemeClr val="accent1"/>
                </a:solidFill>
                <a:round/>
                <a:headEnd/>
                <a:tailEnd type="stealth"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1013">
                  <a:solidFill>
                    <a:schemeClr val="bg1"/>
                  </a:solidFill>
                </a:endParaRPr>
              </a:p>
            </p:txBody>
          </p:sp>
          <p:sp>
            <p:nvSpPr>
              <p:cNvPr id="1845275" name="Oval 27"/>
              <p:cNvSpPr>
                <a:spLocks noChangeArrowheads="1"/>
              </p:cNvSpPr>
              <p:nvPr/>
            </p:nvSpPr>
            <p:spPr bwMode="auto">
              <a:xfrm>
                <a:off x="4512" y="2448"/>
                <a:ext cx="288" cy="192"/>
              </a:xfrm>
              <a:prstGeom prst="ellipse">
                <a:avLst/>
              </a:prstGeom>
              <a:solidFill>
                <a:schemeClr val="accent1"/>
              </a:solidFill>
              <a:ln w="57150">
                <a:solidFill>
                  <a:schemeClr val="accent1"/>
                </a:solidFill>
                <a:round/>
                <a:headEnd/>
                <a:tailEnd/>
              </a:ln>
              <a:effectLst/>
            </p:spPr>
            <p:txBody>
              <a:bodyPr wrap="none" anchor="ctr"/>
              <a:lstStyle/>
              <a:p>
                <a:pPr algn="ctr">
                  <a:defRPr/>
                </a:pPr>
                <a:r>
                  <a:rPr lang="en-US" sz="1800" dirty="0">
                    <a:solidFill>
                      <a:schemeClr val="bg1"/>
                    </a:solidFill>
                    <a:effectLst>
                      <a:outerShdw blurRad="38100" dist="38100" dir="2700000" algn="tl">
                        <a:srgbClr val="000000"/>
                      </a:outerShdw>
                    </a:effectLst>
                    <a:cs typeface="Arial" charset="0"/>
                  </a:rPr>
                  <a:t>-</a:t>
                </a:r>
              </a:p>
            </p:txBody>
          </p:sp>
        </p:grpSp>
        <p:grpSp>
          <p:nvGrpSpPr>
            <p:cNvPr id="75801" name="Group 28"/>
            <p:cNvGrpSpPr>
              <a:grpSpLocks/>
            </p:cNvGrpSpPr>
            <p:nvPr/>
          </p:nvGrpSpPr>
          <p:grpSpPr bwMode="auto">
            <a:xfrm>
              <a:off x="3408" y="960"/>
              <a:ext cx="1824" cy="2160"/>
              <a:chOff x="3408" y="960"/>
              <a:chExt cx="1824" cy="2160"/>
            </a:xfrm>
          </p:grpSpPr>
          <p:sp>
            <p:nvSpPr>
              <p:cNvPr id="75802" name="Freeform 29"/>
              <p:cNvSpPr>
                <a:spLocks/>
              </p:cNvSpPr>
              <p:nvPr/>
            </p:nvSpPr>
            <p:spPr bwMode="auto">
              <a:xfrm>
                <a:off x="3408" y="960"/>
                <a:ext cx="1824" cy="2160"/>
              </a:xfrm>
              <a:custGeom>
                <a:avLst/>
                <a:gdLst>
                  <a:gd name="T0" fmla="*/ 102 w 1976"/>
                  <a:gd name="T1" fmla="*/ 187 h 2312"/>
                  <a:gd name="T2" fmla="*/ 85 w 1976"/>
                  <a:gd name="T3" fmla="*/ 81 h 2312"/>
                  <a:gd name="T4" fmla="*/ 13 w 1976"/>
                  <a:gd name="T5" fmla="*/ 13 h 2312"/>
                  <a:gd name="T6" fmla="*/ 7 w 1976"/>
                  <a:gd name="T7" fmla="*/ 7 h 2312"/>
                  <a:gd name="T8" fmla="*/ 0 60000 65536"/>
                  <a:gd name="T9" fmla="*/ 0 60000 65536"/>
                  <a:gd name="T10" fmla="*/ 0 60000 65536"/>
                  <a:gd name="T11" fmla="*/ 0 60000 65536"/>
                  <a:gd name="T12" fmla="*/ 0 w 1976"/>
                  <a:gd name="T13" fmla="*/ 0 h 2312"/>
                  <a:gd name="T14" fmla="*/ 1976 w 1976"/>
                  <a:gd name="T15" fmla="*/ 2312 h 2312"/>
                </a:gdLst>
                <a:ahLst/>
                <a:cxnLst>
                  <a:cxn ang="T8">
                    <a:pos x="T0" y="T1"/>
                  </a:cxn>
                  <a:cxn ang="T9">
                    <a:pos x="T2" y="T3"/>
                  </a:cxn>
                  <a:cxn ang="T10">
                    <a:pos x="T4" y="T5"/>
                  </a:cxn>
                  <a:cxn ang="T11">
                    <a:pos x="T6" y="T7"/>
                  </a:cxn>
                </a:cxnLst>
                <a:rect l="T12" t="T13" r="T14" b="T15"/>
                <a:pathLst>
                  <a:path w="1976" h="2312">
                    <a:moveTo>
                      <a:pt x="1976" y="2312"/>
                    </a:moveTo>
                    <a:cubicBezTo>
                      <a:pt x="1952" y="1844"/>
                      <a:pt x="1928" y="1376"/>
                      <a:pt x="1640" y="1016"/>
                    </a:cubicBezTo>
                    <a:cubicBezTo>
                      <a:pt x="1352" y="656"/>
                      <a:pt x="496" y="304"/>
                      <a:pt x="248" y="152"/>
                    </a:cubicBezTo>
                    <a:cubicBezTo>
                      <a:pt x="0" y="0"/>
                      <a:pt x="76" y="52"/>
                      <a:pt x="152" y="104"/>
                    </a:cubicBezTo>
                  </a:path>
                </a:pathLst>
              </a:custGeom>
              <a:noFill/>
              <a:ln w="57150">
                <a:solidFill>
                  <a:schemeClr val="accent1"/>
                </a:solidFill>
                <a:round/>
                <a:headEnd/>
                <a:tailEnd type="arrow"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1013">
                  <a:solidFill>
                    <a:schemeClr val="bg1"/>
                  </a:solidFill>
                </a:endParaRPr>
              </a:p>
            </p:txBody>
          </p:sp>
          <p:sp>
            <p:nvSpPr>
              <p:cNvPr id="1845278" name="Oval 30"/>
              <p:cNvSpPr>
                <a:spLocks noChangeArrowheads="1"/>
              </p:cNvSpPr>
              <p:nvPr/>
            </p:nvSpPr>
            <p:spPr bwMode="auto">
              <a:xfrm>
                <a:off x="4896" y="2016"/>
                <a:ext cx="288" cy="192"/>
              </a:xfrm>
              <a:prstGeom prst="ellipse">
                <a:avLst/>
              </a:prstGeom>
              <a:solidFill>
                <a:schemeClr val="accent1"/>
              </a:solidFill>
              <a:ln w="57150">
                <a:solidFill>
                  <a:schemeClr val="accent1"/>
                </a:solidFill>
                <a:round/>
                <a:headEnd/>
                <a:tailEnd/>
              </a:ln>
              <a:effectLst/>
            </p:spPr>
            <p:txBody>
              <a:bodyPr wrap="none" anchor="ctr"/>
              <a:lstStyle/>
              <a:p>
                <a:pPr algn="ctr">
                  <a:defRPr/>
                </a:pPr>
                <a:r>
                  <a:rPr lang="en-US" sz="1800" dirty="0">
                    <a:solidFill>
                      <a:schemeClr val="bg1"/>
                    </a:solidFill>
                    <a:effectLst>
                      <a:outerShdw blurRad="38100" dist="38100" dir="2700000" algn="tl">
                        <a:srgbClr val="000000"/>
                      </a:outerShdw>
                    </a:effectLst>
                    <a:cs typeface="Arial" charset="0"/>
                  </a:rPr>
                  <a:t>-</a:t>
                </a:r>
              </a:p>
            </p:txBody>
          </p:sp>
        </p:grpSp>
      </p:grpSp>
      <p:sp>
        <p:nvSpPr>
          <p:cNvPr id="1845279" name="Text Box 31"/>
          <p:cNvSpPr txBox="1">
            <a:spLocks noChangeArrowheads="1"/>
          </p:cNvSpPr>
          <p:nvPr/>
        </p:nvSpPr>
        <p:spPr bwMode="auto">
          <a:xfrm>
            <a:off x="6467475" y="2500789"/>
            <a:ext cx="1304925" cy="369332"/>
          </a:xfrm>
          <a:prstGeom prst="rect">
            <a:avLst/>
          </a:prstGeom>
          <a:noFill/>
          <a:ln w="57150">
            <a:noFill/>
            <a:miter lim="800000"/>
            <a:headEnd/>
            <a:tailEnd/>
          </a:ln>
          <a:effectLst/>
        </p:spPr>
        <p:txBody>
          <a:bodyPr anchor="ctr">
            <a:spAutoFit/>
          </a:bodyPr>
          <a:lstStyle>
            <a:lvl1pPr>
              <a:defRPr sz="3200">
                <a:solidFill>
                  <a:schemeClr val="tx1"/>
                </a:solidFill>
                <a:latin typeface="Calibri" charset="0"/>
                <a:ea typeface="MS PGothic" charset="0"/>
                <a:cs typeface="MS PGothic" charset="0"/>
              </a:defRPr>
            </a:lvl1pPr>
            <a:lvl2pPr>
              <a:defRPr sz="3000">
                <a:solidFill>
                  <a:schemeClr val="tx1"/>
                </a:solidFill>
                <a:latin typeface="Calibri" charset="0"/>
                <a:ea typeface="MS PGothic" charset="0"/>
                <a:cs typeface="MS PGothic" charset="0"/>
              </a:defRPr>
            </a:lvl2pPr>
            <a:lvl3pPr marL="1143000">
              <a:defRPr sz="2800">
                <a:solidFill>
                  <a:schemeClr val="tx1"/>
                </a:solidFill>
                <a:latin typeface="Calibri" charset="0"/>
                <a:ea typeface="MS PGothic" charset="0"/>
                <a:cs typeface="MS PGothic" charset="0"/>
              </a:defRPr>
            </a:lvl3pPr>
            <a:lvl4pPr marL="1600200">
              <a:defRPr sz="2400">
                <a:solidFill>
                  <a:schemeClr val="tx1"/>
                </a:solidFill>
                <a:latin typeface="Calibri" charset="0"/>
                <a:ea typeface="MS PGothic" charset="0"/>
                <a:cs typeface="MS PGothic" charset="0"/>
              </a:defRPr>
            </a:lvl4pPr>
            <a:lvl5pPr marL="2057400">
              <a:defRPr sz="2200">
                <a:solidFill>
                  <a:schemeClr val="tx1"/>
                </a:solidFill>
                <a:latin typeface="Calibri" charset="0"/>
                <a:ea typeface="MS PGothic" charset="0"/>
                <a:cs typeface="MS PGothic" charset="0"/>
              </a:defRPr>
            </a:lvl5pPr>
            <a:lvl6pPr marL="2514600">
              <a:defRPr sz="2200">
                <a:solidFill>
                  <a:schemeClr val="tx1"/>
                </a:solidFill>
                <a:latin typeface="Calibri" charset="0"/>
                <a:ea typeface="MS PGothic" charset="0"/>
                <a:cs typeface="MS PGothic" charset="0"/>
              </a:defRPr>
            </a:lvl6pPr>
            <a:lvl7pPr marL="2971800">
              <a:defRPr sz="2200">
                <a:solidFill>
                  <a:schemeClr val="tx1"/>
                </a:solidFill>
                <a:latin typeface="Calibri" charset="0"/>
                <a:ea typeface="MS PGothic" charset="0"/>
                <a:cs typeface="MS PGothic" charset="0"/>
              </a:defRPr>
            </a:lvl7pPr>
            <a:lvl8pPr marL="3429000">
              <a:defRPr sz="2200">
                <a:solidFill>
                  <a:schemeClr val="tx1"/>
                </a:solidFill>
                <a:latin typeface="Calibri" charset="0"/>
                <a:ea typeface="MS PGothic" charset="0"/>
                <a:cs typeface="MS PGothic" charset="0"/>
              </a:defRPr>
            </a:lvl8pPr>
            <a:lvl9pPr marL="3886200">
              <a:defRPr sz="2200">
                <a:solidFill>
                  <a:schemeClr val="tx1"/>
                </a:solidFill>
                <a:latin typeface="Calibri" charset="0"/>
                <a:ea typeface="MS PGothic" charset="0"/>
                <a:cs typeface="MS PGothic" charset="0"/>
              </a:defRPr>
            </a:lvl9pPr>
          </a:lstStyle>
          <a:p>
            <a:pPr algn="ctr">
              <a:defRPr/>
            </a:pPr>
            <a:r>
              <a:rPr lang="en-US" sz="1800" dirty="0">
                <a:solidFill>
                  <a:schemeClr val="bg1"/>
                </a:solidFill>
                <a:latin typeface="+mn-lt"/>
                <a:cs typeface="Arial" charset="0"/>
              </a:rPr>
              <a:t>Testosterone</a:t>
            </a:r>
          </a:p>
        </p:txBody>
      </p:sp>
      <p:sp>
        <p:nvSpPr>
          <p:cNvPr id="110610" name="Line 33"/>
          <p:cNvSpPr>
            <a:spLocks noChangeShapeType="1"/>
          </p:cNvSpPr>
          <p:nvPr/>
        </p:nvSpPr>
        <p:spPr bwMode="auto">
          <a:xfrm flipV="1">
            <a:off x="7487841" y="1437085"/>
            <a:ext cx="0" cy="1134665"/>
          </a:xfrm>
          <a:prstGeom prst="line">
            <a:avLst/>
          </a:prstGeom>
          <a:noFill/>
          <a:ln w="38100">
            <a:solidFill>
              <a:schemeClr val="tx1"/>
            </a:solidFill>
            <a:round/>
            <a:headEnd type="none" w="sm" len="sm"/>
            <a:tailEnd type="triangle" w="lg" len="lg"/>
          </a:ln>
          <a:extLst>
            <a:ext uri="{909E8E84-426E-40dd-AFC4-6F175D3DCCD1}">
              <a14:hiddenFill xmlns="" xmlns:a14="http://schemas.microsoft.com/office/drawing/2010/main">
                <a:noFill/>
              </a14:hiddenFill>
            </a:ext>
          </a:extLst>
        </p:spPr>
        <p:txBody>
          <a:bodyPr/>
          <a:lstStyle/>
          <a:p>
            <a:endParaRPr lang="en-US" sz="1013">
              <a:solidFill>
                <a:schemeClr val="bg1"/>
              </a:solidFill>
            </a:endParaRPr>
          </a:p>
        </p:txBody>
      </p:sp>
      <p:sp>
        <p:nvSpPr>
          <p:cNvPr id="1845282" name="Text Box 34"/>
          <p:cNvSpPr txBox="1">
            <a:spLocks noChangeArrowheads="1"/>
          </p:cNvSpPr>
          <p:nvPr/>
        </p:nvSpPr>
        <p:spPr bwMode="auto">
          <a:xfrm>
            <a:off x="6937187" y="1131094"/>
            <a:ext cx="951287" cy="369332"/>
          </a:xfrm>
          <a:prstGeom prst="rect">
            <a:avLst/>
          </a:prstGeom>
          <a:noFill/>
          <a:ln w="25400">
            <a:noFill/>
            <a:miter lim="800000"/>
            <a:headEnd type="none" w="sm" len="sm"/>
            <a:tailEnd type="none" w="sm" len="sm"/>
          </a:ln>
          <a:effectLst/>
        </p:spPr>
        <p:txBody>
          <a:bodyPr wrap="none">
            <a:spAutoFit/>
          </a:bodyPr>
          <a:lstStyle>
            <a:lvl1pPr>
              <a:defRPr sz="3200">
                <a:solidFill>
                  <a:schemeClr val="tx1"/>
                </a:solidFill>
                <a:latin typeface="Calibri" charset="0"/>
                <a:ea typeface="MS PGothic" charset="0"/>
                <a:cs typeface="MS PGothic" charset="0"/>
              </a:defRPr>
            </a:lvl1pPr>
            <a:lvl2pPr>
              <a:defRPr sz="3000">
                <a:solidFill>
                  <a:schemeClr val="tx1"/>
                </a:solidFill>
                <a:latin typeface="Calibri" charset="0"/>
                <a:ea typeface="MS PGothic" charset="0"/>
                <a:cs typeface="MS PGothic" charset="0"/>
              </a:defRPr>
            </a:lvl2pPr>
            <a:lvl3pPr marL="1143000">
              <a:defRPr sz="2800">
                <a:solidFill>
                  <a:schemeClr val="tx1"/>
                </a:solidFill>
                <a:latin typeface="Calibri" charset="0"/>
                <a:ea typeface="MS PGothic" charset="0"/>
                <a:cs typeface="MS PGothic" charset="0"/>
              </a:defRPr>
            </a:lvl3pPr>
            <a:lvl4pPr marL="1600200">
              <a:defRPr sz="2400">
                <a:solidFill>
                  <a:schemeClr val="tx1"/>
                </a:solidFill>
                <a:latin typeface="Calibri" charset="0"/>
                <a:ea typeface="MS PGothic" charset="0"/>
                <a:cs typeface="MS PGothic" charset="0"/>
              </a:defRPr>
            </a:lvl4pPr>
            <a:lvl5pPr marL="2057400">
              <a:defRPr sz="2200">
                <a:solidFill>
                  <a:schemeClr val="tx1"/>
                </a:solidFill>
                <a:latin typeface="Calibri" charset="0"/>
                <a:ea typeface="MS PGothic" charset="0"/>
                <a:cs typeface="MS PGothic" charset="0"/>
              </a:defRPr>
            </a:lvl5pPr>
            <a:lvl6pPr marL="2514600">
              <a:defRPr sz="2200">
                <a:solidFill>
                  <a:schemeClr val="tx1"/>
                </a:solidFill>
                <a:latin typeface="Calibri" charset="0"/>
                <a:ea typeface="MS PGothic" charset="0"/>
                <a:cs typeface="MS PGothic" charset="0"/>
              </a:defRPr>
            </a:lvl6pPr>
            <a:lvl7pPr marL="2971800">
              <a:defRPr sz="2200">
                <a:solidFill>
                  <a:schemeClr val="tx1"/>
                </a:solidFill>
                <a:latin typeface="Calibri" charset="0"/>
                <a:ea typeface="MS PGothic" charset="0"/>
                <a:cs typeface="MS PGothic" charset="0"/>
              </a:defRPr>
            </a:lvl7pPr>
            <a:lvl8pPr marL="3429000">
              <a:defRPr sz="2200">
                <a:solidFill>
                  <a:schemeClr val="tx1"/>
                </a:solidFill>
                <a:latin typeface="Calibri" charset="0"/>
                <a:ea typeface="MS PGothic" charset="0"/>
                <a:cs typeface="MS PGothic" charset="0"/>
              </a:defRPr>
            </a:lvl8pPr>
            <a:lvl9pPr marL="3886200">
              <a:defRPr sz="2200">
                <a:solidFill>
                  <a:schemeClr val="tx1"/>
                </a:solidFill>
                <a:latin typeface="Calibri" charset="0"/>
                <a:ea typeface="MS PGothic" charset="0"/>
                <a:cs typeface="MS PGothic" charset="0"/>
              </a:defRPr>
            </a:lvl9pPr>
          </a:lstStyle>
          <a:p>
            <a:pPr algn="ctr">
              <a:defRPr/>
            </a:pPr>
            <a:r>
              <a:rPr lang="en-US" sz="1800" dirty="0">
                <a:solidFill>
                  <a:schemeClr val="bg1"/>
                </a:solidFill>
                <a:latin typeface="+mn-lt"/>
                <a:cs typeface="Arial" charset="0"/>
              </a:rPr>
              <a:t>Estrogen</a:t>
            </a:r>
          </a:p>
        </p:txBody>
      </p:sp>
      <p:sp>
        <p:nvSpPr>
          <p:cNvPr id="110612" name="Line 35"/>
          <p:cNvSpPr>
            <a:spLocks noChangeShapeType="1"/>
          </p:cNvSpPr>
          <p:nvPr/>
        </p:nvSpPr>
        <p:spPr bwMode="auto">
          <a:xfrm flipH="1" flipV="1">
            <a:off x="5219700" y="844154"/>
            <a:ext cx="1674019" cy="431006"/>
          </a:xfrm>
          <a:prstGeom prst="line">
            <a:avLst/>
          </a:prstGeom>
          <a:noFill/>
          <a:ln w="38100">
            <a:solidFill>
              <a:schemeClr val="tx1"/>
            </a:solidFill>
            <a:prstDash val="sysDot"/>
            <a:round/>
            <a:headEnd type="none" w="sm" len="sm"/>
            <a:tailEnd type="triangle" w="lg" len="lg"/>
          </a:ln>
          <a:extLst>
            <a:ext uri="{909E8E84-426E-40dd-AFC4-6F175D3DCCD1}">
              <a14:hiddenFill xmlns="" xmlns:a14="http://schemas.microsoft.com/office/drawing/2010/main">
                <a:noFill/>
              </a14:hiddenFill>
            </a:ext>
          </a:extLst>
        </p:spPr>
        <p:txBody>
          <a:bodyPr/>
          <a:lstStyle/>
          <a:p>
            <a:endParaRPr lang="en-US" sz="1013">
              <a:solidFill>
                <a:schemeClr val="bg1"/>
              </a:solidFill>
            </a:endParaRPr>
          </a:p>
        </p:txBody>
      </p:sp>
      <p:sp>
        <p:nvSpPr>
          <p:cNvPr id="110613" name="Line 36"/>
          <p:cNvSpPr>
            <a:spLocks noChangeShapeType="1"/>
          </p:cNvSpPr>
          <p:nvPr/>
        </p:nvSpPr>
        <p:spPr bwMode="auto">
          <a:xfrm flipH="1">
            <a:off x="5381625" y="1383506"/>
            <a:ext cx="1512094" cy="809625"/>
          </a:xfrm>
          <a:prstGeom prst="line">
            <a:avLst/>
          </a:prstGeom>
          <a:noFill/>
          <a:ln w="38100">
            <a:solidFill>
              <a:schemeClr val="tx1"/>
            </a:solidFill>
            <a:prstDash val="sysDot"/>
            <a:round/>
            <a:headEnd type="none" w="sm" len="sm"/>
            <a:tailEnd type="triangle" w="lg" len="lg"/>
          </a:ln>
          <a:extLst>
            <a:ext uri="{909E8E84-426E-40dd-AFC4-6F175D3DCCD1}">
              <a14:hiddenFill xmlns="" xmlns:a14="http://schemas.microsoft.com/office/drawing/2010/main">
                <a:noFill/>
              </a14:hiddenFill>
            </a:ext>
          </a:extLst>
        </p:spPr>
        <p:txBody>
          <a:bodyPr/>
          <a:lstStyle/>
          <a:p>
            <a:endParaRPr lang="en-US" sz="1013">
              <a:solidFill>
                <a:schemeClr val="bg1"/>
              </a:solidFill>
            </a:endParaRPr>
          </a:p>
        </p:txBody>
      </p:sp>
      <p:sp>
        <p:nvSpPr>
          <p:cNvPr id="1845289" name="AutoShape 41"/>
          <p:cNvSpPr>
            <a:spLocks noChangeArrowheads="1"/>
          </p:cNvSpPr>
          <p:nvPr/>
        </p:nvSpPr>
        <p:spPr bwMode="auto">
          <a:xfrm rot="2700000">
            <a:off x="5651898" y="735807"/>
            <a:ext cx="540544" cy="540544"/>
          </a:xfrm>
          <a:prstGeom prst="plus">
            <a:avLst>
              <a:gd name="adj" fmla="val 44935"/>
            </a:avLst>
          </a:prstGeom>
          <a:solidFill>
            <a:schemeClr val="hlink"/>
          </a:solidFill>
          <a:ln w="12700">
            <a:solidFill>
              <a:schemeClr val="tx1"/>
            </a:solidFill>
            <a:miter lim="800000"/>
            <a:headEnd type="none" w="sm" len="sm"/>
            <a:tailEnd type="none" w="sm" len="sm"/>
          </a:ln>
          <a:effectLst>
            <a:outerShdw dist="17961" dir="2700000" algn="ctr" rotWithShape="0">
              <a:srgbClr val="808080">
                <a:alpha val="50000"/>
              </a:srgbClr>
            </a:outerShdw>
          </a:effectLst>
        </p:spPr>
        <p:txBody>
          <a:bodyPr wrap="none" anchor="ctr"/>
          <a:lstStyle/>
          <a:p>
            <a:pPr>
              <a:defRPr/>
            </a:pPr>
            <a:endParaRPr lang="en-US" sz="1013" dirty="0">
              <a:solidFill>
                <a:schemeClr val="bg1"/>
              </a:solidFill>
              <a:cs typeface="Arial" charset="0"/>
            </a:endParaRPr>
          </a:p>
        </p:txBody>
      </p:sp>
      <p:sp>
        <p:nvSpPr>
          <p:cNvPr id="1845290" name="AutoShape 42"/>
          <p:cNvSpPr>
            <a:spLocks noChangeArrowheads="1"/>
          </p:cNvSpPr>
          <p:nvPr/>
        </p:nvSpPr>
        <p:spPr bwMode="auto">
          <a:xfrm rot="2700000">
            <a:off x="5651898" y="1653779"/>
            <a:ext cx="540544" cy="540544"/>
          </a:xfrm>
          <a:prstGeom prst="plus">
            <a:avLst>
              <a:gd name="adj" fmla="val 44935"/>
            </a:avLst>
          </a:prstGeom>
          <a:solidFill>
            <a:schemeClr val="hlink"/>
          </a:solidFill>
          <a:ln w="12700">
            <a:solidFill>
              <a:schemeClr val="tx1"/>
            </a:solidFill>
            <a:miter lim="800000"/>
            <a:headEnd type="none" w="sm" len="sm"/>
            <a:tailEnd type="none" w="sm" len="sm"/>
          </a:ln>
          <a:effectLst>
            <a:outerShdw dist="17961" dir="2700000" algn="ctr" rotWithShape="0">
              <a:srgbClr val="808080">
                <a:alpha val="50000"/>
              </a:srgbClr>
            </a:outerShdw>
          </a:effectLst>
        </p:spPr>
        <p:txBody>
          <a:bodyPr wrap="none" anchor="ctr"/>
          <a:lstStyle/>
          <a:p>
            <a:pPr>
              <a:defRPr/>
            </a:pPr>
            <a:endParaRPr lang="en-US" sz="1013" dirty="0">
              <a:solidFill>
                <a:schemeClr val="bg1"/>
              </a:solidFill>
              <a:cs typeface="Arial" charset="0"/>
            </a:endParaRPr>
          </a:p>
        </p:txBody>
      </p:sp>
      <p:sp>
        <p:nvSpPr>
          <p:cNvPr id="1845291" name="AutoShape 43"/>
          <p:cNvSpPr>
            <a:spLocks noChangeArrowheads="1"/>
          </p:cNvSpPr>
          <p:nvPr/>
        </p:nvSpPr>
        <p:spPr bwMode="auto">
          <a:xfrm>
            <a:off x="6467475" y="265033"/>
            <a:ext cx="1383402" cy="715089"/>
          </a:xfrm>
          <a:prstGeom prst="roundRect">
            <a:avLst>
              <a:gd name="adj" fmla="val 16667"/>
            </a:avLst>
          </a:prstGeom>
          <a:solidFill>
            <a:schemeClr val="tx1"/>
          </a:solidFill>
          <a:ln w="25400">
            <a:solidFill>
              <a:schemeClr val="hlink"/>
            </a:solidFill>
            <a:round/>
            <a:headEnd type="none" w="sm" len="sm"/>
            <a:tailEnd type="none" w="sm" len="sm"/>
          </a:ln>
          <a:effectLst>
            <a:outerShdw blurRad="63500" dist="38099" dir="2700000" algn="ctr" rotWithShape="0">
              <a:srgbClr val="000000">
                <a:alpha val="50000"/>
              </a:srgbClr>
            </a:outerShdw>
          </a:effectLst>
        </p:spPr>
        <p:txBody>
          <a:bodyPr wrap="none">
            <a:spAutoFit/>
          </a:bodyPr>
          <a:lstStyle/>
          <a:p>
            <a:pPr marL="211931" indent="-211931">
              <a:defRPr/>
            </a:pPr>
            <a:r>
              <a:rPr lang="en-US" sz="1800" dirty="0">
                <a:solidFill>
                  <a:schemeClr val="bg1"/>
                </a:solidFill>
                <a:ea typeface="ＭＳ Ｐゴシック" charset="0"/>
                <a:cs typeface="Arial" charset="0"/>
              </a:rPr>
              <a:t>Clomiphene </a:t>
            </a:r>
          </a:p>
          <a:p>
            <a:pPr marL="211931" indent="-211931">
              <a:defRPr/>
            </a:pPr>
            <a:r>
              <a:rPr lang="en-US" sz="1800" dirty="0">
                <a:solidFill>
                  <a:schemeClr val="bg1"/>
                </a:solidFill>
                <a:ea typeface="ＭＳ Ｐゴシック" charset="0"/>
                <a:cs typeface="Arial" charset="0"/>
              </a:rPr>
              <a:t>Citrate</a:t>
            </a:r>
          </a:p>
        </p:txBody>
      </p:sp>
      <p:sp>
        <p:nvSpPr>
          <p:cNvPr id="4" name="Rectangle 3"/>
          <p:cNvSpPr/>
          <p:nvPr/>
        </p:nvSpPr>
        <p:spPr>
          <a:xfrm>
            <a:off x="1296260" y="132918"/>
            <a:ext cx="1817225" cy="1061829"/>
          </a:xfrm>
          <a:prstGeom prst="rect">
            <a:avLst/>
          </a:prstGeom>
        </p:spPr>
        <p:txBody>
          <a:bodyPr wrap="square">
            <a:spAutoFit/>
          </a:bodyPr>
          <a:lstStyle/>
          <a:p>
            <a:r>
              <a:rPr lang="en-US" sz="2100" b="1" dirty="0">
                <a:solidFill>
                  <a:srgbClr val="FFFF00"/>
                </a:solidFill>
              </a:rPr>
              <a:t>The Effect of SERMs on the HPG Axis</a:t>
            </a:r>
          </a:p>
        </p:txBody>
      </p:sp>
      <p:cxnSp>
        <p:nvCxnSpPr>
          <p:cNvPr id="6" name="Straight Arrow Connector 5"/>
          <p:cNvCxnSpPr/>
          <p:nvPr/>
        </p:nvCxnSpPr>
        <p:spPr>
          <a:xfrm flipH="1">
            <a:off x="6125086" y="844153"/>
            <a:ext cx="342389" cy="184547"/>
          </a:xfrm>
          <a:prstGeom prst="straightConnector1">
            <a:avLst/>
          </a:prstGeom>
          <a:ln w="38100">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a:off x="6229350" y="844153"/>
            <a:ext cx="238125" cy="904652"/>
          </a:xfrm>
          <a:prstGeom prst="straightConnector1">
            <a:avLst/>
          </a:prstGeom>
          <a:ln w="38100">
            <a:solidFill>
              <a:srgbClr val="0000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204407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0612"/>
                                        </p:tgtEl>
                                        <p:attrNameLst>
                                          <p:attrName>style.visibility</p:attrName>
                                        </p:attrNameLst>
                                      </p:cBhvr>
                                      <p:to>
                                        <p:strVal val="visible"/>
                                      </p:to>
                                    </p:set>
                                    <p:animEffect transition="in" filter="fade">
                                      <p:cBhvr>
                                        <p:cTn id="7" dur="500"/>
                                        <p:tgtEl>
                                          <p:spTgt spid="1106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0613"/>
                                        </p:tgtEl>
                                        <p:attrNameLst>
                                          <p:attrName>style.visibility</p:attrName>
                                        </p:attrNameLst>
                                      </p:cBhvr>
                                      <p:to>
                                        <p:strVal val="visible"/>
                                      </p:to>
                                    </p:set>
                                    <p:animEffect transition="in" filter="fade">
                                      <p:cBhvr>
                                        <p:cTn id="10" dur="500"/>
                                        <p:tgtEl>
                                          <p:spTgt spid="1106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45282"/>
                                        </p:tgtEl>
                                        <p:attrNameLst>
                                          <p:attrName>style.visibility</p:attrName>
                                        </p:attrNameLst>
                                      </p:cBhvr>
                                      <p:to>
                                        <p:strVal val="visible"/>
                                      </p:to>
                                    </p:set>
                                    <p:animEffect transition="in" filter="fade">
                                      <p:cBhvr>
                                        <p:cTn id="13" dur="500"/>
                                        <p:tgtEl>
                                          <p:spTgt spid="184528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0610"/>
                                        </p:tgtEl>
                                        <p:attrNameLst>
                                          <p:attrName>style.visibility</p:attrName>
                                        </p:attrNameLst>
                                      </p:cBhvr>
                                      <p:to>
                                        <p:strVal val="visible"/>
                                      </p:to>
                                    </p:set>
                                    <p:animEffect transition="in" filter="fade">
                                      <p:cBhvr>
                                        <p:cTn id="16" dur="500"/>
                                        <p:tgtEl>
                                          <p:spTgt spid="11061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45289"/>
                                        </p:tgtEl>
                                        <p:attrNameLst>
                                          <p:attrName>style.visibility</p:attrName>
                                        </p:attrNameLst>
                                      </p:cBhvr>
                                      <p:to>
                                        <p:strVal val="visible"/>
                                      </p:to>
                                    </p:set>
                                    <p:animEffect transition="in" filter="fade">
                                      <p:cBhvr>
                                        <p:cTn id="21" dur="500"/>
                                        <p:tgtEl>
                                          <p:spTgt spid="184528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45290"/>
                                        </p:tgtEl>
                                        <p:attrNameLst>
                                          <p:attrName>style.visibility</p:attrName>
                                        </p:attrNameLst>
                                      </p:cBhvr>
                                      <p:to>
                                        <p:strVal val="visible"/>
                                      </p:to>
                                    </p:set>
                                    <p:animEffect transition="in" filter="fade">
                                      <p:cBhvr>
                                        <p:cTn id="24" dur="500"/>
                                        <p:tgtEl>
                                          <p:spTgt spid="184529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45291"/>
                                        </p:tgtEl>
                                        <p:attrNameLst>
                                          <p:attrName>style.visibility</p:attrName>
                                        </p:attrNameLst>
                                      </p:cBhvr>
                                      <p:to>
                                        <p:strVal val="visible"/>
                                      </p:to>
                                    </p:set>
                                    <p:animEffect transition="in" filter="fade">
                                      <p:cBhvr>
                                        <p:cTn id="27" dur="500"/>
                                        <p:tgtEl>
                                          <p:spTgt spid="1845291"/>
                                        </p:tgtEl>
                                      </p:cBhvr>
                                    </p:animEffect>
                                  </p:childTnLst>
                                </p:cTn>
                              </p:par>
                              <p:par>
                                <p:cTn id="28" presetID="10" presetClass="exit" presetSubtype="0" fill="hold" nodeType="with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1845268"/>
                                        </p:tgtEl>
                                      </p:cBhvr>
                                    </p:animEffect>
                                    <p:set>
                                      <p:cBhvr>
                                        <p:cTn id="33" dur="1" fill="hold">
                                          <p:stCondLst>
                                            <p:cond delay="499"/>
                                          </p:stCondLst>
                                        </p:cTn>
                                        <p:tgtEl>
                                          <p:spTgt spid="1845268"/>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6" presetClass="emph" presetSubtype="0" fill="hold" nodeType="clickEffect">
                                  <p:stCondLst>
                                    <p:cond delay="0"/>
                                  </p:stCondLst>
                                  <p:childTnLst>
                                    <p:animScale>
                                      <p:cBhvr>
                                        <p:cTn id="41" dur="1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268" grpId="0"/>
      <p:bldP spid="110610" grpId="0" animBg="1"/>
      <p:bldP spid="1845282" grpId="0"/>
      <p:bldP spid="110612" grpId="0" animBg="1"/>
      <p:bldP spid="110613" grpId="0" animBg="1"/>
      <p:bldP spid="1845289" grpId="0" animBg="1"/>
      <p:bldP spid="1845290" grpId="0" animBg="1"/>
      <p:bldP spid="184529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1" y="346473"/>
            <a:ext cx="7116366" cy="492919"/>
          </a:xfrm>
        </p:spPr>
        <p:txBody>
          <a:bodyPr>
            <a:normAutofit fontScale="90000"/>
          </a:bodyPr>
          <a:lstStyle/>
          <a:p>
            <a:pPr>
              <a:defRPr/>
            </a:pPr>
            <a:r>
              <a:rPr lang="en-US" dirty="0">
                <a:ea typeface="+mj-ea"/>
              </a:rPr>
              <a:t>Clomiphene in the Literature</a:t>
            </a:r>
          </a:p>
        </p:txBody>
      </p:sp>
      <p:sp>
        <p:nvSpPr>
          <p:cNvPr id="3" name="Content Placeholder 2"/>
          <p:cNvSpPr>
            <a:spLocks noGrp="1"/>
          </p:cNvSpPr>
          <p:nvPr>
            <p:ph idx="1"/>
          </p:nvPr>
        </p:nvSpPr>
        <p:spPr>
          <a:xfrm>
            <a:off x="533401" y="1477745"/>
            <a:ext cx="8436077" cy="3619366"/>
          </a:xfrm>
        </p:spPr>
        <p:txBody>
          <a:bodyPr>
            <a:normAutofit/>
          </a:bodyPr>
          <a:lstStyle/>
          <a:p>
            <a:pPr>
              <a:defRPr/>
            </a:pPr>
            <a:r>
              <a:rPr lang="en-US" sz="2000" dirty="0">
                <a:cs typeface="ＭＳ Ｐゴシック" charset="0"/>
              </a:rPr>
              <a:t>Outcomes of clomiphene treatment in young hypogonadal men</a:t>
            </a:r>
            <a:endParaRPr lang="en-US" sz="2000" baseline="30000" dirty="0">
              <a:cs typeface="ＭＳ Ｐゴシック" charset="0"/>
            </a:endParaRPr>
          </a:p>
          <a:p>
            <a:pPr lvl="1">
              <a:defRPr/>
            </a:pPr>
            <a:r>
              <a:rPr lang="en-US" sz="1400" dirty="0"/>
              <a:t>N=86 men </a:t>
            </a:r>
          </a:p>
          <a:p>
            <a:pPr lvl="1">
              <a:defRPr/>
            </a:pPr>
            <a:r>
              <a:rPr lang="en-US" sz="1400" dirty="0"/>
              <a:t>Duration of CC treatment=19 months</a:t>
            </a:r>
          </a:p>
          <a:p>
            <a:pPr lvl="1">
              <a:defRPr/>
            </a:pPr>
            <a:r>
              <a:rPr lang="en-US" sz="1400" dirty="0">
                <a:solidFill>
                  <a:srgbClr val="CC0000"/>
                </a:solidFill>
              </a:rPr>
              <a:t>All mean T and gonadotropin measurements significantly increased </a:t>
            </a:r>
          </a:p>
          <a:p>
            <a:pPr lvl="1">
              <a:defRPr/>
            </a:pPr>
            <a:r>
              <a:rPr lang="en-US" sz="1400" dirty="0">
                <a:solidFill>
                  <a:srgbClr val="CC0000"/>
                </a:solidFill>
              </a:rPr>
              <a:t>ADAM scores improved in all domains (except loss of height)</a:t>
            </a:r>
          </a:p>
          <a:p>
            <a:pPr lvl="1">
              <a:defRPr/>
            </a:pPr>
            <a:r>
              <a:rPr lang="en-US" sz="1400" dirty="0"/>
              <a:t>No major side effects </a:t>
            </a:r>
          </a:p>
          <a:p>
            <a:pPr>
              <a:defRPr/>
            </a:pPr>
            <a:r>
              <a:rPr lang="en-US" sz="2000" dirty="0">
                <a:cs typeface="ＭＳ Ｐゴシック" charset="0"/>
              </a:rPr>
              <a:t>Clomiphene is safe and effective for long-term management of hypogonadism</a:t>
            </a:r>
            <a:endParaRPr lang="en-US" sz="2000" baseline="30000" dirty="0">
              <a:cs typeface="ＭＳ Ｐゴシック" charset="0"/>
            </a:endParaRPr>
          </a:p>
          <a:p>
            <a:pPr lvl="1">
              <a:defRPr/>
            </a:pPr>
            <a:r>
              <a:rPr lang="en-US" sz="1400" dirty="0"/>
              <a:t>N=46 patients</a:t>
            </a:r>
          </a:p>
          <a:p>
            <a:pPr lvl="1">
              <a:defRPr/>
            </a:pPr>
            <a:r>
              <a:rPr lang="en-US" sz="1400" dirty="0"/>
              <a:t>Stable T levels over 3 years</a:t>
            </a:r>
          </a:p>
          <a:p>
            <a:pPr lvl="1">
              <a:defRPr/>
            </a:pPr>
            <a:r>
              <a:rPr lang="en-US" sz="1400" dirty="0"/>
              <a:t>Bone density and ADAM scores improved significantly</a:t>
            </a:r>
          </a:p>
          <a:p>
            <a:pPr lvl="1">
              <a:defRPr/>
            </a:pPr>
            <a:r>
              <a:rPr lang="en-US" sz="1400" dirty="0"/>
              <a:t>No adverse events</a:t>
            </a:r>
          </a:p>
        </p:txBody>
      </p:sp>
      <p:sp>
        <p:nvSpPr>
          <p:cNvPr id="26627" name="TextBox 4"/>
          <p:cNvSpPr txBox="1">
            <a:spLocks noChangeArrowheads="1"/>
          </p:cNvSpPr>
          <p:nvPr/>
        </p:nvSpPr>
        <p:spPr bwMode="auto">
          <a:xfrm>
            <a:off x="5971600" y="4866279"/>
            <a:ext cx="335633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eaLnBrk="1" hangingPunct="1"/>
            <a:r>
              <a:rPr lang="en-US" sz="900" dirty="0">
                <a:latin typeface="+mn-lt"/>
              </a:rPr>
              <a:t>Mulhall, et al. BJU Nov 2012</a:t>
            </a:r>
            <a:r>
              <a:rPr lang="en-US" sz="900" b="1" dirty="0">
                <a:latin typeface="+mn-lt"/>
              </a:rPr>
              <a:t>; </a:t>
            </a:r>
            <a:r>
              <a:rPr lang="en-US" sz="900" dirty="0">
                <a:latin typeface="+mn-lt"/>
              </a:rPr>
              <a:t>Mulhall, et al. BJU Aug 2012</a:t>
            </a:r>
            <a:endParaRPr lang="en-US" sz="900" b="1" baseline="30000" dirty="0">
              <a:latin typeface="+mn-lt"/>
            </a:endParaRPr>
          </a:p>
        </p:txBody>
      </p:sp>
    </p:spTree>
    <p:extLst>
      <p:ext uri="{BB962C8B-B14F-4D97-AF65-F5344CB8AC3E}">
        <p14:creationId xmlns:p14="http://schemas.microsoft.com/office/powerpoint/2010/main" val="864846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8595" y="1343025"/>
            <a:ext cx="8062450" cy="3454004"/>
          </a:xfrm>
        </p:spPr>
        <p:txBody>
          <a:bodyPr>
            <a:normAutofit/>
          </a:bodyPr>
          <a:lstStyle/>
          <a:p>
            <a:pPr>
              <a:defRPr/>
            </a:pPr>
            <a:r>
              <a:rPr lang="en-US" dirty="0">
                <a:cs typeface="ＭＳ Ｐゴシック" charset="0"/>
              </a:rPr>
              <a:t>Clomiphene vs. Testosterone</a:t>
            </a:r>
            <a:r>
              <a:rPr lang="en-US" dirty="0">
                <a:ea typeface="+mn-ea"/>
                <a:cs typeface="ＭＳ Ｐゴシック" charset="0"/>
              </a:rPr>
              <a:t> for Hypogonadism:  Comparison of Satisfaction and Efficacy</a:t>
            </a:r>
            <a:endParaRPr lang="en-US" baseline="30000" dirty="0">
              <a:ea typeface="+mn-ea"/>
              <a:cs typeface="ＭＳ Ｐゴシック" charset="0"/>
            </a:endParaRPr>
          </a:p>
          <a:p>
            <a:pPr lvl="1">
              <a:defRPr/>
            </a:pPr>
            <a:r>
              <a:rPr lang="en-US" sz="2100" dirty="0"/>
              <a:t>N=93 men </a:t>
            </a:r>
          </a:p>
          <a:p>
            <a:pPr lvl="1">
              <a:defRPr/>
            </a:pPr>
            <a:r>
              <a:rPr lang="en-US" sz="2100" dirty="0"/>
              <a:t>T injections (31) or gels (31), or CC (31) </a:t>
            </a:r>
          </a:p>
          <a:p>
            <a:pPr lvl="2">
              <a:defRPr/>
            </a:pPr>
            <a:r>
              <a:rPr lang="en-US" sz="1950" dirty="0"/>
              <a:t>Age-matched </a:t>
            </a:r>
          </a:p>
          <a:p>
            <a:pPr lvl="1">
              <a:defRPr/>
            </a:pPr>
            <a:r>
              <a:rPr lang="en-US" sz="2100" dirty="0"/>
              <a:t>Similar satisfaction on </a:t>
            </a:r>
            <a:r>
              <a:rPr lang="en-US" sz="2100" dirty="0" err="1"/>
              <a:t>qADAM</a:t>
            </a:r>
            <a:endParaRPr lang="en-US" sz="2100" dirty="0"/>
          </a:p>
          <a:p>
            <a:pPr lvl="1">
              <a:defRPr/>
            </a:pPr>
            <a:r>
              <a:rPr lang="en-US" sz="2100" dirty="0"/>
              <a:t>No difference in overall hypogonadal symptoms </a:t>
            </a:r>
          </a:p>
          <a:p>
            <a:pPr lvl="1">
              <a:defRPr/>
            </a:pPr>
            <a:r>
              <a:rPr lang="en-US" sz="2100" dirty="0">
                <a:solidFill>
                  <a:srgbClr val="C00000"/>
                </a:solidFill>
              </a:rPr>
              <a:t>Conclusion: Clomiphene is safe and efficacious and can be used long-term for treatment of hypogonadism </a:t>
            </a:r>
          </a:p>
        </p:txBody>
      </p:sp>
      <p:sp>
        <p:nvSpPr>
          <p:cNvPr id="27651" name="TextBox 3"/>
          <p:cNvSpPr txBox="1">
            <a:spLocks noChangeArrowheads="1"/>
          </p:cNvSpPr>
          <p:nvPr/>
        </p:nvSpPr>
        <p:spPr bwMode="auto">
          <a:xfrm>
            <a:off x="6233652" y="4827197"/>
            <a:ext cx="2369574"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eaLnBrk="1" hangingPunct="1"/>
            <a:r>
              <a:rPr lang="en-US" sz="900" dirty="0">
                <a:latin typeface="+mn-lt"/>
              </a:rPr>
              <a:t>Ramasamy, et al. </a:t>
            </a:r>
            <a:r>
              <a:rPr lang="en-US" sz="900" i="1" dirty="0">
                <a:latin typeface="+mn-lt"/>
              </a:rPr>
              <a:t>J </a:t>
            </a:r>
            <a:r>
              <a:rPr lang="en-US" sz="900" i="1" dirty="0" err="1">
                <a:latin typeface="+mn-lt"/>
              </a:rPr>
              <a:t>Urol</a:t>
            </a:r>
            <a:r>
              <a:rPr lang="en-US" sz="900" i="1" dirty="0">
                <a:latin typeface="+mn-lt"/>
              </a:rPr>
              <a:t> </a:t>
            </a:r>
            <a:r>
              <a:rPr lang="en-US" sz="900" dirty="0">
                <a:latin typeface="+mn-lt"/>
              </a:rPr>
              <a:t>Mar 2014</a:t>
            </a:r>
          </a:p>
        </p:txBody>
      </p:sp>
      <p:sp>
        <p:nvSpPr>
          <p:cNvPr id="7" name="Title 1">
            <a:extLst>
              <a:ext uri="{FF2B5EF4-FFF2-40B4-BE49-F238E27FC236}">
                <a16:creationId xmlns:a16="http://schemas.microsoft.com/office/drawing/2014/main" id="{177955E1-28E9-F54F-9C18-E369D0E50D55}"/>
              </a:ext>
            </a:extLst>
          </p:cNvPr>
          <p:cNvSpPr>
            <a:spLocks noGrp="1"/>
          </p:cNvSpPr>
          <p:nvPr>
            <p:ph type="title"/>
          </p:nvPr>
        </p:nvSpPr>
        <p:spPr>
          <a:xfrm>
            <a:off x="523569" y="173961"/>
            <a:ext cx="7116366" cy="897731"/>
          </a:xfrm>
        </p:spPr>
        <p:txBody>
          <a:bodyPr>
            <a:normAutofit fontScale="90000"/>
          </a:bodyPr>
          <a:lstStyle/>
          <a:p>
            <a:pPr>
              <a:defRPr/>
            </a:pPr>
            <a:r>
              <a:rPr lang="en-US" dirty="0">
                <a:latin typeface="+mn-lt"/>
                <a:ea typeface="MS PGothic" charset="0"/>
                <a:cs typeface="Arial" charset="0"/>
              </a:rPr>
              <a:t>Comparison of Clomiphene vs. Testosterone</a:t>
            </a:r>
          </a:p>
        </p:txBody>
      </p:sp>
    </p:spTree>
    <p:extLst>
      <p:ext uri="{BB962C8B-B14F-4D97-AF65-F5344CB8AC3E}">
        <p14:creationId xmlns:p14="http://schemas.microsoft.com/office/powerpoint/2010/main" val="2593215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1" y="346473"/>
            <a:ext cx="7116366" cy="492919"/>
          </a:xfrm>
        </p:spPr>
        <p:txBody>
          <a:bodyPr>
            <a:normAutofit fontScale="90000"/>
          </a:bodyPr>
          <a:lstStyle/>
          <a:p>
            <a:pPr>
              <a:defRPr/>
            </a:pPr>
            <a:r>
              <a:rPr lang="en-US" dirty="0">
                <a:ea typeface="+mj-ea"/>
              </a:rPr>
              <a:t>Anastrozole (</a:t>
            </a:r>
            <a:r>
              <a:rPr lang="en-US" dirty="0" err="1">
                <a:ea typeface="+mj-ea"/>
              </a:rPr>
              <a:t>Arimidex</a:t>
            </a:r>
            <a:r>
              <a:rPr lang="en-US" dirty="0">
                <a:ea typeface="+mj-ea"/>
              </a:rPr>
              <a:t>)</a:t>
            </a:r>
          </a:p>
        </p:txBody>
      </p:sp>
      <p:sp>
        <p:nvSpPr>
          <p:cNvPr id="3" name="Content Placeholder 2"/>
          <p:cNvSpPr>
            <a:spLocks noGrp="1"/>
          </p:cNvSpPr>
          <p:nvPr>
            <p:ph idx="1"/>
          </p:nvPr>
        </p:nvSpPr>
        <p:spPr>
          <a:xfrm>
            <a:off x="1528763" y="1306480"/>
            <a:ext cx="6155531" cy="3629851"/>
          </a:xfrm>
        </p:spPr>
        <p:txBody>
          <a:bodyPr>
            <a:normAutofit/>
          </a:bodyPr>
          <a:lstStyle/>
          <a:p>
            <a:pPr>
              <a:defRPr/>
            </a:pPr>
            <a:r>
              <a:rPr lang="en-US" dirty="0">
                <a:ea typeface="MS PGothic" charset="0"/>
              </a:rPr>
              <a:t>Mechanism</a:t>
            </a:r>
          </a:p>
          <a:p>
            <a:pPr lvl="1">
              <a:defRPr/>
            </a:pPr>
            <a:r>
              <a:rPr lang="en-US" sz="1800" dirty="0">
                <a:ea typeface="MS PGothic" charset="0"/>
              </a:rPr>
              <a:t>Reversibly binds the aromatase enzyme and blocks aromatization of testosterone to estrogen by adipose tissue </a:t>
            </a:r>
          </a:p>
          <a:p>
            <a:pPr>
              <a:defRPr/>
            </a:pPr>
            <a:r>
              <a:rPr lang="en-US" dirty="0">
                <a:ea typeface="MS PGothic" charset="0"/>
              </a:rPr>
              <a:t>Role of anastrozole (off-label)</a:t>
            </a:r>
          </a:p>
          <a:p>
            <a:pPr lvl="1">
              <a:defRPr/>
            </a:pPr>
            <a:r>
              <a:rPr lang="en-US" sz="1800" dirty="0">
                <a:ea typeface="MS PGothic" charset="0"/>
              </a:rPr>
              <a:t>Treatment of secondary hypogonadism with </a:t>
            </a:r>
            <a:r>
              <a:rPr lang="en-US" sz="1800" dirty="0" err="1">
                <a:ea typeface="MS PGothic" charset="0"/>
              </a:rPr>
              <a:t>hyperestrogenemia</a:t>
            </a:r>
            <a:endParaRPr lang="en-US" sz="1800" dirty="0">
              <a:ea typeface="MS PGothic" charset="0"/>
            </a:endParaRPr>
          </a:p>
          <a:p>
            <a:pPr lvl="1">
              <a:defRPr/>
            </a:pPr>
            <a:r>
              <a:rPr lang="en-US" sz="1800" dirty="0">
                <a:ea typeface="MS PGothic" charset="0"/>
              </a:rPr>
              <a:t>Use when </a:t>
            </a:r>
            <a:r>
              <a:rPr lang="en-US" sz="1800" dirty="0"/>
              <a:t>T:E2 &lt; 10:1</a:t>
            </a:r>
            <a:endParaRPr lang="en-US" sz="1800" dirty="0">
              <a:ea typeface="MS PGothic" charset="0"/>
            </a:endParaRPr>
          </a:p>
          <a:p>
            <a:pPr>
              <a:defRPr/>
            </a:pPr>
            <a:r>
              <a:rPr lang="en-US" sz="2025" dirty="0">
                <a:ea typeface="MS PGothic" charset="0"/>
              </a:rPr>
              <a:t>Dose</a:t>
            </a:r>
          </a:p>
          <a:p>
            <a:pPr lvl="1">
              <a:defRPr/>
            </a:pPr>
            <a:r>
              <a:rPr lang="en-US" sz="1800" dirty="0">
                <a:ea typeface="MS PGothic" charset="0"/>
              </a:rPr>
              <a:t>Optimal dose is unknown</a:t>
            </a:r>
          </a:p>
          <a:p>
            <a:pPr lvl="1">
              <a:defRPr/>
            </a:pPr>
            <a:r>
              <a:rPr lang="en-US" sz="1800" dirty="0">
                <a:ea typeface="MS PGothic" charset="0"/>
              </a:rPr>
              <a:t>Varies from 1mg daily to 1mg weekly</a:t>
            </a:r>
          </a:p>
        </p:txBody>
      </p:sp>
    </p:spTree>
    <p:extLst>
      <p:ext uri="{BB962C8B-B14F-4D97-AF65-F5344CB8AC3E}">
        <p14:creationId xmlns:p14="http://schemas.microsoft.com/office/powerpoint/2010/main" val="540332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363" y="171450"/>
            <a:ext cx="8255685" cy="742950"/>
          </a:xfrm>
        </p:spPr>
        <p:txBody>
          <a:bodyPr>
            <a:normAutofit/>
          </a:bodyPr>
          <a:lstStyle/>
          <a:p>
            <a:r>
              <a:rPr lang="en-US" sz="3200" dirty="0"/>
              <a:t>Erectile Dysfunction – Background</a:t>
            </a:r>
          </a:p>
        </p:txBody>
      </p:sp>
      <p:sp>
        <p:nvSpPr>
          <p:cNvPr id="3" name="Content Placeholder 2"/>
          <p:cNvSpPr>
            <a:spLocks noGrp="1"/>
          </p:cNvSpPr>
          <p:nvPr>
            <p:ph idx="1"/>
          </p:nvPr>
        </p:nvSpPr>
        <p:spPr>
          <a:xfrm>
            <a:off x="612647" y="1691148"/>
            <a:ext cx="7829603" cy="3358834"/>
          </a:xfrm>
        </p:spPr>
        <p:txBody>
          <a:bodyPr>
            <a:normAutofit/>
          </a:bodyPr>
          <a:lstStyle/>
          <a:p>
            <a:r>
              <a:rPr lang="en-US" sz="2400" dirty="0"/>
              <a:t>Definition: Inability to attain and/or maintain sufficient penile rigidity for sexual satisfaction</a:t>
            </a:r>
          </a:p>
          <a:p>
            <a:r>
              <a:rPr lang="en-US" sz="2400" dirty="0"/>
              <a:t>Prevalence: Up to 30 million men in the U.S. and 150 million men worldwide</a:t>
            </a:r>
          </a:p>
          <a:p>
            <a:r>
              <a:rPr lang="en-US" sz="2400" dirty="0"/>
              <a:t>Negatively affects a man's mental health, his relationship, and his general well-being</a:t>
            </a:r>
          </a:p>
          <a:p>
            <a:pPr lvl="1"/>
            <a:r>
              <a:rPr lang="en-US" sz="2000" dirty="0"/>
              <a:t>Provides opportunity to address multiple men's health issues</a:t>
            </a:r>
          </a:p>
        </p:txBody>
      </p:sp>
    </p:spTree>
    <p:extLst>
      <p:ext uri="{BB962C8B-B14F-4D97-AF65-F5344CB8AC3E}">
        <p14:creationId xmlns:p14="http://schemas.microsoft.com/office/powerpoint/2010/main" val="31154734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1" y="346473"/>
            <a:ext cx="7116366" cy="492919"/>
          </a:xfrm>
        </p:spPr>
        <p:txBody>
          <a:bodyPr>
            <a:normAutofit fontScale="90000"/>
          </a:bodyPr>
          <a:lstStyle/>
          <a:p>
            <a:pPr>
              <a:defRPr/>
            </a:pPr>
            <a:r>
              <a:rPr lang="en-US" dirty="0">
                <a:ea typeface="+mj-ea"/>
              </a:rPr>
              <a:t>Human Chorionic </a:t>
            </a:r>
            <a:r>
              <a:rPr lang="en-US" dirty="0"/>
              <a:t>G</a:t>
            </a:r>
            <a:r>
              <a:rPr lang="en-US" dirty="0">
                <a:ea typeface="+mj-ea"/>
              </a:rPr>
              <a:t>onadotropin (hCG)</a:t>
            </a:r>
          </a:p>
        </p:txBody>
      </p:sp>
      <p:sp>
        <p:nvSpPr>
          <p:cNvPr id="3" name="Content Placeholder 2"/>
          <p:cNvSpPr>
            <a:spLocks noGrp="1"/>
          </p:cNvSpPr>
          <p:nvPr>
            <p:ph idx="1"/>
          </p:nvPr>
        </p:nvSpPr>
        <p:spPr>
          <a:xfrm>
            <a:off x="1528763" y="1306480"/>
            <a:ext cx="6155531" cy="3629851"/>
          </a:xfrm>
        </p:spPr>
        <p:txBody>
          <a:bodyPr>
            <a:normAutofit/>
          </a:bodyPr>
          <a:lstStyle/>
          <a:p>
            <a:pPr>
              <a:defRPr/>
            </a:pPr>
            <a:r>
              <a:rPr lang="en-US" dirty="0">
                <a:ea typeface="MS PGothic" charset="0"/>
              </a:rPr>
              <a:t>Mechanism</a:t>
            </a:r>
          </a:p>
          <a:p>
            <a:pPr lvl="1">
              <a:defRPr/>
            </a:pPr>
            <a:r>
              <a:rPr lang="en-US" sz="1800" dirty="0">
                <a:ea typeface="MS PGothic" charset="0"/>
              </a:rPr>
              <a:t>LH analog, so used for hypogonadotropic hypogonadism</a:t>
            </a:r>
          </a:p>
          <a:p>
            <a:pPr lvl="1">
              <a:defRPr/>
            </a:pPr>
            <a:r>
              <a:rPr lang="en-US" sz="1800" dirty="0">
                <a:ea typeface="MS PGothic" charset="0"/>
              </a:rPr>
              <a:t>Stimulates Leydig cell production of T </a:t>
            </a:r>
          </a:p>
          <a:p>
            <a:pPr>
              <a:defRPr/>
            </a:pPr>
            <a:r>
              <a:rPr lang="en-US" dirty="0">
                <a:ea typeface="MS PGothic" charset="0"/>
              </a:rPr>
              <a:t>Role of </a:t>
            </a:r>
            <a:r>
              <a:rPr lang="en-US" dirty="0" err="1">
                <a:ea typeface="MS PGothic" charset="0"/>
              </a:rPr>
              <a:t>hCG</a:t>
            </a:r>
            <a:r>
              <a:rPr lang="en-US" dirty="0">
                <a:ea typeface="MS PGothic" charset="0"/>
              </a:rPr>
              <a:t> (off-label)</a:t>
            </a:r>
          </a:p>
          <a:p>
            <a:pPr lvl="1">
              <a:defRPr/>
            </a:pPr>
            <a:r>
              <a:rPr lang="en-US" sz="1800" dirty="0">
                <a:ea typeface="MS PGothic" charset="0"/>
              </a:rPr>
              <a:t>Treatment of secondary hypogonadism</a:t>
            </a:r>
          </a:p>
          <a:p>
            <a:pPr lvl="1">
              <a:defRPr/>
            </a:pPr>
            <a:r>
              <a:rPr lang="en-US" sz="1800" dirty="0">
                <a:ea typeface="MS PGothic" charset="0"/>
              </a:rPr>
              <a:t>Maintain spermatogenesis and </a:t>
            </a:r>
            <a:r>
              <a:rPr lang="en-US" sz="1800" dirty="0" err="1">
                <a:ea typeface="MS PGothic" charset="0"/>
              </a:rPr>
              <a:t>intratesticular</a:t>
            </a:r>
            <a:r>
              <a:rPr lang="en-US" sz="1800" dirty="0">
                <a:ea typeface="MS PGothic" charset="0"/>
              </a:rPr>
              <a:t> T with TRT</a:t>
            </a:r>
          </a:p>
          <a:p>
            <a:pPr lvl="1">
              <a:defRPr/>
            </a:pPr>
            <a:r>
              <a:rPr lang="en-US" sz="1800" dirty="0">
                <a:ea typeface="MS PGothic" charset="0"/>
              </a:rPr>
              <a:t>Recovery of T-induced suppression of spermatogenesis</a:t>
            </a:r>
          </a:p>
          <a:p>
            <a:pPr>
              <a:defRPr/>
            </a:pPr>
            <a:r>
              <a:rPr lang="en-US" sz="2025" dirty="0">
                <a:ea typeface="MS PGothic" charset="0"/>
              </a:rPr>
              <a:t>Dose</a:t>
            </a:r>
          </a:p>
          <a:p>
            <a:pPr lvl="1">
              <a:defRPr/>
            </a:pPr>
            <a:r>
              <a:rPr lang="en-US" sz="1800" dirty="0">
                <a:ea typeface="MS PGothic" charset="0"/>
              </a:rPr>
              <a:t>Optimal dose is unknown</a:t>
            </a:r>
          </a:p>
          <a:p>
            <a:pPr lvl="1">
              <a:defRPr/>
            </a:pPr>
            <a:r>
              <a:rPr lang="en-US" sz="1800" dirty="0">
                <a:ea typeface="MS PGothic" charset="0"/>
              </a:rPr>
              <a:t>Varies from 500 IU weekly to 3000 IU QOD</a:t>
            </a:r>
          </a:p>
        </p:txBody>
      </p:sp>
    </p:spTree>
    <p:extLst>
      <p:ext uri="{BB962C8B-B14F-4D97-AF65-F5344CB8AC3E}">
        <p14:creationId xmlns:p14="http://schemas.microsoft.com/office/powerpoint/2010/main" val="3753154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Outline"/>
          <p:cNvPicPr>
            <a:picLocks noChangeAspect="1" noChangeArrowheads="1"/>
          </p:cNvPicPr>
          <p:nvPr/>
        </p:nvPicPr>
        <p:blipFill>
          <a:blip r:embed="rId3">
            <a:extLst>
              <a:ext uri="{28A0092B-C50C-407E-A947-70E740481C1C}">
                <a14:useLocalDpi xmlns:a14="http://schemas.microsoft.com/office/drawing/2010/main" val="0"/>
              </a:ext>
            </a:extLst>
          </a:blip>
          <a:srcRect l="4160" t="2219" r="4991" b="1602"/>
          <a:stretch>
            <a:fillRect/>
          </a:stretch>
        </p:blipFill>
        <p:spPr bwMode="auto">
          <a:xfrm>
            <a:off x="1141809" y="0"/>
            <a:ext cx="6859191" cy="5143500"/>
          </a:xfrm>
          <a:prstGeom prst="rect">
            <a:avLst/>
          </a:prstGeom>
          <a:noFill/>
          <a:ln w="381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845251" name="Text Box 3"/>
          <p:cNvSpPr txBox="1">
            <a:spLocks noChangeArrowheads="1"/>
          </p:cNvSpPr>
          <p:nvPr/>
        </p:nvSpPr>
        <p:spPr bwMode="auto">
          <a:xfrm>
            <a:off x="4286250" y="0"/>
            <a:ext cx="1547218" cy="369332"/>
          </a:xfrm>
          <a:prstGeom prst="rect">
            <a:avLst/>
          </a:prstGeom>
          <a:noFill/>
          <a:ln w="9525">
            <a:noFill/>
            <a:miter lim="800000"/>
            <a:headEnd/>
            <a:tailEnd/>
          </a:ln>
          <a:effectLst/>
        </p:spPr>
        <p:txBody>
          <a:bodyPr wrap="none">
            <a:spAutoFit/>
          </a:bodyPr>
          <a:lstStyle>
            <a:lvl1pPr>
              <a:defRPr sz="3200">
                <a:solidFill>
                  <a:schemeClr val="tx1"/>
                </a:solidFill>
                <a:latin typeface="Calibri" charset="0"/>
                <a:ea typeface="MS PGothic" charset="0"/>
                <a:cs typeface="MS PGothic" charset="0"/>
              </a:defRPr>
            </a:lvl1pPr>
            <a:lvl2pPr>
              <a:defRPr sz="3000">
                <a:solidFill>
                  <a:schemeClr val="tx1"/>
                </a:solidFill>
                <a:latin typeface="Calibri" charset="0"/>
                <a:ea typeface="MS PGothic" charset="0"/>
                <a:cs typeface="MS PGothic" charset="0"/>
              </a:defRPr>
            </a:lvl2pPr>
            <a:lvl3pPr marL="1143000">
              <a:defRPr sz="2800">
                <a:solidFill>
                  <a:schemeClr val="tx1"/>
                </a:solidFill>
                <a:latin typeface="Calibri" charset="0"/>
                <a:ea typeface="MS PGothic" charset="0"/>
                <a:cs typeface="MS PGothic" charset="0"/>
              </a:defRPr>
            </a:lvl3pPr>
            <a:lvl4pPr marL="1600200">
              <a:defRPr sz="2400">
                <a:solidFill>
                  <a:schemeClr val="tx1"/>
                </a:solidFill>
                <a:latin typeface="Calibri" charset="0"/>
                <a:ea typeface="MS PGothic" charset="0"/>
                <a:cs typeface="MS PGothic" charset="0"/>
              </a:defRPr>
            </a:lvl4pPr>
            <a:lvl5pPr marL="2057400">
              <a:defRPr sz="2200">
                <a:solidFill>
                  <a:schemeClr val="tx1"/>
                </a:solidFill>
                <a:latin typeface="Calibri" charset="0"/>
                <a:ea typeface="MS PGothic" charset="0"/>
                <a:cs typeface="MS PGothic" charset="0"/>
              </a:defRPr>
            </a:lvl5pPr>
            <a:lvl6pPr marL="2514600">
              <a:defRPr sz="2200">
                <a:solidFill>
                  <a:schemeClr val="tx1"/>
                </a:solidFill>
                <a:latin typeface="Calibri" charset="0"/>
                <a:ea typeface="MS PGothic" charset="0"/>
                <a:cs typeface="MS PGothic" charset="0"/>
              </a:defRPr>
            </a:lvl6pPr>
            <a:lvl7pPr marL="2971800">
              <a:defRPr sz="2200">
                <a:solidFill>
                  <a:schemeClr val="tx1"/>
                </a:solidFill>
                <a:latin typeface="Calibri" charset="0"/>
                <a:ea typeface="MS PGothic" charset="0"/>
                <a:cs typeface="MS PGothic" charset="0"/>
              </a:defRPr>
            </a:lvl7pPr>
            <a:lvl8pPr marL="3429000">
              <a:defRPr sz="2200">
                <a:solidFill>
                  <a:schemeClr val="tx1"/>
                </a:solidFill>
                <a:latin typeface="Calibri" charset="0"/>
                <a:ea typeface="MS PGothic" charset="0"/>
                <a:cs typeface="MS PGothic" charset="0"/>
              </a:defRPr>
            </a:lvl8pPr>
            <a:lvl9pPr marL="3886200">
              <a:defRPr sz="2200">
                <a:solidFill>
                  <a:schemeClr val="tx1"/>
                </a:solidFill>
                <a:latin typeface="Calibri" charset="0"/>
                <a:ea typeface="MS PGothic" charset="0"/>
                <a:cs typeface="MS PGothic" charset="0"/>
              </a:defRPr>
            </a:lvl9pPr>
          </a:lstStyle>
          <a:p>
            <a:pPr>
              <a:defRPr/>
            </a:pPr>
            <a:r>
              <a:rPr lang="en-US" sz="1800" dirty="0">
                <a:solidFill>
                  <a:schemeClr val="bg1"/>
                </a:solidFill>
                <a:latin typeface="+mn-lt"/>
                <a:cs typeface="Arial" charset="0"/>
              </a:rPr>
              <a:t>Higher Centers</a:t>
            </a:r>
          </a:p>
        </p:txBody>
      </p:sp>
      <p:sp>
        <p:nvSpPr>
          <p:cNvPr id="1845252" name="Text Box 4"/>
          <p:cNvSpPr txBox="1">
            <a:spLocks noChangeArrowheads="1"/>
          </p:cNvSpPr>
          <p:nvPr/>
        </p:nvSpPr>
        <p:spPr bwMode="auto">
          <a:xfrm>
            <a:off x="5329237" y="1402556"/>
            <a:ext cx="718466" cy="369332"/>
          </a:xfrm>
          <a:prstGeom prst="rect">
            <a:avLst/>
          </a:prstGeom>
          <a:noFill/>
          <a:ln w="9525">
            <a:noFill/>
            <a:miter lim="800000"/>
            <a:headEnd/>
            <a:tailEnd/>
          </a:ln>
          <a:effectLst/>
        </p:spPr>
        <p:txBody>
          <a:bodyPr wrap="none">
            <a:spAutoFit/>
          </a:bodyPr>
          <a:lstStyle>
            <a:lvl1pPr>
              <a:defRPr sz="3200">
                <a:solidFill>
                  <a:schemeClr val="tx1"/>
                </a:solidFill>
                <a:latin typeface="Calibri" charset="0"/>
                <a:ea typeface="MS PGothic" charset="0"/>
                <a:cs typeface="MS PGothic" charset="0"/>
              </a:defRPr>
            </a:lvl1pPr>
            <a:lvl2pPr>
              <a:defRPr sz="3000">
                <a:solidFill>
                  <a:schemeClr val="tx1"/>
                </a:solidFill>
                <a:latin typeface="Calibri" charset="0"/>
                <a:ea typeface="MS PGothic" charset="0"/>
                <a:cs typeface="MS PGothic" charset="0"/>
              </a:defRPr>
            </a:lvl2pPr>
            <a:lvl3pPr marL="1143000">
              <a:defRPr sz="2800">
                <a:solidFill>
                  <a:schemeClr val="tx1"/>
                </a:solidFill>
                <a:latin typeface="Calibri" charset="0"/>
                <a:ea typeface="MS PGothic" charset="0"/>
                <a:cs typeface="MS PGothic" charset="0"/>
              </a:defRPr>
            </a:lvl3pPr>
            <a:lvl4pPr marL="1600200">
              <a:defRPr sz="2400">
                <a:solidFill>
                  <a:schemeClr val="tx1"/>
                </a:solidFill>
                <a:latin typeface="Calibri" charset="0"/>
                <a:ea typeface="MS PGothic" charset="0"/>
                <a:cs typeface="MS PGothic" charset="0"/>
              </a:defRPr>
            </a:lvl4pPr>
            <a:lvl5pPr marL="2057400">
              <a:defRPr sz="2200">
                <a:solidFill>
                  <a:schemeClr val="tx1"/>
                </a:solidFill>
                <a:latin typeface="Calibri" charset="0"/>
                <a:ea typeface="MS PGothic" charset="0"/>
                <a:cs typeface="MS PGothic" charset="0"/>
              </a:defRPr>
            </a:lvl5pPr>
            <a:lvl6pPr marL="2514600">
              <a:defRPr sz="2200">
                <a:solidFill>
                  <a:schemeClr val="tx1"/>
                </a:solidFill>
                <a:latin typeface="Calibri" charset="0"/>
                <a:ea typeface="MS PGothic" charset="0"/>
                <a:cs typeface="MS PGothic" charset="0"/>
              </a:defRPr>
            </a:lvl6pPr>
            <a:lvl7pPr marL="2971800">
              <a:defRPr sz="2200">
                <a:solidFill>
                  <a:schemeClr val="tx1"/>
                </a:solidFill>
                <a:latin typeface="Calibri" charset="0"/>
                <a:ea typeface="MS PGothic" charset="0"/>
                <a:cs typeface="MS PGothic" charset="0"/>
              </a:defRPr>
            </a:lvl7pPr>
            <a:lvl8pPr marL="3429000">
              <a:defRPr sz="2200">
                <a:solidFill>
                  <a:schemeClr val="tx1"/>
                </a:solidFill>
                <a:latin typeface="Calibri" charset="0"/>
                <a:ea typeface="MS PGothic" charset="0"/>
                <a:cs typeface="MS PGothic" charset="0"/>
              </a:defRPr>
            </a:lvl8pPr>
            <a:lvl9pPr marL="3886200">
              <a:defRPr sz="2200">
                <a:solidFill>
                  <a:schemeClr val="tx1"/>
                </a:solidFill>
                <a:latin typeface="Calibri" charset="0"/>
                <a:ea typeface="MS PGothic" charset="0"/>
                <a:cs typeface="MS PGothic" charset="0"/>
              </a:defRPr>
            </a:lvl9pPr>
          </a:lstStyle>
          <a:p>
            <a:pPr>
              <a:defRPr/>
            </a:pPr>
            <a:r>
              <a:rPr lang="en-US" sz="1800" dirty="0" err="1">
                <a:solidFill>
                  <a:schemeClr val="bg1"/>
                </a:solidFill>
                <a:latin typeface="+mn-lt"/>
                <a:cs typeface="Arial" charset="0"/>
              </a:rPr>
              <a:t>GnRH</a:t>
            </a:r>
            <a:endParaRPr lang="en-US" sz="1800" dirty="0">
              <a:solidFill>
                <a:schemeClr val="bg1"/>
              </a:solidFill>
              <a:latin typeface="+mn-lt"/>
              <a:cs typeface="Arial" charset="0"/>
            </a:endParaRPr>
          </a:p>
        </p:txBody>
      </p:sp>
      <p:sp>
        <p:nvSpPr>
          <p:cNvPr id="1845253" name="Text Box 5"/>
          <p:cNvSpPr txBox="1">
            <a:spLocks noChangeArrowheads="1"/>
          </p:cNvSpPr>
          <p:nvPr/>
        </p:nvSpPr>
        <p:spPr bwMode="auto">
          <a:xfrm>
            <a:off x="3113485" y="627460"/>
            <a:ext cx="1486112" cy="369332"/>
          </a:xfrm>
          <a:prstGeom prst="rect">
            <a:avLst/>
          </a:prstGeom>
          <a:noFill/>
          <a:ln w="9525">
            <a:noFill/>
            <a:miter lim="800000"/>
            <a:headEnd/>
            <a:tailEnd/>
          </a:ln>
          <a:effectLst/>
        </p:spPr>
        <p:txBody>
          <a:bodyPr wrap="none">
            <a:spAutoFit/>
          </a:bodyPr>
          <a:lstStyle>
            <a:lvl1pPr>
              <a:defRPr sz="3200">
                <a:solidFill>
                  <a:schemeClr val="tx1"/>
                </a:solidFill>
                <a:latin typeface="Calibri" charset="0"/>
                <a:ea typeface="MS PGothic" charset="0"/>
                <a:cs typeface="MS PGothic" charset="0"/>
              </a:defRPr>
            </a:lvl1pPr>
            <a:lvl2pPr>
              <a:defRPr sz="3000">
                <a:solidFill>
                  <a:schemeClr val="tx1"/>
                </a:solidFill>
                <a:latin typeface="Calibri" charset="0"/>
                <a:ea typeface="MS PGothic" charset="0"/>
                <a:cs typeface="MS PGothic" charset="0"/>
              </a:defRPr>
            </a:lvl2pPr>
            <a:lvl3pPr marL="1143000">
              <a:defRPr sz="2800">
                <a:solidFill>
                  <a:schemeClr val="tx1"/>
                </a:solidFill>
                <a:latin typeface="Calibri" charset="0"/>
                <a:ea typeface="MS PGothic" charset="0"/>
                <a:cs typeface="MS PGothic" charset="0"/>
              </a:defRPr>
            </a:lvl3pPr>
            <a:lvl4pPr marL="1600200">
              <a:defRPr sz="2400">
                <a:solidFill>
                  <a:schemeClr val="tx1"/>
                </a:solidFill>
                <a:latin typeface="Calibri" charset="0"/>
                <a:ea typeface="MS PGothic" charset="0"/>
                <a:cs typeface="MS PGothic" charset="0"/>
              </a:defRPr>
            </a:lvl4pPr>
            <a:lvl5pPr marL="2057400">
              <a:defRPr sz="2200">
                <a:solidFill>
                  <a:schemeClr val="tx1"/>
                </a:solidFill>
                <a:latin typeface="Calibri" charset="0"/>
                <a:ea typeface="MS PGothic" charset="0"/>
                <a:cs typeface="MS PGothic" charset="0"/>
              </a:defRPr>
            </a:lvl5pPr>
            <a:lvl6pPr marL="2514600">
              <a:defRPr sz="2200">
                <a:solidFill>
                  <a:schemeClr val="tx1"/>
                </a:solidFill>
                <a:latin typeface="Calibri" charset="0"/>
                <a:ea typeface="MS PGothic" charset="0"/>
                <a:cs typeface="MS PGothic" charset="0"/>
              </a:defRPr>
            </a:lvl6pPr>
            <a:lvl7pPr marL="2971800">
              <a:defRPr sz="2200">
                <a:solidFill>
                  <a:schemeClr val="tx1"/>
                </a:solidFill>
                <a:latin typeface="Calibri" charset="0"/>
                <a:ea typeface="MS PGothic" charset="0"/>
                <a:cs typeface="MS PGothic" charset="0"/>
              </a:defRPr>
            </a:lvl7pPr>
            <a:lvl8pPr marL="3429000">
              <a:defRPr sz="2200">
                <a:solidFill>
                  <a:schemeClr val="tx1"/>
                </a:solidFill>
                <a:latin typeface="Calibri" charset="0"/>
                <a:ea typeface="MS PGothic" charset="0"/>
                <a:cs typeface="MS PGothic" charset="0"/>
              </a:defRPr>
            </a:lvl8pPr>
            <a:lvl9pPr marL="3886200">
              <a:defRPr sz="2200">
                <a:solidFill>
                  <a:schemeClr val="tx1"/>
                </a:solidFill>
                <a:latin typeface="Calibri" charset="0"/>
                <a:ea typeface="MS PGothic" charset="0"/>
                <a:cs typeface="MS PGothic" charset="0"/>
              </a:defRPr>
            </a:lvl9pPr>
          </a:lstStyle>
          <a:p>
            <a:pPr>
              <a:defRPr/>
            </a:pPr>
            <a:r>
              <a:rPr lang="en-US" sz="1800" dirty="0">
                <a:solidFill>
                  <a:schemeClr val="bg1"/>
                </a:solidFill>
                <a:latin typeface="+mn-lt"/>
                <a:cs typeface="Arial" charset="0"/>
              </a:rPr>
              <a:t>Hypothalamus</a:t>
            </a:r>
          </a:p>
        </p:txBody>
      </p:sp>
      <p:sp>
        <p:nvSpPr>
          <p:cNvPr id="75781" name="Text Box 6"/>
          <p:cNvSpPr txBox="1">
            <a:spLocks noChangeArrowheads="1"/>
          </p:cNvSpPr>
          <p:nvPr/>
        </p:nvSpPr>
        <p:spPr bwMode="auto">
          <a:xfrm>
            <a:off x="4555151" y="2341477"/>
            <a:ext cx="94769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alibri" charset="0"/>
                <a:ea typeface="MS PGothic" charset="0"/>
                <a:cs typeface="MS PGothic" charset="0"/>
              </a:defRPr>
            </a:lvl1pPr>
            <a:lvl2pPr marL="742950" indent="-285750" eaLnBrk="0" hangingPunct="0">
              <a:defRPr sz="1600">
                <a:solidFill>
                  <a:schemeClr val="tx1"/>
                </a:solidFill>
                <a:latin typeface="Calibri" charset="0"/>
                <a:ea typeface="MS PGothic" charset="0"/>
                <a:cs typeface="MS PGothic" charset="0"/>
              </a:defRPr>
            </a:lvl2pPr>
            <a:lvl3pPr marL="1143000" indent="-228600" eaLnBrk="0" hangingPunct="0">
              <a:defRPr sz="1600">
                <a:solidFill>
                  <a:schemeClr val="tx1"/>
                </a:solidFill>
                <a:latin typeface="Calibri" charset="0"/>
                <a:ea typeface="MS PGothic" charset="0"/>
                <a:cs typeface="MS PGothic" charset="0"/>
              </a:defRPr>
            </a:lvl3pPr>
            <a:lvl4pPr marL="1600200" indent="-228600" eaLnBrk="0" hangingPunct="0">
              <a:defRPr sz="1600">
                <a:solidFill>
                  <a:schemeClr val="tx1"/>
                </a:solidFill>
                <a:latin typeface="Calibri" charset="0"/>
                <a:ea typeface="MS PGothic" charset="0"/>
                <a:cs typeface="MS PGothic" charset="0"/>
              </a:defRPr>
            </a:lvl4pPr>
            <a:lvl5pPr marL="2057400" indent="-228600" eaLnBrk="0" hangingPunct="0">
              <a:defRPr sz="16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Calibri" charset="0"/>
                <a:ea typeface="MS PGothic" charset="0"/>
                <a:cs typeface="MS PGothic" charset="0"/>
              </a:defRPr>
            </a:lvl9pPr>
          </a:lstStyle>
          <a:p>
            <a:pPr eaLnBrk="1" hangingPunct="1"/>
            <a:r>
              <a:rPr lang="en-US" sz="1800" dirty="0">
                <a:solidFill>
                  <a:schemeClr val="bg1"/>
                </a:solidFill>
                <a:latin typeface="+mn-lt"/>
              </a:rPr>
              <a:t>Anterior</a:t>
            </a:r>
          </a:p>
          <a:p>
            <a:pPr eaLnBrk="1" hangingPunct="1"/>
            <a:r>
              <a:rPr lang="en-US" sz="1800" dirty="0">
                <a:solidFill>
                  <a:schemeClr val="bg1"/>
                </a:solidFill>
                <a:latin typeface="+mn-lt"/>
              </a:rPr>
              <a:t>Pituitary</a:t>
            </a:r>
          </a:p>
        </p:txBody>
      </p:sp>
      <p:sp>
        <p:nvSpPr>
          <p:cNvPr id="1845255" name="Text Box 7"/>
          <p:cNvSpPr txBox="1">
            <a:spLocks noChangeArrowheads="1"/>
          </p:cNvSpPr>
          <p:nvPr/>
        </p:nvSpPr>
        <p:spPr bwMode="auto">
          <a:xfrm>
            <a:off x="1485901" y="4514850"/>
            <a:ext cx="1276119" cy="369332"/>
          </a:xfrm>
          <a:prstGeom prst="rect">
            <a:avLst/>
          </a:prstGeom>
          <a:noFill/>
          <a:ln w="9525">
            <a:noFill/>
            <a:miter lim="800000"/>
            <a:headEnd/>
            <a:tailEnd/>
          </a:ln>
          <a:effectLst/>
        </p:spPr>
        <p:txBody>
          <a:bodyPr wrap="none">
            <a:spAutoFit/>
          </a:bodyPr>
          <a:lstStyle/>
          <a:p>
            <a:pPr>
              <a:defRPr/>
            </a:pPr>
            <a:r>
              <a:rPr lang="en-US" sz="1800" dirty="0">
                <a:solidFill>
                  <a:schemeClr val="bg1"/>
                </a:solidFill>
                <a:cs typeface="Arial" charset="0"/>
              </a:rPr>
              <a:t>Sertoli Cells</a:t>
            </a:r>
          </a:p>
        </p:txBody>
      </p:sp>
      <p:sp>
        <p:nvSpPr>
          <p:cNvPr id="1845256" name="Text Box 8"/>
          <p:cNvSpPr txBox="1">
            <a:spLocks noChangeArrowheads="1"/>
          </p:cNvSpPr>
          <p:nvPr/>
        </p:nvSpPr>
        <p:spPr bwMode="auto">
          <a:xfrm>
            <a:off x="6560344" y="4514850"/>
            <a:ext cx="1211357" cy="369332"/>
          </a:xfrm>
          <a:prstGeom prst="rect">
            <a:avLst/>
          </a:prstGeom>
          <a:noFill/>
          <a:ln w="9525">
            <a:noFill/>
            <a:miter lim="800000"/>
            <a:headEnd/>
            <a:tailEnd/>
          </a:ln>
          <a:effectLst/>
        </p:spPr>
        <p:txBody>
          <a:bodyPr wrap="none">
            <a:spAutoFit/>
          </a:bodyPr>
          <a:lstStyle>
            <a:lvl1pPr>
              <a:defRPr sz="3200">
                <a:solidFill>
                  <a:schemeClr val="tx1"/>
                </a:solidFill>
                <a:latin typeface="Calibri" charset="0"/>
                <a:ea typeface="MS PGothic" charset="0"/>
                <a:cs typeface="MS PGothic" charset="0"/>
              </a:defRPr>
            </a:lvl1pPr>
            <a:lvl2pPr>
              <a:defRPr sz="3000">
                <a:solidFill>
                  <a:schemeClr val="tx1"/>
                </a:solidFill>
                <a:latin typeface="Calibri" charset="0"/>
                <a:ea typeface="MS PGothic" charset="0"/>
                <a:cs typeface="MS PGothic" charset="0"/>
              </a:defRPr>
            </a:lvl2pPr>
            <a:lvl3pPr marL="1143000">
              <a:defRPr sz="2800">
                <a:solidFill>
                  <a:schemeClr val="tx1"/>
                </a:solidFill>
                <a:latin typeface="Calibri" charset="0"/>
                <a:ea typeface="MS PGothic" charset="0"/>
                <a:cs typeface="MS PGothic" charset="0"/>
              </a:defRPr>
            </a:lvl3pPr>
            <a:lvl4pPr marL="1600200">
              <a:defRPr sz="2400">
                <a:solidFill>
                  <a:schemeClr val="tx1"/>
                </a:solidFill>
                <a:latin typeface="Calibri" charset="0"/>
                <a:ea typeface="MS PGothic" charset="0"/>
                <a:cs typeface="MS PGothic" charset="0"/>
              </a:defRPr>
            </a:lvl4pPr>
            <a:lvl5pPr marL="2057400">
              <a:defRPr sz="2200">
                <a:solidFill>
                  <a:schemeClr val="tx1"/>
                </a:solidFill>
                <a:latin typeface="Calibri" charset="0"/>
                <a:ea typeface="MS PGothic" charset="0"/>
                <a:cs typeface="MS PGothic" charset="0"/>
              </a:defRPr>
            </a:lvl5pPr>
            <a:lvl6pPr marL="2514600">
              <a:defRPr sz="2200">
                <a:solidFill>
                  <a:schemeClr val="tx1"/>
                </a:solidFill>
                <a:latin typeface="Calibri" charset="0"/>
                <a:ea typeface="MS PGothic" charset="0"/>
                <a:cs typeface="MS PGothic" charset="0"/>
              </a:defRPr>
            </a:lvl6pPr>
            <a:lvl7pPr marL="2971800">
              <a:defRPr sz="2200">
                <a:solidFill>
                  <a:schemeClr val="tx1"/>
                </a:solidFill>
                <a:latin typeface="Calibri" charset="0"/>
                <a:ea typeface="MS PGothic" charset="0"/>
                <a:cs typeface="MS PGothic" charset="0"/>
              </a:defRPr>
            </a:lvl7pPr>
            <a:lvl8pPr marL="3429000">
              <a:defRPr sz="2200">
                <a:solidFill>
                  <a:schemeClr val="tx1"/>
                </a:solidFill>
                <a:latin typeface="Calibri" charset="0"/>
                <a:ea typeface="MS PGothic" charset="0"/>
                <a:cs typeface="MS PGothic" charset="0"/>
              </a:defRPr>
            </a:lvl8pPr>
            <a:lvl9pPr marL="3886200">
              <a:defRPr sz="2200">
                <a:solidFill>
                  <a:schemeClr val="tx1"/>
                </a:solidFill>
                <a:latin typeface="Calibri" charset="0"/>
                <a:ea typeface="MS PGothic" charset="0"/>
                <a:cs typeface="MS PGothic" charset="0"/>
              </a:defRPr>
            </a:lvl9pPr>
          </a:lstStyle>
          <a:p>
            <a:pPr>
              <a:defRPr/>
            </a:pPr>
            <a:r>
              <a:rPr lang="en-US" sz="1800" dirty="0">
                <a:solidFill>
                  <a:schemeClr val="bg1"/>
                </a:solidFill>
                <a:latin typeface="+mn-lt"/>
                <a:cs typeface="Arial" charset="0"/>
              </a:rPr>
              <a:t>Leydig Cell</a:t>
            </a:r>
          </a:p>
        </p:txBody>
      </p:sp>
      <p:sp>
        <p:nvSpPr>
          <p:cNvPr id="1845257" name="Text Box 9"/>
          <p:cNvSpPr txBox="1">
            <a:spLocks noChangeArrowheads="1"/>
          </p:cNvSpPr>
          <p:nvPr/>
        </p:nvSpPr>
        <p:spPr bwMode="auto">
          <a:xfrm>
            <a:off x="1306116" y="2355057"/>
            <a:ext cx="1099981" cy="646331"/>
          </a:xfrm>
          <a:prstGeom prst="rect">
            <a:avLst/>
          </a:prstGeom>
          <a:noFill/>
          <a:ln w="9525">
            <a:noFill/>
            <a:miter lim="800000"/>
            <a:headEnd/>
            <a:tailEnd/>
          </a:ln>
          <a:effectLst/>
        </p:spPr>
        <p:txBody>
          <a:bodyPr wrap="none">
            <a:spAutoFit/>
          </a:bodyPr>
          <a:lstStyle>
            <a:lvl1pPr>
              <a:defRPr sz="3200">
                <a:solidFill>
                  <a:schemeClr val="tx1"/>
                </a:solidFill>
                <a:latin typeface="Calibri" charset="0"/>
                <a:ea typeface="MS PGothic" charset="0"/>
                <a:cs typeface="MS PGothic" charset="0"/>
              </a:defRPr>
            </a:lvl1pPr>
            <a:lvl2pPr>
              <a:defRPr sz="3000">
                <a:solidFill>
                  <a:schemeClr val="tx1"/>
                </a:solidFill>
                <a:latin typeface="Calibri" charset="0"/>
                <a:ea typeface="MS PGothic" charset="0"/>
                <a:cs typeface="MS PGothic" charset="0"/>
              </a:defRPr>
            </a:lvl2pPr>
            <a:lvl3pPr marL="1143000">
              <a:defRPr sz="2800">
                <a:solidFill>
                  <a:schemeClr val="tx1"/>
                </a:solidFill>
                <a:latin typeface="Calibri" charset="0"/>
                <a:ea typeface="MS PGothic" charset="0"/>
                <a:cs typeface="MS PGothic" charset="0"/>
              </a:defRPr>
            </a:lvl3pPr>
            <a:lvl4pPr marL="1600200">
              <a:defRPr sz="2400">
                <a:solidFill>
                  <a:schemeClr val="tx1"/>
                </a:solidFill>
                <a:latin typeface="Calibri" charset="0"/>
                <a:ea typeface="MS PGothic" charset="0"/>
                <a:cs typeface="MS PGothic" charset="0"/>
              </a:defRPr>
            </a:lvl4pPr>
            <a:lvl5pPr marL="2057400">
              <a:defRPr sz="2200">
                <a:solidFill>
                  <a:schemeClr val="tx1"/>
                </a:solidFill>
                <a:latin typeface="Calibri" charset="0"/>
                <a:ea typeface="MS PGothic" charset="0"/>
                <a:cs typeface="MS PGothic" charset="0"/>
              </a:defRPr>
            </a:lvl5pPr>
            <a:lvl6pPr marL="2514600">
              <a:defRPr sz="2200">
                <a:solidFill>
                  <a:schemeClr val="tx1"/>
                </a:solidFill>
                <a:latin typeface="Calibri" charset="0"/>
                <a:ea typeface="MS PGothic" charset="0"/>
                <a:cs typeface="MS PGothic" charset="0"/>
              </a:defRPr>
            </a:lvl6pPr>
            <a:lvl7pPr marL="2971800">
              <a:defRPr sz="2200">
                <a:solidFill>
                  <a:schemeClr val="tx1"/>
                </a:solidFill>
                <a:latin typeface="Calibri" charset="0"/>
                <a:ea typeface="MS PGothic" charset="0"/>
                <a:cs typeface="MS PGothic" charset="0"/>
              </a:defRPr>
            </a:lvl7pPr>
            <a:lvl8pPr marL="3429000">
              <a:defRPr sz="2200">
                <a:solidFill>
                  <a:schemeClr val="tx1"/>
                </a:solidFill>
                <a:latin typeface="Calibri" charset="0"/>
                <a:ea typeface="MS PGothic" charset="0"/>
                <a:cs typeface="MS PGothic" charset="0"/>
              </a:defRPr>
            </a:lvl8pPr>
            <a:lvl9pPr marL="3886200">
              <a:defRPr sz="2200">
                <a:solidFill>
                  <a:schemeClr val="tx1"/>
                </a:solidFill>
                <a:latin typeface="Calibri" charset="0"/>
                <a:ea typeface="MS PGothic" charset="0"/>
                <a:cs typeface="MS PGothic" charset="0"/>
              </a:defRPr>
            </a:lvl9pPr>
          </a:lstStyle>
          <a:p>
            <a:pPr>
              <a:defRPr/>
            </a:pPr>
            <a:r>
              <a:rPr lang="en-US" sz="1800" dirty="0">
                <a:solidFill>
                  <a:schemeClr val="bg1"/>
                </a:solidFill>
                <a:latin typeface="+mn-lt"/>
                <a:cs typeface="Arial" charset="0"/>
              </a:rPr>
              <a:t>Germinal</a:t>
            </a:r>
          </a:p>
          <a:p>
            <a:pPr>
              <a:defRPr/>
            </a:pPr>
            <a:r>
              <a:rPr lang="en-US" sz="1800" dirty="0">
                <a:solidFill>
                  <a:schemeClr val="bg1"/>
                </a:solidFill>
                <a:latin typeface="+mn-lt"/>
                <a:cs typeface="Arial" charset="0"/>
              </a:rPr>
              <a:t>Epithelium</a:t>
            </a:r>
          </a:p>
        </p:txBody>
      </p:sp>
      <p:sp>
        <p:nvSpPr>
          <p:cNvPr id="75785" name="Line 10"/>
          <p:cNvSpPr>
            <a:spLocks noChangeShapeType="1"/>
          </p:cNvSpPr>
          <p:nvPr/>
        </p:nvSpPr>
        <p:spPr bwMode="auto">
          <a:xfrm>
            <a:off x="4941094" y="342900"/>
            <a:ext cx="0" cy="228600"/>
          </a:xfrm>
          <a:prstGeom prst="line">
            <a:avLst/>
          </a:prstGeom>
          <a:noFill/>
          <a:ln w="57150">
            <a:solidFill>
              <a:srgbClr val="FFCCFF"/>
            </a:solidFill>
            <a:round/>
            <a:headEnd/>
            <a:tailEnd type="stealth" w="med" len="med"/>
          </a:ln>
          <a:extLst>
            <a:ext uri="{909E8E84-426E-40dd-AFC4-6F175D3DCCD1}">
              <a14:hiddenFill xmlns="" xmlns:a14="http://schemas.microsoft.com/office/drawing/2010/main">
                <a:noFill/>
              </a14:hiddenFill>
            </a:ext>
          </a:extLst>
        </p:spPr>
        <p:txBody>
          <a:bodyPr wrap="none" anchor="ctr"/>
          <a:lstStyle/>
          <a:p>
            <a:endParaRPr lang="en-US" sz="1013">
              <a:solidFill>
                <a:schemeClr val="bg1"/>
              </a:solidFill>
            </a:endParaRPr>
          </a:p>
        </p:txBody>
      </p:sp>
      <p:sp>
        <p:nvSpPr>
          <p:cNvPr id="75786" name="Line 11"/>
          <p:cNvSpPr>
            <a:spLocks noChangeShapeType="1"/>
          </p:cNvSpPr>
          <p:nvPr/>
        </p:nvSpPr>
        <p:spPr bwMode="auto">
          <a:xfrm>
            <a:off x="4941094" y="971550"/>
            <a:ext cx="0" cy="1028700"/>
          </a:xfrm>
          <a:prstGeom prst="line">
            <a:avLst/>
          </a:prstGeom>
          <a:noFill/>
          <a:ln w="57150">
            <a:solidFill>
              <a:srgbClr val="FFCCFF"/>
            </a:solidFill>
            <a:round/>
            <a:headEnd/>
            <a:tailEnd type="stealth" w="med" len="med"/>
          </a:ln>
          <a:extLst>
            <a:ext uri="{909E8E84-426E-40dd-AFC4-6F175D3DCCD1}">
              <a14:hiddenFill xmlns="" xmlns:a14="http://schemas.microsoft.com/office/drawing/2010/main">
                <a:noFill/>
              </a14:hiddenFill>
            </a:ext>
          </a:extLst>
        </p:spPr>
        <p:txBody>
          <a:bodyPr wrap="none" anchor="ctr"/>
          <a:lstStyle/>
          <a:p>
            <a:endParaRPr lang="en-US" sz="1013">
              <a:solidFill>
                <a:schemeClr val="bg1"/>
              </a:solidFill>
            </a:endParaRPr>
          </a:p>
        </p:txBody>
      </p:sp>
      <p:sp>
        <p:nvSpPr>
          <p:cNvPr id="75787" name="Line 12"/>
          <p:cNvSpPr>
            <a:spLocks noChangeShapeType="1"/>
          </p:cNvSpPr>
          <p:nvPr/>
        </p:nvSpPr>
        <p:spPr bwMode="auto">
          <a:xfrm>
            <a:off x="4941094" y="1600200"/>
            <a:ext cx="400050" cy="0"/>
          </a:xfrm>
          <a:prstGeom prst="line">
            <a:avLst/>
          </a:prstGeom>
          <a:noFill/>
          <a:ln w="57150">
            <a:solidFill>
              <a:srgbClr val="FFD7DA"/>
            </a:solidFill>
            <a:round/>
            <a:headEnd/>
            <a:tailEnd/>
          </a:ln>
          <a:extLst>
            <a:ext uri="{909E8E84-426E-40dd-AFC4-6F175D3DCCD1}">
              <a14:hiddenFill xmlns="" xmlns:a14="http://schemas.microsoft.com/office/drawing/2010/main">
                <a:noFill/>
              </a14:hiddenFill>
            </a:ext>
          </a:extLst>
        </p:spPr>
        <p:txBody>
          <a:bodyPr wrap="none" anchor="ctr"/>
          <a:lstStyle/>
          <a:p>
            <a:endParaRPr lang="en-US" sz="1013">
              <a:solidFill>
                <a:schemeClr val="bg1"/>
              </a:solidFill>
            </a:endParaRPr>
          </a:p>
        </p:txBody>
      </p:sp>
      <p:grpSp>
        <p:nvGrpSpPr>
          <p:cNvPr id="2" name="Group 13"/>
          <p:cNvGrpSpPr>
            <a:grpSpLocks/>
          </p:cNvGrpSpPr>
          <p:nvPr/>
        </p:nvGrpSpPr>
        <p:grpSpPr bwMode="auto">
          <a:xfrm>
            <a:off x="3257550" y="2800350"/>
            <a:ext cx="3399235" cy="1028700"/>
            <a:chOff x="1776" y="2448"/>
            <a:chExt cx="2855" cy="864"/>
          </a:xfrm>
        </p:grpSpPr>
        <p:sp>
          <p:nvSpPr>
            <p:cNvPr id="75808" name="Line 14"/>
            <p:cNvSpPr>
              <a:spLocks noChangeShapeType="1"/>
            </p:cNvSpPr>
            <p:nvPr/>
          </p:nvSpPr>
          <p:spPr bwMode="auto">
            <a:xfrm flipH="1">
              <a:off x="1776" y="2496"/>
              <a:ext cx="960" cy="747"/>
            </a:xfrm>
            <a:prstGeom prst="line">
              <a:avLst/>
            </a:prstGeom>
            <a:noFill/>
            <a:ln w="57150">
              <a:solidFill>
                <a:srgbClr val="003399"/>
              </a:solidFill>
              <a:round/>
              <a:headEnd/>
              <a:tailEnd type="stealth" w="med" len="med"/>
            </a:ln>
            <a:extLst>
              <a:ext uri="{909E8E84-426E-40dd-AFC4-6F175D3DCCD1}">
                <a14:hiddenFill xmlns="" xmlns:a14="http://schemas.microsoft.com/office/drawing/2010/main">
                  <a:noFill/>
                </a14:hiddenFill>
              </a:ext>
            </a:extLst>
          </p:spPr>
          <p:txBody>
            <a:bodyPr wrap="none" anchor="ctr"/>
            <a:lstStyle/>
            <a:p>
              <a:endParaRPr lang="en-US" sz="1013">
                <a:solidFill>
                  <a:schemeClr val="bg1"/>
                </a:solidFill>
              </a:endParaRPr>
            </a:p>
          </p:txBody>
        </p:sp>
        <p:sp>
          <p:nvSpPr>
            <p:cNvPr id="75809" name="Line 15"/>
            <p:cNvSpPr>
              <a:spLocks noChangeShapeType="1"/>
            </p:cNvSpPr>
            <p:nvPr/>
          </p:nvSpPr>
          <p:spPr bwMode="auto">
            <a:xfrm>
              <a:off x="3744" y="2448"/>
              <a:ext cx="768" cy="864"/>
            </a:xfrm>
            <a:prstGeom prst="line">
              <a:avLst/>
            </a:prstGeom>
            <a:noFill/>
            <a:ln w="57150">
              <a:solidFill>
                <a:srgbClr val="003399"/>
              </a:solidFill>
              <a:round/>
              <a:headEnd/>
              <a:tailEnd type="stealth" w="med" len="med"/>
            </a:ln>
            <a:extLst>
              <a:ext uri="{909E8E84-426E-40dd-AFC4-6F175D3DCCD1}">
                <a14:hiddenFill xmlns="" xmlns:a14="http://schemas.microsoft.com/office/drawing/2010/main">
                  <a:noFill/>
                </a14:hiddenFill>
              </a:ext>
            </a:extLst>
          </p:spPr>
          <p:txBody>
            <a:bodyPr wrap="none" anchor="ctr"/>
            <a:lstStyle/>
            <a:p>
              <a:endParaRPr lang="en-US" sz="1013">
                <a:solidFill>
                  <a:schemeClr val="bg1"/>
                </a:solidFill>
              </a:endParaRPr>
            </a:p>
          </p:txBody>
        </p:sp>
        <p:sp>
          <p:nvSpPr>
            <p:cNvPr id="1845264" name="Text Box 16"/>
            <p:cNvSpPr txBox="1">
              <a:spLocks noChangeArrowheads="1"/>
            </p:cNvSpPr>
            <p:nvPr/>
          </p:nvSpPr>
          <p:spPr bwMode="auto">
            <a:xfrm>
              <a:off x="2364" y="2869"/>
              <a:ext cx="454" cy="310"/>
            </a:xfrm>
            <a:prstGeom prst="rect">
              <a:avLst/>
            </a:prstGeom>
            <a:noFill/>
            <a:ln w="57150">
              <a:noFill/>
              <a:miter lim="800000"/>
              <a:headEnd/>
              <a:tailEnd/>
            </a:ln>
            <a:effectLst/>
          </p:spPr>
          <p:txBody>
            <a:bodyPr wrap="none" anchor="ctr">
              <a:spAutoFit/>
            </a:bodyPr>
            <a:lstStyle>
              <a:lvl1pPr>
                <a:defRPr sz="3200">
                  <a:solidFill>
                    <a:schemeClr val="tx1"/>
                  </a:solidFill>
                  <a:latin typeface="Calibri" charset="0"/>
                  <a:ea typeface="MS PGothic" charset="0"/>
                  <a:cs typeface="MS PGothic" charset="0"/>
                </a:defRPr>
              </a:lvl1pPr>
              <a:lvl2pPr>
                <a:defRPr sz="3000">
                  <a:solidFill>
                    <a:schemeClr val="tx1"/>
                  </a:solidFill>
                  <a:latin typeface="Calibri" charset="0"/>
                  <a:ea typeface="MS PGothic" charset="0"/>
                  <a:cs typeface="MS PGothic" charset="0"/>
                </a:defRPr>
              </a:lvl2pPr>
              <a:lvl3pPr marL="1143000">
                <a:defRPr sz="2800">
                  <a:solidFill>
                    <a:schemeClr val="tx1"/>
                  </a:solidFill>
                  <a:latin typeface="Calibri" charset="0"/>
                  <a:ea typeface="MS PGothic" charset="0"/>
                  <a:cs typeface="MS PGothic" charset="0"/>
                </a:defRPr>
              </a:lvl3pPr>
              <a:lvl4pPr marL="1600200">
                <a:defRPr sz="2400">
                  <a:solidFill>
                    <a:schemeClr val="tx1"/>
                  </a:solidFill>
                  <a:latin typeface="Calibri" charset="0"/>
                  <a:ea typeface="MS PGothic" charset="0"/>
                  <a:cs typeface="MS PGothic" charset="0"/>
                </a:defRPr>
              </a:lvl4pPr>
              <a:lvl5pPr marL="2057400">
                <a:defRPr sz="2200">
                  <a:solidFill>
                    <a:schemeClr val="tx1"/>
                  </a:solidFill>
                  <a:latin typeface="Calibri" charset="0"/>
                  <a:ea typeface="MS PGothic" charset="0"/>
                  <a:cs typeface="MS PGothic" charset="0"/>
                </a:defRPr>
              </a:lvl5pPr>
              <a:lvl6pPr marL="2514600">
                <a:defRPr sz="2200">
                  <a:solidFill>
                    <a:schemeClr val="tx1"/>
                  </a:solidFill>
                  <a:latin typeface="Calibri" charset="0"/>
                  <a:ea typeface="MS PGothic" charset="0"/>
                  <a:cs typeface="MS PGothic" charset="0"/>
                </a:defRPr>
              </a:lvl6pPr>
              <a:lvl7pPr marL="2971800">
                <a:defRPr sz="2200">
                  <a:solidFill>
                    <a:schemeClr val="tx1"/>
                  </a:solidFill>
                  <a:latin typeface="Calibri" charset="0"/>
                  <a:ea typeface="MS PGothic" charset="0"/>
                  <a:cs typeface="MS PGothic" charset="0"/>
                </a:defRPr>
              </a:lvl7pPr>
              <a:lvl8pPr marL="3429000">
                <a:defRPr sz="2200">
                  <a:solidFill>
                    <a:schemeClr val="tx1"/>
                  </a:solidFill>
                  <a:latin typeface="Calibri" charset="0"/>
                  <a:ea typeface="MS PGothic" charset="0"/>
                  <a:cs typeface="MS PGothic" charset="0"/>
                </a:defRPr>
              </a:lvl8pPr>
              <a:lvl9pPr marL="3886200">
                <a:defRPr sz="2200">
                  <a:solidFill>
                    <a:schemeClr val="tx1"/>
                  </a:solidFill>
                  <a:latin typeface="Calibri" charset="0"/>
                  <a:ea typeface="MS PGothic" charset="0"/>
                  <a:cs typeface="MS PGothic" charset="0"/>
                </a:defRPr>
              </a:lvl9pPr>
            </a:lstStyle>
            <a:p>
              <a:pPr algn="ctr">
                <a:defRPr/>
              </a:pPr>
              <a:r>
                <a:rPr lang="en-US" sz="1800" dirty="0">
                  <a:solidFill>
                    <a:schemeClr val="bg1"/>
                  </a:solidFill>
                  <a:latin typeface="+mn-lt"/>
                  <a:cs typeface="Arial" charset="0"/>
                </a:rPr>
                <a:t>FSH</a:t>
              </a:r>
            </a:p>
          </p:txBody>
        </p:sp>
        <p:sp>
          <p:nvSpPr>
            <p:cNvPr id="1845265" name="Text Box 17"/>
            <p:cNvSpPr txBox="1">
              <a:spLocks noChangeArrowheads="1"/>
            </p:cNvSpPr>
            <p:nvPr/>
          </p:nvSpPr>
          <p:spPr bwMode="auto">
            <a:xfrm>
              <a:off x="4285" y="2725"/>
              <a:ext cx="346" cy="310"/>
            </a:xfrm>
            <a:prstGeom prst="rect">
              <a:avLst/>
            </a:prstGeom>
            <a:noFill/>
            <a:ln w="57150">
              <a:noFill/>
              <a:miter lim="800000"/>
              <a:headEnd/>
              <a:tailEnd/>
            </a:ln>
            <a:effectLst/>
          </p:spPr>
          <p:txBody>
            <a:bodyPr wrap="none" anchor="ctr">
              <a:spAutoFit/>
            </a:bodyPr>
            <a:lstStyle/>
            <a:p>
              <a:pPr algn="ctr">
                <a:defRPr/>
              </a:pPr>
              <a:r>
                <a:rPr lang="en-US" sz="1800" dirty="0">
                  <a:solidFill>
                    <a:schemeClr val="bg1"/>
                  </a:solidFill>
                  <a:cs typeface="Arial" charset="0"/>
                </a:rPr>
                <a:t>LH</a:t>
              </a:r>
            </a:p>
          </p:txBody>
        </p:sp>
        <p:sp>
          <p:nvSpPr>
            <p:cNvPr id="1845266" name="Oval 18"/>
            <p:cNvSpPr>
              <a:spLocks noChangeArrowheads="1"/>
            </p:cNvSpPr>
            <p:nvPr/>
          </p:nvSpPr>
          <p:spPr bwMode="auto">
            <a:xfrm>
              <a:off x="2160" y="2736"/>
              <a:ext cx="288" cy="192"/>
            </a:xfrm>
            <a:prstGeom prst="ellipse">
              <a:avLst/>
            </a:prstGeom>
            <a:solidFill>
              <a:srgbClr val="003399"/>
            </a:solidFill>
            <a:ln w="57150">
              <a:solidFill>
                <a:srgbClr val="003399"/>
              </a:solidFill>
              <a:round/>
              <a:headEnd/>
              <a:tailEnd/>
            </a:ln>
            <a:effectLst/>
          </p:spPr>
          <p:txBody>
            <a:bodyPr wrap="none" anchor="ctr"/>
            <a:lstStyle/>
            <a:p>
              <a:pPr algn="ctr">
                <a:defRPr/>
              </a:pPr>
              <a:r>
                <a:rPr lang="en-US" sz="1800" dirty="0">
                  <a:solidFill>
                    <a:schemeClr val="bg1"/>
                  </a:solidFill>
                  <a:effectLst>
                    <a:outerShdw blurRad="38100" dist="38100" dir="2700000" algn="tl">
                      <a:srgbClr val="000000"/>
                    </a:outerShdw>
                  </a:effectLst>
                  <a:cs typeface="Arial" charset="0"/>
                </a:rPr>
                <a:t>+</a:t>
              </a:r>
            </a:p>
          </p:txBody>
        </p:sp>
        <p:sp>
          <p:nvSpPr>
            <p:cNvPr id="1845267" name="Oval 19"/>
            <p:cNvSpPr>
              <a:spLocks noChangeArrowheads="1"/>
            </p:cNvSpPr>
            <p:nvPr/>
          </p:nvSpPr>
          <p:spPr bwMode="auto">
            <a:xfrm>
              <a:off x="3984" y="2736"/>
              <a:ext cx="288" cy="192"/>
            </a:xfrm>
            <a:prstGeom prst="ellipse">
              <a:avLst/>
            </a:prstGeom>
            <a:solidFill>
              <a:srgbClr val="003399"/>
            </a:solidFill>
            <a:ln w="57150">
              <a:solidFill>
                <a:srgbClr val="003399"/>
              </a:solidFill>
              <a:round/>
              <a:headEnd/>
              <a:tailEnd/>
            </a:ln>
            <a:effectLst/>
          </p:spPr>
          <p:txBody>
            <a:bodyPr wrap="none" anchor="ctr"/>
            <a:lstStyle/>
            <a:p>
              <a:pPr algn="ctr">
                <a:defRPr/>
              </a:pPr>
              <a:r>
                <a:rPr lang="en-US" sz="1800" dirty="0">
                  <a:solidFill>
                    <a:schemeClr val="bg1"/>
                  </a:solidFill>
                  <a:effectLst>
                    <a:outerShdw blurRad="38100" dist="38100" dir="2700000" algn="tl">
                      <a:srgbClr val="000000"/>
                    </a:outerShdw>
                  </a:effectLst>
                  <a:cs typeface="Arial" charset="0"/>
                </a:rPr>
                <a:t>+</a:t>
              </a:r>
            </a:p>
          </p:txBody>
        </p:sp>
      </p:grpSp>
      <p:sp>
        <p:nvSpPr>
          <p:cNvPr id="1845268" name="Text Box 20"/>
          <p:cNvSpPr txBox="1">
            <a:spLocks noChangeArrowheads="1"/>
          </p:cNvSpPr>
          <p:nvPr/>
        </p:nvSpPr>
        <p:spPr bwMode="auto">
          <a:xfrm>
            <a:off x="2987176" y="2329935"/>
            <a:ext cx="768159" cy="369332"/>
          </a:xfrm>
          <a:prstGeom prst="rect">
            <a:avLst/>
          </a:prstGeom>
          <a:noFill/>
          <a:ln w="57150">
            <a:noFill/>
            <a:miter lim="800000"/>
            <a:headEnd/>
            <a:tailEnd/>
          </a:ln>
          <a:effectLst/>
        </p:spPr>
        <p:txBody>
          <a:bodyPr wrap="none" anchor="ctr">
            <a:spAutoFit/>
          </a:bodyPr>
          <a:lstStyle>
            <a:lvl1pPr>
              <a:defRPr sz="3200">
                <a:solidFill>
                  <a:schemeClr val="tx1"/>
                </a:solidFill>
                <a:latin typeface="Calibri" charset="0"/>
                <a:ea typeface="MS PGothic" charset="0"/>
                <a:cs typeface="MS PGothic" charset="0"/>
              </a:defRPr>
            </a:lvl1pPr>
            <a:lvl2pPr>
              <a:defRPr sz="3000">
                <a:solidFill>
                  <a:schemeClr val="tx1"/>
                </a:solidFill>
                <a:latin typeface="Calibri" charset="0"/>
                <a:ea typeface="MS PGothic" charset="0"/>
                <a:cs typeface="MS PGothic" charset="0"/>
              </a:defRPr>
            </a:lvl2pPr>
            <a:lvl3pPr marL="1143000">
              <a:defRPr sz="2800">
                <a:solidFill>
                  <a:schemeClr val="tx1"/>
                </a:solidFill>
                <a:latin typeface="Calibri" charset="0"/>
                <a:ea typeface="MS PGothic" charset="0"/>
                <a:cs typeface="MS PGothic" charset="0"/>
              </a:defRPr>
            </a:lvl3pPr>
            <a:lvl4pPr marL="1600200">
              <a:defRPr sz="2400">
                <a:solidFill>
                  <a:schemeClr val="tx1"/>
                </a:solidFill>
                <a:latin typeface="Calibri" charset="0"/>
                <a:ea typeface="MS PGothic" charset="0"/>
                <a:cs typeface="MS PGothic" charset="0"/>
              </a:defRPr>
            </a:lvl4pPr>
            <a:lvl5pPr marL="2057400">
              <a:defRPr sz="2200">
                <a:solidFill>
                  <a:schemeClr val="tx1"/>
                </a:solidFill>
                <a:latin typeface="Calibri" charset="0"/>
                <a:ea typeface="MS PGothic" charset="0"/>
                <a:cs typeface="MS PGothic" charset="0"/>
              </a:defRPr>
            </a:lvl5pPr>
            <a:lvl6pPr marL="2514600">
              <a:defRPr sz="2200">
                <a:solidFill>
                  <a:schemeClr val="tx1"/>
                </a:solidFill>
                <a:latin typeface="Calibri" charset="0"/>
                <a:ea typeface="MS PGothic" charset="0"/>
                <a:cs typeface="MS PGothic" charset="0"/>
              </a:defRPr>
            </a:lvl6pPr>
            <a:lvl7pPr marL="2971800">
              <a:defRPr sz="2200">
                <a:solidFill>
                  <a:schemeClr val="tx1"/>
                </a:solidFill>
                <a:latin typeface="Calibri" charset="0"/>
                <a:ea typeface="MS PGothic" charset="0"/>
                <a:cs typeface="MS PGothic" charset="0"/>
              </a:defRPr>
            </a:lvl7pPr>
            <a:lvl8pPr marL="3429000">
              <a:defRPr sz="2200">
                <a:solidFill>
                  <a:schemeClr val="tx1"/>
                </a:solidFill>
                <a:latin typeface="Calibri" charset="0"/>
                <a:ea typeface="MS PGothic" charset="0"/>
                <a:cs typeface="MS PGothic" charset="0"/>
              </a:defRPr>
            </a:lvl8pPr>
            <a:lvl9pPr marL="3886200">
              <a:defRPr sz="2200">
                <a:solidFill>
                  <a:schemeClr val="tx1"/>
                </a:solidFill>
                <a:latin typeface="Calibri" charset="0"/>
                <a:ea typeface="MS PGothic" charset="0"/>
                <a:cs typeface="MS PGothic" charset="0"/>
              </a:defRPr>
            </a:lvl9pPr>
          </a:lstStyle>
          <a:p>
            <a:pPr algn="ctr">
              <a:defRPr/>
            </a:pPr>
            <a:r>
              <a:rPr lang="en-US" sz="1800" dirty="0" err="1">
                <a:solidFill>
                  <a:schemeClr val="bg1"/>
                </a:solidFill>
                <a:latin typeface="+mn-lt"/>
                <a:cs typeface="Arial" charset="0"/>
              </a:rPr>
              <a:t>Inhibin</a:t>
            </a:r>
            <a:endParaRPr lang="en-US" sz="1800" dirty="0">
              <a:solidFill>
                <a:schemeClr val="bg1"/>
              </a:solidFill>
              <a:latin typeface="+mn-lt"/>
              <a:cs typeface="Arial" charset="0"/>
            </a:endParaRPr>
          </a:p>
        </p:txBody>
      </p:sp>
      <p:grpSp>
        <p:nvGrpSpPr>
          <p:cNvPr id="3" name="Group 21"/>
          <p:cNvGrpSpPr>
            <a:grpSpLocks/>
          </p:cNvGrpSpPr>
          <p:nvPr/>
        </p:nvGrpSpPr>
        <p:grpSpPr bwMode="auto">
          <a:xfrm>
            <a:off x="2343150" y="1028700"/>
            <a:ext cx="5029200" cy="2686050"/>
            <a:chOff x="1008" y="960"/>
            <a:chExt cx="4224" cy="2256"/>
          </a:xfrm>
        </p:grpSpPr>
        <p:grpSp>
          <p:nvGrpSpPr>
            <p:cNvPr id="75799" name="Group 22"/>
            <p:cNvGrpSpPr>
              <a:grpSpLocks/>
            </p:cNvGrpSpPr>
            <p:nvPr/>
          </p:nvGrpSpPr>
          <p:grpSpPr bwMode="auto">
            <a:xfrm>
              <a:off x="1008" y="2256"/>
              <a:ext cx="1736" cy="608"/>
              <a:chOff x="1008" y="2256"/>
              <a:chExt cx="1736" cy="608"/>
            </a:xfrm>
          </p:grpSpPr>
          <p:sp>
            <p:nvSpPr>
              <p:cNvPr id="75806" name="Freeform 23"/>
              <p:cNvSpPr>
                <a:spLocks/>
              </p:cNvSpPr>
              <p:nvPr/>
            </p:nvSpPr>
            <p:spPr bwMode="auto">
              <a:xfrm>
                <a:off x="1008" y="2256"/>
                <a:ext cx="1736" cy="608"/>
              </a:xfrm>
              <a:custGeom>
                <a:avLst/>
                <a:gdLst>
                  <a:gd name="T0" fmla="*/ 0 w 1736"/>
                  <a:gd name="T1" fmla="*/ 608 h 608"/>
                  <a:gd name="T2" fmla="*/ 384 w 1736"/>
                  <a:gd name="T3" fmla="*/ 224 h 608"/>
                  <a:gd name="T4" fmla="*/ 1536 w 1736"/>
                  <a:gd name="T5" fmla="*/ 32 h 608"/>
                  <a:gd name="T6" fmla="*/ 1584 w 1736"/>
                  <a:gd name="T7" fmla="*/ 32 h 608"/>
                  <a:gd name="T8" fmla="*/ 0 60000 65536"/>
                  <a:gd name="T9" fmla="*/ 0 60000 65536"/>
                  <a:gd name="T10" fmla="*/ 0 60000 65536"/>
                  <a:gd name="T11" fmla="*/ 0 60000 65536"/>
                  <a:gd name="T12" fmla="*/ 0 w 1736"/>
                  <a:gd name="T13" fmla="*/ 0 h 608"/>
                  <a:gd name="T14" fmla="*/ 1736 w 1736"/>
                  <a:gd name="T15" fmla="*/ 608 h 608"/>
                </a:gdLst>
                <a:ahLst/>
                <a:cxnLst>
                  <a:cxn ang="T8">
                    <a:pos x="T0" y="T1"/>
                  </a:cxn>
                  <a:cxn ang="T9">
                    <a:pos x="T2" y="T3"/>
                  </a:cxn>
                  <a:cxn ang="T10">
                    <a:pos x="T4" y="T5"/>
                  </a:cxn>
                  <a:cxn ang="T11">
                    <a:pos x="T6" y="T7"/>
                  </a:cxn>
                </a:cxnLst>
                <a:rect l="T12" t="T13" r="T14" b="T15"/>
                <a:pathLst>
                  <a:path w="1736" h="608">
                    <a:moveTo>
                      <a:pt x="0" y="608"/>
                    </a:moveTo>
                    <a:cubicBezTo>
                      <a:pt x="64" y="464"/>
                      <a:pt x="128" y="320"/>
                      <a:pt x="384" y="224"/>
                    </a:cubicBezTo>
                    <a:cubicBezTo>
                      <a:pt x="640" y="128"/>
                      <a:pt x="1336" y="64"/>
                      <a:pt x="1536" y="32"/>
                    </a:cubicBezTo>
                    <a:cubicBezTo>
                      <a:pt x="1736" y="0"/>
                      <a:pt x="1660" y="16"/>
                      <a:pt x="1584" y="32"/>
                    </a:cubicBezTo>
                  </a:path>
                </a:pathLst>
              </a:custGeom>
              <a:noFill/>
              <a:ln w="57150">
                <a:solidFill>
                  <a:schemeClr val="accent1"/>
                </a:solidFill>
                <a:round/>
                <a:headEnd/>
                <a:tailEnd type="arrow"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1013">
                  <a:solidFill>
                    <a:schemeClr val="bg1"/>
                  </a:solidFill>
                </a:endParaRPr>
              </a:p>
            </p:txBody>
          </p:sp>
          <p:sp>
            <p:nvSpPr>
              <p:cNvPr id="1845272" name="Oval 24"/>
              <p:cNvSpPr>
                <a:spLocks noChangeArrowheads="1"/>
              </p:cNvSpPr>
              <p:nvPr/>
            </p:nvSpPr>
            <p:spPr bwMode="auto">
              <a:xfrm>
                <a:off x="1392" y="2352"/>
                <a:ext cx="288" cy="192"/>
              </a:xfrm>
              <a:prstGeom prst="ellipse">
                <a:avLst/>
              </a:prstGeom>
              <a:solidFill>
                <a:schemeClr val="accent1"/>
              </a:solidFill>
              <a:ln w="57150">
                <a:solidFill>
                  <a:schemeClr val="accent1"/>
                </a:solidFill>
                <a:round/>
                <a:headEnd/>
                <a:tailEnd/>
              </a:ln>
              <a:effectLst/>
            </p:spPr>
            <p:txBody>
              <a:bodyPr wrap="none" anchor="ctr"/>
              <a:lstStyle/>
              <a:p>
                <a:pPr algn="ctr">
                  <a:defRPr/>
                </a:pPr>
                <a:r>
                  <a:rPr lang="en-US" sz="1800" dirty="0">
                    <a:solidFill>
                      <a:schemeClr val="bg1"/>
                    </a:solidFill>
                    <a:effectLst>
                      <a:outerShdw blurRad="38100" dist="38100" dir="2700000" algn="tl">
                        <a:srgbClr val="000000"/>
                      </a:outerShdw>
                    </a:effectLst>
                    <a:cs typeface="Arial" charset="0"/>
                  </a:rPr>
                  <a:t>-</a:t>
                </a:r>
              </a:p>
            </p:txBody>
          </p:sp>
        </p:grpSp>
        <p:grpSp>
          <p:nvGrpSpPr>
            <p:cNvPr id="75800" name="Group 25"/>
            <p:cNvGrpSpPr>
              <a:grpSpLocks/>
            </p:cNvGrpSpPr>
            <p:nvPr/>
          </p:nvGrpSpPr>
          <p:grpSpPr bwMode="auto">
            <a:xfrm>
              <a:off x="3696" y="2136"/>
              <a:ext cx="1184" cy="1080"/>
              <a:chOff x="3696" y="2136"/>
              <a:chExt cx="1184" cy="1080"/>
            </a:xfrm>
          </p:grpSpPr>
          <p:sp>
            <p:nvSpPr>
              <p:cNvPr id="75804" name="Freeform 26"/>
              <p:cNvSpPr>
                <a:spLocks/>
              </p:cNvSpPr>
              <p:nvPr/>
            </p:nvSpPr>
            <p:spPr bwMode="auto">
              <a:xfrm>
                <a:off x="3696" y="2136"/>
                <a:ext cx="1184" cy="1080"/>
              </a:xfrm>
              <a:custGeom>
                <a:avLst/>
                <a:gdLst>
                  <a:gd name="T0" fmla="*/ 1152 w 1184"/>
                  <a:gd name="T1" fmla="*/ 1080 h 1080"/>
                  <a:gd name="T2" fmla="*/ 1056 w 1184"/>
                  <a:gd name="T3" fmla="*/ 504 h 1080"/>
                  <a:gd name="T4" fmla="*/ 384 w 1184"/>
                  <a:gd name="T5" fmla="*/ 72 h 1080"/>
                  <a:gd name="T6" fmla="*/ 48 w 1184"/>
                  <a:gd name="T7" fmla="*/ 72 h 1080"/>
                  <a:gd name="T8" fmla="*/ 96 w 1184"/>
                  <a:gd name="T9" fmla="*/ 72 h 1080"/>
                  <a:gd name="T10" fmla="*/ 0 60000 65536"/>
                  <a:gd name="T11" fmla="*/ 0 60000 65536"/>
                  <a:gd name="T12" fmla="*/ 0 60000 65536"/>
                  <a:gd name="T13" fmla="*/ 0 60000 65536"/>
                  <a:gd name="T14" fmla="*/ 0 60000 65536"/>
                  <a:gd name="T15" fmla="*/ 0 w 1184"/>
                  <a:gd name="T16" fmla="*/ 0 h 1080"/>
                  <a:gd name="T17" fmla="*/ 1184 w 1184"/>
                  <a:gd name="T18" fmla="*/ 1080 h 1080"/>
                </a:gdLst>
                <a:ahLst/>
                <a:cxnLst>
                  <a:cxn ang="T10">
                    <a:pos x="T0" y="T1"/>
                  </a:cxn>
                  <a:cxn ang="T11">
                    <a:pos x="T2" y="T3"/>
                  </a:cxn>
                  <a:cxn ang="T12">
                    <a:pos x="T4" y="T5"/>
                  </a:cxn>
                  <a:cxn ang="T13">
                    <a:pos x="T6" y="T7"/>
                  </a:cxn>
                  <a:cxn ang="T14">
                    <a:pos x="T8" y="T9"/>
                  </a:cxn>
                </a:cxnLst>
                <a:rect l="T15" t="T16" r="T17" b="T18"/>
                <a:pathLst>
                  <a:path w="1184" h="1080">
                    <a:moveTo>
                      <a:pt x="1152" y="1080"/>
                    </a:moveTo>
                    <a:cubicBezTo>
                      <a:pt x="1168" y="876"/>
                      <a:pt x="1184" y="672"/>
                      <a:pt x="1056" y="504"/>
                    </a:cubicBezTo>
                    <a:cubicBezTo>
                      <a:pt x="928" y="336"/>
                      <a:pt x="552" y="144"/>
                      <a:pt x="384" y="72"/>
                    </a:cubicBezTo>
                    <a:cubicBezTo>
                      <a:pt x="216" y="0"/>
                      <a:pt x="96" y="72"/>
                      <a:pt x="48" y="72"/>
                    </a:cubicBezTo>
                    <a:cubicBezTo>
                      <a:pt x="0" y="72"/>
                      <a:pt x="48" y="72"/>
                      <a:pt x="96" y="72"/>
                    </a:cubicBezTo>
                  </a:path>
                </a:pathLst>
              </a:custGeom>
              <a:noFill/>
              <a:ln w="57150">
                <a:solidFill>
                  <a:schemeClr val="accent1"/>
                </a:solidFill>
                <a:round/>
                <a:headEnd/>
                <a:tailEnd type="stealth"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1013">
                  <a:solidFill>
                    <a:schemeClr val="bg1"/>
                  </a:solidFill>
                </a:endParaRPr>
              </a:p>
            </p:txBody>
          </p:sp>
          <p:sp>
            <p:nvSpPr>
              <p:cNvPr id="1845275" name="Oval 27"/>
              <p:cNvSpPr>
                <a:spLocks noChangeArrowheads="1"/>
              </p:cNvSpPr>
              <p:nvPr/>
            </p:nvSpPr>
            <p:spPr bwMode="auto">
              <a:xfrm>
                <a:off x="4512" y="2448"/>
                <a:ext cx="288" cy="192"/>
              </a:xfrm>
              <a:prstGeom prst="ellipse">
                <a:avLst/>
              </a:prstGeom>
              <a:solidFill>
                <a:schemeClr val="accent1"/>
              </a:solidFill>
              <a:ln w="57150">
                <a:solidFill>
                  <a:schemeClr val="accent1"/>
                </a:solidFill>
                <a:round/>
                <a:headEnd/>
                <a:tailEnd/>
              </a:ln>
              <a:effectLst/>
            </p:spPr>
            <p:txBody>
              <a:bodyPr wrap="none" anchor="ctr"/>
              <a:lstStyle/>
              <a:p>
                <a:pPr algn="ctr">
                  <a:defRPr/>
                </a:pPr>
                <a:r>
                  <a:rPr lang="en-US" sz="1800" dirty="0">
                    <a:solidFill>
                      <a:schemeClr val="bg1"/>
                    </a:solidFill>
                    <a:effectLst>
                      <a:outerShdw blurRad="38100" dist="38100" dir="2700000" algn="tl">
                        <a:srgbClr val="000000"/>
                      </a:outerShdw>
                    </a:effectLst>
                    <a:cs typeface="Arial" charset="0"/>
                  </a:rPr>
                  <a:t>-</a:t>
                </a:r>
              </a:p>
            </p:txBody>
          </p:sp>
        </p:grpSp>
        <p:grpSp>
          <p:nvGrpSpPr>
            <p:cNvPr id="75801" name="Group 28"/>
            <p:cNvGrpSpPr>
              <a:grpSpLocks/>
            </p:cNvGrpSpPr>
            <p:nvPr/>
          </p:nvGrpSpPr>
          <p:grpSpPr bwMode="auto">
            <a:xfrm>
              <a:off x="3408" y="960"/>
              <a:ext cx="1824" cy="2160"/>
              <a:chOff x="3408" y="960"/>
              <a:chExt cx="1824" cy="2160"/>
            </a:xfrm>
          </p:grpSpPr>
          <p:sp>
            <p:nvSpPr>
              <p:cNvPr id="75802" name="Freeform 29"/>
              <p:cNvSpPr>
                <a:spLocks/>
              </p:cNvSpPr>
              <p:nvPr/>
            </p:nvSpPr>
            <p:spPr bwMode="auto">
              <a:xfrm>
                <a:off x="3408" y="960"/>
                <a:ext cx="1824" cy="2160"/>
              </a:xfrm>
              <a:custGeom>
                <a:avLst/>
                <a:gdLst>
                  <a:gd name="T0" fmla="*/ 102 w 1976"/>
                  <a:gd name="T1" fmla="*/ 187 h 2312"/>
                  <a:gd name="T2" fmla="*/ 85 w 1976"/>
                  <a:gd name="T3" fmla="*/ 81 h 2312"/>
                  <a:gd name="T4" fmla="*/ 13 w 1976"/>
                  <a:gd name="T5" fmla="*/ 13 h 2312"/>
                  <a:gd name="T6" fmla="*/ 7 w 1976"/>
                  <a:gd name="T7" fmla="*/ 7 h 2312"/>
                  <a:gd name="T8" fmla="*/ 0 60000 65536"/>
                  <a:gd name="T9" fmla="*/ 0 60000 65536"/>
                  <a:gd name="T10" fmla="*/ 0 60000 65536"/>
                  <a:gd name="T11" fmla="*/ 0 60000 65536"/>
                  <a:gd name="T12" fmla="*/ 0 w 1976"/>
                  <a:gd name="T13" fmla="*/ 0 h 2312"/>
                  <a:gd name="T14" fmla="*/ 1976 w 1976"/>
                  <a:gd name="T15" fmla="*/ 2312 h 2312"/>
                </a:gdLst>
                <a:ahLst/>
                <a:cxnLst>
                  <a:cxn ang="T8">
                    <a:pos x="T0" y="T1"/>
                  </a:cxn>
                  <a:cxn ang="T9">
                    <a:pos x="T2" y="T3"/>
                  </a:cxn>
                  <a:cxn ang="T10">
                    <a:pos x="T4" y="T5"/>
                  </a:cxn>
                  <a:cxn ang="T11">
                    <a:pos x="T6" y="T7"/>
                  </a:cxn>
                </a:cxnLst>
                <a:rect l="T12" t="T13" r="T14" b="T15"/>
                <a:pathLst>
                  <a:path w="1976" h="2312">
                    <a:moveTo>
                      <a:pt x="1976" y="2312"/>
                    </a:moveTo>
                    <a:cubicBezTo>
                      <a:pt x="1952" y="1844"/>
                      <a:pt x="1928" y="1376"/>
                      <a:pt x="1640" y="1016"/>
                    </a:cubicBezTo>
                    <a:cubicBezTo>
                      <a:pt x="1352" y="656"/>
                      <a:pt x="496" y="304"/>
                      <a:pt x="248" y="152"/>
                    </a:cubicBezTo>
                    <a:cubicBezTo>
                      <a:pt x="0" y="0"/>
                      <a:pt x="76" y="52"/>
                      <a:pt x="152" y="104"/>
                    </a:cubicBezTo>
                  </a:path>
                </a:pathLst>
              </a:custGeom>
              <a:noFill/>
              <a:ln w="57150">
                <a:solidFill>
                  <a:schemeClr val="accent1"/>
                </a:solidFill>
                <a:round/>
                <a:headEnd/>
                <a:tailEnd type="arrow"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1013">
                  <a:solidFill>
                    <a:schemeClr val="bg1"/>
                  </a:solidFill>
                </a:endParaRPr>
              </a:p>
            </p:txBody>
          </p:sp>
          <p:sp>
            <p:nvSpPr>
              <p:cNvPr id="1845278" name="Oval 30"/>
              <p:cNvSpPr>
                <a:spLocks noChangeArrowheads="1"/>
              </p:cNvSpPr>
              <p:nvPr/>
            </p:nvSpPr>
            <p:spPr bwMode="auto">
              <a:xfrm>
                <a:off x="4896" y="2016"/>
                <a:ext cx="288" cy="192"/>
              </a:xfrm>
              <a:prstGeom prst="ellipse">
                <a:avLst/>
              </a:prstGeom>
              <a:solidFill>
                <a:schemeClr val="accent1"/>
              </a:solidFill>
              <a:ln w="57150">
                <a:solidFill>
                  <a:schemeClr val="accent1"/>
                </a:solidFill>
                <a:round/>
                <a:headEnd/>
                <a:tailEnd/>
              </a:ln>
              <a:effectLst/>
            </p:spPr>
            <p:txBody>
              <a:bodyPr wrap="none" anchor="ctr"/>
              <a:lstStyle/>
              <a:p>
                <a:pPr algn="ctr">
                  <a:defRPr/>
                </a:pPr>
                <a:r>
                  <a:rPr lang="en-US" sz="1800" dirty="0">
                    <a:solidFill>
                      <a:schemeClr val="bg1"/>
                    </a:solidFill>
                    <a:effectLst>
                      <a:outerShdw blurRad="38100" dist="38100" dir="2700000" algn="tl">
                        <a:srgbClr val="000000"/>
                      </a:outerShdw>
                    </a:effectLst>
                    <a:cs typeface="Arial" charset="0"/>
                  </a:rPr>
                  <a:t>-</a:t>
                </a:r>
              </a:p>
            </p:txBody>
          </p:sp>
        </p:grpSp>
      </p:grpSp>
      <p:sp>
        <p:nvSpPr>
          <p:cNvPr id="1845279" name="Text Box 31"/>
          <p:cNvSpPr txBox="1">
            <a:spLocks noChangeArrowheads="1"/>
          </p:cNvSpPr>
          <p:nvPr/>
        </p:nvSpPr>
        <p:spPr bwMode="auto">
          <a:xfrm>
            <a:off x="6467475" y="2500789"/>
            <a:ext cx="1304925" cy="369332"/>
          </a:xfrm>
          <a:prstGeom prst="rect">
            <a:avLst/>
          </a:prstGeom>
          <a:noFill/>
          <a:ln w="57150">
            <a:noFill/>
            <a:miter lim="800000"/>
            <a:headEnd/>
            <a:tailEnd/>
          </a:ln>
          <a:effectLst/>
        </p:spPr>
        <p:txBody>
          <a:bodyPr anchor="ctr">
            <a:spAutoFit/>
          </a:bodyPr>
          <a:lstStyle>
            <a:lvl1pPr>
              <a:defRPr sz="3200">
                <a:solidFill>
                  <a:schemeClr val="tx1"/>
                </a:solidFill>
                <a:latin typeface="Calibri" charset="0"/>
                <a:ea typeface="MS PGothic" charset="0"/>
                <a:cs typeface="MS PGothic" charset="0"/>
              </a:defRPr>
            </a:lvl1pPr>
            <a:lvl2pPr>
              <a:defRPr sz="3000">
                <a:solidFill>
                  <a:schemeClr val="tx1"/>
                </a:solidFill>
                <a:latin typeface="Calibri" charset="0"/>
                <a:ea typeface="MS PGothic" charset="0"/>
                <a:cs typeface="MS PGothic" charset="0"/>
              </a:defRPr>
            </a:lvl2pPr>
            <a:lvl3pPr marL="1143000">
              <a:defRPr sz="2800">
                <a:solidFill>
                  <a:schemeClr val="tx1"/>
                </a:solidFill>
                <a:latin typeface="Calibri" charset="0"/>
                <a:ea typeface="MS PGothic" charset="0"/>
                <a:cs typeface="MS PGothic" charset="0"/>
              </a:defRPr>
            </a:lvl3pPr>
            <a:lvl4pPr marL="1600200">
              <a:defRPr sz="2400">
                <a:solidFill>
                  <a:schemeClr val="tx1"/>
                </a:solidFill>
                <a:latin typeface="Calibri" charset="0"/>
                <a:ea typeface="MS PGothic" charset="0"/>
                <a:cs typeface="MS PGothic" charset="0"/>
              </a:defRPr>
            </a:lvl4pPr>
            <a:lvl5pPr marL="2057400">
              <a:defRPr sz="2200">
                <a:solidFill>
                  <a:schemeClr val="tx1"/>
                </a:solidFill>
                <a:latin typeface="Calibri" charset="0"/>
                <a:ea typeface="MS PGothic" charset="0"/>
                <a:cs typeface="MS PGothic" charset="0"/>
              </a:defRPr>
            </a:lvl5pPr>
            <a:lvl6pPr marL="2514600">
              <a:defRPr sz="2200">
                <a:solidFill>
                  <a:schemeClr val="tx1"/>
                </a:solidFill>
                <a:latin typeface="Calibri" charset="0"/>
                <a:ea typeface="MS PGothic" charset="0"/>
                <a:cs typeface="MS PGothic" charset="0"/>
              </a:defRPr>
            </a:lvl6pPr>
            <a:lvl7pPr marL="2971800">
              <a:defRPr sz="2200">
                <a:solidFill>
                  <a:schemeClr val="tx1"/>
                </a:solidFill>
                <a:latin typeface="Calibri" charset="0"/>
                <a:ea typeface="MS PGothic" charset="0"/>
                <a:cs typeface="MS PGothic" charset="0"/>
              </a:defRPr>
            </a:lvl7pPr>
            <a:lvl8pPr marL="3429000">
              <a:defRPr sz="2200">
                <a:solidFill>
                  <a:schemeClr val="tx1"/>
                </a:solidFill>
                <a:latin typeface="Calibri" charset="0"/>
                <a:ea typeface="MS PGothic" charset="0"/>
                <a:cs typeface="MS PGothic" charset="0"/>
              </a:defRPr>
            </a:lvl8pPr>
            <a:lvl9pPr marL="3886200">
              <a:defRPr sz="2200">
                <a:solidFill>
                  <a:schemeClr val="tx1"/>
                </a:solidFill>
                <a:latin typeface="Calibri" charset="0"/>
                <a:ea typeface="MS PGothic" charset="0"/>
                <a:cs typeface="MS PGothic" charset="0"/>
              </a:defRPr>
            </a:lvl9pPr>
          </a:lstStyle>
          <a:p>
            <a:pPr algn="ctr">
              <a:defRPr/>
            </a:pPr>
            <a:r>
              <a:rPr lang="en-US" sz="1800" dirty="0">
                <a:solidFill>
                  <a:schemeClr val="bg1"/>
                </a:solidFill>
                <a:latin typeface="+mn-lt"/>
                <a:cs typeface="Arial" charset="0"/>
              </a:rPr>
              <a:t>Testosterone</a:t>
            </a:r>
          </a:p>
        </p:txBody>
      </p:sp>
      <p:sp>
        <p:nvSpPr>
          <p:cNvPr id="1845291" name="AutoShape 43"/>
          <p:cNvSpPr>
            <a:spLocks noChangeArrowheads="1"/>
          </p:cNvSpPr>
          <p:nvPr/>
        </p:nvSpPr>
        <p:spPr bwMode="auto">
          <a:xfrm>
            <a:off x="5678253" y="3066009"/>
            <a:ext cx="638043" cy="408623"/>
          </a:xfrm>
          <a:prstGeom prst="roundRect">
            <a:avLst>
              <a:gd name="adj" fmla="val 16667"/>
            </a:avLst>
          </a:prstGeom>
          <a:solidFill>
            <a:schemeClr val="tx1"/>
          </a:solidFill>
          <a:ln w="25400">
            <a:solidFill>
              <a:schemeClr val="hlink"/>
            </a:solidFill>
            <a:round/>
            <a:headEnd type="none" w="sm" len="sm"/>
            <a:tailEnd type="none" w="sm" len="sm"/>
          </a:ln>
          <a:effectLst>
            <a:outerShdw blurRad="63500" dist="38099" dir="2700000" algn="ctr" rotWithShape="0">
              <a:srgbClr val="000000">
                <a:alpha val="50000"/>
              </a:srgbClr>
            </a:outerShdw>
          </a:effectLst>
        </p:spPr>
        <p:txBody>
          <a:bodyPr wrap="none">
            <a:spAutoFit/>
          </a:bodyPr>
          <a:lstStyle/>
          <a:p>
            <a:pPr marL="211931" indent="-211931">
              <a:defRPr/>
            </a:pPr>
            <a:r>
              <a:rPr lang="en-US" sz="1800" dirty="0" err="1">
                <a:solidFill>
                  <a:schemeClr val="bg1"/>
                </a:solidFill>
                <a:ea typeface="ＭＳ Ｐゴシック" charset="0"/>
                <a:cs typeface="Arial" charset="0"/>
              </a:rPr>
              <a:t>hCG</a:t>
            </a:r>
            <a:endParaRPr lang="en-US" sz="1800" dirty="0">
              <a:solidFill>
                <a:schemeClr val="bg1"/>
              </a:solidFill>
              <a:ea typeface="ＭＳ Ｐゴシック" charset="0"/>
              <a:cs typeface="Arial" charset="0"/>
            </a:endParaRPr>
          </a:p>
        </p:txBody>
      </p:sp>
      <p:sp>
        <p:nvSpPr>
          <p:cNvPr id="4" name="Rectangle 3"/>
          <p:cNvSpPr/>
          <p:nvPr/>
        </p:nvSpPr>
        <p:spPr>
          <a:xfrm>
            <a:off x="1296260" y="132918"/>
            <a:ext cx="1605124" cy="1061829"/>
          </a:xfrm>
          <a:prstGeom prst="rect">
            <a:avLst/>
          </a:prstGeom>
        </p:spPr>
        <p:txBody>
          <a:bodyPr wrap="square">
            <a:spAutoFit/>
          </a:bodyPr>
          <a:lstStyle/>
          <a:p>
            <a:r>
              <a:rPr lang="en-US" sz="2100" b="1" dirty="0">
                <a:solidFill>
                  <a:srgbClr val="FFFF00"/>
                </a:solidFill>
              </a:rPr>
              <a:t>The Effect of </a:t>
            </a:r>
            <a:r>
              <a:rPr lang="en-US" sz="2100" b="1" dirty="0" err="1">
                <a:solidFill>
                  <a:srgbClr val="FFFF00"/>
                </a:solidFill>
              </a:rPr>
              <a:t>hCG</a:t>
            </a:r>
            <a:r>
              <a:rPr lang="en-US" sz="2100" b="1" dirty="0">
                <a:solidFill>
                  <a:srgbClr val="FFFF00"/>
                </a:solidFill>
              </a:rPr>
              <a:t> on the HPG Axis</a:t>
            </a:r>
          </a:p>
        </p:txBody>
      </p:sp>
      <p:sp>
        <p:nvSpPr>
          <p:cNvPr id="53" name="Freeform 23">
            <a:extLst>
              <a:ext uri="{FF2B5EF4-FFF2-40B4-BE49-F238E27FC236}">
                <a16:creationId xmlns:a16="http://schemas.microsoft.com/office/drawing/2014/main" id="{CEADAB5E-8447-6148-97EE-DBF3BD20C728}"/>
              </a:ext>
            </a:extLst>
          </p:cNvPr>
          <p:cNvSpPr>
            <a:spLocks/>
          </p:cNvSpPr>
          <p:nvPr/>
        </p:nvSpPr>
        <p:spPr bwMode="auto">
          <a:xfrm flipH="1">
            <a:off x="7372350" y="2800350"/>
            <a:ext cx="400050" cy="764448"/>
          </a:xfrm>
          <a:custGeom>
            <a:avLst/>
            <a:gdLst>
              <a:gd name="T0" fmla="*/ 0 w 1736"/>
              <a:gd name="T1" fmla="*/ 608 h 608"/>
              <a:gd name="T2" fmla="*/ 384 w 1736"/>
              <a:gd name="T3" fmla="*/ 224 h 608"/>
              <a:gd name="T4" fmla="*/ 1536 w 1736"/>
              <a:gd name="T5" fmla="*/ 32 h 608"/>
              <a:gd name="T6" fmla="*/ 1584 w 1736"/>
              <a:gd name="T7" fmla="*/ 32 h 608"/>
              <a:gd name="T8" fmla="*/ 0 60000 65536"/>
              <a:gd name="T9" fmla="*/ 0 60000 65536"/>
              <a:gd name="T10" fmla="*/ 0 60000 65536"/>
              <a:gd name="T11" fmla="*/ 0 60000 65536"/>
              <a:gd name="T12" fmla="*/ 0 w 1736"/>
              <a:gd name="T13" fmla="*/ 0 h 608"/>
              <a:gd name="T14" fmla="*/ 1736 w 1736"/>
              <a:gd name="T15" fmla="*/ 608 h 608"/>
            </a:gdLst>
            <a:ahLst/>
            <a:cxnLst>
              <a:cxn ang="T8">
                <a:pos x="T0" y="T1"/>
              </a:cxn>
              <a:cxn ang="T9">
                <a:pos x="T2" y="T3"/>
              </a:cxn>
              <a:cxn ang="T10">
                <a:pos x="T4" y="T5"/>
              </a:cxn>
              <a:cxn ang="T11">
                <a:pos x="T6" y="T7"/>
              </a:cxn>
            </a:cxnLst>
            <a:rect l="T12" t="T13" r="T14" b="T15"/>
            <a:pathLst>
              <a:path w="1736" h="608">
                <a:moveTo>
                  <a:pt x="0" y="608"/>
                </a:moveTo>
                <a:cubicBezTo>
                  <a:pt x="64" y="464"/>
                  <a:pt x="128" y="320"/>
                  <a:pt x="384" y="224"/>
                </a:cubicBezTo>
                <a:cubicBezTo>
                  <a:pt x="640" y="128"/>
                  <a:pt x="1336" y="64"/>
                  <a:pt x="1536" y="32"/>
                </a:cubicBezTo>
                <a:cubicBezTo>
                  <a:pt x="1736" y="0"/>
                  <a:pt x="1660" y="16"/>
                  <a:pt x="1584" y="32"/>
                </a:cubicBezTo>
              </a:path>
            </a:pathLst>
          </a:custGeom>
          <a:noFill/>
          <a:ln w="57150">
            <a:solidFill>
              <a:schemeClr val="accent1"/>
            </a:solidFill>
            <a:round/>
            <a:headEnd/>
            <a:tailEnd type="arrow"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1013">
              <a:solidFill>
                <a:schemeClr val="bg1"/>
              </a:solidFill>
            </a:endParaRPr>
          </a:p>
        </p:txBody>
      </p:sp>
      <p:sp>
        <p:nvSpPr>
          <p:cNvPr id="54" name="Oval 24">
            <a:extLst>
              <a:ext uri="{FF2B5EF4-FFF2-40B4-BE49-F238E27FC236}">
                <a16:creationId xmlns:a16="http://schemas.microsoft.com/office/drawing/2014/main" id="{2CABD0C2-CCB4-F44D-A27F-7A90643C8534}"/>
              </a:ext>
            </a:extLst>
          </p:cNvPr>
          <p:cNvSpPr>
            <a:spLocks noChangeArrowheads="1"/>
          </p:cNvSpPr>
          <p:nvPr/>
        </p:nvSpPr>
        <p:spPr bwMode="auto">
          <a:xfrm>
            <a:off x="7566660" y="3115214"/>
            <a:ext cx="342900" cy="228600"/>
          </a:xfrm>
          <a:prstGeom prst="ellipse">
            <a:avLst/>
          </a:prstGeom>
          <a:solidFill>
            <a:schemeClr val="accent1"/>
          </a:solidFill>
          <a:ln w="57150">
            <a:solidFill>
              <a:schemeClr val="accent1"/>
            </a:solidFill>
            <a:round/>
            <a:headEnd/>
            <a:tailEnd/>
          </a:ln>
          <a:effectLst/>
        </p:spPr>
        <p:txBody>
          <a:bodyPr wrap="none" anchor="ctr"/>
          <a:lstStyle/>
          <a:p>
            <a:pPr algn="ctr">
              <a:defRPr/>
            </a:pPr>
            <a:r>
              <a:rPr lang="en-US" sz="1800" dirty="0">
                <a:solidFill>
                  <a:schemeClr val="bg1"/>
                </a:solidFill>
                <a:effectLst>
                  <a:outerShdw blurRad="38100" dist="38100" dir="2700000" algn="tl">
                    <a:srgbClr val="000000"/>
                  </a:outerShdw>
                </a:effectLst>
                <a:cs typeface="Arial" charset="0"/>
              </a:rPr>
              <a:t>+</a:t>
            </a:r>
          </a:p>
        </p:txBody>
      </p:sp>
    </p:spTree>
    <p:extLst>
      <p:ext uri="{BB962C8B-B14F-4D97-AF65-F5344CB8AC3E}">
        <p14:creationId xmlns:p14="http://schemas.microsoft.com/office/powerpoint/2010/main" val="10180334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5291"/>
                                        </p:tgtEl>
                                        <p:attrNameLst>
                                          <p:attrName>style.visibility</p:attrName>
                                        </p:attrNameLst>
                                      </p:cBhvr>
                                      <p:to>
                                        <p:strVal val="visible"/>
                                      </p:to>
                                    </p:set>
                                    <p:animEffect transition="in" filter="fade">
                                      <p:cBhvr>
                                        <p:cTn id="7" dur="500"/>
                                        <p:tgtEl>
                                          <p:spTgt spid="1845291"/>
                                        </p:tgtEl>
                                      </p:cBhvr>
                                    </p:animEffec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845268"/>
                                        </p:tgtEl>
                                      </p:cBhvr>
                                    </p:animEffect>
                                    <p:set>
                                      <p:cBhvr>
                                        <p:cTn id="13" dur="1" fill="hold">
                                          <p:stCondLst>
                                            <p:cond delay="499"/>
                                          </p:stCondLst>
                                        </p:cTn>
                                        <p:tgtEl>
                                          <p:spTgt spid="18452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268" grpId="0"/>
      <p:bldP spid="184529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Treatment Algorithm for Secondary Hypogonadism</a:t>
            </a:r>
          </a:p>
        </p:txBody>
      </p:sp>
      <p:sp>
        <p:nvSpPr>
          <p:cNvPr id="4" name="Content Placeholder 3"/>
          <p:cNvSpPr>
            <a:spLocks noGrp="1"/>
          </p:cNvSpPr>
          <p:nvPr>
            <p:ph sz="quarter" idx="1"/>
          </p:nvPr>
        </p:nvSpPr>
        <p:spPr>
          <a:xfrm>
            <a:off x="914400" y="1553497"/>
            <a:ext cx="7462683" cy="3104228"/>
          </a:xfrm>
        </p:spPr>
        <p:txBody>
          <a:bodyPr>
            <a:normAutofit/>
          </a:bodyPr>
          <a:lstStyle/>
          <a:p>
            <a:pPr>
              <a:defRPr/>
            </a:pPr>
            <a:r>
              <a:rPr lang="en-US" sz="2100" dirty="0">
                <a:latin typeface="+mj-lt"/>
                <a:ea typeface="MS PGothic" charset="0"/>
              </a:rPr>
              <a:t>Check morning total testosterone, LH, and E2 levels (minimum)</a:t>
            </a:r>
          </a:p>
          <a:p>
            <a:pPr lvl="1">
              <a:defRPr/>
            </a:pPr>
            <a:r>
              <a:rPr lang="en-US" sz="1875" dirty="0">
                <a:latin typeface="+mj-lt"/>
                <a:ea typeface="MS PGothic" charset="0"/>
              </a:rPr>
              <a:t>If both LH and T are low, treat as secondary hypogonadism</a:t>
            </a:r>
          </a:p>
          <a:p>
            <a:pPr>
              <a:defRPr/>
            </a:pPr>
            <a:r>
              <a:rPr lang="en-US" sz="2100" dirty="0">
                <a:latin typeface="+mj-lt"/>
                <a:ea typeface="MS PGothic" charset="0"/>
              </a:rPr>
              <a:t>Treat underlying issue</a:t>
            </a:r>
          </a:p>
          <a:p>
            <a:pPr>
              <a:defRPr/>
            </a:pPr>
            <a:r>
              <a:rPr lang="en-US" sz="2100" dirty="0"/>
              <a:t>Start clomiphene 25mg daily</a:t>
            </a:r>
          </a:p>
          <a:p>
            <a:pPr lvl="1">
              <a:defRPr/>
            </a:pPr>
            <a:r>
              <a:rPr lang="en-US" sz="1875" dirty="0"/>
              <a:t>Add anastrozole 1mg QD or QOD if T:E2 &lt; 10:1</a:t>
            </a:r>
          </a:p>
          <a:p>
            <a:pPr lvl="1">
              <a:defRPr/>
            </a:pPr>
            <a:r>
              <a:rPr lang="en-US" sz="1875" dirty="0"/>
              <a:t>Consider adding </a:t>
            </a:r>
            <a:r>
              <a:rPr lang="en-US" sz="1875" dirty="0" err="1"/>
              <a:t>hCG</a:t>
            </a:r>
            <a:r>
              <a:rPr lang="en-US" sz="1875" dirty="0"/>
              <a:t> if unresponsive or if recovery of fertility is high priority</a:t>
            </a:r>
          </a:p>
          <a:p>
            <a:pPr>
              <a:defRPr/>
            </a:pPr>
            <a:r>
              <a:rPr lang="en-US" sz="2100" dirty="0"/>
              <a:t>Add exogenous testosterone only as a secondary option</a:t>
            </a:r>
          </a:p>
        </p:txBody>
      </p:sp>
    </p:spTree>
    <p:extLst>
      <p:ext uri="{BB962C8B-B14F-4D97-AF65-F5344CB8AC3E}">
        <p14:creationId xmlns:p14="http://schemas.microsoft.com/office/powerpoint/2010/main" val="39612144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Hypogonadism - Summary</a:t>
            </a:r>
          </a:p>
        </p:txBody>
      </p:sp>
      <p:sp>
        <p:nvSpPr>
          <p:cNvPr id="4" name="Content Placeholder 3"/>
          <p:cNvSpPr>
            <a:spLocks noGrp="1"/>
          </p:cNvSpPr>
          <p:nvPr>
            <p:ph sz="quarter" idx="1"/>
          </p:nvPr>
        </p:nvSpPr>
        <p:spPr>
          <a:xfrm>
            <a:off x="533400" y="1651819"/>
            <a:ext cx="8069826" cy="3005906"/>
          </a:xfrm>
        </p:spPr>
        <p:txBody>
          <a:bodyPr>
            <a:normAutofit/>
          </a:bodyPr>
          <a:lstStyle/>
          <a:p>
            <a:r>
              <a:rPr lang="en-US" sz="2100" dirty="0"/>
              <a:t>Diagnose hypogonadism with two morning levels &lt;300 ng/dL coupled with symptoms</a:t>
            </a:r>
          </a:p>
          <a:p>
            <a:r>
              <a:rPr lang="en-US" sz="2100" dirty="0"/>
              <a:t>Clinicians should measure LH (Strong recommendation; grade A)</a:t>
            </a:r>
          </a:p>
          <a:p>
            <a:r>
              <a:rPr lang="en-US" sz="2100" dirty="0"/>
              <a:t>In men with low LH (secondary hypogonadism), always consider the underlying cause</a:t>
            </a:r>
          </a:p>
          <a:p>
            <a:r>
              <a:rPr lang="en-US" sz="2100" dirty="0"/>
              <a:t>Consider TRT primarily for men with primary hypogonadism, and consider “alternative agents” for secondary hypogonadism</a:t>
            </a:r>
          </a:p>
        </p:txBody>
      </p:sp>
    </p:spTree>
    <p:extLst>
      <p:ext uri="{BB962C8B-B14F-4D97-AF65-F5344CB8AC3E}">
        <p14:creationId xmlns:p14="http://schemas.microsoft.com/office/powerpoint/2010/main" val="220636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Erectile Dysfunction - Summary</a:t>
            </a:r>
          </a:p>
        </p:txBody>
      </p:sp>
      <p:sp>
        <p:nvSpPr>
          <p:cNvPr id="4" name="Content Placeholder 3"/>
          <p:cNvSpPr>
            <a:spLocks noGrp="1"/>
          </p:cNvSpPr>
          <p:nvPr>
            <p:ph sz="quarter" idx="1"/>
          </p:nvPr>
        </p:nvSpPr>
        <p:spPr>
          <a:xfrm>
            <a:off x="509286" y="1671483"/>
            <a:ext cx="8256762" cy="3170343"/>
          </a:xfrm>
        </p:spPr>
        <p:txBody>
          <a:bodyPr>
            <a:noAutofit/>
          </a:bodyPr>
          <a:lstStyle/>
          <a:p>
            <a:pPr>
              <a:defRPr/>
            </a:pPr>
            <a:r>
              <a:rPr lang="en-US" sz="2100" dirty="0">
                <a:ea typeface="MS PGothic" charset="0"/>
              </a:rPr>
              <a:t>Mental health evaluation, involvement of the partner, and advice on lifestyle are standard components of the management of ED</a:t>
            </a:r>
            <a:endParaRPr lang="en-US" sz="2100" dirty="0"/>
          </a:p>
          <a:p>
            <a:pPr>
              <a:defRPr/>
            </a:pPr>
            <a:r>
              <a:rPr lang="en-US" sz="2100" dirty="0">
                <a:latin typeface="+mj-lt"/>
                <a:ea typeface="MS PGothic" charset="0"/>
              </a:rPr>
              <a:t>The former step-wise approach has been replaced by shared decision-making</a:t>
            </a:r>
          </a:p>
          <a:p>
            <a:pPr lvl="1">
              <a:defRPr/>
            </a:pPr>
            <a:r>
              <a:rPr lang="en-US" sz="1800" dirty="0"/>
              <a:t>All patients should be informed of all treatment modalities that are not contraindicated, regardless of invasiveness or irreversibility, as potential first-line treatments</a:t>
            </a:r>
            <a:endParaRPr lang="en-US" sz="1800" dirty="0">
              <a:latin typeface="+mj-lt"/>
              <a:ea typeface="MS PGothic" charset="0"/>
            </a:endParaRPr>
          </a:p>
          <a:p>
            <a:pPr>
              <a:defRPr/>
            </a:pPr>
            <a:r>
              <a:rPr lang="en-US" sz="2100" dirty="0">
                <a:latin typeface="+mj-lt"/>
                <a:ea typeface="MS PGothic" charset="0"/>
              </a:rPr>
              <a:t>Patients should pursue treatments most aligned with their goals and risk tolerance</a:t>
            </a:r>
          </a:p>
        </p:txBody>
      </p:sp>
    </p:spTree>
    <p:extLst>
      <p:ext uri="{BB962C8B-B14F-4D97-AF65-F5344CB8AC3E}">
        <p14:creationId xmlns:p14="http://schemas.microsoft.com/office/powerpoint/2010/main" val="35857983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6E557-D7A7-B54E-8083-73A0D2D124A4}"/>
              </a:ext>
            </a:extLst>
          </p:cNvPr>
          <p:cNvSpPr>
            <a:spLocks noGrp="1"/>
          </p:cNvSpPr>
          <p:nvPr>
            <p:ph type="title"/>
          </p:nvPr>
        </p:nvSpPr>
        <p:spPr/>
        <p:txBody>
          <a:bodyPr/>
          <a:lstStyle/>
          <a:p>
            <a:r>
              <a:rPr lang="en-US" dirty="0"/>
              <a:t>Thank You!</a:t>
            </a:r>
          </a:p>
        </p:txBody>
      </p:sp>
      <p:pic>
        <p:nvPicPr>
          <p:cNvPr id="3" name="Picture 2">
            <a:extLst>
              <a:ext uri="{FF2B5EF4-FFF2-40B4-BE49-F238E27FC236}">
                <a16:creationId xmlns:a16="http://schemas.microsoft.com/office/drawing/2014/main" id="{9BD7612D-892A-8F4A-9B77-5DE897EA1766}"/>
              </a:ext>
            </a:extLst>
          </p:cNvPr>
          <p:cNvPicPr>
            <a:picLocks noChangeAspect="1"/>
          </p:cNvPicPr>
          <p:nvPr/>
        </p:nvPicPr>
        <p:blipFill>
          <a:blip r:embed="rId2"/>
          <a:stretch>
            <a:fillRect/>
          </a:stretch>
        </p:blipFill>
        <p:spPr>
          <a:xfrm>
            <a:off x="3207026" y="1219200"/>
            <a:ext cx="2729948" cy="3924300"/>
          </a:xfrm>
          <a:prstGeom prst="rect">
            <a:avLst/>
          </a:prstGeom>
        </p:spPr>
      </p:pic>
    </p:spTree>
    <p:extLst>
      <p:ext uri="{BB962C8B-B14F-4D97-AF65-F5344CB8AC3E}">
        <p14:creationId xmlns:p14="http://schemas.microsoft.com/office/powerpoint/2010/main" val="1906422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238B43-CABE-9A47-B994-CAC1F686292F}"/>
              </a:ext>
            </a:extLst>
          </p:cNvPr>
          <p:cNvPicPr>
            <a:picLocks noChangeAspect="1"/>
          </p:cNvPicPr>
          <p:nvPr/>
        </p:nvPicPr>
        <p:blipFill>
          <a:blip r:embed="rId3"/>
          <a:stretch>
            <a:fillRect/>
          </a:stretch>
        </p:blipFill>
        <p:spPr>
          <a:xfrm>
            <a:off x="2077270" y="1205345"/>
            <a:ext cx="5525678" cy="3862610"/>
          </a:xfrm>
          <a:prstGeom prst="rect">
            <a:avLst/>
          </a:prstGeom>
        </p:spPr>
      </p:pic>
      <p:sp>
        <p:nvSpPr>
          <p:cNvPr id="2" name="Title 1"/>
          <p:cNvSpPr>
            <a:spLocks noGrp="1"/>
          </p:cNvSpPr>
          <p:nvPr>
            <p:ph type="title"/>
          </p:nvPr>
        </p:nvSpPr>
        <p:spPr>
          <a:xfrm>
            <a:off x="531628" y="171450"/>
            <a:ext cx="8234420" cy="742950"/>
          </a:xfrm>
        </p:spPr>
        <p:txBody>
          <a:bodyPr>
            <a:normAutofit/>
          </a:bodyPr>
          <a:lstStyle/>
          <a:p>
            <a:r>
              <a:rPr lang="en-US" sz="3200" dirty="0"/>
              <a:t>2018 AUA Guidelines for Erectile Dysfunction</a:t>
            </a:r>
          </a:p>
        </p:txBody>
      </p:sp>
    </p:spTree>
    <p:extLst>
      <p:ext uri="{BB962C8B-B14F-4D97-AF65-F5344CB8AC3E}">
        <p14:creationId xmlns:p14="http://schemas.microsoft.com/office/powerpoint/2010/main" val="4134583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2516" y="2456121"/>
            <a:ext cx="4025568" cy="2523842"/>
          </a:xfrm>
        </p:spPr>
        <p:txBody>
          <a:bodyPr>
            <a:normAutofit fontScale="85000" lnSpcReduction="20000"/>
          </a:bodyPr>
          <a:lstStyle/>
          <a:p>
            <a:r>
              <a:rPr lang="en-US" dirty="0"/>
              <a:t>Medical, sexual, psychosocial history: </a:t>
            </a:r>
          </a:p>
          <a:p>
            <a:pPr lvl="1"/>
            <a:r>
              <a:rPr lang="en-US" dirty="0"/>
              <a:t>Age, comorbid medical and psychological conditions, prior surgeries, medications, family history of vascular disease, substance use</a:t>
            </a:r>
          </a:p>
          <a:p>
            <a:pPr lvl="1"/>
            <a:r>
              <a:rPr lang="en-US" dirty="0"/>
              <a:t>Risk factors for ED: vascular disease, tobacco use, neurologic disease, endocrinopathies, medication side effects, and psychosocial issues</a:t>
            </a:r>
          </a:p>
          <a:p>
            <a:pPr lvl="1"/>
            <a:r>
              <a:rPr lang="en-US" dirty="0"/>
              <a:t>History should include partner</a:t>
            </a:r>
          </a:p>
        </p:txBody>
      </p:sp>
      <p:sp>
        <p:nvSpPr>
          <p:cNvPr id="8" name="Content Placeholder 2">
            <a:extLst>
              <a:ext uri="{FF2B5EF4-FFF2-40B4-BE49-F238E27FC236}">
                <a16:creationId xmlns:a16="http://schemas.microsoft.com/office/drawing/2014/main" id="{CE064784-91CE-E74E-967A-A3F3E2F662FC}"/>
              </a:ext>
            </a:extLst>
          </p:cNvPr>
          <p:cNvSpPr txBox="1">
            <a:spLocks/>
          </p:cNvSpPr>
          <p:nvPr/>
        </p:nvSpPr>
        <p:spPr>
          <a:xfrm>
            <a:off x="4146700" y="2456122"/>
            <a:ext cx="4823680" cy="2687378"/>
          </a:xfrm>
          <a:prstGeom prst="rect">
            <a:avLst/>
          </a:prstGeom>
        </p:spPr>
        <p:txBody>
          <a:bodyPr vert="horz">
            <a:normAutofit fontScale="77500" lnSpcReduction="20000"/>
          </a:bodyPr>
          <a:lstStyle>
            <a:lvl1pPr marL="240030" indent="-240030" algn="l" rtl="0" eaLnBrk="1" latinLnBrk="0" hangingPunct="1">
              <a:spcBef>
                <a:spcPts val="525"/>
              </a:spcBef>
              <a:buClr>
                <a:schemeClr val="accent2"/>
              </a:buClr>
              <a:buSzPct val="60000"/>
              <a:buFont typeface="Wingdings"/>
              <a:buChar char=""/>
              <a:defRPr kumimoji="0" sz="2175" kern="1200">
                <a:solidFill>
                  <a:schemeClr val="tx1"/>
                </a:solidFill>
                <a:latin typeface="+mn-lt"/>
                <a:ea typeface="+mn-ea"/>
                <a:cs typeface="+mn-cs"/>
              </a:defRPr>
            </a:lvl1pPr>
            <a:lvl2pPr marL="480060" indent="-205740" algn="l" rtl="0" eaLnBrk="1" latinLnBrk="0" hangingPunct="1">
              <a:spcBef>
                <a:spcPts val="413"/>
              </a:spcBef>
              <a:buClr>
                <a:schemeClr val="accent1"/>
              </a:buClr>
              <a:buSzPct val="70000"/>
              <a:buFont typeface="Wingdings 2"/>
              <a:buChar char=""/>
              <a:defRPr kumimoji="0" sz="1950" kern="1200">
                <a:solidFill>
                  <a:schemeClr val="tx1"/>
                </a:solidFill>
                <a:latin typeface="+mn-lt"/>
                <a:ea typeface="+mn-ea"/>
                <a:cs typeface="+mn-cs"/>
              </a:defRPr>
            </a:lvl2pPr>
            <a:lvl3pPr marL="685800" indent="-171450" algn="l" rtl="0" eaLnBrk="1" latinLnBrk="0" hangingPunct="1">
              <a:spcBef>
                <a:spcPts val="375"/>
              </a:spcBef>
              <a:buClr>
                <a:schemeClr val="accent2"/>
              </a:buClr>
              <a:buSzPct val="75000"/>
              <a:buFont typeface="Wingdings"/>
              <a:buChar char=""/>
              <a:defRPr kumimoji="0" sz="1725" kern="1200">
                <a:solidFill>
                  <a:schemeClr val="tx1"/>
                </a:solidFill>
                <a:latin typeface="+mn-lt"/>
                <a:ea typeface="+mn-ea"/>
                <a:cs typeface="+mn-cs"/>
              </a:defRPr>
            </a:lvl3pPr>
            <a:lvl4pPr marL="1028700" indent="-171450" algn="l" rtl="0" eaLnBrk="1" latinLnBrk="0" hangingPunct="1">
              <a:spcBef>
                <a:spcPts val="300"/>
              </a:spcBef>
              <a:buClr>
                <a:schemeClr val="accent3"/>
              </a:buClr>
              <a:buSzPct val="75000"/>
              <a:buFont typeface="Wingdings"/>
              <a:buChar char=""/>
              <a:defRPr kumimoji="0" sz="1500" kern="1200">
                <a:solidFill>
                  <a:schemeClr val="tx1"/>
                </a:solidFill>
                <a:latin typeface="+mn-lt"/>
                <a:ea typeface="+mn-ea"/>
                <a:cs typeface="+mn-cs"/>
              </a:defRPr>
            </a:lvl4pPr>
            <a:lvl5pPr marL="1371600" indent="-171450" algn="l" rtl="0" eaLnBrk="1" latinLnBrk="0" hangingPunct="1">
              <a:spcBef>
                <a:spcPts val="300"/>
              </a:spcBef>
              <a:buClr>
                <a:schemeClr val="accent4"/>
              </a:buClr>
              <a:buSzPct val="65000"/>
              <a:buFont typeface="Wingdings"/>
              <a:buChar char=""/>
              <a:defRPr kumimoji="0" sz="1500" kern="1200">
                <a:solidFill>
                  <a:schemeClr val="tx1"/>
                </a:solidFill>
                <a:latin typeface="+mn-lt"/>
                <a:ea typeface="+mn-ea"/>
                <a:cs typeface="+mn-cs"/>
              </a:defRPr>
            </a:lvl5pPr>
            <a:lvl6pPr marL="1577340" indent="-171450" algn="l" rtl="0" eaLnBrk="1" latinLnBrk="0" hangingPunct="1">
              <a:spcBef>
                <a:spcPct val="20000"/>
              </a:spcBef>
              <a:buClr>
                <a:schemeClr val="accent1"/>
              </a:buClr>
              <a:buFont typeface="Wingdings"/>
              <a:buChar char="§"/>
              <a:defRPr kumimoji="0" sz="1350" kern="1200" baseline="0">
                <a:solidFill>
                  <a:schemeClr val="tx1"/>
                </a:solidFill>
                <a:latin typeface="+mn-lt"/>
                <a:ea typeface="+mn-ea"/>
                <a:cs typeface="+mn-cs"/>
              </a:defRPr>
            </a:lvl6pPr>
            <a:lvl7pPr marL="1783080" indent="-171450" algn="l" rtl="0" eaLnBrk="1" latinLnBrk="0" hangingPunct="1">
              <a:spcBef>
                <a:spcPct val="20000"/>
              </a:spcBef>
              <a:buClr>
                <a:schemeClr val="accent2"/>
              </a:buClr>
              <a:buFont typeface="Wingdings"/>
              <a:buChar char="§"/>
              <a:defRPr kumimoji="0" sz="1350" kern="1200" baseline="0">
                <a:solidFill>
                  <a:schemeClr val="tx1"/>
                </a:solidFill>
                <a:latin typeface="+mn-lt"/>
                <a:ea typeface="+mn-ea"/>
                <a:cs typeface="+mn-cs"/>
              </a:defRPr>
            </a:lvl7pPr>
            <a:lvl8pPr marL="1988820" indent="-171450" algn="l" rtl="0" eaLnBrk="1" latinLnBrk="0" hangingPunct="1">
              <a:spcBef>
                <a:spcPct val="20000"/>
              </a:spcBef>
              <a:buClr>
                <a:schemeClr val="accent3"/>
              </a:buClr>
              <a:buFont typeface="Wingdings"/>
              <a:buChar char="§"/>
              <a:defRPr kumimoji="0" sz="1350" kern="1200" baseline="0">
                <a:solidFill>
                  <a:schemeClr val="tx1"/>
                </a:solidFill>
                <a:latin typeface="+mn-lt"/>
                <a:ea typeface="+mn-ea"/>
                <a:cs typeface="+mn-cs"/>
              </a:defRPr>
            </a:lvl8pPr>
            <a:lvl9pPr marL="2194560" indent="-171450" algn="l" rtl="0" eaLnBrk="1" latinLnBrk="0" hangingPunct="1">
              <a:spcBef>
                <a:spcPct val="20000"/>
              </a:spcBef>
              <a:buClr>
                <a:schemeClr val="accent4"/>
              </a:buClr>
              <a:buFont typeface="Wingdings"/>
              <a:buChar char="§"/>
              <a:defRPr kumimoji="0" sz="1350" kern="1200" baseline="0">
                <a:solidFill>
                  <a:schemeClr val="tx1"/>
                </a:solidFill>
                <a:latin typeface="+mn-lt"/>
                <a:ea typeface="+mn-ea"/>
                <a:cs typeface="+mn-cs"/>
              </a:defRPr>
            </a:lvl9pPr>
          </a:lstStyle>
          <a:p>
            <a:pPr lvl="1"/>
            <a:r>
              <a:rPr lang="en-US" dirty="0"/>
              <a:t>Key questions: </a:t>
            </a:r>
          </a:p>
          <a:p>
            <a:pPr lvl="2"/>
            <a:r>
              <a:rPr lang="en-US" dirty="0"/>
              <a:t>Symptom onset / severity / degree of bother</a:t>
            </a:r>
          </a:p>
          <a:p>
            <a:pPr lvl="2"/>
            <a:r>
              <a:rPr lang="en-US" dirty="0"/>
              <a:t>Problem with obtaining and/or maintaining an erection</a:t>
            </a:r>
          </a:p>
          <a:p>
            <a:pPr lvl="2"/>
            <a:r>
              <a:rPr lang="en-US" dirty="0"/>
              <a:t>Presence of nocturnal and/or morning erections</a:t>
            </a:r>
          </a:p>
          <a:p>
            <a:pPr lvl="2"/>
            <a:r>
              <a:rPr lang="en-US" dirty="0"/>
              <a:t>Situational factors (e.g., occurring only in specific contexts)</a:t>
            </a:r>
          </a:p>
          <a:p>
            <a:pPr lvl="2"/>
            <a:r>
              <a:rPr lang="en-US" dirty="0"/>
              <a:t>Masturbatory erections</a:t>
            </a:r>
          </a:p>
          <a:p>
            <a:pPr lvl="2"/>
            <a:r>
              <a:rPr lang="en-US" dirty="0"/>
              <a:t>Prior use of erectogenic therapy</a:t>
            </a:r>
          </a:p>
          <a:p>
            <a:pPr lvl="2"/>
            <a:r>
              <a:rPr lang="en-US" dirty="0"/>
              <a:t>Stable or progressive symptoms (progressive suggests comorbidities)</a:t>
            </a:r>
          </a:p>
          <a:p>
            <a:pPr lvl="2"/>
            <a:r>
              <a:rPr lang="en-US" dirty="0"/>
              <a:t>Information about changes in libido, orgasm, and penile morphology</a:t>
            </a:r>
          </a:p>
          <a:p>
            <a:pPr defTabSz="914400"/>
            <a:endParaRPr lang="en-US" dirty="0"/>
          </a:p>
        </p:txBody>
      </p:sp>
      <p:sp>
        <p:nvSpPr>
          <p:cNvPr id="9" name="TextBox 8">
            <a:extLst>
              <a:ext uri="{FF2B5EF4-FFF2-40B4-BE49-F238E27FC236}">
                <a16:creationId xmlns:a16="http://schemas.microsoft.com/office/drawing/2014/main" id="{7F444572-ED45-3648-9409-0B646494F899}"/>
              </a:ext>
            </a:extLst>
          </p:cNvPr>
          <p:cNvSpPr txBox="1"/>
          <p:nvPr/>
        </p:nvSpPr>
        <p:spPr>
          <a:xfrm>
            <a:off x="312516" y="1307805"/>
            <a:ext cx="8657864" cy="1015663"/>
          </a:xfrm>
          <a:prstGeom prst="rect">
            <a:avLst/>
          </a:prstGeom>
          <a:noFill/>
        </p:spPr>
        <p:txBody>
          <a:bodyPr wrap="square" rtlCol="0">
            <a:spAutoFit/>
          </a:bodyPr>
          <a:lstStyle/>
          <a:p>
            <a:r>
              <a:rPr lang="en-US" sz="2000" i="1" dirty="0"/>
              <a:t>1. Men presenting with symptoms of ED should undergo a thorough medical, sexual, and psychosocial history; a physical examination; and selective laboratory testing. (Clinical Principle)</a:t>
            </a:r>
            <a:endParaRPr lang="en-US" sz="1800" dirty="0"/>
          </a:p>
        </p:txBody>
      </p:sp>
      <p:sp>
        <p:nvSpPr>
          <p:cNvPr id="12" name="Title 1">
            <a:extLst>
              <a:ext uri="{FF2B5EF4-FFF2-40B4-BE49-F238E27FC236}">
                <a16:creationId xmlns:a16="http://schemas.microsoft.com/office/drawing/2014/main" id="{2D77DF13-B2F4-0D4D-B954-640E7ADD231F}"/>
              </a:ext>
            </a:extLst>
          </p:cNvPr>
          <p:cNvSpPr>
            <a:spLocks noGrp="1"/>
          </p:cNvSpPr>
          <p:nvPr>
            <p:ph type="title"/>
          </p:nvPr>
        </p:nvSpPr>
        <p:spPr>
          <a:xfrm>
            <a:off x="531628" y="125951"/>
            <a:ext cx="8438752" cy="769143"/>
          </a:xfrm>
        </p:spPr>
        <p:txBody>
          <a:bodyPr>
            <a:noAutofit/>
          </a:bodyPr>
          <a:lstStyle/>
          <a:p>
            <a:r>
              <a:rPr lang="en-US" sz="3200" dirty="0"/>
              <a:t>History, Examination, and Laboratory Testing</a:t>
            </a:r>
            <a:endParaRPr lang="en-US" sz="4400" dirty="0"/>
          </a:p>
        </p:txBody>
      </p:sp>
    </p:spTree>
    <p:extLst>
      <p:ext uri="{BB962C8B-B14F-4D97-AF65-F5344CB8AC3E}">
        <p14:creationId xmlns:p14="http://schemas.microsoft.com/office/powerpoint/2010/main" val="1714289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2516" y="2594343"/>
            <a:ext cx="4397707" cy="2392571"/>
          </a:xfrm>
        </p:spPr>
        <p:txBody>
          <a:bodyPr>
            <a:normAutofit/>
          </a:bodyPr>
          <a:lstStyle/>
          <a:p>
            <a:r>
              <a:rPr lang="en-US" sz="2000" dirty="0"/>
              <a:t>Physical examination:</a:t>
            </a:r>
          </a:p>
          <a:p>
            <a:pPr lvl="1"/>
            <a:r>
              <a:rPr lang="en-US" sz="1800" dirty="0"/>
              <a:t>VS, including BP and waist circumference </a:t>
            </a:r>
          </a:p>
          <a:p>
            <a:pPr lvl="1"/>
            <a:r>
              <a:rPr lang="en-US" sz="1800" dirty="0"/>
              <a:t>Assessment for signs of hypogonadism: gynecomastia, under-developed facial/pubic/axillary hair</a:t>
            </a:r>
          </a:p>
          <a:p>
            <a:pPr lvl="1"/>
            <a:r>
              <a:rPr lang="en-US" sz="1800" dirty="0"/>
              <a:t>Genitourinary examination</a:t>
            </a:r>
          </a:p>
        </p:txBody>
      </p:sp>
      <p:sp>
        <p:nvSpPr>
          <p:cNvPr id="12" name="Title 1">
            <a:extLst>
              <a:ext uri="{FF2B5EF4-FFF2-40B4-BE49-F238E27FC236}">
                <a16:creationId xmlns:a16="http://schemas.microsoft.com/office/drawing/2014/main" id="{2F123F55-F42B-CC4B-88A4-48C552500A36}"/>
              </a:ext>
            </a:extLst>
          </p:cNvPr>
          <p:cNvSpPr>
            <a:spLocks noGrp="1"/>
          </p:cNvSpPr>
          <p:nvPr>
            <p:ph type="title"/>
          </p:nvPr>
        </p:nvSpPr>
        <p:spPr>
          <a:xfrm>
            <a:off x="532436" y="125951"/>
            <a:ext cx="8437944" cy="769143"/>
          </a:xfrm>
        </p:spPr>
        <p:txBody>
          <a:bodyPr>
            <a:noAutofit/>
          </a:bodyPr>
          <a:lstStyle/>
          <a:p>
            <a:r>
              <a:rPr lang="en-US" sz="3200" dirty="0"/>
              <a:t>History, Examination, and Laboratory Testing</a:t>
            </a:r>
            <a:endParaRPr lang="en-US" sz="4400" dirty="0"/>
          </a:p>
        </p:txBody>
      </p:sp>
      <p:sp>
        <p:nvSpPr>
          <p:cNvPr id="13" name="TextBox 12">
            <a:extLst>
              <a:ext uri="{FF2B5EF4-FFF2-40B4-BE49-F238E27FC236}">
                <a16:creationId xmlns:a16="http://schemas.microsoft.com/office/drawing/2014/main" id="{CD92FF79-8FA5-DF40-AEB3-FB568C587B2D}"/>
              </a:ext>
            </a:extLst>
          </p:cNvPr>
          <p:cNvSpPr txBox="1"/>
          <p:nvPr/>
        </p:nvSpPr>
        <p:spPr>
          <a:xfrm>
            <a:off x="312516" y="1307805"/>
            <a:ext cx="8657864" cy="1015663"/>
          </a:xfrm>
          <a:prstGeom prst="rect">
            <a:avLst/>
          </a:prstGeom>
          <a:noFill/>
        </p:spPr>
        <p:txBody>
          <a:bodyPr wrap="square" rtlCol="0">
            <a:spAutoFit/>
          </a:bodyPr>
          <a:lstStyle/>
          <a:p>
            <a:r>
              <a:rPr lang="en-US" sz="2000" i="1" dirty="0"/>
              <a:t>1. Men presenting with symptoms of ED should undergo a thorough medical, sexual, and psychosocial history; a physical examination; and selective laboratory testing. (Clinical Principle)</a:t>
            </a:r>
            <a:endParaRPr lang="en-US" sz="1800" dirty="0"/>
          </a:p>
        </p:txBody>
      </p:sp>
      <p:sp>
        <p:nvSpPr>
          <p:cNvPr id="14" name="Content Placeholder 2">
            <a:extLst>
              <a:ext uri="{FF2B5EF4-FFF2-40B4-BE49-F238E27FC236}">
                <a16:creationId xmlns:a16="http://schemas.microsoft.com/office/drawing/2014/main" id="{F0DD7C34-B40E-284F-B6D9-B96FD69E6E2B}"/>
              </a:ext>
            </a:extLst>
          </p:cNvPr>
          <p:cNvSpPr txBox="1">
            <a:spLocks/>
          </p:cNvSpPr>
          <p:nvPr/>
        </p:nvSpPr>
        <p:spPr>
          <a:xfrm>
            <a:off x="5344677" y="2594343"/>
            <a:ext cx="3625703" cy="2327136"/>
          </a:xfrm>
          <a:prstGeom prst="rect">
            <a:avLst/>
          </a:prstGeom>
        </p:spPr>
        <p:txBody>
          <a:bodyPr vert="horz">
            <a:normAutofit lnSpcReduction="10000"/>
          </a:bodyPr>
          <a:lstStyle>
            <a:lvl1pPr marL="240030" indent="-240030" algn="l" rtl="0" eaLnBrk="1" latinLnBrk="0" hangingPunct="1">
              <a:spcBef>
                <a:spcPts val="525"/>
              </a:spcBef>
              <a:buClr>
                <a:schemeClr val="accent2"/>
              </a:buClr>
              <a:buSzPct val="60000"/>
              <a:buFont typeface="Wingdings"/>
              <a:buChar char=""/>
              <a:defRPr kumimoji="0" sz="2175" kern="1200">
                <a:solidFill>
                  <a:schemeClr val="tx1"/>
                </a:solidFill>
                <a:latin typeface="+mn-lt"/>
                <a:ea typeface="+mn-ea"/>
                <a:cs typeface="+mn-cs"/>
              </a:defRPr>
            </a:lvl1pPr>
            <a:lvl2pPr marL="480060" indent="-205740" algn="l" rtl="0" eaLnBrk="1" latinLnBrk="0" hangingPunct="1">
              <a:spcBef>
                <a:spcPts val="413"/>
              </a:spcBef>
              <a:buClr>
                <a:schemeClr val="accent1"/>
              </a:buClr>
              <a:buSzPct val="70000"/>
              <a:buFont typeface="Wingdings 2"/>
              <a:buChar char=""/>
              <a:defRPr kumimoji="0" sz="1950" kern="1200">
                <a:solidFill>
                  <a:schemeClr val="tx1"/>
                </a:solidFill>
                <a:latin typeface="+mn-lt"/>
                <a:ea typeface="+mn-ea"/>
                <a:cs typeface="+mn-cs"/>
              </a:defRPr>
            </a:lvl2pPr>
            <a:lvl3pPr marL="685800" indent="-171450" algn="l" rtl="0" eaLnBrk="1" latinLnBrk="0" hangingPunct="1">
              <a:spcBef>
                <a:spcPts val="375"/>
              </a:spcBef>
              <a:buClr>
                <a:schemeClr val="accent2"/>
              </a:buClr>
              <a:buSzPct val="75000"/>
              <a:buFont typeface="Wingdings"/>
              <a:buChar char=""/>
              <a:defRPr kumimoji="0" sz="1725" kern="1200">
                <a:solidFill>
                  <a:schemeClr val="tx1"/>
                </a:solidFill>
                <a:latin typeface="+mn-lt"/>
                <a:ea typeface="+mn-ea"/>
                <a:cs typeface="+mn-cs"/>
              </a:defRPr>
            </a:lvl3pPr>
            <a:lvl4pPr marL="1028700" indent="-171450" algn="l" rtl="0" eaLnBrk="1" latinLnBrk="0" hangingPunct="1">
              <a:spcBef>
                <a:spcPts val="300"/>
              </a:spcBef>
              <a:buClr>
                <a:schemeClr val="accent3"/>
              </a:buClr>
              <a:buSzPct val="75000"/>
              <a:buFont typeface="Wingdings"/>
              <a:buChar char=""/>
              <a:defRPr kumimoji="0" sz="1500" kern="1200">
                <a:solidFill>
                  <a:schemeClr val="tx1"/>
                </a:solidFill>
                <a:latin typeface="+mn-lt"/>
                <a:ea typeface="+mn-ea"/>
                <a:cs typeface="+mn-cs"/>
              </a:defRPr>
            </a:lvl4pPr>
            <a:lvl5pPr marL="1371600" indent="-171450" algn="l" rtl="0" eaLnBrk="1" latinLnBrk="0" hangingPunct="1">
              <a:spcBef>
                <a:spcPts val="300"/>
              </a:spcBef>
              <a:buClr>
                <a:schemeClr val="accent4"/>
              </a:buClr>
              <a:buSzPct val="65000"/>
              <a:buFont typeface="Wingdings"/>
              <a:buChar char=""/>
              <a:defRPr kumimoji="0" sz="1500" kern="1200">
                <a:solidFill>
                  <a:schemeClr val="tx1"/>
                </a:solidFill>
                <a:latin typeface="+mn-lt"/>
                <a:ea typeface="+mn-ea"/>
                <a:cs typeface="+mn-cs"/>
              </a:defRPr>
            </a:lvl5pPr>
            <a:lvl6pPr marL="1577340" indent="-171450" algn="l" rtl="0" eaLnBrk="1" latinLnBrk="0" hangingPunct="1">
              <a:spcBef>
                <a:spcPct val="20000"/>
              </a:spcBef>
              <a:buClr>
                <a:schemeClr val="accent1"/>
              </a:buClr>
              <a:buFont typeface="Wingdings"/>
              <a:buChar char="§"/>
              <a:defRPr kumimoji="0" sz="1350" kern="1200" baseline="0">
                <a:solidFill>
                  <a:schemeClr val="tx1"/>
                </a:solidFill>
                <a:latin typeface="+mn-lt"/>
                <a:ea typeface="+mn-ea"/>
                <a:cs typeface="+mn-cs"/>
              </a:defRPr>
            </a:lvl6pPr>
            <a:lvl7pPr marL="1783080" indent="-171450" algn="l" rtl="0" eaLnBrk="1" latinLnBrk="0" hangingPunct="1">
              <a:spcBef>
                <a:spcPct val="20000"/>
              </a:spcBef>
              <a:buClr>
                <a:schemeClr val="accent2"/>
              </a:buClr>
              <a:buFont typeface="Wingdings"/>
              <a:buChar char="§"/>
              <a:defRPr kumimoji="0" sz="1350" kern="1200" baseline="0">
                <a:solidFill>
                  <a:schemeClr val="tx1"/>
                </a:solidFill>
                <a:latin typeface="+mn-lt"/>
                <a:ea typeface="+mn-ea"/>
                <a:cs typeface="+mn-cs"/>
              </a:defRPr>
            </a:lvl7pPr>
            <a:lvl8pPr marL="1988820" indent="-171450" algn="l" rtl="0" eaLnBrk="1" latinLnBrk="0" hangingPunct="1">
              <a:spcBef>
                <a:spcPct val="20000"/>
              </a:spcBef>
              <a:buClr>
                <a:schemeClr val="accent3"/>
              </a:buClr>
              <a:buFont typeface="Wingdings"/>
              <a:buChar char="§"/>
              <a:defRPr kumimoji="0" sz="1350" kern="1200" baseline="0">
                <a:solidFill>
                  <a:schemeClr val="tx1"/>
                </a:solidFill>
                <a:latin typeface="+mn-lt"/>
                <a:ea typeface="+mn-ea"/>
                <a:cs typeface="+mn-cs"/>
              </a:defRPr>
            </a:lvl8pPr>
            <a:lvl9pPr marL="2194560" indent="-171450" algn="l" rtl="0" eaLnBrk="1" latinLnBrk="0" hangingPunct="1">
              <a:spcBef>
                <a:spcPct val="20000"/>
              </a:spcBef>
              <a:buClr>
                <a:schemeClr val="accent4"/>
              </a:buClr>
              <a:buFont typeface="Wingdings"/>
              <a:buChar char="§"/>
              <a:defRPr kumimoji="0" sz="1350" kern="1200" baseline="0">
                <a:solidFill>
                  <a:schemeClr val="tx1"/>
                </a:solidFill>
                <a:latin typeface="+mn-lt"/>
                <a:ea typeface="+mn-ea"/>
                <a:cs typeface="+mn-cs"/>
              </a:defRPr>
            </a:lvl9pPr>
          </a:lstStyle>
          <a:p>
            <a:pPr defTabSz="914400"/>
            <a:r>
              <a:rPr lang="en-US" sz="2000" dirty="0"/>
              <a:t>Laboratory testing: </a:t>
            </a:r>
          </a:p>
          <a:p>
            <a:pPr lvl="1" defTabSz="914400"/>
            <a:r>
              <a:rPr lang="en-US" sz="1800" dirty="0"/>
              <a:t>Serum BUN/Cr, fasting lipids, Hgb A1c, testosterone, thyroid function, PSA</a:t>
            </a:r>
          </a:p>
          <a:p>
            <a:pPr defTabSz="914400"/>
            <a:r>
              <a:rPr lang="en-US" sz="2000" dirty="0"/>
              <a:t>Consideration of psychological factors: </a:t>
            </a:r>
          </a:p>
          <a:p>
            <a:pPr lvl="1" defTabSz="914400"/>
            <a:r>
              <a:rPr lang="en-US" sz="1800" dirty="0"/>
              <a:t>Depression, anxiety, relationship conflict</a:t>
            </a:r>
          </a:p>
        </p:txBody>
      </p:sp>
      <p:pic>
        <p:nvPicPr>
          <p:cNvPr id="15" name="Picture 14">
            <a:extLst>
              <a:ext uri="{FF2B5EF4-FFF2-40B4-BE49-F238E27FC236}">
                <a16:creationId xmlns:a16="http://schemas.microsoft.com/office/drawing/2014/main" id="{CE691083-D470-6541-B85E-3B48C8C10F99}"/>
              </a:ext>
            </a:extLst>
          </p:cNvPr>
          <p:cNvPicPr>
            <a:picLocks noChangeAspect="1"/>
          </p:cNvPicPr>
          <p:nvPr/>
        </p:nvPicPr>
        <p:blipFill>
          <a:blip r:embed="rId2"/>
          <a:stretch>
            <a:fillRect/>
          </a:stretch>
        </p:blipFill>
        <p:spPr>
          <a:xfrm>
            <a:off x="3877235" y="4130842"/>
            <a:ext cx="1244157" cy="637850"/>
          </a:xfrm>
          <a:prstGeom prst="rect">
            <a:avLst/>
          </a:prstGeom>
        </p:spPr>
      </p:pic>
    </p:spTree>
    <p:extLst>
      <p:ext uri="{BB962C8B-B14F-4D97-AF65-F5344CB8AC3E}">
        <p14:creationId xmlns:p14="http://schemas.microsoft.com/office/powerpoint/2010/main" val="3373999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D9968A8-83DE-47CD-85DD-96AE31B925C1}"/>
              </a:ext>
            </a:extLst>
          </p:cNvPr>
          <p:cNvSpPr>
            <a:spLocks noGrp="1"/>
          </p:cNvSpPr>
          <p:nvPr>
            <p:ph type="title"/>
          </p:nvPr>
        </p:nvSpPr>
        <p:spPr>
          <a:xfrm>
            <a:off x="579474" y="170514"/>
            <a:ext cx="8286734" cy="769143"/>
          </a:xfrm>
        </p:spPr>
        <p:txBody>
          <a:bodyPr>
            <a:noAutofit/>
          </a:bodyPr>
          <a:lstStyle/>
          <a:p>
            <a:r>
              <a:rPr lang="en-US" sz="3200" dirty="0"/>
              <a:t>General Treatment Principles</a:t>
            </a:r>
          </a:p>
        </p:txBody>
      </p:sp>
      <p:sp>
        <p:nvSpPr>
          <p:cNvPr id="7" name="Content Placeholder 2">
            <a:extLst>
              <a:ext uri="{FF2B5EF4-FFF2-40B4-BE49-F238E27FC236}">
                <a16:creationId xmlns:a16="http://schemas.microsoft.com/office/drawing/2014/main" id="{ECDC1BB4-8DE2-104B-9C23-333782A56346}"/>
              </a:ext>
            </a:extLst>
          </p:cNvPr>
          <p:cNvSpPr txBox="1">
            <a:spLocks/>
          </p:cNvSpPr>
          <p:nvPr/>
        </p:nvSpPr>
        <p:spPr>
          <a:xfrm>
            <a:off x="286937" y="1541721"/>
            <a:ext cx="6031228" cy="1765003"/>
          </a:xfrm>
          <a:prstGeom prst="rect">
            <a:avLst/>
          </a:prstGeom>
        </p:spPr>
        <p:txBody>
          <a:bodyPr vert="horz">
            <a:normAutofit/>
          </a:bodyPr>
          <a:lstStyle>
            <a:lvl1pPr marL="240030" indent="-240030" algn="l" rtl="0" eaLnBrk="1" latinLnBrk="0" hangingPunct="1">
              <a:spcBef>
                <a:spcPts val="525"/>
              </a:spcBef>
              <a:buClr>
                <a:schemeClr val="accent2"/>
              </a:buClr>
              <a:buSzPct val="60000"/>
              <a:buFont typeface="Wingdings"/>
              <a:buChar char=""/>
              <a:defRPr kumimoji="0" sz="2175" kern="1200">
                <a:solidFill>
                  <a:schemeClr val="tx1"/>
                </a:solidFill>
                <a:latin typeface="+mn-lt"/>
                <a:ea typeface="+mn-ea"/>
                <a:cs typeface="+mn-cs"/>
              </a:defRPr>
            </a:lvl1pPr>
            <a:lvl2pPr marL="480060" indent="-205740" algn="l" rtl="0" eaLnBrk="1" latinLnBrk="0" hangingPunct="1">
              <a:spcBef>
                <a:spcPts val="413"/>
              </a:spcBef>
              <a:buClr>
                <a:schemeClr val="accent1"/>
              </a:buClr>
              <a:buSzPct val="70000"/>
              <a:buFont typeface="Wingdings 2"/>
              <a:buChar char=""/>
              <a:defRPr kumimoji="0" sz="1950" kern="1200">
                <a:solidFill>
                  <a:schemeClr val="tx1"/>
                </a:solidFill>
                <a:latin typeface="+mn-lt"/>
                <a:ea typeface="+mn-ea"/>
                <a:cs typeface="+mn-cs"/>
              </a:defRPr>
            </a:lvl2pPr>
            <a:lvl3pPr marL="685800" indent="-171450" algn="l" rtl="0" eaLnBrk="1" latinLnBrk="0" hangingPunct="1">
              <a:spcBef>
                <a:spcPts val="375"/>
              </a:spcBef>
              <a:buClr>
                <a:schemeClr val="accent2"/>
              </a:buClr>
              <a:buSzPct val="75000"/>
              <a:buFont typeface="Wingdings"/>
              <a:buChar char=""/>
              <a:defRPr kumimoji="0" sz="1725" kern="1200">
                <a:solidFill>
                  <a:schemeClr val="tx1"/>
                </a:solidFill>
                <a:latin typeface="+mn-lt"/>
                <a:ea typeface="+mn-ea"/>
                <a:cs typeface="+mn-cs"/>
              </a:defRPr>
            </a:lvl3pPr>
            <a:lvl4pPr marL="1028700" indent="-171450" algn="l" rtl="0" eaLnBrk="1" latinLnBrk="0" hangingPunct="1">
              <a:spcBef>
                <a:spcPts val="300"/>
              </a:spcBef>
              <a:buClr>
                <a:schemeClr val="accent3"/>
              </a:buClr>
              <a:buSzPct val="75000"/>
              <a:buFont typeface="Wingdings"/>
              <a:buChar char=""/>
              <a:defRPr kumimoji="0" sz="1500" kern="1200">
                <a:solidFill>
                  <a:schemeClr val="tx1"/>
                </a:solidFill>
                <a:latin typeface="+mn-lt"/>
                <a:ea typeface="+mn-ea"/>
                <a:cs typeface="+mn-cs"/>
              </a:defRPr>
            </a:lvl4pPr>
            <a:lvl5pPr marL="1371600" indent="-171450" algn="l" rtl="0" eaLnBrk="1" latinLnBrk="0" hangingPunct="1">
              <a:spcBef>
                <a:spcPts val="300"/>
              </a:spcBef>
              <a:buClr>
                <a:schemeClr val="accent4"/>
              </a:buClr>
              <a:buSzPct val="65000"/>
              <a:buFont typeface="Wingdings"/>
              <a:buChar char=""/>
              <a:defRPr kumimoji="0" sz="1500" kern="1200">
                <a:solidFill>
                  <a:schemeClr val="tx1"/>
                </a:solidFill>
                <a:latin typeface="+mn-lt"/>
                <a:ea typeface="+mn-ea"/>
                <a:cs typeface="+mn-cs"/>
              </a:defRPr>
            </a:lvl5pPr>
            <a:lvl6pPr marL="1577340" indent="-171450" algn="l" rtl="0" eaLnBrk="1" latinLnBrk="0" hangingPunct="1">
              <a:spcBef>
                <a:spcPct val="20000"/>
              </a:spcBef>
              <a:buClr>
                <a:schemeClr val="accent1"/>
              </a:buClr>
              <a:buFont typeface="Wingdings"/>
              <a:buChar char="§"/>
              <a:defRPr kumimoji="0" sz="1350" kern="1200" baseline="0">
                <a:solidFill>
                  <a:schemeClr val="tx1"/>
                </a:solidFill>
                <a:latin typeface="+mn-lt"/>
                <a:ea typeface="+mn-ea"/>
                <a:cs typeface="+mn-cs"/>
              </a:defRPr>
            </a:lvl6pPr>
            <a:lvl7pPr marL="1783080" indent="-171450" algn="l" rtl="0" eaLnBrk="1" latinLnBrk="0" hangingPunct="1">
              <a:spcBef>
                <a:spcPct val="20000"/>
              </a:spcBef>
              <a:buClr>
                <a:schemeClr val="accent2"/>
              </a:buClr>
              <a:buFont typeface="Wingdings"/>
              <a:buChar char="§"/>
              <a:defRPr kumimoji="0" sz="1350" kern="1200" baseline="0">
                <a:solidFill>
                  <a:schemeClr val="tx1"/>
                </a:solidFill>
                <a:latin typeface="+mn-lt"/>
                <a:ea typeface="+mn-ea"/>
                <a:cs typeface="+mn-cs"/>
              </a:defRPr>
            </a:lvl7pPr>
            <a:lvl8pPr marL="1988820" indent="-171450" algn="l" rtl="0" eaLnBrk="1" latinLnBrk="0" hangingPunct="1">
              <a:spcBef>
                <a:spcPct val="20000"/>
              </a:spcBef>
              <a:buClr>
                <a:schemeClr val="accent3"/>
              </a:buClr>
              <a:buFont typeface="Wingdings"/>
              <a:buChar char="§"/>
              <a:defRPr kumimoji="0" sz="1350" kern="1200" baseline="0">
                <a:solidFill>
                  <a:schemeClr val="tx1"/>
                </a:solidFill>
                <a:latin typeface="+mn-lt"/>
                <a:ea typeface="+mn-ea"/>
                <a:cs typeface="+mn-cs"/>
              </a:defRPr>
            </a:lvl8pPr>
            <a:lvl9pPr marL="2194560" indent="-171450" algn="l" rtl="0" eaLnBrk="1" latinLnBrk="0" hangingPunct="1">
              <a:spcBef>
                <a:spcPct val="20000"/>
              </a:spcBef>
              <a:buClr>
                <a:schemeClr val="accent4"/>
              </a:buClr>
              <a:buFont typeface="Wingdings"/>
              <a:buChar char="§"/>
              <a:defRPr kumimoji="0" sz="1350" kern="1200" baseline="0">
                <a:solidFill>
                  <a:schemeClr val="tx1"/>
                </a:solidFill>
                <a:latin typeface="+mn-lt"/>
                <a:ea typeface="+mn-ea"/>
                <a:cs typeface="+mn-cs"/>
              </a:defRPr>
            </a:lvl9pPr>
          </a:lstStyle>
          <a:p>
            <a:pPr marL="0" indent="0" defTabSz="914400">
              <a:buNone/>
            </a:pPr>
            <a:r>
              <a:rPr lang="en-US" sz="1800" i="1" dirty="0"/>
              <a:t>6. For men being treated for ED, referral to a mental health professional should be considered to promote treatment adherence, reduce performance anxiety, and integrate treatments into a sexual relationship. (Moderate Recommendation; Evidence Level: Grade C) </a:t>
            </a:r>
          </a:p>
        </p:txBody>
      </p:sp>
      <p:pic>
        <p:nvPicPr>
          <p:cNvPr id="15" name="Picture 14">
            <a:extLst>
              <a:ext uri="{FF2B5EF4-FFF2-40B4-BE49-F238E27FC236}">
                <a16:creationId xmlns:a16="http://schemas.microsoft.com/office/drawing/2014/main" id="{D91325F5-8422-E943-A3C3-F06120D60F5E}"/>
              </a:ext>
            </a:extLst>
          </p:cNvPr>
          <p:cNvPicPr>
            <a:picLocks noChangeAspect="1"/>
          </p:cNvPicPr>
          <p:nvPr/>
        </p:nvPicPr>
        <p:blipFill>
          <a:blip r:embed="rId2"/>
          <a:stretch>
            <a:fillRect/>
          </a:stretch>
        </p:blipFill>
        <p:spPr>
          <a:xfrm>
            <a:off x="6318165" y="1423146"/>
            <a:ext cx="2730142" cy="1809151"/>
          </a:xfrm>
          <a:prstGeom prst="rect">
            <a:avLst/>
          </a:prstGeom>
        </p:spPr>
      </p:pic>
      <p:sp>
        <p:nvSpPr>
          <p:cNvPr id="16" name="Content Placeholder 2">
            <a:extLst>
              <a:ext uri="{FF2B5EF4-FFF2-40B4-BE49-F238E27FC236}">
                <a16:creationId xmlns:a16="http://schemas.microsoft.com/office/drawing/2014/main" id="{EA32EA4E-4F85-6341-954A-CBE3286A28EA}"/>
              </a:ext>
            </a:extLst>
          </p:cNvPr>
          <p:cNvSpPr txBox="1">
            <a:spLocks/>
          </p:cNvSpPr>
          <p:nvPr/>
        </p:nvSpPr>
        <p:spPr>
          <a:xfrm>
            <a:off x="2570512" y="3483205"/>
            <a:ext cx="6403367" cy="1660295"/>
          </a:xfrm>
          <a:prstGeom prst="rect">
            <a:avLst/>
          </a:prstGeom>
        </p:spPr>
        <p:txBody>
          <a:bodyPr vert="horz">
            <a:normAutofit/>
          </a:bodyPr>
          <a:lstStyle>
            <a:lvl1pPr marL="240030" indent="-240030" algn="l" rtl="0" eaLnBrk="1" latinLnBrk="0" hangingPunct="1">
              <a:spcBef>
                <a:spcPts val="525"/>
              </a:spcBef>
              <a:buClr>
                <a:schemeClr val="accent2"/>
              </a:buClr>
              <a:buSzPct val="60000"/>
              <a:buFont typeface="Wingdings"/>
              <a:buChar char=""/>
              <a:defRPr kumimoji="0" sz="2175" kern="1200">
                <a:solidFill>
                  <a:schemeClr val="tx1"/>
                </a:solidFill>
                <a:latin typeface="+mn-lt"/>
                <a:ea typeface="+mn-ea"/>
                <a:cs typeface="+mn-cs"/>
              </a:defRPr>
            </a:lvl1pPr>
            <a:lvl2pPr marL="480060" indent="-205740" algn="l" rtl="0" eaLnBrk="1" latinLnBrk="0" hangingPunct="1">
              <a:spcBef>
                <a:spcPts val="413"/>
              </a:spcBef>
              <a:buClr>
                <a:schemeClr val="accent1"/>
              </a:buClr>
              <a:buSzPct val="70000"/>
              <a:buFont typeface="Wingdings 2"/>
              <a:buChar char=""/>
              <a:defRPr kumimoji="0" sz="1950" kern="1200">
                <a:solidFill>
                  <a:schemeClr val="tx1"/>
                </a:solidFill>
                <a:latin typeface="+mn-lt"/>
                <a:ea typeface="+mn-ea"/>
                <a:cs typeface="+mn-cs"/>
              </a:defRPr>
            </a:lvl2pPr>
            <a:lvl3pPr marL="685800" indent="-171450" algn="l" rtl="0" eaLnBrk="1" latinLnBrk="0" hangingPunct="1">
              <a:spcBef>
                <a:spcPts val="375"/>
              </a:spcBef>
              <a:buClr>
                <a:schemeClr val="accent2"/>
              </a:buClr>
              <a:buSzPct val="75000"/>
              <a:buFont typeface="Wingdings"/>
              <a:buChar char=""/>
              <a:defRPr kumimoji="0" sz="1725" kern="1200">
                <a:solidFill>
                  <a:schemeClr val="tx1"/>
                </a:solidFill>
                <a:latin typeface="+mn-lt"/>
                <a:ea typeface="+mn-ea"/>
                <a:cs typeface="+mn-cs"/>
              </a:defRPr>
            </a:lvl3pPr>
            <a:lvl4pPr marL="1028700" indent="-171450" algn="l" rtl="0" eaLnBrk="1" latinLnBrk="0" hangingPunct="1">
              <a:spcBef>
                <a:spcPts val="300"/>
              </a:spcBef>
              <a:buClr>
                <a:schemeClr val="accent3"/>
              </a:buClr>
              <a:buSzPct val="75000"/>
              <a:buFont typeface="Wingdings"/>
              <a:buChar char=""/>
              <a:defRPr kumimoji="0" sz="1500" kern="1200">
                <a:solidFill>
                  <a:schemeClr val="tx1"/>
                </a:solidFill>
                <a:latin typeface="+mn-lt"/>
                <a:ea typeface="+mn-ea"/>
                <a:cs typeface="+mn-cs"/>
              </a:defRPr>
            </a:lvl4pPr>
            <a:lvl5pPr marL="1371600" indent="-171450" algn="l" rtl="0" eaLnBrk="1" latinLnBrk="0" hangingPunct="1">
              <a:spcBef>
                <a:spcPts val="300"/>
              </a:spcBef>
              <a:buClr>
                <a:schemeClr val="accent4"/>
              </a:buClr>
              <a:buSzPct val="65000"/>
              <a:buFont typeface="Wingdings"/>
              <a:buChar char=""/>
              <a:defRPr kumimoji="0" sz="1500" kern="1200">
                <a:solidFill>
                  <a:schemeClr val="tx1"/>
                </a:solidFill>
                <a:latin typeface="+mn-lt"/>
                <a:ea typeface="+mn-ea"/>
                <a:cs typeface="+mn-cs"/>
              </a:defRPr>
            </a:lvl5pPr>
            <a:lvl6pPr marL="1577340" indent="-171450" algn="l" rtl="0" eaLnBrk="1" latinLnBrk="0" hangingPunct="1">
              <a:spcBef>
                <a:spcPct val="20000"/>
              </a:spcBef>
              <a:buClr>
                <a:schemeClr val="accent1"/>
              </a:buClr>
              <a:buFont typeface="Wingdings"/>
              <a:buChar char="§"/>
              <a:defRPr kumimoji="0" sz="1350" kern="1200" baseline="0">
                <a:solidFill>
                  <a:schemeClr val="tx1"/>
                </a:solidFill>
                <a:latin typeface="+mn-lt"/>
                <a:ea typeface="+mn-ea"/>
                <a:cs typeface="+mn-cs"/>
              </a:defRPr>
            </a:lvl6pPr>
            <a:lvl7pPr marL="1783080" indent="-171450" algn="l" rtl="0" eaLnBrk="1" latinLnBrk="0" hangingPunct="1">
              <a:spcBef>
                <a:spcPct val="20000"/>
              </a:spcBef>
              <a:buClr>
                <a:schemeClr val="accent2"/>
              </a:buClr>
              <a:buFont typeface="Wingdings"/>
              <a:buChar char="§"/>
              <a:defRPr kumimoji="0" sz="1350" kern="1200" baseline="0">
                <a:solidFill>
                  <a:schemeClr val="tx1"/>
                </a:solidFill>
                <a:latin typeface="+mn-lt"/>
                <a:ea typeface="+mn-ea"/>
                <a:cs typeface="+mn-cs"/>
              </a:defRPr>
            </a:lvl7pPr>
            <a:lvl8pPr marL="1988820" indent="-171450" algn="l" rtl="0" eaLnBrk="1" latinLnBrk="0" hangingPunct="1">
              <a:spcBef>
                <a:spcPct val="20000"/>
              </a:spcBef>
              <a:buClr>
                <a:schemeClr val="accent3"/>
              </a:buClr>
              <a:buFont typeface="Wingdings"/>
              <a:buChar char="§"/>
              <a:defRPr kumimoji="0" sz="1350" kern="1200" baseline="0">
                <a:solidFill>
                  <a:schemeClr val="tx1"/>
                </a:solidFill>
                <a:latin typeface="+mn-lt"/>
                <a:ea typeface="+mn-ea"/>
                <a:cs typeface="+mn-cs"/>
              </a:defRPr>
            </a:lvl8pPr>
            <a:lvl9pPr marL="2194560" indent="-171450" algn="l" rtl="0" eaLnBrk="1" latinLnBrk="0" hangingPunct="1">
              <a:spcBef>
                <a:spcPct val="20000"/>
              </a:spcBef>
              <a:buClr>
                <a:schemeClr val="accent4"/>
              </a:buClr>
              <a:buFont typeface="Wingdings"/>
              <a:buChar char="§"/>
              <a:defRPr kumimoji="0" sz="1350" kern="1200" baseline="0">
                <a:solidFill>
                  <a:schemeClr val="tx1"/>
                </a:solidFill>
                <a:latin typeface="+mn-lt"/>
                <a:ea typeface="+mn-ea"/>
                <a:cs typeface="+mn-cs"/>
              </a:defRPr>
            </a:lvl9pPr>
          </a:lstStyle>
          <a:p>
            <a:pPr marL="0" indent="0" defTabSz="914400">
              <a:buNone/>
            </a:pPr>
            <a:r>
              <a:rPr lang="en-US" sz="1800" i="1" dirty="0"/>
              <a:t>7. Clinicians should counsel men with ED who have comorbidities known to negatively affect erectile function, that lifestyle modifications, including changes in diet and increased physical activity, improve overall health and may improve erectile function. (Moderate Recommendation; Evidence Level: Grade C) </a:t>
            </a:r>
          </a:p>
        </p:txBody>
      </p:sp>
      <p:pic>
        <p:nvPicPr>
          <p:cNvPr id="17" name="Picture 16">
            <a:extLst>
              <a:ext uri="{FF2B5EF4-FFF2-40B4-BE49-F238E27FC236}">
                <a16:creationId xmlns:a16="http://schemas.microsoft.com/office/drawing/2014/main" id="{AC60B4C8-BB8B-0141-8AF1-F77FD134A293}"/>
              </a:ext>
            </a:extLst>
          </p:cNvPr>
          <p:cNvPicPr>
            <a:picLocks noChangeAspect="1"/>
          </p:cNvPicPr>
          <p:nvPr/>
        </p:nvPicPr>
        <p:blipFill>
          <a:blip r:embed="rId3"/>
          <a:stretch>
            <a:fillRect/>
          </a:stretch>
        </p:blipFill>
        <p:spPr>
          <a:xfrm>
            <a:off x="286937" y="3715784"/>
            <a:ext cx="1965332" cy="1105499"/>
          </a:xfrm>
          <a:prstGeom prst="rect">
            <a:avLst/>
          </a:prstGeom>
        </p:spPr>
      </p:pic>
    </p:spTree>
    <p:extLst>
      <p:ext uri="{BB962C8B-B14F-4D97-AF65-F5344CB8AC3E}">
        <p14:creationId xmlns:p14="http://schemas.microsoft.com/office/powerpoint/2010/main" val="250802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1D07-6C7C-B941-96B3-9FFE3803A688}"/>
              </a:ext>
            </a:extLst>
          </p:cNvPr>
          <p:cNvSpPr>
            <a:spLocks noGrp="1"/>
          </p:cNvSpPr>
          <p:nvPr>
            <p:ph type="title"/>
          </p:nvPr>
        </p:nvSpPr>
        <p:spPr/>
        <p:txBody>
          <a:bodyPr>
            <a:normAutofit/>
          </a:bodyPr>
          <a:lstStyle/>
          <a:p>
            <a:r>
              <a:rPr lang="en-US" sz="3200" dirty="0"/>
              <a:t>Shared Decision-Making</a:t>
            </a:r>
          </a:p>
        </p:txBody>
      </p:sp>
      <p:pic>
        <p:nvPicPr>
          <p:cNvPr id="4" name="Picture 7" descr="img_icon01">
            <a:extLst>
              <a:ext uri="{FF2B5EF4-FFF2-40B4-BE49-F238E27FC236}">
                <a16:creationId xmlns:a16="http://schemas.microsoft.com/office/drawing/2014/main" id="{B505AE70-9E75-E942-971E-4F17E2FDE733}"/>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4637" y="2527344"/>
            <a:ext cx="806141" cy="1148316"/>
          </a:xfrm>
          <a:prstGeom prst="rect">
            <a:avLst/>
          </a:prstGeom>
          <a:noFill/>
          <a:ln w="38100" cmpd="sng">
            <a:no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B6FC7BE3-6764-7246-9254-2FD5341C8F1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71343" y="2569042"/>
            <a:ext cx="1862222" cy="10706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4">
            <a:extLst>
              <a:ext uri="{FF2B5EF4-FFF2-40B4-BE49-F238E27FC236}">
                <a16:creationId xmlns:a16="http://schemas.microsoft.com/office/drawing/2014/main" id="{07A9A73E-9868-9A40-99A9-914F36915F99}"/>
              </a:ext>
            </a:extLst>
          </p:cNvPr>
          <p:cNvPicPr>
            <a:picLocks noChangeArrowheads="1"/>
          </p:cNvPicPr>
          <p:nvPr/>
        </p:nvPicPr>
        <p:blipFill rotWithShape="1">
          <a:blip r:embed="rId4" cstate="email">
            <a:extLst>
              <a:ext uri="{28A0092B-C50C-407E-A947-70E740481C1C}">
                <a14:useLocalDpi xmlns:a14="http://schemas.microsoft.com/office/drawing/2010/main" val="0"/>
              </a:ext>
            </a:extLst>
          </a:blip>
          <a:srcRect t="19030" r="33372"/>
          <a:stretch/>
        </p:blipFill>
        <p:spPr bwMode="auto">
          <a:xfrm>
            <a:off x="3768438" y="2545305"/>
            <a:ext cx="1228230" cy="11123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5" descr="What's inside the Trimix Box">
            <a:extLst>
              <a:ext uri="{FF2B5EF4-FFF2-40B4-BE49-F238E27FC236}">
                <a16:creationId xmlns:a16="http://schemas.microsoft.com/office/drawing/2014/main" id="{9E4AA4AE-B770-CA41-86B4-1220DC66F5CF}"/>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4504" t="8412" r="7223" b="15221"/>
          <a:stretch/>
        </p:blipFill>
        <p:spPr bwMode="auto">
          <a:xfrm>
            <a:off x="5531541" y="2569042"/>
            <a:ext cx="1499157" cy="1093773"/>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8" name="Content Placeholder 7">
            <a:extLst>
              <a:ext uri="{FF2B5EF4-FFF2-40B4-BE49-F238E27FC236}">
                <a16:creationId xmlns:a16="http://schemas.microsoft.com/office/drawing/2014/main" id="{069776F9-47FE-0D4D-88AD-65A1FE7394E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647387" y="2545305"/>
            <a:ext cx="1358391" cy="1141049"/>
          </a:xfrm>
          <a:prstGeom prst="rect">
            <a:avLst/>
          </a:prstGeom>
        </p:spPr>
      </p:pic>
      <p:cxnSp>
        <p:nvCxnSpPr>
          <p:cNvPr id="10" name="Straight Arrow Connector 9">
            <a:extLst>
              <a:ext uri="{FF2B5EF4-FFF2-40B4-BE49-F238E27FC236}">
                <a16:creationId xmlns:a16="http://schemas.microsoft.com/office/drawing/2014/main" id="{573EF01B-1CFB-E34F-8F85-B4A7D1CFBB14}"/>
              </a:ext>
            </a:extLst>
          </p:cNvPr>
          <p:cNvCxnSpPr>
            <a:cxnSpLocks/>
          </p:cNvCxnSpPr>
          <p:nvPr/>
        </p:nvCxnSpPr>
        <p:spPr>
          <a:xfrm flipV="1">
            <a:off x="920778" y="3009014"/>
            <a:ext cx="365762" cy="7427"/>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1981B8FA-7CC1-E14A-8421-AC55AC306530}"/>
              </a:ext>
            </a:extLst>
          </p:cNvPr>
          <p:cNvCxnSpPr/>
          <p:nvPr/>
        </p:nvCxnSpPr>
        <p:spPr>
          <a:xfrm flipV="1">
            <a:off x="3318368" y="3001587"/>
            <a:ext cx="365762" cy="7427"/>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AB23B403-8E90-2B44-978F-CDD81DC15112}"/>
              </a:ext>
            </a:extLst>
          </p:cNvPr>
          <p:cNvCxnSpPr/>
          <p:nvPr/>
        </p:nvCxnSpPr>
        <p:spPr>
          <a:xfrm flipV="1">
            <a:off x="5080976" y="3012727"/>
            <a:ext cx="365762" cy="7427"/>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8CF2EA79-6A47-FB49-AEC3-39A267C68A64}"/>
              </a:ext>
            </a:extLst>
          </p:cNvPr>
          <p:cNvCxnSpPr/>
          <p:nvPr/>
        </p:nvCxnSpPr>
        <p:spPr>
          <a:xfrm flipV="1">
            <a:off x="7156161" y="2994160"/>
            <a:ext cx="365762" cy="7427"/>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5C2789C3-7B48-7746-B90B-35830DC54F3A}"/>
              </a:ext>
            </a:extLst>
          </p:cNvPr>
          <p:cNvCxnSpPr/>
          <p:nvPr/>
        </p:nvCxnSpPr>
        <p:spPr>
          <a:xfrm flipV="1">
            <a:off x="920778" y="3094075"/>
            <a:ext cx="365762" cy="7427"/>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442EB93D-6CF8-6D44-9161-298023A468D7}"/>
              </a:ext>
            </a:extLst>
          </p:cNvPr>
          <p:cNvCxnSpPr/>
          <p:nvPr/>
        </p:nvCxnSpPr>
        <p:spPr>
          <a:xfrm flipV="1">
            <a:off x="3318368" y="3086648"/>
            <a:ext cx="365762" cy="7427"/>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A7CFEA1D-9230-3942-9CA2-3DA7D124314C}"/>
              </a:ext>
            </a:extLst>
          </p:cNvPr>
          <p:cNvCxnSpPr/>
          <p:nvPr/>
        </p:nvCxnSpPr>
        <p:spPr>
          <a:xfrm flipV="1">
            <a:off x="5080976" y="3097788"/>
            <a:ext cx="365762" cy="7427"/>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031A1612-2762-9C46-B757-281A5362D97C}"/>
              </a:ext>
            </a:extLst>
          </p:cNvPr>
          <p:cNvCxnSpPr/>
          <p:nvPr/>
        </p:nvCxnSpPr>
        <p:spPr>
          <a:xfrm flipV="1">
            <a:off x="7156161" y="3079221"/>
            <a:ext cx="365762" cy="7427"/>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9C6EF261-65A2-B54D-8169-406C35FE025F}"/>
              </a:ext>
            </a:extLst>
          </p:cNvPr>
          <p:cNvSpPr txBox="1"/>
          <p:nvPr/>
        </p:nvSpPr>
        <p:spPr>
          <a:xfrm>
            <a:off x="223778" y="1722353"/>
            <a:ext cx="8542270" cy="461665"/>
          </a:xfrm>
          <a:prstGeom prst="rect">
            <a:avLst/>
          </a:prstGeom>
          <a:noFill/>
        </p:spPr>
        <p:txBody>
          <a:bodyPr wrap="square" rtlCol="0">
            <a:spAutoFit/>
          </a:bodyPr>
          <a:lstStyle/>
          <a:p>
            <a:r>
              <a:rPr lang="en-US" sz="2400" dirty="0">
                <a:solidFill>
                  <a:srgbClr val="FF0000"/>
                </a:solidFill>
              </a:rPr>
              <a:t>Old Paradigm – Step-Wise Approach (1</a:t>
            </a:r>
            <a:r>
              <a:rPr lang="en-US" sz="2400" baseline="30000" dirty="0">
                <a:solidFill>
                  <a:srgbClr val="FF0000"/>
                </a:solidFill>
              </a:rPr>
              <a:t>st</a:t>
            </a:r>
            <a:r>
              <a:rPr lang="en-US" sz="2400" dirty="0">
                <a:solidFill>
                  <a:srgbClr val="FF0000"/>
                </a:solidFill>
              </a:rPr>
              <a:t> line, 2</a:t>
            </a:r>
            <a:r>
              <a:rPr lang="en-US" sz="2400" baseline="30000" dirty="0">
                <a:solidFill>
                  <a:srgbClr val="FF0000"/>
                </a:solidFill>
              </a:rPr>
              <a:t>nd</a:t>
            </a:r>
            <a:r>
              <a:rPr lang="en-US" sz="2400" dirty="0">
                <a:solidFill>
                  <a:srgbClr val="FF0000"/>
                </a:solidFill>
              </a:rPr>
              <a:t> line, 3</a:t>
            </a:r>
            <a:r>
              <a:rPr lang="en-US" sz="2400" baseline="30000" dirty="0">
                <a:solidFill>
                  <a:srgbClr val="FF0000"/>
                </a:solidFill>
              </a:rPr>
              <a:t>rd</a:t>
            </a:r>
            <a:r>
              <a:rPr lang="en-US" sz="2400" dirty="0">
                <a:solidFill>
                  <a:srgbClr val="FF0000"/>
                </a:solidFill>
              </a:rPr>
              <a:t> line)</a:t>
            </a:r>
          </a:p>
        </p:txBody>
      </p:sp>
      <p:sp>
        <p:nvSpPr>
          <p:cNvPr id="19" name="TextBox 18">
            <a:extLst>
              <a:ext uri="{FF2B5EF4-FFF2-40B4-BE49-F238E27FC236}">
                <a16:creationId xmlns:a16="http://schemas.microsoft.com/office/drawing/2014/main" id="{F7663641-94A4-CA43-9A1A-833FE31DFA11}"/>
              </a:ext>
            </a:extLst>
          </p:cNvPr>
          <p:cNvSpPr txBox="1"/>
          <p:nvPr/>
        </p:nvSpPr>
        <p:spPr>
          <a:xfrm>
            <a:off x="3684129" y="4013603"/>
            <a:ext cx="5321649" cy="461665"/>
          </a:xfrm>
          <a:prstGeom prst="rect">
            <a:avLst/>
          </a:prstGeom>
          <a:noFill/>
        </p:spPr>
        <p:txBody>
          <a:bodyPr wrap="square" rtlCol="0">
            <a:spAutoFit/>
          </a:bodyPr>
          <a:lstStyle/>
          <a:p>
            <a:r>
              <a:rPr lang="en-US" sz="2400" dirty="0">
                <a:solidFill>
                  <a:srgbClr val="FF0000"/>
                </a:solidFill>
              </a:rPr>
              <a:t>New Paradigm – Shared Decision-Making</a:t>
            </a:r>
          </a:p>
        </p:txBody>
      </p:sp>
    </p:spTree>
    <p:extLst>
      <p:ext uri="{BB962C8B-B14F-4D97-AF65-F5344CB8AC3E}">
        <p14:creationId xmlns:p14="http://schemas.microsoft.com/office/powerpoint/2010/main" val="142635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465" y="1689157"/>
            <a:ext cx="8287583" cy="3138482"/>
          </a:xfrm>
        </p:spPr>
        <p:txBody>
          <a:bodyPr>
            <a:normAutofit fontScale="92500" lnSpcReduction="10000"/>
          </a:bodyPr>
          <a:lstStyle/>
          <a:p>
            <a:pPr marL="0" indent="-342900">
              <a:buNone/>
            </a:pPr>
            <a:r>
              <a:rPr lang="en-US" sz="2000" i="1" dirty="0"/>
              <a:t>8. Men with ED should be informed regarding the treatment option of an FDA-approved oral PDE5-i, including discussion of benefits and risks/burdens, unless contraindicated. (Strong Recommendation; Evidence Level: Grade B)</a:t>
            </a:r>
          </a:p>
          <a:p>
            <a:pPr marL="0" indent="-342900">
              <a:buNone/>
            </a:pPr>
            <a:endParaRPr lang="en-US" sz="2000" i="1" dirty="0"/>
          </a:p>
          <a:p>
            <a:pPr marL="0" indent="-342900">
              <a:buNone/>
            </a:pPr>
            <a:r>
              <a:rPr lang="en-US" sz="2000" i="1" dirty="0"/>
              <a:t>9. When men are prescribed an oral PDE5-i for the treatment of ED, instructions should be provided to maximize benefit/efficacy. (Strong Recommendation; Evidence Level: Grade C)</a:t>
            </a:r>
          </a:p>
          <a:p>
            <a:pPr marL="0" indent="-342900">
              <a:buNone/>
            </a:pPr>
            <a:endParaRPr lang="en-US" sz="1400" dirty="0"/>
          </a:p>
          <a:p>
            <a:pPr marL="0" indent="-342900">
              <a:buNone/>
            </a:pPr>
            <a:r>
              <a:rPr lang="en-US" sz="2000" i="1" dirty="0"/>
              <a:t>10. For men who are prescribed PDE5-i, the dose should be titrated to provide optimal efficacy. (Strong Recommendation; Evidence Level: Grade B)</a:t>
            </a:r>
          </a:p>
        </p:txBody>
      </p:sp>
      <p:sp>
        <p:nvSpPr>
          <p:cNvPr id="8" name="Title 7">
            <a:extLst>
              <a:ext uri="{FF2B5EF4-FFF2-40B4-BE49-F238E27FC236}">
                <a16:creationId xmlns:a16="http://schemas.microsoft.com/office/drawing/2014/main" id="{4D9968A8-83DE-47CD-85DD-96AE31B925C1}"/>
              </a:ext>
            </a:extLst>
          </p:cNvPr>
          <p:cNvSpPr>
            <a:spLocks noGrp="1"/>
          </p:cNvSpPr>
          <p:nvPr>
            <p:ph type="title"/>
          </p:nvPr>
        </p:nvSpPr>
        <p:spPr/>
        <p:txBody>
          <a:bodyPr>
            <a:normAutofit/>
          </a:bodyPr>
          <a:lstStyle/>
          <a:p>
            <a:r>
              <a:rPr lang="en-US" sz="3200" dirty="0"/>
              <a:t>PDE-5 Inhibitors</a:t>
            </a:r>
          </a:p>
        </p:txBody>
      </p:sp>
      <p:pic>
        <p:nvPicPr>
          <p:cNvPr id="6" name="Picture 7" descr="img_icon01">
            <a:extLst>
              <a:ext uri="{FF2B5EF4-FFF2-40B4-BE49-F238E27FC236}">
                <a16:creationId xmlns:a16="http://schemas.microsoft.com/office/drawing/2014/main" id="{00CCC2AC-BBFC-B343-BC23-549082A7065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945332" y="128429"/>
            <a:ext cx="820716" cy="1169077"/>
          </a:xfrm>
          <a:prstGeom prst="rect">
            <a:avLst/>
          </a:prstGeom>
          <a:noFill/>
          <a:ln w="38100" cmpd="sng">
            <a:no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2" name="Picture 1">
            <a:extLst>
              <a:ext uri="{FF2B5EF4-FFF2-40B4-BE49-F238E27FC236}">
                <a16:creationId xmlns:a16="http://schemas.microsoft.com/office/drawing/2014/main" id="{F05BCF29-82B8-BC40-AA06-841C84F0A457}"/>
              </a:ext>
            </a:extLst>
          </p:cNvPr>
          <p:cNvPicPr>
            <a:picLocks noChangeAspect="1"/>
          </p:cNvPicPr>
          <p:nvPr/>
        </p:nvPicPr>
        <p:blipFill>
          <a:blip r:embed="rId4"/>
          <a:stretch>
            <a:fillRect/>
          </a:stretch>
        </p:blipFill>
        <p:spPr>
          <a:xfrm>
            <a:off x="6408008" y="171450"/>
            <a:ext cx="1537324" cy="1167932"/>
          </a:xfrm>
          <a:prstGeom prst="rect">
            <a:avLst/>
          </a:prstGeom>
        </p:spPr>
      </p:pic>
    </p:spTree>
    <p:extLst>
      <p:ext uri="{BB962C8B-B14F-4D97-AF65-F5344CB8AC3E}">
        <p14:creationId xmlns:p14="http://schemas.microsoft.com/office/powerpoint/2010/main" val="332505539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Median.thmx</Template>
  <TotalTime>53921</TotalTime>
  <Words>1948</Words>
  <Application>Microsoft Macintosh PowerPoint</Application>
  <PresentationFormat>On-screen Show (16:9)</PresentationFormat>
  <Paragraphs>264</Paragraphs>
  <Slides>35</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Tw Cen MT</vt:lpstr>
      <vt:lpstr>Wingdings</vt:lpstr>
      <vt:lpstr>Wingdings 2</vt:lpstr>
      <vt:lpstr>Median</vt:lpstr>
      <vt:lpstr>Future Trends in  Erectile Dysfunction  and Hypogonadism </vt:lpstr>
      <vt:lpstr>Disclosures</vt:lpstr>
      <vt:lpstr>Erectile Dysfunction – Background</vt:lpstr>
      <vt:lpstr>2018 AUA Guidelines for Erectile Dysfunction</vt:lpstr>
      <vt:lpstr>History, Examination, and Laboratory Testing</vt:lpstr>
      <vt:lpstr>History, Examination, and Laboratory Testing</vt:lpstr>
      <vt:lpstr>General Treatment Principles</vt:lpstr>
      <vt:lpstr>Shared Decision-Making</vt:lpstr>
      <vt:lpstr>PDE-5 Inhibitors</vt:lpstr>
      <vt:lpstr>Penile Prosthesis Implantation</vt:lpstr>
      <vt:lpstr>2018 AUA Guidelines – ED Treatment Algorithm</vt:lpstr>
      <vt:lpstr>Testosterone</vt:lpstr>
      <vt:lpstr>What is Hypogonadism/Low T ?</vt:lpstr>
      <vt:lpstr>PowerPoint Presentation</vt:lpstr>
      <vt:lpstr>What is Hypogonadism/Low T ?</vt:lpstr>
      <vt:lpstr>Guidelines for T Level for Diagnosis</vt:lpstr>
      <vt:lpstr>Diagnosis of Hypogonadism 2018 AUA Guidelines on Testosterone Deficiency </vt:lpstr>
      <vt:lpstr>Diagnosis of Hypogonadism 2018 AUA Guidelines on Testosterone Deficiency </vt:lpstr>
      <vt:lpstr>PowerPoint Presentation</vt:lpstr>
      <vt:lpstr>Who Should Receive TRT? FDA Drug Safety Communication (3/3/2015) </vt:lpstr>
      <vt:lpstr>Contraindications to TRT</vt:lpstr>
      <vt:lpstr>“Alternative Agents”</vt:lpstr>
      <vt:lpstr>“Alternative Agents” Physiologic Treatment of Secondary Hypogonadism</vt:lpstr>
      <vt:lpstr>Advantages of “Alternative Agents”</vt:lpstr>
      <vt:lpstr>Clomiphene Citrate (Clomid) Background</vt:lpstr>
      <vt:lpstr>PowerPoint Presentation</vt:lpstr>
      <vt:lpstr>Clomiphene in the Literature</vt:lpstr>
      <vt:lpstr>Comparison of Clomiphene vs. Testosterone</vt:lpstr>
      <vt:lpstr>Anastrozole (Arimidex)</vt:lpstr>
      <vt:lpstr>Human Chorionic Gonadotropin (hCG)</vt:lpstr>
      <vt:lpstr>PowerPoint Presentation</vt:lpstr>
      <vt:lpstr>Treatment Algorithm for Secondary Hypogonadism</vt:lpstr>
      <vt:lpstr>Hypogonadism - Summary</vt:lpstr>
      <vt:lpstr>Erectile Dysfunction - Summary</vt:lpstr>
      <vt:lpstr>Thank You!</vt:lpstr>
    </vt:vector>
  </TitlesOfParts>
  <Company>Baylor College of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Update</dc:title>
  <dc:creator>Jason Kovac</dc:creator>
  <cp:lastModifiedBy>Coward, Matt</cp:lastModifiedBy>
  <cp:revision>554</cp:revision>
  <cp:lastPrinted>2018-10-16T14:20:59Z</cp:lastPrinted>
  <dcterms:created xsi:type="dcterms:W3CDTF">2013-04-05T12:44:12Z</dcterms:created>
  <dcterms:modified xsi:type="dcterms:W3CDTF">2019-06-03T20:12:54Z</dcterms:modified>
</cp:coreProperties>
</file>