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7"/>
  </p:notesMasterIdLst>
  <p:sldIdLst>
    <p:sldId id="356" r:id="rId2"/>
    <p:sldId id="498" r:id="rId3"/>
    <p:sldId id="499" r:id="rId4"/>
    <p:sldId id="500" r:id="rId5"/>
    <p:sldId id="501" r:id="rId6"/>
    <p:sldId id="502" r:id="rId7"/>
    <p:sldId id="503" r:id="rId8"/>
    <p:sldId id="505" r:id="rId9"/>
    <p:sldId id="504" r:id="rId10"/>
    <p:sldId id="506" r:id="rId11"/>
    <p:sldId id="507" r:id="rId12"/>
    <p:sldId id="258" r:id="rId13"/>
    <p:sldId id="508" r:id="rId14"/>
    <p:sldId id="509" r:id="rId15"/>
    <p:sldId id="511" r:id="rId16"/>
    <p:sldId id="512" r:id="rId17"/>
    <p:sldId id="513" r:id="rId18"/>
    <p:sldId id="514" r:id="rId19"/>
    <p:sldId id="515" r:id="rId20"/>
    <p:sldId id="516" r:id="rId21"/>
    <p:sldId id="517" r:id="rId22"/>
    <p:sldId id="518" r:id="rId23"/>
    <p:sldId id="519" r:id="rId24"/>
    <p:sldId id="520" r:id="rId25"/>
    <p:sldId id="521" r:id="rId26"/>
    <p:sldId id="549" r:id="rId27"/>
    <p:sldId id="553" r:id="rId28"/>
    <p:sldId id="550" r:id="rId29"/>
    <p:sldId id="556" r:id="rId30"/>
    <p:sldId id="555" r:id="rId31"/>
    <p:sldId id="554" r:id="rId32"/>
    <p:sldId id="551" r:id="rId33"/>
    <p:sldId id="557" r:id="rId34"/>
    <p:sldId id="525" r:id="rId35"/>
    <p:sldId id="4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65"/>
    <p:restoredTop sz="81369"/>
  </p:normalViewPr>
  <p:slideViewPr>
    <p:cSldViewPr snapToGrid="0" snapToObjects="1">
      <p:cViewPr>
        <p:scale>
          <a:sx n="90" d="100"/>
          <a:sy n="90" d="100"/>
        </p:scale>
        <p:origin x="264" y="8"/>
      </p:cViewPr>
      <p:guideLst/>
    </p:cSldViewPr>
  </p:slideViewPr>
  <p:notesTextViewPr>
    <p:cViewPr>
      <p:scale>
        <a:sx n="110" d="100"/>
        <a:sy n="11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C1C74-D2CD-3D41-BA9A-41CA630A6FD5}" type="datetimeFigureOut">
              <a:rPr lang="en-US" smtClean="0"/>
              <a:t>6/17/19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A43F5-90EA-3A44-AC2F-F18D7ECC6DE7}" type="slidenum">
              <a:rPr lang="en-US" smtClean="0"/>
              <a:t>‹#›</a:t>
            </a:fld>
            <a:endParaRPr lang="en-US"/>
          </a:p>
        </p:txBody>
      </p:sp>
    </p:spTree>
    <p:extLst>
      <p:ext uri="{BB962C8B-B14F-4D97-AF65-F5344CB8AC3E}">
        <p14:creationId xmlns:p14="http://schemas.microsoft.com/office/powerpoint/2010/main" val="1274563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newyorker.com/archive/2005/04/04/050404fa_fact?currentPage=al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A43F5-90EA-3A44-AC2F-F18D7ECC6DE7}" type="slidenum">
              <a:rPr lang="en-US" smtClean="0"/>
              <a:t>1</a:t>
            </a:fld>
            <a:endParaRPr lang="en-US"/>
          </a:p>
        </p:txBody>
      </p:sp>
    </p:spTree>
    <p:extLst>
      <p:ext uri="{BB962C8B-B14F-4D97-AF65-F5344CB8AC3E}">
        <p14:creationId xmlns:p14="http://schemas.microsoft.com/office/powerpoint/2010/main" val="1731499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The Harvard researchers then put together the work of all of the specialty technical consulting groups to create a a single common work scale, the resource-based relative value scale</a:t>
            </a:r>
          </a:p>
          <a:p>
            <a:pPr marL="171450" lvl="0" indent="-171450">
              <a:buFont typeface="Arial"/>
              <a:buChar char="•"/>
            </a:pP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These </a:t>
            </a:r>
            <a:r>
              <a:rPr lang="en-US" sz="1200" kern="1200" dirty="0">
                <a:solidFill>
                  <a:schemeClr val="tx1"/>
                </a:solidFill>
                <a:effectLst/>
                <a:latin typeface="+mn-lt"/>
                <a:ea typeface="+mn-ea"/>
                <a:cs typeface="+mn-cs"/>
              </a:rPr>
              <a:t>financial constraints mean that increasing RVUs for one CPT code requires decreasing RVUs for another</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B555FDA7-E44C-47A2-9B2F-C5E2C3AE18F1}" type="slidenum">
              <a:rPr lang="en-US" smtClean="0"/>
              <a:t>10</a:t>
            </a:fld>
            <a:endParaRPr lang="en-US"/>
          </a:p>
        </p:txBody>
      </p:sp>
    </p:spTree>
    <p:extLst>
      <p:ext uri="{BB962C8B-B14F-4D97-AF65-F5344CB8AC3E}">
        <p14:creationId xmlns:p14="http://schemas.microsoft.com/office/powerpoint/2010/main" val="118753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process of reassignment has evolved </a:t>
            </a:r>
            <a:r>
              <a:rPr lang="en-US" sz="1200" kern="1200" dirty="0">
                <a:solidFill>
                  <a:schemeClr val="tx1"/>
                </a:solidFill>
                <a:effectLst/>
                <a:latin typeface="+mn-lt"/>
                <a:ea typeface="+mn-ea"/>
                <a:cs typeface="+mn-cs"/>
              </a:rPr>
              <a:t>today to a committee that may make recommendations for RVU changes on a quarterly basis – this is often based on survey data from its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any specialty to propose a change in a work RVU value for a CPT code, the relevant medical specialty society compiles a standardized “Summary of Recommendation” form, often based on survey data from its members, which describes the typical patient and work involved during pre-operative, intra-operative, and post-operative periods. This is reviewed by the Relative Value Scale Update Committee (RUC), a panel of 30 physicians representing the AMA and specialty societies. Eight of these members are surgeons, 1 from urology. This committee makes recommendations to CMS, and CMS updates the work RVU values every 3 months based on these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of budget constraints, increasing work RVUs for one CPT code requires decreasing RVUs for one or more other codes, making this a zero sum game. </a:t>
            </a:r>
            <a:endParaRPr lang="en-US" dirty="0"/>
          </a:p>
        </p:txBody>
      </p:sp>
      <p:sp>
        <p:nvSpPr>
          <p:cNvPr id="4" name="Slide Number Placeholder 3"/>
          <p:cNvSpPr>
            <a:spLocks noGrp="1"/>
          </p:cNvSpPr>
          <p:nvPr>
            <p:ph type="sldNum" sz="quarter" idx="10"/>
          </p:nvPr>
        </p:nvSpPr>
        <p:spPr/>
        <p:txBody>
          <a:bodyPr/>
          <a:lstStyle/>
          <a:p>
            <a:fld id="{ED93B40C-237B-D845-926C-E13DF3FF66A6}" type="slidenum">
              <a:rPr lang="en-US" smtClean="0"/>
              <a:t>11</a:t>
            </a:fld>
            <a:endParaRPr lang="en-US"/>
          </a:p>
        </p:txBody>
      </p:sp>
    </p:spTree>
    <p:extLst>
      <p:ext uri="{BB962C8B-B14F-4D97-AF65-F5344CB8AC3E}">
        <p14:creationId xmlns:p14="http://schemas.microsoft.com/office/powerpoint/2010/main" val="25266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a:solidFill>
                  <a:schemeClr val="tx1"/>
                </a:solidFill>
                <a:effectLst/>
                <a:latin typeface="+mn-lt"/>
                <a:ea typeface="+mn-ea"/>
                <a:cs typeface="+mn-cs"/>
              </a:rPr>
              <a:t>Given the fact that work RVUs are becoming a common measure of physician productivity and compensation, there’s been interest in whether or not they correlate with objective measures of surgical complexity and workload – an accurate currency of work and difficulty</a:t>
            </a:r>
          </a:p>
          <a:p>
            <a:pPr marL="171450" lvl="0" indent="-171450">
              <a:buFont typeface="Arial"/>
              <a:buChar char="•"/>
            </a:pPr>
            <a:r>
              <a:rPr lang="en-US" sz="1200" kern="1200" dirty="0">
                <a:solidFill>
                  <a:schemeClr val="tx1"/>
                </a:solidFill>
                <a:effectLst/>
                <a:latin typeface="+mn-lt"/>
                <a:ea typeface="+mn-ea"/>
                <a:cs typeface="+mn-cs"/>
              </a:rPr>
              <a:t>They seem to correlate with various complications in hepatic, vascular, and plastic surgery, as well as op time in </a:t>
            </a:r>
            <a:r>
              <a:rPr lang="en-US" sz="1200" kern="1200" dirty="0" err="1">
                <a:solidFill>
                  <a:schemeClr val="tx1"/>
                </a:solidFill>
                <a:effectLst/>
                <a:latin typeface="+mn-lt"/>
                <a:ea typeface="+mn-ea"/>
                <a:cs typeface="+mn-cs"/>
              </a:rPr>
              <a:t>peds</a:t>
            </a:r>
            <a:r>
              <a:rPr lang="en-US" sz="1200" kern="1200" dirty="0">
                <a:solidFill>
                  <a:schemeClr val="tx1"/>
                </a:solidFill>
                <a:effectLst/>
                <a:latin typeface="+mn-lt"/>
                <a:ea typeface="+mn-ea"/>
                <a:cs typeface="+mn-cs"/>
              </a:rPr>
              <a:t> surgery, however, in general surgery, work RVUs poorly correlate with op time, length of stay, and mortality.</a:t>
            </a:r>
          </a:p>
        </p:txBody>
      </p:sp>
      <p:sp>
        <p:nvSpPr>
          <p:cNvPr id="4" name="Slide Number Placeholder 3"/>
          <p:cNvSpPr>
            <a:spLocks noGrp="1"/>
          </p:cNvSpPr>
          <p:nvPr>
            <p:ph type="sldNum" sz="quarter" idx="10"/>
          </p:nvPr>
        </p:nvSpPr>
        <p:spPr/>
        <p:txBody>
          <a:bodyPr/>
          <a:lstStyle/>
          <a:p>
            <a:fld id="{B555FDA7-E44C-47A2-9B2F-C5E2C3AE18F1}" type="slidenum">
              <a:rPr lang="en-US" smtClean="0"/>
              <a:t>13</a:t>
            </a:fld>
            <a:endParaRPr lang="en-US"/>
          </a:p>
        </p:txBody>
      </p:sp>
    </p:spTree>
    <p:extLst>
      <p:ext uri="{BB962C8B-B14F-4D97-AF65-F5344CB8AC3E}">
        <p14:creationId xmlns:p14="http://schemas.microsoft.com/office/powerpoint/2010/main" val="1392592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a:solidFill>
                  <a:schemeClr val="tx1"/>
                </a:solidFill>
                <a:effectLst/>
                <a:latin typeface="+mn-lt"/>
                <a:ea typeface="+mn-ea"/>
                <a:cs typeface="+mn-cs"/>
              </a:rPr>
              <a:t>We examined 2012 through 2016 NSQIP databases where 56 urology specific CPT codes were identified as representing the spectrum of urologic surgery</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Our main outcome variables included operative time, length of stay, morbidity, mortality, significant adverse events and unplanned readmissions with the hypothesis being that RVUs would poorly correlate with these endpoints,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representative of surgical complexity and overall physician workload</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As a secondary objective, we sought to identify outlying procedures for each</a:t>
            </a:r>
            <a:r>
              <a:rPr lang="en-US" sz="1200" kern="1200" baseline="0" dirty="0">
                <a:solidFill>
                  <a:schemeClr val="tx1"/>
                </a:solidFill>
                <a:effectLst/>
                <a:latin typeface="+mn-lt"/>
                <a:ea typeface="+mn-ea"/>
                <a:cs typeface="+mn-cs"/>
              </a:rPr>
              <a:t> of these variables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55FDA7-E44C-47A2-9B2F-C5E2C3AE18F1}" type="slidenum">
              <a:rPr lang="en-US" smtClean="0"/>
              <a:t>14</a:t>
            </a:fld>
            <a:endParaRPr lang="en-US"/>
          </a:p>
        </p:txBody>
      </p:sp>
    </p:spTree>
    <p:extLst>
      <p:ext uri="{BB962C8B-B14F-4D97-AF65-F5344CB8AC3E}">
        <p14:creationId xmlns:p14="http://schemas.microsoft.com/office/powerpoint/2010/main" val="2144519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a:solidFill>
                  <a:schemeClr val="tx1"/>
                </a:solidFill>
                <a:effectLst/>
                <a:latin typeface="+mn-lt"/>
                <a:ea typeface="+mn-ea"/>
                <a:cs typeface="+mn-cs"/>
              </a:rPr>
              <a:t>Non-elective procedures as well as procedures with concurrent CPT codes were excluded to avoid skewing of data</a:t>
            </a:r>
          </a:p>
          <a:p>
            <a:pPr marL="171450" lvl="0" indent="-171450">
              <a:buFont typeface="Arial"/>
              <a:buChar char="•"/>
            </a:pPr>
            <a:r>
              <a:rPr lang="en-US" sz="1200" kern="1200" dirty="0">
                <a:solidFill>
                  <a:schemeClr val="tx1"/>
                </a:solidFill>
                <a:effectLst/>
                <a:latin typeface="+mn-lt"/>
                <a:ea typeface="+mn-ea"/>
                <a:cs typeface="+mn-cs"/>
              </a:rPr>
              <a:t>We identified over 200,000 urologic procedures over the fiver year period that was analyzed and after our exclusion criteria, 190,000 were left for analysis</a:t>
            </a:r>
          </a:p>
          <a:p>
            <a:pPr marL="171450" lvl="0" indent="-171450">
              <a:buFont typeface="Arial"/>
              <a:buChar char="•"/>
            </a:pPr>
            <a:r>
              <a:rPr lang="en-US" sz="1200" kern="1200" dirty="0" smtClean="0">
                <a:solidFill>
                  <a:schemeClr val="tx1"/>
                </a:solidFill>
                <a:effectLst/>
                <a:latin typeface="+mn-lt"/>
                <a:ea typeface="+mn-ea"/>
                <a:cs typeface="+mn-cs"/>
              </a:rPr>
              <a:t>RVU </a:t>
            </a:r>
            <a:r>
              <a:rPr lang="en-US" sz="1200" kern="1200" dirty="0">
                <a:solidFill>
                  <a:schemeClr val="tx1"/>
                </a:solidFill>
                <a:effectLst/>
                <a:latin typeface="+mn-lt"/>
                <a:ea typeface="+mn-ea"/>
                <a:cs typeface="+mn-cs"/>
              </a:rPr>
              <a:t>values for the 56 CPT codes ranged from 4.6 for small TURBT to 44 for radical cystectomy with urinary diversion</a:t>
            </a:r>
          </a:p>
          <a:p>
            <a:endParaRPr lang="en-US" dirty="0"/>
          </a:p>
        </p:txBody>
      </p:sp>
      <p:sp>
        <p:nvSpPr>
          <p:cNvPr id="4" name="Slide Number Placeholder 3"/>
          <p:cNvSpPr>
            <a:spLocks noGrp="1"/>
          </p:cNvSpPr>
          <p:nvPr>
            <p:ph type="sldNum" sz="quarter" idx="10"/>
          </p:nvPr>
        </p:nvSpPr>
        <p:spPr/>
        <p:txBody>
          <a:bodyPr/>
          <a:lstStyle/>
          <a:p>
            <a:fld id="{B555FDA7-E44C-47A2-9B2F-C5E2C3AE18F1}" type="slidenum">
              <a:rPr lang="en-US" smtClean="0"/>
              <a:t>15</a:t>
            </a:fld>
            <a:endParaRPr lang="en-US"/>
          </a:p>
        </p:txBody>
      </p:sp>
    </p:spTree>
    <p:extLst>
      <p:ext uri="{BB962C8B-B14F-4D97-AF65-F5344CB8AC3E}">
        <p14:creationId xmlns:p14="http://schemas.microsoft.com/office/powerpoint/2010/main" val="2070807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a:solidFill>
                  <a:schemeClr val="tx1"/>
                </a:solidFill>
                <a:effectLst/>
                <a:latin typeface="+mn-lt"/>
                <a:ea typeface="+mn-ea"/>
                <a:cs typeface="+mn-cs"/>
              </a:rPr>
              <a:t>RVUs correlated well with length of stay, OR time and morbidity, however there was only a moderate correlation with mortality and unplanned readmissions</a:t>
            </a:r>
          </a:p>
          <a:p>
            <a:pPr marL="171450" lvl="0" indent="-171450">
              <a:buFont typeface="Arial"/>
              <a:buChar char="•"/>
            </a:pPr>
            <a:r>
              <a:rPr lang="en-US" sz="1200" kern="1200" dirty="0">
                <a:solidFill>
                  <a:schemeClr val="tx1"/>
                </a:solidFill>
                <a:effectLst/>
                <a:latin typeface="+mn-lt"/>
                <a:ea typeface="+mn-ea"/>
                <a:cs typeface="+mn-cs"/>
              </a:rPr>
              <a:t>For each variable, we identified potentially outlying procedures</a:t>
            </a:r>
          </a:p>
          <a:p>
            <a:endParaRPr lang="en-US" dirty="0"/>
          </a:p>
        </p:txBody>
      </p:sp>
      <p:sp>
        <p:nvSpPr>
          <p:cNvPr id="4" name="Slide Number Placeholder 3"/>
          <p:cNvSpPr>
            <a:spLocks noGrp="1"/>
          </p:cNvSpPr>
          <p:nvPr>
            <p:ph type="sldNum" sz="quarter" idx="10"/>
          </p:nvPr>
        </p:nvSpPr>
        <p:spPr/>
        <p:txBody>
          <a:bodyPr/>
          <a:lstStyle/>
          <a:p>
            <a:fld id="{B555FDA7-E44C-47A2-9B2F-C5E2C3AE18F1}" type="slidenum">
              <a:rPr lang="en-US" smtClean="0"/>
              <a:t>16</a:t>
            </a:fld>
            <a:endParaRPr lang="en-US"/>
          </a:p>
        </p:txBody>
      </p:sp>
    </p:spTree>
    <p:extLst>
      <p:ext uri="{BB962C8B-B14F-4D97-AF65-F5344CB8AC3E}">
        <p14:creationId xmlns:p14="http://schemas.microsoft.com/office/powerpoint/2010/main" val="1470477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5FDA7-E44C-47A2-9B2F-C5E2C3AE18F1}" type="slidenum">
              <a:rPr lang="en-US" smtClean="0"/>
              <a:t>19</a:t>
            </a:fld>
            <a:endParaRPr lang="en-US"/>
          </a:p>
        </p:txBody>
      </p:sp>
    </p:spTree>
    <p:extLst>
      <p:ext uri="{BB962C8B-B14F-4D97-AF65-F5344CB8AC3E}">
        <p14:creationId xmlns:p14="http://schemas.microsoft.com/office/powerpoint/2010/main" val="620546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a:solidFill>
                  <a:schemeClr val="tx1"/>
                </a:solidFill>
                <a:effectLst/>
                <a:latin typeface="+mn-lt"/>
                <a:ea typeface="+mn-ea"/>
                <a:cs typeface="+mn-cs"/>
              </a:rPr>
              <a:t>As the existing methodology for determining work RVU values is multifactorial, taking into account both time and intensity (the latter of which includes effort, risk to the patient, etc.), we felt that a multivariable model would more robustly identify procedures with outlying RVU values and project appropriate changes</a:t>
            </a:r>
          </a:p>
        </p:txBody>
      </p:sp>
      <p:sp>
        <p:nvSpPr>
          <p:cNvPr id="4" name="Slide Number Placeholder 3"/>
          <p:cNvSpPr>
            <a:spLocks noGrp="1"/>
          </p:cNvSpPr>
          <p:nvPr>
            <p:ph type="sldNum" sz="quarter" idx="10"/>
          </p:nvPr>
        </p:nvSpPr>
        <p:spPr/>
        <p:txBody>
          <a:bodyPr/>
          <a:lstStyle/>
          <a:p>
            <a:fld id="{B555FDA7-E44C-47A2-9B2F-C5E2C3AE18F1}" type="slidenum">
              <a:rPr lang="en-US" smtClean="0"/>
              <a:t>23</a:t>
            </a:fld>
            <a:endParaRPr lang="en-US"/>
          </a:p>
        </p:txBody>
      </p:sp>
    </p:spTree>
    <p:extLst>
      <p:ext uri="{BB962C8B-B14F-4D97-AF65-F5344CB8AC3E}">
        <p14:creationId xmlns:p14="http://schemas.microsoft.com/office/powerpoint/2010/main" val="506908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a:solidFill>
                  <a:schemeClr val="tx1"/>
                </a:solidFill>
                <a:effectLst/>
                <a:latin typeface="+mn-lt"/>
                <a:ea typeface="+mn-ea"/>
                <a:cs typeface="+mn-cs"/>
              </a:rPr>
              <a:t>We have identified RPLND, laparoscopic partial nephrectomy, laparoscopic </a:t>
            </a:r>
            <a:r>
              <a:rPr lang="en-US" sz="1200" kern="1200" dirty="0" err="1">
                <a:solidFill>
                  <a:schemeClr val="tx1"/>
                </a:solidFill>
                <a:effectLst/>
                <a:latin typeface="+mn-lt"/>
                <a:ea typeface="+mn-ea"/>
                <a:cs typeface="+mn-cs"/>
              </a:rPr>
              <a:t>ureteroneocystotomy</a:t>
            </a:r>
            <a:r>
              <a:rPr lang="en-US" sz="1200" kern="1200" dirty="0">
                <a:solidFill>
                  <a:schemeClr val="tx1"/>
                </a:solidFill>
                <a:effectLst/>
                <a:latin typeface="+mn-lt"/>
                <a:ea typeface="+mn-ea"/>
                <a:cs typeface="+mn-cs"/>
              </a:rPr>
              <a:t>, and cystectomy with bilateral pelvic lymphadenectomy as codes that may benefit from re-evaluation in the future</a:t>
            </a:r>
          </a:p>
          <a:p>
            <a:pPr marL="171450" lvl="0" indent="-171450">
              <a:buFont typeface="Arial"/>
              <a:buChar char="•"/>
            </a:pPr>
            <a:r>
              <a:rPr lang="en-US" sz="1200" kern="1200" dirty="0">
                <a:solidFill>
                  <a:schemeClr val="tx1"/>
                </a:solidFill>
                <a:effectLst/>
                <a:latin typeface="+mn-lt"/>
                <a:ea typeface="+mn-ea"/>
                <a:cs typeface="+mn-cs"/>
              </a:rPr>
              <a:t>Retroperitoneal lymph node dissection had a projected increased of 10.6 RVUs, likely due to its median operative time of 256 minutes</a:t>
            </a:r>
          </a:p>
          <a:p>
            <a:pPr marL="171450" lvl="0" indent="-171450">
              <a:buFont typeface="Arial"/>
              <a:buChar char="•"/>
            </a:pPr>
            <a:r>
              <a:rPr lang="en-US" sz="1200" kern="1200" dirty="0">
                <a:solidFill>
                  <a:schemeClr val="tx1"/>
                </a:solidFill>
                <a:effectLst/>
                <a:latin typeface="+mn-lt"/>
                <a:ea typeface="+mn-ea"/>
                <a:cs typeface="+mn-cs"/>
              </a:rPr>
              <a:t>Cystectomy with bilateral pelvic lymph node dissection (currently the lowest RVU of the cystectomy CPT codes) had a projected increase of 6.5 RVUs</a:t>
            </a:r>
          </a:p>
          <a:p>
            <a:pPr marL="171450" lvl="0" indent="-171450">
              <a:buFont typeface="Arial"/>
              <a:buChar char="•"/>
            </a:pPr>
            <a:r>
              <a:rPr lang="en-US" sz="1200" kern="1200" dirty="0">
                <a:solidFill>
                  <a:schemeClr val="tx1"/>
                </a:solidFill>
                <a:effectLst/>
                <a:latin typeface="+mn-lt"/>
                <a:ea typeface="+mn-ea"/>
                <a:cs typeface="+mn-cs"/>
              </a:rPr>
              <a:t>Laparoscopic ureteral </a:t>
            </a:r>
            <a:r>
              <a:rPr lang="en-US" sz="1200" kern="1200" dirty="0" err="1">
                <a:solidFill>
                  <a:schemeClr val="tx1"/>
                </a:solidFill>
                <a:effectLst/>
                <a:latin typeface="+mn-lt"/>
                <a:ea typeface="+mn-ea"/>
                <a:cs typeface="+mn-cs"/>
              </a:rPr>
              <a:t>reimplantation</a:t>
            </a:r>
            <a:r>
              <a:rPr lang="en-US" sz="1200" kern="1200" dirty="0">
                <a:solidFill>
                  <a:schemeClr val="tx1"/>
                </a:solidFill>
                <a:effectLst/>
                <a:latin typeface="+mn-lt"/>
                <a:ea typeface="+mn-ea"/>
                <a:cs typeface="+mn-cs"/>
              </a:rPr>
              <a:t> had a projected decrease of 6.7 RVUs, likely due to its lower morbidity when compared to similarly valued procedures</a:t>
            </a:r>
          </a:p>
          <a:p>
            <a:pPr marL="171450" lvl="0" indent="-171450">
              <a:buFont typeface="Arial"/>
              <a:buChar char="•"/>
            </a:pPr>
            <a:r>
              <a:rPr lang="en-US" sz="1200" kern="1200" dirty="0">
                <a:solidFill>
                  <a:schemeClr val="tx1"/>
                </a:solidFill>
                <a:effectLst/>
                <a:latin typeface="+mn-lt"/>
                <a:ea typeface="+mn-ea"/>
                <a:cs typeface="+mn-cs"/>
              </a:rPr>
              <a:t>Similarly, laparoscopic partial nephrectomy has a projected decrease of 6.8 RVUs due to a shorter length of stay, lower morbidity, and less frequent SAEs</a:t>
            </a:r>
          </a:p>
          <a:p>
            <a:endParaRPr lang="en-US" dirty="0"/>
          </a:p>
          <a:p>
            <a:endParaRPr lang="en-US" dirty="0"/>
          </a:p>
        </p:txBody>
      </p:sp>
      <p:sp>
        <p:nvSpPr>
          <p:cNvPr id="4" name="Slide Number Placeholder 3"/>
          <p:cNvSpPr>
            <a:spLocks noGrp="1"/>
          </p:cNvSpPr>
          <p:nvPr>
            <p:ph type="sldNum" sz="quarter" idx="10"/>
          </p:nvPr>
        </p:nvSpPr>
        <p:spPr/>
        <p:txBody>
          <a:bodyPr/>
          <a:lstStyle/>
          <a:p>
            <a:fld id="{B555FDA7-E44C-47A2-9B2F-C5E2C3AE18F1}" type="slidenum">
              <a:rPr lang="en-US" smtClean="0"/>
              <a:t>24</a:t>
            </a:fld>
            <a:endParaRPr lang="en-US"/>
          </a:p>
        </p:txBody>
      </p:sp>
    </p:spTree>
    <p:extLst>
      <p:ext uri="{BB962C8B-B14F-4D97-AF65-F5344CB8AC3E}">
        <p14:creationId xmlns:p14="http://schemas.microsoft.com/office/powerpoint/2010/main" val="227246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RVUs </a:t>
            </a:r>
            <a:r>
              <a:rPr lang="en-US" sz="1200" kern="1200" dirty="0">
                <a:solidFill>
                  <a:schemeClr val="tx1"/>
                </a:solidFill>
                <a:effectLst/>
                <a:latin typeface="+mn-lt"/>
                <a:ea typeface="+mn-ea"/>
                <a:cs typeface="+mn-cs"/>
              </a:rPr>
              <a:t>generally appear to account for physician workload generated by postoperative morbidity</a:t>
            </a:r>
          </a:p>
          <a:p>
            <a:pPr marL="171450" lvl="0" indent="-171450">
              <a:buFont typeface="Arial"/>
              <a:buChar char="•"/>
            </a:pPr>
            <a:r>
              <a:rPr lang="en-US" sz="1200" kern="1200" dirty="0">
                <a:solidFill>
                  <a:schemeClr val="tx1"/>
                </a:solidFill>
                <a:effectLst/>
                <a:latin typeface="+mn-lt"/>
                <a:ea typeface="+mn-ea"/>
                <a:cs typeface="+mn-cs"/>
              </a:rPr>
              <a:t>This does, however, appear to be less reflective measure of more severe complications warranting unplanned readmission or those resulting in mortality</a:t>
            </a:r>
          </a:p>
          <a:p>
            <a:pPr marL="171450" lvl="0" indent="-171450">
              <a:buFont typeface="Arial"/>
              <a:buChar char="•"/>
            </a:pPr>
            <a:r>
              <a:rPr lang="en-US" sz="1200" kern="1200" dirty="0">
                <a:solidFill>
                  <a:schemeClr val="tx1"/>
                </a:solidFill>
                <a:effectLst/>
                <a:latin typeface="+mn-lt"/>
                <a:ea typeface="+mn-ea"/>
                <a:cs typeface="+mn-cs"/>
              </a:rPr>
              <a:t>While interpretation of our results is limited by the subjectivity of our endpoints as being reflective of physician workload and surgical complexity, however we do feel that the study highlights the need to incorporate objective data in an effort to improve RVU assignments for CPT codes</a:t>
            </a:r>
          </a:p>
          <a:p>
            <a:pPr marL="171450" lvl="0" indent="-171450">
              <a:buFont typeface="Arial"/>
              <a:buChar char="•"/>
            </a:pPr>
            <a:endParaRPr lang="en-US" sz="1200" kern="1200" dirty="0">
              <a:solidFill>
                <a:schemeClr val="tx1"/>
              </a:solidFill>
              <a:effectLst/>
              <a:latin typeface="+mn-lt"/>
              <a:ea typeface="+mn-ea"/>
              <a:cs typeface="+mn-cs"/>
            </a:endParaRPr>
          </a:p>
          <a:p>
            <a:pPr marL="171450" lvl="0" indent="-171450">
              <a:buFont typeface="Arial"/>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55FDA7-E44C-47A2-9B2F-C5E2C3AE18F1}" type="slidenum">
              <a:rPr lang="en-US" smtClean="0"/>
              <a:t>25</a:t>
            </a:fld>
            <a:endParaRPr lang="en-US"/>
          </a:p>
        </p:txBody>
      </p:sp>
    </p:spTree>
    <p:extLst>
      <p:ext uri="{BB962C8B-B14F-4D97-AF65-F5344CB8AC3E}">
        <p14:creationId xmlns:p14="http://schemas.microsoft.com/office/powerpoint/2010/main" val="169194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 use of productivity-based compensation models – especially for employed </a:t>
            </a:r>
            <a:r>
              <a:rPr lang="en-US" dirty="0" err="1"/>
              <a:t>postions</a:t>
            </a:r>
            <a:r>
              <a:rPr lang="en-US" dirty="0"/>
              <a:t>.</a:t>
            </a:r>
          </a:p>
        </p:txBody>
      </p:sp>
      <p:sp>
        <p:nvSpPr>
          <p:cNvPr id="4" name="Slide Number Placeholder 3"/>
          <p:cNvSpPr>
            <a:spLocks noGrp="1"/>
          </p:cNvSpPr>
          <p:nvPr>
            <p:ph type="sldNum" sz="quarter" idx="10"/>
          </p:nvPr>
        </p:nvSpPr>
        <p:spPr/>
        <p:txBody>
          <a:bodyPr/>
          <a:lstStyle/>
          <a:p>
            <a:fld id="{B555FDA7-E44C-47A2-9B2F-C5E2C3AE18F1}" type="slidenum">
              <a:rPr lang="en-US" smtClean="0"/>
              <a:t>2</a:t>
            </a:fld>
            <a:endParaRPr lang="en-US"/>
          </a:p>
        </p:txBody>
      </p:sp>
    </p:spTree>
    <p:extLst>
      <p:ext uri="{BB962C8B-B14F-4D97-AF65-F5344CB8AC3E}">
        <p14:creationId xmlns:p14="http://schemas.microsoft.com/office/powerpoint/2010/main" val="604635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A43F5-90EA-3A44-AC2F-F18D7ECC6DE7}" type="slidenum">
              <a:rPr lang="en-US" smtClean="0"/>
              <a:t>26</a:t>
            </a:fld>
            <a:endParaRPr lang="en-US"/>
          </a:p>
        </p:txBody>
      </p:sp>
    </p:spTree>
    <p:extLst>
      <p:ext uri="{BB962C8B-B14F-4D97-AF65-F5344CB8AC3E}">
        <p14:creationId xmlns:p14="http://schemas.microsoft.com/office/powerpoint/2010/main" val="4030562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A43F5-90EA-3A44-AC2F-F18D7ECC6DE7}" type="slidenum">
              <a:rPr lang="en-US" smtClean="0"/>
              <a:t>27</a:t>
            </a:fld>
            <a:endParaRPr lang="en-US"/>
          </a:p>
        </p:txBody>
      </p:sp>
    </p:spTree>
    <p:extLst>
      <p:ext uri="{BB962C8B-B14F-4D97-AF65-F5344CB8AC3E}">
        <p14:creationId xmlns:p14="http://schemas.microsoft.com/office/powerpoint/2010/main" val="3578029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A43F5-90EA-3A44-AC2F-F18D7ECC6DE7}" type="slidenum">
              <a:rPr lang="en-US" smtClean="0"/>
              <a:t>29</a:t>
            </a:fld>
            <a:endParaRPr lang="en-US"/>
          </a:p>
        </p:txBody>
      </p:sp>
    </p:spTree>
    <p:extLst>
      <p:ext uri="{BB962C8B-B14F-4D97-AF65-F5344CB8AC3E}">
        <p14:creationId xmlns:p14="http://schemas.microsoft.com/office/powerpoint/2010/main" val="2935185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A43F5-90EA-3A44-AC2F-F18D7ECC6DE7}" type="slidenum">
              <a:rPr lang="en-US" smtClean="0"/>
              <a:t>33</a:t>
            </a:fld>
            <a:endParaRPr lang="en-US"/>
          </a:p>
        </p:txBody>
      </p:sp>
    </p:spTree>
    <p:extLst>
      <p:ext uri="{BB962C8B-B14F-4D97-AF65-F5344CB8AC3E}">
        <p14:creationId xmlns:p14="http://schemas.microsoft.com/office/powerpoint/2010/main" val="1805550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noTextEdit="1"/>
          </p:cNvSpPr>
          <p:nvPr>
            <p:ph type="sldImg"/>
          </p:nvPr>
        </p:nvSpPr>
        <p:spPr>
          <a:ln/>
        </p:spPr>
      </p:sp>
      <p:sp>
        <p:nvSpPr>
          <p:cNvPr id="235522"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latin typeface="Calibri" charset="0"/>
                <a:ea typeface="ＭＳ Ｐゴシック" charset="-128"/>
              </a:rPr>
              <a:t>Thank you. I’m happy to hear of peoples thoughts or </a:t>
            </a:r>
            <a:r>
              <a:rPr lang="en-US" altLang="en-US" sz="1600">
                <a:latin typeface="Calibri" charset="0"/>
                <a:ea typeface="ＭＳ Ｐゴシック" charset="-128"/>
              </a:rPr>
              <a:t>comments</a:t>
            </a:r>
            <a:r>
              <a:rPr lang="en-US" altLang="en-US" sz="1600" baseline="0">
                <a:latin typeface="Calibri" charset="0"/>
                <a:ea typeface="ＭＳ Ｐゴシック" charset="-128"/>
              </a:rPr>
              <a:t> and </a:t>
            </a:r>
            <a:r>
              <a:rPr lang="en-US" altLang="en-US" sz="1600">
                <a:latin typeface="Calibri" charset="0"/>
                <a:ea typeface="ＭＳ Ｐゴシック" charset="-128"/>
              </a:rPr>
              <a:t>to </a:t>
            </a:r>
            <a:r>
              <a:rPr lang="en-US" altLang="en-US" sz="1600" dirty="0">
                <a:latin typeface="Calibri" charset="0"/>
                <a:ea typeface="ＭＳ Ｐゴシック" charset="-128"/>
              </a:rPr>
              <a:t>answer any questions and would love</a:t>
            </a:r>
          </a:p>
        </p:txBody>
      </p:sp>
      <p:sp>
        <p:nvSpPr>
          <p:cNvPr id="235523"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charset="-128"/>
              </a:defRPr>
            </a:lvl1pPr>
            <a:lvl2pPr marL="749300" indent="-287338">
              <a:defRPr>
                <a:solidFill>
                  <a:schemeClr val="tx1"/>
                </a:solidFill>
                <a:latin typeface="Arial" charset="0"/>
                <a:ea typeface="ＭＳ Ｐゴシック" charset="-128"/>
              </a:defRPr>
            </a:lvl2pPr>
            <a:lvl3pPr marL="1154113" indent="-230188">
              <a:defRPr>
                <a:solidFill>
                  <a:schemeClr val="tx1"/>
                </a:solidFill>
                <a:latin typeface="Arial" charset="0"/>
                <a:ea typeface="ＭＳ Ｐゴシック" charset="-128"/>
              </a:defRPr>
            </a:lvl3pPr>
            <a:lvl4pPr marL="1616075" indent="-230188">
              <a:defRPr>
                <a:solidFill>
                  <a:schemeClr val="tx1"/>
                </a:solidFill>
                <a:latin typeface="Arial" charset="0"/>
                <a:ea typeface="ＭＳ Ｐゴシック" charset="-128"/>
              </a:defRPr>
            </a:lvl4pPr>
            <a:lvl5pPr marL="2078038" indent="-230188">
              <a:defRPr>
                <a:solidFill>
                  <a:schemeClr val="tx1"/>
                </a:solidFill>
                <a:latin typeface="Arial" charset="0"/>
                <a:ea typeface="ＭＳ Ｐゴシック" charset="-128"/>
              </a:defRPr>
            </a:lvl5pPr>
            <a:lvl6pPr marL="2535238" indent="-230188" eaLnBrk="0" fontAlgn="base" hangingPunct="0">
              <a:spcBef>
                <a:spcPct val="0"/>
              </a:spcBef>
              <a:spcAft>
                <a:spcPct val="0"/>
              </a:spcAft>
              <a:defRPr>
                <a:solidFill>
                  <a:schemeClr val="tx1"/>
                </a:solidFill>
                <a:latin typeface="Arial" charset="0"/>
                <a:ea typeface="ＭＳ Ｐゴシック" charset="-128"/>
              </a:defRPr>
            </a:lvl6pPr>
            <a:lvl7pPr marL="2992438" indent="-230188" eaLnBrk="0" fontAlgn="base" hangingPunct="0">
              <a:spcBef>
                <a:spcPct val="0"/>
              </a:spcBef>
              <a:spcAft>
                <a:spcPct val="0"/>
              </a:spcAft>
              <a:defRPr>
                <a:solidFill>
                  <a:schemeClr val="tx1"/>
                </a:solidFill>
                <a:latin typeface="Arial" charset="0"/>
                <a:ea typeface="ＭＳ Ｐゴシック" charset="-128"/>
              </a:defRPr>
            </a:lvl7pPr>
            <a:lvl8pPr marL="3449638" indent="-230188" eaLnBrk="0" fontAlgn="base" hangingPunct="0">
              <a:spcBef>
                <a:spcPct val="0"/>
              </a:spcBef>
              <a:spcAft>
                <a:spcPct val="0"/>
              </a:spcAft>
              <a:defRPr>
                <a:solidFill>
                  <a:schemeClr val="tx1"/>
                </a:solidFill>
                <a:latin typeface="Arial" charset="0"/>
                <a:ea typeface="ＭＳ Ｐゴシック" charset="-128"/>
              </a:defRPr>
            </a:lvl8pPr>
            <a:lvl9pPr marL="3906838" indent="-230188" eaLnBrk="0" fontAlgn="base" hangingPunct="0">
              <a:spcBef>
                <a:spcPct val="0"/>
              </a:spcBef>
              <a:spcAft>
                <a:spcPct val="0"/>
              </a:spcAft>
              <a:defRPr>
                <a:solidFill>
                  <a:schemeClr val="tx1"/>
                </a:solidFill>
                <a:latin typeface="Arial" charset="0"/>
                <a:ea typeface="ＭＳ Ｐゴシック" charset="-128"/>
              </a:defRPr>
            </a:lvl9pPr>
          </a:lstStyle>
          <a:p>
            <a:fld id="{6207CA4A-5649-304F-AB82-E9F72585AC94}" type="slidenum">
              <a:rPr lang="en-US" altLang="en-US"/>
              <a:pPr/>
              <a:t>35</a:t>
            </a:fld>
            <a:endParaRPr lang="en-US" altLang="en-US"/>
          </a:p>
        </p:txBody>
      </p:sp>
    </p:spTree>
    <p:extLst>
      <p:ext uri="{BB962C8B-B14F-4D97-AF65-F5344CB8AC3E}">
        <p14:creationId xmlns:p14="http://schemas.microsoft.com/office/powerpoint/2010/main" val="214062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 reformed how physicians were compensated for services under Medicare in  the late 1980’s. Show </a:t>
            </a:r>
            <a:r>
              <a:rPr lang="en-US" dirty="0" smtClean="0"/>
              <a:t> - a </a:t>
            </a:r>
            <a:r>
              <a:rPr lang="en-US" dirty="0" err="1" smtClean="0"/>
              <a:t>Harvrad</a:t>
            </a:r>
            <a:r>
              <a:rPr lang="en-US" dirty="0" smtClean="0"/>
              <a:t> economist</a:t>
            </a:r>
            <a:r>
              <a:rPr lang="en-US" baseline="0" dirty="0" smtClean="0"/>
              <a:t> </a:t>
            </a:r>
            <a:r>
              <a:rPr lang="en-US" dirty="0" smtClean="0"/>
              <a:t> and </a:t>
            </a:r>
            <a:r>
              <a:rPr lang="en-US" dirty="0"/>
              <a:t>a group </a:t>
            </a:r>
            <a:r>
              <a:rPr lang="en-US" dirty="0" smtClean="0"/>
              <a:t>o</a:t>
            </a:r>
            <a:r>
              <a:rPr lang="en-US" baseline="0" dirty="0" smtClean="0"/>
              <a:t> </a:t>
            </a:r>
            <a:r>
              <a:rPr lang="en-US" dirty="0" smtClean="0"/>
              <a:t>researchers </a:t>
            </a:r>
            <a:r>
              <a:rPr lang="en-US" dirty="0"/>
              <a:t>with input from different specialties developed for </a:t>
            </a:r>
            <a:r>
              <a:rPr lang="en-US" sz="1200" b="0" i="0" u="none" strike="noStrike" kern="1200" dirty="0">
                <a:solidFill>
                  <a:schemeClr val="tx1"/>
                </a:solidFill>
                <a:effectLst/>
                <a:latin typeface="+mn-lt"/>
                <a:ea typeface="+mn-ea"/>
                <a:cs typeface="+mn-cs"/>
              </a:rPr>
              <a:t>Health Care Finance Administration (HCFA) – a part of HHS responsible for administration of Medicare and Medicaid.</a:t>
            </a:r>
            <a:endParaRPr lang="en-US" dirty="0"/>
          </a:p>
          <a:p>
            <a:r>
              <a:rPr lang="en-US" dirty="0"/>
              <a:t>Cornerstone of this legislation was the national </a:t>
            </a:r>
            <a:r>
              <a:rPr lang="en-US" dirty="0" err="1"/>
              <a:t>Mediacare</a:t>
            </a:r>
            <a:r>
              <a:rPr lang="en-US" dirty="0"/>
              <a:t> fee schedule based on resource-based relative value scale – intended to reflect the</a:t>
            </a:r>
            <a:r>
              <a:rPr lang="en-US" baseline="0" dirty="0"/>
              <a:t> cost required to deliver each service.</a:t>
            </a:r>
          </a:p>
          <a:p>
            <a:r>
              <a:rPr lang="en-US" sz="1200" b="0" i="0" u="none" strike="noStrike" kern="1200" dirty="0">
                <a:solidFill>
                  <a:schemeClr val="tx1"/>
                </a:solidFill>
                <a:effectLst/>
                <a:latin typeface="+mn-lt"/>
                <a:ea typeface="+mn-ea"/>
                <a:cs typeface="+mn-cs"/>
              </a:rPr>
              <a:t>Show and his team developed a to measure the relative value of every single one of the thousands of services provided by doctors -- A job later </a:t>
            </a:r>
            <a:r>
              <a:rPr lang="en-US" sz="1200" b="0" i="0" u="none" strike="noStrike" kern="1200" dirty="0">
                <a:solidFill>
                  <a:schemeClr val="tx1"/>
                </a:solidFill>
                <a:effectLst/>
                <a:latin typeface="+mn-lt"/>
                <a:ea typeface="+mn-ea"/>
                <a:cs typeface="+mn-cs"/>
                <a:hlinkClick r:id="rId3"/>
              </a:rPr>
              <a:t>compared</a:t>
            </a:r>
            <a:r>
              <a:rPr lang="en-US" sz="1200" b="0" i="0" u="none" strike="noStrike" kern="1200" dirty="0">
                <a:solidFill>
                  <a:schemeClr val="tx1"/>
                </a:solidFill>
                <a:effectLst/>
                <a:latin typeface="+mn-lt"/>
                <a:ea typeface="+mn-ea"/>
                <a:cs typeface="+mn-cs"/>
              </a:rPr>
              <a:t> to measuring “the exact amount of anger in the world.” For example, Hsiao’s team deemed that a hysterectomy required 3.8 times more mental effort and 4.47 times more technical skill than a psychotherapy session. </a:t>
            </a:r>
            <a:endParaRPr lang="en-US" dirty="0"/>
          </a:p>
        </p:txBody>
      </p:sp>
      <p:sp>
        <p:nvSpPr>
          <p:cNvPr id="4" name="Slide Number Placeholder 3"/>
          <p:cNvSpPr>
            <a:spLocks noGrp="1"/>
          </p:cNvSpPr>
          <p:nvPr>
            <p:ph type="sldNum" sz="quarter" idx="10"/>
          </p:nvPr>
        </p:nvSpPr>
        <p:spPr/>
        <p:txBody>
          <a:bodyPr/>
          <a:lstStyle/>
          <a:p>
            <a:fld id="{ED93B40C-237B-D845-926C-E13DF3FF66A6}" type="slidenum">
              <a:rPr lang="en-US" smtClean="0"/>
              <a:t>3</a:t>
            </a:fld>
            <a:endParaRPr lang="en-US"/>
          </a:p>
        </p:txBody>
      </p:sp>
    </p:spTree>
    <p:extLst>
      <p:ext uri="{BB962C8B-B14F-4D97-AF65-F5344CB8AC3E}">
        <p14:creationId xmlns:p14="http://schemas.microsoft.com/office/powerpoint/2010/main" val="497714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The current system includes three components: work, practice expense and professional liability insurance with final payments incorporating a geographic adjustment as well as conversion factor determined annually to accommodate budget constraints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55FDA7-E44C-47A2-9B2F-C5E2C3AE18F1}" type="slidenum">
              <a:rPr lang="en-US" smtClean="0"/>
              <a:t>4</a:t>
            </a:fld>
            <a:endParaRPr lang="en-US"/>
          </a:p>
        </p:txBody>
      </p:sp>
    </p:spTree>
    <p:extLst>
      <p:ext uri="{BB962C8B-B14F-4D97-AF65-F5344CB8AC3E}">
        <p14:creationId xmlns:p14="http://schemas.microsoft.com/office/powerpoint/2010/main" val="67830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a:solidFill>
                  <a:schemeClr val="tx1"/>
                </a:solidFill>
                <a:effectLst/>
                <a:latin typeface="+mn-lt"/>
                <a:ea typeface="+mn-ea"/>
                <a:cs typeface="+mn-cs"/>
              </a:rPr>
              <a:t>Relative value units are a metric of physician productivity and have been used to inform Medicare reimbursement rates for services since the early 90s</a:t>
            </a:r>
          </a:p>
          <a:p>
            <a:pPr marL="171450" lvl="0" indent="-171450">
              <a:buFont typeface="Arial"/>
              <a:buChar char="•"/>
            </a:pPr>
            <a:r>
              <a:rPr lang="en-US" sz="1200" kern="1200" dirty="0">
                <a:solidFill>
                  <a:schemeClr val="tx1"/>
                </a:solidFill>
                <a:effectLst/>
                <a:latin typeface="+mn-lt"/>
                <a:ea typeface="+mn-ea"/>
                <a:cs typeface="+mn-cs"/>
              </a:rPr>
              <a:t>RVUs are assigned to each service identified by a CPT code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I’d like to focus on work RVUs specifically, which are often used as measures of physician productivity. </a:t>
            </a:r>
            <a:endParaRPr lang="en-US" dirty="0"/>
          </a:p>
        </p:txBody>
      </p:sp>
      <p:sp>
        <p:nvSpPr>
          <p:cNvPr id="4" name="Slide Number Placeholder 3"/>
          <p:cNvSpPr>
            <a:spLocks noGrp="1"/>
          </p:cNvSpPr>
          <p:nvPr>
            <p:ph type="sldNum" sz="quarter" idx="10"/>
          </p:nvPr>
        </p:nvSpPr>
        <p:spPr/>
        <p:txBody>
          <a:bodyPr/>
          <a:lstStyle/>
          <a:p>
            <a:fld id="{B555FDA7-E44C-47A2-9B2F-C5E2C3AE18F1}" type="slidenum">
              <a:rPr lang="en-US" smtClean="0"/>
              <a:t>5</a:t>
            </a:fld>
            <a:endParaRPr lang="en-US"/>
          </a:p>
        </p:txBody>
      </p:sp>
    </p:spTree>
    <p:extLst>
      <p:ext uri="{BB962C8B-B14F-4D97-AF65-F5344CB8AC3E}">
        <p14:creationId xmlns:p14="http://schemas.microsoft.com/office/powerpoint/2010/main" val="426905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part of the Harvard study to determine the initial work RVUs for urology were created by a technical consulting group of 3 urologists nominated by the AUA and AMA which looked at 405 urological services with CPT codes and selected the most important 22. They then administered telephone surveys to a national random sample of 115 urologists to rate pre-service, intra-service, and post-service work for these codes. For the remaining 383 codes, work was determined in a similar fashion by surveying 2 panels of 14 urologists 28  nominated by the AUA.</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93B40C-237B-D845-926C-E13DF3FF66A6}" type="slidenum">
              <a:rPr lang="en-US" smtClean="0"/>
              <a:t>6</a:t>
            </a:fld>
            <a:endParaRPr lang="en-US"/>
          </a:p>
        </p:txBody>
      </p:sp>
    </p:spTree>
    <p:extLst>
      <p:ext uri="{BB962C8B-B14F-4D97-AF65-F5344CB8AC3E}">
        <p14:creationId xmlns:p14="http://schemas.microsoft.com/office/powerpoint/2010/main" val="1390340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these surveys, each component of work was defined by the product of time in minutes and intensity, which was defined by a combination of technical skill and physical effort, mental effort and judgment, and stress due to the potential risk to the patient.</a:t>
            </a:r>
          </a:p>
        </p:txBody>
      </p:sp>
      <p:sp>
        <p:nvSpPr>
          <p:cNvPr id="4" name="Slide Number Placeholder 3"/>
          <p:cNvSpPr>
            <a:spLocks noGrp="1"/>
          </p:cNvSpPr>
          <p:nvPr>
            <p:ph type="sldNum" sz="quarter" idx="10"/>
          </p:nvPr>
        </p:nvSpPr>
        <p:spPr/>
        <p:txBody>
          <a:bodyPr/>
          <a:lstStyle/>
          <a:p>
            <a:fld id="{ED93B40C-237B-D845-926C-E13DF3FF66A6}" type="slidenum">
              <a:rPr lang="en-US" smtClean="0"/>
              <a:t>7</a:t>
            </a:fld>
            <a:endParaRPr lang="en-US"/>
          </a:p>
        </p:txBody>
      </p:sp>
    </p:spTree>
    <p:extLst>
      <p:ext uri="{BB962C8B-B14F-4D97-AF65-F5344CB8AC3E}">
        <p14:creationId xmlns:p14="http://schemas.microsoft.com/office/powerpoint/2010/main" val="485433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3B40C-237B-D845-926C-E13DF3FF66A6}" type="slidenum">
              <a:rPr lang="en-US" smtClean="0"/>
              <a:t>8</a:t>
            </a:fld>
            <a:endParaRPr lang="en-US"/>
          </a:p>
        </p:txBody>
      </p:sp>
    </p:spTree>
    <p:extLst>
      <p:ext uri="{BB962C8B-B14F-4D97-AF65-F5344CB8AC3E}">
        <p14:creationId xmlns:p14="http://schemas.microsoft.com/office/powerpoint/2010/main" val="649968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Using this work data for different CPT codes, relative assessments of work were made by starting with a reference service assigned a standard work value of 100 units, which for urology was an ambulatory in-hospital diagnostic cystoscopy in a man with microscopic hematuria, then rating the work of other services compared to that reference service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ED93B40C-237B-D845-926C-E13DF3FF66A6}" type="slidenum">
              <a:rPr lang="en-US" smtClean="0"/>
              <a:t>9</a:t>
            </a:fld>
            <a:endParaRPr lang="en-US"/>
          </a:p>
        </p:txBody>
      </p:sp>
    </p:spTree>
    <p:extLst>
      <p:ext uri="{BB962C8B-B14F-4D97-AF65-F5344CB8AC3E}">
        <p14:creationId xmlns:p14="http://schemas.microsoft.com/office/powerpoint/2010/main" val="1142522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F51835-9CE2-4647-85E1-E6595775A195}" type="datetimeFigureOut">
              <a:rPr lang="en-US" smtClean="0"/>
              <a:t>6/17/19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F23E-473A-E049-9432-46AC70E6A287}" type="slidenum">
              <a:rPr lang="en-US" smtClean="0"/>
              <a:t>‹#›</a:t>
            </a:fld>
            <a:endParaRPr lang="en-US"/>
          </a:p>
        </p:txBody>
      </p:sp>
    </p:spTree>
    <p:extLst>
      <p:ext uri="{BB962C8B-B14F-4D97-AF65-F5344CB8AC3E}">
        <p14:creationId xmlns:p14="http://schemas.microsoft.com/office/powerpoint/2010/main" val="204214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F51835-9CE2-4647-85E1-E6595775A195}" type="datetimeFigureOut">
              <a:rPr lang="en-US" smtClean="0"/>
              <a:t>6/17/19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F23E-473A-E049-9432-46AC70E6A287}" type="slidenum">
              <a:rPr lang="en-US" smtClean="0"/>
              <a:t>‹#›</a:t>
            </a:fld>
            <a:endParaRPr lang="en-US"/>
          </a:p>
        </p:txBody>
      </p:sp>
    </p:spTree>
    <p:extLst>
      <p:ext uri="{BB962C8B-B14F-4D97-AF65-F5344CB8AC3E}">
        <p14:creationId xmlns:p14="http://schemas.microsoft.com/office/powerpoint/2010/main" val="144201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F51835-9CE2-4647-85E1-E6595775A195}" type="datetimeFigureOut">
              <a:rPr lang="en-US" smtClean="0"/>
              <a:t>6/17/19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F23E-473A-E049-9432-46AC70E6A287}" type="slidenum">
              <a:rPr lang="en-US" smtClean="0"/>
              <a:t>‹#›</a:t>
            </a:fld>
            <a:endParaRPr lang="en-US"/>
          </a:p>
        </p:txBody>
      </p:sp>
    </p:spTree>
    <p:extLst>
      <p:ext uri="{BB962C8B-B14F-4D97-AF65-F5344CB8AC3E}">
        <p14:creationId xmlns:p14="http://schemas.microsoft.com/office/powerpoint/2010/main" val="157245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F51835-9CE2-4647-85E1-E6595775A195}" type="datetimeFigureOut">
              <a:rPr lang="en-US" smtClean="0"/>
              <a:t>6/17/19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F23E-473A-E049-9432-46AC70E6A287}" type="slidenum">
              <a:rPr lang="en-US" smtClean="0"/>
              <a:t>‹#›</a:t>
            </a:fld>
            <a:endParaRPr lang="en-US"/>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33800" y="129759"/>
            <a:ext cx="1211814" cy="121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11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51835-9CE2-4647-85E1-E6595775A195}" type="datetimeFigureOut">
              <a:rPr lang="en-US" smtClean="0"/>
              <a:t>6/17/19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F23E-473A-E049-9432-46AC70E6A287}" type="slidenum">
              <a:rPr lang="en-US" smtClean="0"/>
              <a:t>‹#›</a:t>
            </a:fld>
            <a:endParaRPr lang="en-US"/>
          </a:p>
        </p:txBody>
      </p:sp>
    </p:spTree>
    <p:extLst>
      <p:ext uri="{BB962C8B-B14F-4D97-AF65-F5344CB8AC3E}">
        <p14:creationId xmlns:p14="http://schemas.microsoft.com/office/powerpoint/2010/main" val="159249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F51835-9CE2-4647-85E1-E6595775A195}" type="datetimeFigureOut">
              <a:rPr lang="en-US" smtClean="0"/>
              <a:t>6/17/19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F23E-473A-E049-9432-46AC70E6A287}" type="slidenum">
              <a:rPr lang="en-US" smtClean="0"/>
              <a:t>‹#›</a:t>
            </a:fld>
            <a:endParaRPr lang="en-US"/>
          </a:p>
        </p:txBody>
      </p:sp>
    </p:spTree>
    <p:extLst>
      <p:ext uri="{BB962C8B-B14F-4D97-AF65-F5344CB8AC3E}">
        <p14:creationId xmlns:p14="http://schemas.microsoft.com/office/powerpoint/2010/main" val="95104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F51835-9CE2-4647-85E1-E6595775A195}" type="datetimeFigureOut">
              <a:rPr lang="en-US" smtClean="0"/>
              <a:t>6/17/19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AF23E-473A-E049-9432-46AC70E6A287}" type="slidenum">
              <a:rPr lang="en-US" smtClean="0"/>
              <a:t>‹#›</a:t>
            </a:fld>
            <a:endParaRPr lang="en-US"/>
          </a:p>
        </p:txBody>
      </p:sp>
    </p:spTree>
    <p:extLst>
      <p:ext uri="{BB962C8B-B14F-4D97-AF65-F5344CB8AC3E}">
        <p14:creationId xmlns:p14="http://schemas.microsoft.com/office/powerpoint/2010/main" val="42454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F51835-9CE2-4647-85E1-E6595775A195}" type="datetimeFigureOut">
              <a:rPr lang="en-US" smtClean="0"/>
              <a:t>6/17/19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AF23E-473A-E049-9432-46AC70E6A287}" type="slidenum">
              <a:rPr lang="en-US" smtClean="0"/>
              <a:t>‹#›</a:t>
            </a:fld>
            <a:endParaRPr lang="en-US"/>
          </a:p>
        </p:txBody>
      </p:sp>
    </p:spTree>
    <p:extLst>
      <p:ext uri="{BB962C8B-B14F-4D97-AF65-F5344CB8AC3E}">
        <p14:creationId xmlns:p14="http://schemas.microsoft.com/office/powerpoint/2010/main" val="140502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51835-9CE2-4647-85E1-E6595775A195}" type="datetimeFigureOut">
              <a:rPr lang="en-US" smtClean="0"/>
              <a:t>6/17/19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AF23E-473A-E049-9432-46AC70E6A287}" type="slidenum">
              <a:rPr lang="en-US" smtClean="0"/>
              <a:t>‹#›</a:t>
            </a:fld>
            <a:endParaRPr lang="en-US"/>
          </a:p>
        </p:txBody>
      </p:sp>
    </p:spTree>
    <p:extLst>
      <p:ext uri="{BB962C8B-B14F-4D97-AF65-F5344CB8AC3E}">
        <p14:creationId xmlns:p14="http://schemas.microsoft.com/office/powerpoint/2010/main" val="47984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F51835-9CE2-4647-85E1-E6595775A195}" type="datetimeFigureOut">
              <a:rPr lang="en-US" smtClean="0"/>
              <a:t>6/17/19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F23E-473A-E049-9432-46AC70E6A287}" type="slidenum">
              <a:rPr lang="en-US" smtClean="0"/>
              <a:t>‹#›</a:t>
            </a:fld>
            <a:endParaRPr lang="en-US"/>
          </a:p>
        </p:txBody>
      </p:sp>
    </p:spTree>
    <p:extLst>
      <p:ext uri="{BB962C8B-B14F-4D97-AF65-F5344CB8AC3E}">
        <p14:creationId xmlns:p14="http://schemas.microsoft.com/office/powerpoint/2010/main" val="102081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F51835-9CE2-4647-85E1-E6595775A195}" type="datetimeFigureOut">
              <a:rPr lang="en-US" smtClean="0"/>
              <a:t>6/17/19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F23E-473A-E049-9432-46AC70E6A287}" type="slidenum">
              <a:rPr lang="en-US" smtClean="0"/>
              <a:t>‹#›</a:t>
            </a:fld>
            <a:endParaRPr lang="en-US"/>
          </a:p>
        </p:txBody>
      </p:sp>
    </p:spTree>
    <p:extLst>
      <p:ext uri="{BB962C8B-B14F-4D97-AF65-F5344CB8AC3E}">
        <p14:creationId xmlns:p14="http://schemas.microsoft.com/office/powerpoint/2010/main" val="5608822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51835-9CE2-4647-85E1-E6595775A195}" type="datetimeFigureOut">
              <a:rPr lang="en-US" smtClean="0"/>
              <a:t>6/17/19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AF23E-473A-E049-9432-46AC70E6A287}" type="slidenum">
              <a:rPr lang="en-US" smtClean="0"/>
              <a:t>‹#›</a:t>
            </a:fld>
            <a:endParaRPr lang="en-US"/>
          </a:p>
        </p:txBody>
      </p:sp>
    </p:spTree>
    <p:extLst>
      <p:ext uri="{BB962C8B-B14F-4D97-AF65-F5344CB8AC3E}">
        <p14:creationId xmlns:p14="http://schemas.microsoft.com/office/powerpoint/2010/main" val="20994346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jp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084" y="742949"/>
            <a:ext cx="11247120" cy="1372553"/>
          </a:xfrm>
        </p:spPr>
        <p:txBody>
          <a:bodyPr>
            <a:normAutofit/>
          </a:bodyPr>
          <a:lstStyle/>
          <a:p>
            <a:r>
              <a:rPr lang="en-US" sz="4000" b="1" dirty="0" err="1"/>
              <a:t>wRVUs</a:t>
            </a:r>
            <a:r>
              <a:rPr lang="en-US" sz="4000" b="1" dirty="0"/>
              <a:t>: Do They Really Measure the Workload and Complexity Of What We Do?</a:t>
            </a:r>
          </a:p>
        </p:txBody>
      </p:sp>
      <p:sp>
        <p:nvSpPr>
          <p:cNvPr id="6" name="TextBox 5"/>
          <p:cNvSpPr txBox="1"/>
          <p:nvPr/>
        </p:nvSpPr>
        <p:spPr>
          <a:xfrm>
            <a:off x="3115056" y="3079258"/>
            <a:ext cx="6086094" cy="1692771"/>
          </a:xfrm>
          <a:prstGeom prst="rect">
            <a:avLst/>
          </a:prstGeom>
          <a:noFill/>
        </p:spPr>
        <p:txBody>
          <a:bodyPr wrap="square" rtlCol="0">
            <a:spAutoFit/>
          </a:bodyPr>
          <a:lstStyle/>
          <a:p>
            <a:pPr algn="ctr"/>
            <a:r>
              <a:rPr lang="en-US" sz="3200" dirty="0"/>
              <a:t>Raj S. </a:t>
            </a:r>
            <a:r>
              <a:rPr lang="en-US" sz="3200" dirty="0" err="1"/>
              <a:t>Pruthi</a:t>
            </a:r>
            <a:r>
              <a:rPr lang="en-US" sz="3200" dirty="0"/>
              <a:t> MD MHA FACS</a:t>
            </a:r>
          </a:p>
          <a:p>
            <a:pPr algn="ctr"/>
            <a:r>
              <a:rPr lang="en-US" sz="2400"/>
              <a:t>Rhodes Distinguished Professor </a:t>
            </a:r>
            <a:r>
              <a:rPr lang="en-US" sz="2400" dirty="0"/>
              <a:t>and Chair</a:t>
            </a:r>
          </a:p>
          <a:p>
            <a:pPr algn="ctr"/>
            <a:r>
              <a:rPr lang="en-US" sz="2400" dirty="0"/>
              <a:t>Department of Urology</a:t>
            </a:r>
          </a:p>
          <a:p>
            <a:pPr algn="ctr"/>
            <a:r>
              <a:rPr lang="en-US" sz="2400" dirty="0"/>
              <a:t>The University of North Carolina at Chapel Hill</a:t>
            </a:r>
          </a:p>
        </p:txBody>
      </p:sp>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2196" y="5220904"/>
            <a:ext cx="1211814" cy="121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3"/>
          <p:cNvSpPr>
            <a:spLocks noGrp="1"/>
          </p:cNvSpPr>
          <p:nvPr>
            <p:ph type="subTitle" idx="1"/>
          </p:nvPr>
        </p:nvSpPr>
        <p:spPr>
          <a:xfrm>
            <a:off x="1586103" y="4907904"/>
            <a:ext cx="9144000" cy="1655762"/>
          </a:xfrm>
        </p:spPr>
        <p:txBody>
          <a:bodyPr/>
          <a:lstStyle/>
          <a:p>
            <a:endParaRPr lang="en-US" dirty="0"/>
          </a:p>
        </p:txBody>
      </p:sp>
    </p:spTree>
    <p:extLst>
      <p:ext uri="{BB962C8B-B14F-4D97-AF65-F5344CB8AC3E}">
        <p14:creationId xmlns:p14="http://schemas.microsoft.com/office/powerpoint/2010/main" val="1099072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INTRODUCTION</a:t>
            </a:r>
            <a:endParaRPr lang="en-US" sz="2133" dirty="0">
              <a:solidFill>
                <a:srgbClr val="009CDC"/>
              </a:solidFill>
              <a:latin typeface="Arial"/>
              <a:cs typeface="Arial"/>
            </a:endParaRPr>
          </a:p>
        </p:txBody>
      </p:sp>
      <p:sp>
        <p:nvSpPr>
          <p:cNvPr id="5" name="TextBox 4"/>
          <p:cNvSpPr txBox="1"/>
          <p:nvPr/>
        </p:nvSpPr>
        <p:spPr>
          <a:xfrm>
            <a:off x="609600" y="1498601"/>
            <a:ext cx="10871200" cy="1897699"/>
          </a:xfrm>
          <a:prstGeom prst="rect">
            <a:avLst/>
          </a:prstGeom>
          <a:noFill/>
        </p:spPr>
        <p:txBody>
          <a:bodyPr wrap="square" rtlCol="0">
            <a:spAutoFit/>
          </a:bodyPr>
          <a:lstStyle/>
          <a:p>
            <a:pPr marL="380990" indent="-380990">
              <a:buFont typeface="Arial"/>
              <a:buChar char="•"/>
            </a:pPr>
            <a:r>
              <a:rPr lang="en-US" sz="2933" dirty="0">
                <a:latin typeface="Arial"/>
                <a:cs typeface="Arial"/>
              </a:rPr>
              <a:t>RVU assignments initially made in consultation with nominees from various medical specialties</a:t>
            </a:r>
          </a:p>
          <a:p>
            <a:pPr marL="380990" indent="-380990">
              <a:buFont typeface="Arial"/>
              <a:buChar char="•"/>
            </a:pPr>
            <a:r>
              <a:rPr lang="en-US" sz="2933" dirty="0">
                <a:latin typeface="Arial"/>
                <a:cs typeface="Arial"/>
              </a:rPr>
              <a:t>Quarterly adjustments based on survey data</a:t>
            </a:r>
          </a:p>
          <a:p>
            <a:pPr marL="380990" indent="-380990">
              <a:buFont typeface="Arial"/>
              <a:buChar char="•"/>
            </a:pPr>
            <a:r>
              <a:rPr lang="en-US" sz="2933" dirty="0">
                <a:latin typeface="Arial"/>
                <a:cs typeface="Arial"/>
              </a:rPr>
              <a:t>Zero sum game</a:t>
            </a:r>
          </a:p>
        </p:txBody>
      </p:sp>
    </p:spTree>
    <p:extLst>
      <p:ext uri="{BB962C8B-B14F-4D97-AF65-F5344CB8AC3E}">
        <p14:creationId xmlns:p14="http://schemas.microsoft.com/office/powerpoint/2010/main" val="830596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C63CB9DF-22C8-6D4B-A939-19EE47DF3ECD}"/>
              </a:ext>
            </a:extLst>
          </p:cNvPr>
          <p:cNvSpPr>
            <a:spLocks noGrp="1"/>
          </p:cNvSpPr>
          <p:nvPr>
            <p:ph type="title"/>
          </p:nvPr>
        </p:nvSpPr>
        <p:spPr>
          <a:xfrm>
            <a:off x="838200" y="365125"/>
            <a:ext cx="10515600" cy="1325563"/>
          </a:xfrm>
        </p:spPr>
        <p:txBody>
          <a:bodyPr/>
          <a:lstStyle/>
          <a:p>
            <a:r>
              <a:rPr lang="en-US" dirty="0"/>
              <a:t>Changes to Work RVUs</a:t>
            </a:r>
          </a:p>
        </p:txBody>
      </p:sp>
      <p:sp>
        <p:nvSpPr>
          <p:cNvPr id="11" name="Right Arrow 10">
            <a:extLst>
              <a:ext uri="{FF2B5EF4-FFF2-40B4-BE49-F238E27FC236}">
                <a16:creationId xmlns:a16="http://schemas.microsoft.com/office/drawing/2014/main" xmlns="" id="{284C8864-562A-0846-AB7E-25B491E25F9E}"/>
              </a:ext>
            </a:extLst>
          </p:cNvPr>
          <p:cNvSpPr/>
          <p:nvPr/>
        </p:nvSpPr>
        <p:spPr>
          <a:xfrm>
            <a:off x="3298295" y="3996208"/>
            <a:ext cx="1069061" cy="378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xmlns="" id="{28E7D4E5-3091-0646-B785-755D451E3663}"/>
              </a:ext>
            </a:extLst>
          </p:cNvPr>
          <p:cNvSpPr txBox="1">
            <a:spLocks/>
          </p:cNvSpPr>
          <p:nvPr/>
        </p:nvSpPr>
        <p:spPr>
          <a:xfrm>
            <a:off x="5243358" y="1569305"/>
            <a:ext cx="14139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RUC</a:t>
            </a:r>
          </a:p>
        </p:txBody>
      </p:sp>
      <p:pic>
        <p:nvPicPr>
          <p:cNvPr id="14" name="Picture 13">
            <a:extLst>
              <a:ext uri="{FF2B5EF4-FFF2-40B4-BE49-F238E27FC236}">
                <a16:creationId xmlns:a16="http://schemas.microsoft.com/office/drawing/2014/main" xmlns="" id="{A8AB27AD-B5EF-E949-87F5-20BFD07D4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473" y="2640237"/>
            <a:ext cx="474463" cy="670291"/>
          </a:xfrm>
          <a:prstGeom prst="rect">
            <a:avLst/>
          </a:prstGeom>
          <a:solidFill>
            <a:srgbClr val="FFFF00"/>
          </a:solidFill>
        </p:spPr>
      </p:pic>
      <p:pic>
        <p:nvPicPr>
          <p:cNvPr id="15" name="Picture 14">
            <a:extLst>
              <a:ext uri="{FF2B5EF4-FFF2-40B4-BE49-F238E27FC236}">
                <a16:creationId xmlns:a16="http://schemas.microsoft.com/office/drawing/2014/main" xmlns="" id="{53C8F373-29A2-F543-83AF-21DCFCC57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094" y="2640237"/>
            <a:ext cx="474463" cy="670291"/>
          </a:xfrm>
          <a:prstGeom prst="rect">
            <a:avLst/>
          </a:prstGeom>
          <a:solidFill>
            <a:srgbClr val="FFFF00"/>
          </a:solidFill>
        </p:spPr>
      </p:pic>
      <p:pic>
        <p:nvPicPr>
          <p:cNvPr id="16" name="Picture 15">
            <a:extLst>
              <a:ext uri="{FF2B5EF4-FFF2-40B4-BE49-F238E27FC236}">
                <a16:creationId xmlns:a16="http://schemas.microsoft.com/office/drawing/2014/main" xmlns="" id="{1BD8FFDD-34C1-9942-8C8D-C99CDA49E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478" y="2640237"/>
            <a:ext cx="474463" cy="670291"/>
          </a:xfrm>
          <a:prstGeom prst="rect">
            <a:avLst/>
          </a:prstGeom>
          <a:solidFill>
            <a:srgbClr val="FFFF00"/>
          </a:solidFill>
        </p:spPr>
      </p:pic>
      <p:pic>
        <p:nvPicPr>
          <p:cNvPr id="17" name="Picture 16">
            <a:extLst>
              <a:ext uri="{FF2B5EF4-FFF2-40B4-BE49-F238E27FC236}">
                <a16:creationId xmlns:a16="http://schemas.microsoft.com/office/drawing/2014/main" xmlns="" id="{5A65D5C3-96B0-4144-880E-6004354C7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99" y="2650477"/>
            <a:ext cx="474463" cy="670291"/>
          </a:xfrm>
          <a:prstGeom prst="rect">
            <a:avLst/>
          </a:prstGeom>
          <a:solidFill>
            <a:srgbClr val="FFFF00"/>
          </a:solidFill>
        </p:spPr>
      </p:pic>
      <p:pic>
        <p:nvPicPr>
          <p:cNvPr id="18" name="Picture 17">
            <a:extLst>
              <a:ext uri="{FF2B5EF4-FFF2-40B4-BE49-F238E27FC236}">
                <a16:creationId xmlns:a16="http://schemas.microsoft.com/office/drawing/2014/main" xmlns="" id="{8EA2D8E2-734C-CC46-BCAF-815E10975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722" y="2640237"/>
            <a:ext cx="474463" cy="670291"/>
          </a:xfrm>
          <a:prstGeom prst="rect">
            <a:avLst/>
          </a:prstGeom>
          <a:solidFill>
            <a:srgbClr val="FFFF00"/>
          </a:solidFill>
        </p:spPr>
      </p:pic>
      <p:pic>
        <p:nvPicPr>
          <p:cNvPr id="19" name="Picture 18">
            <a:extLst>
              <a:ext uri="{FF2B5EF4-FFF2-40B4-BE49-F238E27FC236}">
                <a16:creationId xmlns:a16="http://schemas.microsoft.com/office/drawing/2014/main" xmlns="" id="{DB4C9AD6-822C-E747-9F68-FBA9C240A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999" y="2640237"/>
            <a:ext cx="474463" cy="670291"/>
          </a:xfrm>
          <a:prstGeom prst="rect">
            <a:avLst/>
          </a:prstGeom>
          <a:solidFill>
            <a:srgbClr val="FFFF00"/>
          </a:solidFill>
        </p:spPr>
      </p:pic>
      <p:pic>
        <p:nvPicPr>
          <p:cNvPr id="20" name="Picture 19">
            <a:extLst>
              <a:ext uri="{FF2B5EF4-FFF2-40B4-BE49-F238E27FC236}">
                <a16:creationId xmlns:a16="http://schemas.microsoft.com/office/drawing/2014/main" xmlns="" id="{FB4C40FB-1303-3A4E-ACEE-139715D3D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473" y="3331009"/>
            <a:ext cx="474463" cy="670291"/>
          </a:xfrm>
          <a:prstGeom prst="rect">
            <a:avLst/>
          </a:prstGeom>
          <a:solidFill>
            <a:srgbClr val="FFFF00"/>
          </a:solidFill>
        </p:spPr>
      </p:pic>
      <p:pic>
        <p:nvPicPr>
          <p:cNvPr id="21" name="Picture 20">
            <a:extLst>
              <a:ext uri="{FF2B5EF4-FFF2-40B4-BE49-F238E27FC236}">
                <a16:creationId xmlns:a16="http://schemas.microsoft.com/office/drawing/2014/main" xmlns="" id="{A3280541-778C-D241-A9D8-FDADC8949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094" y="3331009"/>
            <a:ext cx="474463" cy="670291"/>
          </a:xfrm>
          <a:prstGeom prst="rect">
            <a:avLst/>
          </a:prstGeom>
          <a:solidFill>
            <a:schemeClr val="accent1">
              <a:lumMod val="60000"/>
              <a:lumOff val="40000"/>
            </a:schemeClr>
          </a:solidFill>
        </p:spPr>
      </p:pic>
      <p:pic>
        <p:nvPicPr>
          <p:cNvPr id="22" name="Picture 21">
            <a:extLst>
              <a:ext uri="{FF2B5EF4-FFF2-40B4-BE49-F238E27FC236}">
                <a16:creationId xmlns:a16="http://schemas.microsoft.com/office/drawing/2014/main" xmlns="" id="{DCA6FC9D-DF6E-5045-95F3-63B2C5213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478" y="3331009"/>
            <a:ext cx="474463" cy="670291"/>
          </a:xfrm>
          <a:prstGeom prst="rect">
            <a:avLst/>
          </a:prstGeom>
        </p:spPr>
      </p:pic>
      <p:pic>
        <p:nvPicPr>
          <p:cNvPr id="23" name="Picture 22">
            <a:extLst>
              <a:ext uri="{FF2B5EF4-FFF2-40B4-BE49-F238E27FC236}">
                <a16:creationId xmlns:a16="http://schemas.microsoft.com/office/drawing/2014/main" xmlns="" id="{2DD2FFA9-37FA-3D49-969F-2865964E1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99" y="3341249"/>
            <a:ext cx="474463" cy="670291"/>
          </a:xfrm>
          <a:prstGeom prst="rect">
            <a:avLst/>
          </a:prstGeom>
        </p:spPr>
      </p:pic>
      <p:pic>
        <p:nvPicPr>
          <p:cNvPr id="24" name="Picture 23">
            <a:extLst>
              <a:ext uri="{FF2B5EF4-FFF2-40B4-BE49-F238E27FC236}">
                <a16:creationId xmlns:a16="http://schemas.microsoft.com/office/drawing/2014/main" xmlns="" id="{12572F64-8B86-984E-9802-39DB60609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722" y="3331009"/>
            <a:ext cx="474463" cy="670291"/>
          </a:xfrm>
          <a:prstGeom prst="rect">
            <a:avLst/>
          </a:prstGeom>
        </p:spPr>
      </p:pic>
      <p:pic>
        <p:nvPicPr>
          <p:cNvPr id="25" name="Picture 24">
            <a:extLst>
              <a:ext uri="{FF2B5EF4-FFF2-40B4-BE49-F238E27FC236}">
                <a16:creationId xmlns:a16="http://schemas.microsoft.com/office/drawing/2014/main" xmlns="" id="{5E30B58C-BF23-2B48-A45F-C7BA4A3A7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999" y="3331009"/>
            <a:ext cx="474463" cy="670291"/>
          </a:xfrm>
          <a:prstGeom prst="rect">
            <a:avLst/>
          </a:prstGeom>
        </p:spPr>
      </p:pic>
      <p:pic>
        <p:nvPicPr>
          <p:cNvPr id="26" name="Picture 25">
            <a:extLst>
              <a:ext uri="{FF2B5EF4-FFF2-40B4-BE49-F238E27FC236}">
                <a16:creationId xmlns:a16="http://schemas.microsoft.com/office/drawing/2014/main" xmlns="" id="{627C215E-5A59-754F-9D88-54114386B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473" y="4043691"/>
            <a:ext cx="474463" cy="670291"/>
          </a:xfrm>
          <a:prstGeom prst="rect">
            <a:avLst/>
          </a:prstGeom>
        </p:spPr>
      </p:pic>
      <p:pic>
        <p:nvPicPr>
          <p:cNvPr id="27" name="Picture 26">
            <a:extLst>
              <a:ext uri="{FF2B5EF4-FFF2-40B4-BE49-F238E27FC236}">
                <a16:creationId xmlns:a16="http://schemas.microsoft.com/office/drawing/2014/main" xmlns="" id="{FB6148DC-4DF8-AA4D-972F-CAE80EDB1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094" y="4043691"/>
            <a:ext cx="474463" cy="670291"/>
          </a:xfrm>
          <a:prstGeom prst="rect">
            <a:avLst/>
          </a:prstGeom>
        </p:spPr>
      </p:pic>
      <p:pic>
        <p:nvPicPr>
          <p:cNvPr id="28" name="Picture 27">
            <a:extLst>
              <a:ext uri="{FF2B5EF4-FFF2-40B4-BE49-F238E27FC236}">
                <a16:creationId xmlns:a16="http://schemas.microsoft.com/office/drawing/2014/main" xmlns="" id="{A36F13B9-DD35-4440-B00F-8E716B41E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478" y="4043691"/>
            <a:ext cx="474463" cy="670291"/>
          </a:xfrm>
          <a:prstGeom prst="rect">
            <a:avLst/>
          </a:prstGeom>
        </p:spPr>
      </p:pic>
      <p:pic>
        <p:nvPicPr>
          <p:cNvPr id="29" name="Picture 28">
            <a:extLst>
              <a:ext uri="{FF2B5EF4-FFF2-40B4-BE49-F238E27FC236}">
                <a16:creationId xmlns:a16="http://schemas.microsoft.com/office/drawing/2014/main" xmlns="" id="{66D5FD31-C9CE-C943-B08B-F241DE2A6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99" y="4053932"/>
            <a:ext cx="474463" cy="670291"/>
          </a:xfrm>
          <a:prstGeom prst="rect">
            <a:avLst/>
          </a:prstGeom>
        </p:spPr>
      </p:pic>
      <p:pic>
        <p:nvPicPr>
          <p:cNvPr id="30" name="Picture 29">
            <a:extLst>
              <a:ext uri="{FF2B5EF4-FFF2-40B4-BE49-F238E27FC236}">
                <a16:creationId xmlns:a16="http://schemas.microsoft.com/office/drawing/2014/main" xmlns="" id="{66E27F37-DD60-C740-847A-8FE69C67D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722" y="4043691"/>
            <a:ext cx="474463" cy="670291"/>
          </a:xfrm>
          <a:prstGeom prst="rect">
            <a:avLst/>
          </a:prstGeom>
        </p:spPr>
      </p:pic>
      <p:pic>
        <p:nvPicPr>
          <p:cNvPr id="31" name="Picture 30">
            <a:extLst>
              <a:ext uri="{FF2B5EF4-FFF2-40B4-BE49-F238E27FC236}">
                <a16:creationId xmlns:a16="http://schemas.microsoft.com/office/drawing/2014/main" xmlns="" id="{F72BE859-784B-6F4D-AB6B-669552B5F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999" y="4043691"/>
            <a:ext cx="474463" cy="670291"/>
          </a:xfrm>
          <a:prstGeom prst="rect">
            <a:avLst/>
          </a:prstGeom>
        </p:spPr>
      </p:pic>
      <p:pic>
        <p:nvPicPr>
          <p:cNvPr id="32" name="Picture 31">
            <a:extLst>
              <a:ext uri="{FF2B5EF4-FFF2-40B4-BE49-F238E27FC236}">
                <a16:creationId xmlns:a16="http://schemas.microsoft.com/office/drawing/2014/main" xmlns="" id="{4F3E04D6-71A1-6942-B5B8-3E98E3A78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473" y="4776855"/>
            <a:ext cx="474463" cy="670291"/>
          </a:xfrm>
          <a:prstGeom prst="rect">
            <a:avLst/>
          </a:prstGeom>
        </p:spPr>
      </p:pic>
      <p:pic>
        <p:nvPicPr>
          <p:cNvPr id="33" name="Picture 32">
            <a:extLst>
              <a:ext uri="{FF2B5EF4-FFF2-40B4-BE49-F238E27FC236}">
                <a16:creationId xmlns:a16="http://schemas.microsoft.com/office/drawing/2014/main" xmlns="" id="{EF55124D-07A0-214E-A13A-F7E5699B6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094" y="4776855"/>
            <a:ext cx="474463" cy="670291"/>
          </a:xfrm>
          <a:prstGeom prst="rect">
            <a:avLst/>
          </a:prstGeom>
        </p:spPr>
      </p:pic>
      <p:pic>
        <p:nvPicPr>
          <p:cNvPr id="34" name="Picture 33">
            <a:extLst>
              <a:ext uri="{FF2B5EF4-FFF2-40B4-BE49-F238E27FC236}">
                <a16:creationId xmlns:a16="http://schemas.microsoft.com/office/drawing/2014/main" xmlns="" id="{2138825A-0B86-464A-80E4-8D2E72132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478" y="4776855"/>
            <a:ext cx="474463" cy="670291"/>
          </a:xfrm>
          <a:prstGeom prst="rect">
            <a:avLst/>
          </a:prstGeom>
        </p:spPr>
      </p:pic>
      <p:pic>
        <p:nvPicPr>
          <p:cNvPr id="35" name="Picture 34">
            <a:extLst>
              <a:ext uri="{FF2B5EF4-FFF2-40B4-BE49-F238E27FC236}">
                <a16:creationId xmlns:a16="http://schemas.microsoft.com/office/drawing/2014/main" xmlns="" id="{8DCC968E-C834-E846-9E5E-02712062B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99" y="4787096"/>
            <a:ext cx="474463" cy="670291"/>
          </a:xfrm>
          <a:prstGeom prst="rect">
            <a:avLst/>
          </a:prstGeom>
        </p:spPr>
      </p:pic>
      <p:pic>
        <p:nvPicPr>
          <p:cNvPr id="36" name="Picture 35">
            <a:extLst>
              <a:ext uri="{FF2B5EF4-FFF2-40B4-BE49-F238E27FC236}">
                <a16:creationId xmlns:a16="http://schemas.microsoft.com/office/drawing/2014/main" xmlns="" id="{C4567412-65FC-7E4E-AF57-D8C8C3694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722" y="4776855"/>
            <a:ext cx="474463" cy="670291"/>
          </a:xfrm>
          <a:prstGeom prst="rect">
            <a:avLst/>
          </a:prstGeom>
        </p:spPr>
      </p:pic>
      <p:pic>
        <p:nvPicPr>
          <p:cNvPr id="37" name="Picture 36">
            <a:extLst>
              <a:ext uri="{FF2B5EF4-FFF2-40B4-BE49-F238E27FC236}">
                <a16:creationId xmlns:a16="http://schemas.microsoft.com/office/drawing/2014/main" xmlns="" id="{6F0BDA95-DA65-C94E-BE63-0D3EC7A77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999" y="4776855"/>
            <a:ext cx="474463" cy="670291"/>
          </a:xfrm>
          <a:prstGeom prst="rect">
            <a:avLst/>
          </a:prstGeom>
        </p:spPr>
      </p:pic>
      <p:pic>
        <p:nvPicPr>
          <p:cNvPr id="38" name="Picture 37">
            <a:extLst>
              <a:ext uri="{FF2B5EF4-FFF2-40B4-BE49-F238E27FC236}">
                <a16:creationId xmlns:a16="http://schemas.microsoft.com/office/drawing/2014/main" xmlns="" id="{AB3903C6-8762-3343-817F-A7F669913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473" y="5517517"/>
            <a:ext cx="474463" cy="670291"/>
          </a:xfrm>
          <a:prstGeom prst="rect">
            <a:avLst/>
          </a:prstGeom>
        </p:spPr>
      </p:pic>
      <p:pic>
        <p:nvPicPr>
          <p:cNvPr id="39" name="Picture 38">
            <a:extLst>
              <a:ext uri="{FF2B5EF4-FFF2-40B4-BE49-F238E27FC236}">
                <a16:creationId xmlns:a16="http://schemas.microsoft.com/office/drawing/2014/main" xmlns="" id="{C77D4480-2BF4-9941-8412-E6350D75D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094" y="5517517"/>
            <a:ext cx="474463" cy="670291"/>
          </a:xfrm>
          <a:prstGeom prst="rect">
            <a:avLst/>
          </a:prstGeom>
        </p:spPr>
      </p:pic>
      <p:pic>
        <p:nvPicPr>
          <p:cNvPr id="40" name="Picture 39">
            <a:extLst>
              <a:ext uri="{FF2B5EF4-FFF2-40B4-BE49-F238E27FC236}">
                <a16:creationId xmlns:a16="http://schemas.microsoft.com/office/drawing/2014/main" xmlns="" id="{EA770F43-B6ED-8442-BCC8-4A40F8023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478" y="5517517"/>
            <a:ext cx="474463" cy="670291"/>
          </a:xfrm>
          <a:prstGeom prst="rect">
            <a:avLst/>
          </a:prstGeom>
        </p:spPr>
      </p:pic>
      <p:pic>
        <p:nvPicPr>
          <p:cNvPr id="41" name="Picture 40">
            <a:extLst>
              <a:ext uri="{FF2B5EF4-FFF2-40B4-BE49-F238E27FC236}">
                <a16:creationId xmlns:a16="http://schemas.microsoft.com/office/drawing/2014/main" xmlns="" id="{E51021D5-4ED8-B44F-8910-DF0FE117A7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99" y="5527759"/>
            <a:ext cx="474463" cy="670291"/>
          </a:xfrm>
          <a:prstGeom prst="rect">
            <a:avLst/>
          </a:prstGeom>
        </p:spPr>
      </p:pic>
      <p:pic>
        <p:nvPicPr>
          <p:cNvPr id="42" name="Picture 41">
            <a:extLst>
              <a:ext uri="{FF2B5EF4-FFF2-40B4-BE49-F238E27FC236}">
                <a16:creationId xmlns:a16="http://schemas.microsoft.com/office/drawing/2014/main" xmlns="" id="{20D9A704-2180-FE40-8F89-1A3562424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722" y="5517517"/>
            <a:ext cx="474463" cy="670291"/>
          </a:xfrm>
          <a:prstGeom prst="rect">
            <a:avLst/>
          </a:prstGeom>
        </p:spPr>
      </p:pic>
      <p:pic>
        <p:nvPicPr>
          <p:cNvPr id="43" name="Picture 42">
            <a:extLst>
              <a:ext uri="{FF2B5EF4-FFF2-40B4-BE49-F238E27FC236}">
                <a16:creationId xmlns:a16="http://schemas.microsoft.com/office/drawing/2014/main" xmlns="" id="{69B292A6-5FEF-E742-BDE3-A7B644ABA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999" y="5517517"/>
            <a:ext cx="474463" cy="670291"/>
          </a:xfrm>
          <a:prstGeom prst="rect">
            <a:avLst/>
          </a:prstGeom>
        </p:spPr>
      </p:pic>
      <p:pic>
        <p:nvPicPr>
          <p:cNvPr id="44" name="Picture 43">
            <a:extLst>
              <a:ext uri="{FF2B5EF4-FFF2-40B4-BE49-F238E27FC236}">
                <a16:creationId xmlns:a16="http://schemas.microsoft.com/office/drawing/2014/main" xmlns="" id="{33158789-D952-2844-8D63-4F1C088CD4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9611" y="3331010"/>
            <a:ext cx="3308136" cy="1654068"/>
          </a:xfrm>
          <a:prstGeom prst="rect">
            <a:avLst/>
          </a:prstGeom>
        </p:spPr>
      </p:pic>
      <p:sp>
        <p:nvSpPr>
          <p:cNvPr id="45" name="Right Arrow 44">
            <a:extLst>
              <a:ext uri="{FF2B5EF4-FFF2-40B4-BE49-F238E27FC236}">
                <a16:creationId xmlns:a16="http://schemas.microsoft.com/office/drawing/2014/main" xmlns="" id="{25488A22-FF95-414D-9599-B16EAD469CEF}"/>
              </a:ext>
            </a:extLst>
          </p:cNvPr>
          <p:cNvSpPr/>
          <p:nvPr/>
        </p:nvSpPr>
        <p:spPr>
          <a:xfrm>
            <a:off x="7472411" y="3996208"/>
            <a:ext cx="1069061" cy="378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xmlns="" id="{0FE2C96B-7A28-304B-A099-D426A07267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598" y="2059505"/>
            <a:ext cx="1744133" cy="1046480"/>
          </a:xfrm>
          <a:prstGeom prst="rect">
            <a:avLst/>
          </a:prstGeom>
        </p:spPr>
      </p:pic>
      <p:pic>
        <p:nvPicPr>
          <p:cNvPr id="47" name="Picture 46">
            <a:extLst>
              <a:ext uri="{FF2B5EF4-FFF2-40B4-BE49-F238E27FC236}">
                <a16:creationId xmlns:a16="http://schemas.microsoft.com/office/drawing/2014/main" xmlns="" id="{CE5E6273-D242-054C-9C32-0B82202C37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531" y="3105985"/>
            <a:ext cx="1854200" cy="1854200"/>
          </a:xfrm>
          <a:prstGeom prst="rect">
            <a:avLst/>
          </a:prstGeom>
        </p:spPr>
      </p:pic>
      <p:sp>
        <p:nvSpPr>
          <p:cNvPr id="48" name="Title 1">
            <a:extLst>
              <a:ext uri="{FF2B5EF4-FFF2-40B4-BE49-F238E27FC236}">
                <a16:creationId xmlns:a16="http://schemas.microsoft.com/office/drawing/2014/main" xmlns="" id="{B84ACD16-8C70-7F4E-BE5C-5B3E842CC99A}"/>
              </a:ext>
            </a:extLst>
          </p:cNvPr>
          <p:cNvSpPr txBox="1">
            <a:spLocks/>
          </p:cNvSpPr>
          <p:nvPr/>
        </p:nvSpPr>
        <p:spPr>
          <a:xfrm>
            <a:off x="293341" y="4752773"/>
            <a:ext cx="33926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Summary of Recommendation</a:t>
            </a:r>
          </a:p>
        </p:txBody>
      </p:sp>
      <p:sp>
        <p:nvSpPr>
          <p:cNvPr id="49" name="Title 10">
            <a:extLst>
              <a:ext uri="{FF2B5EF4-FFF2-40B4-BE49-F238E27FC236}">
                <a16:creationId xmlns:a16="http://schemas.microsoft.com/office/drawing/2014/main" xmlns="" id="{6CD40C09-48A2-0447-890F-A3F030A5D246}"/>
              </a:ext>
            </a:extLst>
          </p:cNvPr>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INTRODUCTION</a:t>
            </a:r>
            <a:endParaRPr lang="en-US" sz="2133" dirty="0">
              <a:solidFill>
                <a:srgbClr val="009CDC"/>
              </a:solidFill>
              <a:latin typeface="Arial"/>
              <a:cs typeface="Arial"/>
            </a:endParaRPr>
          </a:p>
        </p:txBody>
      </p:sp>
    </p:spTree>
    <p:extLst>
      <p:ext uri="{BB962C8B-B14F-4D97-AF65-F5344CB8AC3E}">
        <p14:creationId xmlns:p14="http://schemas.microsoft.com/office/powerpoint/2010/main" val="195763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Gets Surveys?</a:t>
            </a:r>
          </a:p>
        </p:txBody>
      </p:sp>
      <p:sp>
        <p:nvSpPr>
          <p:cNvPr id="3" name="Content Placeholder 2"/>
          <p:cNvSpPr>
            <a:spLocks noGrp="1"/>
          </p:cNvSpPr>
          <p:nvPr>
            <p:ph idx="1"/>
          </p:nvPr>
        </p:nvSpPr>
        <p:spPr/>
        <p:txBody>
          <a:bodyPr/>
          <a:lstStyle/>
          <a:p>
            <a:r>
              <a:rPr lang="en-US" dirty="0"/>
              <a:t>Respondents selected by AUA by random sampling</a:t>
            </a:r>
          </a:p>
          <a:p>
            <a:r>
              <a:rPr lang="en-US" dirty="0"/>
              <a:t>May be sub-specialty, e.g. prosthetics</a:t>
            </a:r>
          </a:p>
          <a:p>
            <a:r>
              <a:rPr lang="en-US" dirty="0"/>
              <a:t>May be general, e.g. </a:t>
            </a:r>
            <a:r>
              <a:rPr lang="en-US" dirty="0" err="1"/>
              <a:t>cysto</a:t>
            </a:r>
            <a:r>
              <a:rPr lang="en-US" dirty="0"/>
              <a:t> with dilation</a:t>
            </a:r>
          </a:p>
          <a:p>
            <a:r>
              <a:rPr lang="en-US" dirty="0"/>
              <a:t>Private practice (small &amp; large), hospital-based, and academic</a:t>
            </a:r>
          </a:p>
          <a:p>
            <a:r>
              <a:rPr lang="en-US" dirty="0"/>
              <a:t>Need at least 30-50 responses -- ideally &gt;100 responses </a:t>
            </a:r>
          </a:p>
          <a:p>
            <a:endParaRPr lang="en-US" dirty="0"/>
          </a:p>
        </p:txBody>
      </p:sp>
      <p:sp>
        <p:nvSpPr>
          <p:cNvPr id="4" name="Title 10">
            <a:extLst>
              <a:ext uri="{FF2B5EF4-FFF2-40B4-BE49-F238E27FC236}">
                <a16:creationId xmlns:a16="http://schemas.microsoft.com/office/drawing/2014/main" xmlns="" id="{2AD9632D-A976-CE4E-B5B3-C781F9D2045D}"/>
              </a:ext>
            </a:extLst>
          </p:cNvPr>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INTRODUCTION</a:t>
            </a:r>
            <a:endParaRPr lang="en-US" sz="2133" dirty="0">
              <a:solidFill>
                <a:srgbClr val="009CDC"/>
              </a:solidFill>
              <a:latin typeface="Arial"/>
              <a:cs typeface="Arial"/>
            </a:endParaRPr>
          </a:p>
        </p:txBody>
      </p:sp>
    </p:spTree>
    <p:extLst>
      <p:ext uri="{BB962C8B-B14F-4D97-AF65-F5344CB8AC3E}">
        <p14:creationId xmlns:p14="http://schemas.microsoft.com/office/powerpoint/2010/main" val="3467581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498600"/>
            <a:ext cx="10871200" cy="4154407"/>
          </a:xfrm>
          <a:prstGeom prst="rect">
            <a:avLst/>
          </a:prstGeom>
          <a:noFill/>
        </p:spPr>
        <p:txBody>
          <a:bodyPr wrap="square" rtlCol="0">
            <a:spAutoFit/>
          </a:bodyPr>
          <a:lstStyle/>
          <a:p>
            <a:pPr marL="380990" indent="-380990">
              <a:buFont typeface="Arial"/>
              <a:buChar char="•"/>
            </a:pPr>
            <a:r>
              <a:rPr lang="en-US" sz="2933" dirty="0">
                <a:latin typeface="Arial"/>
                <a:cs typeface="Arial"/>
              </a:rPr>
              <a:t>Subjective methodology linked with compensation</a:t>
            </a:r>
          </a:p>
          <a:p>
            <a:pPr marL="380990" indent="-380990">
              <a:buFont typeface="Arial"/>
              <a:buChar char="•"/>
            </a:pPr>
            <a:r>
              <a:rPr lang="en-US" sz="2933" dirty="0">
                <a:latin typeface="Arial"/>
                <a:cs typeface="Arial"/>
              </a:rPr>
              <a:t>Accurate measure of surgical complexity? workload? effort? time? difficulty?</a:t>
            </a:r>
          </a:p>
          <a:p>
            <a:pPr marL="380990" indent="-380990">
              <a:buFont typeface="Arial"/>
              <a:buChar char="•"/>
            </a:pPr>
            <a:r>
              <a:rPr lang="en-US" sz="2933" dirty="0">
                <a:latin typeface="Arial"/>
                <a:cs typeface="Arial"/>
              </a:rPr>
              <a:t>Controversy in literature</a:t>
            </a:r>
          </a:p>
          <a:p>
            <a:pPr marL="380990" indent="-380990">
              <a:buFont typeface="Arial"/>
              <a:buChar char="•"/>
            </a:pPr>
            <a:r>
              <a:rPr lang="en-US" sz="2933" dirty="0">
                <a:latin typeface="Arial"/>
                <a:cs typeface="Arial"/>
              </a:rPr>
              <a:t>Correlates with:</a:t>
            </a:r>
          </a:p>
          <a:p>
            <a:pPr marL="990575" lvl="1" indent="-380990">
              <a:buFont typeface="Arial"/>
              <a:buChar char="•"/>
            </a:pPr>
            <a:r>
              <a:rPr lang="en-US" sz="2933" dirty="0">
                <a:latin typeface="Arial"/>
                <a:cs typeface="Arial"/>
              </a:rPr>
              <a:t>complications in hepatic, vascular, plastic surgery</a:t>
            </a:r>
          </a:p>
          <a:p>
            <a:pPr marL="990575" lvl="1" indent="-380990">
              <a:buFont typeface="Arial"/>
              <a:buChar char="•"/>
            </a:pPr>
            <a:r>
              <a:rPr lang="en-US" sz="2933" dirty="0">
                <a:latin typeface="Arial"/>
                <a:cs typeface="Arial"/>
              </a:rPr>
              <a:t>op time in pediatric surgery</a:t>
            </a:r>
          </a:p>
          <a:p>
            <a:pPr marL="380990" indent="-380990">
              <a:buFont typeface="Arial"/>
              <a:buChar char="•"/>
            </a:pPr>
            <a:r>
              <a:rPr lang="en-US" sz="2933" dirty="0">
                <a:latin typeface="Arial"/>
                <a:cs typeface="Arial"/>
              </a:rPr>
              <a:t>Poor correlation with:</a:t>
            </a:r>
          </a:p>
          <a:p>
            <a:pPr marL="990575" lvl="1" indent="-380990">
              <a:buFont typeface="Arial"/>
              <a:buChar char="•"/>
            </a:pPr>
            <a:r>
              <a:rPr lang="en-US" sz="2933" dirty="0">
                <a:latin typeface="Arial"/>
                <a:cs typeface="Arial"/>
              </a:rPr>
              <a:t>op time, LOS, mortality in general surgery</a:t>
            </a:r>
          </a:p>
        </p:txBody>
      </p:sp>
      <p:sp>
        <p:nvSpPr>
          <p:cNvPr id="4" name="Title 10"/>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INTRODUCTION</a:t>
            </a:r>
            <a:endParaRPr lang="en-US" sz="2133" dirty="0">
              <a:solidFill>
                <a:srgbClr val="009CDC"/>
              </a:solidFill>
              <a:latin typeface="Arial"/>
              <a:cs typeface="Arial"/>
            </a:endParaRPr>
          </a:p>
        </p:txBody>
      </p:sp>
      <p:sp>
        <p:nvSpPr>
          <p:cNvPr id="2" name="TextBox 1">
            <a:extLst>
              <a:ext uri="{FF2B5EF4-FFF2-40B4-BE49-F238E27FC236}">
                <a16:creationId xmlns:a16="http://schemas.microsoft.com/office/drawing/2014/main" xmlns="" id="{FC1D507E-3B61-7843-80B3-3CEB89C793F6}"/>
              </a:ext>
            </a:extLst>
          </p:cNvPr>
          <p:cNvSpPr txBox="1"/>
          <p:nvPr/>
        </p:nvSpPr>
        <p:spPr>
          <a:xfrm>
            <a:off x="2812473" y="5929745"/>
            <a:ext cx="4835236" cy="646331"/>
          </a:xfrm>
          <a:prstGeom prst="rect">
            <a:avLst/>
          </a:prstGeom>
          <a:noFill/>
        </p:spPr>
        <p:txBody>
          <a:bodyPr wrap="square" rtlCol="0">
            <a:spAutoFit/>
          </a:bodyPr>
          <a:lstStyle/>
          <a:p>
            <a:pPr algn="ctr"/>
            <a:r>
              <a:rPr lang="en-US" sz="3600" i="1" dirty="0"/>
              <a:t>? Urology</a:t>
            </a:r>
          </a:p>
        </p:txBody>
      </p:sp>
    </p:spTree>
    <p:extLst>
      <p:ext uri="{BB962C8B-B14F-4D97-AF65-F5344CB8AC3E}">
        <p14:creationId xmlns:p14="http://schemas.microsoft.com/office/powerpoint/2010/main" val="1014090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METHODS</a:t>
            </a:r>
            <a:endParaRPr lang="en-US" sz="2133" dirty="0">
              <a:solidFill>
                <a:srgbClr val="009CDC"/>
              </a:solidFill>
              <a:latin typeface="Arial"/>
              <a:cs typeface="Arial"/>
            </a:endParaRPr>
          </a:p>
        </p:txBody>
      </p:sp>
      <p:pic>
        <p:nvPicPr>
          <p:cNvPr id="3" name="Picture 2">
            <a:extLst>
              <a:ext uri="{FF2B5EF4-FFF2-40B4-BE49-F238E27FC236}">
                <a16:creationId xmlns:a16="http://schemas.microsoft.com/office/drawing/2014/main" xmlns="" id="{EF8C6028-ADE7-7341-898F-4FF90EF20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0" y="1397000"/>
            <a:ext cx="4064000" cy="2269067"/>
          </a:xfrm>
          <a:prstGeom prst="rect">
            <a:avLst/>
          </a:prstGeom>
        </p:spPr>
      </p:pic>
      <p:sp>
        <p:nvSpPr>
          <p:cNvPr id="4" name="TextBox 3">
            <a:extLst>
              <a:ext uri="{FF2B5EF4-FFF2-40B4-BE49-F238E27FC236}">
                <a16:creationId xmlns:a16="http://schemas.microsoft.com/office/drawing/2014/main" xmlns="" id="{D6100560-5C26-4F42-B5A3-A716F9832233}"/>
              </a:ext>
            </a:extLst>
          </p:cNvPr>
          <p:cNvSpPr txBox="1"/>
          <p:nvPr/>
        </p:nvSpPr>
        <p:spPr>
          <a:xfrm>
            <a:off x="-406399" y="3429000"/>
            <a:ext cx="4933244" cy="1938992"/>
          </a:xfrm>
          <a:prstGeom prst="rect">
            <a:avLst/>
          </a:prstGeom>
          <a:noFill/>
        </p:spPr>
        <p:txBody>
          <a:bodyPr wrap="square" rtlCol="0">
            <a:spAutoFit/>
          </a:bodyPr>
          <a:lstStyle/>
          <a:p>
            <a:pPr algn="ctr"/>
            <a:r>
              <a:rPr lang="en-US" sz="2400" dirty="0"/>
              <a:t>American College of Surgeons </a:t>
            </a:r>
          </a:p>
          <a:p>
            <a:pPr algn="ctr"/>
            <a:r>
              <a:rPr lang="en-US" sz="2400" dirty="0"/>
              <a:t>National Surgical Quality Improvement Program</a:t>
            </a:r>
          </a:p>
          <a:p>
            <a:pPr algn="ctr"/>
            <a:endParaRPr lang="en-US" sz="2400" dirty="0"/>
          </a:p>
          <a:p>
            <a:pPr algn="ctr"/>
            <a:r>
              <a:rPr lang="en-US" sz="2400" dirty="0"/>
              <a:t>2012-2016 </a:t>
            </a:r>
          </a:p>
        </p:txBody>
      </p:sp>
      <p:cxnSp>
        <p:nvCxnSpPr>
          <p:cNvPr id="5" name="Straight Arrow Connector 4">
            <a:extLst>
              <a:ext uri="{FF2B5EF4-FFF2-40B4-BE49-F238E27FC236}">
                <a16:creationId xmlns:a16="http://schemas.microsoft.com/office/drawing/2014/main" xmlns="" id="{7126BF30-6DC4-6344-A8E0-7C6B08790937}"/>
              </a:ext>
            </a:extLst>
          </p:cNvPr>
          <p:cNvCxnSpPr>
            <a:cxnSpLocks/>
          </p:cNvCxnSpPr>
          <p:nvPr/>
        </p:nvCxnSpPr>
        <p:spPr>
          <a:xfrm>
            <a:off x="3556000" y="3429000"/>
            <a:ext cx="8494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FA5E62B9-3C75-6345-ABDF-32E354B85722}"/>
              </a:ext>
            </a:extLst>
          </p:cNvPr>
          <p:cNvSpPr txBox="1"/>
          <p:nvPr/>
        </p:nvSpPr>
        <p:spPr>
          <a:xfrm>
            <a:off x="1930401" y="2108201"/>
            <a:ext cx="6389511" cy="1323439"/>
          </a:xfrm>
          <a:prstGeom prst="rect">
            <a:avLst/>
          </a:prstGeom>
          <a:noFill/>
        </p:spPr>
        <p:txBody>
          <a:bodyPr wrap="square" rtlCol="0">
            <a:spAutoFit/>
          </a:bodyPr>
          <a:lstStyle/>
          <a:p>
            <a:pPr algn="ctr"/>
            <a:r>
              <a:rPr lang="en-US" sz="8000" dirty="0"/>
              <a:t>56</a:t>
            </a:r>
          </a:p>
        </p:txBody>
      </p:sp>
      <p:sp>
        <p:nvSpPr>
          <p:cNvPr id="7" name="TextBox 6">
            <a:extLst>
              <a:ext uri="{FF2B5EF4-FFF2-40B4-BE49-F238E27FC236}">
                <a16:creationId xmlns:a16="http://schemas.microsoft.com/office/drawing/2014/main" xmlns="" id="{509EE5BF-8F26-9E42-B489-E442FD0E4C48}"/>
              </a:ext>
            </a:extLst>
          </p:cNvPr>
          <p:cNvSpPr txBox="1"/>
          <p:nvPr/>
        </p:nvSpPr>
        <p:spPr>
          <a:xfrm>
            <a:off x="1930401" y="3225801"/>
            <a:ext cx="6389511" cy="461665"/>
          </a:xfrm>
          <a:prstGeom prst="rect">
            <a:avLst/>
          </a:prstGeom>
          <a:noFill/>
        </p:spPr>
        <p:txBody>
          <a:bodyPr wrap="square" rtlCol="0">
            <a:spAutoFit/>
          </a:bodyPr>
          <a:lstStyle/>
          <a:p>
            <a:pPr algn="ctr"/>
            <a:r>
              <a:rPr lang="en-US" sz="2400" dirty="0"/>
              <a:t>CPT codes</a:t>
            </a:r>
          </a:p>
        </p:txBody>
      </p:sp>
      <p:cxnSp>
        <p:nvCxnSpPr>
          <p:cNvPr id="8" name="Straight Arrow Connector 7">
            <a:extLst>
              <a:ext uri="{FF2B5EF4-FFF2-40B4-BE49-F238E27FC236}">
                <a16:creationId xmlns:a16="http://schemas.microsoft.com/office/drawing/2014/main" xmlns="" id="{6DA8BB8E-D289-5C4C-89C3-730C43E81FB1}"/>
              </a:ext>
            </a:extLst>
          </p:cNvPr>
          <p:cNvCxnSpPr>
            <a:cxnSpLocks/>
          </p:cNvCxnSpPr>
          <p:nvPr/>
        </p:nvCxnSpPr>
        <p:spPr>
          <a:xfrm>
            <a:off x="5791200" y="3429000"/>
            <a:ext cx="8494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2F108FCF-2F6E-5042-95DA-5E41409FF2CB}"/>
              </a:ext>
            </a:extLst>
          </p:cNvPr>
          <p:cNvSpPr txBox="1"/>
          <p:nvPr/>
        </p:nvSpPr>
        <p:spPr>
          <a:xfrm>
            <a:off x="4267201" y="3124201"/>
            <a:ext cx="6389511" cy="461665"/>
          </a:xfrm>
          <a:prstGeom prst="rect">
            <a:avLst/>
          </a:prstGeom>
          <a:noFill/>
        </p:spPr>
        <p:txBody>
          <a:bodyPr wrap="square" rtlCol="0">
            <a:spAutoFit/>
          </a:bodyPr>
          <a:lstStyle/>
          <a:p>
            <a:pPr algn="ctr"/>
            <a:r>
              <a:rPr lang="en-US" sz="2400" dirty="0"/>
              <a:t>Work RVUs</a:t>
            </a:r>
          </a:p>
        </p:txBody>
      </p:sp>
      <p:cxnSp>
        <p:nvCxnSpPr>
          <p:cNvPr id="10" name="Straight Arrow Connector 9">
            <a:extLst>
              <a:ext uri="{FF2B5EF4-FFF2-40B4-BE49-F238E27FC236}">
                <a16:creationId xmlns:a16="http://schemas.microsoft.com/office/drawing/2014/main" xmlns="" id="{F0B16919-5E3E-D04D-B81F-EADF0FB2FF01}"/>
              </a:ext>
            </a:extLst>
          </p:cNvPr>
          <p:cNvCxnSpPr>
            <a:cxnSpLocks/>
          </p:cNvCxnSpPr>
          <p:nvPr/>
        </p:nvCxnSpPr>
        <p:spPr>
          <a:xfrm>
            <a:off x="8229600" y="3429000"/>
            <a:ext cx="8494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Left Brace 10">
            <a:extLst>
              <a:ext uri="{FF2B5EF4-FFF2-40B4-BE49-F238E27FC236}">
                <a16:creationId xmlns:a16="http://schemas.microsoft.com/office/drawing/2014/main" xmlns="" id="{309BDC21-9715-B24D-ADA7-87651E5B95A0}"/>
              </a:ext>
            </a:extLst>
          </p:cNvPr>
          <p:cNvSpPr/>
          <p:nvPr/>
        </p:nvSpPr>
        <p:spPr>
          <a:xfrm>
            <a:off x="9144001" y="889001"/>
            <a:ext cx="794735" cy="50534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TextBox 11">
            <a:extLst>
              <a:ext uri="{FF2B5EF4-FFF2-40B4-BE49-F238E27FC236}">
                <a16:creationId xmlns:a16="http://schemas.microsoft.com/office/drawing/2014/main" xmlns="" id="{131BCFB6-8B76-8542-9964-E607881D81D7}"/>
              </a:ext>
            </a:extLst>
          </p:cNvPr>
          <p:cNvSpPr txBox="1"/>
          <p:nvPr/>
        </p:nvSpPr>
        <p:spPr>
          <a:xfrm>
            <a:off x="9855201" y="1295401"/>
            <a:ext cx="6389511" cy="4524315"/>
          </a:xfrm>
          <a:prstGeom prst="rect">
            <a:avLst/>
          </a:prstGeom>
          <a:noFill/>
        </p:spPr>
        <p:txBody>
          <a:bodyPr wrap="square" rtlCol="0">
            <a:spAutoFit/>
          </a:bodyPr>
          <a:lstStyle/>
          <a:p>
            <a:r>
              <a:rPr lang="en-US" sz="2400" dirty="0"/>
              <a:t>Op time</a:t>
            </a:r>
          </a:p>
          <a:p>
            <a:endParaRPr lang="en-US" sz="2400" dirty="0"/>
          </a:p>
          <a:p>
            <a:r>
              <a:rPr lang="en-US" sz="2400" dirty="0"/>
              <a:t>LOS</a:t>
            </a:r>
          </a:p>
          <a:p>
            <a:endParaRPr lang="en-US" sz="2400" dirty="0"/>
          </a:p>
          <a:p>
            <a:r>
              <a:rPr lang="en-US" sz="2400" dirty="0"/>
              <a:t>Morbidity</a:t>
            </a:r>
          </a:p>
          <a:p>
            <a:endParaRPr lang="en-US" sz="2400" dirty="0"/>
          </a:p>
          <a:p>
            <a:r>
              <a:rPr lang="en-US" sz="2400" dirty="0"/>
              <a:t>Mortality</a:t>
            </a:r>
          </a:p>
          <a:p>
            <a:endParaRPr lang="en-US" sz="2400" dirty="0"/>
          </a:p>
          <a:p>
            <a:r>
              <a:rPr lang="en-US" sz="2400" dirty="0"/>
              <a:t>Serious Adverse</a:t>
            </a:r>
          </a:p>
          <a:p>
            <a:r>
              <a:rPr lang="en-US" sz="2400" dirty="0"/>
              <a:t>Events</a:t>
            </a:r>
          </a:p>
          <a:p>
            <a:endParaRPr lang="en-US" sz="2400" dirty="0"/>
          </a:p>
          <a:p>
            <a:r>
              <a:rPr lang="en-US" sz="2400" dirty="0"/>
              <a:t>Readmissions</a:t>
            </a:r>
          </a:p>
        </p:txBody>
      </p:sp>
    </p:spTree>
    <p:extLst>
      <p:ext uri="{BB962C8B-B14F-4D97-AF65-F5344CB8AC3E}">
        <p14:creationId xmlns:p14="http://schemas.microsoft.com/office/powerpoint/2010/main" val="2025076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METHODS</a:t>
            </a:r>
            <a:endParaRPr lang="en-US" sz="2133" dirty="0">
              <a:solidFill>
                <a:srgbClr val="009CDC"/>
              </a:solidFill>
              <a:latin typeface="Arial"/>
              <a:cs typeface="Arial"/>
            </a:endParaRPr>
          </a:p>
        </p:txBody>
      </p:sp>
      <p:sp>
        <p:nvSpPr>
          <p:cNvPr id="5" name="TextBox 4"/>
          <p:cNvSpPr txBox="1"/>
          <p:nvPr/>
        </p:nvSpPr>
        <p:spPr>
          <a:xfrm>
            <a:off x="609600" y="1498600"/>
            <a:ext cx="10871200" cy="1897699"/>
          </a:xfrm>
          <a:prstGeom prst="rect">
            <a:avLst/>
          </a:prstGeom>
          <a:noFill/>
        </p:spPr>
        <p:txBody>
          <a:bodyPr wrap="square" rtlCol="0">
            <a:spAutoFit/>
          </a:bodyPr>
          <a:lstStyle/>
          <a:p>
            <a:pPr marL="380990" indent="-380990">
              <a:buFont typeface="Arial"/>
              <a:buChar char="•"/>
            </a:pPr>
            <a:r>
              <a:rPr lang="en-US" sz="2933" dirty="0">
                <a:latin typeface="Arial"/>
                <a:cs typeface="Arial"/>
              </a:rPr>
              <a:t>Exclusion criteria</a:t>
            </a:r>
          </a:p>
          <a:p>
            <a:pPr marL="990575" lvl="1" indent="-380990">
              <a:buFont typeface="Arial"/>
              <a:buChar char="•"/>
            </a:pPr>
            <a:r>
              <a:rPr lang="en-US" sz="2933" dirty="0">
                <a:latin typeface="Arial"/>
                <a:cs typeface="Arial"/>
              </a:rPr>
              <a:t>Non-elective procedures</a:t>
            </a:r>
          </a:p>
          <a:p>
            <a:pPr marL="990575" lvl="1" indent="-380990">
              <a:buFont typeface="Arial"/>
              <a:buChar char="•"/>
            </a:pPr>
            <a:r>
              <a:rPr lang="en-US" sz="2933" dirty="0">
                <a:latin typeface="Arial"/>
                <a:cs typeface="Arial"/>
              </a:rPr>
              <a:t>Concurrent CPT codes</a:t>
            </a:r>
          </a:p>
          <a:p>
            <a:pPr marL="380990" indent="-380990">
              <a:buFont typeface="Arial"/>
              <a:buChar char="•"/>
            </a:pPr>
            <a:r>
              <a:rPr lang="en-US" sz="2933" dirty="0">
                <a:latin typeface="Arial"/>
                <a:cs typeface="Arial"/>
              </a:rPr>
              <a:t>200,000 </a:t>
            </a:r>
            <a:r>
              <a:rPr lang="en-US" sz="2933" dirty="0">
                <a:latin typeface="Arial"/>
                <a:cs typeface="Arial"/>
                <a:sym typeface="Wingdings"/>
              </a:rPr>
              <a:t> </a:t>
            </a:r>
            <a:r>
              <a:rPr lang="en-US" sz="2933" dirty="0">
                <a:latin typeface="Arial"/>
                <a:cs typeface="Arial"/>
              </a:rPr>
              <a:t>190,000 urologic procedures </a:t>
            </a:r>
            <a:r>
              <a:rPr lang="en-US" sz="2933" dirty="0" smtClean="0">
                <a:latin typeface="Arial"/>
                <a:cs typeface="Arial"/>
              </a:rPr>
              <a:t>included</a:t>
            </a:r>
            <a:endParaRPr lang="en-US" sz="2933" dirty="0">
              <a:latin typeface="Arial"/>
              <a:cs typeface="Arial"/>
            </a:endParaRPr>
          </a:p>
        </p:txBody>
      </p:sp>
      <p:sp>
        <p:nvSpPr>
          <p:cNvPr id="3" name="TextBox 2"/>
          <p:cNvSpPr txBox="1"/>
          <p:nvPr/>
        </p:nvSpPr>
        <p:spPr>
          <a:xfrm>
            <a:off x="1727200" y="5156200"/>
            <a:ext cx="1524000" cy="297454"/>
          </a:xfrm>
          <a:prstGeom prst="rect">
            <a:avLst/>
          </a:prstGeom>
          <a:noFill/>
        </p:spPr>
        <p:txBody>
          <a:bodyPr wrap="square" rtlCol="0">
            <a:spAutoFit/>
          </a:bodyPr>
          <a:lstStyle/>
          <a:p>
            <a:pPr algn="ctr"/>
            <a:r>
              <a:rPr lang="en-US" sz="1333" dirty="0"/>
              <a:t>small TURBT</a:t>
            </a:r>
          </a:p>
        </p:txBody>
      </p:sp>
      <p:sp>
        <p:nvSpPr>
          <p:cNvPr id="6" name="TextBox 5"/>
          <p:cNvSpPr txBox="1"/>
          <p:nvPr/>
        </p:nvSpPr>
        <p:spPr>
          <a:xfrm>
            <a:off x="7213600" y="5156201"/>
            <a:ext cx="2540000" cy="297454"/>
          </a:xfrm>
          <a:prstGeom prst="rect">
            <a:avLst/>
          </a:prstGeom>
          <a:noFill/>
        </p:spPr>
        <p:txBody>
          <a:bodyPr wrap="square" rtlCol="0">
            <a:spAutoFit/>
          </a:bodyPr>
          <a:lstStyle/>
          <a:p>
            <a:r>
              <a:rPr lang="en-US" sz="1333" dirty="0"/>
              <a:t>cystectomy w/ urinary diversion</a:t>
            </a:r>
          </a:p>
        </p:txBody>
      </p:sp>
      <p:sp>
        <p:nvSpPr>
          <p:cNvPr id="4" name="Right Arrow 3"/>
          <p:cNvSpPr/>
          <p:nvPr/>
        </p:nvSpPr>
        <p:spPr>
          <a:xfrm>
            <a:off x="2540000" y="5054601"/>
            <a:ext cx="5892800" cy="6095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Box 6"/>
          <p:cNvSpPr txBox="1"/>
          <p:nvPr/>
        </p:nvSpPr>
        <p:spPr>
          <a:xfrm>
            <a:off x="4673600" y="5359400"/>
            <a:ext cx="1509772" cy="338554"/>
          </a:xfrm>
          <a:prstGeom prst="rect">
            <a:avLst/>
          </a:prstGeom>
          <a:noFill/>
        </p:spPr>
        <p:txBody>
          <a:bodyPr wrap="none" rtlCol="0">
            <a:spAutoFit/>
          </a:bodyPr>
          <a:lstStyle/>
          <a:p>
            <a:r>
              <a:rPr lang="en-US" sz="1600" dirty="0"/>
              <a:t>increasing RVUs</a:t>
            </a:r>
          </a:p>
        </p:txBody>
      </p:sp>
      <p:sp>
        <p:nvSpPr>
          <p:cNvPr id="8" name="Oval 7"/>
          <p:cNvSpPr/>
          <p:nvPr/>
        </p:nvSpPr>
        <p:spPr>
          <a:xfrm>
            <a:off x="2438400" y="4953000"/>
            <a:ext cx="203200" cy="203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Oval 8"/>
          <p:cNvSpPr/>
          <p:nvPr/>
        </p:nvSpPr>
        <p:spPr>
          <a:xfrm>
            <a:off x="8331200" y="4953000"/>
            <a:ext cx="203200" cy="203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extBox 9"/>
          <p:cNvSpPr txBox="1"/>
          <p:nvPr/>
        </p:nvSpPr>
        <p:spPr>
          <a:xfrm>
            <a:off x="2235201" y="4445001"/>
            <a:ext cx="572593" cy="461665"/>
          </a:xfrm>
          <a:prstGeom prst="rect">
            <a:avLst/>
          </a:prstGeom>
          <a:noFill/>
        </p:spPr>
        <p:txBody>
          <a:bodyPr wrap="none" rtlCol="0">
            <a:spAutoFit/>
          </a:bodyPr>
          <a:lstStyle/>
          <a:p>
            <a:r>
              <a:rPr lang="en-US" sz="2400" dirty="0"/>
              <a:t>4.6</a:t>
            </a:r>
          </a:p>
        </p:txBody>
      </p:sp>
      <p:sp>
        <p:nvSpPr>
          <p:cNvPr id="11" name="TextBox 10"/>
          <p:cNvSpPr txBox="1"/>
          <p:nvPr/>
        </p:nvSpPr>
        <p:spPr>
          <a:xfrm>
            <a:off x="8128001" y="4445001"/>
            <a:ext cx="495649" cy="461665"/>
          </a:xfrm>
          <a:prstGeom prst="rect">
            <a:avLst/>
          </a:prstGeom>
          <a:noFill/>
        </p:spPr>
        <p:txBody>
          <a:bodyPr wrap="none" rtlCol="0">
            <a:spAutoFit/>
          </a:bodyPr>
          <a:lstStyle/>
          <a:p>
            <a:r>
              <a:rPr lang="en-US" sz="2400" dirty="0"/>
              <a:t>44</a:t>
            </a:r>
          </a:p>
        </p:txBody>
      </p:sp>
    </p:spTree>
    <p:extLst>
      <p:ext uri="{BB962C8B-B14F-4D97-AF65-F5344CB8AC3E}">
        <p14:creationId xmlns:p14="http://schemas.microsoft.com/office/powerpoint/2010/main" val="19033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RESULTS</a:t>
            </a:r>
            <a:endParaRPr lang="en-US" sz="2133" dirty="0">
              <a:solidFill>
                <a:srgbClr val="009CDC"/>
              </a:solidFill>
              <a:latin typeface="Arial"/>
              <a:cs typeface="Arial"/>
            </a:endParaRPr>
          </a:p>
        </p:txBody>
      </p:sp>
      <p:graphicFrame>
        <p:nvGraphicFramePr>
          <p:cNvPr id="5" name="Table 4"/>
          <p:cNvGraphicFramePr>
            <a:graphicFrameLocks noGrp="1"/>
          </p:cNvGraphicFramePr>
          <p:nvPr>
            <p:extLst/>
          </p:nvPr>
        </p:nvGraphicFramePr>
        <p:xfrm>
          <a:off x="1828800" y="1092200"/>
          <a:ext cx="8128000" cy="346117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494453">
                <a:tc>
                  <a:txBody>
                    <a:bodyPr/>
                    <a:lstStyle/>
                    <a:p>
                      <a:pPr algn="ctr"/>
                      <a:r>
                        <a:rPr lang="en-US" sz="2400" dirty="0"/>
                        <a:t>NSQIP Variable</a:t>
                      </a:r>
                    </a:p>
                  </a:txBody>
                  <a:tcPr marL="121920" marR="121920" marT="60960" marB="60960"/>
                </a:tc>
                <a:tc>
                  <a:txBody>
                    <a:bodyPr/>
                    <a:lstStyle/>
                    <a:p>
                      <a:pPr algn="ctr"/>
                      <a:r>
                        <a:rPr lang="en-US" sz="2400" dirty="0"/>
                        <a:t>R-Squared</a:t>
                      </a:r>
                    </a:p>
                  </a:txBody>
                  <a:tcPr marL="121920" marR="121920" marT="60960" marB="60960"/>
                </a:tc>
                <a:extLst>
                  <a:ext uri="{0D108BD9-81ED-4DB2-BD59-A6C34878D82A}">
                    <a16:rowId xmlns:a16="http://schemas.microsoft.com/office/drawing/2014/main" xmlns="" val="10000"/>
                  </a:ext>
                </a:extLst>
              </a:tr>
              <a:tr h="494453">
                <a:tc>
                  <a:txBody>
                    <a:bodyPr/>
                    <a:lstStyle/>
                    <a:p>
                      <a:r>
                        <a:rPr lang="en-US" sz="2400" dirty="0"/>
                        <a:t>Length of Stay</a:t>
                      </a:r>
                      <a:r>
                        <a:rPr lang="en-US" sz="2400" baseline="0" dirty="0"/>
                        <a:t> (LOS)</a:t>
                      </a:r>
                      <a:endParaRPr lang="en-US" sz="2400" dirty="0"/>
                    </a:p>
                  </a:txBody>
                  <a:tcPr marL="121920" marR="121920" marT="60960" marB="60960"/>
                </a:tc>
                <a:tc>
                  <a:txBody>
                    <a:bodyPr/>
                    <a:lstStyle/>
                    <a:p>
                      <a:pPr algn="ctr"/>
                      <a:r>
                        <a:rPr lang="en-US" sz="2400" dirty="0"/>
                        <a:t>0.80</a:t>
                      </a:r>
                    </a:p>
                  </a:txBody>
                  <a:tcPr marL="121920" marR="121920" marT="60960" marB="60960"/>
                </a:tc>
                <a:extLst>
                  <a:ext uri="{0D108BD9-81ED-4DB2-BD59-A6C34878D82A}">
                    <a16:rowId xmlns:a16="http://schemas.microsoft.com/office/drawing/2014/main" xmlns="" val="10001"/>
                  </a:ext>
                </a:extLst>
              </a:tr>
              <a:tr h="494453">
                <a:tc>
                  <a:txBody>
                    <a:bodyPr/>
                    <a:lstStyle/>
                    <a:p>
                      <a:r>
                        <a:rPr lang="en-US" sz="2400" dirty="0"/>
                        <a:t>Operating Room Time</a:t>
                      </a:r>
                      <a:r>
                        <a:rPr lang="en-US" sz="2400" baseline="0" dirty="0"/>
                        <a:t> </a:t>
                      </a:r>
                      <a:endParaRPr lang="en-US" sz="2400" dirty="0"/>
                    </a:p>
                  </a:txBody>
                  <a:tcPr marL="121920" marR="121920" marT="60960" marB="60960"/>
                </a:tc>
                <a:tc>
                  <a:txBody>
                    <a:bodyPr/>
                    <a:lstStyle/>
                    <a:p>
                      <a:pPr algn="ctr"/>
                      <a:r>
                        <a:rPr lang="en-US" sz="2400" dirty="0"/>
                        <a:t>0.87</a:t>
                      </a:r>
                    </a:p>
                  </a:txBody>
                  <a:tcPr marL="121920" marR="121920" marT="60960" marB="60960"/>
                </a:tc>
                <a:extLst>
                  <a:ext uri="{0D108BD9-81ED-4DB2-BD59-A6C34878D82A}">
                    <a16:rowId xmlns:a16="http://schemas.microsoft.com/office/drawing/2014/main" xmlns="" val="10002"/>
                  </a:ext>
                </a:extLst>
              </a:tr>
              <a:tr h="494453">
                <a:tc>
                  <a:txBody>
                    <a:bodyPr/>
                    <a:lstStyle/>
                    <a:p>
                      <a:r>
                        <a:rPr lang="en-US" sz="2400" dirty="0"/>
                        <a:t>Morbidity</a:t>
                      </a:r>
                    </a:p>
                  </a:txBody>
                  <a:tcPr marL="121920" marR="121920" marT="60960" marB="60960"/>
                </a:tc>
                <a:tc>
                  <a:txBody>
                    <a:bodyPr/>
                    <a:lstStyle/>
                    <a:p>
                      <a:pPr algn="ctr"/>
                      <a:r>
                        <a:rPr lang="en-US" sz="2400" dirty="0"/>
                        <a:t>0.75</a:t>
                      </a:r>
                    </a:p>
                  </a:txBody>
                  <a:tcPr marL="121920" marR="121920" marT="60960" marB="60960"/>
                </a:tc>
                <a:extLst>
                  <a:ext uri="{0D108BD9-81ED-4DB2-BD59-A6C34878D82A}">
                    <a16:rowId xmlns:a16="http://schemas.microsoft.com/office/drawing/2014/main" xmlns="" val="10003"/>
                  </a:ext>
                </a:extLst>
              </a:tr>
              <a:tr h="494453">
                <a:tc>
                  <a:txBody>
                    <a:bodyPr/>
                    <a:lstStyle/>
                    <a:p>
                      <a:r>
                        <a:rPr lang="en-US" sz="2400" dirty="0"/>
                        <a:t>Mortality</a:t>
                      </a:r>
                    </a:p>
                  </a:txBody>
                  <a:tcPr marL="121920" marR="121920" marT="60960" marB="60960"/>
                </a:tc>
                <a:tc>
                  <a:txBody>
                    <a:bodyPr/>
                    <a:lstStyle/>
                    <a:p>
                      <a:pPr algn="ctr"/>
                      <a:r>
                        <a:rPr lang="en-US" sz="2400" dirty="0"/>
                        <a:t>0.52</a:t>
                      </a:r>
                    </a:p>
                  </a:txBody>
                  <a:tcPr marL="121920" marR="121920" marT="60960" marB="60960"/>
                </a:tc>
                <a:extLst>
                  <a:ext uri="{0D108BD9-81ED-4DB2-BD59-A6C34878D82A}">
                    <a16:rowId xmlns:a16="http://schemas.microsoft.com/office/drawing/2014/main" xmlns="" val="10004"/>
                  </a:ext>
                </a:extLst>
              </a:tr>
              <a:tr h="494453">
                <a:tc>
                  <a:txBody>
                    <a:bodyPr/>
                    <a:lstStyle/>
                    <a:p>
                      <a:r>
                        <a:rPr lang="en-US" sz="2400" dirty="0"/>
                        <a:t>Serious Adverse Events</a:t>
                      </a:r>
                    </a:p>
                  </a:txBody>
                  <a:tcPr marL="121920" marR="121920" marT="60960" marB="60960"/>
                </a:tc>
                <a:tc>
                  <a:txBody>
                    <a:bodyPr/>
                    <a:lstStyle/>
                    <a:p>
                      <a:pPr algn="ctr"/>
                      <a:r>
                        <a:rPr lang="en-US" sz="2400" dirty="0"/>
                        <a:t>0.65</a:t>
                      </a:r>
                    </a:p>
                  </a:txBody>
                  <a:tcPr marL="121920" marR="121920" marT="60960" marB="60960"/>
                </a:tc>
                <a:extLst>
                  <a:ext uri="{0D108BD9-81ED-4DB2-BD59-A6C34878D82A}">
                    <a16:rowId xmlns:a16="http://schemas.microsoft.com/office/drawing/2014/main" xmlns="" val="10005"/>
                  </a:ext>
                </a:extLst>
              </a:tr>
              <a:tr h="494453">
                <a:tc>
                  <a:txBody>
                    <a:bodyPr/>
                    <a:lstStyle/>
                    <a:p>
                      <a:r>
                        <a:rPr lang="en-US" sz="2400" dirty="0"/>
                        <a:t>Unplanned Readmissions</a:t>
                      </a:r>
                    </a:p>
                  </a:txBody>
                  <a:tcPr marL="121920" marR="121920" marT="60960" marB="60960"/>
                </a:tc>
                <a:tc>
                  <a:txBody>
                    <a:bodyPr/>
                    <a:lstStyle/>
                    <a:p>
                      <a:pPr algn="ctr"/>
                      <a:r>
                        <a:rPr lang="en-US" sz="2400" dirty="0"/>
                        <a:t>0.58</a:t>
                      </a:r>
                    </a:p>
                  </a:txBody>
                  <a:tcPr marL="121920" marR="121920" marT="60960" marB="6096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945433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LOS</a:t>
            </a:r>
            <a:endParaRPr lang="en-US" sz="2133" dirty="0">
              <a:solidFill>
                <a:srgbClr val="009CDC"/>
              </a:solidFill>
              <a:latin typeface="Arial"/>
              <a:cs typeface="Arial"/>
            </a:endParaRPr>
          </a:p>
        </p:txBody>
      </p:sp>
      <p:sp>
        <p:nvSpPr>
          <p:cNvPr id="4" name="Content Placeholder 2">
            <a:extLst>
              <a:ext uri="{FF2B5EF4-FFF2-40B4-BE49-F238E27FC236}">
                <a16:creationId xmlns:a16="http://schemas.microsoft.com/office/drawing/2014/main" xmlns="" id="{36E4DB7D-A95B-C741-A5DE-2796573E8238}"/>
              </a:ext>
            </a:extLst>
          </p:cNvPr>
          <p:cNvSpPr txBox="1">
            <a:spLocks/>
          </p:cNvSpPr>
          <p:nvPr/>
        </p:nvSpPr>
        <p:spPr>
          <a:xfrm>
            <a:off x="8432800" y="685801"/>
            <a:ext cx="3569251" cy="383486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67" u="sng" dirty="0"/>
              <a:t>Outlying Procedures:</a:t>
            </a:r>
          </a:p>
          <a:p>
            <a:r>
              <a:rPr lang="en-US" sz="1867" dirty="0"/>
              <a:t>Lap Partial Nephrectomy</a:t>
            </a:r>
          </a:p>
          <a:p>
            <a:pPr lvl="1"/>
            <a:r>
              <a:rPr lang="en-US" sz="1867" dirty="0"/>
              <a:t>RVUs: 27.4</a:t>
            </a:r>
          </a:p>
          <a:p>
            <a:pPr lvl="1"/>
            <a:r>
              <a:rPr lang="en-US" sz="1867" dirty="0"/>
              <a:t>Median LOS: 2 </a:t>
            </a:r>
          </a:p>
        </p:txBody>
      </p:sp>
      <p:pic>
        <p:nvPicPr>
          <p:cNvPr id="7" name="Picture 6" descr="Screen Shot 2018-10-07 at 11.21.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0" y="279400"/>
            <a:ext cx="5571067" cy="5689600"/>
          </a:xfrm>
          <a:prstGeom prst="rect">
            <a:avLst/>
          </a:prstGeom>
        </p:spPr>
      </p:pic>
      <p:sp>
        <p:nvSpPr>
          <p:cNvPr id="3" name="Down Arrow 2"/>
          <p:cNvSpPr/>
          <p:nvPr/>
        </p:nvSpPr>
        <p:spPr>
          <a:xfrm>
            <a:off x="4876800" y="2006600"/>
            <a:ext cx="304800" cy="491744"/>
          </a:xfrm>
          <a:prstGeom prst="downArrow">
            <a:avLst>
              <a:gd name="adj1" fmla="val 50000"/>
              <a:gd name="adj2" fmla="val 5335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672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6E4DB7D-A95B-C741-A5DE-2796573E8238}"/>
              </a:ext>
            </a:extLst>
          </p:cNvPr>
          <p:cNvSpPr txBox="1">
            <a:spLocks/>
          </p:cNvSpPr>
          <p:nvPr/>
        </p:nvSpPr>
        <p:spPr>
          <a:xfrm>
            <a:off x="8432801" y="685801"/>
            <a:ext cx="5793756" cy="789886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67" u="sng" dirty="0"/>
              <a:t>Outlying Procedures:</a:t>
            </a:r>
          </a:p>
          <a:p>
            <a:r>
              <a:rPr lang="en-US" sz="1867" dirty="0" err="1"/>
              <a:t>Epididymovasostomy</a:t>
            </a:r>
            <a:endParaRPr lang="en-US" sz="1867" dirty="0"/>
          </a:p>
          <a:p>
            <a:pPr lvl="1"/>
            <a:r>
              <a:rPr lang="en-US" sz="1867" dirty="0"/>
              <a:t>RVUs: 14.2</a:t>
            </a:r>
          </a:p>
          <a:p>
            <a:pPr lvl="1"/>
            <a:r>
              <a:rPr lang="en-US" sz="1867" dirty="0"/>
              <a:t>OR Time: 182 </a:t>
            </a:r>
            <a:r>
              <a:rPr lang="en-US" sz="1867" dirty="0" err="1"/>
              <a:t>mins</a:t>
            </a:r>
            <a:endParaRPr lang="en-US" sz="1867" dirty="0"/>
          </a:p>
          <a:p>
            <a:r>
              <a:rPr lang="en-US" sz="1867" dirty="0"/>
              <a:t>RPLND</a:t>
            </a:r>
          </a:p>
          <a:p>
            <a:pPr lvl="1"/>
            <a:r>
              <a:rPr lang="en-US" sz="1867" dirty="0"/>
              <a:t>RVUs: 17.7</a:t>
            </a:r>
          </a:p>
          <a:p>
            <a:pPr lvl="1"/>
            <a:r>
              <a:rPr lang="en-US" sz="1867" dirty="0"/>
              <a:t>OR Time: 256 </a:t>
            </a:r>
            <a:r>
              <a:rPr lang="en-US" sz="1867" dirty="0" err="1"/>
              <a:t>mins</a:t>
            </a:r>
            <a:endParaRPr lang="en-US" sz="1867" dirty="0"/>
          </a:p>
          <a:p>
            <a:pPr lvl="1"/>
            <a:endParaRPr lang="en-US" sz="2133" dirty="0"/>
          </a:p>
        </p:txBody>
      </p:sp>
      <p:sp>
        <p:nvSpPr>
          <p:cNvPr id="6" name="Title 10"/>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Op Time</a:t>
            </a:r>
            <a:endParaRPr lang="en-US" sz="2133" dirty="0">
              <a:solidFill>
                <a:srgbClr val="009CDC"/>
              </a:solidFill>
              <a:latin typeface="Arial"/>
              <a:cs typeface="Arial"/>
            </a:endParaRPr>
          </a:p>
        </p:txBody>
      </p:sp>
      <p:pic>
        <p:nvPicPr>
          <p:cNvPr id="7" name="Picture 6" descr="Screen Shot 2018-10-07 at 11.25.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79400"/>
            <a:ext cx="5418667" cy="5723467"/>
          </a:xfrm>
          <a:prstGeom prst="rect">
            <a:avLst/>
          </a:prstGeom>
        </p:spPr>
      </p:pic>
      <p:sp>
        <p:nvSpPr>
          <p:cNvPr id="9" name="Up Arrow 8"/>
          <p:cNvSpPr/>
          <p:nvPr/>
        </p:nvSpPr>
        <p:spPr>
          <a:xfrm>
            <a:off x="5181600" y="3937000"/>
            <a:ext cx="406400" cy="508000"/>
          </a:xfrm>
          <a:prstGeom prst="upArrow">
            <a:avLst>
              <a:gd name="adj1" fmla="val 28663"/>
              <a:gd name="adj2" fmla="val 5204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Up Arrow 9"/>
          <p:cNvSpPr/>
          <p:nvPr/>
        </p:nvSpPr>
        <p:spPr>
          <a:xfrm>
            <a:off x="5892800" y="3632200"/>
            <a:ext cx="406400" cy="508000"/>
          </a:xfrm>
          <a:prstGeom prst="upArrow">
            <a:avLst>
              <a:gd name="adj1" fmla="val 28663"/>
              <a:gd name="adj2" fmla="val 5204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71948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6E4DB7D-A95B-C741-A5DE-2796573E8238}"/>
              </a:ext>
            </a:extLst>
          </p:cNvPr>
          <p:cNvSpPr txBox="1">
            <a:spLocks/>
          </p:cNvSpPr>
          <p:nvPr/>
        </p:nvSpPr>
        <p:spPr>
          <a:xfrm>
            <a:off x="8331200" y="685801"/>
            <a:ext cx="5964872" cy="789886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67" u="sng" dirty="0"/>
              <a:t>Outlying Procedures:</a:t>
            </a:r>
          </a:p>
          <a:p>
            <a:r>
              <a:rPr lang="en-US" sz="1867" dirty="0"/>
              <a:t>Lap Partial Nephrectomy</a:t>
            </a:r>
          </a:p>
          <a:p>
            <a:pPr lvl="1"/>
            <a:r>
              <a:rPr lang="en-US" sz="1867" dirty="0"/>
              <a:t>RVUs: 27.4</a:t>
            </a:r>
          </a:p>
          <a:p>
            <a:pPr lvl="1"/>
            <a:r>
              <a:rPr lang="en-US" sz="1867" dirty="0"/>
              <a:t>Median Morbidity %: 4.4</a:t>
            </a:r>
          </a:p>
          <a:p>
            <a:r>
              <a:rPr lang="en-US" sz="1867" dirty="0"/>
              <a:t>Lap </a:t>
            </a:r>
            <a:r>
              <a:rPr lang="en-US" sz="1867" dirty="0" err="1"/>
              <a:t>Ureteroneocystotomy</a:t>
            </a:r>
            <a:endParaRPr lang="en-US" sz="1867" dirty="0"/>
          </a:p>
          <a:p>
            <a:pPr lvl="1"/>
            <a:r>
              <a:rPr lang="en-US" sz="1867" dirty="0"/>
              <a:t>RVUs: 25.7</a:t>
            </a:r>
          </a:p>
          <a:p>
            <a:pPr lvl="1"/>
            <a:r>
              <a:rPr lang="en-US" sz="1867" dirty="0"/>
              <a:t>Median Morbidity %: 4.7</a:t>
            </a:r>
          </a:p>
        </p:txBody>
      </p:sp>
      <p:sp>
        <p:nvSpPr>
          <p:cNvPr id="6" name="Title 10"/>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Morbidity</a:t>
            </a:r>
            <a:endParaRPr lang="en-US" sz="2133" dirty="0">
              <a:solidFill>
                <a:srgbClr val="009CDC"/>
              </a:solidFill>
              <a:latin typeface="Arial"/>
              <a:cs typeface="Arial"/>
            </a:endParaRPr>
          </a:p>
        </p:txBody>
      </p:sp>
      <p:pic>
        <p:nvPicPr>
          <p:cNvPr id="7" name="Picture 6" descr="Screen Shot 2018-10-07 at 11.40.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0" y="279400"/>
            <a:ext cx="5418667" cy="5706533"/>
          </a:xfrm>
          <a:prstGeom prst="rect">
            <a:avLst/>
          </a:prstGeom>
        </p:spPr>
      </p:pic>
      <p:sp>
        <p:nvSpPr>
          <p:cNvPr id="5" name="Up Arrow 4"/>
          <p:cNvSpPr/>
          <p:nvPr/>
        </p:nvSpPr>
        <p:spPr>
          <a:xfrm rot="5400000">
            <a:off x="3966464" y="2307336"/>
            <a:ext cx="296672" cy="508000"/>
          </a:xfrm>
          <a:prstGeom prst="upArrow">
            <a:avLst>
              <a:gd name="adj1" fmla="val 35552"/>
              <a:gd name="adj2" fmla="val 5204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Up Arrow 9"/>
          <p:cNvSpPr/>
          <p:nvPr/>
        </p:nvSpPr>
        <p:spPr>
          <a:xfrm rot="5400000">
            <a:off x="3966464" y="2510536"/>
            <a:ext cx="296672" cy="508000"/>
          </a:xfrm>
          <a:prstGeom prst="upArrow">
            <a:avLst>
              <a:gd name="adj1" fmla="val 35552"/>
              <a:gd name="adj2" fmla="val 5204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0278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Productivity-based Compensation</a:t>
            </a:r>
          </a:p>
        </p:txBody>
      </p:sp>
      <p:sp>
        <p:nvSpPr>
          <p:cNvPr id="3" name="Content Placeholder 2"/>
          <p:cNvSpPr>
            <a:spLocks noGrp="1"/>
          </p:cNvSpPr>
          <p:nvPr>
            <p:ph idx="1"/>
          </p:nvPr>
        </p:nvSpPr>
        <p:spPr/>
        <p:txBody>
          <a:bodyPr/>
          <a:lstStyle/>
          <a:p>
            <a:r>
              <a:rPr lang="en-US" dirty="0"/>
              <a:t>Increasing use of </a:t>
            </a:r>
            <a:r>
              <a:rPr lang="en-US" dirty="0" err="1"/>
              <a:t>wRVU</a:t>
            </a:r>
            <a:r>
              <a:rPr lang="en-US" dirty="0"/>
              <a:t> in employed compensation models</a:t>
            </a:r>
          </a:p>
          <a:p>
            <a:r>
              <a:rPr lang="en-US" dirty="0"/>
              <a:t>2007 (16%) </a:t>
            </a:r>
            <a:r>
              <a:rPr lang="en-US" dirty="0">
                <a:sym typeface="Wingdings" pitchFamily="2" charset="2"/>
              </a:rPr>
              <a:t> 2016 </a:t>
            </a:r>
            <a:r>
              <a:rPr lang="en-US" dirty="0" smtClean="0">
                <a:sym typeface="Wingdings" pitchFamily="2" charset="2"/>
              </a:rPr>
              <a:t>(&gt; 60</a:t>
            </a:r>
            <a:r>
              <a:rPr lang="en-US" dirty="0">
                <a:sym typeface="Wingdings" pitchFamily="2" charset="2"/>
              </a:rPr>
              <a:t>%)</a:t>
            </a:r>
            <a:endParaRPr lang="en-US" dirty="0"/>
          </a:p>
          <a:p>
            <a:r>
              <a:rPr lang="en-US" dirty="0"/>
              <a:t>Use of benchmarked data (MGMA, AMGA, SC) to determine compensation/productivity  ($/</a:t>
            </a:r>
            <a:r>
              <a:rPr lang="en-US" dirty="0" err="1"/>
              <a:t>wRVU</a:t>
            </a:r>
            <a:r>
              <a:rPr lang="en-US" dirty="0"/>
              <a:t>)</a:t>
            </a:r>
          </a:p>
          <a:p>
            <a:pPr lvl="1"/>
            <a:r>
              <a:rPr lang="en-US" dirty="0"/>
              <a:t>e.g. AMGA $441,836 / 7649 = $57.76/</a:t>
            </a:r>
            <a:r>
              <a:rPr lang="en-US" dirty="0" err="1"/>
              <a:t>wRVU</a:t>
            </a:r>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DA240C7-EC54-7645-BF77-7A29F3EEBE98}" type="slidenum">
              <a:rPr lang="en-US" smtClean="0"/>
              <a:t>2</a:t>
            </a:fld>
            <a:endParaRPr lang="en-US"/>
          </a:p>
        </p:txBody>
      </p:sp>
      <p:sp>
        <p:nvSpPr>
          <p:cNvPr id="5" name="Title 10">
            <a:extLst>
              <a:ext uri="{FF2B5EF4-FFF2-40B4-BE49-F238E27FC236}">
                <a16:creationId xmlns:a16="http://schemas.microsoft.com/office/drawing/2014/main" xmlns="" id="{31CA6A5A-AFD6-BA45-A916-8797C499DAC9}"/>
              </a:ext>
            </a:extLst>
          </p:cNvPr>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INTRODUCTION</a:t>
            </a:r>
            <a:endParaRPr lang="en-US" sz="2133" dirty="0">
              <a:solidFill>
                <a:srgbClr val="009CDC"/>
              </a:solidFill>
              <a:latin typeface="Arial"/>
              <a:cs typeface="Arial"/>
            </a:endParaRPr>
          </a:p>
        </p:txBody>
      </p:sp>
    </p:spTree>
    <p:extLst>
      <p:ext uri="{BB962C8B-B14F-4D97-AF65-F5344CB8AC3E}">
        <p14:creationId xmlns:p14="http://schemas.microsoft.com/office/powerpoint/2010/main" val="1351492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6E4DB7D-A95B-C741-A5DE-2796573E8238}"/>
              </a:ext>
            </a:extLst>
          </p:cNvPr>
          <p:cNvSpPr txBox="1">
            <a:spLocks/>
          </p:cNvSpPr>
          <p:nvPr/>
        </p:nvSpPr>
        <p:spPr>
          <a:xfrm>
            <a:off x="8534401" y="685801"/>
            <a:ext cx="5857924" cy="789886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67" u="sng" dirty="0"/>
              <a:t>Outlying Procedures:</a:t>
            </a:r>
          </a:p>
          <a:p>
            <a:r>
              <a:rPr lang="en-US" sz="1867" dirty="0"/>
              <a:t>None</a:t>
            </a:r>
          </a:p>
        </p:txBody>
      </p:sp>
      <p:sp>
        <p:nvSpPr>
          <p:cNvPr id="6" name="Title 10"/>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Mortality</a:t>
            </a:r>
            <a:endParaRPr lang="en-US" sz="2133" dirty="0">
              <a:solidFill>
                <a:srgbClr val="009CDC"/>
              </a:solidFill>
              <a:latin typeface="Arial"/>
              <a:cs typeface="Arial"/>
            </a:endParaRPr>
          </a:p>
        </p:txBody>
      </p:sp>
      <p:pic>
        <p:nvPicPr>
          <p:cNvPr id="8" name="Picture 7" descr="Screen Shot 2018-10-07 at 11.52.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77800"/>
            <a:ext cx="5537200" cy="5672667"/>
          </a:xfrm>
          <a:prstGeom prst="rect">
            <a:avLst/>
          </a:prstGeom>
        </p:spPr>
      </p:pic>
    </p:spTree>
    <p:extLst>
      <p:ext uri="{BB962C8B-B14F-4D97-AF65-F5344CB8AC3E}">
        <p14:creationId xmlns:p14="http://schemas.microsoft.com/office/powerpoint/2010/main" val="1351998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SAEs</a:t>
            </a:r>
            <a:endParaRPr lang="en-US" sz="2133" dirty="0">
              <a:solidFill>
                <a:srgbClr val="009CDC"/>
              </a:solidFill>
              <a:latin typeface="Arial"/>
              <a:cs typeface="Arial"/>
            </a:endParaRPr>
          </a:p>
        </p:txBody>
      </p:sp>
      <p:sp>
        <p:nvSpPr>
          <p:cNvPr id="5" name="Content Placeholder 2">
            <a:extLst>
              <a:ext uri="{FF2B5EF4-FFF2-40B4-BE49-F238E27FC236}">
                <a16:creationId xmlns:a16="http://schemas.microsoft.com/office/drawing/2014/main" xmlns="" id="{36E4DB7D-A95B-C741-A5DE-2796573E8238}"/>
              </a:ext>
            </a:extLst>
          </p:cNvPr>
          <p:cNvSpPr txBox="1">
            <a:spLocks/>
          </p:cNvSpPr>
          <p:nvPr/>
        </p:nvSpPr>
        <p:spPr>
          <a:xfrm>
            <a:off x="8432801" y="685801"/>
            <a:ext cx="5857924" cy="789886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67" u="sng" dirty="0"/>
              <a:t>Outlying Procedures:</a:t>
            </a:r>
          </a:p>
          <a:p>
            <a:r>
              <a:rPr lang="en-US" sz="1867" dirty="0" err="1"/>
              <a:t>Pyeloplasty</a:t>
            </a:r>
            <a:r>
              <a:rPr lang="en-US" sz="1867" dirty="0"/>
              <a:t> (complicated)</a:t>
            </a:r>
          </a:p>
          <a:p>
            <a:pPr lvl="1"/>
            <a:r>
              <a:rPr lang="en-US" sz="1867" dirty="0"/>
              <a:t>RVUS: 25.8</a:t>
            </a:r>
          </a:p>
          <a:p>
            <a:pPr lvl="1"/>
            <a:r>
              <a:rPr lang="en-US" sz="1867" dirty="0"/>
              <a:t>SAEs (%): 4.1</a:t>
            </a:r>
          </a:p>
          <a:p>
            <a:r>
              <a:rPr lang="en-US" sz="1867" dirty="0"/>
              <a:t>Lap Partial Nephrectomy</a:t>
            </a:r>
          </a:p>
          <a:p>
            <a:pPr lvl="1"/>
            <a:r>
              <a:rPr lang="en-US" sz="1867" dirty="0"/>
              <a:t>RVUs: 27.4</a:t>
            </a:r>
          </a:p>
          <a:p>
            <a:pPr lvl="1"/>
            <a:r>
              <a:rPr lang="en-US" sz="1867" dirty="0"/>
              <a:t>SAEs (%): 6.8</a:t>
            </a:r>
          </a:p>
        </p:txBody>
      </p:sp>
      <p:pic>
        <p:nvPicPr>
          <p:cNvPr id="7" name="Picture 6" descr="Screen Shot 2018-10-07 at 11.56.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0" y="279400"/>
            <a:ext cx="5384800" cy="5672667"/>
          </a:xfrm>
          <a:prstGeom prst="rect">
            <a:avLst/>
          </a:prstGeom>
        </p:spPr>
      </p:pic>
      <p:sp>
        <p:nvSpPr>
          <p:cNvPr id="9" name="Down Arrow 8"/>
          <p:cNvSpPr/>
          <p:nvPr/>
        </p:nvSpPr>
        <p:spPr>
          <a:xfrm>
            <a:off x="4267200" y="2006600"/>
            <a:ext cx="304800" cy="491744"/>
          </a:xfrm>
          <a:prstGeom prst="downArrow">
            <a:avLst>
              <a:gd name="adj1" fmla="val 50000"/>
              <a:gd name="adj2" fmla="val 5335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Down Arrow 9"/>
          <p:cNvSpPr/>
          <p:nvPr/>
        </p:nvSpPr>
        <p:spPr>
          <a:xfrm>
            <a:off x="3962400" y="2108200"/>
            <a:ext cx="304800" cy="491744"/>
          </a:xfrm>
          <a:prstGeom prst="downArrow">
            <a:avLst>
              <a:gd name="adj1" fmla="val 50000"/>
              <a:gd name="adj2" fmla="val 5335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1966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Readmission</a:t>
            </a:r>
            <a:endParaRPr lang="en-US" sz="2133" dirty="0">
              <a:solidFill>
                <a:srgbClr val="009CDC"/>
              </a:solidFill>
              <a:latin typeface="Arial"/>
              <a:cs typeface="Arial"/>
            </a:endParaRPr>
          </a:p>
        </p:txBody>
      </p:sp>
      <p:sp>
        <p:nvSpPr>
          <p:cNvPr id="5" name="Content Placeholder 2">
            <a:extLst>
              <a:ext uri="{FF2B5EF4-FFF2-40B4-BE49-F238E27FC236}">
                <a16:creationId xmlns:a16="http://schemas.microsoft.com/office/drawing/2014/main" xmlns="" id="{36E4DB7D-A95B-C741-A5DE-2796573E8238}"/>
              </a:ext>
            </a:extLst>
          </p:cNvPr>
          <p:cNvSpPr txBox="1">
            <a:spLocks/>
          </p:cNvSpPr>
          <p:nvPr/>
        </p:nvSpPr>
        <p:spPr>
          <a:xfrm>
            <a:off x="8432801" y="685801"/>
            <a:ext cx="3759200" cy="789886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67" u="sng" dirty="0"/>
              <a:t>Outlying Procedures:</a:t>
            </a:r>
          </a:p>
          <a:p>
            <a:r>
              <a:rPr lang="en-US" sz="1867" dirty="0" err="1"/>
              <a:t>Ureteroneocystotomy</a:t>
            </a:r>
            <a:r>
              <a:rPr lang="en-US" sz="1867" dirty="0"/>
              <a:t> (with ureteral tailoring)</a:t>
            </a:r>
          </a:p>
          <a:p>
            <a:pPr lvl="1"/>
            <a:r>
              <a:rPr lang="en-US" sz="1867" dirty="0"/>
              <a:t>RVUs: 20.7</a:t>
            </a:r>
          </a:p>
          <a:p>
            <a:pPr lvl="1"/>
            <a:r>
              <a:rPr lang="en-US" sz="1867" dirty="0"/>
              <a:t>Unplanned Readmissions (%): 16.7</a:t>
            </a:r>
          </a:p>
          <a:p>
            <a:pPr lvl="1"/>
            <a:endParaRPr lang="en-US" sz="1867" dirty="0"/>
          </a:p>
        </p:txBody>
      </p:sp>
      <p:pic>
        <p:nvPicPr>
          <p:cNvPr id="3" name="Picture 2" descr="Screen Shot 2018-10-07 at 12.04.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0" y="279400"/>
            <a:ext cx="5418667" cy="5655733"/>
          </a:xfrm>
          <a:prstGeom prst="rect">
            <a:avLst/>
          </a:prstGeom>
        </p:spPr>
      </p:pic>
      <p:sp>
        <p:nvSpPr>
          <p:cNvPr id="7" name="Down Arrow 6"/>
          <p:cNvSpPr/>
          <p:nvPr/>
        </p:nvSpPr>
        <p:spPr>
          <a:xfrm>
            <a:off x="6604000" y="2616200"/>
            <a:ext cx="304800" cy="491744"/>
          </a:xfrm>
          <a:prstGeom prst="downArrow">
            <a:avLst>
              <a:gd name="adj1" fmla="val 50000"/>
              <a:gd name="adj2" fmla="val 5335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734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RESULTS</a:t>
            </a:r>
            <a:endParaRPr lang="en-US" sz="2133" dirty="0">
              <a:solidFill>
                <a:srgbClr val="009CDC"/>
              </a:solidFill>
              <a:latin typeface="Arial"/>
              <a:cs typeface="Arial"/>
            </a:endParaRPr>
          </a:p>
        </p:txBody>
      </p:sp>
      <p:graphicFrame>
        <p:nvGraphicFramePr>
          <p:cNvPr id="5" name="Table 4"/>
          <p:cNvGraphicFramePr>
            <a:graphicFrameLocks noGrp="1"/>
          </p:cNvGraphicFramePr>
          <p:nvPr>
            <p:extLst/>
          </p:nvPr>
        </p:nvGraphicFramePr>
        <p:xfrm>
          <a:off x="1828800" y="1092200"/>
          <a:ext cx="8128000" cy="346117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494453">
                <a:tc>
                  <a:txBody>
                    <a:bodyPr/>
                    <a:lstStyle/>
                    <a:p>
                      <a:pPr algn="ctr"/>
                      <a:r>
                        <a:rPr lang="en-US" sz="2400" dirty="0"/>
                        <a:t>NSQIP Variable</a:t>
                      </a:r>
                    </a:p>
                  </a:txBody>
                  <a:tcPr marL="121920" marR="121920" marT="60960" marB="60960"/>
                </a:tc>
                <a:tc>
                  <a:txBody>
                    <a:bodyPr/>
                    <a:lstStyle/>
                    <a:p>
                      <a:pPr algn="ctr"/>
                      <a:r>
                        <a:rPr lang="en-US" sz="2400" dirty="0"/>
                        <a:t>R-Squared</a:t>
                      </a:r>
                    </a:p>
                  </a:txBody>
                  <a:tcPr marL="121920" marR="121920" marT="60960" marB="60960"/>
                </a:tc>
                <a:extLst>
                  <a:ext uri="{0D108BD9-81ED-4DB2-BD59-A6C34878D82A}">
                    <a16:rowId xmlns:a16="http://schemas.microsoft.com/office/drawing/2014/main" xmlns="" val="10000"/>
                  </a:ext>
                </a:extLst>
              </a:tr>
              <a:tr h="494453">
                <a:tc>
                  <a:txBody>
                    <a:bodyPr/>
                    <a:lstStyle/>
                    <a:p>
                      <a:r>
                        <a:rPr lang="en-US" sz="2400" dirty="0"/>
                        <a:t>Length of Stay</a:t>
                      </a:r>
                      <a:r>
                        <a:rPr lang="en-US" sz="2400" baseline="0" dirty="0"/>
                        <a:t> (LOS)</a:t>
                      </a:r>
                      <a:endParaRPr lang="en-US" sz="2400" dirty="0"/>
                    </a:p>
                  </a:txBody>
                  <a:tcPr marL="121920" marR="121920" marT="60960" marB="60960"/>
                </a:tc>
                <a:tc>
                  <a:txBody>
                    <a:bodyPr/>
                    <a:lstStyle/>
                    <a:p>
                      <a:r>
                        <a:rPr lang="en-US" sz="2400" dirty="0"/>
                        <a:t>0.80</a:t>
                      </a:r>
                    </a:p>
                  </a:txBody>
                  <a:tcPr marL="121920" marR="121920" marT="60960" marB="60960"/>
                </a:tc>
                <a:extLst>
                  <a:ext uri="{0D108BD9-81ED-4DB2-BD59-A6C34878D82A}">
                    <a16:rowId xmlns:a16="http://schemas.microsoft.com/office/drawing/2014/main" xmlns="" val="10001"/>
                  </a:ext>
                </a:extLst>
              </a:tr>
              <a:tr h="494453">
                <a:tc>
                  <a:txBody>
                    <a:bodyPr/>
                    <a:lstStyle/>
                    <a:p>
                      <a:r>
                        <a:rPr lang="en-US" sz="2400" dirty="0"/>
                        <a:t>Operating Room Time</a:t>
                      </a:r>
                      <a:r>
                        <a:rPr lang="en-US" sz="2400" baseline="0" dirty="0"/>
                        <a:t> </a:t>
                      </a:r>
                      <a:endParaRPr lang="en-US" sz="2400" dirty="0"/>
                    </a:p>
                  </a:txBody>
                  <a:tcPr marL="121920" marR="121920" marT="60960" marB="60960"/>
                </a:tc>
                <a:tc>
                  <a:txBody>
                    <a:bodyPr/>
                    <a:lstStyle/>
                    <a:p>
                      <a:r>
                        <a:rPr lang="en-US" sz="2400" dirty="0"/>
                        <a:t>0.87</a:t>
                      </a:r>
                    </a:p>
                  </a:txBody>
                  <a:tcPr marL="121920" marR="121920" marT="60960" marB="60960"/>
                </a:tc>
                <a:extLst>
                  <a:ext uri="{0D108BD9-81ED-4DB2-BD59-A6C34878D82A}">
                    <a16:rowId xmlns:a16="http://schemas.microsoft.com/office/drawing/2014/main" xmlns="" val="10002"/>
                  </a:ext>
                </a:extLst>
              </a:tr>
              <a:tr h="494453">
                <a:tc>
                  <a:txBody>
                    <a:bodyPr/>
                    <a:lstStyle/>
                    <a:p>
                      <a:r>
                        <a:rPr lang="en-US" sz="2400" dirty="0"/>
                        <a:t>Morbidity</a:t>
                      </a:r>
                    </a:p>
                  </a:txBody>
                  <a:tcPr marL="121920" marR="121920" marT="60960" marB="60960"/>
                </a:tc>
                <a:tc>
                  <a:txBody>
                    <a:bodyPr/>
                    <a:lstStyle/>
                    <a:p>
                      <a:r>
                        <a:rPr lang="en-US" sz="2400" dirty="0"/>
                        <a:t>0.75</a:t>
                      </a:r>
                    </a:p>
                  </a:txBody>
                  <a:tcPr marL="121920" marR="121920" marT="60960" marB="60960"/>
                </a:tc>
                <a:extLst>
                  <a:ext uri="{0D108BD9-81ED-4DB2-BD59-A6C34878D82A}">
                    <a16:rowId xmlns:a16="http://schemas.microsoft.com/office/drawing/2014/main" xmlns="" val="10003"/>
                  </a:ext>
                </a:extLst>
              </a:tr>
              <a:tr h="494453">
                <a:tc>
                  <a:txBody>
                    <a:bodyPr/>
                    <a:lstStyle/>
                    <a:p>
                      <a:r>
                        <a:rPr lang="en-US" sz="2400" dirty="0"/>
                        <a:t>Mortality</a:t>
                      </a:r>
                    </a:p>
                  </a:txBody>
                  <a:tcPr marL="121920" marR="121920" marT="60960" marB="60960"/>
                </a:tc>
                <a:tc>
                  <a:txBody>
                    <a:bodyPr/>
                    <a:lstStyle/>
                    <a:p>
                      <a:r>
                        <a:rPr lang="en-US" sz="2400" dirty="0"/>
                        <a:t>0.52</a:t>
                      </a:r>
                    </a:p>
                  </a:txBody>
                  <a:tcPr marL="121920" marR="121920" marT="60960" marB="60960"/>
                </a:tc>
                <a:extLst>
                  <a:ext uri="{0D108BD9-81ED-4DB2-BD59-A6C34878D82A}">
                    <a16:rowId xmlns:a16="http://schemas.microsoft.com/office/drawing/2014/main" xmlns="" val="10004"/>
                  </a:ext>
                </a:extLst>
              </a:tr>
              <a:tr h="494453">
                <a:tc>
                  <a:txBody>
                    <a:bodyPr/>
                    <a:lstStyle/>
                    <a:p>
                      <a:r>
                        <a:rPr lang="en-US" sz="2400" dirty="0"/>
                        <a:t>Adverse Events</a:t>
                      </a:r>
                    </a:p>
                  </a:txBody>
                  <a:tcPr marL="121920" marR="121920" marT="60960" marB="60960"/>
                </a:tc>
                <a:tc>
                  <a:txBody>
                    <a:bodyPr/>
                    <a:lstStyle/>
                    <a:p>
                      <a:r>
                        <a:rPr lang="en-US" sz="2400" dirty="0"/>
                        <a:t>0.65</a:t>
                      </a:r>
                    </a:p>
                  </a:txBody>
                  <a:tcPr marL="121920" marR="121920" marT="60960" marB="60960"/>
                </a:tc>
                <a:extLst>
                  <a:ext uri="{0D108BD9-81ED-4DB2-BD59-A6C34878D82A}">
                    <a16:rowId xmlns:a16="http://schemas.microsoft.com/office/drawing/2014/main" xmlns="" val="10005"/>
                  </a:ext>
                </a:extLst>
              </a:tr>
              <a:tr h="494453">
                <a:tc>
                  <a:txBody>
                    <a:bodyPr/>
                    <a:lstStyle/>
                    <a:p>
                      <a:r>
                        <a:rPr lang="en-US" sz="2400" dirty="0"/>
                        <a:t>Unplanned Readmissions</a:t>
                      </a:r>
                    </a:p>
                  </a:txBody>
                  <a:tcPr marL="121920" marR="121920" marT="60960" marB="60960"/>
                </a:tc>
                <a:tc>
                  <a:txBody>
                    <a:bodyPr/>
                    <a:lstStyle/>
                    <a:p>
                      <a:r>
                        <a:rPr lang="en-US" sz="2400" dirty="0"/>
                        <a:t>0.58</a:t>
                      </a:r>
                    </a:p>
                  </a:txBody>
                  <a:tcPr marL="121920" marR="121920" marT="60960" marB="60960"/>
                </a:tc>
                <a:extLst>
                  <a:ext uri="{0D108BD9-81ED-4DB2-BD59-A6C34878D82A}">
                    <a16:rowId xmlns:a16="http://schemas.microsoft.com/office/drawing/2014/main" xmlns="" val="10006"/>
                  </a:ext>
                </a:extLst>
              </a:tr>
            </a:tbl>
          </a:graphicData>
        </a:graphic>
      </p:graphicFrame>
      <p:sp>
        <p:nvSpPr>
          <p:cNvPr id="6" name="Frame 5"/>
          <p:cNvSpPr/>
          <p:nvPr/>
        </p:nvSpPr>
        <p:spPr>
          <a:xfrm>
            <a:off x="5892800" y="1600200"/>
            <a:ext cx="812800" cy="1422400"/>
          </a:xfrm>
          <a:prstGeom prst="frame">
            <a:avLst>
              <a:gd name="adj1" fmla="val 232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7" name="Donut 6"/>
          <p:cNvSpPr/>
          <p:nvPr/>
        </p:nvSpPr>
        <p:spPr>
          <a:xfrm>
            <a:off x="1219200" y="1498600"/>
            <a:ext cx="3860800" cy="1727200"/>
          </a:xfrm>
          <a:prstGeom prst="donut">
            <a:avLst>
              <a:gd name="adj" fmla="val 3188"/>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103550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10-07 at 12.13.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82600"/>
            <a:ext cx="9146395" cy="5457848"/>
          </a:xfrm>
          <a:prstGeom prst="rect">
            <a:avLst/>
          </a:prstGeom>
        </p:spPr>
      </p:pic>
      <p:sp>
        <p:nvSpPr>
          <p:cNvPr id="3" name="Title 10"/>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RESULTS</a:t>
            </a:r>
            <a:endParaRPr lang="en-US" sz="2133" dirty="0">
              <a:solidFill>
                <a:srgbClr val="009CDC"/>
              </a:solidFill>
              <a:latin typeface="Arial"/>
              <a:cs typeface="Arial"/>
            </a:endParaRPr>
          </a:p>
        </p:txBody>
      </p:sp>
      <p:sp>
        <p:nvSpPr>
          <p:cNvPr id="24" name="Frame 23"/>
          <p:cNvSpPr/>
          <p:nvPr/>
        </p:nvSpPr>
        <p:spPr>
          <a:xfrm>
            <a:off x="1625600" y="4038600"/>
            <a:ext cx="1727200" cy="1219200"/>
          </a:xfrm>
          <a:prstGeom prst="frame">
            <a:avLst>
              <a:gd name="adj1" fmla="val 232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25" name="Frame 24"/>
          <p:cNvSpPr/>
          <p:nvPr/>
        </p:nvSpPr>
        <p:spPr>
          <a:xfrm>
            <a:off x="4165600" y="4038600"/>
            <a:ext cx="3454400" cy="1219200"/>
          </a:xfrm>
          <a:prstGeom prst="frame">
            <a:avLst>
              <a:gd name="adj1" fmla="val 232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26" name="Frame 25"/>
          <p:cNvSpPr/>
          <p:nvPr/>
        </p:nvSpPr>
        <p:spPr>
          <a:xfrm>
            <a:off x="9448800" y="4038600"/>
            <a:ext cx="1117600" cy="1219200"/>
          </a:xfrm>
          <a:prstGeom prst="frame">
            <a:avLst>
              <a:gd name="adj1" fmla="val 232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53768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xmlns="" id="{94C995E5-CE90-3F48-A8DB-700BA63219B3}"/>
              </a:ext>
            </a:extLst>
          </p:cNvPr>
          <p:cNvSpPr txBox="1">
            <a:spLocks/>
          </p:cNvSpPr>
          <p:nvPr/>
        </p:nvSpPr>
        <p:spPr>
          <a:xfrm>
            <a:off x="406400" y="1451112"/>
            <a:ext cx="14020800" cy="513807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7" dirty="0"/>
              <a:t>Work RVUs in urology correlate well with:</a:t>
            </a:r>
          </a:p>
          <a:p>
            <a:pPr lvl="1"/>
            <a:r>
              <a:rPr lang="en-US" sz="2667" dirty="0"/>
              <a:t>Op time (R² = 0.87)</a:t>
            </a:r>
          </a:p>
          <a:p>
            <a:pPr lvl="1"/>
            <a:r>
              <a:rPr lang="en-US" sz="2667" dirty="0"/>
              <a:t>LOS (R² = 0.80)</a:t>
            </a:r>
          </a:p>
          <a:p>
            <a:pPr lvl="1"/>
            <a:r>
              <a:rPr lang="en-US" sz="2667" dirty="0"/>
              <a:t>Morbidity (R² = 0.74)</a:t>
            </a:r>
          </a:p>
          <a:p>
            <a:r>
              <a:rPr lang="en-US" sz="2667" dirty="0"/>
              <a:t>Only moderately correlate with: </a:t>
            </a:r>
          </a:p>
          <a:p>
            <a:pPr lvl="1"/>
            <a:r>
              <a:rPr lang="en-US" sz="2667" dirty="0"/>
              <a:t>Mortality (R² = 0.51)</a:t>
            </a:r>
          </a:p>
          <a:p>
            <a:pPr lvl="1"/>
            <a:r>
              <a:rPr lang="en-US" sz="2667" dirty="0"/>
              <a:t>Serious Adverse Events (R² = 0.65)</a:t>
            </a:r>
          </a:p>
          <a:p>
            <a:pPr lvl="1"/>
            <a:r>
              <a:rPr lang="en-US" sz="2667" dirty="0"/>
              <a:t>Readmissions (R² = 0.57)</a:t>
            </a:r>
          </a:p>
          <a:p>
            <a:r>
              <a:rPr lang="en-US" sz="2667" dirty="0"/>
              <a:t>Outliers</a:t>
            </a:r>
          </a:p>
          <a:p>
            <a:r>
              <a:rPr lang="en-US" sz="2667" dirty="0"/>
              <a:t>Data-driven approach to improve RVU assignments</a:t>
            </a:r>
          </a:p>
        </p:txBody>
      </p:sp>
      <p:sp>
        <p:nvSpPr>
          <p:cNvPr id="3" name="Title 10"/>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DISCUSSION</a:t>
            </a:r>
            <a:endParaRPr lang="en-US" sz="2133" dirty="0">
              <a:solidFill>
                <a:srgbClr val="009CDC"/>
              </a:solidFill>
              <a:latin typeface="Arial"/>
              <a:cs typeface="Arial"/>
            </a:endParaRPr>
          </a:p>
        </p:txBody>
      </p:sp>
      <p:sp>
        <p:nvSpPr>
          <p:cNvPr id="4" name="TextBox 3"/>
          <p:cNvSpPr txBox="1"/>
          <p:nvPr/>
        </p:nvSpPr>
        <p:spPr>
          <a:xfrm>
            <a:off x="868181" y="5568359"/>
            <a:ext cx="10044658" cy="830997"/>
          </a:xfrm>
          <a:prstGeom prst="rect">
            <a:avLst/>
          </a:prstGeom>
          <a:solidFill>
            <a:schemeClr val="accent4">
              <a:lumMod val="20000"/>
              <a:lumOff val="80000"/>
            </a:schemeClr>
          </a:solidFill>
          <a:ln w="28575">
            <a:solidFill>
              <a:schemeClr val="tx1"/>
            </a:solidFill>
          </a:ln>
        </p:spPr>
        <p:txBody>
          <a:bodyPr wrap="square" rtlCol="0">
            <a:spAutoFit/>
          </a:bodyPr>
          <a:lstStyle/>
          <a:p>
            <a:r>
              <a:rPr lang="en-US" sz="2400" i="1" dirty="0" err="1" smtClean="0"/>
              <a:t>wRVU</a:t>
            </a:r>
            <a:r>
              <a:rPr lang="en-US" sz="2400" i="1" dirty="0" smtClean="0"/>
              <a:t> = </a:t>
            </a:r>
            <a:r>
              <a:rPr lang="en-US" sz="2400" i="1" dirty="0"/>
              <a:t>3.14 + 6.64*(operative time in </a:t>
            </a:r>
            <a:r>
              <a:rPr lang="en-US" sz="2400" i="1" dirty="0" err="1"/>
              <a:t>hrs</a:t>
            </a:r>
            <a:r>
              <a:rPr lang="en-US" sz="2400" i="1" dirty="0"/>
              <a:t>) + 0.59*(LOS in days) + </a:t>
            </a:r>
            <a:r>
              <a:rPr lang="en-US" sz="2400" i="1" dirty="0" smtClean="0"/>
              <a:t>	0.37</a:t>
            </a:r>
            <a:r>
              <a:rPr lang="en-US" sz="2400" i="1" dirty="0"/>
              <a:t>*(readmission rate) + 0.06*(SAE rate) – 0.13*(death rate).</a:t>
            </a:r>
            <a:endParaRPr lang="en-US" sz="2400" i="1" dirty="0"/>
          </a:p>
        </p:txBody>
      </p:sp>
    </p:spTree>
    <p:extLst>
      <p:ext uri="{BB962C8B-B14F-4D97-AF65-F5344CB8AC3E}">
        <p14:creationId xmlns:p14="http://schemas.microsoft.com/office/powerpoint/2010/main" val="110648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BA56B7-5E4F-5341-8764-89DCABE314A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E34E874C-E7FD-574B-AE1E-A2BE8D25C119}"/>
              </a:ext>
            </a:extLst>
          </p:cNvPr>
          <p:cNvSpPr>
            <a:spLocks noGrp="1"/>
          </p:cNvSpPr>
          <p:nvPr>
            <p:ph idx="1"/>
          </p:nvPr>
        </p:nvSpPr>
        <p:spPr/>
        <p:txBody>
          <a:bodyPr/>
          <a:lstStyle/>
          <a:p>
            <a:r>
              <a:rPr lang="en-US" dirty="0"/>
              <a:t>Importance of </a:t>
            </a:r>
            <a:r>
              <a:rPr lang="en-US" dirty="0" err="1"/>
              <a:t>wRVU</a:t>
            </a:r>
            <a:r>
              <a:rPr lang="en-US" dirty="0"/>
              <a:t> to fairly and accurately measure work</a:t>
            </a:r>
          </a:p>
          <a:p>
            <a:r>
              <a:rPr lang="en-US" dirty="0"/>
              <a:t>Need to move from subjective assessment to objective measure</a:t>
            </a:r>
          </a:p>
          <a:p>
            <a:pPr lvl="1"/>
            <a:r>
              <a:rPr lang="en-US" dirty="0"/>
              <a:t>Effort over 30-day post-operative period</a:t>
            </a:r>
          </a:p>
          <a:p>
            <a:pPr lvl="1"/>
            <a:r>
              <a:rPr lang="en-US" dirty="0"/>
              <a:t>Reflect patient co-morbidities</a:t>
            </a:r>
          </a:p>
          <a:p>
            <a:r>
              <a:rPr lang="en-US" dirty="0"/>
              <a:t>Does not include quality / cost of care</a:t>
            </a:r>
          </a:p>
          <a:p>
            <a:r>
              <a:rPr lang="en-US" dirty="0"/>
              <a:t>Need to be consistent within specialty and across specialties</a:t>
            </a:r>
          </a:p>
          <a:p>
            <a:endParaRPr lang="en-US" dirty="0"/>
          </a:p>
          <a:p>
            <a:endParaRPr lang="en-US" dirty="0"/>
          </a:p>
        </p:txBody>
      </p:sp>
      <p:sp>
        <p:nvSpPr>
          <p:cNvPr id="4" name="Title 10">
            <a:extLst>
              <a:ext uri="{FF2B5EF4-FFF2-40B4-BE49-F238E27FC236}">
                <a16:creationId xmlns:a16="http://schemas.microsoft.com/office/drawing/2014/main" xmlns="" id="{907FFAAC-19E4-C540-AFFA-1F18D88A6F5B}"/>
              </a:ext>
            </a:extLst>
          </p:cNvPr>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DISCUSSION</a:t>
            </a:r>
            <a:endParaRPr lang="en-US" sz="2133" dirty="0">
              <a:solidFill>
                <a:srgbClr val="009CDC"/>
              </a:solidFill>
              <a:latin typeface="Arial"/>
              <a:cs typeface="Arial"/>
            </a:endParaRPr>
          </a:p>
        </p:txBody>
      </p:sp>
    </p:spTree>
    <p:extLst>
      <p:ext uri="{BB962C8B-B14F-4D97-AF65-F5344CB8AC3E}">
        <p14:creationId xmlns:p14="http://schemas.microsoft.com/office/powerpoint/2010/main" val="3557039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B4D7FF-33B2-9B44-8119-0307E932DF27}"/>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xmlns="" id="{A8A1E8D3-31CA-C448-9B27-6D2685375FE9}"/>
              </a:ext>
            </a:extLst>
          </p:cNvPr>
          <p:cNvGraphicFramePr>
            <a:graphicFrameLocks noGrp="1"/>
          </p:cNvGraphicFramePr>
          <p:nvPr>
            <p:ph idx="1"/>
            <p:extLst>
              <p:ext uri="{D42A27DB-BD31-4B8C-83A1-F6EECF244321}">
                <p14:modId xmlns:p14="http://schemas.microsoft.com/office/powerpoint/2010/main" val="2908308744"/>
              </p:ext>
            </p:extLst>
          </p:nvPr>
        </p:nvGraphicFramePr>
        <p:xfrm>
          <a:off x="498765" y="748579"/>
          <a:ext cx="10515600" cy="5555241"/>
        </p:xfrm>
        <a:graphic>
          <a:graphicData uri="http://schemas.openxmlformats.org/drawingml/2006/table">
            <a:tbl>
              <a:tblPr>
                <a:tableStyleId>{5C22544A-7EE6-4342-B048-85BDC9FD1C3A}</a:tableStyleId>
              </a:tblPr>
              <a:tblGrid>
                <a:gridCol w="2024886">
                  <a:extLst>
                    <a:ext uri="{9D8B030D-6E8A-4147-A177-3AD203B41FA5}">
                      <a16:colId xmlns:a16="http://schemas.microsoft.com/office/drawing/2014/main" xmlns="" val="1654467820"/>
                    </a:ext>
                  </a:extLst>
                </a:gridCol>
                <a:gridCol w="1415119">
                  <a:extLst>
                    <a:ext uri="{9D8B030D-6E8A-4147-A177-3AD203B41FA5}">
                      <a16:colId xmlns:a16="http://schemas.microsoft.com/office/drawing/2014/main" xmlns="" val="2376381307"/>
                    </a:ext>
                  </a:extLst>
                </a:gridCol>
                <a:gridCol w="1415119">
                  <a:extLst>
                    <a:ext uri="{9D8B030D-6E8A-4147-A177-3AD203B41FA5}">
                      <a16:colId xmlns:a16="http://schemas.microsoft.com/office/drawing/2014/main" xmlns="" val="229312575"/>
                    </a:ext>
                  </a:extLst>
                </a:gridCol>
                <a:gridCol w="1415119">
                  <a:extLst>
                    <a:ext uri="{9D8B030D-6E8A-4147-A177-3AD203B41FA5}">
                      <a16:colId xmlns:a16="http://schemas.microsoft.com/office/drawing/2014/main" xmlns="" val="4060199013"/>
                    </a:ext>
                  </a:extLst>
                </a:gridCol>
                <a:gridCol w="1415119">
                  <a:extLst>
                    <a:ext uri="{9D8B030D-6E8A-4147-A177-3AD203B41FA5}">
                      <a16:colId xmlns:a16="http://schemas.microsoft.com/office/drawing/2014/main" xmlns="" val="3265757880"/>
                    </a:ext>
                  </a:extLst>
                </a:gridCol>
                <a:gridCol w="1415119">
                  <a:extLst>
                    <a:ext uri="{9D8B030D-6E8A-4147-A177-3AD203B41FA5}">
                      <a16:colId xmlns:a16="http://schemas.microsoft.com/office/drawing/2014/main" xmlns="" val="2619694633"/>
                    </a:ext>
                  </a:extLst>
                </a:gridCol>
                <a:gridCol w="1415119">
                  <a:extLst>
                    <a:ext uri="{9D8B030D-6E8A-4147-A177-3AD203B41FA5}">
                      <a16:colId xmlns:a16="http://schemas.microsoft.com/office/drawing/2014/main" xmlns="" val="567174339"/>
                    </a:ext>
                  </a:extLst>
                </a:gridCol>
              </a:tblGrid>
              <a:tr h="382788">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US" sz="1800" u="none" strike="noStrike" dirty="0">
                          <a:effectLst/>
                        </a:rPr>
                        <a:t> Op Time</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ctr" fontAlgn="b"/>
                      <a:r>
                        <a:rPr lang="en-US" sz="1800" u="none" strike="noStrike">
                          <a:effectLst/>
                        </a:rPr>
                        <a:t> Length of Stay</a:t>
                      </a:r>
                      <a:endParaRPr lang="en-US" sz="18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640468057"/>
                  </a:ext>
                </a:extLst>
              </a:tr>
              <a:tr h="1293535">
                <a:tc>
                  <a:txBody>
                    <a:bodyPr/>
                    <a:lstStyle/>
                    <a:p>
                      <a:pPr algn="l" fontAlgn="ctr"/>
                      <a:r>
                        <a:rPr lang="en-US" sz="1800" u="none" strike="noStrike" dirty="0">
                          <a:effectLst/>
                        </a:rPr>
                        <a:t>Surgical Specialty</a:t>
                      </a:r>
                      <a:endParaRPr lang="en-US"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Correlation Coefficient (R)</a:t>
                      </a:r>
                      <a:endParaRPr lang="en-US"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Estimated </a:t>
                      </a:r>
                      <a:r>
                        <a:rPr lang="en-US" sz="1800" u="none" strike="noStrike" dirty="0" err="1">
                          <a:effectLst/>
                        </a:rPr>
                        <a:t>mRVU</a:t>
                      </a:r>
                      <a:r>
                        <a:rPr lang="en-US" sz="1800" u="none" strike="noStrike" dirty="0">
                          <a:effectLst/>
                        </a:rPr>
                        <a:t> for 1hr procedure</a:t>
                      </a:r>
                      <a:endParaRPr lang="en-US"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Increase in mRVU per hour of op time</a:t>
                      </a:r>
                      <a:endParaRPr lang="en-US"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Correlation Coefficient (R)</a:t>
                      </a:r>
                      <a:endParaRPr lang="en-US"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Estimated mRVU for 1 day admission </a:t>
                      </a:r>
                      <a:endParaRPr lang="en-US"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Increase in mRVU per  hospital day</a:t>
                      </a:r>
                      <a:endParaRPr lang="en-US" sz="18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3489967490"/>
                  </a:ext>
                </a:extLst>
              </a:tr>
              <a:tr h="382788">
                <a:tc>
                  <a:txBody>
                    <a:bodyPr/>
                    <a:lstStyle/>
                    <a:p>
                      <a:pPr algn="l" fontAlgn="ctr"/>
                      <a:r>
                        <a:rPr lang="en-US" sz="1600" i="1" u="none" strike="noStrike" dirty="0">
                          <a:effectLst/>
                        </a:rPr>
                        <a:t>Cardiac Surgery</a:t>
                      </a:r>
                      <a:endParaRPr lang="en-US" sz="16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0.51</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27.21</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9.20</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0.47</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27.20</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4.43</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3257706241"/>
                  </a:ext>
                </a:extLst>
              </a:tr>
              <a:tr h="382788">
                <a:tc>
                  <a:txBody>
                    <a:bodyPr/>
                    <a:lstStyle/>
                    <a:p>
                      <a:pPr algn="l" fontAlgn="ctr"/>
                      <a:r>
                        <a:rPr lang="en-US" sz="1600" i="1" u="none" strike="noStrike" dirty="0">
                          <a:effectLst/>
                        </a:rPr>
                        <a:t>General Surgery</a:t>
                      </a:r>
                      <a:endParaRPr lang="en-US" sz="16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0.86</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14.84</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11.28</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0.60</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16.58</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2.93</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53491320"/>
                  </a:ext>
                </a:extLst>
              </a:tr>
              <a:tr h="382788">
                <a:tc>
                  <a:txBody>
                    <a:bodyPr/>
                    <a:lstStyle/>
                    <a:p>
                      <a:pPr algn="l" fontAlgn="ctr"/>
                      <a:r>
                        <a:rPr lang="en-US" sz="1600" i="1" u="none" strike="noStrike" dirty="0">
                          <a:effectLst/>
                        </a:rPr>
                        <a:t>Gynecology</a:t>
                      </a:r>
                      <a:endParaRPr lang="en-US" sz="16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0.84</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13.47</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11.45</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0.72</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18.67</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7.38</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2731427799"/>
                  </a:ext>
                </a:extLst>
              </a:tr>
              <a:tr h="382788">
                <a:tc>
                  <a:txBody>
                    <a:bodyPr/>
                    <a:lstStyle/>
                    <a:p>
                      <a:pPr algn="l" fontAlgn="ctr"/>
                      <a:r>
                        <a:rPr lang="en-US" sz="1600" i="1" u="none" strike="noStrike" dirty="0">
                          <a:effectLst/>
                        </a:rPr>
                        <a:t>Neurosurgery</a:t>
                      </a:r>
                      <a:endParaRPr lang="en-US" sz="16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0.80</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17.65</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12.90</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0.42</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29.95</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2.25</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529344121"/>
                  </a:ext>
                </a:extLst>
              </a:tr>
              <a:tr h="382788">
                <a:tc>
                  <a:txBody>
                    <a:bodyPr/>
                    <a:lstStyle/>
                    <a:p>
                      <a:pPr algn="l" fontAlgn="ctr"/>
                      <a:r>
                        <a:rPr lang="en-US" sz="1600" i="1" u="none" strike="noStrike" dirty="0">
                          <a:effectLst/>
                        </a:rPr>
                        <a:t>Orthopedics</a:t>
                      </a:r>
                      <a:endParaRPr lang="en-US" sz="16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0.80</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12.04</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12.55</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0.33</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16.21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1.98</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3225820285"/>
                  </a:ext>
                </a:extLst>
              </a:tr>
              <a:tr h="382788">
                <a:tc>
                  <a:txBody>
                    <a:bodyPr/>
                    <a:lstStyle/>
                    <a:p>
                      <a:pPr algn="l" fontAlgn="ctr"/>
                      <a:r>
                        <a:rPr lang="en-US" sz="1600" i="1" u="none" strike="noStrike" dirty="0">
                          <a:effectLst/>
                        </a:rPr>
                        <a:t>Otolaryngology (ENT)</a:t>
                      </a:r>
                      <a:endParaRPr lang="en-US" sz="16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0.97</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9.04</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9.51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0.81</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17.24</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5.83</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307890539"/>
                  </a:ext>
                </a:extLst>
              </a:tr>
              <a:tr h="382788">
                <a:tc>
                  <a:txBody>
                    <a:bodyPr/>
                    <a:lstStyle/>
                    <a:p>
                      <a:pPr algn="l" fontAlgn="ctr"/>
                      <a:r>
                        <a:rPr lang="en-US" sz="1600" i="1" u="none" strike="noStrike" dirty="0">
                          <a:effectLst/>
                        </a:rPr>
                        <a:t>Thoracic</a:t>
                      </a:r>
                      <a:endParaRPr lang="en-US" sz="16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0.91</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16.15</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8.12</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0.54</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17.48</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2.20</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2504956157"/>
                  </a:ext>
                </a:extLst>
              </a:tr>
              <a:tr h="382788">
                <a:tc>
                  <a:txBody>
                    <a:bodyPr/>
                    <a:lstStyle/>
                    <a:p>
                      <a:pPr algn="l" fontAlgn="ctr"/>
                      <a:r>
                        <a:rPr lang="en-US" sz="1600" i="1" u="none" strike="noStrike" dirty="0">
                          <a:effectLst/>
                          <a:highlight>
                            <a:srgbClr val="00FFFF"/>
                          </a:highlight>
                        </a:rPr>
                        <a:t>Urology</a:t>
                      </a:r>
                      <a:endParaRPr lang="en-US" sz="1600" b="0" i="1" u="none" strike="noStrike" dirty="0">
                        <a:solidFill>
                          <a:srgbClr val="000000"/>
                        </a:solidFill>
                        <a:effectLst/>
                        <a:highlight>
                          <a:srgbClr val="00FFFF"/>
                        </a:highlight>
                        <a:latin typeface="Arial" panose="020B0604020202020204" pitchFamily="34" charset="0"/>
                      </a:endParaRPr>
                    </a:p>
                  </a:txBody>
                  <a:tcPr marL="9525" marR="9525" marT="9525" marB="0" anchor="ctr"/>
                </a:tc>
                <a:tc>
                  <a:txBody>
                    <a:bodyPr/>
                    <a:lstStyle/>
                    <a:p>
                      <a:pPr algn="ctr" fontAlgn="ctr"/>
                      <a:r>
                        <a:rPr lang="en-US" sz="1800" u="none" strike="noStrike">
                          <a:effectLst/>
                          <a:highlight>
                            <a:srgbClr val="00FFFF"/>
                          </a:highlight>
                        </a:rPr>
                        <a:t>0.92</a:t>
                      </a:r>
                      <a:endParaRPr lang="en-US" sz="1800" b="0" i="0" u="none" strike="noStrike" dirty="0">
                        <a:solidFill>
                          <a:srgbClr val="000000"/>
                        </a:solidFill>
                        <a:effectLst/>
                        <a:highlight>
                          <a:srgbClr val="00FFFF"/>
                        </a:highlight>
                        <a:latin typeface="Arial" panose="020B0604020202020204" pitchFamily="34" charset="0"/>
                      </a:endParaRPr>
                    </a:p>
                  </a:txBody>
                  <a:tcPr marL="9525" marR="9525" marT="9525" marB="0" anchor="ctr"/>
                </a:tc>
                <a:tc>
                  <a:txBody>
                    <a:bodyPr/>
                    <a:lstStyle/>
                    <a:p>
                      <a:pPr algn="ctr" fontAlgn="ctr"/>
                      <a:r>
                        <a:rPr lang="en-US" sz="1800" u="none" strike="noStrike" dirty="0">
                          <a:effectLst/>
                          <a:highlight>
                            <a:srgbClr val="00FFFF"/>
                          </a:highlight>
                        </a:rPr>
                        <a:t>11.85</a:t>
                      </a:r>
                      <a:endParaRPr lang="en-US" sz="1800" b="0" i="0" u="none" strike="noStrike" dirty="0">
                        <a:solidFill>
                          <a:srgbClr val="000000"/>
                        </a:solidFill>
                        <a:effectLst/>
                        <a:highlight>
                          <a:srgbClr val="00FFFF"/>
                        </a:highlight>
                        <a:latin typeface="Arial" panose="020B0604020202020204" pitchFamily="34" charset="0"/>
                      </a:endParaRPr>
                    </a:p>
                  </a:txBody>
                  <a:tcPr marL="9525" marR="9525" marT="9525" marB="0" anchor="ctr"/>
                </a:tc>
                <a:tc>
                  <a:txBody>
                    <a:bodyPr/>
                    <a:lstStyle/>
                    <a:p>
                      <a:pPr algn="ctr" fontAlgn="ctr"/>
                      <a:r>
                        <a:rPr lang="en-US" sz="1800" u="none" strike="noStrike">
                          <a:effectLst/>
                          <a:highlight>
                            <a:srgbClr val="00FFFF"/>
                          </a:highlight>
                        </a:rPr>
                        <a:t>8.70</a:t>
                      </a:r>
                      <a:endParaRPr lang="en-US" sz="1800" b="0" i="0" u="none" strike="noStrike">
                        <a:solidFill>
                          <a:srgbClr val="000000"/>
                        </a:solidFill>
                        <a:effectLst/>
                        <a:highlight>
                          <a:srgbClr val="00FFFF"/>
                        </a:highlight>
                        <a:latin typeface="Arial" panose="020B0604020202020204" pitchFamily="34" charset="0"/>
                      </a:endParaRPr>
                    </a:p>
                  </a:txBody>
                  <a:tcPr marL="9525" marR="9525" marT="9525" marB="0" anchor="ctr"/>
                </a:tc>
                <a:tc>
                  <a:txBody>
                    <a:bodyPr/>
                    <a:lstStyle/>
                    <a:p>
                      <a:pPr algn="ctr" fontAlgn="ctr"/>
                      <a:r>
                        <a:rPr lang="en-US" sz="1800" u="none" strike="noStrike">
                          <a:effectLst/>
                          <a:highlight>
                            <a:srgbClr val="00FFFF"/>
                          </a:highlight>
                        </a:rPr>
                        <a:t>0.81</a:t>
                      </a:r>
                      <a:endParaRPr lang="en-US" sz="1800" b="0" i="0" u="none" strike="noStrike">
                        <a:solidFill>
                          <a:srgbClr val="000000"/>
                        </a:solidFill>
                        <a:effectLst/>
                        <a:highlight>
                          <a:srgbClr val="00FFFF"/>
                        </a:highlight>
                        <a:latin typeface="Arial" panose="020B0604020202020204" pitchFamily="34" charset="0"/>
                      </a:endParaRPr>
                    </a:p>
                  </a:txBody>
                  <a:tcPr marL="9525" marR="9525" marT="9525" marB="0" anchor="ctr"/>
                </a:tc>
                <a:tc>
                  <a:txBody>
                    <a:bodyPr/>
                    <a:lstStyle/>
                    <a:p>
                      <a:pPr algn="ctr" fontAlgn="ctr"/>
                      <a:r>
                        <a:rPr lang="en-US" sz="1800" u="none" strike="noStrike">
                          <a:effectLst/>
                          <a:highlight>
                            <a:srgbClr val="00FFFF"/>
                          </a:highlight>
                        </a:rPr>
                        <a:t>15.38</a:t>
                      </a:r>
                      <a:endParaRPr lang="en-US" sz="1800" b="0" i="0" u="none" strike="noStrike">
                        <a:solidFill>
                          <a:srgbClr val="000000"/>
                        </a:solidFill>
                        <a:effectLst/>
                        <a:highlight>
                          <a:srgbClr val="00FFFF"/>
                        </a:highlight>
                        <a:latin typeface="Arial" panose="020B0604020202020204" pitchFamily="34" charset="0"/>
                      </a:endParaRPr>
                    </a:p>
                  </a:txBody>
                  <a:tcPr marL="9525" marR="9525" marT="9525" marB="0" anchor="ctr"/>
                </a:tc>
                <a:tc>
                  <a:txBody>
                    <a:bodyPr/>
                    <a:lstStyle/>
                    <a:p>
                      <a:pPr algn="ctr" fontAlgn="ctr"/>
                      <a:r>
                        <a:rPr lang="en-US" sz="1800" u="none" strike="noStrike" dirty="0">
                          <a:effectLst/>
                          <a:highlight>
                            <a:srgbClr val="00FFFF"/>
                          </a:highlight>
                        </a:rPr>
                        <a:t>5.50</a:t>
                      </a:r>
                      <a:endParaRPr lang="en-US" sz="1800" b="0" i="0" u="none" strike="noStrike" dirty="0">
                        <a:solidFill>
                          <a:srgbClr val="000000"/>
                        </a:solidFill>
                        <a:effectLst/>
                        <a:highlight>
                          <a:srgbClr val="00FFFF"/>
                        </a:highlight>
                        <a:latin typeface="Arial" panose="020B0604020202020204" pitchFamily="34" charset="0"/>
                      </a:endParaRPr>
                    </a:p>
                  </a:txBody>
                  <a:tcPr marL="9525" marR="9525" marT="9525" marB="0" anchor="ctr"/>
                </a:tc>
                <a:extLst>
                  <a:ext uri="{0D108BD9-81ED-4DB2-BD59-A6C34878D82A}">
                    <a16:rowId xmlns:a16="http://schemas.microsoft.com/office/drawing/2014/main" xmlns="" val="2720072957"/>
                  </a:ext>
                </a:extLst>
              </a:tr>
              <a:tr h="408307">
                <a:tc>
                  <a:txBody>
                    <a:bodyPr/>
                    <a:lstStyle/>
                    <a:p>
                      <a:pPr algn="l" fontAlgn="ctr"/>
                      <a:r>
                        <a:rPr lang="en-US" sz="1600" i="1" u="none" strike="noStrike" dirty="0">
                          <a:effectLst/>
                        </a:rPr>
                        <a:t>Vascular</a:t>
                      </a:r>
                      <a:endParaRPr lang="en-US" sz="16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0.85</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13.07</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11.24</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0.41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18.91</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1.88</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958802433"/>
                  </a:ext>
                </a:extLst>
              </a:tr>
              <a:tr h="408307">
                <a:tc>
                  <a:txBody>
                    <a:bodyPr/>
                    <a:lstStyle/>
                    <a:p>
                      <a:pPr algn="l" fontAlgn="ctr"/>
                      <a:r>
                        <a:rPr lang="en-US" sz="1600" b="1" i="1" u="none" strike="noStrike" dirty="0">
                          <a:effectLst/>
                        </a:rPr>
                        <a:t>Overall</a:t>
                      </a:r>
                      <a:endParaRPr lang="en-US" sz="1600" b="1"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b="1" u="none" strike="noStrike" dirty="0">
                          <a:effectLst/>
                        </a:rPr>
                        <a:t>0.85</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800" b="1" u="none" strike="noStrike" dirty="0">
                          <a:effectLst/>
                        </a:rPr>
                        <a:t>13.57</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800" b="1" u="none" strike="noStrike" dirty="0">
                          <a:effectLst/>
                        </a:rPr>
                        <a:t>11.16</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800" b="1" u="none" strike="noStrike" dirty="0">
                          <a:effectLst/>
                        </a:rPr>
                        <a:t>0.58</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800" b="1" u="none" strike="noStrike" dirty="0">
                          <a:effectLst/>
                        </a:rPr>
                        <a:t>17.50</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800" b="1" u="none" strike="noStrike" dirty="0">
                          <a:effectLst/>
                        </a:rPr>
                        <a:t>3.05</a:t>
                      </a:r>
                      <a:endParaRPr lang="en-US" sz="18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146633635"/>
                  </a:ext>
                </a:extLst>
              </a:tr>
            </a:tbl>
          </a:graphicData>
        </a:graphic>
      </p:graphicFrame>
      <p:sp>
        <p:nvSpPr>
          <p:cNvPr id="3" name="Oval 2">
            <a:extLst>
              <a:ext uri="{FF2B5EF4-FFF2-40B4-BE49-F238E27FC236}">
                <a16:creationId xmlns:a16="http://schemas.microsoft.com/office/drawing/2014/main" xmlns="" id="{1526ADA2-7134-9748-A21F-54D02B9C1538}"/>
              </a:ext>
            </a:extLst>
          </p:cNvPr>
          <p:cNvSpPr/>
          <p:nvPr/>
        </p:nvSpPr>
        <p:spPr>
          <a:xfrm>
            <a:off x="4197246" y="2353456"/>
            <a:ext cx="884420" cy="5246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xmlns="" id="{091021DA-3DDF-624A-8519-6E7CF7530538}"/>
              </a:ext>
            </a:extLst>
          </p:cNvPr>
          <p:cNvSpPr/>
          <p:nvPr/>
        </p:nvSpPr>
        <p:spPr>
          <a:xfrm>
            <a:off x="5653790" y="3472598"/>
            <a:ext cx="884420" cy="5246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xmlns="" id="{BEBBF4D3-0A72-A841-8BC7-59E3F9E0D929}"/>
              </a:ext>
            </a:extLst>
          </p:cNvPr>
          <p:cNvSpPr/>
          <p:nvPr/>
        </p:nvSpPr>
        <p:spPr>
          <a:xfrm>
            <a:off x="5653790" y="3856052"/>
            <a:ext cx="884420" cy="5246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xmlns="" id="{BDC24374-EDD0-5045-8DEB-65CC2EF2DDD5}"/>
              </a:ext>
            </a:extLst>
          </p:cNvPr>
          <p:cNvSpPr/>
          <p:nvPr/>
        </p:nvSpPr>
        <p:spPr>
          <a:xfrm>
            <a:off x="8456951" y="2281840"/>
            <a:ext cx="884420" cy="5246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xmlns="" id="{9D0FE6D1-F7C3-5944-8551-6935499F0559}"/>
              </a:ext>
            </a:extLst>
          </p:cNvPr>
          <p:cNvSpPr/>
          <p:nvPr/>
        </p:nvSpPr>
        <p:spPr>
          <a:xfrm>
            <a:off x="8471942" y="3526199"/>
            <a:ext cx="884420" cy="5246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xmlns="" id="{4B95520F-947F-CB44-B9BC-A09C852960D9}"/>
              </a:ext>
            </a:extLst>
          </p:cNvPr>
          <p:cNvSpPr/>
          <p:nvPr/>
        </p:nvSpPr>
        <p:spPr>
          <a:xfrm>
            <a:off x="9857453" y="3054198"/>
            <a:ext cx="884420" cy="5246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xmlns="" id="{C12086FA-03BD-084B-B580-48A44A4B110F}"/>
              </a:ext>
            </a:extLst>
          </p:cNvPr>
          <p:cNvSpPr/>
          <p:nvPr/>
        </p:nvSpPr>
        <p:spPr>
          <a:xfrm>
            <a:off x="5653790" y="4607935"/>
            <a:ext cx="884420" cy="5246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xmlns="" id="{16D086A3-4F91-584C-8267-04BD6D867597}"/>
              </a:ext>
            </a:extLst>
          </p:cNvPr>
          <p:cNvSpPr/>
          <p:nvPr/>
        </p:nvSpPr>
        <p:spPr>
          <a:xfrm>
            <a:off x="5653790" y="4991389"/>
            <a:ext cx="884420" cy="5246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495997E4-D58A-B542-971F-A0D781D8F3CC}"/>
              </a:ext>
            </a:extLst>
          </p:cNvPr>
          <p:cNvSpPr/>
          <p:nvPr/>
        </p:nvSpPr>
        <p:spPr>
          <a:xfrm>
            <a:off x="9857453" y="3878727"/>
            <a:ext cx="884420" cy="5246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121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BC57DA-74AA-DA4B-9CD9-75E2D91E977A}"/>
              </a:ext>
            </a:extLst>
          </p:cNvPr>
          <p:cNvSpPr>
            <a:spLocks noGrp="1"/>
          </p:cNvSpPr>
          <p:nvPr>
            <p:ph type="title"/>
          </p:nvPr>
        </p:nvSpPr>
        <p:spPr>
          <a:xfrm>
            <a:off x="838200" y="0"/>
            <a:ext cx="10515600" cy="1325563"/>
          </a:xfrm>
        </p:spPr>
        <p:txBody>
          <a:bodyPr>
            <a:normAutofit/>
          </a:bodyPr>
          <a:lstStyle/>
          <a:p>
            <a:r>
              <a:rPr lang="en-US" sz="3200" dirty="0"/>
              <a:t>Op time</a:t>
            </a:r>
          </a:p>
        </p:txBody>
      </p:sp>
      <p:sp>
        <p:nvSpPr>
          <p:cNvPr id="3" name="Content Placeholder 2">
            <a:extLst>
              <a:ext uri="{FF2B5EF4-FFF2-40B4-BE49-F238E27FC236}">
                <a16:creationId xmlns:a16="http://schemas.microsoft.com/office/drawing/2014/main" xmlns="" id="{3FA37A68-7136-A749-866A-FDBEC2AA557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00000000-0008-0000-0300-000002000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964681"/>
            <a:ext cx="9525001" cy="577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991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46B716-1EC5-064C-805A-8112B1E44B63}"/>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xmlns="" id="{240BD164-A3D2-3843-BDC6-8C2E6B750656}"/>
              </a:ext>
            </a:extLst>
          </p:cNvPr>
          <p:cNvGraphicFramePr>
            <a:graphicFrameLocks noGrp="1"/>
          </p:cNvGraphicFramePr>
          <p:nvPr>
            <p:ph idx="1"/>
            <p:extLst>
              <p:ext uri="{D42A27DB-BD31-4B8C-83A1-F6EECF244321}">
                <p14:modId xmlns:p14="http://schemas.microsoft.com/office/powerpoint/2010/main" val="541604362"/>
              </p:ext>
            </p:extLst>
          </p:nvPr>
        </p:nvGraphicFramePr>
        <p:xfrm>
          <a:off x="219263" y="795824"/>
          <a:ext cx="10771911" cy="5724248"/>
        </p:xfrm>
        <a:graphic>
          <a:graphicData uri="http://schemas.openxmlformats.org/drawingml/2006/table">
            <a:tbl>
              <a:tblPr>
                <a:tableStyleId>{5C22544A-7EE6-4342-B048-85BDC9FD1C3A}</a:tableStyleId>
              </a:tblPr>
              <a:tblGrid>
                <a:gridCol w="1425127">
                  <a:extLst>
                    <a:ext uri="{9D8B030D-6E8A-4147-A177-3AD203B41FA5}">
                      <a16:colId xmlns:a16="http://schemas.microsoft.com/office/drawing/2014/main" xmlns="" val="1425479776"/>
                    </a:ext>
                  </a:extLst>
                </a:gridCol>
                <a:gridCol w="1168348">
                  <a:extLst>
                    <a:ext uri="{9D8B030D-6E8A-4147-A177-3AD203B41FA5}">
                      <a16:colId xmlns:a16="http://schemas.microsoft.com/office/drawing/2014/main" xmlns="" val="114888686"/>
                    </a:ext>
                  </a:extLst>
                </a:gridCol>
                <a:gridCol w="1168348">
                  <a:extLst>
                    <a:ext uri="{9D8B030D-6E8A-4147-A177-3AD203B41FA5}">
                      <a16:colId xmlns:a16="http://schemas.microsoft.com/office/drawing/2014/main" xmlns="" val="3928271193"/>
                    </a:ext>
                  </a:extLst>
                </a:gridCol>
                <a:gridCol w="1168348">
                  <a:extLst>
                    <a:ext uri="{9D8B030D-6E8A-4147-A177-3AD203B41FA5}">
                      <a16:colId xmlns:a16="http://schemas.microsoft.com/office/drawing/2014/main" xmlns="" val="1329891122"/>
                    </a:ext>
                  </a:extLst>
                </a:gridCol>
                <a:gridCol w="1168348">
                  <a:extLst>
                    <a:ext uri="{9D8B030D-6E8A-4147-A177-3AD203B41FA5}">
                      <a16:colId xmlns:a16="http://schemas.microsoft.com/office/drawing/2014/main" xmlns="" val="2813339172"/>
                    </a:ext>
                  </a:extLst>
                </a:gridCol>
                <a:gridCol w="1168348">
                  <a:extLst>
                    <a:ext uri="{9D8B030D-6E8A-4147-A177-3AD203B41FA5}">
                      <a16:colId xmlns:a16="http://schemas.microsoft.com/office/drawing/2014/main" xmlns="" val="1178084052"/>
                    </a:ext>
                  </a:extLst>
                </a:gridCol>
                <a:gridCol w="1168348">
                  <a:extLst>
                    <a:ext uri="{9D8B030D-6E8A-4147-A177-3AD203B41FA5}">
                      <a16:colId xmlns:a16="http://schemas.microsoft.com/office/drawing/2014/main" xmlns="" val="2532467329"/>
                    </a:ext>
                  </a:extLst>
                </a:gridCol>
                <a:gridCol w="1168348">
                  <a:extLst>
                    <a:ext uri="{9D8B030D-6E8A-4147-A177-3AD203B41FA5}">
                      <a16:colId xmlns:a16="http://schemas.microsoft.com/office/drawing/2014/main" xmlns="" val="502996835"/>
                    </a:ext>
                  </a:extLst>
                </a:gridCol>
                <a:gridCol w="1168348">
                  <a:extLst>
                    <a:ext uri="{9D8B030D-6E8A-4147-A177-3AD203B41FA5}">
                      <a16:colId xmlns:a16="http://schemas.microsoft.com/office/drawing/2014/main" xmlns="" val="334023473"/>
                    </a:ext>
                  </a:extLst>
                </a:gridCol>
              </a:tblGrid>
              <a:tr h="349222">
                <a:tc gridSpan="5">
                  <a:txBody>
                    <a:bodyPr/>
                    <a:lstStyle/>
                    <a:p>
                      <a:pPr algn="ctr" fontAlgn="b"/>
                      <a:r>
                        <a:rPr lang="en-US" sz="1800" i="1" u="none" strike="noStrike" dirty="0">
                          <a:effectLst/>
                        </a:rPr>
                        <a:t>Correlation and Linear Regression between Risk Variables </a:t>
                      </a:r>
                      <a:r>
                        <a:rPr lang="en-US" sz="1800" i="1" u="none" strike="noStrike" dirty="0" err="1">
                          <a:effectLst/>
                        </a:rPr>
                        <a:t>mRVU</a:t>
                      </a:r>
                      <a:endParaRPr lang="en-US" sz="1800" b="1" i="1"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800" i="1" u="none" strike="noStrike">
                          <a:effectLst/>
                        </a:rPr>
                        <a:t> </a:t>
                      </a:r>
                      <a:endParaRPr lang="en-US" sz="18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i="1" u="none" strike="noStrike">
                          <a:effectLst/>
                        </a:rPr>
                        <a:t> </a:t>
                      </a:r>
                      <a:endParaRPr lang="en-US" sz="18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i="1" u="none" strike="noStrike">
                          <a:effectLst/>
                        </a:rPr>
                        <a:t> </a:t>
                      </a:r>
                      <a:endParaRPr lang="en-US" sz="18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i="1" u="none" strike="noStrike" dirty="0">
                          <a:effectLst/>
                        </a:rPr>
                        <a:t> </a:t>
                      </a:r>
                      <a:endParaRPr lang="en-US" sz="1800" b="1"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761950271"/>
                  </a:ext>
                </a:extLst>
              </a:tr>
              <a:tr h="349222">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800" u="none" strike="noStrike">
                          <a:effectLst/>
                        </a:rPr>
                        <a:t>Readmission Rate</a:t>
                      </a:r>
                      <a:endParaRPr lang="en-US" sz="18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800" u="none" strike="noStrike">
                          <a:effectLst/>
                        </a:rPr>
                        <a:t>SAE Rate</a:t>
                      </a:r>
                      <a:endParaRPr lang="en-US" sz="18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800" u="none" strike="noStrike">
                          <a:effectLst/>
                        </a:rPr>
                        <a:t>Morbidity Rate</a:t>
                      </a:r>
                      <a:endParaRPr lang="en-US" sz="18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800" u="none" strike="noStrike">
                          <a:effectLst/>
                        </a:rPr>
                        <a:t>Mortality Rate</a:t>
                      </a:r>
                      <a:endParaRPr lang="en-US" sz="18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xmlns="" val="767889220"/>
                  </a:ext>
                </a:extLst>
              </a:tr>
              <a:tr h="1222274">
                <a:tc>
                  <a:txBody>
                    <a:bodyPr/>
                    <a:lstStyle/>
                    <a:p>
                      <a:pPr algn="ctr" fontAlgn="ctr"/>
                      <a:r>
                        <a:rPr lang="en-US" sz="1800" u="none" strike="noStrike">
                          <a:effectLst/>
                        </a:rPr>
                        <a:t>Surgical Specialty</a:t>
                      </a:r>
                      <a:endParaRPr lang="en-US"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Correlation Coefficient (R)</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Change in </a:t>
                      </a:r>
                      <a:r>
                        <a:rPr lang="en-US" sz="1600" u="none" strike="noStrike" dirty="0" err="1">
                          <a:effectLst/>
                        </a:rPr>
                        <a:t>mRVU</a:t>
                      </a:r>
                      <a:r>
                        <a:rPr lang="en-US" sz="1600" u="none" strike="noStrike" dirty="0">
                          <a:effectLst/>
                        </a:rPr>
                        <a:t> for 10% increase</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Correlation Coefficient (R)</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Change in </a:t>
                      </a:r>
                      <a:r>
                        <a:rPr lang="en-US" sz="1600" u="none" strike="noStrike" dirty="0" err="1">
                          <a:effectLst/>
                        </a:rPr>
                        <a:t>mRVU</a:t>
                      </a:r>
                      <a:r>
                        <a:rPr lang="en-US" sz="1600" u="none" strike="noStrike" dirty="0">
                          <a:effectLst/>
                        </a:rPr>
                        <a:t> for 10% increase</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Correlation Coefficient (R)</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Change in </a:t>
                      </a:r>
                      <a:r>
                        <a:rPr lang="en-US" sz="1600" u="none" strike="noStrike" dirty="0" err="1">
                          <a:effectLst/>
                        </a:rPr>
                        <a:t>mRVU</a:t>
                      </a:r>
                      <a:r>
                        <a:rPr lang="en-US" sz="1600" u="none" strike="noStrike" dirty="0">
                          <a:effectLst/>
                        </a:rPr>
                        <a:t> for 10% increase</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Correlation Coefficient (R)</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Change in </a:t>
                      </a:r>
                      <a:r>
                        <a:rPr lang="en-US" sz="1600" u="none" strike="noStrike" dirty="0" err="1">
                          <a:effectLst/>
                        </a:rPr>
                        <a:t>mRVU</a:t>
                      </a:r>
                      <a:r>
                        <a:rPr lang="en-US" sz="1600" u="none" strike="noStrike" dirty="0">
                          <a:effectLst/>
                        </a:rPr>
                        <a:t> for 10% increase</a:t>
                      </a:r>
                      <a:endParaRPr lang="en-US" sz="16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589730634"/>
                  </a:ext>
                </a:extLst>
              </a:tr>
              <a:tr h="349222">
                <a:tc>
                  <a:txBody>
                    <a:bodyPr/>
                    <a:lstStyle/>
                    <a:p>
                      <a:pPr algn="ctr" fontAlgn="ctr"/>
                      <a:r>
                        <a:rPr lang="en-US" sz="1600" i="1" u="none" strike="noStrike" dirty="0">
                          <a:effectLst/>
                        </a:rPr>
                        <a:t>Cardiac Surgery</a:t>
                      </a:r>
                      <a:endParaRPr lang="en-US" sz="16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0.01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0.65</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0.60</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6.82</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0.59</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6.99</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0.71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50.58</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3401420385"/>
                  </a:ext>
                </a:extLst>
              </a:tr>
              <a:tr h="596118">
                <a:tc>
                  <a:txBody>
                    <a:bodyPr/>
                    <a:lstStyle/>
                    <a:p>
                      <a:pPr algn="ctr" fontAlgn="ctr"/>
                      <a:r>
                        <a:rPr lang="en-US" sz="1600" i="1" u="none" strike="noStrike" dirty="0">
                          <a:effectLst/>
                        </a:rPr>
                        <a:t>General Surgery</a:t>
                      </a:r>
                      <a:endParaRPr lang="en-US" sz="16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0.46</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14.32</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0.65</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9.20</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0.63</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7.36</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0.22</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11.69</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562502167"/>
                  </a:ext>
                </a:extLst>
              </a:tr>
              <a:tr h="349222">
                <a:tc>
                  <a:txBody>
                    <a:bodyPr/>
                    <a:lstStyle/>
                    <a:p>
                      <a:pPr algn="ctr" fontAlgn="ctr"/>
                      <a:r>
                        <a:rPr lang="en-US" sz="1600" i="1" u="none" strike="noStrike" dirty="0">
                          <a:effectLst/>
                        </a:rPr>
                        <a:t>Gynecology</a:t>
                      </a:r>
                      <a:endParaRPr lang="en-US" sz="16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0.70</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29.15</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0.61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8.27</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0.65</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8.33</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0.36</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98.72</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3844801103"/>
                  </a:ext>
                </a:extLst>
              </a:tr>
              <a:tr h="349222">
                <a:tc>
                  <a:txBody>
                    <a:bodyPr/>
                    <a:lstStyle/>
                    <a:p>
                      <a:pPr algn="ctr" fontAlgn="ctr"/>
                      <a:r>
                        <a:rPr lang="en-US" sz="1600" i="1" u="none" strike="noStrike" dirty="0">
                          <a:effectLst/>
                        </a:rPr>
                        <a:t>Neurosurgery</a:t>
                      </a:r>
                      <a:endParaRPr lang="en-US" sz="16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0.43</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17.34</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0.45</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6.32</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0.39</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4.11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0.08</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2.32</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265979107"/>
                  </a:ext>
                </a:extLst>
              </a:tr>
              <a:tr h="349222">
                <a:tc>
                  <a:txBody>
                    <a:bodyPr/>
                    <a:lstStyle/>
                    <a:p>
                      <a:pPr algn="ctr" fontAlgn="ctr"/>
                      <a:r>
                        <a:rPr lang="en-US" sz="1600" i="1" u="none" strike="noStrike" dirty="0">
                          <a:effectLst/>
                        </a:rPr>
                        <a:t>Orthopedics</a:t>
                      </a:r>
                      <a:endParaRPr lang="en-US" sz="16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0.20</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6.61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0.32</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3.62</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0.31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3.10</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0.04</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3.33</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13868736"/>
                  </a:ext>
                </a:extLst>
              </a:tr>
              <a:tr h="413636">
                <a:tc>
                  <a:txBody>
                    <a:bodyPr/>
                    <a:lstStyle/>
                    <a:p>
                      <a:pPr algn="ctr" fontAlgn="ctr"/>
                      <a:r>
                        <a:rPr lang="en-US" sz="1600" i="1" u="none" strike="noStrike" dirty="0">
                          <a:effectLst/>
                        </a:rPr>
                        <a:t>Otolaryngology </a:t>
                      </a:r>
                      <a:endParaRPr lang="en-US" sz="16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0.72</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40.87</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0.84</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23.35</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0.84</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13.85</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0.13</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36.97</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3661925817"/>
                  </a:ext>
                </a:extLst>
              </a:tr>
              <a:tr h="349222">
                <a:tc>
                  <a:txBody>
                    <a:bodyPr/>
                    <a:lstStyle/>
                    <a:p>
                      <a:pPr algn="ctr" fontAlgn="ctr"/>
                      <a:r>
                        <a:rPr lang="en-US" sz="1600" i="1" u="none" strike="noStrike" dirty="0">
                          <a:effectLst/>
                        </a:rPr>
                        <a:t>Thoracic</a:t>
                      </a:r>
                      <a:endParaRPr lang="en-US" sz="16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0.33</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11.41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0.67</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6.33</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0.69</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5.96</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-0.03</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-1.28</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2733354911"/>
                  </a:ext>
                </a:extLst>
              </a:tr>
              <a:tr h="349222">
                <a:tc>
                  <a:txBody>
                    <a:bodyPr/>
                    <a:lstStyle/>
                    <a:p>
                      <a:pPr algn="ctr" fontAlgn="ctr"/>
                      <a:r>
                        <a:rPr lang="en-US" sz="1600" i="1" u="none" strike="noStrike" dirty="0">
                          <a:effectLst/>
                          <a:highlight>
                            <a:srgbClr val="00FFFF"/>
                          </a:highlight>
                        </a:rPr>
                        <a:t>Urology</a:t>
                      </a:r>
                      <a:endParaRPr lang="en-US" sz="1600" b="0" i="1" u="none" strike="noStrike" dirty="0">
                        <a:solidFill>
                          <a:srgbClr val="000000"/>
                        </a:solidFill>
                        <a:effectLst/>
                        <a:highlight>
                          <a:srgbClr val="00FFFF"/>
                        </a:highlight>
                        <a:latin typeface="Arial" panose="020B0604020202020204" pitchFamily="34" charset="0"/>
                      </a:endParaRPr>
                    </a:p>
                  </a:txBody>
                  <a:tcPr marL="9525" marR="9525" marT="9525" marB="0" anchor="ctr"/>
                </a:tc>
                <a:tc>
                  <a:txBody>
                    <a:bodyPr/>
                    <a:lstStyle/>
                    <a:p>
                      <a:pPr algn="ctr" fontAlgn="ctr"/>
                      <a:r>
                        <a:rPr lang="en-US" sz="1800" u="none" strike="noStrike" dirty="0">
                          <a:effectLst/>
                          <a:highlight>
                            <a:srgbClr val="00FFFF"/>
                          </a:highlight>
                        </a:rPr>
                        <a:t>0.74</a:t>
                      </a:r>
                      <a:endParaRPr lang="en-US" sz="1800" b="0" i="0" u="none" strike="noStrike" dirty="0">
                        <a:solidFill>
                          <a:srgbClr val="000000"/>
                        </a:solidFill>
                        <a:effectLst/>
                        <a:highlight>
                          <a:srgbClr val="00FFFF"/>
                        </a:highlight>
                        <a:latin typeface="Arial" panose="020B0604020202020204" pitchFamily="34" charset="0"/>
                      </a:endParaRPr>
                    </a:p>
                  </a:txBody>
                  <a:tcPr marL="9525" marR="9525" marT="9525" marB="0" anchor="ctr"/>
                </a:tc>
                <a:tc>
                  <a:txBody>
                    <a:bodyPr/>
                    <a:lstStyle/>
                    <a:p>
                      <a:pPr algn="ctr" fontAlgn="ctr"/>
                      <a:r>
                        <a:rPr lang="en-US" sz="1800" u="none" strike="noStrike" dirty="0">
                          <a:effectLst/>
                          <a:highlight>
                            <a:srgbClr val="00FFFF"/>
                          </a:highlight>
                        </a:rPr>
                        <a:t>17.96</a:t>
                      </a:r>
                      <a:endParaRPr lang="en-US" sz="1800" b="0" i="0" u="none" strike="noStrike" dirty="0">
                        <a:solidFill>
                          <a:srgbClr val="000000"/>
                        </a:solidFill>
                        <a:effectLst/>
                        <a:highlight>
                          <a:srgbClr val="00FFFF"/>
                        </a:highlight>
                        <a:latin typeface="Arial" panose="020B0604020202020204" pitchFamily="34" charset="0"/>
                      </a:endParaRPr>
                    </a:p>
                  </a:txBody>
                  <a:tcPr marL="9525" marR="9525" marT="9525" marB="0" anchor="ctr"/>
                </a:tc>
                <a:tc>
                  <a:txBody>
                    <a:bodyPr/>
                    <a:lstStyle/>
                    <a:p>
                      <a:pPr algn="ctr" fontAlgn="ctr"/>
                      <a:r>
                        <a:rPr lang="en-US" sz="1800" u="none" strike="noStrike" dirty="0">
                          <a:effectLst/>
                          <a:highlight>
                            <a:srgbClr val="00FFFF"/>
                          </a:highlight>
                        </a:rPr>
                        <a:t>0.83</a:t>
                      </a:r>
                      <a:endParaRPr lang="en-US" sz="1800" b="0" i="0" u="none" strike="noStrike" dirty="0">
                        <a:solidFill>
                          <a:srgbClr val="000000"/>
                        </a:solidFill>
                        <a:effectLst/>
                        <a:highlight>
                          <a:srgbClr val="00FFFF"/>
                        </a:highlight>
                        <a:latin typeface="Arial" panose="020B0604020202020204" pitchFamily="34" charset="0"/>
                      </a:endParaRPr>
                    </a:p>
                  </a:txBody>
                  <a:tcPr marL="9525" marR="9525" marT="9525" marB="0" anchor="ctr"/>
                </a:tc>
                <a:tc>
                  <a:txBody>
                    <a:bodyPr/>
                    <a:lstStyle/>
                    <a:p>
                      <a:pPr algn="ctr" fontAlgn="ctr"/>
                      <a:r>
                        <a:rPr lang="en-US" sz="1800" u="none" strike="noStrike" dirty="0">
                          <a:effectLst/>
                          <a:highlight>
                            <a:srgbClr val="00FFFF"/>
                          </a:highlight>
                        </a:rPr>
                        <a:t>9.01</a:t>
                      </a:r>
                      <a:endParaRPr lang="en-US" sz="1800" b="0" i="0" u="none" strike="noStrike" dirty="0">
                        <a:solidFill>
                          <a:srgbClr val="000000"/>
                        </a:solidFill>
                        <a:effectLst/>
                        <a:highlight>
                          <a:srgbClr val="00FFFF"/>
                        </a:highlight>
                        <a:latin typeface="Arial" panose="020B0604020202020204" pitchFamily="34" charset="0"/>
                      </a:endParaRPr>
                    </a:p>
                  </a:txBody>
                  <a:tcPr marL="9525" marR="9525" marT="9525" marB="0" anchor="ctr"/>
                </a:tc>
                <a:tc>
                  <a:txBody>
                    <a:bodyPr/>
                    <a:lstStyle/>
                    <a:p>
                      <a:pPr algn="ctr" fontAlgn="ctr"/>
                      <a:r>
                        <a:rPr lang="en-US" sz="1800" u="none" strike="noStrike">
                          <a:effectLst/>
                          <a:highlight>
                            <a:srgbClr val="00FFFF"/>
                          </a:highlight>
                        </a:rPr>
                        <a:t>0.82</a:t>
                      </a:r>
                      <a:endParaRPr lang="en-US" sz="1800" b="0" i="0" u="none" strike="noStrike">
                        <a:solidFill>
                          <a:srgbClr val="000000"/>
                        </a:solidFill>
                        <a:effectLst/>
                        <a:highlight>
                          <a:srgbClr val="00FFFF"/>
                        </a:highlight>
                        <a:latin typeface="Arial" panose="020B0604020202020204" pitchFamily="34" charset="0"/>
                      </a:endParaRPr>
                    </a:p>
                  </a:txBody>
                  <a:tcPr marL="9525" marR="9525" marT="9525" marB="0" anchor="ctr"/>
                </a:tc>
                <a:tc>
                  <a:txBody>
                    <a:bodyPr/>
                    <a:lstStyle/>
                    <a:p>
                      <a:pPr algn="ctr" fontAlgn="ctr"/>
                      <a:r>
                        <a:rPr lang="en-US" sz="1800" u="none" strike="noStrike" dirty="0">
                          <a:effectLst/>
                          <a:highlight>
                            <a:srgbClr val="00FFFF"/>
                          </a:highlight>
                        </a:rPr>
                        <a:t>8.02</a:t>
                      </a:r>
                      <a:endParaRPr lang="en-US" sz="1800" b="0" i="0" u="none" strike="noStrike" dirty="0">
                        <a:solidFill>
                          <a:srgbClr val="000000"/>
                        </a:solidFill>
                        <a:effectLst/>
                        <a:highlight>
                          <a:srgbClr val="00FFFF"/>
                        </a:highlight>
                        <a:latin typeface="Arial" panose="020B0604020202020204" pitchFamily="34" charset="0"/>
                      </a:endParaRPr>
                    </a:p>
                  </a:txBody>
                  <a:tcPr marL="9525" marR="9525" marT="9525" marB="0" anchor="ctr"/>
                </a:tc>
                <a:tc>
                  <a:txBody>
                    <a:bodyPr/>
                    <a:lstStyle/>
                    <a:p>
                      <a:pPr algn="ctr" fontAlgn="ctr"/>
                      <a:r>
                        <a:rPr lang="en-US" sz="1800" u="none" strike="noStrike" dirty="0">
                          <a:effectLst/>
                          <a:highlight>
                            <a:srgbClr val="00FFFF"/>
                          </a:highlight>
                        </a:rPr>
                        <a:t>0.34</a:t>
                      </a:r>
                      <a:endParaRPr lang="en-US" sz="1800" b="0" i="0" u="none" strike="noStrike" dirty="0">
                        <a:solidFill>
                          <a:srgbClr val="000000"/>
                        </a:solidFill>
                        <a:effectLst/>
                        <a:highlight>
                          <a:srgbClr val="00FFFF"/>
                        </a:highlight>
                        <a:latin typeface="Arial" panose="020B0604020202020204" pitchFamily="34" charset="0"/>
                      </a:endParaRPr>
                    </a:p>
                  </a:txBody>
                  <a:tcPr marL="9525" marR="9525" marT="9525" marB="0" anchor="ctr"/>
                </a:tc>
                <a:tc>
                  <a:txBody>
                    <a:bodyPr/>
                    <a:lstStyle/>
                    <a:p>
                      <a:pPr algn="ctr" fontAlgn="ctr"/>
                      <a:r>
                        <a:rPr lang="en-US" sz="1800" u="none" strike="noStrike" dirty="0">
                          <a:effectLst/>
                          <a:highlight>
                            <a:srgbClr val="00FFFF"/>
                          </a:highlight>
                        </a:rPr>
                        <a:t>40.39</a:t>
                      </a:r>
                      <a:endParaRPr lang="en-US" sz="1800" b="0" i="0" u="none" strike="noStrike" dirty="0">
                        <a:solidFill>
                          <a:srgbClr val="000000"/>
                        </a:solidFill>
                        <a:effectLst/>
                        <a:highlight>
                          <a:srgbClr val="00FFFF"/>
                        </a:highlight>
                        <a:latin typeface="Arial" panose="020B0604020202020204" pitchFamily="34" charset="0"/>
                      </a:endParaRPr>
                    </a:p>
                  </a:txBody>
                  <a:tcPr marL="9525" marR="9525" marT="9525" marB="0" anchor="ctr"/>
                </a:tc>
                <a:extLst>
                  <a:ext uri="{0D108BD9-81ED-4DB2-BD59-A6C34878D82A}">
                    <a16:rowId xmlns:a16="http://schemas.microsoft.com/office/drawing/2014/main" xmlns="" val="927328217"/>
                  </a:ext>
                </a:extLst>
              </a:tr>
              <a:tr h="349222">
                <a:tc>
                  <a:txBody>
                    <a:bodyPr/>
                    <a:lstStyle/>
                    <a:p>
                      <a:pPr algn="ctr" fontAlgn="ctr"/>
                      <a:r>
                        <a:rPr lang="en-US" sz="1600" i="1" u="none" strike="noStrike" dirty="0">
                          <a:effectLst/>
                        </a:rPr>
                        <a:t>Vascular</a:t>
                      </a:r>
                      <a:endParaRPr lang="en-US" sz="16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0.01</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0.17</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0.71</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5.32</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0.71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5.21</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0.47</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10.45</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4166196469"/>
                  </a:ext>
                </a:extLst>
              </a:tr>
              <a:tr h="349222">
                <a:tc>
                  <a:txBody>
                    <a:bodyPr/>
                    <a:lstStyle/>
                    <a:p>
                      <a:pPr algn="ctr" fontAlgn="ctr"/>
                      <a:r>
                        <a:rPr lang="en-US" sz="1600" b="1" i="1" u="none" strike="noStrike" dirty="0">
                          <a:effectLst/>
                        </a:rPr>
                        <a:t>Overall</a:t>
                      </a:r>
                      <a:endParaRPr lang="en-US" sz="1600" b="1"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b="1" u="none" strike="noStrike" dirty="0">
                          <a:effectLst/>
                        </a:rPr>
                        <a:t>0.42</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ctr"/>
                      <a:r>
                        <a:rPr lang="en-US" sz="1800" b="1" u="none" strike="noStrike" dirty="0">
                          <a:effectLst/>
                        </a:rPr>
                        <a:t>13.00</a:t>
                      </a:r>
                      <a:endParaRPr lang="en-US"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b="1" u="none" strike="noStrike" dirty="0">
                          <a:effectLst/>
                        </a:rPr>
                        <a:t>0.61</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ctr"/>
                      <a:r>
                        <a:rPr lang="en-US" sz="1800" b="1" u="none" strike="noStrike">
                          <a:effectLst/>
                        </a:rPr>
                        <a:t>6.70</a:t>
                      </a:r>
                      <a:endParaRPr lang="en-US"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b="1" u="none" strike="noStrike" dirty="0">
                          <a:effectLst/>
                        </a:rPr>
                        <a:t>0.62</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ctr"/>
                      <a:r>
                        <a:rPr lang="en-US" sz="1800" b="1" u="none" strike="noStrike" dirty="0">
                          <a:effectLst/>
                        </a:rPr>
                        <a:t>6.10</a:t>
                      </a:r>
                      <a:endParaRPr lang="en-US"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b="1" u="none" strike="noStrike" dirty="0">
                          <a:effectLst/>
                        </a:rPr>
                        <a:t>0.29</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ctr"/>
                      <a:r>
                        <a:rPr lang="en-US" sz="1800" b="1" u="none" strike="noStrike" dirty="0">
                          <a:effectLst/>
                        </a:rPr>
                        <a:t>12.50</a:t>
                      </a:r>
                      <a:endParaRPr lang="en-US" sz="18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3330791"/>
                  </a:ext>
                </a:extLst>
              </a:tr>
            </a:tbl>
          </a:graphicData>
        </a:graphic>
      </p:graphicFrame>
      <p:sp>
        <p:nvSpPr>
          <p:cNvPr id="7" name="Oval 6">
            <a:extLst>
              <a:ext uri="{FF2B5EF4-FFF2-40B4-BE49-F238E27FC236}">
                <a16:creationId xmlns:a16="http://schemas.microsoft.com/office/drawing/2014/main" xmlns="" id="{04185DD3-8042-E44D-BF2B-94981A85C743}"/>
              </a:ext>
            </a:extLst>
          </p:cNvPr>
          <p:cNvSpPr/>
          <p:nvPr/>
        </p:nvSpPr>
        <p:spPr>
          <a:xfrm>
            <a:off x="2908098" y="3597639"/>
            <a:ext cx="974360" cy="48003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xmlns="" id="{5B62E888-DC96-EF4B-B9BC-967DA846C748}"/>
              </a:ext>
            </a:extLst>
          </p:cNvPr>
          <p:cNvSpPr/>
          <p:nvPr/>
        </p:nvSpPr>
        <p:spPr>
          <a:xfrm>
            <a:off x="2833149" y="4706912"/>
            <a:ext cx="1049309" cy="41242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xmlns="" id="{0B988069-3F70-6145-AC87-8296A6B859ED}"/>
              </a:ext>
            </a:extLst>
          </p:cNvPr>
          <p:cNvSpPr/>
          <p:nvPr/>
        </p:nvSpPr>
        <p:spPr>
          <a:xfrm>
            <a:off x="5181606" y="4639306"/>
            <a:ext cx="974360" cy="48003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xmlns="" id="{48CD8A2F-0919-3549-A9B2-A7F6463E46CC}"/>
              </a:ext>
            </a:extLst>
          </p:cNvPr>
          <p:cNvSpPr/>
          <p:nvPr/>
        </p:nvSpPr>
        <p:spPr>
          <a:xfrm>
            <a:off x="7599210" y="4673108"/>
            <a:ext cx="974360" cy="48003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xmlns="" id="{07394438-839F-C04F-A324-380C967265A4}"/>
              </a:ext>
            </a:extLst>
          </p:cNvPr>
          <p:cNvSpPr/>
          <p:nvPr/>
        </p:nvSpPr>
        <p:spPr>
          <a:xfrm>
            <a:off x="9917694" y="3625346"/>
            <a:ext cx="974360" cy="48003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2CDA76E6-6934-6443-B5E5-13BBAD9F04A0}"/>
              </a:ext>
            </a:extLst>
          </p:cNvPr>
          <p:cNvSpPr/>
          <p:nvPr/>
        </p:nvSpPr>
        <p:spPr>
          <a:xfrm>
            <a:off x="2908098" y="2585977"/>
            <a:ext cx="899413" cy="5319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A678653F-ED90-B94E-B6D7-1FF97E6194F5}"/>
              </a:ext>
            </a:extLst>
          </p:cNvPr>
          <p:cNvSpPr/>
          <p:nvPr/>
        </p:nvSpPr>
        <p:spPr>
          <a:xfrm>
            <a:off x="2908098" y="5718634"/>
            <a:ext cx="899413" cy="5319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A94FF157-44AB-B04E-9033-9214877D8722}"/>
              </a:ext>
            </a:extLst>
          </p:cNvPr>
          <p:cNvSpPr/>
          <p:nvPr/>
        </p:nvSpPr>
        <p:spPr>
          <a:xfrm>
            <a:off x="5222210" y="4250083"/>
            <a:ext cx="899413" cy="5319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C022EEAA-84C7-B543-98D8-AA40CB4FDAB0}"/>
              </a:ext>
            </a:extLst>
          </p:cNvPr>
          <p:cNvSpPr/>
          <p:nvPr/>
        </p:nvSpPr>
        <p:spPr>
          <a:xfrm>
            <a:off x="7656985" y="4250083"/>
            <a:ext cx="899413" cy="5319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69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2" grpId="1" animBg="1"/>
      <p:bldP spid="12" grpId="2" animBg="1"/>
      <p:bldP spid="13" grpId="0" animBg="1"/>
      <p:bldP spid="14" grpId="0" animBg="1"/>
      <p:bldP spid="15" grpId="1"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wRVU</a:t>
            </a:r>
            <a:endParaRPr lang="en-US" dirty="0"/>
          </a:p>
        </p:txBody>
      </p:sp>
      <p:sp>
        <p:nvSpPr>
          <p:cNvPr id="3" name="Content Placeholder 2"/>
          <p:cNvSpPr>
            <a:spLocks noGrp="1"/>
          </p:cNvSpPr>
          <p:nvPr>
            <p:ph idx="1"/>
          </p:nvPr>
        </p:nvSpPr>
        <p:spPr/>
        <p:txBody>
          <a:bodyPr/>
          <a:lstStyle/>
          <a:p>
            <a:r>
              <a:rPr lang="en-US" dirty="0"/>
              <a:t>RBRVS - Developed for HCFA by </a:t>
            </a:r>
            <a:r>
              <a:rPr lang="en-US" dirty="0" err="1"/>
              <a:t>Hsaio</a:t>
            </a:r>
            <a:r>
              <a:rPr lang="en-US" dirty="0"/>
              <a:t> et al  (1986-92)</a:t>
            </a:r>
          </a:p>
          <a:p>
            <a:r>
              <a:rPr lang="en-US" dirty="0"/>
              <a:t>Passed in 1989 -- implemented in 1992</a:t>
            </a:r>
          </a:p>
        </p:txBody>
      </p:sp>
      <p:sp>
        <p:nvSpPr>
          <p:cNvPr id="4" name="Title 10">
            <a:extLst>
              <a:ext uri="{FF2B5EF4-FFF2-40B4-BE49-F238E27FC236}">
                <a16:creationId xmlns:a16="http://schemas.microsoft.com/office/drawing/2014/main" xmlns="" id="{3D5D1AE5-9924-6B49-9509-B272D1B363FC}"/>
              </a:ext>
            </a:extLst>
          </p:cNvPr>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INTRODUCTION</a:t>
            </a:r>
            <a:endParaRPr lang="en-US" sz="2133" dirty="0">
              <a:solidFill>
                <a:srgbClr val="009CDC"/>
              </a:solidFill>
              <a:latin typeface="Arial"/>
              <a:cs typeface="Arial"/>
            </a:endParaRPr>
          </a:p>
        </p:txBody>
      </p:sp>
    </p:spTree>
    <p:extLst>
      <p:ext uri="{BB962C8B-B14F-4D97-AF65-F5344CB8AC3E}">
        <p14:creationId xmlns:p14="http://schemas.microsoft.com/office/powerpoint/2010/main" val="22376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CE7309-4B4F-E54D-B40F-B399968ED999}"/>
              </a:ext>
            </a:extLst>
          </p:cNvPr>
          <p:cNvSpPr>
            <a:spLocks noGrp="1"/>
          </p:cNvSpPr>
          <p:nvPr>
            <p:ph type="title"/>
          </p:nvPr>
        </p:nvSpPr>
        <p:spPr>
          <a:xfrm>
            <a:off x="796636" y="0"/>
            <a:ext cx="10515600" cy="1325563"/>
          </a:xfrm>
        </p:spPr>
        <p:txBody>
          <a:bodyPr>
            <a:normAutofit/>
          </a:bodyPr>
          <a:lstStyle/>
          <a:p>
            <a:r>
              <a:rPr lang="en-US" sz="3200" dirty="0"/>
              <a:t>Readmissions</a:t>
            </a:r>
          </a:p>
        </p:txBody>
      </p:sp>
      <p:pic>
        <p:nvPicPr>
          <p:cNvPr id="4" name="Content Placeholder 3">
            <a:extLst>
              <a:ext uri="{FF2B5EF4-FFF2-40B4-BE49-F238E27FC236}">
                <a16:creationId xmlns:a16="http://schemas.microsoft.com/office/drawing/2014/main" xmlns="" id="{00000000-0008-0000-0500-0000030000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2945" y="832067"/>
            <a:ext cx="9337964" cy="603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80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9FFE57-9C85-5340-8FF2-70A6FD697FDC}"/>
              </a:ext>
            </a:extLst>
          </p:cNvPr>
          <p:cNvSpPr>
            <a:spLocks noGrp="1"/>
          </p:cNvSpPr>
          <p:nvPr>
            <p:ph type="title"/>
          </p:nvPr>
        </p:nvSpPr>
        <p:spPr>
          <a:xfrm>
            <a:off x="768928" y="0"/>
            <a:ext cx="10515600" cy="1325563"/>
          </a:xfrm>
        </p:spPr>
        <p:txBody>
          <a:bodyPr>
            <a:normAutofit/>
          </a:bodyPr>
          <a:lstStyle/>
          <a:p>
            <a:r>
              <a:rPr lang="en-US" sz="3200" dirty="0"/>
              <a:t>SAEs</a:t>
            </a:r>
          </a:p>
        </p:txBody>
      </p:sp>
      <p:pic>
        <p:nvPicPr>
          <p:cNvPr id="4" name="Content Placeholder 3">
            <a:extLst>
              <a:ext uri="{FF2B5EF4-FFF2-40B4-BE49-F238E27FC236}">
                <a16:creationId xmlns:a16="http://schemas.microsoft.com/office/drawing/2014/main" xmlns="" id="{00000000-0008-0000-0500-0000020000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2945" y="872836"/>
            <a:ext cx="9240982" cy="596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73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ACEC4A-4A61-1C4B-858D-3140DFCB3B17}"/>
              </a:ext>
            </a:extLst>
          </p:cNvPr>
          <p:cNvSpPr>
            <a:spLocks noGrp="1"/>
          </p:cNvSpPr>
          <p:nvPr>
            <p:ph type="title"/>
          </p:nvPr>
        </p:nvSpPr>
        <p:spPr>
          <a:xfrm>
            <a:off x="838200" y="0"/>
            <a:ext cx="10515600" cy="1325563"/>
          </a:xfrm>
        </p:spPr>
        <p:txBody>
          <a:bodyPr>
            <a:normAutofit/>
          </a:bodyPr>
          <a:lstStyle/>
          <a:p>
            <a:r>
              <a:rPr lang="en-US" sz="2800" dirty="0"/>
              <a:t>Morbidity</a:t>
            </a:r>
          </a:p>
        </p:txBody>
      </p:sp>
      <p:sp>
        <p:nvSpPr>
          <p:cNvPr id="3" name="Content Placeholder 2">
            <a:extLst>
              <a:ext uri="{FF2B5EF4-FFF2-40B4-BE49-F238E27FC236}">
                <a16:creationId xmlns:a16="http://schemas.microsoft.com/office/drawing/2014/main" xmlns="" id="{27018E48-1A8A-7248-9F1B-4A321AD4D37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00000000-0008-0000-0500-000004000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945" y="955964"/>
            <a:ext cx="9753599" cy="591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104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BA56B7-5E4F-5341-8764-89DCABE314A6}"/>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xmlns="" id="{E34E874C-E7FD-574B-AE1E-A2BE8D25C119}"/>
              </a:ext>
            </a:extLst>
          </p:cNvPr>
          <p:cNvSpPr>
            <a:spLocks noGrp="1"/>
          </p:cNvSpPr>
          <p:nvPr>
            <p:ph idx="1"/>
          </p:nvPr>
        </p:nvSpPr>
        <p:spPr/>
        <p:txBody>
          <a:bodyPr/>
          <a:lstStyle/>
          <a:p>
            <a:r>
              <a:rPr lang="en-US" dirty="0"/>
              <a:t>Importance of </a:t>
            </a:r>
            <a:r>
              <a:rPr lang="en-US" dirty="0" err="1"/>
              <a:t>wRVU</a:t>
            </a:r>
            <a:r>
              <a:rPr lang="en-US" dirty="0"/>
              <a:t> to fairly and accurately measure work</a:t>
            </a:r>
          </a:p>
          <a:p>
            <a:r>
              <a:rPr lang="en-US" dirty="0"/>
              <a:t>Need to move from subjective assessment to objective measure</a:t>
            </a:r>
          </a:p>
          <a:p>
            <a:pPr lvl="1"/>
            <a:r>
              <a:rPr lang="en-US" dirty="0"/>
              <a:t>Effort over 30-day post-operative period</a:t>
            </a:r>
          </a:p>
          <a:p>
            <a:pPr lvl="1"/>
            <a:r>
              <a:rPr lang="en-US" dirty="0"/>
              <a:t>Reflect patient co-morbidities</a:t>
            </a:r>
          </a:p>
          <a:p>
            <a:r>
              <a:rPr lang="en-US" dirty="0"/>
              <a:t>Does not include quality / cost of care</a:t>
            </a:r>
          </a:p>
          <a:p>
            <a:r>
              <a:rPr lang="en-US" dirty="0"/>
              <a:t>Need to be consistent within specialty and across specialties</a:t>
            </a:r>
          </a:p>
          <a:p>
            <a:endParaRPr lang="en-US" dirty="0"/>
          </a:p>
          <a:p>
            <a:endParaRPr lang="en-US" dirty="0"/>
          </a:p>
        </p:txBody>
      </p:sp>
      <p:sp>
        <p:nvSpPr>
          <p:cNvPr id="4" name="TextBox 3"/>
          <p:cNvSpPr txBox="1"/>
          <p:nvPr/>
        </p:nvSpPr>
        <p:spPr>
          <a:xfrm>
            <a:off x="838201" y="5336498"/>
            <a:ext cx="10044658" cy="830997"/>
          </a:xfrm>
          <a:prstGeom prst="rect">
            <a:avLst/>
          </a:prstGeom>
          <a:noFill/>
          <a:ln w="25400">
            <a:solidFill>
              <a:schemeClr val="tx1"/>
            </a:solidFill>
          </a:ln>
        </p:spPr>
        <p:txBody>
          <a:bodyPr wrap="square" rtlCol="0">
            <a:spAutoFit/>
          </a:bodyPr>
          <a:lstStyle/>
          <a:p>
            <a:r>
              <a:rPr lang="en-US" sz="2400" b="1" i="1" dirty="0" err="1" smtClean="0"/>
              <a:t>wRVU</a:t>
            </a:r>
            <a:r>
              <a:rPr lang="en-US" sz="2400" b="1" i="1" dirty="0" smtClean="0"/>
              <a:t> = </a:t>
            </a:r>
            <a:r>
              <a:rPr lang="en-US" sz="2400" b="1" i="1" dirty="0"/>
              <a:t>3.14 + 6.64*(operative time in </a:t>
            </a:r>
            <a:r>
              <a:rPr lang="en-US" sz="2400" b="1" i="1" dirty="0" err="1"/>
              <a:t>hrs</a:t>
            </a:r>
            <a:r>
              <a:rPr lang="en-US" sz="2400" b="1" i="1" dirty="0"/>
              <a:t>) + 0.59*(LOS in days) + </a:t>
            </a:r>
            <a:r>
              <a:rPr lang="en-US" sz="2400" b="1" i="1" dirty="0" smtClean="0"/>
              <a:t>	0.37</a:t>
            </a:r>
            <a:r>
              <a:rPr lang="en-US" sz="2400" b="1" i="1" dirty="0"/>
              <a:t>*(readmission rate) + 0.06*(SAE rate) – 0.13*(death rate).</a:t>
            </a:r>
            <a:endParaRPr lang="en-US" sz="2400" b="1" i="1" dirty="0"/>
          </a:p>
        </p:txBody>
      </p:sp>
    </p:spTree>
    <p:extLst>
      <p:ext uri="{BB962C8B-B14F-4D97-AF65-F5344CB8AC3E}">
        <p14:creationId xmlns:p14="http://schemas.microsoft.com/office/powerpoint/2010/main" val="1046088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QUESTIONS</a:t>
            </a:r>
            <a:endParaRPr lang="en-US" sz="2133" dirty="0">
              <a:solidFill>
                <a:srgbClr val="009CDC"/>
              </a:solidFill>
              <a:latin typeface="Arial"/>
              <a:cs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889000"/>
            <a:ext cx="8114039" cy="46537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88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58" y="0"/>
            <a:ext cx="1224643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283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AC508E7-F358-104E-994A-3ED5DF0C6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7000"/>
            <a:ext cx="3093840" cy="1546920"/>
          </a:xfrm>
          <a:prstGeom prst="rect">
            <a:avLst/>
          </a:prstGeom>
        </p:spPr>
      </p:pic>
      <p:sp>
        <p:nvSpPr>
          <p:cNvPr id="3" name="Rounded Rectangle 2">
            <a:extLst>
              <a:ext uri="{FF2B5EF4-FFF2-40B4-BE49-F238E27FC236}">
                <a16:creationId xmlns:a16="http://schemas.microsoft.com/office/drawing/2014/main" xmlns="" id="{44A81984-D865-5940-95EF-CB21E2035936}"/>
              </a:ext>
            </a:extLst>
          </p:cNvPr>
          <p:cNvSpPr/>
          <p:nvPr/>
        </p:nvSpPr>
        <p:spPr>
          <a:xfrm>
            <a:off x="406400" y="2819400"/>
            <a:ext cx="2407448" cy="265518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xmlns="" id="{A3590969-B119-1840-BB39-F24BF1A4041B}"/>
              </a:ext>
            </a:extLst>
          </p:cNvPr>
          <p:cNvSpPr txBox="1"/>
          <p:nvPr/>
        </p:nvSpPr>
        <p:spPr>
          <a:xfrm>
            <a:off x="406400" y="3429000"/>
            <a:ext cx="2296160" cy="1405641"/>
          </a:xfrm>
          <a:prstGeom prst="rect">
            <a:avLst/>
          </a:prstGeom>
          <a:noFill/>
        </p:spPr>
        <p:txBody>
          <a:bodyPr wrap="square" rtlCol="0">
            <a:spAutoFit/>
          </a:bodyPr>
          <a:lstStyle/>
          <a:p>
            <a:pPr algn="ctr"/>
            <a:r>
              <a:rPr lang="en-US" sz="4267" dirty="0"/>
              <a:t>Payment</a:t>
            </a:r>
          </a:p>
          <a:p>
            <a:pPr algn="ctr"/>
            <a:r>
              <a:rPr lang="en-US" sz="4267" dirty="0"/>
              <a:t>Rate</a:t>
            </a:r>
          </a:p>
        </p:txBody>
      </p:sp>
      <p:sp>
        <p:nvSpPr>
          <p:cNvPr id="5" name="TextBox 4">
            <a:extLst>
              <a:ext uri="{FF2B5EF4-FFF2-40B4-BE49-F238E27FC236}">
                <a16:creationId xmlns:a16="http://schemas.microsoft.com/office/drawing/2014/main" xmlns="" id="{17DDA3C4-42D6-9540-B8A7-C6A02DB45B04}"/>
              </a:ext>
            </a:extLst>
          </p:cNvPr>
          <p:cNvSpPr txBox="1"/>
          <p:nvPr/>
        </p:nvSpPr>
        <p:spPr>
          <a:xfrm>
            <a:off x="2946400" y="2006601"/>
            <a:ext cx="1308987" cy="2062103"/>
          </a:xfrm>
          <a:prstGeom prst="rect">
            <a:avLst/>
          </a:prstGeom>
          <a:noFill/>
        </p:spPr>
        <p:txBody>
          <a:bodyPr wrap="square" rtlCol="0">
            <a:spAutoFit/>
          </a:bodyPr>
          <a:lstStyle/>
          <a:p>
            <a:r>
              <a:rPr lang="en-US" sz="9600" dirty="0"/>
              <a:t>=</a:t>
            </a:r>
            <a:r>
              <a:rPr lang="en-US" sz="12800" dirty="0"/>
              <a:t> </a:t>
            </a:r>
          </a:p>
        </p:txBody>
      </p:sp>
      <p:sp>
        <p:nvSpPr>
          <p:cNvPr id="7" name="Double Bracket 6">
            <a:extLst>
              <a:ext uri="{FF2B5EF4-FFF2-40B4-BE49-F238E27FC236}">
                <a16:creationId xmlns:a16="http://schemas.microsoft.com/office/drawing/2014/main" xmlns="" id="{09214F8A-BCB1-D14B-A7BD-9836601503B3}"/>
              </a:ext>
            </a:extLst>
          </p:cNvPr>
          <p:cNvSpPr/>
          <p:nvPr/>
        </p:nvSpPr>
        <p:spPr>
          <a:xfrm>
            <a:off x="3860800" y="685800"/>
            <a:ext cx="5290757" cy="51562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9" name="Rounded Rectangle 8">
            <a:extLst>
              <a:ext uri="{FF2B5EF4-FFF2-40B4-BE49-F238E27FC236}">
                <a16:creationId xmlns:a16="http://schemas.microsoft.com/office/drawing/2014/main" xmlns="" id="{D08413F2-1578-F245-99D9-D32743150DA2}"/>
              </a:ext>
            </a:extLst>
          </p:cNvPr>
          <p:cNvSpPr/>
          <p:nvPr/>
        </p:nvSpPr>
        <p:spPr>
          <a:xfrm flipV="1">
            <a:off x="4572000" y="787400"/>
            <a:ext cx="3860800" cy="121821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xmlns="" id="{724F9AB3-8FF3-6642-89B4-4393616B24EC}"/>
              </a:ext>
            </a:extLst>
          </p:cNvPr>
          <p:cNvSpPr txBox="1"/>
          <p:nvPr/>
        </p:nvSpPr>
        <p:spPr>
          <a:xfrm>
            <a:off x="2946400" y="787400"/>
            <a:ext cx="6931008" cy="1077218"/>
          </a:xfrm>
          <a:prstGeom prst="rect">
            <a:avLst/>
          </a:prstGeom>
          <a:noFill/>
        </p:spPr>
        <p:txBody>
          <a:bodyPr wrap="square" rtlCol="0">
            <a:spAutoFit/>
          </a:bodyPr>
          <a:lstStyle/>
          <a:p>
            <a:pPr algn="ctr"/>
            <a:r>
              <a:rPr lang="en-US" sz="3200" b="1" dirty="0">
                <a:solidFill>
                  <a:schemeClr val="bg1"/>
                </a:solidFill>
              </a:rPr>
              <a:t>Work RVU </a:t>
            </a:r>
          </a:p>
          <a:p>
            <a:pPr algn="ctr"/>
            <a:r>
              <a:rPr lang="en-US" sz="3200" dirty="0">
                <a:solidFill>
                  <a:schemeClr val="bg1"/>
                </a:solidFill>
              </a:rPr>
              <a:t>x Work GPCI</a:t>
            </a:r>
          </a:p>
        </p:txBody>
      </p:sp>
      <p:sp>
        <p:nvSpPr>
          <p:cNvPr id="11" name="TextBox 10">
            <a:extLst>
              <a:ext uri="{FF2B5EF4-FFF2-40B4-BE49-F238E27FC236}">
                <a16:creationId xmlns:a16="http://schemas.microsoft.com/office/drawing/2014/main" xmlns="" id="{25C53840-A4DE-8E40-A66F-11A46BB93C89}"/>
              </a:ext>
            </a:extLst>
          </p:cNvPr>
          <p:cNvSpPr txBox="1"/>
          <p:nvPr/>
        </p:nvSpPr>
        <p:spPr>
          <a:xfrm>
            <a:off x="5892800" y="990601"/>
            <a:ext cx="1308987" cy="2062103"/>
          </a:xfrm>
          <a:prstGeom prst="rect">
            <a:avLst/>
          </a:prstGeom>
          <a:noFill/>
        </p:spPr>
        <p:txBody>
          <a:bodyPr wrap="square" rtlCol="0">
            <a:spAutoFit/>
          </a:bodyPr>
          <a:lstStyle/>
          <a:p>
            <a:r>
              <a:rPr lang="en-US" sz="9600" dirty="0"/>
              <a:t>+</a:t>
            </a:r>
            <a:r>
              <a:rPr lang="en-US" sz="12800" dirty="0"/>
              <a:t> </a:t>
            </a:r>
          </a:p>
        </p:txBody>
      </p:sp>
      <p:sp>
        <p:nvSpPr>
          <p:cNvPr id="12" name="Rounded Rectangle 11">
            <a:extLst>
              <a:ext uri="{FF2B5EF4-FFF2-40B4-BE49-F238E27FC236}">
                <a16:creationId xmlns:a16="http://schemas.microsoft.com/office/drawing/2014/main" xmlns="" id="{E23B089C-35D5-1244-807F-71156C5B1438}"/>
              </a:ext>
            </a:extLst>
          </p:cNvPr>
          <p:cNvSpPr/>
          <p:nvPr/>
        </p:nvSpPr>
        <p:spPr>
          <a:xfrm flipV="1">
            <a:off x="4572000" y="2616200"/>
            <a:ext cx="3860800" cy="12686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xmlns="" id="{4DB103DA-A919-2E4C-A3DC-534C63454004}"/>
              </a:ext>
            </a:extLst>
          </p:cNvPr>
          <p:cNvSpPr txBox="1"/>
          <p:nvPr/>
        </p:nvSpPr>
        <p:spPr>
          <a:xfrm>
            <a:off x="3048000" y="2717800"/>
            <a:ext cx="6931008" cy="1077218"/>
          </a:xfrm>
          <a:prstGeom prst="rect">
            <a:avLst/>
          </a:prstGeom>
          <a:noFill/>
        </p:spPr>
        <p:txBody>
          <a:bodyPr wrap="square" rtlCol="0">
            <a:spAutoFit/>
          </a:bodyPr>
          <a:lstStyle/>
          <a:p>
            <a:pPr algn="ctr"/>
            <a:r>
              <a:rPr lang="en-US" sz="3200" b="1" dirty="0"/>
              <a:t>Practice Expense RVU </a:t>
            </a:r>
          </a:p>
          <a:p>
            <a:pPr algn="ctr"/>
            <a:r>
              <a:rPr lang="en-US" sz="3200" dirty="0"/>
              <a:t>x PE GPCI</a:t>
            </a:r>
          </a:p>
        </p:txBody>
      </p:sp>
      <p:sp>
        <p:nvSpPr>
          <p:cNvPr id="15" name="TextBox 14">
            <a:extLst>
              <a:ext uri="{FF2B5EF4-FFF2-40B4-BE49-F238E27FC236}">
                <a16:creationId xmlns:a16="http://schemas.microsoft.com/office/drawing/2014/main" xmlns="" id="{25C53840-A4DE-8E40-A66F-11A46BB93C89}"/>
              </a:ext>
            </a:extLst>
          </p:cNvPr>
          <p:cNvSpPr txBox="1"/>
          <p:nvPr/>
        </p:nvSpPr>
        <p:spPr>
          <a:xfrm>
            <a:off x="5892800" y="2921001"/>
            <a:ext cx="1308987" cy="2062103"/>
          </a:xfrm>
          <a:prstGeom prst="rect">
            <a:avLst/>
          </a:prstGeom>
          <a:noFill/>
        </p:spPr>
        <p:txBody>
          <a:bodyPr wrap="square" rtlCol="0">
            <a:spAutoFit/>
          </a:bodyPr>
          <a:lstStyle/>
          <a:p>
            <a:r>
              <a:rPr lang="en-US" sz="9600" dirty="0"/>
              <a:t>+</a:t>
            </a:r>
            <a:r>
              <a:rPr lang="en-US" sz="12800" dirty="0"/>
              <a:t> </a:t>
            </a:r>
          </a:p>
        </p:txBody>
      </p:sp>
      <p:sp>
        <p:nvSpPr>
          <p:cNvPr id="16" name="Rounded Rectangle 15">
            <a:extLst>
              <a:ext uri="{FF2B5EF4-FFF2-40B4-BE49-F238E27FC236}">
                <a16:creationId xmlns:a16="http://schemas.microsoft.com/office/drawing/2014/main" xmlns="" id="{72871589-3300-0048-8914-4489B6D05B2E}"/>
              </a:ext>
            </a:extLst>
          </p:cNvPr>
          <p:cNvSpPr/>
          <p:nvPr/>
        </p:nvSpPr>
        <p:spPr>
          <a:xfrm flipV="1">
            <a:off x="4572000" y="4546600"/>
            <a:ext cx="3860800" cy="131981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a:extLst>
              <a:ext uri="{FF2B5EF4-FFF2-40B4-BE49-F238E27FC236}">
                <a16:creationId xmlns:a16="http://schemas.microsoft.com/office/drawing/2014/main" xmlns="" id="{73AFFA13-F58A-664A-BCD3-D5F6F4487251}"/>
              </a:ext>
            </a:extLst>
          </p:cNvPr>
          <p:cNvSpPr txBox="1"/>
          <p:nvPr/>
        </p:nvSpPr>
        <p:spPr>
          <a:xfrm>
            <a:off x="3048000" y="4648200"/>
            <a:ext cx="6931008" cy="1077218"/>
          </a:xfrm>
          <a:prstGeom prst="rect">
            <a:avLst/>
          </a:prstGeom>
          <a:noFill/>
        </p:spPr>
        <p:txBody>
          <a:bodyPr wrap="square" rtlCol="0">
            <a:spAutoFit/>
          </a:bodyPr>
          <a:lstStyle/>
          <a:p>
            <a:pPr algn="ctr"/>
            <a:r>
              <a:rPr lang="en-US" sz="3200" b="1" dirty="0"/>
              <a:t>Malpractice RVU</a:t>
            </a:r>
          </a:p>
          <a:p>
            <a:pPr algn="ctr"/>
            <a:r>
              <a:rPr lang="en-US" sz="3200" dirty="0"/>
              <a:t>x MP GPCI</a:t>
            </a:r>
          </a:p>
        </p:txBody>
      </p:sp>
      <p:sp>
        <p:nvSpPr>
          <p:cNvPr id="18" name="TextBox 17">
            <a:extLst>
              <a:ext uri="{FF2B5EF4-FFF2-40B4-BE49-F238E27FC236}">
                <a16:creationId xmlns:a16="http://schemas.microsoft.com/office/drawing/2014/main" xmlns="" id="{CEAADACD-B16A-ED4C-B94B-5055701187F5}"/>
              </a:ext>
            </a:extLst>
          </p:cNvPr>
          <p:cNvSpPr txBox="1"/>
          <p:nvPr/>
        </p:nvSpPr>
        <p:spPr>
          <a:xfrm>
            <a:off x="9245600" y="2006601"/>
            <a:ext cx="1308987" cy="2062103"/>
          </a:xfrm>
          <a:prstGeom prst="rect">
            <a:avLst/>
          </a:prstGeom>
          <a:noFill/>
        </p:spPr>
        <p:txBody>
          <a:bodyPr wrap="square" rtlCol="0">
            <a:spAutoFit/>
          </a:bodyPr>
          <a:lstStyle/>
          <a:p>
            <a:r>
              <a:rPr lang="en-US" sz="9600" dirty="0"/>
              <a:t>x</a:t>
            </a:r>
            <a:r>
              <a:rPr lang="en-US" sz="12800" dirty="0"/>
              <a:t> </a:t>
            </a:r>
          </a:p>
        </p:txBody>
      </p:sp>
      <p:sp>
        <p:nvSpPr>
          <p:cNvPr id="19" name="Rounded Rectangle 18">
            <a:extLst>
              <a:ext uri="{FF2B5EF4-FFF2-40B4-BE49-F238E27FC236}">
                <a16:creationId xmlns:a16="http://schemas.microsoft.com/office/drawing/2014/main" xmlns="" id="{4EAE8962-B6CF-254C-9A3C-D239ADAA8D6F}"/>
              </a:ext>
            </a:extLst>
          </p:cNvPr>
          <p:cNvSpPr/>
          <p:nvPr/>
        </p:nvSpPr>
        <p:spPr>
          <a:xfrm>
            <a:off x="10160000" y="2413000"/>
            <a:ext cx="1866587" cy="215249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Conversion</a:t>
            </a:r>
          </a:p>
          <a:p>
            <a:pPr algn="ctr"/>
            <a:r>
              <a:rPr lang="en-US" sz="2400" dirty="0">
                <a:solidFill>
                  <a:schemeClr val="tx1"/>
                </a:solidFill>
              </a:rPr>
              <a:t>Factor</a:t>
            </a:r>
          </a:p>
        </p:txBody>
      </p:sp>
      <p:sp>
        <p:nvSpPr>
          <p:cNvPr id="20" name="Title 10"/>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INTRODUCTION</a:t>
            </a:r>
            <a:endParaRPr lang="en-US" sz="2133" dirty="0">
              <a:solidFill>
                <a:srgbClr val="009CDC"/>
              </a:solidFill>
              <a:latin typeface="Arial"/>
              <a:cs typeface="Arial"/>
            </a:endParaRPr>
          </a:p>
        </p:txBody>
      </p:sp>
      <p:sp>
        <p:nvSpPr>
          <p:cNvPr id="21" name="TextBox 20"/>
          <p:cNvSpPr txBox="1"/>
          <p:nvPr/>
        </p:nvSpPr>
        <p:spPr>
          <a:xfrm>
            <a:off x="8839201" y="5664200"/>
            <a:ext cx="2764411" cy="297454"/>
          </a:xfrm>
          <a:prstGeom prst="rect">
            <a:avLst/>
          </a:prstGeom>
          <a:noFill/>
        </p:spPr>
        <p:txBody>
          <a:bodyPr wrap="none" rtlCol="0">
            <a:spAutoFit/>
          </a:bodyPr>
          <a:lstStyle/>
          <a:p>
            <a:r>
              <a:rPr lang="en-US" sz="1333" dirty="0"/>
              <a:t>GPCI = geographic practice cost index</a:t>
            </a:r>
          </a:p>
        </p:txBody>
      </p:sp>
    </p:spTree>
    <p:extLst>
      <p:ext uri="{BB962C8B-B14F-4D97-AF65-F5344CB8AC3E}">
        <p14:creationId xmlns:p14="http://schemas.microsoft.com/office/powerpoint/2010/main" val="642611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INTRODUCTION</a:t>
            </a:r>
            <a:endParaRPr lang="en-US" sz="2133" dirty="0">
              <a:solidFill>
                <a:srgbClr val="009CDC"/>
              </a:solidFill>
              <a:latin typeface="Arial"/>
              <a:cs typeface="Arial"/>
            </a:endParaRPr>
          </a:p>
        </p:txBody>
      </p:sp>
      <p:sp>
        <p:nvSpPr>
          <p:cNvPr id="3" name="TextBox 2"/>
          <p:cNvSpPr txBox="1"/>
          <p:nvPr/>
        </p:nvSpPr>
        <p:spPr>
          <a:xfrm>
            <a:off x="609600" y="1498600"/>
            <a:ext cx="10871200" cy="1077218"/>
          </a:xfrm>
          <a:prstGeom prst="rect">
            <a:avLst/>
          </a:prstGeom>
          <a:noFill/>
        </p:spPr>
        <p:txBody>
          <a:bodyPr wrap="square" rtlCol="0">
            <a:spAutoFit/>
          </a:bodyPr>
          <a:lstStyle/>
          <a:p>
            <a:pPr marL="380990" indent="-380990">
              <a:buFont typeface="Arial"/>
              <a:buChar char="•"/>
            </a:pPr>
            <a:r>
              <a:rPr lang="en-US" sz="3200" dirty="0">
                <a:latin typeface="Arial"/>
                <a:cs typeface="Arial"/>
              </a:rPr>
              <a:t>RVUs </a:t>
            </a:r>
            <a:r>
              <a:rPr lang="en-US" sz="3200" dirty="0">
                <a:latin typeface="Arial"/>
                <a:cs typeface="Arial"/>
                <a:sym typeface="Wingdings"/>
              </a:rPr>
              <a:t></a:t>
            </a:r>
            <a:r>
              <a:rPr lang="en-US" sz="3200" dirty="0">
                <a:latin typeface="Arial"/>
                <a:cs typeface="Arial"/>
              </a:rPr>
              <a:t> metric of physician productivity</a:t>
            </a:r>
          </a:p>
          <a:p>
            <a:pPr marL="380990" indent="-380990">
              <a:buFont typeface="Arial"/>
              <a:buChar char="•"/>
            </a:pPr>
            <a:r>
              <a:rPr lang="en-US" sz="3200" dirty="0">
                <a:latin typeface="Arial"/>
                <a:cs typeface="Arial"/>
              </a:rPr>
              <a:t>RVUs : CPT code</a:t>
            </a:r>
          </a:p>
        </p:txBody>
      </p:sp>
    </p:spTree>
    <p:extLst>
      <p:ext uri="{BB962C8B-B14F-4D97-AF65-F5344CB8AC3E}">
        <p14:creationId xmlns:p14="http://schemas.microsoft.com/office/powerpoint/2010/main" val="1408852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C593095-029F-2341-AFA4-CEC1A6F42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8955" y="395559"/>
            <a:ext cx="894652" cy="1263907"/>
          </a:xfrm>
          <a:prstGeom prst="rect">
            <a:avLst/>
          </a:prstGeom>
        </p:spPr>
      </p:pic>
      <p:pic>
        <p:nvPicPr>
          <p:cNvPr id="7" name="Picture 6">
            <a:extLst>
              <a:ext uri="{FF2B5EF4-FFF2-40B4-BE49-F238E27FC236}">
                <a16:creationId xmlns:a16="http://schemas.microsoft.com/office/drawing/2014/main" xmlns="" id="{A7065036-FDA8-E946-820E-D09D7F38D8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1073" y="395561"/>
            <a:ext cx="2507531" cy="1033103"/>
          </a:xfrm>
          <a:prstGeom prst="rect">
            <a:avLst/>
          </a:prstGeom>
        </p:spPr>
      </p:pic>
      <p:pic>
        <p:nvPicPr>
          <p:cNvPr id="9" name="Picture 8">
            <a:extLst>
              <a:ext uri="{FF2B5EF4-FFF2-40B4-BE49-F238E27FC236}">
                <a16:creationId xmlns:a16="http://schemas.microsoft.com/office/drawing/2014/main" xmlns="" id="{E17A5708-D396-D74E-B370-4AF6C6381E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7733" y="239943"/>
            <a:ext cx="2235200" cy="1341120"/>
          </a:xfrm>
          <a:prstGeom prst="rect">
            <a:avLst/>
          </a:prstGeom>
        </p:spPr>
      </p:pic>
      <p:sp>
        <p:nvSpPr>
          <p:cNvPr id="10" name="TextBox 9">
            <a:extLst>
              <a:ext uri="{FF2B5EF4-FFF2-40B4-BE49-F238E27FC236}">
                <a16:creationId xmlns:a16="http://schemas.microsoft.com/office/drawing/2014/main" xmlns="" id="{AF09E55E-460E-1140-959A-989C96743B0D}"/>
              </a:ext>
            </a:extLst>
          </p:cNvPr>
          <p:cNvSpPr txBox="1"/>
          <p:nvPr/>
        </p:nvSpPr>
        <p:spPr>
          <a:xfrm>
            <a:off x="4919761" y="2775710"/>
            <a:ext cx="2841931" cy="492443"/>
          </a:xfrm>
          <a:prstGeom prst="rect">
            <a:avLst/>
          </a:prstGeom>
          <a:noFill/>
        </p:spPr>
        <p:txBody>
          <a:bodyPr wrap="square" rtlCol="0">
            <a:spAutoFit/>
          </a:bodyPr>
          <a:lstStyle/>
          <a:p>
            <a:r>
              <a:rPr lang="en-US" sz="2600" dirty="0"/>
              <a:t>urological services</a:t>
            </a:r>
          </a:p>
        </p:txBody>
      </p:sp>
      <p:sp>
        <p:nvSpPr>
          <p:cNvPr id="11" name="TextBox 10">
            <a:extLst>
              <a:ext uri="{FF2B5EF4-FFF2-40B4-BE49-F238E27FC236}">
                <a16:creationId xmlns:a16="http://schemas.microsoft.com/office/drawing/2014/main" xmlns="" id="{CD5B3468-DCB8-8647-91F9-4BE783A81944}"/>
              </a:ext>
            </a:extLst>
          </p:cNvPr>
          <p:cNvSpPr txBox="1"/>
          <p:nvPr/>
        </p:nvSpPr>
        <p:spPr>
          <a:xfrm>
            <a:off x="5542041" y="1887351"/>
            <a:ext cx="1456265" cy="1015663"/>
          </a:xfrm>
          <a:prstGeom prst="rect">
            <a:avLst/>
          </a:prstGeom>
          <a:noFill/>
        </p:spPr>
        <p:txBody>
          <a:bodyPr wrap="square" rtlCol="0">
            <a:spAutoFit/>
          </a:bodyPr>
          <a:lstStyle/>
          <a:p>
            <a:r>
              <a:rPr lang="en-US" sz="6000" dirty="0"/>
              <a:t>405</a:t>
            </a:r>
          </a:p>
        </p:txBody>
      </p:sp>
      <p:sp>
        <p:nvSpPr>
          <p:cNvPr id="12" name="TextBox 11">
            <a:extLst>
              <a:ext uri="{FF2B5EF4-FFF2-40B4-BE49-F238E27FC236}">
                <a16:creationId xmlns:a16="http://schemas.microsoft.com/office/drawing/2014/main" xmlns="" id="{4ABD0417-4B59-9449-A8BC-053D35176393}"/>
              </a:ext>
            </a:extLst>
          </p:cNvPr>
          <p:cNvSpPr txBox="1"/>
          <p:nvPr/>
        </p:nvSpPr>
        <p:spPr>
          <a:xfrm>
            <a:off x="3443213" y="4183878"/>
            <a:ext cx="1456265" cy="1015663"/>
          </a:xfrm>
          <a:prstGeom prst="rect">
            <a:avLst/>
          </a:prstGeom>
          <a:noFill/>
        </p:spPr>
        <p:txBody>
          <a:bodyPr wrap="square" rtlCol="0">
            <a:spAutoFit/>
          </a:bodyPr>
          <a:lstStyle/>
          <a:p>
            <a:r>
              <a:rPr lang="en-US" sz="6000" dirty="0"/>
              <a:t>22</a:t>
            </a:r>
          </a:p>
        </p:txBody>
      </p:sp>
      <p:sp>
        <p:nvSpPr>
          <p:cNvPr id="13" name="TextBox 12">
            <a:extLst>
              <a:ext uri="{FF2B5EF4-FFF2-40B4-BE49-F238E27FC236}">
                <a16:creationId xmlns:a16="http://schemas.microsoft.com/office/drawing/2014/main" xmlns="" id="{053A83D9-2F24-E841-9A86-6D14316EA477}"/>
              </a:ext>
            </a:extLst>
          </p:cNvPr>
          <p:cNvSpPr txBox="1"/>
          <p:nvPr/>
        </p:nvSpPr>
        <p:spPr>
          <a:xfrm>
            <a:off x="7478932" y="4183877"/>
            <a:ext cx="1456265" cy="1015663"/>
          </a:xfrm>
          <a:prstGeom prst="rect">
            <a:avLst/>
          </a:prstGeom>
          <a:noFill/>
        </p:spPr>
        <p:txBody>
          <a:bodyPr wrap="square" rtlCol="0">
            <a:spAutoFit/>
          </a:bodyPr>
          <a:lstStyle/>
          <a:p>
            <a:r>
              <a:rPr lang="en-US" sz="6000" dirty="0"/>
              <a:t>383</a:t>
            </a:r>
          </a:p>
        </p:txBody>
      </p:sp>
      <p:pic>
        <p:nvPicPr>
          <p:cNvPr id="18" name="Picture 17">
            <a:extLst>
              <a:ext uri="{FF2B5EF4-FFF2-40B4-BE49-F238E27FC236}">
                <a16:creationId xmlns:a16="http://schemas.microsoft.com/office/drawing/2014/main" xmlns="" id="{387CAC3E-8DAE-1B4B-A3D6-FD4A58DE5D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5196" y="5396889"/>
            <a:ext cx="1986801" cy="1192081"/>
          </a:xfrm>
          <a:prstGeom prst="rect">
            <a:avLst/>
          </a:prstGeom>
        </p:spPr>
      </p:pic>
      <p:pic>
        <p:nvPicPr>
          <p:cNvPr id="20" name="Picture 19">
            <a:extLst>
              <a:ext uri="{FF2B5EF4-FFF2-40B4-BE49-F238E27FC236}">
                <a16:creationId xmlns:a16="http://schemas.microsoft.com/office/drawing/2014/main" xmlns="" id="{77B1A6EB-69A2-F545-B162-D48EBA2885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3882" y="5269017"/>
            <a:ext cx="1992383" cy="1319953"/>
          </a:xfrm>
          <a:prstGeom prst="rect">
            <a:avLst/>
          </a:prstGeom>
        </p:spPr>
      </p:pic>
      <p:sp>
        <p:nvSpPr>
          <p:cNvPr id="25" name="Right Arrow 24">
            <a:extLst>
              <a:ext uri="{FF2B5EF4-FFF2-40B4-BE49-F238E27FC236}">
                <a16:creationId xmlns:a16="http://schemas.microsoft.com/office/drawing/2014/main" xmlns="" id="{B5BA7EA5-28FF-1A4D-B7CF-72EEF4E41CD4}"/>
              </a:ext>
            </a:extLst>
          </p:cNvPr>
          <p:cNvSpPr/>
          <p:nvPr/>
        </p:nvSpPr>
        <p:spPr>
          <a:xfrm rot="3040648">
            <a:off x="7184995" y="3628854"/>
            <a:ext cx="1069061" cy="378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xmlns="" id="{3A7A45F3-07EF-BB46-B5C8-AF42973E1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433" y="395559"/>
            <a:ext cx="894652" cy="1263907"/>
          </a:xfrm>
          <a:prstGeom prst="rect">
            <a:avLst/>
          </a:prstGeom>
        </p:spPr>
      </p:pic>
      <p:pic>
        <p:nvPicPr>
          <p:cNvPr id="28" name="Picture 27">
            <a:extLst>
              <a:ext uri="{FF2B5EF4-FFF2-40B4-BE49-F238E27FC236}">
                <a16:creationId xmlns:a16="http://schemas.microsoft.com/office/drawing/2014/main" xmlns="" id="{83C05909-2D49-F444-9906-E9C85F2EA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095" y="395559"/>
            <a:ext cx="894652" cy="1263907"/>
          </a:xfrm>
          <a:prstGeom prst="rect">
            <a:avLst/>
          </a:prstGeom>
        </p:spPr>
      </p:pic>
      <p:sp>
        <p:nvSpPr>
          <p:cNvPr id="29" name="Right Arrow 28">
            <a:extLst>
              <a:ext uri="{FF2B5EF4-FFF2-40B4-BE49-F238E27FC236}">
                <a16:creationId xmlns:a16="http://schemas.microsoft.com/office/drawing/2014/main" xmlns="" id="{E8C65057-3A0D-424B-A0F7-BC7294FC4552}"/>
              </a:ext>
            </a:extLst>
          </p:cNvPr>
          <p:cNvSpPr/>
          <p:nvPr/>
        </p:nvSpPr>
        <p:spPr>
          <a:xfrm rot="7780769">
            <a:off x="4043360" y="3643026"/>
            <a:ext cx="1069061" cy="378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xmlns="" id="{300354EE-0CD9-6146-B0A9-070AFCAD97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5073" y="5401733"/>
            <a:ext cx="1172395" cy="1187235"/>
          </a:xfrm>
          <a:prstGeom prst="rect">
            <a:avLst/>
          </a:prstGeom>
        </p:spPr>
      </p:pic>
      <p:pic>
        <p:nvPicPr>
          <p:cNvPr id="22" name="Picture 21">
            <a:extLst>
              <a:ext uri="{FF2B5EF4-FFF2-40B4-BE49-F238E27FC236}">
                <a16:creationId xmlns:a16="http://schemas.microsoft.com/office/drawing/2014/main" xmlns="" id="{C5191FB0-AEC6-8143-8540-872BF3A5D5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1073" y="5396888"/>
            <a:ext cx="1172395" cy="1187235"/>
          </a:xfrm>
          <a:prstGeom prst="rect">
            <a:avLst/>
          </a:prstGeom>
        </p:spPr>
      </p:pic>
    </p:spTree>
    <p:extLst>
      <p:ext uri="{BB962C8B-B14F-4D97-AF65-F5344CB8AC3E}">
        <p14:creationId xmlns:p14="http://schemas.microsoft.com/office/powerpoint/2010/main" val="264445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92F26BE-F588-4A4C-961C-7B233637C735}"/>
              </a:ext>
            </a:extLst>
          </p:cNvPr>
          <p:cNvSpPr txBox="1"/>
          <p:nvPr/>
        </p:nvSpPr>
        <p:spPr>
          <a:xfrm>
            <a:off x="1371601" y="609598"/>
            <a:ext cx="10380135" cy="1169551"/>
          </a:xfrm>
          <a:prstGeom prst="rect">
            <a:avLst/>
          </a:prstGeom>
          <a:noFill/>
        </p:spPr>
        <p:txBody>
          <a:bodyPr wrap="square" rtlCol="0">
            <a:spAutoFit/>
          </a:bodyPr>
          <a:lstStyle/>
          <a:p>
            <a:r>
              <a:rPr lang="en-US" sz="7000" dirty="0"/>
              <a:t>Work  =  Time  x  Intensity </a:t>
            </a:r>
          </a:p>
        </p:txBody>
      </p:sp>
      <p:sp>
        <p:nvSpPr>
          <p:cNvPr id="5" name="Frame 4">
            <a:extLst>
              <a:ext uri="{FF2B5EF4-FFF2-40B4-BE49-F238E27FC236}">
                <a16:creationId xmlns:a16="http://schemas.microsoft.com/office/drawing/2014/main" xmlns="" id="{351B7AC9-0428-4649-B47D-C95538853408}"/>
              </a:ext>
            </a:extLst>
          </p:cNvPr>
          <p:cNvSpPr/>
          <p:nvPr/>
        </p:nvSpPr>
        <p:spPr>
          <a:xfrm>
            <a:off x="7399869" y="541866"/>
            <a:ext cx="3657599" cy="1388533"/>
          </a:xfrm>
          <a:prstGeom prst="frame">
            <a:avLst>
              <a:gd name="adj1" fmla="val 6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xmlns="" id="{F39F676D-695B-DC4F-964D-3D8382147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468" y="2993074"/>
            <a:ext cx="1981200" cy="1324927"/>
          </a:xfrm>
          <a:prstGeom prst="rect">
            <a:avLst/>
          </a:prstGeom>
        </p:spPr>
      </p:pic>
      <p:pic>
        <p:nvPicPr>
          <p:cNvPr id="9" name="Picture 8">
            <a:extLst>
              <a:ext uri="{FF2B5EF4-FFF2-40B4-BE49-F238E27FC236}">
                <a16:creationId xmlns:a16="http://schemas.microsoft.com/office/drawing/2014/main" xmlns="" id="{2C2FC974-2B74-3044-9153-6951E06D4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468" y="4512735"/>
            <a:ext cx="1752600" cy="1752600"/>
          </a:xfrm>
          <a:prstGeom prst="rect">
            <a:avLst/>
          </a:prstGeom>
        </p:spPr>
      </p:pic>
      <p:pic>
        <p:nvPicPr>
          <p:cNvPr id="11" name="Picture 10">
            <a:extLst>
              <a:ext uri="{FF2B5EF4-FFF2-40B4-BE49-F238E27FC236}">
                <a16:creationId xmlns:a16="http://schemas.microsoft.com/office/drawing/2014/main" xmlns="" id="{223280B0-493A-5649-A9BC-49639F75AF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3161" y="3211541"/>
            <a:ext cx="2436707" cy="3206193"/>
          </a:xfrm>
          <a:prstGeom prst="rect">
            <a:avLst/>
          </a:prstGeom>
        </p:spPr>
      </p:pic>
      <p:cxnSp>
        <p:nvCxnSpPr>
          <p:cNvPr id="15" name="Straight Arrow Connector 14">
            <a:extLst>
              <a:ext uri="{FF2B5EF4-FFF2-40B4-BE49-F238E27FC236}">
                <a16:creationId xmlns:a16="http://schemas.microsoft.com/office/drawing/2014/main" xmlns="" id="{5FC919C0-7D53-0741-8DA6-E2F20F377FA0}"/>
              </a:ext>
            </a:extLst>
          </p:cNvPr>
          <p:cNvCxnSpPr/>
          <p:nvPr/>
        </p:nvCxnSpPr>
        <p:spPr>
          <a:xfrm flipH="1">
            <a:off x="3115734" y="1930399"/>
            <a:ext cx="4030135" cy="1062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7646196D-D0D8-B940-AF43-26CFFA896E0F}"/>
              </a:ext>
            </a:extLst>
          </p:cNvPr>
          <p:cNvCxnSpPr/>
          <p:nvPr/>
        </p:nvCxnSpPr>
        <p:spPr>
          <a:xfrm flipH="1">
            <a:off x="6705601" y="2048933"/>
            <a:ext cx="1219201" cy="1303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D0707F8A-73CA-AC4C-A1C7-86BF8257730C}"/>
              </a:ext>
            </a:extLst>
          </p:cNvPr>
          <p:cNvCxnSpPr/>
          <p:nvPr/>
        </p:nvCxnSpPr>
        <p:spPr>
          <a:xfrm>
            <a:off x="8974667" y="2081648"/>
            <a:ext cx="255692" cy="1281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5497" y="3344335"/>
            <a:ext cx="2699172" cy="2699172"/>
          </a:xfrm>
          <a:prstGeom prst="rect">
            <a:avLst/>
          </a:prstGeom>
        </p:spPr>
      </p:pic>
    </p:spTree>
    <p:extLst>
      <p:ext uri="{BB962C8B-B14F-4D97-AF65-F5344CB8AC3E}">
        <p14:creationId xmlns:p14="http://schemas.microsoft.com/office/powerpoint/2010/main" val="678632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2200" y="2204245"/>
            <a:ext cx="10007600" cy="3594100"/>
          </a:xfrm>
        </p:spPr>
      </p:pic>
      <p:sp>
        <p:nvSpPr>
          <p:cNvPr id="4" name="Title 10">
            <a:extLst>
              <a:ext uri="{FF2B5EF4-FFF2-40B4-BE49-F238E27FC236}">
                <a16:creationId xmlns:a16="http://schemas.microsoft.com/office/drawing/2014/main" xmlns="" id="{E6565FE9-CB11-CF4A-8EA1-707AEC6553B6}"/>
              </a:ext>
            </a:extLst>
          </p:cNvPr>
          <p:cNvSpPr txBox="1">
            <a:spLocks/>
          </p:cNvSpPr>
          <p:nvPr/>
        </p:nvSpPr>
        <p:spPr>
          <a:xfrm>
            <a:off x="203200" y="76200"/>
            <a:ext cx="11988800" cy="609600"/>
          </a:xfrm>
          <a:prstGeom prst="rect">
            <a:avLst/>
          </a:prstGeom>
        </p:spPr>
        <p:txBody>
          <a:bodyPr>
            <a:normAutofit/>
          </a:bodyPr>
          <a:lstStyle>
            <a:lvl1pPr algn="l" defTabSz="914400" rtl="0" eaLnBrk="1" latinLnBrk="0" hangingPunct="1">
              <a:spcBef>
                <a:spcPct val="0"/>
              </a:spcBef>
              <a:buNone/>
              <a:defRPr sz="3200" b="1" kern="1200">
                <a:solidFill>
                  <a:srgbClr val="003E6B"/>
                </a:solidFill>
                <a:latin typeface="+mj-lt"/>
                <a:ea typeface="+mj-ea"/>
                <a:cs typeface="+mj-cs"/>
              </a:defRPr>
            </a:lvl1pPr>
          </a:lstStyle>
          <a:p>
            <a:r>
              <a:rPr lang="en-US" dirty="0">
                <a:solidFill>
                  <a:srgbClr val="009CDC"/>
                </a:solidFill>
                <a:latin typeface="Arial"/>
                <a:cs typeface="Arial"/>
              </a:rPr>
              <a:t>INTRODUCTION</a:t>
            </a:r>
            <a:endParaRPr lang="en-US" sz="2133" dirty="0">
              <a:solidFill>
                <a:srgbClr val="009CDC"/>
              </a:solidFill>
              <a:latin typeface="Arial"/>
              <a:cs typeface="Arial"/>
            </a:endParaRPr>
          </a:p>
        </p:txBody>
      </p:sp>
    </p:spTree>
    <p:extLst>
      <p:ext uri="{BB962C8B-B14F-4D97-AF65-F5344CB8AC3E}">
        <p14:creationId xmlns:p14="http://schemas.microsoft.com/office/powerpoint/2010/main" val="171506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xmlns="" id="{8B3A87DE-0123-1141-8D04-B4AB7E0AE685}"/>
              </a:ext>
            </a:extLst>
          </p:cNvPr>
          <p:cNvCxnSpPr>
            <a:cxnSpLocks/>
          </p:cNvCxnSpPr>
          <p:nvPr/>
        </p:nvCxnSpPr>
        <p:spPr>
          <a:xfrm>
            <a:off x="1822642" y="1458611"/>
            <a:ext cx="953120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1C961DFF-12B7-8845-902D-E9B2EFF5BD77}"/>
              </a:ext>
            </a:extLst>
          </p:cNvPr>
          <p:cNvCxnSpPr/>
          <p:nvPr/>
        </p:nvCxnSpPr>
        <p:spPr>
          <a:xfrm>
            <a:off x="6172200" y="1264920"/>
            <a:ext cx="0" cy="44196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EE5BFE63-B105-A641-9191-0606592CE3F8}"/>
              </a:ext>
            </a:extLst>
          </p:cNvPr>
          <p:cNvSpPr txBox="1"/>
          <p:nvPr/>
        </p:nvSpPr>
        <p:spPr>
          <a:xfrm>
            <a:off x="5326380" y="1844042"/>
            <a:ext cx="1676400" cy="492443"/>
          </a:xfrm>
          <a:prstGeom prst="rect">
            <a:avLst/>
          </a:prstGeom>
          <a:noFill/>
        </p:spPr>
        <p:txBody>
          <a:bodyPr wrap="square" rtlCol="0">
            <a:spAutoFit/>
          </a:bodyPr>
          <a:lstStyle/>
          <a:p>
            <a:pPr algn="ctr"/>
            <a:r>
              <a:rPr lang="en-US" sz="2600" dirty="0"/>
              <a:t>100 units</a:t>
            </a:r>
          </a:p>
        </p:txBody>
      </p:sp>
      <p:sp>
        <p:nvSpPr>
          <p:cNvPr id="13" name="Oval 12">
            <a:extLst>
              <a:ext uri="{FF2B5EF4-FFF2-40B4-BE49-F238E27FC236}">
                <a16:creationId xmlns:a16="http://schemas.microsoft.com/office/drawing/2014/main" xmlns="" id="{DA866EEB-4A80-9941-9AC3-A22EE5C79B67}"/>
              </a:ext>
            </a:extLst>
          </p:cNvPr>
          <p:cNvSpPr/>
          <p:nvPr/>
        </p:nvSpPr>
        <p:spPr>
          <a:xfrm>
            <a:off x="4187972" y="929640"/>
            <a:ext cx="15542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ACD33AC9-1812-9D4A-B701-41257B7EE8B0}"/>
              </a:ext>
            </a:extLst>
          </p:cNvPr>
          <p:cNvSpPr/>
          <p:nvPr/>
        </p:nvSpPr>
        <p:spPr>
          <a:xfrm>
            <a:off x="5248666" y="929640"/>
            <a:ext cx="15542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0481FBCF-741A-544B-91CF-FAB2C87FEC73}"/>
              </a:ext>
            </a:extLst>
          </p:cNvPr>
          <p:cNvSpPr/>
          <p:nvPr/>
        </p:nvSpPr>
        <p:spPr>
          <a:xfrm>
            <a:off x="7199319" y="931696"/>
            <a:ext cx="15542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F4BF005B-9AD9-C449-AE7D-BB0FC836BAEB}"/>
              </a:ext>
            </a:extLst>
          </p:cNvPr>
          <p:cNvSpPr/>
          <p:nvPr/>
        </p:nvSpPr>
        <p:spPr>
          <a:xfrm>
            <a:off x="6309360" y="931696"/>
            <a:ext cx="15542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8BAB5F6A-E96D-C443-9B0F-A3D2B539C129}"/>
              </a:ext>
            </a:extLst>
          </p:cNvPr>
          <p:cNvSpPr/>
          <p:nvPr/>
        </p:nvSpPr>
        <p:spPr>
          <a:xfrm>
            <a:off x="9410084" y="929640"/>
            <a:ext cx="15542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133A3B2D-9683-C549-B563-0FE774BBB55E}"/>
              </a:ext>
            </a:extLst>
          </p:cNvPr>
          <p:cNvSpPr/>
          <p:nvPr/>
        </p:nvSpPr>
        <p:spPr>
          <a:xfrm>
            <a:off x="7459431" y="931696"/>
            <a:ext cx="15542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6AD71541-0CF3-4541-B45E-F9504D93085E}"/>
              </a:ext>
            </a:extLst>
          </p:cNvPr>
          <p:cNvSpPr/>
          <p:nvPr/>
        </p:nvSpPr>
        <p:spPr>
          <a:xfrm>
            <a:off x="7705807" y="948849"/>
            <a:ext cx="15542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4B1DE516-B389-214F-9C17-7009A4AB87BA}"/>
              </a:ext>
            </a:extLst>
          </p:cNvPr>
          <p:cNvSpPr/>
          <p:nvPr/>
        </p:nvSpPr>
        <p:spPr>
          <a:xfrm>
            <a:off x="8438822" y="940745"/>
            <a:ext cx="15542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7E9CC41B-6134-8C40-894B-5553CADCEBC1}"/>
              </a:ext>
            </a:extLst>
          </p:cNvPr>
          <p:cNvSpPr txBox="1"/>
          <p:nvPr/>
        </p:nvSpPr>
        <p:spPr>
          <a:xfrm>
            <a:off x="464693" y="1196078"/>
            <a:ext cx="1676400" cy="492443"/>
          </a:xfrm>
          <a:prstGeom prst="rect">
            <a:avLst/>
          </a:prstGeom>
          <a:noFill/>
        </p:spPr>
        <p:txBody>
          <a:bodyPr wrap="square" rtlCol="0">
            <a:spAutoFit/>
          </a:bodyPr>
          <a:lstStyle/>
          <a:p>
            <a:pPr algn="ctr"/>
            <a:r>
              <a:rPr lang="en-US" sz="2600" dirty="0"/>
              <a:t>Work</a:t>
            </a:r>
          </a:p>
        </p:txBody>
      </p:sp>
      <p:pic>
        <p:nvPicPr>
          <p:cNvPr id="20" name="Picture 19">
            <a:extLst>
              <a:ext uri="{FF2B5EF4-FFF2-40B4-BE49-F238E27FC236}">
                <a16:creationId xmlns:a16="http://schemas.microsoft.com/office/drawing/2014/main" xmlns="" id="{F3B1741D-95FF-E946-A258-92C4F963CDA1}"/>
              </a:ext>
            </a:extLst>
          </p:cNvPr>
          <p:cNvPicPr>
            <a:picLocks noChangeAspect="1"/>
          </p:cNvPicPr>
          <p:nvPr/>
        </p:nvPicPr>
        <p:blipFill rotWithShape="1">
          <a:blip r:embed="rId3">
            <a:extLst>
              <a:ext uri="{28A0092B-C50C-407E-A947-70E740481C1C}">
                <a14:useLocalDpi xmlns:a14="http://schemas.microsoft.com/office/drawing/2010/main" val="0"/>
              </a:ext>
            </a:extLst>
          </a:blip>
          <a:srcRect b="50069"/>
          <a:stretch/>
        </p:blipFill>
        <p:spPr>
          <a:xfrm>
            <a:off x="3819266" y="3102716"/>
            <a:ext cx="4705869" cy="3477507"/>
          </a:xfrm>
          <a:prstGeom prst="rect">
            <a:avLst/>
          </a:prstGeom>
        </p:spPr>
      </p:pic>
      <p:cxnSp>
        <p:nvCxnSpPr>
          <p:cNvPr id="21" name="Straight Arrow Connector 20">
            <a:extLst>
              <a:ext uri="{FF2B5EF4-FFF2-40B4-BE49-F238E27FC236}">
                <a16:creationId xmlns:a16="http://schemas.microsoft.com/office/drawing/2014/main" xmlns="" id="{C85CA78B-B32A-A54A-88CA-475494F3C554}"/>
              </a:ext>
            </a:extLst>
          </p:cNvPr>
          <p:cNvCxnSpPr/>
          <p:nvPr/>
        </p:nvCxnSpPr>
        <p:spPr>
          <a:xfrm>
            <a:off x="6172201" y="2472269"/>
            <a:ext cx="1" cy="630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98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59765</TotalTime>
  <Words>2158</Words>
  <Application>Microsoft Macintosh PowerPoint</Application>
  <PresentationFormat>Widescreen</PresentationFormat>
  <Paragraphs>451</Paragraphs>
  <Slides>35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 Light</vt:lpstr>
      <vt:lpstr>ＭＳ Ｐゴシック</vt:lpstr>
      <vt:lpstr>Wingdings</vt:lpstr>
      <vt:lpstr>Arial</vt:lpstr>
      <vt:lpstr>Calibri</vt:lpstr>
      <vt:lpstr>Office Theme</vt:lpstr>
      <vt:lpstr>wRVUs: Do They Really Measure the Workload and Complexity Of What We Do?</vt:lpstr>
      <vt:lpstr>Productivity-based Compensation</vt:lpstr>
      <vt:lpstr>wRVU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Changes to Work RVUs</vt:lpstr>
      <vt:lpstr>Who Gets Surveys?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time</vt:lpstr>
      <vt:lpstr>PowerPoint Presentation</vt:lpstr>
      <vt:lpstr>Readmissions</vt:lpstr>
      <vt:lpstr>SAEs</vt:lpstr>
      <vt:lpstr>Morbidity</vt:lpstr>
      <vt:lpstr>Conclusions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187</cp:revision>
  <dcterms:created xsi:type="dcterms:W3CDTF">2017-03-06T05:03:28Z</dcterms:created>
  <dcterms:modified xsi:type="dcterms:W3CDTF">2019-06-19T21:05:02Z</dcterms:modified>
</cp:coreProperties>
</file>