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49"/>
  </p:notesMasterIdLst>
  <p:sldIdLst>
    <p:sldId id="256" r:id="rId2"/>
    <p:sldId id="270" r:id="rId3"/>
    <p:sldId id="306" r:id="rId4"/>
    <p:sldId id="307" r:id="rId5"/>
    <p:sldId id="302" r:id="rId6"/>
    <p:sldId id="259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268" r:id="rId16"/>
    <p:sldId id="301" r:id="rId17"/>
    <p:sldId id="303" r:id="rId18"/>
    <p:sldId id="304" r:id="rId19"/>
    <p:sldId id="305" r:id="rId20"/>
    <p:sldId id="277" r:id="rId21"/>
    <p:sldId id="278" r:id="rId22"/>
    <p:sldId id="279" r:id="rId23"/>
    <p:sldId id="280" r:id="rId24"/>
    <p:sldId id="257" r:id="rId25"/>
    <p:sldId id="288" r:id="rId26"/>
    <p:sldId id="284" r:id="rId27"/>
    <p:sldId id="286" r:id="rId28"/>
    <p:sldId id="287" r:id="rId29"/>
    <p:sldId id="292" r:id="rId30"/>
    <p:sldId id="272" r:id="rId31"/>
    <p:sldId id="273" r:id="rId32"/>
    <p:sldId id="275" r:id="rId33"/>
    <p:sldId id="274" r:id="rId34"/>
    <p:sldId id="258" r:id="rId35"/>
    <p:sldId id="260" r:id="rId36"/>
    <p:sldId id="261" r:id="rId37"/>
    <p:sldId id="266" r:id="rId38"/>
    <p:sldId id="263" r:id="rId39"/>
    <p:sldId id="262" r:id="rId40"/>
    <p:sldId id="264" r:id="rId41"/>
    <p:sldId id="265" r:id="rId42"/>
    <p:sldId id="269" r:id="rId43"/>
    <p:sldId id="267" r:id="rId44"/>
    <p:sldId id="283" r:id="rId45"/>
    <p:sldId id="289" r:id="rId46"/>
    <p:sldId id="291" r:id="rId47"/>
    <p:sldId id="276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131" d="100"/>
          <a:sy n="131" d="100"/>
        </p:scale>
        <p:origin x="4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228A4-CDF3-4F83-921C-A77ABF095F99}" type="datetimeFigureOut">
              <a:rPr lang="en-US" smtClean="0"/>
              <a:t>6/19/19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5FA633-DE24-473B-B2D7-7440747D8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59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633227-D8D9-4C8B-A83C-3BA54ACDF8F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6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5FA633-DE24-473B-B2D7-7440747D88E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21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08537" y="6396037"/>
            <a:ext cx="4992688" cy="365125"/>
          </a:xfrm>
        </p:spPr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33489" y="6091237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572499" y="6537325"/>
            <a:ext cx="2892423" cy="258762"/>
          </a:xfrm>
        </p:spPr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49755" y="6172200"/>
            <a:ext cx="1142245" cy="6699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942512" y="6477000"/>
            <a:ext cx="1600200" cy="365125"/>
          </a:xfrm>
        </p:spPr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049755" y="6172200"/>
            <a:ext cx="1142245" cy="669925"/>
          </a:xfrm>
        </p:spPr>
        <p:txBody>
          <a:bodyPr/>
          <a:lstStyle>
            <a:lvl1pPr>
              <a:defRPr/>
            </a:lvl1pPr>
          </a:lstStyle>
          <a:p>
            <a:fld id="{8F1223A2-CDEC-400F-B394-CD12F7ADC31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Santucci 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t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3.ti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4.tif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mailto:Richard@brownsteincrane.com" TargetMode="Externa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/>
              <a:t>Free-Flap Phalloplasty: Complications, Prevention Strategies and Realities of Repair Options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z="2000" dirty="0"/>
              <a:t>Richard A. Santucci, MD, FACS, HON FC </a:t>
            </a:r>
            <a:r>
              <a:rPr lang="en-US" altLang="en-US" sz="2000" dirty="0" err="1"/>
              <a:t>Urol</a:t>
            </a:r>
            <a:r>
              <a:rPr lang="en-US" altLang="en-US" sz="2000" dirty="0"/>
              <a:t>(SA)</a:t>
            </a:r>
          </a:p>
          <a:p>
            <a:endParaRPr lang="en-US" altLang="en-US" sz="2000" dirty="0"/>
          </a:p>
          <a:p>
            <a:r>
              <a:rPr lang="en-US" altLang="en-US" sz="2000" dirty="0"/>
              <a:t>Crane Surgical  Services-Austin</a:t>
            </a:r>
            <a:r>
              <a:rPr lang="en-US" altLang="en-US" dirty="0"/>
              <a:t> (and San Francisco)</a:t>
            </a:r>
            <a:endParaRPr lang="en-US" altLang="en-US" sz="20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024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Vaginectomy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663" y="841723"/>
            <a:ext cx="4933950" cy="330289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776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Free up the clitoris, Urethral lengthening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663" y="841723"/>
            <a:ext cx="4933950" cy="330289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247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Clitoral reduction and creation of </a:t>
            </a:r>
            <a:r>
              <a:rPr lang="en-US" dirty="0" err="1"/>
              <a:t>neopallus</a:t>
            </a:r>
            <a:r>
              <a:rPr lang="en-US" dirty="0"/>
              <a:t> Base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663" y="841723"/>
            <a:ext cx="4933950" cy="330289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065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Find and expose a clitoral nerve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124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</a:t>
            </a:r>
            <a:r>
              <a:rPr lang="en-US" dirty="0" err="1"/>
              <a:t>Neoscrotum</a:t>
            </a:r>
            <a:r>
              <a:rPr lang="en-US" dirty="0"/>
              <a:t> 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117862"/>
            <a:ext cx="5237163" cy="3505869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3051" y="117862"/>
            <a:ext cx="5451446" cy="3649315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44D982-15DE-45A4-A858-F5ACB7198C9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934914" y="4153530"/>
            <a:ext cx="3090823" cy="23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61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Microvascular anastomosis of artery/Vein.  Connect nerve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344613" y="1281953"/>
            <a:ext cx="3616325" cy="242084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69063" y="1284072"/>
            <a:ext cx="3614737" cy="241978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866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1350713"/>
            <a:ext cx="5943600" cy="397877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Voila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597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01F7361-8F29-4EAF-9305-5ABB02B69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Quick intro to alternate method: </a:t>
            </a:r>
            <a:r>
              <a:rPr lang="en-US" dirty="0" err="1"/>
              <a:t>Anteriolateral</a:t>
            </a:r>
            <a:r>
              <a:rPr lang="en-US" dirty="0"/>
              <a:t> Thigh Flap Phalloplasty (ALT=“leg”)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327A23-FD86-40C0-8DC2-09B568CC7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1188C7-ED58-4528-B4C4-9E3BA90C0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23A2-CDEC-400F-B394-CD12F7ADC319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7460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8DB9E1-9D64-47B4-AC63-CA9BE142A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B3AAE5D-CAB7-42CE-A22B-5A3AAEA8A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1578173" cy="576262"/>
          </a:xfrm>
        </p:spPr>
        <p:txBody>
          <a:bodyPr/>
          <a:lstStyle/>
          <a:p>
            <a:r>
              <a:rPr lang="en-US" dirty="0"/>
              <a:t>Mark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015A73F-CCE6-4BC2-BC8F-3EFA4AF56CD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329113" y="1455207"/>
            <a:ext cx="3032125" cy="3032125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9E9EB44-F2BF-43EA-AC09-92D33C8B21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841996" y="685800"/>
            <a:ext cx="1902204" cy="576262"/>
          </a:xfrm>
        </p:spPr>
        <p:txBody>
          <a:bodyPr/>
          <a:lstStyle/>
          <a:p>
            <a:r>
              <a:rPr lang="en-US" dirty="0"/>
              <a:t>Make urethra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9AAF88A4-698B-4B9D-8DC5-7C044C84DE5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05802" y="1407848"/>
            <a:ext cx="3030538" cy="303053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DD9325-522C-487A-B689-6B2B71FD0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9DE9A-AC1D-492F-892E-D9B72350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DEA24C7-A0BD-4BC4-B267-DD1556D6A8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74789"/>
            <a:ext cx="3886200" cy="291465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536A43-30C1-41AC-B9A6-6AB36C9F3833}"/>
              </a:ext>
            </a:extLst>
          </p:cNvPr>
          <p:cNvSpPr/>
          <p:nvPr/>
        </p:nvSpPr>
        <p:spPr>
          <a:xfrm>
            <a:off x="4958421" y="789264"/>
            <a:ext cx="1266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Free up pedicle</a:t>
            </a:r>
          </a:p>
        </p:txBody>
      </p:sp>
    </p:spTree>
    <p:extLst>
      <p:ext uri="{BB962C8B-B14F-4D97-AF65-F5344CB8AC3E}">
        <p14:creationId xmlns:p14="http://schemas.microsoft.com/office/powerpoint/2010/main" val="848647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0CD895A-E8F8-4FBA-8230-2F18A11A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 steps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9BE05BF-60C5-483D-8CA6-B61CA948C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under muscles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74AFBAB-BE48-4BE4-B811-E4A74318A2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37506" y="1270000"/>
            <a:ext cx="3030538" cy="3030538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562DCC7-6418-41C4-92EF-BEF152428D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Inset (affix) in place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C244694-ABC5-4121-8F9E-7944BEA74EE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756400" y="1262063"/>
            <a:ext cx="3030537" cy="3030537"/>
          </a:xfr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83854-01B1-4D69-855F-ACD20980F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44D1C-E73F-45C7-87E4-31CA936CA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34447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4212" y="1246747"/>
            <a:ext cx="8534401" cy="2281600"/>
          </a:xfrm>
        </p:spPr>
        <p:txBody>
          <a:bodyPr/>
          <a:lstStyle/>
          <a:p>
            <a:r>
              <a:rPr lang="en-US" dirty="0"/>
              <a:t>Brief Intro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84213" y="3760631"/>
            <a:ext cx="8534400" cy="2776693"/>
          </a:xfrm>
        </p:spPr>
        <p:txBody>
          <a:bodyPr>
            <a:normAutofit/>
          </a:bodyPr>
          <a:lstStyle/>
          <a:p>
            <a:r>
              <a:rPr lang="en-US" dirty="0"/>
              <a:t>I am a reconstructive urologist (18 years) who has decided to devote the rest of my career to the “Mount Everest” of transgender surgery.</a:t>
            </a:r>
          </a:p>
          <a:p>
            <a:r>
              <a:rPr lang="en-US" dirty="0"/>
              <a:t>Newest member of Crane Surgical Services-Austin.</a:t>
            </a:r>
          </a:p>
          <a:p>
            <a:r>
              <a:rPr lang="en-US" dirty="0"/>
              <a:t>Formerly full professor and reconstructive urology Fellowship director at the Detroit  Medical  Center and newly (re)minted Texan.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05606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BAA5A-1337-4381-8857-D976703BF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Complications of Phalloplasty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8F784B-A571-47EC-A134-F77F2B5FCC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“The 1/10/40/100 rule”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1AF4D7-DF1C-4182-B4DC-3A19E6236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688BD-2287-4A9C-891E-478FD5856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935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96C72-D24B-4EF1-830A-7B68A634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" y="1096860"/>
            <a:ext cx="8534400" cy="1697400"/>
          </a:xfrm>
        </p:spPr>
        <p:txBody>
          <a:bodyPr/>
          <a:lstStyle/>
          <a:p>
            <a:r>
              <a:rPr lang="en-US" dirty="0"/>
              <a:t>1%: the risk of major vascular disaster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92DF7-B832-44B8-A2D1-F37D0177E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" y="3281790"/>
            <a:ext cx="8535990" cy="2730064"/>
          </a:xfrm>
        </p:spPr>
        <p:txBody>
          <a:bodyPr>
            <a:normAutofit/>
          </a:bodyPr>
          <a:lstStyle/>
          <a:p>
            <a:r>
              <a:rPr lang="en-US" dirty="0"/>
              <a:t>A 12 hour surgery(we do it in 6 with two simultaneous teams): massive operation.</a:t>
            </a:r>
          </a:p>
          <a:p>
            <a:r>
              <a:rPr lang="en-US" dirty="0"/>
              <a:t>An 22X16 cm wide flap of skin, fat, blood vessels and more is freed, folded twice, and then moved a long distance to a new location. It relies on just ONE LITTLE artery and vein to keep it alive/well.</a:t>
            </a:r>
          </a:p>
          <a:p>
            <a:r>
              <a:rPr lang="en-US" dirty="0"/>
              <a:t>Flap surgery invented 1970’s. When used, usually 10X6 cm flap. This pushes the limits of flap technique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C3E471B-49C4-4CA7-9905-E89F2D3E6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F08A67-2E86-4E5E-8200-5BF928E3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5B0DA6-0CC1-4460-BA78-59808C1613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572" y="1"/>
            <a:ext cx="4902427" cy="328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056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E7DD4-CF5A-4B7F-AC6F-E5E436D9D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22764"/>
            <a:ext cx="9218612" cy="3103636"/>
          </a:xfrm>
        </p:spPr>
        <p:txBody>
          <a:bodyPr>
            <a:normAutofit fontScale="90000"/>
          </a:bodyPr>
          <a:lstStyle/>
          <a:p>
            <a:r>
              <a:rPr lang="en-US" dirty="0"/>
              <a:t>The artery can clot unexpectedly, creating a huge surgical emergency. If blood flow cannot be restored, the phallus is lost without immediate intervention.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The vein can clot.  This is also an emergency but less dramatic in presentation.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9F0985-CFBC-4D5A-B1AE-4863C510F3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AD7EC4-2239-4821-B5E3-CE3226D4E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CB8CE-2933-437F-A07C-C1F08BD78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A7B15B-2F80-42FD-B678-035E6A90935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397586" y="542059"/>
            <a:ext cx="4336473" cy="3252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8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EAED8-643A-4583-AB1F-73DD6ACEC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2" y="696731"/>
            <a:ext cx="8534400" cy="1697400"/>
          </a:xfrm>
        </p:spPr>
        <p:txBody>
          <a:bodyPr>
            <a:normAutofit/>
          </a:bodyPr>
          <a:lstStyle/>
          <a:p>
            <a:r>
              <a:rPr lang="en-US" dirty="0"/>
              <a:t>10% Chance of a “notable” complication while in hospital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14E37-EDC1-46BF-BE0B-F538FCEAA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484" y="2775674"/>
            <a:ext cx="8535990" cy="34727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These tend to be unexpected and a sometimes a bit random. Like….</a:t>
            </a:r>
          </a:p>
          <a:p>
            <a:pPr marL="457200" indent="-457200">
              <a:buAutoNum type="arabicPeriod"/>
            </a:pPr>
            <a:r>
              <a:rPr lang="en-US" dirty="0"/>
              <a:t>Hematoma </a:t>
            </a:r>
            <a:r>
              <a:rPr lang="en-US" u="sng" dirty="0"/>
              <a:t>near </a:t>
            </a:r>
            <a:r>
              <a:rPr lang="en-US" dirty="0"/>
              <a:t>vessels, that requires surgical evacuation</a:t>
            </a:r>
          </a:p>
          <a:p>
            <a:pPr marL="457200" indent="-457200">
              <a:buAutoNum type="arabicPeriod"/>
            </a:pPr>
            <a:r>
              <a:rPr lang="en-US" dirty="0"/>
              <a:t>Pneumonia (bed rest, narcotics, sedatives, big surgery)</a:t>
            </a:r>
          </a:p>
          <a:p>
            <a:pPr marL="457200" indent="-457200">
              <a:buAutoNum type="arabicPeriod"/>
            </a:pPr>
            <a:r>
              <a:rPr lang="en-US" dirty="0"/>
              <a:t>Problems with the hand blood supply requiring acute </a:t>
            </a:r>
            <a:r>
              <a:rPr lang="en-US" dirty="0" err="1"/>
              <a:t>reexploration</a:t>
            </a:r>
            <a:r>
              <a:rPr lang="en-US" dirty="0"/>
              <a:t> and vessel grafting </a:t>
            </a:r>
          </a:p>
          <a:p>
            <a:pPr marL="457200" indent="-457200">
              <a:buAutoNum type="arabicPeriod"/>
            </a:pPr>
            <a:r>
              <a:rPr lang="en-US" dirty="0"/>
              <a:t>New carpel tunnel syndrome requiring immediate carpel tunnel surgery (more than once)</a:t>
            </a:r>
          </a:p>
          <a:p>
            <a:pPr marL="457200" indent="-457200">
              <a:buAutoNum type="arabicPeriod"/>
            </a:pPr>
            <a:r>
              <a:rPr lang="en-US" dirty="0"/>
              <a:t>And more….</a:t>
            </a:r>
          </a:p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792B53-756A-4682-960E-CC0415C29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654ED-D7D6-40B8-9D8A-BD249A67C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054518-C2D5-4753-9FE5-A6DF44B23FE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9475" y="16452"/>
            <a:ext cx="3332526" cy="444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4608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40% urinary complication rate….</a:t>
            </a:r>
            <a:br>
              <a:rPr lang="en-US" dirty="0"/>
            </a:br>
            <a:r>
              <a:rPr lang="en-US" dirty="0"/>
              <a:t>About 20% Fistula and about 20% stricture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Historically had a 50% (!) rate, fell over time to 23-35% in contemporary series.</a:t>
            </a:r>
          </a:p>
          <a:p>
            <a:r>
              <a:rPr lang="en-US" dirty="0"/>
              <a:t>However the literature is “silo-</a:t>
            </a:r>
            <a:r>
              <a:rPr lang="en-US" dirty="0" err="1"/>
              <a:t>ed</a:t>
            </a:r>
            <a:r>
              <a:rPr lang="en-US" dirty="0"/>
              <a:t>”, single center, “smallish” numbers and skimpy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771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9442F-998C-4745-A61C-7DE768C4F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12" y="459297"/>
            <a:ext cx="8534400" cy="1697400"/>
          </a:xfrm>
        </p:spPr>
        <p:txBody>
          <a:bodyPr/>
          <a:lstStyle/>
          <a:p>
            <a:r>
              <a:rPr lang="en-US" dirty="0"/>
              <a:t>100% minor complication rate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0ED5B-0711-46A9-BA1B-DE2A162F1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004" y="2407640"/>
            <a:ext cx="8918197" cy="3585741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 </a:t>
            </a:r>
            <a:r>
              <a:rPr lang="en-US" dirty="0" err="1"/>
              <a:t>dehiscences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Necrosis of the flap edges of the flap: the areas with the worst blood supply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“the Edge Problem”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Small abscesses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(late) Asymmetric healing, significant scarring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And more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67A8B7-A16C-436A-B6AA-71FF80227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D41620-4BB2-445D-84B2-3E72BB78A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532F018-3626-43D8-9338-CB99C90A5DD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191625" y="3857625"/>
            <a:ext cx="3429000" cy="2571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DD0646-A583-445A-813D-3BD0B1AC96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0250" y="1"/>
            <a:ext cx="2571750" cy="3429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C2DF27-9BA6-4F13-A536-55D1D6BD4706}"/>
              </a:ext>
            </a:extLst>
          </p:cNvPr>
          <p:cNvSpPr/>
          <p:nvPr/>
        </p:nvSpPr>
        <p:spPr>
          <a:xfrm>
            <a:off x="7018957" y="459297"/>
            <a:ext cx="1847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47AFD6-8B96-4AE0-9A5D-1B2BB6BC1FDC}"/>
              </a:ext>
            </a:extLst>
          </p:cNvPr>
          <p:cNvSpPr/>
          <p:nvPr/>
        </p:nvSpPr>
        <p:spPr>
          <a:xfrm>
            <a:off x="6211945" y="89965"/>
            <a:ext cx="3408305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Big thigh=big phallus</a:t>
            </a:r>
          </a:p>
          <a:p>
            <a:r>
              <a:rPr lang="en-US" dirty="0"/>
              <a:t>Secret smoker until 3 days of </a:t>
            </a:r>
          </a:p>
          <a:p>
            <a:r>
              <a:rPr lang="en-US" dirty="0"/>
              <a:t>surgery=edge loss</a:t>
            </a:r>
          </a:p>
          <a:p>
            <a:r>
              <a:rPr lang="en-US" dirty="0"/>
              <a:t>Too fat phallus to make </a:t>
            </a:r>
          </a:p>
          <a:p>
            <a:r>
              <a:rPr lang="en-US" dirty="0"/>
              <a:t>urethra in first stage</a:t>
            </a:r>
          </a:p>
        </p:txBody>
      </p:sp>
    </p:spTree>
    <p:extLst>
      <p:ext uri="{BB962C8B-B14F-4D97-AF65-F5344CB8AC3E}">
        <p14:creationId xmlns:p14="http://schemas.microsoft.com/office/powerpoint/2010/main" val="24977703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7F45A-6441-4B0C-A7FA-365956575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43" y="80600"/>
            <a:ext cx="8534401" cy="2281600"/>
          </a:xfrm>
        </p:spPr>
        <p:txBody>
          <a:bodyPr>
            <a:normAutofit fontScale="90000"/>
          </a:bodyPr>
          <a:lstStyle/>
          <a:p>
            <a:r>
              <a:rPr lang="en-US" dirty="0"/>
              <a:t>ALT (leg) vs RFF (arm) Phalloplasty complications: which one is better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F3F16-F356-4C1F-AAF7-44B53DDB9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1946246"/>
            <a:ext cx="8534400" cy="438744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Truly, one is not better than the other. They both have unique benefits and costs.</a:t>
            </a:r>
          </a:p>
          <a:p>
            <a:r>
              <a:rPr lang="en-US" dirty="0"/>
              <a:t>Quickest summary</a:t>
            </a:r>
          </a:p>
          <a:p>
            <a:pPr marL="342900" indent="-342900">
              <a:buAutoNum type="arabicPeriod"/>
            </a:pPr>
            <a:r>
              <a:rPr lang="en-US" dirty="0"/>
              <a:t>RFF (arm) THE GOOD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Normal size/configuration penis out of the box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Slightly more robust blood supply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Less fistula?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Better nerve density? --unproven</a:t>
            </a:r>
          </a:p>
          <a:p>
            <a:pPr marL="342900" indent="-342900">
              <a:buAutoNum type="arabicPeriod"/>
            </a:pPr>
            <a:r>
              <a:rPr lang="en-US" dirty="0"/>
              <a:t>RFF (arm) THE BAD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One must accept microvascular (1%) or other acute problems that send </a:t>
            </a:r>
            <a:r>
              <a:rPr lang="en-US" dirty="0" err="1"/>
              <a:t>pt</a:t>
            </a:r>
            <a:r>
              <a:rPr lang="en-US" dirty="0"/>
              <a:t> back to the operating room (3%)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Arm scar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8F8F0-5CD5-4946-B9CD-6E447C9B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B71EB7-E7FB-4337-A804-A2055622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0298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7F45A-6441-4B0C-A7FA-365956575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043" y="80600"/>
            <a:ext cx="8534401" cy="2281600"/>
          </a:xfrm>
        </p:spPr>
        <p:txBody>
          <a:bodyPr/>
          <a:lstStyle/>
          <a:p>
            <a:r>
              <a:rPr lang="en-US" dirty="0"/>
              <a:t>ALT (leg) vs RFF (arm) Phalloplasty complications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F3F16-F356-4C1F-AAF7-44B53DDB9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967" y="1946246"/>
            <a:ext cx="8350898" cy="4048154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AutoNum type="arabicPeriod"/>
            </a:pPr>
            <a:r>
              <a:rPr lang="en-US" dirty="0"/>
              <a:t>ALT (leg) THE GOOD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No artery/vein connection needed: you bring artery/vein with you from the leg up to the groin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No arm scar</a:t>
            </a:r>
          </a:p>
          <a:p>
            <a:pPr marL="342900" indent="-342900">
              <a:buAutoNum type="arabicPeriod"/>
            </a:pPr>
            <a:r>
              <a:rPr lang="en-US" dirty="0"/>
              <a:t>ALT (leg) THE BAD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Always a “too fat” phallus out of the box that requires one or more liposuctions and maybe other size reduction surgeries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Slightly less robust blood supply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More fistula?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Less nerve density?--unproven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u="sng" dirty="0"/>
              <a:t>A reality of ALT. If you have a thigh with a lot of fat, you will have a fat penis.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1257300" lvl="2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8F8F0-5CD5-4946-B9CD-6E447C9B6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B71EB7-E7FB-4337-A804-A20556226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E1EB05-87AA-419C-867B-E2EE144D067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921" y="80600"/>
            <a:ext cx="3610558" cy="4814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427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41D5C-1120-4EDB-90FF-A021186A5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933" y="33911"/>
            <a:ext cx="8534400" cy="1697400"/>
          </a:xfrm>
        </p:spPr>
        <p:txBody>
          <a:bodyPr/>
          <a:lstStyle/>
          <a:p>
            <a:r>
              <a:rPr lang="en-US" dirty="0"/>
              <a:t>ALT (leg) vs RFF (arm) Phalloplasty complications continued…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2A988-35BC-4EDC-9890-BBDB43BCA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6612" y="2206305"/>
            <a:ext cx="7981561" cy="378707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dicey blood supply to this area can mean: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The surgery is NOT POSSIBLE, and the flap must be “delayed” and completed in 6 months. 3%?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The phallus can be constructed but the </a:t>
            </a:r>
            <a:r>
              <a:rPr lang="en-US" u="sng" dirty="0"/>
              <a:t>urethra can’t in first stage.</a:t>
            </a:r>
            <a:r>
              <a:rPr lang="en-US" dirty="0"/>
              <a:t> Do in 6 months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1A25B-1514-4690-B6F2-995ECA60E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D0DBDE-5C94-4DD2-B086-9E76CD224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09152A-0495-4F57-86E1-289B90316F5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497536" y="2106779"/>
            <a:ext cx="5365102" cy="402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759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F8208-D38B-4F20-9403-EA2675C3D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urethral stricture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F07DF-A616-46E5-853D-3E679514CB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428CD6-8C9F-4CAF-A6C1-F154B598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AE34F5-0889-4A67-A92B-652DFDA46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864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AF3B12-F4D0-4415-85B5-FD0E05CC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593436"/>
            <a:ext cx="8534401" cy="2281600"/>
          </a:xfrm>
        </p:spPr>
        <p:txBody>
          <a:bodyPr/>
          <a:lstStyle/>
          <a:p>
            <a:r>
              <a:rPr lang="en-US" dirty="0"/>
              <a:t>Incidence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D27BD8E-3EAD-4974-9C55-1EAD5FB65A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3" y="3240161"/>
            <a:ext cx="10205460" cy="27542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Probably not truly known</a:t>
            </a:r>
          </a:p>
          <a:p>
            <a:r>
              <a:rPr lang="en-US" dirty="0"/>
              <a:t>Estimates of up to 1/200 Americans : 1.6 million</a:t>
            </a:r>
          </a:p>
          <a:p>
            <a:r>
              <a:rPr lang="en-US" dirty="0"/>
              <a:t>Perhaps 25% of transgender men want surgery: maybe 1/100 have bottom surgery</a:t>
            </a:r>
          </a:p>
          <a:p>
            <a:r>
              <a:rPr lang="en-US" dirty="0"/>
              <a:t>Perhaps 50% of transgender women want surgery: up to 30% get bottom surgery</a:t>
            </a:r>
          </a:p>
          <a:p>
            <a:endParaRPr lang="en-US" dirty="0"/>
          </a:p>
          <a:p>
            <a:r>
              <a:rPr lang="en-US" dirty="0"/>
              <a:t>205,850 people (0.66%) in 18-24 age range</a:t>
            </a:r>
          </a:p>
          <a:p>
            <a:r>
              <a:rPr lang="en-US" dirty="0"/>
              <a:t>967,1000 (0.58%) in 25-64 age range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56BE2C-A313-428E-8A5B-7486EBC5B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8B020B-4FCA-488A-B523-0268D1730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87767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3085" y="134273"/>
            <a:ext cx="8534400" cy="1926347"/>
          </a:xfrm>
        </p:spPr>
        <p:txBody>
          <a:bodyPr>
            <a:normAutofit fontScale="90000"/>
          </a:bodyPr>
          <a:lstStyle/>
          <a:p>
            <a:r>
              <a:rPr lang="en-US" dirty="0"/>
              <a:t>no magic for eliminating strictures, but Good strategy to decrease in the “Pars </a:t>
            </a:r>
            <a:r>
              <a:rPr lang="en-US" dirty="0" err="1"/>
              <a:t>Fixa</a:t>
            </a:r>
            <a:r>
              <a:rPr lang="en-US" dirty="0"/>
              <a:t>”: robust flaps, good secondary coverage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79" y="5149191"/>
            <a:ext cx="4649787" cy="1509185"/>
          </a:xfrm>
        </p:spPr>
        <p:txBody>
          <a:bodyPr/>
          <a:lstStyle/>
          <a:p>
            <a:r>
              <a:rPr lang="en-US" dirty="0"/>
              <a:t>Use well vascularized perivaginal flaps to create urethra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186" y="2118653"/>
            <a:ext cx="4527099" cy="3030538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10517734" y="772732"/>
            <a:ext cx="226465" cy="48933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0635" y="2152946"/>
            <a:ext cx="4527099" cy="303053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936700" y="5082582"/>
            <a:ext cx="458103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Cover with bulbospongiosus muscle proximally and periurethral tissue </a:t>
            </a:r>
            <a:r>
              <a:rPr lang="en-US" sz="2800" dirty="0"/>
              <a:t>(</a:t>
            </a:r>
            <a:r>
              <a:rPr lang="en-US" sz="2800" dirty="0" err="1"/>
              <a:t>dartos</a:t>
            </a:r>
            <a:r>
              <a:rPr lang="en-US" sz="2800" dirty="0"/>
              <a:t>?) distally</a:t>
            </a:r>
          </a:p>
        </p:txBody>
      </p:sp>
    </p:spTree>
    <p:extLst>
      <p:ext uri="{BB962C8B-B14F-4D97-AF65-F5344CB8AC3E}">
        <p14:creationId xmlns:p14="http://schemas.microsoft.com/office/powerpoint/2010/main" val="2333848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And…make urethral template longer than penis template to allow well </a:t>
            </a:r>
            <a:r>
              <a:rPr lang="en-US" dirty="0" err="1"/>
              <a:t>spatulated</a:t>
            </a:r>
            <a:r>
              <a:rPr lang="en-US" dirty="0"/>
              <a:t> tensionless urethral  anastomosis</a:t>
            </a:r>
          </a:p>
        </p:txBody>
      </p:sp>
      <p:pic>
        <p:nvPicPr>
          <p:cNvPr id="14" name="Picture Placeholder 13"/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Text Placeholder 12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1686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4211" y="746976"/>
            <a:ext cx="8534401" cy="2125014"/>
          </a:xfrm>
        </p:spPr>
        <p:txBody>
          <a:bodyPr>
            <a:normAutofit/>
          </a:bodyPr>
          <a:lstStyle/>
          <a:p>
            <a:r>
              <a:rPr lang="en-US" sz="2400" dirty="0"/>
              <a:t>Some data to support </a:t>
            </a:r>
            <a:r>
              <a:rPr lang="en-US" sz="2400" dirty="0" err="1"/>
              <a:t>thE</a:t>
            </a:r>
            <a:r>
              <a:rPr lang="en-US" sz="2400" dirty="0"/>
              <a:t> Benefits of good second layer to approach is indirect:</a:t>
            </a:r>
            <a:br>
              <a:rPr lang="en-US" sz="1300" dirty="0"/>
            </a:br>
            <a:endParaRPr lang="en-US" sz="13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684213" y="3039414"/>
            <a:ext cx="8534400" cy="2954986"/>
          </a:xfrm>
        </p:spPr>
        <p:txBody>
          <a:bodyPr>
            <a:normAutofit/>
          </a:bodyPr>
          <a:lstStyle/>
          <a:p>
            <a:r>
              <a:rPr lang="en-US" dirty="0"/>
              <a:t>In patients who did not have vaginectomy at time of phalloplasty, and thus these flaps were not available, had 2.5 fold higher urethral stricture rates (37% stricture in perivaginal flap patients rising to 67% stricture in those without perivaginal flaps).  </a:t>
            </a:r>
          </a:p>
          <a:p>
            <a:endParaRPr lang="en-US" dirty="0"/>
          </a:p>
          <a:p>
            <a:r>
              <a:rPr lang="en-US" dirty="0"/>
              <a:t>About 40% rate of </a:t>
            </a:r>
            <a:r>
              <a:rPr lang="en-US" u="sng" dirty="0"/>
              <a:t>fistula </a:t>
            </a:r>
            <a:r>
              <a:rPr lang="en-US" dirty="0"/>
              <a:t>if you DON’T do a simultaneous vaginectomy </a:t>
            </a:r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5104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07" y="257577"/>
            <a:ext cx="8534401" cy="1119997"/>
          </a:xfrm>
        </p:spPr>
        <p:txBody>
          <a:bodyPr>
            <a:normAutofit fontScale="90000"/>
          </a:bodyPr>
          <a:lstStyle/>
          <a:p>
            <a:r>
              <a:rPr lang="en-US" dirty="0"/>
              <a:t>What about…….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1712890"/>
            <a:ext cx="10498137" cy="42815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1)staged surgery (vaginectomy and urethroplasty followed by later </a:t>
            </a:r>
            <a:r>
              <a:rPr lang="en-US" dirty="0" err="1"/>
              <a:t>phallo</a:t>
            </a:r>
            <a:r>
              <a:rPr lang="en-US" dirty="0"/>
              <a:t> when healed)?—YES if you accept the math of two surgeries instead of one</a:t>
            </a:r>
          </a:p>
          <a:p>
            <a:r>
              <a:rPr lang="en-US" dirty="0"/>
              <a:t>2)Prelaminated arm grafts with buccal or vaginal mucosa?--NO</a:t>
            </a:r>
          </a:p>
          <a:p>
            <a:r>
              <a:rPr lang="en-US" dirty="0"/>
              <a:t>3)Supporting urethra with gracilis flap?—Maybe, and must accept the increased risk/time of </a:t>
            </a:r>
            <a:r>
              <a:rPr lang="en-US" dirty="0" err="1"/>
              <a:t>graciis</a:t>
            </a:r>
            <a:r>
              <a:rPr lang="en-US" dirty="0"/>
              <a:t> harvest</a:t>
            </a:r>
          </a:p>
          <a:p>
            <a:endParaRPr lang="en-US" dirty="0"/>
          </a:p>
          <a:p>
            <a:r>
              <a:rPr lang="en-US" dirty="0"/>
              <a:t>We tend towards a one stage procedure with an industry-low 22% stricture rate. </a:t>
            </a:r>
          </a:p>
          <a:p>
            <a:r>
              <a:rPr lang="en-US" dirty="0"/>
              <a:t>Surely staged procedures will have fewer (or at least spaced out) complications but at a high cost in $$$$ and patient convenience.</a:t>
            </a:r>
          </a:p>
          <a:p>
            <a:r>
              <a:rPr lang="en-US" dirty="0"/>
              <a:t>Gracilis flap extra coverage conceptually excellent but currently experimental, and worth the time/morbidity?</a:t>
            </a:r>
          </a:p>
          <a:p>
            <a:r>
              <a:rPr lang="en-US" dirty="0"/>
              <a:t>	Gracilis flaps clearly decrease the rate of fistula……</a:t>
            </a:r>
          </a:p>
          <a:p>
            <a:r>
              <a:rPr lang="en-US" dirty="0"/>
              <a:t>Time/research will tell.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28469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609" y="798490"/>
            <a:ext cx="8858004" cy="3697310"/>
          </a:xfrm>
        </p:spPr>
        <p:txBody>
          <a:bodyPr>
            <a:normAutofit fontScale="90000"/>
          </a:bodyPr>
          <a:lstStyle/>
          <a:p>
            <a:r>
              <a:rPr lang="en-US" sz="2200" dirty="0"/>
              <a:t>TRUTHS: </a:t>
            </a:r>
            <a:br>
              <a:rPr lang="en-US" sz="2200" dirty="0"/>
            </a:br>
            <a:r>
              <a:rPr lang="en-US" sz="2200" dirty="0"/>
              <a:t>In cases of urethral stricture, urethroplasty is ultimately required in 94-96% of affected patients.  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Surgery should be delayed until all acute inflammation has subsided. (6 months? More?)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Urethroplasty Can Be technically challenging and fails in up to 50% of cases.  (Our rate 80% (?) success)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Repeated surgery can be required.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495800"/>
            <a:ext cx="10536237" cy="1498600"/>
          </a:xfrm>
        </p:spPr>
        <p:txBody>
          <a:bodyPr>
            <a:normAutofit/>
          </a:bodyPr>
          <a:lstStyle/>
          <a:p>
            <a:r>
              <a:rPr lang="en-US" dirty="0"/>
              <a:t>Two common locations  generally requiring two different approaches:</a:t>
            </a:r>
          </a:p>
          <a:p>
            <a:r>
              <a:rPr lang="en-US" dirty="0"/>
              <a:t>At the labial urethra (pars </a:t>
            </a:r>
            <a:r>
              <a:rPr lang="en-US" dirty="0" err="1"/>
              <a:t>fixa</a:t>
            </a:r>
            <a:r>
              <a:rPr lang="en-US" dirty="0"/>
              <a:t>)-forearm flap anastomosis—generally short-anastomotic</a:t>
            </a:r>
          </a:p>
          <a:p>
            <a:r>
              <a:rPr lang="en-US" dirty="0"/>
              <a:t>In the phallus (usually the tip)—generally longer—usually two stage (Johanson) approach but maybe can be done in one stage especially with soft, well vascularized  phallus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2500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08812" y="228600"/>
            <a:ext cx="3657600" cy="1371600"/>
          </a:xfrm>
        </p:spPr>
        <p:txBody>
          <a:bodyPr/>
          <a:lstStyle/>
          <a:p>
            <a:r>
              <a:rPr lang="en-US" dirty="0"/>
              <a:t>Anastomotic urethroplasty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020" y="1171977"/>
            <a:ext cx="7012091" cy="4695423"/>
          </a:xfr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7085011" y="2209798"/>
            <a:ext cx="4964113" cy="463232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Usually for anastomotic strictures, usually short, between (proximal) labial urethra and (distal) </a:t>
            </a:r>
            <a:r>
              <a:rPr lang="en-US" dirty="0" err="1"/>
              <a:t>phallo</a:t>
            </a:r>
            <a:r>
              <a:rPr lang="en-US" dirty="0"/>
              <a:t> urethra.</a:t>
            </a:r>
          </a:p>
          <a:p>
            <a:endParaRPr lang="en-US" dirty="0"/>
          </a:p>
          <a:p>
            <a:r>
              <a:rPr lang="en-US" dirty="0"/>
              <a:t>Often  can be done as Heineke-Mikulicz type  repair where  the ventral  urethra  is incised longitudinally and closed transversely.</a:t>
            </a:r>
          </a:p>
          <a:p>
            <a:r>
              <a:rPr lang="en-US" dirty="0"/>
              <a:t>Also as “standard” anastomotic type repair.</a:t>
            </a:r>
          </a:p>
          <a:p>
            <a:endParaRPr lang="en-US" dirty="0"/>
          </a:p>
          <a:p>
            <a:r>
              <a:rPr lang="en-US" sz="3000" b="1" dirty="0"/>
              <a:t>If fails? Repeat or convert to a two stage </a:t>
            </a:r>
            <a:r>
              <a:rPr lang="en-US" sz="3000" b="1" dirty="0" err="1"/>
              <a:t>Johanson</a:t>
            </a:r>
            <a:r>
              <a:rPr lang="en-US" sz="3000" b="1" dirty="0"/>
              <a:t> type repair……</a:t>
            </a:r>
          </a:p>
          <a:p>
            <a:r>
              <a:rPr lang="en-US" sz="3000" b="1" dirty="0"/>
              <a:t>OR alternatively do complicated double” dorsal/ventral urethroplasty</a:t>
            </a:r>
          </a:p>
          <a:p>
            <a:r>
              <a:rPr lang="en-US" dirty="0"/>
              <a:t>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23A2-CDEC-400F-B394-CD12F7ADC319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8924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Anastomotic urethroplasty closure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523" y="1270000"/>
            <a:ext cx="3788505" cy="3030538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120" y="1262063"/>
            <a:ext cx="4527098" cy="3030537"/>
          </a:xfr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59185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Round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3" r="2153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Same operation (</a:t>
            </a:r>
            <a:r>
              <a:rPr lang="en-US" dirty="0" err="1"/>
              <a:t>nontransecting</a:t>
            </a:r>
            <a:r>
              <a:rPr lang="en-US" dirty="0"/>
              <a:t> anastomotic urethroplasty using ventral Heineke-Mikulicz technique) but a different patient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22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“Johanson type” one stage with dorsal split thickness skin graft  (STSG)</a:t>
            </a:r>
            <a:br>
              <a:rPr lang="en-US" dirty="0"/>
            </a:br>
            <a:r>
              <a:rPr lang="en-US" dirty="0"/>
              <a:t>also might be called “</a:t>
            </a:r>
            <a:r>
              <a:rPr lang="en-US" dirty="0" err="1"/>
              <a:t>asopa</a:t>
            </a:r>
            <a:r>
              <a:rPr lang="en-US" dirty="0"/>
              <a:t>”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579" y="1793537"/>
            <a:ext cx="5943600" cy="397881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825840"/>
          </a:xfrm>
        </p:spPr>
        <p:txBody>
          <a:bodyPr>
            <a:normAutofit/>
          </a:bodyPr>
          <a:lstStyle/>
          <a:p>
            <a:r>
              <a:rPr lang="en-US" dirty="0"/>
              <a:t>Get full thickness skin from flank: thin by hand to split thickness</a:t>
            </a:r>
          </a:p>
          <a:p>
            <a:endParaRPr lang="en-US" dirty="0"/>
          </a:p>
          <a:p>
            <a:r>
              <a:rPr lang="en-US" dirty="0"/>
              <a:t>Surely ONE stage has a higher failure rate than two stage, but a reasonable approach in first occurrence of stricture in penile location, and where penis is supple and well vascularized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1223A2-CDEC-400F-B394-CD12F7ADC319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58579" y="316467"/>
            <a:ext cx="63899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For penile urethral strictures: often longer </a:t>
            </a:r>
          </a:p>
        </p:txBody>
      </p:sp>
    </p:spTree>
    <p:extLst>
      <p:ext uri="{BB962C8B-B14F-4D97-AF65-F5344CB8AC3E}">
        <p14:creationId xmlns:p14="http://schemas.microsoft.com/office/powerpoint/2010/main" val="126790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96518" y="634285"/>
            <a:ext cx="2889093" cy="2160430"/>
          </a:xfrm>
        </p:spPr>
        <p:txBody>
          <a:bodyPr>
            <a:normAutofit fontScale="90000"/>
          </a:bodyPr>
          <a:lstStyle/>
          <a:p>
            <a:r>
              <a:rPr lang="en-US" dirty="0"/>
              <a:t>Second Stage Johanson urethroplasty after graft placed in first stage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458"/>
            <a:ext cx="4468969" cy="2991623"/>
          </a:xfrm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8996518" y="3176833"/>
            <a:ext cx="3095467" cy="3663153"/>
          </a:xfrm>
        </p:spPr>
        <p:txBody>
          <a:bodyPr>
            <a:normAutofit/>
          </a:bodyPr>
          <a:lstStyle/>
          <a:p>
            <a:r>
              <a:rPr lang="en-US" dirty="0"/>
              <a:t>Make a WIDE urethral plate (4 cm?)</a:t>
            </a:r>
          </a:p>
          <a:p>
            <a:endParaRPr lang="en-US" dirty="0"/>
          </a:p>
          <a:p>
            <a:r>
              <a:rPr lang="en-US" dirty="0"/>
              <a:t>Close in many layers.</a:t>
            </a:r>
          </a:p>
          <a:p>
            <a:endParaRPr lang="en-US" dirty="0"/>
          </a:p>
          <a:p>
            <a:r>
              <a:rPr lang="en-US" dirty="0"/>
              <a:t>Suprapubic tube a must.  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450" y="11113"/>
            <a:ext cx="4527550" cy="3030537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0996"/>
            <a:ext cx="4478940" cy="29984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969" y="3054476"/>
            <a:ext cx="4517579" cy="30264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073FDA1-13C9-4DD0-AC9F-A931BC8E8C22}"/>
              </a:ext>
            </a:extLst>
          </p:cNvPr>
          <p:cNvSpPr/>
          <p:nvPr/>
        </p:nvSpPr>
        <p:spPr>
          <a:xfrm>
            <a:off x="4652763" y="407778"/>
            <a:ext cx="28981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Second Stage </a:t>
            </a:r>
            <a:r>
              <a:rPr lang="en-US" dirty="0" err="1"/>
              <a:t>Johanson</a:t>
            </a:r>
            <a:endParaRPr lang="en-US" dirty="0"/>
          </a:p>
          <a:p>
            <a:r>
              <a:rPr lang="en-US" dirty="0"/>
              <a:t>Urethroplasty—6 months later</a:t>
            </a:r>
          </a:p>
        </p:txBody>
      </p:sp>
    </p:spTree>
    <p:extLst>
      <p:ext uri="{BB962C8B-B14F-4D97-AF65-F5344CB8AC3E}">
        <p14:creationId xmlns:p14="http://schemas.microsoft.com/office/powerpoint/2010/main" val="40340349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0388BCA-AD73-4648-B0CA-E115879B9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Practice had done over 600 </a:t>
            </a:r>
            <a:r>
              <a:rPr lang="en-US" b="1" u="sng" dirty="0" err="1"/>
              <a:t>phalloplasties</a:t>
            </a:r>
            <a:r>
              <a:rPr lang="en-US" b="1" u="sng" dirty="0"/>
              <a:t>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In one year 2018 our Practice did: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EDBE7C-AF82-4BE8-BF5D-85BDEF3F9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2" y="2835564"/>
            <a:ext cx="8535988" cy="3158836"/>
          </a:xfrm>
        </p:spPr>
        <p:txBody>
          <a:bodyPr/>
          <a:lstStyle/>
          <a:p>
            <a:r>
              <a:rPr lang="en-US" dirty="0"/>
              <a:t>Phalloplasty- 108 </a:t>
            </a:r>
          </a:p>
          <a:p>
            <a:r>
              <a:rPr lang="en-US" dirty="0"/>
              <a:t>Vaginoplasty-139</a:t>
            </a:r>
          </a:p>
          <a:p>
            <a:r>
              <a:rPr lang="en-US" dirty="0"/>
              <a:t>Top surgery-124</a:t>
            </a:r>
          </a:p>
          <a:p>
            <a:r>
              <a:rPr lang="en-US" dirty="0"/>
              <a:t>Penile Implants (in phalloplasty patients)-46</a:t>
            </a:r>
          </a:p>
          <a:p>
            <a:r>
              <a:rPr lang="en-US" dirty="0"/>
              <a:t>Metoidioplasty-24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DF6080-780A-4FDD-AAE8-9A0781320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A0C49-8668-4FD9-8B9F-4ACB2AA23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1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Bonus round: Repair of Mature fistula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52" y="136028"/>
            <a:ext cx="4664219" cy="3122328"/>
          </a:xfrm>
        </p:spPr>
      </p:pic>
      <p:sp>
        <p:nvSpPr>
          <p:cNvPr id="10" name="Text Placeholder 9"/>
          <p:cNvSpPr>
            <a:spLocks noGrp="1"/>
          </p:cNvSpPr>
          <p:nvPr>
            <p:ph type="body" sz="half" idx="2"/>
          </p:nvPr>
        </p:nvSpPr>
        <p:spPr>
          <a:xfrm>
            <a:off x="6336406" y="2601533"/>
            <a:ext cx="4406206" cy="375323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Again occurring in the angle of sorrow between the most tenuous portion  of the labial urethra and the most tenuous  portion of the </a:t>
            </a:r>
            <a:r>
              <a:rPr lang="en-US" dirty="0" err="1"/>
              <a:t>phallo</a:t>
            </a:r>
            <a:r>
              <a:rPr lang="en-US" dirty="0"/>
              <a:t> skin urethra</a:t>
            </a:r>
          </a:p>
          <a:p>
            <a:endParaRPr lang="en-US" dirty="0"/>
          </a:p>
          <a:p>
            <a:r>
              <a:rPr lang="en-US" dirty="0"/>
              <a:t>Wait for all acute inflammation to subside (6 months)</a:t>
            </a:r>
          </a:p>
          <a:p>
            <a:endParaRPr lang="en-US" dirty="0"/>
          </a:p>
          <a:p>
            <a:r>
              <a:rPr lang="en-US" dirty="0"/>
              <a:t>Cover with many periurethral  layers</a:t>
            </a:r>
          </a:p>
          <a:p>
            <a:endParaRPr lang="en-US" dirty="0"/>
          </a:p>
          <a:p>
            <a:r>
              <a:rPr lang="en-US" dirty="0"/>
              <a:t>Consider configuring incision to allow non overlapping  suture line (open longitudinally, close transversely)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294967295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14713"/>
            <a:ext cx="4664075" cy="3122612"/>
          </a:xfrm>
        </p:spPr>
      </p:pic>
    </p:spTree>
    <p:extLst>
      <p:ext uri="{BB962C8B-B14F-4D97-AF65-F5344CB8AC3E}">
        <p14:creationId xmlns:p14="http://schemas.microsoft.com/office/powerpoint/2010/main" val="8281157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226" y="1270000"/>
            <a:ext cx="4527099" cy="303053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8120" y="1262063"/>
            <a:ext cx="4527098" cy="303053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009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0243" y="936342"/>
            <a:ext cx="60198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Tough Case. Long penile stricture in “old” non-microvascular flank phalloplasty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53" r="2153"/>
          <a:stretch>
            <a:fillRect/>
          </a:stretch>
        </p:blipFill>
        <p:spPr>
          <a:xfrm>
            <a:off x="0" y="0"/>
            <a:ext cx="3280974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97013" y="3181081"/>
            <a:ext cx="5441453" cy="2884867"/>
          </a:xfrm>
        </p:spPr>
        <p:txBody>
          <a:bodyPr>
            <a:normAutofit/>
          </a:bodyPr>
          <a:lstStyle/>
          <a:p>
            <a:r>
              <a:rPr lang="en-US" dirty="0"/>
              <a:t>Stricture is long</a:t>
            </a:r>
          </a:p>
          <a:p>
            <a:endParaRPr lang="en-US" dirty="0"/>
          </a:p>
          <a:p>
            <a:r>
              <a:rPr lang="en-US" dirty="0"/>
              <a:t>Penis is not supple or particularly well vascularized</a:t>
            </a:r>
          </a:p>
          <a:p>
            <a:endParaRPr lang="en-US" dirty="0"/>
          </a:p>
          <a:p>
            <a:r>
              <a:rPr lang="en-US" dirty="0"/>
              <a:t>Proximal portion can be done without STSG, distal requires grafts in first stage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974" y="2346734"/>
            <a:ext cx="3298222" cy="45906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066" y="2405308"/>
            <a:ext cx="3250037" cy="433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544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48463" y="772732"/>
            <a:ext cx="5346430" cy="1802887"/>
          </a:xfrm>
        </p:spPr>
        <p:txBody>
          <a:bodyPr>
            <a:normAutofit/>
          </a:bodyPr>
          <a:lstStyle/>
          <a:p>
            <a:r>
              <a:rPr lang="en-US" dirty="0"/>
              <a:t>Second Stage Johanson on similar patient with buccal grafts in first stage</a:t>
            </a:r>
          </a:p>
        </p:txBody>
      </p:sp>
      <p:pic>
        <p:nvPicPr>
          <p:cNvPr id="10" name="Picture Placeholder 9"/>
          <p:cNvPicPr>
            <a:picLocks noGrp="1" noChangeAspect="1"/>
          </p:cNvPicPr>
          <p:nvPr>
            <p:ph type="pic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38" b="3338"/>
          <a:stretch>
            <a:fillRect/>
          </a:stretch>
        </p:blipFill>
        <p:spPr>
          <a:xfrm>
            <a:off x="188913" y="0"/>
            <a:ext cx="3279775" cy="45720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910" y="3314485"/>
            <a:ext cx="3977290" cy="339540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Note terrible “take” of buccal grafts.</a:t>
            </a:r>
          </a:p>
          <a:p>
            <a:endParaRPr lang="en-US" dirty="0"/>
          </a:p>
          <a:p>
            <a:r>
              <a:rPr lang="en-US" dirty="0"/>
              <a:t>Buccal VERY useful in cis-male urethra but limited use in PENILE LOCATION </a:t>
            </a:r>
            <a:r>
              <a:rPr lang="en-US" dirty="0" err="1"/>
              <a:t>phallo</a:t>
            </a:r>
            <a:r>
              <a:rPr lang="en-US" dirty="0"/>
              <a:t> urethra</a:t>
            </a:r>
          </a:p>
          <a:p>
            <a:endParaRPr lang="en-US" dirty="0"/>
          </a:p>
          <a:p>
            <a:r>
              <a:rPr lang="en-US" dirty="0"/>
              <a:t>Use skin graft (flank, thinned, close donor  primarily)</a:t>
            </a:r>
          </a:p>
          <a:p>
            <a:endParaRPr lang="en-US" dirty="0"/>
          </a:p>
          <a:p>
            <a:r>
              <a:rPr lang="en-US" dirty="0"/>
              <a:t>Place a suprapubic tube in all these patients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688" y="33866"/>
            <a:ext cx="3298222" cy="45906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579" y="33866"/>
            <a:ext cx="3072563" cy="459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0753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EA47DE-FE47-4C9D-94D7-96FEE4164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641" y="377758"/>
            <a:ext cx="7610701" cy="1697400"/>
          </a:xfrm>
        </p:spPr>
        <p:txBody>
          <a:bodyPr/>
          <a:lstStyle/>
          <a:p>
            <a:r>
              <a:rPr lang="en-US" dirty="0"/>
              <a:t>Penile Prosthesis Complications (in brief)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1-0B3F-45F4-B16F-D5ED716CD5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641" y="2146041"/>
            <a:ext cx="7750661" cy="384734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17% infection/revision/all cause removal in first year</a:t>
            </a:r>
          </a:p>
          <a:p>
            <a:r>
              <a:rPr lang="en-US" dirty="0"/>
              <a:t>100% all cause revision by 4 years? (ours lower)</a:t>
            </a:r>
          </a:p>
          <a:p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If it survives that first year, each year there is a certain chance it will a)break b)move c)erode the phallus and it will have to be removed or replaced</a:t>
            </a:r>
          </a:p>
          <a:p>
            <a:endParaRPr lang="en-US" dirty="0"/>
          </a:p>
          <a:p>
            <a:r>
              <a:rPr lang="en-US" dirty="0"/>
              <a:t>It is sewn into the BONE and while this is done diligently with unbreakable titanium sutures, it can come unmoored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C270C2-C21D-4555-B17F-2A6FBE8E6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F0C6F-60D9-4B91-8070-64F6F67E6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5B6A30-1DED-4FCC-862B-C07B70C317B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264400" y="1930401"/>
            <a:ext cx="5631542" cy="422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027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3A70-9671-4129-B886-30EF641DA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55" y="182461"/>
            <a:ext cx="8534400" cy="1697400"/>
          </a:xfrm>
        </p:spPr>
        <p:txBody>
          <a:bodyPr/>
          <a:lstStyle/>
          <a:p>
            <a:r>
              <a:rPr lang="en-US" dirty="0"/>
              <a:t>Penile prosthesis: Semirigid and inflatable, either 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EC592-A115-4441-82C8-B8F39DA1F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1" y="2457974"/>
            <a:ext cx="7203816" cy="440002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is not really better than the other. Both have costs and benefits.</a:t>
            </a:r>
          </a:p>
          <a:p>
            <a:pPr marL="457200" indent="-457200">
              <a:buAutoNum type="arabicPeriod"/>
            </a:pPr>
            <a:r>
              <a:rPr lang="en-US" dirty="0"/>
              <a:t>Semirigid GOOD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Simple design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Never or almost never breaks</a:t>
            </a:r>
          </a:p>
          <a:p>
            <a:r>
              <a:rPr lang="en-US" dirty="0"/>
              <a:t>2. Semirigid BAD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Always have an erection.  Its either bent UP or bent down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Semi rigid end pushes on the soft fat of the delicate phallus flap, and may push all the way to the level of skin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dirty="0"/>
              <a:t>Late, after years?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143C5-C32D-493E-8E48-62673C96C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61253-F52A-49BA-87D1-5AD0B27A6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488BC5-292B-46ED-8563-CF414228C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8027" y="0"/>
            <a:ext cx="4303973" cy="28047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989480-F1DC-48DC-AB2A-585A2A5E46B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7448549" y="3311959"/>
            <a:ext cx="4728055" cy="354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792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3A70-9671-4129-B886-30EF641DA1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55" y="182461"/>
            <a:ext cx="8534400" cy="1697400"/>
          </a:xfrm>
        </p:spPr>
        <p:txBody>
          <a:bodyPr/>
          <a:lstStyle/>
          <a:p>
            <a:r>
              <a:rPr lang="en-US" dirty="0"/>
              <a:t>Penile prosthesis: Semirigid v inflatable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6EC592-A115-4441-82C8-B8F39DA1FB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4211" y="2457974"/>
            <a:ext cx="7116181" cy="399881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r>
              <a:rPr lang="en-US" dirty="0"/>
              <a:t>Inflatable GOOD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More “natural” erection that can be pumped up and down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Less erosion?</a:t>
            </a:r>
          </a:p>
          <a:p>
            <a:r>
              <a:rPr lang="en-US" dirty="0"/>
              <a:t>2. Inflatable BAD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More complicated: can break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3 parts: abdominal component (reservoir), penile cylinder and testicle “pump” in scrotum. Any one of these can migrate or be a source of revision.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143C5-C32D-493E-8E48-62673C96C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061253-F52A-49BA-87D1-5AD0B27A6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F64C03-AA55-4ED8-BAB3-BCBF21F9F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0" y="0"/>
            <a:ext cx="4876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229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Richard@brownsteincrane.com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09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9D52B-3AB3-41A2-A3F6-AB755CB05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do it: Forearm Phalloplasty (and </a:t>
            </a:r>
            <a:r>
              <a:rPr lang="en-US" dirty="0" err="1"/>
              <a:t>VaginectomY</a:t>
            </a:r>
            <a:r>
              <a:rPr lang="en-US" dirty="0"/>
              <a:t>, scrotoplasty and urethral lengthening) in 10 easy steps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38222-D164-45E4-99FB-5B40ECED9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464FB0-DAB6-4892-B158-8E7BA3103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C6EDC9-E01E-4EFE-80C7-810F124D7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378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 the arm</a:t>
            </a:r>
            <a:br>
              <a:rPr lang="en-US" dirty="0"/>
            </a:b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663" y="841723"/>
            <a:ext cx="4933950" cy="3302892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555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create </a:t>
            </a:r>
            <a:r>
              <a:rPr lang="en-US" dirty="0" err="1"/>
              <a:t>urethal</a:t>
            </a:r>
            <a:r>
              <a:rPr lang="en-US" dirty="0"/>
              <a:t>, penile, and </a:t>
            </a:r>
            <a:r>
              <a:rPr lang="en-US" dirty="0" err="1"/>
              <a:t>coronoplasty</a:t>
            </a:r>
            <a:r>
              <a:rPr lang="en-US" dirty="0"/>
              <a:t> portions while preserving nerve, vein and artery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663" y="841723"/>
            <a:ext cx="4933950" cy="330289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9343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tubularize</a:t>
            </a:r>
            <a:r>
              <a:rPr lang="en-US" dirty="0"/>
              <a:t> the urethra/penis, create corona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663" y="841723"/>
            <a:ext cx="4933950" cy="330289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561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Close the arm with local tissue flaps and thigh STSG. Cover with wound vac.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13" y="840660"/>
            <a:ext cx="4937125" cy="330501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69063" y="1284072"/>
            <a:ext cx="3614737" cy="2419782"/>
          </a:xfr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Santucci 2019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261903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1927</Words>
  <Application>Microsoft Macintosh PowerPoint</Application>
  <PresentationFormat>Widescreen</PresentationFormat>
  <Paragraphs>289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2" baseType="lpstr">
      <vt:lpstr>Arial</vt:lpstr>
      <vt:lpstr>Calibri</vt:lpstr>
      <vt:lpstr>Century Gothic</vt:lpstr>
      <vt:lpstr>Wingdings 3</vt:lpstr>
      <vt:lpstr>Slice</vt:lpstr>
      <vt:lpstr>Free-Flap Phalloplasty: Complications, Prevention Strategies and Realities of Repair Options </vt:lpstr>
      <vt:lpstr>Brief Intro</vt:lpstr>
      <vt:lpstr>Incidence</vt:lpstr>
      <vt:lpstr>Practice had done over 600 phalloplasties   In one year 2018 our Practice did:</vt:lpstr>
      <vt:lpstr>How to do it: Forearm Phalloplasty (and VaginectomY, scrotoplasty and urethral lengthening) in 10 easy steps</vt:lpstr>
      <vt:lpstr>Mark the arm </vt:lpstr>
      <vt:lpstr>create urethal, penile, and coronoplasty portions while preserving nerve, vein and artery</vt:lpstr>
      <vt:lpstr>tubularize the urethra/penis, create corona</vt:lpstr>
      <vt:lpstr>Close the arm with local tissue flaps and thigh STSG. Cover with wound vac.</vt:lpstr>
      <vt:lpstr>Vaginectomy</vt:lpstr>
      <vt:lpstr>Free up the clitoris, Urethral lengthening</vt:lpstr>
      <vt:lpstr>Clitoral reduction and creation of neopallus Base</vt:lpstr>
      <vt:lpstr>Find and expose a clitoral nerve</vt:lpstr>
      <vt:lpstr>Create Neoscrotum </vt:lpstr>
      <vt:lpstr>Microvascular anastomosis of artery/Vein.  Connect nerve</vt:lpstr>
      <vt:lpstr>PowerPoint Presentation</vt:lpstr>
      <vt:lpstr>Quick intro to alternate method: Anteriolateral Thigh Flap Phalloplasty (ALT=“leg”)</vt:lpstr>
      <vt:lpstr>ALT</vt:lpstr>
      <vt:lpstr>ALT steps</vt:lpstr>
      <vt:lpstr>General Complications of Phalloplasty</vt:lpstr>
      <vt:lpstr>1%: the risk of major vascular disaster</vt:lpstr>
      <vt:lpstr>The artery can clot unexpectedly, creating a huge surgical emergency. If blood flow cannot be restored, the phallus is lost without immediate intervention.  The vein can clot.  This is also an emergency but less dramatic in presentation.  </vt:lpstr>
      <vt:lpstr>10% Chance of a “notable” complication while in hospital</vt:lpstr>
      <vt:lpstr>40% urinary complication rate…. About 20% Fistula and about 20% stricture</vt:lpstr>
      <vt:lpstr>100% minor complication rate</vt:lpstr>
      <vt:lpstr>ALT (leg) vs RFF (arm) Phalloplasty complications: which one is better </vt:lpstr>
      <vt:lpstr>ALT (leg) vs RFF (arm) Phalloplasty complications </vt:lpstr>
      <vt:lpstr>ALT (leg) vs RFF (arm) Phalloplasty complications continued…</vt:lpstr>
      <vt:lpstr>Back to urethral stricture</vt:lpstr>
      <vt:lpstr>no magic for eliminating strictures, but Good strategy to decrease in the “Pars Fixa”: robust flaps, good secondary coverage</vt:lpstr>
      <vt:lpstr>And…make urethral template longer than penis template to allow well spatulated tensionless urethral  anastomosis</vt:lpstr>
      <vt:lpstr>Some data to support thE Benefits of good second layer to approach is indirect: </vt:lpstr>
      <vt:lpstr>What about……. </vt:lpstr>
      <vt:lpstr>TRUTHS:  In cases of urethral stricture, urethroplasty is ultimately required in 94-96% of affected patients.    Surgery should be delayed until all acute inflammation has subsided. (6 months? More?)  Urethroplasty Can Be technically challenging and fails in up to 50% of cases.  (Our rate 80% (?) success)  Repeated surgery can be required.  </vt:lpstr>
      <vt:lpstr>Anastomotic urethroplasty</vt:lpstr>
      <vt:lpstr>Anastomotic urethroplasty closure</vt:lpstr>
      <vt:lpstr>Bonus Round</vt:lpstr>
      <vt:lpstr>“Johanson type” one stage with dorsal split thickness skin graft  (STSG) also might be called “asopa”</vt:lpstr>
      <vt:lpstr>Second Stage Johanson urethroplasty after graft placed in first stage</vt:lpstr>
      <vt:lpstr>Bonus round: Repair of Mature fistula</vt:lpstr>
      <vt:lpstr>PowerPoint Presentation</vt:lpstr>
      <vt:lpstr>Tough Case. Long penile stricture in “old” non-microvascular flank phalloplasty</vt:lpstr>
      <vt:lpstr>Second Stage Johanson on similar patient with buccal grafts in first stage</vt:lpstr>
      <vt:lpstr>Penile Prosthesis Complications (in brief)</vt:lpstr>
      <vt:lpstr>Penile prosthesis: Semirigid and inflatable, either works</vt:lpstr>
      <vt:lpstr>Penile prosthesis: Semirigid v inflatable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Santucci</dc:creator>
  <cp:lastModifiedBy>Olson, Bradley</cp:lastModifiedBy>
  <cp:revision>102</cp:revision>
  <dcterms:created xsi:type="dcterms:W3CDTF">2017-10-19T01:18:22Z</dcterms:created>
  <dcterms:modified xsi:type="dcterms:W3CDTF">2019-06-19T18:22:20Z</dcterms:modified>
</cp:coreProperties>
</file>