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71" r:id="rId4"/>
    <p:sldId id="257" r:id="rId5"/>
    <p:sldId id="258" r:id="rId6"/>
    <p:sldId id="306" r:id="rId7"/>
    <p:sldId id="30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303" r:id="rId20"/>
    <p:sldId id="304" r:id="rId21"/>
    <p:sldId id="305" r:id="rId22"/>
    <p:sldId id="30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F7252-C717-4251-A645-0785922459E3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33227-D8D9-4C8B-A83C-3BA54ACDF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9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3227-D8D9-4C8B-A83C-3BA54ACDF8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92C23-7A32-45A8-B091-530F70284829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A401-56AD-434C-B144-C8F0F4E9A27C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E9DAE-7FB5-4888-9C18-CB5223FE302E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2134-8BD7-4B7F-AD85-63B8388DF682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579EE-3B37-4876-B0C5-CE7BB89EF172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4C7D-8D71-45FA-BD93-8EED1703F0BF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028F8-D7F2-47D1-8DCE-7F7BD402944D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349E9-8682-4D32-BF04-E5840B61E018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2E86-E2FA-4BEC-908E-9F77E7F0634C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947FA-3AB3-41CD-AC26-7B5DD12A2D0E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325CA-C647-4507-A460-8F47B3737DC0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3C8C1-5B73-467E-9B7C-6D723C32D521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ACCC-BE2F-498E-BC2C-3786656C99C7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DE9B0-E7D0-4B12-AB3F-275886939374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7301-3A4F-401C-805B-5351538D8529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79E63-FE22-409D-AF4E-EAAC450E9316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904C3-E678-4462-BE77-009C6F9F1417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641FD59-2066-4879-91E5-64A7A0AA060D}" type="datetime1">
              <a:rPr lang="en-US" smtClean="0"/>
              <a:t>6/19/19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nderconfirmation.com/am-i-healthy-enough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Forearm Phalloplasty for Female to Male Gender Confirmation Surgery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648419" cy="1947333"/>
          </a:xfrm>
        </p:spPr>
        <p:txBody>
          <a:bodyPr/>
          <a:lstStyle/>
          <a:p>
            <a:r>
              <a:rPr lang="en-US" altLang="en-US" sz="2400" dirty="0"/>
              <a:t>Richard A. Santucci, MD, FACS, HON FC </a:t>
            </a:r>
            <a:r>
              <a:rPr lang="en-US" altLang="en-US" sz="2400" dirty="0" err="1"/>
              <a:t>Urol</a:t>
            </a:r>
            <a:r>
              <a:rPr lang="en-US" altLang="en-US" sz="2400" dirty="0"/>
              <a:t>(SA)</a:t>
            </a:r>
          </a:p>
          <a:p>
            <a:r>
              <a:rPr lang="en-US" altLang="en-US" sz="2400" dirty="0"/>
              <a:t>Crane Surgical  Services-Austin</a:t>
            </a:r>
            <a:r>
              <a:rPr lang="en-US" altLang="en-US" dirty="0"/>
              <a:t> </a:t>
            </a:r>
            <a:endParaRPr lang="en-US" alt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8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5: tubularize the urethra/penis, create corona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61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6: Close the arm with local tissue flaps and thigh STSG. Cover with wound vac.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9063" y="1284072"/>
            <a:ext cx="3614737" cy="241978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1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7: (but simultaneous) Vaginectomy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7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8: Free up the </a:t>
            </a:r>
            <a:r>
              <a:rPr lang="en-US"/>
              <a:t>clitoris, Urethral </a:t>
            </a:r>
            <a:r>
              <a:rPr lang="en-US" dirty="0"/>
              <a:t>lengthening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47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9: Clitoral reduction and creation of </a:t>
            </a:r>
            <a:r>
              <a:rPr lang="en-US" dirty="0" err="1"/>
              <a:t>neopallus</a:t>
            </a:r>
            <a:r>
              <a:rPr lang="en-US" dirty="0"/>
              <a:t> base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6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10: Find and expose a clitoral nerve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1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11: Create </a:t>
            </a:r>
            <a:r>
              <a:rPr lang="en-US" dirty="0" err="1"/>
              <a:t>Neoscrotum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61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12: Microvascular anastomosis of artery/Vein.  Connect nerve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4613" y="1281953"/>
            <a:ext cx="3616325" cy="24208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9063" y="1284072"/>
            <a:ext cx="3614737" cy="241978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6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1350713"/>
            <a:ext cx="5943600" cy="39787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Voila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97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1F7361-8F29-4EAF-9305-5ABB02B6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intro to alternate method: </a:t>
            </a:r>
            <a:r>
              <a:rPr lang="en-US" dirty="0" err="1"/>
              <a:t>Anteriolateral</a:t>
            </a:r>
            <a:r>
              <a:rPr lang="en-US" dirty="0"/>
              <a:t> Thigh Flap Phalloplasty (ALT=“leg”)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27A23-FD86-40C0-8DC2-09B568CC7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88C7-ED58-4528-B4C4-9E3BA90C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23A2-CDEC-400F-B394-CD12F7ADC31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6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Intro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 am a reconstructive urologist (18 years) who has decided to devote the rest of my career to the “Mount Everest” of transgender surgery.</a:t>
            </a:r>
          </a:p>
          <a:p>
            <a:r>
              <a:rPr lang="en-US" dirty="0"/>
              <a:t>Newest member Crane Surgical Services (Austin).</a:t>
            </a:r>
          </a:p>
          <a:p>
            <a:r>
              <a:rPr lang="en-US" dirty="0"/>
              <a:t>Formerly full professor and reconstructive urology Fellowship director at the Detroit  Medical  Center and newly (re)minted Texan.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24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DB9E1-9D64-47B4-AC63-CA9BE142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3AAE5D-CAB7-42CE-A22B-5A3AAEA8A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1578173" cy="576262"/>
          </a:xfrm>
        </p:spPr>
        <p:txBody>
          <a:bodyPr/>
          <a:lstStyle/>
          <a:p>
            <a:r>
              <a:rPr lang="en-US" dirty="0"/>
              <a:t>Mark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15A73F-CCE6-4BC2-BC8F-3EFA4AF56C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9113" y="1455207"/>
            <a:ext cx="3032125" cy="303212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E9EB44-F2BF-43EA-AC09-92D33C8B2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41996" y="685800"/>
            <a:ext cx="1902204" cy="576262"/>
          </a:xfrm>
        </p:spPr>
        <p:txBody>
          <a:bodyPr/>
          <a:lstStyle/>
          <a:p>
            <a:r>
              <a:rPr lang="en-US" dirty="0"/>
              <a:t>Make urethra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AAF88A4-698B-4B9D-8DC5-7C044C84DE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5802" y="1407848"/>
            <a:ext cx="3030538" cy="30305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D9325-522C-487A-B689-6B2B71FD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9DE9A-AC1D-492F-892E-D9B72350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EA24C7-A0BD-4BC4-B267-DD1556D6A8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789"/>
            <a:ext cx="3886200" cy="2914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36A43-30C1-41AC-B9A6-6AB36C9F3833}"/>
              </a:ext>
            </a:extLst>
          </p:cNvPr>
          <p:cNvSpPr/>
          <p:nvPr/>
        </p:nvSpPr>
        <p:spPr>
          <a:xfrm>
            <a:off x="4958421" y="789264"/>
            <a:ext cx="1266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 up pedicle</a:t>
            </a:r>
          </a:p>
        </p:txBody>
      </p:sp>
    </p:spTree>
    <p:extLst>
      <p:ext uri="{BB962C8B-B14F-4D97-AF65-F5344CB8AC3E}">
        <p14:creationId xmlns:p14="http://schemas.microsoft.com/office/powerpoint/2010/main" val="8486471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CD895A-E8F8-4FBA-8230-2F18A11A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 steps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BE05BF-60C5-483D-8CA6-B61CA948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under muscles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4AFBAB-BE48-4BE4-B811-E4A74318A2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7506" y="1270000"/>
            <a:ext cx="3030538" cy="3030538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62DCC7-6418-41C4-92EF-BEF152428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Inset (affix) in place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244694-ABC5-4121-8F9E-7944BEA74E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56400" y="1262063"/>
            <a:ext cx="3030537" cy="30305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3854-01B1-4D69-855F-ACD20980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44D1C-E73F-45C7-87E4-31CA936C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4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96E957D-3293-4882-B1F9-BEE84441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Neophallus Can be made with </a:t>
            </a:r>
            <a:r>
              <a:rPr lang="en-US" dirty="0" err="1"/>
              <a:t>Latissum</a:t>
            </a:r>
            <a:r>
              <a:rPr lang="en-US" dirty="0"/>
              <a:t> Dorsi flap too if desired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5D97939-43C3-4BE2-A7BD-6F4E6BD5A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for those who want NO visible scar.</a:t>
            </a:r>
          </a:p>
          <a:p>
            <a:r>
              <a:rPr lang="en-US" dirty="0"/>
              <a:t>We try to avoid this as all if its performance characteristics seems worse than ALT (leg) or RFF (arm)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BB1ECCF-5EE9-4293-98A1-8846C030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CFE2D0-967A-4E6A-B62B-DCC4DA6F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format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a “12 hour surgery” (Three surgeon working for 6-8 hours each with breaks) which doesn’t lend it easily to a 20 minute video.  Todays talk will summarize with  slides then present necessarily too short video after. </a:t>
            </a:r>
          </a:p>
          <a:p>
            <a:r>
              <a:rPr lang="en-US" dirty="0"/>
              <a:t>thanks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3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WPATH (World Professional Association for Transgender Health) appropriate clearance for gender confirmation surgery</a:t>
            </a:r>
          </a:p>
          <a:p>
            <a:pPr lvl="1"/>
            <a:r>
              <a:rPr lang="en-US" dirty="0"/>
              <a:t>Persistent, well-documented gender dysphoria</a:t>
            </a:r>
          </a:p>
          <a:p>
            <a:pPr lvl="1"/>
            <a:r>
              <a:rPr lang="en-US" dirty="0"/>
              <a:t>Capacity to make a fully informed decision and to consent for treatment</a:t>
            </a:r>
          </a:p>
          <a:p>
            <a:pPr lvl="1"/>
            <a:r>
              <a:rPr lang="en-US" dirty="0"/>
              <a:t>Be of the age of majority in the country of surgery</a:t>
            </a:r>
          </a:p>
          <a:p>
            <a:pPr lvl="1"/>
            <a:r>
              <a:rPr lang="en-US" dirty="0"/>
              <a:t>Significant </a:t>
            </a:r>
            <a:r>
              <a:rPr lang="en-US" dirty="0">
                <a:hlinkClick r:id="rId2" tooltip="Being healthy enough for FTM chest surgery"/>
              </a:rPr>
              <a:t>medical or mental health concerns</a:t>
            </a:r>
            <a:r>
              <a:rPr lang="en-US" dirty="0"/>
              <a:t>, if present, must be reasonably well controlled at the time of surgery</a:t>
            </a:r>
          </a:p>
          <a:p>
            <a:pPr lvl="1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00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2: (Generally) </a:t>
            </a:r>
          </a:p>
          <a:p>
            <a:pPr lvl="1"/>
            <a:r>
              <a:rPr lang="en-US" dirty="0"/>
              <a:t>Mastectomy/chest gender confirmation surgery first</a:t>
            </a:r>
          </a:p>
          <a:p>
            <a:pPr lvl="1"/>
            <a:r>
              <a:rPr lang="en-US" dirty="0"/>
              <a:t>Then (Usually minimally invasive) hysterectomy</a:t>
            </a:r>
          </a:p>
          <a:p>
            <a:pPr lvl="1"/>
            <a:r>
              <a:rPr lang="en-US" dirty="0" err="1"/>
              <a:t>Depilitate</a:t>
            </a:r>
            <a:r>
              <a:rPr lang="en-US" dirty="0"/>
              <a:t> the nondominant arm or donor leg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98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AF3B12-F4D0-4415-85B5-FD0E05CC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93436"/>
            <a:ext cx="8534401" cy="2281600"/>
          </a:xfrm>
        </p:spPr>
        <p:txBody>
          <a:bodyPr/>
          <a:lstStyle/>
          <a:p>
            <a:r>
              <a:rPr lang="en-US" dirty="0"/>
              <a:t>Incidence of Transgenderism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27BD8E-3EAD-4974-9C55-1EAD5FB65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3240161"/>
            <a:ext cx="10205460" cy="27542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Probably not truly known</a:t>
            </a:r>
          </a:p>
          <a:p>
            <a:r>
              <a:rPr lang="en-US" dirty="0"/>
              <a:t>Estimates of up to 1/200 Americans : 1.6 million</a:t>
            </a:r>
          </a:p>
          <a:p>
            <a:r>
              <a:rPr lang="en-US" dirty="0"/>
              <a:t>Perhaps 25% of transgender men want surgery: maybe 1/100 have bottom surgery</a:t>
            </a:r>
          </a:p>
          <a:p>
            <a:r>
              <a:rPr lang="en-US" dirty="0"/>
              <a:t>Perhaps 50% of transgender women want surgery: up to 30% get bottom surgery</a:t>
            </a:r>
          </a:p>
          <a:p>
            <a:endParaRPr lang="en-US" dirty="0"/>
          </a:p>
          <a:p>
            <a:r>
              <a:rPr lang="en-US" dirty="0"/>
              <a:t>205,850 people (0.66%) in 18-24 age range</a:t>
            </a:r>
          </a:p>
          <a:p>
            <a:r>
              <a:rPr lang="en-US" dirty="0"/>
              <a:t>967,1000 (0.58%) in 25-64 age range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6BE2C-A313-428E-8A5B-7486EBC5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020B-4FCA-488A-B523-0268D173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76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388BCA-AD73-4648-B0CA-E115879B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Our Practice had done over 600 </a:t>
            </a:r>
            <a:r>
              <a:rPr lang="en-US" b="1" u="sng" dirty="0" err="1"/>
              <a:t>phalloplasties</a:t>
            </a:r>
            <a:r>
              <a:rPr lang="en-US" b="1" u="sng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one year 2018 our Practice did: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EDBE7C-AF82-4BE8-BF5D-85BDEF3F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835564"/>
            <a:ext cx="8535988" cy="3158836"/>
          </a:xfrm>
        </p:spPr>
        <p:txBody>
          <a:bodyPr/>
          <a:lstStyle/>
          <a:p>
            <a:r>
              <a:rPr lang="en-US" dirty="0"/>
              <a:t>Phalloplasty- 108 </a:t>
            </a:r>
          </a:p>
          <a:p>
            <a:r>
              <a:rPr lang="en-US" dirty="0"/>
              <a:t>Vaginoplasty-139</a:t>
            </a:r>
          </a:p>
          <a:p>
            <a:r>
              <a:rPr lang="en-US" dirty="0"/>
              <a:t>Top surgery-124</a:t>
            </a:r>
          </a:p>
          <a:p>
            <a:r>
              <a:rPr lang="en-US" dirty="0"/>
              <a:t>Penile Implants (in phalloplasty patients)-46</a:t>
            </a:r>
          </a:p>
          <a:p>
            <a:r>
              <a:rPr lang="en-US" dirty="0"/>
              <a:t>Metoidioplasty-24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F6080-780A-4FDD-AAE8-9A078132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A0C49-8668-4FD9-8B9F-4ACB2AA2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Mark the arm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55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4: Incise the arm, creating </a:t>
            </a:r>
            <a:r>
              <a:rPr lang="en-US" dirty="0" err="1"/>
              <a:t>urethal</a:t>
            </a:r>
            <a:r>
              <a:rPr lang="en-US" dirty="0"/>
              <a:t>, penile, and </a:t>
            </a:r>
            <a:r>
              <a:rPr lang="en-US" dirty="0" err="1"/>
              <a:t>coronoplasty</a:t>
            </a:r>
            <a:r>
              <a:rPr lang="en-US" dirty="0"/>
              <a:t> </a:t>
            </a:r>
            <a:r>
              <a:rPr lang="en-US" dirty="0" err="1"/>
              <a:t>Doonr</a:t>
            </a:r>
            <a:r>
              <a:rPr lang="en-US" dirty="0"/>
              <a:t> portions and preserving nerve, vein and artery. Takes HOURS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3436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</TotalTime>
  <Words>549</Words>
  <Application>Microsoft Macintosh PowerPoint</Application>
  <PresentationFormat>Widescreen</PresentationFormat>
  <Paragraphs>98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3</vt:lpstr>
      <vt:lpstr>Slice</vt:lpstr>
      <vt:lpstr>Forearm Phalloplasty for Female to Male Gender Confirmation Surgery</vt:lpstr>
      <vt:lpstr>Brief Intro</vt:lpstr>
      <vt:lpstr>Today’s format</vt:lpstr>
      <vt:lpstr>PowerPoint Presentation</vt:lpstr>
      <vt:lpstr>PowerPoint Presentation</vt:lpstr>
      <vt:lpstr>Incidence of Transgenderism</vt:lpstr>
      <vt:lpstr>Our Practice had done over 600 phalloplasties   In one year 2018 our Practice did:</vt:lpstr>
      <vt:lpstr>Step 3: Mark the arm </vt:lpstr>
      <vt:lpstr>Step 4: Incise the arm, creating urethal, penile, and coronoplasty Doonr portions and preserving nerve, vein and artery. Takes HOURS </vt:lpstr>
      <vt:lpstr>Step 5: tubularize the urethra/penis, create corona</vt:lpstr>
      <vt:lpstr>Step 6: Close the arm with local tissue flaps and thigh STSG. Cover with wound vac.</vt:lpstr>
      <vt:lpstr>Step 7: (but simultaneous) Vaginectomy</vt:lpstr>
      <vt:lpstr>Step 8: Free up the clitoris, Urethral lengthening</vt:lpstr>
      <vt:lpstr>Step 9: Clitoral reduction and creation of neopallus base </vt:lpstr>
      <vt:lpstr>Step 10: Find and expose a clitoral nerve</vt:lpstr>
      <vt:lpstr>Step 11: Create Neoscrotum </vt:lpstr>
      <vt:lpstr>Step 12: Microvascular anastomosis of artery/Vein.  Connect nerve</vt:lpstr>
      <vt:lpstr>PowerPoint Presentation</vt:lpstr>
      <vt:lpstr>Quick intro to alternate method: Anteriolateral Thigh Flap Phalloplasty (ALT=“leg”)</vt:lpstr>
      <vt:lpstr>ALT</vt:lpstr>
      <vt:lpstr>ALT steps</vt:lpstr>
      <vt:lpstr>Neophallus Can be made with Latissum Dorsi flap too if desired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Forearm Phalloplasty for Female to Male Gender Confirmation Surgery</dc:title>
  <dc:creator>Richard Santucci</dc:creator>
  <cp:lastModifiedBy>Olson, Bradley</cp:lastModifiedBy>
  <cp:revision>23</cp:revision>
  <dcterms:created xsi:type="dcterms:W3CDTF">2017-10-06T19:21:27Z</dcterms:created>
  <dcterms:modified xsi:type="dcterms:W3CDTF">2019-06-19T17:15:41Z</dcterms:modified>
</cp:coreProperties>
</file>