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9" r:id="rId1"/>
    <p:sldMasterId id="2147483761" r:id="rId2"/>
  </p:sldMasterIdLst>
  <p:notesMasterIdLst>
    <p:notesMasterId r:id="rId47"/>
  </p:notesMasterIdLst>
  <p:sldIdLst>
    <p:sldId id="256" r:id="rId3"/>
    <p:sldId id="257" r:id="rId4"/>
    <p:sldId id="295" r:id="rId5"/>
    <p:sldId id="258" r:id="rId6"/>
    <p:sldId id="260" r:id="rId7"/>
    <p:sldId id="407" r:id="rId8"/>
    <p:sldId id="391" r:id="rId9"/>
    <p:sldId id="299" r:id="rId10"/>
    <p:sldId id="392" r:id="rId11"/>
    <p:sldId id="294" r:id="rId12"/>
    <p:sldId id="393" r:id="rId13"/>
    <p:sldId id="394" r:id="rId14"/>
    <p:sldId id="395" r:id="rId15"/>
    <p:sldId id="305" r:id="rId16"/>
    <p:sldId id="306" r:id="rId17"/>
    <p:sldId id="399" r:id="rId18"/>
    <p:sldId id="400" r:id="rId19"/>
    <p:sldId id="389" r:id="rId20"/>
    <p:sldId id="311" r:id="rId21"/>
    <p:sldId id="288" r:id="rId22"/>
    <p:sldId id="401" r:id="rId23"/>
    <p:sldId id="316" r:id="rId24"/>
    <p:sldId id="264" r:id="rId25"/>
    <p:sldId id="265" r:id="rId26"/>
    <p:sldId id="269" r:id="rId27"/>
    <p:sldId id="277" r:id="rId28"/>
    <p:sldId id="278" r:id="rId29"/>
    <p:sldId id="279" r:id="rId30"/>
    <p:sldId id="280" r:id="rId31"/>
    <p:sldId id="281" r:id="rId32"/>
    <p:sldId id="402" r:id="rId33"/>
    <p:sldId id="317" r:id="rId34"/>
    <p:sldId id="261" r:id="rId35"/>
    <p:sldId id="262" r:id="rId36"/>
    <p:sldId id="318" r:id="rId37"/>
    <p:sldId id="406" r:id="rId38"/>
    <p:sldId id="386" r:id="rId39"/>
    <p:sldId id="285" r:id="rId40"/>
    <p:sldId id="321" r:id="rId41"/>
    <p:sldId id="385" r:id="rId42"/>
    <p:sldId id="314" r:id="rId43"/>
    <p:sldId id="291" r:id="rId44"/>
    <p:sldId id="292" r:id="rId45"/>
    <p:sldId id="275" r:id="rId46"/>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9ACA"/>
    <a:srgbClr val="F13E3A"/>
    <a:srgbClr val="56412C"/>
    <a:srgbClr val="00B5CC"/>
    <a:srgbClr val="7C6A55"/>
    <a:srgbClr val="4A3C3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988" autoAdjust="0"/>
    <p:restoredTop sz="66696" autoAdjust="0"/>
  </p:normalViewPr>
  <p:slideViewPr>
    <p:cSldViewPr snapToGrid="0" snapToObjects="1">
      <p:cViewPr varScale="1">
        <p:scale>
          <a:sx n="61" d="100"/>
          <a:sy n="61" d="100"/>
        </p:scale>
        <p:origin x="888" y="20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6D8955-D771-4027-A4AA-B9D402CDF328}" type="datetimeFigureOut">
              <a:rPr lang="en-AU" smtClean="0"/>
              <a:t>5/6/19</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3C711B-1577-4C58-88EA-B40D6E13001B}" type="slidenum">
              <a:rPr lang="en-AU" smtClean="0"/>
              <a:t>‹#›</a:t>
            </a:fld>
            <a:endParaRPr lang="en-AU"/>
          </a:p>
        </p:txBody>
      </p:sp>
    </p:spTree>
    <p:extLst>
      <p:ext uri="{BB962C8B-B14F-4D97-AF65-F5344CB8AC3E}">
        <p14:creationId xmlns:p14="http://schemas.microsoft.com/office/powerpoint/2010/main" val="258157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3C711B-1577-4C58-88EA-B40D6E13001B}" type="slidenum">
              <a:rPr lang="en-AU" smtClean="0"/>
              <a:t>4</a:t>
            </a:fld>
            <a:endParaRPr lang="en-AU"/>
          </a:p>
        </p:txBody>
      </p:sp>
    </p:spTree>
    <p:extLst>
      <p:ext uri="{BB962C8B-B14F-4D97-AF65-F5344CB8AC3E}">
        <p14:creationId xmlns:p14="http://schemas.microsoft.com/office/powerpoint/2010/main" val="3561376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Bottom line- data suggest that immediate cystectomy after BCG failure is not mandatory- but rather prudent and expeditious cystectomy after attempt at salvage can be</a:t>
            </a:r>
            <a:r>
              <a:rPr lang="en-US" baseline="0" dirty="0"/>
              <a:t> an effective strategy. But every attempt should be made to stage high risk NMIBC properly.</a:t>
            </a:r>
          </a:p>
          <a:p>
            <a:endParaRPr lang="en-US" baseline="0" dirty="0"/>
          </a:p>
          <a:p>
            <a:r>
              <a:rPr lang="en-US" baseline="0" dirty="0"/>
              <a:t>Cystectomy should also not be taken lightly – 90-day major complication rate is 17%, overall complications 67% - readmissions 40% at 90 days and mortality 2-10%</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E3C711B-1577-4C58-88EA-B40D6E13001B}" type="slidenum">
              <a:rPr kumimoji="0" lang="en-AU"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4139748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Radiotherapy</a:t>
            </a:r>
            <a:r>
              <a:rPr lang="en-US" baseline="0" dirty="0"/>
              <a:t> with limited role in management of </a:t>
            </a:r>
            <a:r>
              <a:rPr lang="en-US" baseline="0" dirty="0" err="1"/>
              <a:t>NMIBC</a:t>
            </a:r>
            <a:r>
              <a:rPr lang="en-US" baseline="0" dirty="0"/>
              <a:t>.</a:t>
            </a:r>
          </a:p>
          <a:p>
            <a:endParaRPr lang="en-US" baseline="0" dirty="0"/>
          </a:p>
          <a:p>
            <a:r>
              <a:rPr lang="en-US" baseline="0" dirty="0"/>
              <a:t>Historic series reported 42% 5-year </a:t>
            </a:r>
            <a:r>
              <a:rPr lang="en-US" baseline="0" dirty="0" err="1"/>
              <a:t>RFS</a:t>
            </a:r>
            <a:r>
              <a:rPr lang="en-US" baseline="0" dirty="0"/>
              <a:t> – major late toxicities common</a:t>
            </a:r>
          </a:p>
          <a:p>
            <a:r>
              <a:rPr lang="en-US" baseline="0" dirty="0" err="1"/>
              <a:t>Gospodarowicz</a:t>
            </a:r>
            <a:r>
              <a:rPr lang="en-US" baseline="0" dirty="0"/>
              <a:t>, </a:t>
            </a:r>
            <a:r>
              <a:rPr lang="en-US" baseline="0" dirty="0" err="1"/>
              <a:t>Clin</a:t>
            </a:r>
            <a:r>
              <a:rPr lang="en-US" baseline="0" dirty="0"/>
              <a:t> </a:t>
            </a:r>
            <a:r>
              <a:rPr lang="en-US" baseline="0" dirty="0" err="1"/>
              <a:t>Oncol</a:t>
            </a:r>
            <a:r>
              <a:rPr lang="en-US" baseline="0" dirty="0"/>
              <a:t> 3, 155-161 1991</a:t>
            </a:r>
          </a:p>
          <a:p>
            <a:endParaRPr lang="en-US" baseline="0" dirty="0"/>
          </a:p>
          <a:p>
            <a:r>
              <a:rPr lang="en-US" baseline="0" dirty="0" err="1"/>
              <a:t>RCT</a:t>
            </a:r>
            <a:r>
              <a:rPr lang="en-US" baseline="0" dirty="0"/>
              <a:t> radiotherapy vs. conservative/</a:t>
            </a:r>
            <a:r>
              <a:rPr lang="en-US" baseline="0" dirty="0" err="1"/>
              <a:t>intravesical</a:t>
            </a:r>
            <a:r>
              <a:rPr lang="en-US" baseline="0" dirty="0"/>
              <a:t> therapy with </a:t>
            </a:r>
            <a:r>
              <a:rPr lang="en-US" baseline="0" dirty="0" err="1"/>
              <a:t>HGT1</a:t>
            </a:r>
            <a:r>
              <a:rPr lang="en-US" baseline="0" dirty="0"/>
              <a:t>- no oncologic benefit to radiation- so inappropriate adjuvant for </a:t>
            </a:r>
            <a:r>
              <a:rPr lang="en-US" baseline="0" dirty="0" err="1"/>
              <a:t>NMIBC</a:t>
            </a:r>
            <a:r>
              <a:rPr lang="en-US" baseline="0" dirty="0"/>
              <a:t> (Harland, J </a:t>
            </a:r>
            <a:r>
              <a:rPr lang="en-US" baseline="0" dirty="0" err="1"/>
              <a:t>Urol</a:t>
            </a:r>
            <a:r>
              <a:rPr lang="en-US" baseline="0" dirty="0"/>
              <a:t> 2007)</a:t>
            </a:r>
          </a:p>
          <a:p>
            <a:endParaRPr lang="en-US" dirty="0"/>
          </a:p>
          <a:p>
            <a:r>
              <a:rPr lang="en-US" dirty="0"/>
              <a:t>Weiss</a:t>
            </a:r>
          </a:p>
          <a:p>
            <a:endParaRPr lang="en-US" dirty="0"/>
          </a:p>
          <a:p>
            <a:r>
              <a:rPr lang="en-US" dirty="0"/>
              <a:t>Wo- median f/up</a:t>
            </a:r>
            <a:r>
              <a:rPr lang="en-US" baseline="0" dirty="0"/>
              <a:t> 7 years, 18 patients with </a:t>
            </a:r>
            <a:r>
              <a:rPr lang="en-US" baseline="0" dirty="0" err="1"/>
              <a:t>T2</a:t>
            </a:r>
            <a:r>
              <a:rPr lang="en-US" baseline="0" dirty="0"/>
              <a:t> recurrence after </a:t>
            </a:r>
            <a:r>
              <a:rPr lang="en-US" baseline="0" dirty="0" err="1"/>
              <a:t>BCG</a:t>
            </a:r>
            <a:r>
              <a:rPr lang="en-US" baseline="0" dirty="0"/>
              <a:t> failure for </a:t>
            </a:r>
            <a:r>
              <a:rPr lang="en-US" baseline="0" dirty="0" err="1"/>
              <a:t>T1</a:t>
            </a:r>
            <a:r>
              <a:rPr lang="en-US" baseline="0" dirty="0"/>
              <a:t> – 10 (59%) free of recurrence at 7 years; </a:t>
            </a:r>
            <a:r>
              <a:rPr lang="en-US" baseline="0" dirty="0" err="1"/>
              <a:t>7yr</a:t>
            </a:r>
            <a:r>
              <a:rPr lang="en-US" baseline="0" dirty="0"/>
              <a:t> OS and </a:t>
            </a:r>
            <a:r>
              <a:rPr lang="en-US" baseline="0" dirty="0" err="1"/>
              <a:t>DSS</a:t>
            </a:r>
            <a:r>
              <a:rPr lang="en-US" baseline="0" dirty="0"/>
              <a:t> 70% and 58%. 54% alive at 7 years with intact bladders and free of </a:t>
            </a:r>
            <a:r>
              <a:rPr lang="en-US" baseline="0" dirty="0" err="1"/>
              <a:t>reucrreunce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E3C711B-1577-4C58-88EA-B40D6E13001B}" type="slidenum">
              <a:rPr kumimoji="0" lang="en-AU"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AU"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4008512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3C711B-1577-4C58-88EA-B40D6E13001B}" type="slidenum">
              <a:rPr lang="en-AU" smtClean="0"/>
              <a:t>18</a:t>
            </a:fld>
            <a:endParaRPr lang="en-AU"/>
          </a:p>
        </p:txBody>
      </p:sp>
    </p:spTree>
    <p:extLst>
      <p:ext uri="{BB962C8B-B14F-4D97-AF65-F5344CB8AC3E}">
        <p14:creationId xmlns:p14="http://schemas.microsoft.com/office/powerpoint/2010/main" val="3136212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Radiation is not appropriate if extensive CIS present</a:t>
            </a:r>
          </a:p>
        </p:txBody>
      </p:sp>
      <p:sp>
        <p:nvSpPr>
          <p:cNvPr id="4" name="Slide Number Placeholder 3"/>
          <p:cNvSpPr>
            <a:spLocks noGrp="1"/>
          </p:cNvSpPr>
          <p:nvPr>
            <p:ph type="sldNum" sz="quarter" idx="10"/>
          </p:nvPr>
        </p:nvSpPr>
        <p:spPr/>
        <p:txBody>
          <a:bodyPr/>
          <a:lstStyle/>
          <a:p>
            <a:fld id="{5E3C711B-1577-4C58-88EA-B40D6E13001B}" type="slidenum">
              <a:rPr lang="en-AU" smtClean="0"/>
              <a:t>19</a:t>
            </a:fld>
            <a:endParaRPr lang="en-AU"/>
          </a:p>
        </p:txBody>
      </p:sp>
    </p:spTree>
    <p:extLst>
      <p:ext uri="{BB962C8B-B14F-4D97-AF65-F5344CB8AC3E}">
        <p14:creationId xmlns:p14="http://schemas.microsoft.com/office/powerpoint/2010/main" val="2658905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Shipley</a:t>
            </a:r>
            <a:r>
              <a:rPr lang="en-US" baseline="0" dirty="0"/>
              <a:t> – J </a:t>
            </a:r>
            <a:r>
              <a:rPr lang="en-US" baseline="0" dirty="0" err="1"/>
              <a:t>Urol</a:t>
            </a:r>
            <a:r>
              <a:rPr lang="en-US" baseline="0" dirty="0"/>
              <a:t> 134, 679-683</a:t>
            </a:r>
          </a:p>
          <a:p>
            <a:endParaRPr lang="en-US" baseline="0" dirty="0"/>
          </a:p>
          <a:p>
            <a:r>
              <a:rPr lang="en-US" dirty="0"/>
              <a:t>Estimated Completion Date: October 2018</a:t>
            </a:r>
          </a:p>
          <a:p>
            <a:r>
              <a:rPr lang="en-US" dirty="0"/>
              <a:t>Study Completion Date: 2023</a:t>
            </a:r>
          </a:p>
          <a:p>
            <a:endParaRPr lang="en-US" baseline="0" dirty="0"/>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clinicaltrials.gov</a:t>
            </a:r>
            <a:r>
              <a:rPr lang="en-US" sz="1200" kern="1200" dirty="0">
                <a:solidFill>
                  <a:schemeClr val="tx1"/>
                </a:solidFill>
                <a:effectLst/>
                <a:latin typeface="+mn-lt"/>
                <a:ea typeface="+mn-ea"/>
                <a:cs typeface="+mn-cs"/>
              </a:rPr>
              <a:t>/ct2/show/NCT00981656</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Study Type :Interventional  (Clinical Trial)Actual Enrollment :37 </a:t>
            </a:r>
            <a:r>
              <a:rPr lang="en-US" sz="1200" kern="1200" dirty="0" err="1">
                <a:solidFill>
                  <a:schemeClr val="tx1"/>
                </a:solidFill>
                <a:effectLst/>
                <a:latin typeface="+mn-lt"/>
                <a:ea typeface="+mn-ea"/>
                <a:cs typeface="+mn-cs"/>
              </a:rPr>
              <a:t>participantsIntervention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Model:Single</a:t>
            </a:r>
            <a:r>
              <a:rPr lang="en-US" sz="1200" kern="1200" dirty="0">
                <a:solidFill>
                  <a:schemeClr val="tx1"/>
                </a:solidFill>
                <a:effectLst/>
                <a:latin typeface="+mn-lt"/>
                <a:ea typeface="+mn-ea"/>
                <a:cs typeface="+mn-cs"/>
              </a:rPr>
              <a:t> Group </a:t>
            </a:r>
            <a:r>
              <a:rPr lang="en-US" sz="1200" kern="1200" dirty="0" err="1">
                <a:solidFill>
                  <a:schemeClr val="tx1"/>
                </a:solidFill>
                <a:effectLst/>
                <a:latin typeface="+mn-lt"/>
                <a:ea typeface="+mn-ea"/>
                <a:cs typeface="+mn-cs"/>
              </a:rPr>
              <a:t>AssignmentMasking:None</a:t>
            </a:r>
            <a:r>
              <a:rPr lang="en-US" sz="1200" kern="1200" dirty="0">
                <a:solidFill>
                  <a:schemeClr val="tx1"/>
                </a:solidFill>
                <a:effectLst/>
                <a:latin typeface="+mn-lt"/>
                <a:ea typeface="+mn-ea"/>
                <a:cs typeface="+mn-cs"/>
              </a:rPr>
              <a:t> (Open Label)Primary </a:t>
            </a:r>
            <a:r>
              <a:rPr lang="en-US" sz="1200" kern="1200" dirty="0" err="1">
                <a:solidFill>
                  <a:schemeClr val="tx1"/>
                </a:solidFill>
                <a:effectLst/>
                <a:latin typeface="+mn-lt"/>
                <a:ea typeface="+mn-ea"/>
                <a:cs typeface="+mn-cs"/>
              </a:rPr>
              <a:t>Purpose:TreatmentOfficial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Title:A</a:t>
            </a:r>
            <a:r>
              <a:rPr lang="en-US" sz="1200" kern="1200" dirty="0">
                <a:solidFill>
                  <a:schemeClr val="tx1"/>
                </a:solidFill>
                <a:effectLst/>
                <a:latin typeface="+mn-lt"/>
                <a:ea typeface="+mn-ea"/>
                <a:cs typeface="+mn-cs"/>
              </a:rPr>
              <a:t> Phase II Protocol for Patients With Stage T1 Bladder Cancer to Evaluate Selective Bladder Preserving Treatment by Radiation Therapy Concurrent With </a:t>
            </a:r>
            <a:r>
              <a:rPr lang="en-US" sz="1200" kern="1200" dirty="0" err="1">
                <a:solidFill>
                  <a:schemeClr val="tx1"/>
                </a:solidFill>
                <a:effectLst/>
                <a:latin typeface="+mn-lt"/>
                <a:ea typeface="+mn-ea"/>
                <a:cs typeface="+mn-cs"/>
              </a:rPr>
              <a:t>Radiosensitizing</a:t>
            </a:r>
            <a:r>
              <a:rPr lang="en-US" sz="1200" kern="1200" dirty="0">
                <a:solidFill>
                  <a:schemeClr val="tx1"/>
                </a:solidFill>
                <a:effectLst/>
                <a:latin typeface="+mn-lt"/>
                <a:ea typeface="+mn-ea"/>
                <a:cs typeface="+mn-cs"/>
              </a:rPr>
              <a:t> Chemotherapy Following a Thorough Transurethral Surgical Re-</a:t>
            </a:r>
            <a:r>
              <a:rPr lang="en-US" sz="1200" kern="1200" dirty="0" err="1">
                <a:solidFill>
                  <a:schemeClr val="tx1"/>
                </a:solidFill>
                <a:effectLst/>
                <a:latin typeface="+mn-lt"/>
                <a:ea typeface="+mn-ea"/>
                <a:cs typeface="+mn-cs"/>
              </a:rPr>
              <a:t>StagingActual</a:t>
            </a:r>
            <a:r>
              <a:rPr lang="en-US" sz="1200" kern="1200" dirty="0">
                <a:solidFill>
                  <a:schemeClr val="tx1"/>
                </a:solidFill>
                <a:effectLst/>
                <a:latin typeface="+mn-lt"/>
                <a:ea typeface="+mn-ea"/>
                <a:cs typeface="+mn-cs"/>
              </a:rPr>
              <a:t> Study Start Date :November 2009Estimated Primary Completion Date :October 2018Estimated Study Completion Date :October 2023</a:t>
            </a:r>
            <a:endParaRPr lang="en-US" dirty="0"/>
          </a:p>
        </p:txBody>
      </p:sp>
      <p:sp>
        <p:nvSpPr>
          <p:cNvPr id="4" name="Slide Number Placeholder 3"/>
          <p:cNvSpPr>
            <a:spLocks noGrp="1"/>
          </p:cNvSpPr>
          <p:nvPr>
            <p:ph type="sldNum" sz="quarter" idx="10"/>
          </p:nvPr>
        </p:nvSpPr>
        <p:spPr/>
        <p:txBody>
          <a:bodyPr/>
          <a:lstStyle/>
          <a:p>
            <a:fld id="{5E3C711B-1577-4C58-88EA-B40D6E13001B}" type="slidenum">
              <a:rPr lang="en-AU" smtClean="0"/>
              <a:t>20</a:t>
            </a:fld>
            <a:endParaRPr lang="en-AU"/>
          </a:p>
        </p:txBody>
      </p:sp>
    </p:spTree>
    <p:extLst>
      <p:ext uri="{BB962C8B-B14F-4D97-AF65-F5344CB8AC3E}">
        <p14:creationId xmlns:p14="http://schemas.microsoft.com/office/powerpoint/2010/main" val="477381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Valrubicin only approved agent for intravesical use for BCG-refractory CIS when cystectomy is not an option- either because patient refuses or medically unfit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(with additional data, perhaps lower at 18%)</a:t>
            </a:r>
          </a:p>
          <a:p>
            <a:endParaRPr lang="en-US" dirty="0"/>
          </a:p>
        </p:txBody>
      </p:sp>
      <p:sp>
        <p:nvSpPr>
          <p:cNvPr id="4" name="Slide Number Placeholder 3"/>
          <p:cNvSpPr>
            <a:spLocks noGrp="1"/>
          </p:cNvSpPr>
          <p:nvPr>
            <p:ph type="sldNum" sz="quarter" idx="10"/>
          </p:nvPr>
        </p:nvSpPr>
        <p:spPr/>
        <p:txBody>
          <a:bodyPr/>
          <a:lstStyle/>
          <a:p>
            <a:fld id="{5E3C711B-1577-4C58-88EA-B40D6E13001B}" type="slidenum">
              <a:rPr lang="en-AU" smtClean="0"/>
              <a:t>22</a:t>
            </a:fld>
            <a:endParaRPr lang="en-AU"/>
          </a:p>
        </p:txBody>
      </p:sp>
    </p:spTree>
    <p:extLst>
      <p:ext uri="{BB962C8B-B14F-4D97-AF65-F5344CB8AC3E}">
        <p14:creationId xmlns:p14="http://schemas.microsoft.com/office/powerpoint/2010/main" val="74516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Multicenter phase II study </a:t>
            </a:r>
          </a:p>
        </p:txBody>
      </p:sp>
      <p:sp>
        <p:nvSpPr>
          <p:cNvPr id="4" name="Slide Number Placeholder 3"/>
          <p:cNvSpPr>
            <a:spLocks noGrp="1"/>
          </p:cNvSpPr>
          <p:nvPr>
            <p:ph type="sldNum" sz="quarter" idx="10"/>
          </p:nvPr>
        </p:nvSpPr>
        <p:spPr/>
        <p:txBody>
          <a:bodyPr/>
          <a:lstStyle/>
          <a:p>
            <a:fld id="{5E3C711B-1577-4C58-88EA-B40D6E13001B}" type="slidenum">
              <a:rPr lang="en-AU" smtClean="0"/>
              <a:t>23</a:t>
            </a:fld>
            <a:endParaRPr lang="en-AU"/>
          </a:p>
        </p:txBody>
      </p:sp>
    </p:spTree>
    <p:extLst>
      <p:ext uri="{BB962C8B-B14F-4D97-AF65-F5344CB8AC3E}">
        <p14:creationId xmlns:p14="http://schemas.microsoft.com/office/powerpoint/2010/main" val="243204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Although true efficacy for BCG unresponsive disease is unknown, additional trials have shown that intravesical gemcitabine might be better than additional BCG for NMIBC that recurs after a single course of BCG (Lorenzo, Cancer 116; 2010)- and that those with HG recurrences seem to have better RFS than when treated with MMC (</a:t>
            </a:r>
            <a:r>
              <a:rPr lang="en-US" dirty="0" err="1"/>
              <a:t>Addeo</a:t>
            </a:r>
            <a:r>
              <a:rPr lang="en-US" dirty="0"/>
              <a:t>, J </a:t>
            </a:r>
            <a:r>
              <a:rPr lang="en-US" dirty="0" err="1"/>
              <a:t>Clin</a:t>
            </a:r>
            <a:r>
              <a:rPr lang="en-US" dirty="0"/>
              <a:t> Oncol; 2010)</a:t>
            </a:r>
          </a:p>
        </p:txBody>
      </p:sp>
      <p:sp>
        <p:nvSpPr>
          <p:cNvPr id="4" name="Slide Number Placeholder 3"/>
          <p:cNvSpPr>
            <a:spLocks noGrp="1"/>
          </p:cNvSpPr>
          <p:nvPr>
            <p:ph type="sldNum" sz="quarter" idx="10"/>
          </p:nvPr>
        </p:nvSpPr>
        <p:spPr/>
        <p:txBody>
          <a:bodyPr/>
          <a:lstStyle/>
          <a:p>
            <a:fld id="{5E3C711B-1577-4C58-88EA-B40D6E13001B}" type="slidenum">
              <a:rPr lang="en-AU" smtClean="0"/>
              <a:t>24</a:t>
            </a:fld>
            <a:endParaRPr lang="en-AU"/>
          </a:p>
        </p:txBody>
      </p:sp>
    </p:spTree>
    <p:extLst>
      <p:ext uri="{BB962C8B-B14F-4D97-AF65-F5344CB8AC3E}">
        <p14:creationId xmlns:p14="http://schemas.microsoft.com/office/powerpoint/2010/main" val="3489425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Nanoparticle albumin-bound paclitaxel (</a:t>
            </a:r>
            <a:r>
              <a:rPr lang="en-US" dirty="0" err="1"/>
              <a:t>abraxane</a:t>
            </a:r>
            <a:r>
              <a:rPr lang="en-US" dirty="0"/>
              <a:t>, thought to have increased intravesical bioavailability compared with docetaxel)</a:t>
            </a:r>
          </a:p>
        </p:txBody>
      </p:sp>
      <p:sp>
        <p:nvSpPr>
          <p:cNvPr id="4" name="Slide Number Placeholder 3"/>
          <p:cNvSpPr>
            <a:spLocks noGrp="1"/>
          </p:cNvSpPr>
          <p:nvPr>
            <p:ph type="sldNum" sz="quarter" idx="10"/>
          </p:nvPr>
        </p:nvSpPr>
        <p:spPr/>
        <p:txBody>
          <a:bodyPr/>
          <a:lstStyle/>
          <a:p>
            <a:fld id="{5E3C711B-1577-4C58-88EA-B40D6E13001B}" type="slidenum">
              <a:rPr lang="en-AU" smtClean="0"/>
              <a:t>25</a:t>
            </a:fld>
            <a:endParaRPr lang="en-AU"/>
          </a:p>
        </p:txBody>
      </p:sp>
    </p:spTree>
    <p:extLst>
      <p:ext uri="{BB962C8B-B14F-4D97-AF65-F5344CB8AC3E}">
        <p14:creationId xmlns:p14="http://schemas.microsoft.com/office/powerpoint/2010/main" val="4078721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Numerous studies have supported these data – that patients with persistent NMIBC despite &gt;=2 BCG courses, BCG performs poorly</a:t>
            </a:r>
          </a:p>
        </p:txBody>
      </p:sp>
      <p:sp>
        <p:nvSpPr>
          <p:cNvPr id="4" name="Slide Number Placeholder 3"/>
          <p:cNvSpPr>
            <a:spLocks noGrp="1"/>
          </p:cNvSpPr>
          <p:nvPr>
            <p:ph type="sldNum" sz="quarter" idx="10"/>
          </p:nvPr>
        </p:nvSpPr>
        <p:spPr/>
        <p:txBody>
          <a:bodyPr/>
          <a:lstStyle/>
          <a:p>
            <a:fld id="{5E3C711B-1577-4C58-88EA-B40D6E13001B}" type="slidenum">
              <a:rPr lang="en-AU" smtClean="0"/>
              <a:t>32</a:t>
            </a:fld>
            <a:endParaRPr lang="en-AU"/>
          </a:p>
        </p:txBody>
      </p:sp>
    </p:spTree>
    <p:extLst>
      <p:ext uri="{BB962C8B-B14F-4D97-AF65-F5344CB8AC3E}">
        <p14:creationId xmlns:p14="http://schemas.microsoft.com/office/powerpoint/2010/main" val="4038742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many as 75%</a:t>
            </a:r>
            <a:r>
              <a:rPr lang="en-US" baseline="0" dirty="0"/>
              <a:t> of patients will develop a new tumor within 5 years and a proportion will experience disease progression to MIBC.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dirty="0"/>
              <a:t>Definition</a:t>
            </a:r>
            <a:r>
              <a:rPr lang="en-US" baseline="0" dirty="0"/>
              <a:t> of what defines BCG refractory disease is critical in deciding what should be done. Prognosis of patients who recur with LG papillary is better than those with a HG recurrence, particularly if T1. </a:t>
            </a:r>
          </a:p>
          <a:p>
            <a:endParaRPr lang="en-US" baseline="0" dirty="0"/>
          </a:p>
          <a:p>
            <a:r>
              <a:rPr lang="en-US" baseline="0" dirty="0"/>
              <a:t>A few principles to remember:</a:t>
            </a:r>
          </a:p>
          <a:p>
            <a:pPr marL="228600" indent="-228600">
              <a:buAutoNum type="arabicParenR"/>
            </a:pPr>
            <a:r>
              <a:rPr lang="en-US" baseline="0" dirty="0"/>
              <a:t>How much is enough</a:t>
            </a:r>
          </a:p>
          <a:p>
            <a:pPr marL="228600" indent="-228600">
              <a:buAutoNum type="arabicParenR"/>
            </a:pPr>
            <a:r>
              <a:rPr lang="en-US" baseline="0" dirty="0"/>
              <a:t>Terminology of specific BCG states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E3C711B-1577-4C58-88EA-B40D6E13001B}" type="slidenum">
              <a:rPr lang="en-AU" smtClean="0"/>
              <a:t>5</a:t>
            </a:fld>
            <a:endParaRPr lang="en-AU"/>
          </a:p>
        </p:txBody>
      </p:sp>
    </p:spTree>
    <p:extLst>
      <p:ext uri="{BB962C8B-B14F-4D97-AF65-F5344CB8AC3E}">
        <p14:creationId xmlns:p14="http://schemas.microsoft.com/office/powerpoint/2010/main" val="2773085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3C711B-1577-4C58-88EA-B40D6E13001B}" type="slidenum">
              <a:rPr lang="en-AU" smtClean="0"/>
              <a:t>33</a:t>
            </a:fld>
            <a:endParaRPr lang="en-AU"/>
          </a:p>
        </p:txBody>
      </p:sp>
    </p:spTree>
    <p:extLst>
      <p:ext uri="{BB962C8B-B14F-4D97-AF65-F5344CB8AC3E}">
        <p14:creationId xmlns:p14="http://schemas.microsoft.com/office/powerpoint/2010/main" val="2850921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Multiple design concerns (particularly including BCG naïve patients)</a:t>
            </a:r>
          </a:p>
          <a:p>
            <a:r>
              <a:rPr lang="en-US" dirty="0"/>
              <a:t>Led to clinical practice of using BCG+IFN for BCG-relapsing NMIBC, particularly after disease free interval of &gt;=12 months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5E3C711B-1577-4C58-88EA-B40D6E13001B}" type="slidenum">
              <a:rPr lang="en-AU" smtClean="0"/>
              <a:t>34</a:t>
            </a:fld>
            <a:endParaRPr lang="en-AU"/>
          </a:p>
        </p:txBody>
      </p:sp>
    </p:spTree>
    <p:extLst>
      <p:ext uri="{BB962C8B-B14F-4D97-AF65-F5344CB8AC3E}">
        <p14:creationId xmlns:p14="http://schemas.microsoft.com/office/powerpoint/2010/main" val="24731424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457200" algn="l" defTabSz="457200" rtl="0" eaLnBrk="0" fontAlgn="base" latinLnBrk="0" hangingPunct="0">
              <a:lnSpc>
                <a:spcPct val="100000"/>
              </a:lnSpc>
              <a:spcBef>
                <a:spcPct val="20000"/>
              </a:spcBef>
              <a:spcAft>
                <a:spcPct val="0"/>
              </a:spcAft>
              <a:buClrTx/>
              <a:buSzTx/>
              <a:buFontTx/>
              <a:buAutoNum type="arabicPeriod"/>
              <a:tabLst/>
              <a:defRPr/>
            </a:pPr>
            <a:r>
              <a:rPr kumimoji="0" lang="en-US" sz="1200" b="0" i="0" u="none" strike="noStrike" kern="0" cap="none" spc="0" normalizeH="0" baseline="0" noProof="0" dirty="0">
                <a:ln>
                  <a:noFill/>
                </a:ln>
                <a:solidFill>
                  <a:srgbClr val="000000"/>
                </a:solidFill>
                <a:effectLst/>
                <a:uLnTx/>
                <a:uFillTx/>
                <a:latin typeface="+mn-lt"/>
                <a:ea typeface="ＭＳ Ｐゴシック"/>
                <a:cs typeface="ＭＳ Ｐゴシック"/>
              </a:rPr>
              <a:t>To test that Tokyo-172 BCG is </a:t>
            </a:r>
            <a:r>
              <a:rPr kumimoji="0" lang="en-US" sz="1200" b="0" i="0" u="sng" strike="noStrike" kern="0" cap="none" spc="0" normalizeH="0" baseline="0" noProof="0" dirty="0">
                <a:ln>
                  <a:noFill/>
                </a:ln>
                <a:solidFill>
                  <a:srgbClr val="000000"/>
                </a:solidFill>
                <a:effectLst/>
                <a:uLnTx/>
                <a:uFillTx/>
                <a:latin typeface="+mn-lt"/>
                <a:ea typeface="ＭＳ Ｐゴシック"/>
                <a:cs typeface="ＭＳ Ｐゴシック"/>
              </a:rPr>
              <a:t>non-inferior </a:t>
            </a:r>
            <a:r>
              <a:rPr kumimoji="0" lang="en-US" sz="1200" b="0" i="0" u="none" strike="noStrike" kern="0" cap="none" spc="0" normalizeH="0" baseline="0" noProof="0" dirty="0">
                <a:ln>
                  <a:noFill/>
                </a:ln>
                <a:solidFill>
                  <a:srgbClr val="000000"/>
                </a:solidFill>
                <a:effectLst/>
                <a:uLnTx/>
                <a:uFillTx/>
                <a:latin typeface="+mn-lt"/>
                <a:ea typeface="ＭＳ Ｐゴシック"/>
                <a:cs typeface="ＭＳ Ｐゴシック"/>
              </a:rPr>
              <a:t>to Tice BCG</a:t>
            </a:r>
            <a:endParaRPr kumimoji="0" lang="en-US" sz="1200" b="0" i="0" u="none" strike="noStrike" kern="0" cap="none" spc="0" normalizeH="0" baseline="0" noProof="0" dirty="0">
              <a:ln>
                <a:noFill/>
              </a:ln>
              <a:solidFill>
                <a:srgbClr val="000000"/>
              </a:solidFill>
              <a:effectLst/>
              <a:uLnTx/>
              <a:uFillTx/>
              <a:latin typeface="Arial"/>
              <a:ea typeface="ＭＳ Ｐゴシック"/>
              <a:cs typeface="ＭＳ Ｐゴシック"/>
            </a:endParaRPr>
          </a:p>
          <a:p>
            <a:pPr marL="406400" marR="0" lvl="0" indent="-406400" algn="l" defTabSz="457200" rtl="0" eaLnBrk="0" fontAlgn="base" latinLnBrk="0" hangingPunct="0">
              <a:lnSpc>
                <a:spcPct val="100000"/>
              </a:lnSpc>
              <a:spcBef>
                <a:spcPct val="20000"/>
              </a:spcBef>
              <a:spcAft>
                <a:spcPct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ＭＳ Ｐゴシック"/>
                <a:cs typeface="ＭＳ Ｐゴシック"/>
              </a:rPr>
              <a:t>2.  </a:t>
            </a:r>
            <a:r>
              <a:rPr kumimoji="0" lang="en-US" sz="1200" b="0" i="0" u="none" strike="noStrike" kern="1200" cap="none" spc="0" normalizeH="0" baseline="0" noProof="0" dirty="0">
                <a:ln>
                  <a:noFill/>
                </a:ln>
                <a:solidFill>
                  <a:prstClr val="black"/>
                </a:solidFill>
                <a:effectLst/>
                <a:uLnTx/>
                <a:uFillTx/>
                <a:latin typeface="+mn-lt"/>
                <a:ea typeface="+mn-ea"/>
                <a:cs typeface="+mn-cs"/>
              </a:rPr>
              <a:t>To test that Priming (intradermal BCG) followed by intravesical BCG is </a:t>
            </a:r>
            <a:r>
              <a:rPr kumimoji="0" lang="en-US" sz="1200" b="0" i="0" u="sng" strike="noStrike" kern="1200" cap="none" spc="0" normalizeH="0" baseline="0" noProof="0" dirty="0">
                <a:ln>
                  <a:noFill/>
                </a:ln>
                <a:solidFill>
                  <a:prstClr val="black"/>
                </a:solidFill>
                <a:effectLst/>
                <a:uLnTx/>
                <a:uFillTx/>
                <a:latin typeface="+mn-lt"/>
                <a:ea typeface="+mn-ea"/>
                <a:cs typeface="+mn-cs"/>
              </a:rPr>
              <a:t>superior</a:t>
            </a:r>
            <a:r>
              <a:rPr kumimoji="0" lang="en-US" sz="1200" b="0" i="0" u="none" strike="noStrike" kern="1200" cap="none" spc="0" normalizeH="0" baseline="0" noProof="0" dirty="0">
                <a:ln>
                  <a:noFill/>
                </a:ln>
                <a:solidFill>
                  <a:prstClr val="black"/>
                </a:solidFill>
                <a:effectLst/>
                <a:uLnTx/>
                <a:uFillTx/>
                <a:latin typeface="+mn-lt"/>
                <a:ea typeface="+mn-ea"/>
                <a:cs typeface="+mn-cs"/>
              </a:rPr>
              <a:t> to intravesical BCG alone (Tokyo strain)</a:t>
            </a:r>
            <a:endParaRPr kumimoji="0" lang="en-US" sz="1200" b="0"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406400" marR="0" lvl="0" indent="-406400" algn="l" defTabSz="457200" rtl="0" eaLnBrk="0" fontAlgn="base" latinLnBrk="0" hangingPunct="0">
              <a:lnSpc>
                <a:spcPct val="100000"/>
              </a:lnSpc>
              <a:spcBef>
                <a:spcPct val="20000"/>
              </a:spcBef>
              <a:spcAft>
                <a:spcPct val="0"/>
              </a:spcAft>
              <a:buClrTx/>
              <a:buSzTx/>
              <a:buFontTx/>
              <a:buNone/>
              <a:tabLst/>
              <a:defRPr/>
            </a:pPr>
            <a:r>
              <a:rPr kumimoji="0" lang="en-US" sz="1200" b="0" i="0" u="sng"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Primary Study End-Point:  </a:t>
            </a:r>
          </a:p>
          <a:p>
            <a:pPr marL="406400" marR="0" lvl="0" indent="-406400" algn="l" defTabSz="457200" rtl="0" eaLnBrk="0" fontAlgn="base" latinLnBrk="0" hangingPunct="0">
              <a:lnSpc>
                <a:spcPct val="100000"/>
              </a:lnSpc>
              <a:spcBef>
                <a:spcPct val="20000"/>
              </a:spcBef>
              <a:spcAft>
                <a:spcPct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	</a:t>
            </a:r>
            <a:r>
              <a:rPr kumimoji="0" lang="en-US" sz="1200" b="0" i="0" u="none" strike="noStrike" kern="0" cap="none" spc="0" normalizeH="0" baseline="0" noProof="0" dirty="0">
                <a:ln>
                  <a:noFill/>
                </a:ln>
                <a:solidFill>
                  <a:srgbClr val="000000"/>
                </a:solidFill>
                <a:effectLst/>
                <a:uLnTx/>
                <a:uFillTx/>
                <a:latin typeface="+mn-lt"/>
                <a:ea typeface="+mn-ea"/>
                <a:cs typeface="+mn-cs"/>
              </a:rPr>
              <a:t>Time to high grade recurrence (TTHGR)</a:t>
            </a:r>
            <a:endParaRPr kumimoji="0" lang="en-US" sz="1200" b="0"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406400" marR="0" lvl="0" indent="-406400" algn="l" defTabSz="457200" rtl="0" eaLnBrk="0" fontAlgn="base" latinLnBrk="0" hangingPunct="0">
              <a:lnSpc>
                <a:spcPct val="100000"/>
              </a:lnSpc>
              <a:spcBef>
                <a:spcPct val="20000"/>
              </a:spcBef>
              <a:spcAft>
                <a:spcPct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mn-lt"/>
                <a:ea typeface="ＭＳ Ｐゴシック" charset="0"/>
              </a:rPr>
              <a:t>Accrual period: 3 years			     Follow-up:  5 years </a:t>
            </a:r>
          </a:p>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mn-lt"/>
                <a:ea typeface="ＭＳ Ｐゴシック" charset="0"/>
              </a:rPr>
              <a:t>Randomization 1:1:1	  Total patients = 969 (n=323 per arm)</a:t>
            </a:r>
          </a:p>
          <a:p>
            <a:pPr marL="0" marR="0" lvl="0" indent="0" algn="l" defTabSz="457200" rtl="0" eaLnBrk="1" fontAlgn="base" latinLnBrk="0" hangingPunct="1">
              <a:lnSpc>
                <a:spcPct val="100000"/>
              </a:lnSpc>
              <a:spcBef>
                <a:spcPts val="0"/>
              </a:spcBef>
              <a:spcAft>
                <a:spcPct val="0"/>
              </a:spcAft>
              <a:buClrTx/>
              <a:buSzTx/>
              <a:buFontTx/>
              <a:buNone/>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mn-lt"/>
              <a:ea typeface="ＭＳ Ｐゴシック" charset="0"/>
            </a:endParaRPr>
          </a:p>
          <a:p>
            <a:pPr marL="0" marR="0" lvl="0" indent="0" algn="l" defTabSz="457200" rtl="0" eaLnBrk="1" fontAlgn="base" latinLnBrk="0" hangingPunct="1">
              <a:lnSpc>
                <a:spcPct val="100000"/>
              </a:lnSpc>
              <a:spcBef>
                <a:spcPts val="500"/>
              </a:spcBef>
              <a:spcAft>
                <a:spcPct val="0"/>
              </a:spcAft>
              <a:buClrTx/>
              <a:buSzTx/>
              <a:buFontTx/>
              <a:buNone/>
              <a:tabLst/>
              <a:defRPr/>
            </a:pPr>
            <a:r>
              <a:rPr kumimoji="0" lang="en-US" sz="1200" b="0" i="0" u="sng" strike="noStrike" kern="1200" cap="none" spc="0" normalizeH="0" baseline="0" noProof="0" dirty="0">
                <a:ln>
                  <a:noFill/>
                </a:ln>
                <a:solidFill>
                  <a:prstClr val="black">
                    <a:lumMod val="75000"/>
                    <a:lumOff val="25000"/>
                  </a:prstClr>
                </a:solidFill>
                <a:effectLst/>
                <a:uLnTx/>
                <a:uFillTx/>
                <a:latin typeface="+mn-lt"/>
                <a:ea typeface="ＭＳ Ｐゴシック" charset="0"/>
              </a:rPr>
              <a:t>Objective #1 (Strain comparison):</a:t>
            </a:r>
          </a:p>
          <a:p>
            <a:pPr marL="342900" marR="0" lvl="0" indent="-342900" algn="l" defTabSz="457200" rtl="0" eaLnBrk="1" fontAlgn="base" latinLnBrk="0" hangingPunct="1">
              <a:lnSpc>
                <a:spcPct val="100000"/>
              </a:lnSpc>
              <a:spcBef>
                <a:spcPts val="0"/>
              </a:spcBef>
              <a:spcAft>
                <a:spcPct val="0"/>
              </a:spcAft>
              <a:buClrTx/>
              <a:buSzTx/>
              <a:buFont typeface="Arial"/>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mn-lt"/>
                <a:ea typeface="ＭＳ Ｐゴシック" charset="0"/>
              </a:rPr>
              <a:t>Non-inferiority margin (HR) = 1.34, α=0.025, Power = 84% </a:t>
            </a:r>
          </a:p>
          <a:p>
            <a:pPr marL="342900" marR="0" lvl="0" indent="-342900" algn="l" defTabSz="457200" rtl="0" eaLnBrk="1" fontAlgn="base" latinLnBrk="0" hangingPunct="1">
              <a:lnSpc>
                <a:spcPct val="100000"/>
              </a:lnSpc>
              <a:spcBef>
                <a:spcPts val="0"/>
              </a:spcBef>
              <a:spcAft>
                <a:spcPct val="0"/>
              </a:spcAft>
              <a:buClrTx/>
              <a:buSzTx/>
              <a:buFont typeface="Arial"/>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mn-lt"/>
                <a:ea typeface="ＭＳ Ｐゴシック" charset="0"/>
              </a:rPr>
              <a:t>68% vs. 75% one-year FFS estimate in Tokyo vs. Tice</a:t>
            </a:r>
          </a:p>
          <a:p>
            <a:pPr marL="0" marR="0" lvl="0" indent="0" algn="l" defTabSz="457200" rtl="0" eaLnBrk="1" fontAlgn="base" latinLnBrk="0" hangingPunct="1">
              <a:lnSpc>
                <a:spcPct val="100000"/>
              </a:lnSpc>
              <a:spcBef>
                <a:spcPts val="500"/>
              </a:spcBef>
              <a:spcAft>
                <a:spcPct val="0"/>
              </a:spcAft>
              <a:buClrTx/>
              <a:buSzTx/>
              <a:buFontTx/>
              <a:buNone/>
              <a:tabLst/>
              <a:defRPr/>
            </a:pPr>
            <a:endParaRPr kumimoji="0" lang="en-US" sz="1200" b="0" i="0" u="sng" strike="noStrike" kern="1200" cap="none" spc="0" normalizeH="0" baseline="0" noProof="0" dirty="0">
              <a:ln>
                <a:noFill/>
              </a:ln>
              <a:solidFill>
                <a:prstClr val="black">
                  <a:lumMod val="75000"/>
                  <a:lumOff val="25000"/>
                </a:prstClr>
              </a:solidFill>
              <a:effectLst/>
              <a:uLnTx/>
              <a:uFillTx/>
              <a:latin typeface="+mn-lt"/>
              <a:ea typeface="ＭＳ Ｐゴシック" charset="0"/>
            </a:endParaRPr>
          </a:p>
          <a:p>
            <a:pPr marL="0" marR="0" lvl="0" indent="0" algn="l" defTabSz="457200" rtl="0" eaLnBrk="1" fontAlgn="base" latinLnBrk="0" hangingPunct="1">
              <a:lnSpc>
                <a:spcPct val="100000"/>
              </a:lnSpc>
              <a:spcBef>
                <a:spcPts val="500"/>
              </a:spcBef>
              <a:spcAft>
                <a:spcPct val="0"/>
              </a:spcAft>
              <a:buClrTx/>
              <a:buSzTx/>
              <a:buFontTx/>
              <a:buNone/>
              <a:tabLst/>
              <a:defRPr/>
            </a:pPr>
            <a:r>
              <a:rPr kumimoji="0" lang="en-US" sz="1200" b="0" i="0" u="sng" strike="noStrike" kern="1200" cap="none" spc="0" normalizeH="0" baseline="0" noProof="0" dirty="0">
                <a:ln>
                  <a:noFill/>
                </a:ln>
                <a:solidFill>
                  <a:prstClr val="black">
                    <a:lumMod val="75000"/>
                    <a:lumOff val="25000"/>
                  </a:prstClr>
                </a:solidFill>
                <a:effectLst/>
                <a:uLnTx/>
                <a:uFillTx/>
                <a:latin typeface="+mn-lt"/>
                <a:ea typeface="ＭＳ Ｐゴシック" charset="0"/>
              </a:rPr>
              <a:t>Objective # 2 (Priming):</a:t>
            </a:r>
          </a:p>
          <a:p>
            <a:pPr marL="342900" marR="0" lvl="0" indent="-342900" algn="l" defTabSz="457200" rtl="0" eaLnBrk="1" fontAlgn="base" latinLnBrk="0" hangingPunct="1">
              <a:lnSpc>
                <a:spcPct val="100000"/>
              </a:lnSpc>
              <a:spcBef>
                <a:spcPts val="0"/>
              </a:spcBef>
              <a:spcAft>
                <a:spcPct val="0"/>
              </a:spcAft>
              <a:buClrTx/>
              <a:buSzTx/>
              <a:buFont typeface="Arial"/>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mn-lt"/>
                <a:ea typeface="ＭＳ Ｐゴシック" charset="0"/>
              </a:rPr>
              <a:t>83% power to detect a HR= 1.40, one-sided α=0.025</a:t>
            </a:r>
          </a:p>
          <a:p>
            <a:pPr marL="342900" marR="0" lvl="0" indent="-342900" algn="l" defTabSz="457200" rtl="0" eaLnBrk="1" fontAlgn="base" latinLnBrk="0" hangingPunct="1">
              <a:lnSpc>
                <a:spcPct val="100000"/>
              </a:lnSpc>
              <a:spcBef>
                <a:spcPts val="0"/>
              </a:spcBef>
              <a:spcAft>
                <a:spcPct val="0"/>
              </a:spcAft>
              <a:buClrTx/>
              <a:buSzTx/>
              <a:buFont typeface="Arial"/>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mn-lt"/>
                <a:ea typeface="ＭＳ Ｐゴシック" charset="0"/>
              </a:rPr>
              <a:t>75% vs. 81% one-year FFS estimate in no priming vs. priming</a:t>
            </a:r>
          </a:p>
          <a:p>
            <a:pPr marL="406400" marR="0" lvl="0" indent="-406400" algn="l" defTabSz="457200" rtl="0" eaLnBrk="0" fontAlgn="base" latinLnBrk="0" hangingPunct="0">
              <a:lnSpc>
                <a:spcPct val="100000"/>
              </a:lnSpc>
              <a:spcBef>
                <a:spcPct val="20000"/>
              </a:spcBef>
              <a:spcAft>
                <a:spcPct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5E3C711B-1577-4C58-88EA-B40D6E13001B}" type="slidenum">
              <a:rPr lang="en-AU" smtClean="0"/>
              <a:t>37</a:t>
            </a:fld>
            <a:endParaRPr lang="en-AU"/>
          </a:p>
        </p:txBody>
      </p:sp>
    </p:spTree>
    <p:extLst>
      <p:ext uri="{BB962C8B-B14F-4D97-AF65-F5344CB8AC3E}">
        <p14:creationId xmlns:p14="http://schemas.microsoft.com/office/powerpoint/2010/main" val="18376328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err="1"/>
              <a:t>Atezolizumab</a:t>
            </a:r>
            <a:r>
              <a:rPr lang="en-US" dirty="0"/>
              <a:t> and other anti-PD-L1 antibodies being studied in BCG unresponsive disease</a:t>
            </a:r>
          </a:p>
          <a:p>
            <a:r>
              <a:rPr lang="en-US" dirty="0"/>
              <a:t>KEYNOTE-057</a:t>
            </a:r>
          </a:p>
          <a:p>
            <a:endParaRPr lang="en-US" dirty="0"/>
          </a:p>
        </p:txBody>
      </p:sp>
      <p:sp>
        <p:nvSpPr>
          <p:cNvPr id="4" name="Slide Number Placeholder 3"/>
          <p:cNvSpPr>
            <a:spLocks noGrp="1"/>
          </p:cNvSpPr>
          <p:nvPr>
            <p:ph type="sldNum" sz="quarter" idx="10"/>
          </p:nvPr>
        </p:nvSpPr>
        <p:spPr/>
        <p:txBody>
          <a:bodyPr/>
          <a:lstStyle/>
          <a:p>
            <a:fld id="{5E3C711B-1577-4C58-88EA-B40D6E13001B}" type="slidenum">
              <a:rPr lang="en-AU" smtClean="0"/>
              <a:t>38</a:t>
            </a:fld>
            <a:endParaRPr lang="en-AU"/>
          </a:p>
        </p:txBody>
      </p:sp>
    </p:spTree>
    <p:extLst>
      <p:ext uri="{BB962C8B-B14F-4D97-AF65-F5344CB8AC3E}">
        <p14:creationId xmlns:p14="http://schemas.microsoft.com/office/powerpoint/2010/main" val="2445508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INSTILADRIN is a non-replicating adenovirus vector harboring the human IFN alpha2b gene. When combined with the excipient Syn3, intravesical administration of the </a:t>
            </a:r>
            <a:r>
              <a:rPr lang="en-US" sz="1200" b="0" i="0" kern="1200" dirty="0" err="1">
                <a:solidFill>
                  <a:schemeClr val="tx1"/>
                </a:solidFill>
                <a:effectLst/>
                <a:latin typeface="+mn-lt"/>
                <a:ea typeface="+mn-ea"/>
                <a:cs typeface="+mn-cs"/>
              </a:rPr>
              <a:t>rAd</a:t>
            </a:r>
            <a:r>
              <a:rPr lang="en-US" sz="1200" b="0" i="0" kern="1200" dirty="0">
                <a:solidFill>
                  <a:schemeClr val="tx1"/>
                </a:solidFill>
                <a:effectLst/>
                <a:latin typeface="+mn-lt"/>
                <a:ea typeface="+mn-ea"/>
                <a:cs typeface="+mn-cs"/>
              </a:rPr>
              <a:t>-IFN results in transduction of the virus into the epithelial cell lining in the bladder. The IFN alpha2b gene is incorporated into the cellular DNA resulting in the synthesis and expression of large amounts of IFN alpha2b protein.</a:t>
            </a:r>
            <a:endParaRPr lang="en-US" dirty="0"/>
          </a:p>
        </p:txBody>
      </p:sp>
      <p:sp>
        <p:nvSpPr>
          <p:cNvPr id="4" name="Slide Number Placeholder 3"/>
          <p:cNvSpPr>
            <a:spLocks noGrp="1"/>
          </p:cNvSpPr>
          <p:nvPr>
            <p:ph type="sldNum" sz="quarter" idx="10"/>
          </p:nvPr>
        </p:nvSpPr>
        <p:spPr/>
        <p:txBody>
          <a:bodyPr/>
          <a:lstStyle/>
          <a:p>
            <a:fld id="{5E3C711B-1577-4C58-88EA-B40D6E13001B}" type="slidenum">
              <a:rPr lang="en-AU" smtClean="0"/>
              <a:t>40</a:t>
            </a:fld>
            <a:endParaRPr lang="en-AU"/>
          </a:p>
        </p:txBody>
      </p:sp>
    </p:spTree>
    <p:extLst>
      <p:ext uri="{BB962C8B-B14F-4D97-AF65-F5344CB8AC3E}">
        <p14:creationId xmlns:p14="http://schemas.microsoft.com/office/powerpoint/2010/main" val="977272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Much of the targeted therapy is focused on the metastatic setting, but some (e.g. dovitinib – dual inhibitor of VEGFR3 and FGFR3 are underway in BCG unresponsive disease--</a:t>
            </a:r>
          </a:p>
          <a:p>
            <a:endParaRPr lang="en-US" dirty="0"/>
          </a:p>
          <a:p>
            <a:r>
              <a:rPr lang="en-US" sz="1200" b="0" i="0" kern="1200" dirty="0">
                <a:solidFill>
                  <a:schemeClr val="tx1"/>
                </a:solidFill>
                <a:effectLst/>
                <a:latin typeface="+mn-lt"/>
                <a:ea typeface="+mn-ea"/>
                <a:cs typeface="+mn-cs"/>
              </a:rPr>
              <a:t>Dovitinib consistently achieved biologically active concentrations within the urothelium and demonstrated pharmacodynamic pFGFR3 inhibition. These results support systemic administration as a viable approach to clinical trials in patients with NMIUC. Long-term dovitinib administration was not feasible due to frequent toxicity. Absent clinical activity suggests that patient selection by pFGFR3 IHC alone does not enrich for response to FGFR3 kinase inhibitors in urothelial carcinoma.</a:t>
            </a:r>
            <a:endParaRPr lang="en-US" dirty="0"/>
          </a:p>
          <a:p>
            <a:endParaRPr lang="en-US" dirty="0"/>
          </a:p>
          <a:p>
            <a:r>
              <a:rPr lang="en-US" dirty="0"/>
              <a:t>mTOR inhibitor RAD001 (</a:t>
            </a:r>
            <a:r>
              <a:rPr lang="en-US" dirty="0" err="1"/>
              <a:t>everolimus</a:t>
            </a:r>
            <a:r>
              <a:rPr lang="en-US" dirty="0"/>
              <a:t>) investigated with intravesical gemcitabine- phase I/II trial with CIS BCG-failure (intolerant, unresponsive or relapsing) </a:t>
            </a:r>
          </a:p>
          <a:p>
            <a:endParaRPr lang="en-US" dirty="0"/>
          </a:p>
          <a:p>
            <a:r>
              <a:rPr lang="en-US" dirty="0" err="1"/>
              <a:t>Vicinium</a:t>
            </a:r>
            <a:r>
              <a:rPr lang="en-US" dirty="0"/>
              <a:t> (VB4-845) contains a </a:t>
            </a:r>
            <a:r>
              <a:rPr lang="en-US" dirty="0" err="1"/>
              <a:t>pseudomonal</a:t>
            </a:r>
            <a:r>
              <a:rPr lang="en-US" dirty="0"/>
              <a:t> exotoxin conjugated to a moiety that targets epithelial cell adhesion molecule (</a:t>
            </a:r>
            <a:r>
              <a:rPr lang="en-US" dirty="0" err="1"/>
              <a:t>EpCAM</a:t>
            </a:r>
            <a:r>
              <a:rPr lang="en-US" dirty="0"/>
              <a:t>) – DFS 39% - phase III trial now ongoing- evaluating DFR 24 months</a:t>
            </a:r>
          </a:p>
          <a:p>
            <a:endParaRPr lang="en-US" dirty="0"/>
          </a:p>
          <a:p>
            <a:r>
              <a:rPr lang="en-US" dirty="0"/>
              <a:t>Oral sunitinib – (NCT 01118351) – completed but not yet reported</a:t>
            </a:r>
          </a:p>
          <a:p>
            <a:endParaRPr lang="en-US" dirty="0"/>
          </a:p>
          <a:p>
            <a:r>
              <a:rPr lang="en-US" dirty="0"/>
              <a:t>ALT-801 – p53-specific T cell receptor fused to IL-2 that has shown modest activity in patients with p53-expressing solid tumors. Trialed in combination with gemcitabine (both systemically administered) in NMIBC with BCG failure (NCT 01625260)</a:t>
            </a:r>
          </a:p>
          <a:p>
            <a:endParaRPr lang="en-US" dirty="0"/>
          </a:p>
          <a:p>
            <a:r>
              <a:rPr lang="en-US" dirty="0" err="1"/>
              <a:t>Mitogel</a:t>
            </a:r>
            <a:r>
              <a:rPr lang="en-US" dirty="0"/>
              <a:t> – being investigated in UTUC but will be opening for lower tract as well</a:t>
            </a:r>
          </a:p>
          <a:p>
            <a:endParaRPr lang="en-US" dirty="0"/>
          </a:p>
          <a:p>
            <a:r>
              <a:rPr lang="en-US" dirty="0" err="1"/>
              <a:t>Taris</a:t>
            </a:r>
            <a:r>
              <a:rPr lang="en-US" dirty="0"/>
              <a:t> </a:t>
            </a:r>
            <a:r>
              <a:rPr lang="en-US" dirty="0" err="1"/>
              <a:t>GemRIS</a:t>
            </a:r>
            <a:r>
              <a:rPr lang="en-US" dirty="0"/>
              <a:t> is an investigational intravesical drug delivery system- remains indwelling for 1</a:t>
            </a:r>
            <a:r>
              <a:rPr lang="en-US" baseline="30000" dirty="0"/>
              <a:t>st</a:t>
            </a:r>
            <a:r>
              <a:rPr lang="en-US" dirty="0"/>
              <a:t> week of treatment, then removed, and then reinserted for another week after a week without treatment. Then removed at time of TURBT. Not yet evaluated in BCG unresponsive setting but might warrant formal study</a:t>
            </a:r>
          </a:p>
        </p:txBody>
      </p:sp>
      <p:sp>
        <p:nvSpPr>
          <p:cNvPr id="4" name="Slide Number Placeholder 3"/>
          <p:cNvSpPr>
            <a:spLocks noGrp="1"/>
          </p:cNvSpPr>
          <p:nvPr>
            <p:ph type="sldNum" sz="quarter" idx="10"/>
          </p:nvPr>
        </p:nvSpPr>
        <p:spPr/>
        <p:txBody>
          <a:bodyPr/>
          <a:lstStyle/>
          <a:p>
            <a:fld id="{5E3C711B-1577-4C58-88EA-B40D6E13001B}" type="slidenum">
              <a:rPr lang="en-AU" smtClean="0"/>
              <a:t>41</a:t>
            </a:fld>
            <a:endParaRPr lang="en-AU"/>
          </a:p>
        </p:txBody>
      </p:sp>
    </p:spTree>
    <p:extLst>
      <p:ext uri="{BB962C8B-B14F-4D97-AF65-F5344CB8AC3E}">
        <p14:creationId xmlns:p14="http://schemas.microsoft.com/office/powerpoint/2010/main" val="24103100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3C711B-1577-4C58-88EA-B40D6E13001B}" type="slidenum">
              <a:rPr lang="en-AU" smtClean="0"/>
              <a:t>43</a:t>
            </a:fld>
            <a:endParaRPr lang="en-AU"/>
          </a:p>
        </p:txBody>
      </p:sp>
    </p:spTree>
    <p:extLst>
      <p:ext uri="{BB962C8B-B14F-4D97-AF65-F5344CB8AC3E}">
        <p14:creationId xmlns:p14="http://schemas.microsoft.com/office/powerpoint/2010/main" val="822237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E3C711B-1577-4C58-88EA-B40D6E13001B}" type="slidenum">
              <a:rPr kumimoji="0" lang="en-AU"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AU"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400426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3C711B-1577-4C58-88EA-B40D6E13001B}" type="slidenum">
              <a:rPr lang="en-AU" smtClean="0"/>
              <a:t>9</a:t>
            </a:fld>
            <a:endParaRPr lang="en-AU"/>
          </a:p>
        </p:txBody>
      </p:sp>
    </p:spTree>
    <p:extLst>
      <p:ext uri="{BB962C8B-B14F-4D97-AF65-F5344CB8AC3E}">
        <p14:creationId xmlns:p14="http://schemas.microsoft.com/office/powerpoint/2010/main" val="1467509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3C711B-1577-4C58-88EA-B40D6E13001B}" type="slidenum">
              <a:rPr lang="en-AU" smtClean="0"/>
              <a:t>10</a:t>
            </a:fld>
            <a:endParaRPr lang="en-AU"/>
          </a:p>
        </p:txBody>
      </p:sp>
    </p:spTree>
    <p:extLst>
      <p:ext uri="{BB962C8B-B14F-4D97-AF65-F5344CB8AC3E}">
        <p14:creationId xmlns:p14="http://schemas.microsoft.com/office/powerpoint/2010/main" val="3458553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E3C711B-1577-4C58-88EA-B40D6E13001B}" type="slidenum">
              <a:rPr kumimoji="0" lang="en-AU"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735668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Before considering bladder-sparing therapies (or even cystectomy), optimal staging of tumor must be confirmed.</a:t>
            </a:r>
          </a:p>
          <a:p>
            <a:r>
              <a:rPr lang="en-US" dirty="0"/>
              <a:t>Evaluate sanctuary sites, particularly</a:t>
            </a:r>
            <a:r>
              <a:rPr lang="en-US" baseline="0" dirty="0"/>
              <a:t> if positive cytology and no visible tumor in bladder</a:t>
            </a:r>
          </a:p>
          <a:p>
            <a:r>
              <a:rPr lang="en-US" baseline="0" dirty="0"/>
              <a:t>Biopsy prostatic urethra and upper urinary tract (imaging and/or selective cytological sampling) – can be positive in up to 50% of cases (</a:t>
            </a:r>
            <a:r>
              <a:rPr lang="en-US" baseline="0" dirty="0" err="1"/>
              <a:t>Birkha</a:t>
            </a:r>
            <a:r>
              <a:rPr lang="en-US" baseline="0" dirty="0"/>
              <a:t>, 2014, EU 65: 825-831)</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E3C711B-1577-4C58-88EA-B40D6E13001B}" type="slidenum">
              <a:rPr kumimoji="0" lang="en-AU"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AU"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944185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Herr-</a:t>
            </a:r>
            <a:r>
              <a:rPr lang="en-US" baseline="0" dirty="0"/>
              <a:t> those who underwent early cystectomy within 2 years of initial BCG had substantially longer DSS than those with delayed surgery</a:t>
            </a:r>
          </a:p>
        </p:txBody>
      </p:sp>
      <p:sp>
        <p:nvSpPr>
          <p:cNvPr id="4" name="Slide Number Placeholder 3"/>
          <p:cNvSpPr>
            <a:spLocks noGrp="1"/>
          </p:cNvSpPr>
          <p:nvPr>
            <p:ph type="sldNum" sz="quarter" idx="10"/>
          </p:nvPr>
        </p:nvSpPr>
        <p:spPr/>
        <p:txBody>
          <a:bodyPr/>
          <a:lstStyle/>
          <a:p>
            <a:fld id="{5E3C711B-1577-4C58-88EA-B40D6E13001B}" type="slidenum">
              <a:rPr lang="en-AU" smtClean="0"/>
              <a:t>14</a:t>
            </a:fld>
            <a:endParaRPr lang="en-AU"/>
          </a:p>
        </p:txBody>
      </p:sp>
    </p:spTree>
    <p:extLst>
      <p:ext uri="{BB962C8B-B14F-4D97-AF65-F5344CB8AC3E}">
        <p14:creationId xmlns:p14="http://schemas.microsoft.com/office/powerpoint/2010/main" val="2952833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117</a:t>
            </a:r>
            <a:r>
              <a:rPr lang="en-US" baseline="0" dirty="0"/>
              <a:t> patients who underwent RC for recurrent </a:t>
            </a:r>
            <a:r>
              <a:rPr lang="en-US" baseline="0" dirty="0" err="1"/>
              <a:t>NMIBC</a:t>
            </a:r>
            <a:endParaRPr lang="en-US" baseline="0" dirty="0"/>
          </a:p>
          <a:p>
            <a:r>
              <a:rPr lang="en-US" baseline="0" dirty="0"/>
              <a:t>Group 1 (n=61) treated only with </a:t>
            </a:r>
            <a:r>
              <a:rPr lang="en-US" baseline="0" dirty="0" err="1"/>
              <a:t>BCG</a:t>
            </a:r>
            <a:r>
              <a:rPr lang="en-US" baseline="0" dirty="0"/>
              <a:t> with or without </a:t>
            </a:r>
            <a:r>
              <a:rPr lang="en-US" baseline="0" dirty="0" err="1"/>
              <a:t>IFN</a:t>
            </a:r>
            <a:endParaRPr lang="en-US" baseline="0" dirty="0"/>
          </a:p>
          <a:p>
            <a:r>
              <a:rPr lang="en-US" baseline="0" dirty="0"/>
              <a:t>Group 2 (n=56) treated with at least 1 additional salvage </a:t>
            </a:r>
            <a:r>
              <a:rPr lang="en-US" baseline="0" dirty="0" err="1"/>
              <a:t>intravesical</a:t>
            </a:r>
            <a:r>
              <a:rPr lang="en-US" baseline="0" dirty="0"/>
              <a:t> chemotherapy after </a:t>
            </a:r>
            <a:r>
              <a:rPr lang="en-US" baseline="0" dirty="0" err="1"/>
              <a:t>BCG</a:t>
            </a:r>
            <a:endParaRPr lang="en-US" baseline="0" dirty="0"/>
          </a:p>
          <a:p>
            <a:r>
              <a:rPr lang="en-US" baseline="0" dirty="0"/>
              <a:t>Final path and survival outcomes didn’t differ significantly between groups</a:t>
            </a:r>
          </a:p>
          <a:p>
            <a:r>
              <a:rPr lang="en-US" baseline="0" dirty="0"/>
              <a:t>Group 1 overall survival 80%; Group 2 overall survival 85%</a:t>
            </a:r>
          </a:p>
          <a:p>
            <a:r>
              <a:rPr lang="en-US" baseline="0" dirty="0" err="1"/>
              <a:t>MVA</a:t>
            </a:r>
            <a:r>
              <a:rPr lang="en-US" baseline="0" dirty="0"/>
              <a:t> – delayed cystectomy not significant hazard for all-cause mortality</a:t>
            </a:r>
          </a:p>
          <a:p>
            <a:r>
              <a:rPr lang="en-US" baseline="0" dirty="0"/>
              <a:t>Risk factors- upstaging to </a:t>
            </a:r>
            <a:r>
              <a:rPr lang="en-US" baseline="0" dirty="0" err="1"/>
              <a:t>cT1</a:t>
            </a:r>
            <a:r>
              <a:rPr lang="en-US" baseline="0" dirty="0"/>
              <a:t> (HR 1.88), LN invasion (HR 2.58), prostatic urethral involvement (HR 1.95)</a:t>
            </a:r>
          </a:p>
          <a:p>
            <a:endParaRPr lang="en-US" baseline="0" dirty="0"/>
          </a:p>
          <a:p>
            <a:r>
              <a:rPr lang="en-US" baseline="0" dirty="0"/>
              <a:t>Haas, </a:t>
            </a:r>
            <a:r>
              <a:rPr lang="en-US" baseline="0" dirty="0" err="1"/>
              <a:t>JU</a:t>
            </a:r>
            <a:r>
              <a:rPr lang="en-US" baseline="0" dirty="0"/>
              <a:t> 2016 ; 195:1704-1709</a:t>
            </a:r>
            <a:endParaRPr lang="en-US" dirty="0"/>
          </a:p>
        </p:txBody>
      </p:sp>
      <p:sp>
        <p:nvSpPr>
          <p:cNvPr id="4" name="Slide Number Placeholder 3"/>
          <p:cNvSpPr>
            <a:spLocks noGrp="1"/>
          </p:cNvSpPr>
          <p:nvPr>
            <p:ph type="sldNum" sz="quarter" idx="10"/>
          </p:nvPr>
        </p:nvSpPr>
        <p:spPr/>
        <p:txBody>
          <a:bodyPr/>
          <a:lstStyle/>
          <a:p>
            <a:fld id="{5E3C711B-1577-4C58-88EA-B40D6E13001B}" type="slidenum">
              <a:rPr lang="en-AU" smtClean="0"/>
              <a:t>15</a:t>
            </a:fld>
            <a:endParaRPr lang="en-AU"/>
          </a:p>
        </p:txBody>
      </p:sp>
    </p:spTree>
    <p:extLst>
      <p:ext uri="{BB962C8B-B14F-4D97-AF65-F5344CB8AC3E}">
        <p14:creationId xmlns:p14="http://schemas.microsoft.com/office/powerpoint/2010/main" val="3253862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8B3B6A7-AD57-B84C-988A-7BD1222AE9D7}" type="slidenum">
              <a:rPr lang="en-US" altLang="en-US" smtClean="0"/>
              <a:pPr/>
              <a:t>‹#›</a:t>
            </a:fld>
            <a:endParaRPr lang="en-US" altLang="en-US"/>
          </a:p>
        </p:txBody>
      </p:sp>
      <p:sp>
        <p:nvSpPr>
          <p:cNvPr id="7" name="Rectangle 19">
            <a:extLst>
              <a:ext uri="{FF2B5EF4-FFF2-40B4-BE49-F238E27FC236}">
                <a16:creationId xmlns:a16="http://schemas.microsoft.com/office/drawing/2014/main" id="{23CAFA7C-CE2B-C64B-9578-B4F302649EDF}"/>
              </a:ext>
            </a:extLst>
          </p:cNvPr>
          <p:cNvSpPr>
            <a:spLocks noChangeArrowheads="1"/>
          </p:cNvSpPr>
          <p:nvPr userDrawn="1"/>
        </p:nvSpPr>
        <p:spPr bwMode="auto">
          <a:xfrm>
            <a:off x="0" y="0"/>
            <a:ext cx="9144000" cy="2438400"/>
          </a:xfrm>
          <a:prstGeom prst="rect">
            <a:avLst/>
          </a:prstGeom>
          <a:solidFill>
            <a:srgbClr val="6699CC"/>
          </a:solidFill>
          <a:ln>
            <a:noFill/>
          </a:ln>
          <a:extLst>
            <a:ext uri="{91240B29-F687-4F45-9708-019B960494DF}">
              <a14:hiddenLine xmlns:a14="http://schemas.microsoft.com/office/drawing/2010/main" w="9525">
                <a:solidFill>
                  <a:srgbClr val="6699CC"/>
                </a:solidFill>
                <a:miter lim="800000"/>
                <a:headEnd/>
                <a:tailEnd/>
              </a14:hiddenLine>
            </a:ext>
          </a:extLst>
        </p:spPr>
        <p:txBody>
          <a:bodyPr wrap="none" anchor="ctr"/>
          <a:lstStyle/>
          <a:p>
            <a:endParaRPr lang="en-US"/>
          </a:p>
        </p:txBody>
      </p:sp>
      <p:sp>
        <p:nvSpPr>
          <p:cNvPr id="8" name="Rectangle 16">
            <a:extLst>
              <a:ext uri="{FF2B5EF4-FFF2-40B4-BE49-F238E27FC236}">
                <a16:creationId xmlns:a16="http://schemas.microsoft.com/office/drawing/2014/main" id="{D39CCD3C-398C-F64B-8165-3DD60BA6627C}"/>
              </a:ext>
            </a:extLst>
          </p:cNvPr>
          <p:cNvSpPr>
            <a:spLocks noChangeArrowheads="1"/>
          </p:cNvSpPr>
          <p:nvPr userDrawn="1"/>
        </p:nvSpPr>
        <p:spPr bwMode="auto">
          <a:xfrm>
            <a:off x="0" y="6705600"/>
            <a:ext cx="9144000" cy="152400"/>
          </a:xfrm>
          <a:prstGeom prst="rect">
            <a:avLst/>
          </a:prstGeom>
          <a:solidFill>
            <a:srgbClr val="6699CC"/>
          </a:solidFill>
          <a:ln>
            <a:noFill/>
          </a:ln>
          <a:extLst>
            <a:ext uri="{91240B29-F687-4F45-9708-019B960494DF}">
              <a14:hiddenLine xmlns:a14="http://schemas.microsoft.com/office/drawing/2010/main" w="9525">
                <a:solidFill>
                  <a:srgbClr val="6699CC"/>
                </a:solidFill>
                <a:miter lim="800000"/>
                <a:headEnd/>
                <a:tailEnd/>
              </a14:hiddenLine>
            </a:ext>
          </a:extLst>
        </p:spPr>
        <p:txBody>
          <a:bodyPr wrap="none" anchor="ctr"/>
          <a:lstStyle/>
          <a:p>
            <a:endParaRPr lang="en-US"/>
          </a:p>
        </p:txBody>
      </p:sp>
      <p:pic>
        <p:nvPicPr>
          <p:cNvPr id="9" name="Picture 21" descr="UNC_Lineberger_web">
            <a:extLst>
              <a:ext uri="{FF2B5EF4-FFF2-40B4-BE49-F238E27FC236}">
                <a16:creationId xmlns:a16="http://schemas.microsoft.com/office/drawing/2014/main" id="{9EE91C58-9533-4E44-B53B-0C325CD6A6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78201" y="5715000"/>
            <a:ext cx="2386013" cy="954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331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D82B723-D674-D14E-93F6-B0D7F9C9D0BC}" type="slidenum">
              <a:rPr lang="en-US" altLang="en-US" smtClean="0"/>
              <a:pPr/>
              <a:t>‹#›</a:t>
            </a:fld>
            <a:endParaRPr lang="en-US" altLang="en-US"/>
          </a:p>
        </p:txBody>
      </p:sp>
    </p:spTree>
    <p:extLst>
      <p:ext uri="{BB962C8B-B14F-4D97-AF65-F5344CB8AC3E}">
        <p14:creationId xmlns:p14="http://schemas.microsoft.com/office/powerpoint/2010/main" val="74453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6419C63D-E669-A046-BF79-37BE4D2FB733}" type="slidenum">
              <a:rPr lang="en-US" altLang="en-US" smtClean="0"/>
              <a:pPr/>
              <a:t>‹#›</a:t>
            </a:fld>
            <a:endParaRPr lang="en-US" altLang="en-US"/>
          </a:p>
        </p:txBody>
      </p:sp>
    </p:spTree>
    <p:extLst>
      <p:ext uri="{BB962C8B-B14F-4D97-AF65-F5344CB8AC3E}">
        <p14:creationId xmlns:p14="http://schemas.microsoft.com/office/powerpoint/2010/main" val="4184342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CCCD2820-5B13-5C43-8A76-8BD537B62038}" type="slidenum">
              <a:rPr lang="en-US" altLang="en-US" smtClean="0"/>
              <a:pPr>
                <a:defRPr/>
              </a:pPr>
              <a:t>‹#›</a:t>
            </a:fld>
            <a:endParaRPr lang="en-US" altLang="en-US"/>
          </a:p>
        </p:txBody>
      </p:sp>
      <p:sp>
        <p:nvSpPr>
          <p:cNvPr id="7" name="Rectangle 19">
            <a:extLst>
              <a:ext uri="{FF2B5EF4-FFF2-40B4-BE49-F238E27FC236}">
                <a16:creationId xmlns:a16="http://schemas.microsoft.com/office/drawing/2014/main" id="{217719B9-20F1-1A4E-80BC-6C6FE20DE521}"/>
              </a:ext>
            </a:extLst>
          </p:cNvPr>
          <p:cNvSpPr>
            <a:spLocks noChangeArrowheads="1"/>
          </p:cNvSpPr>
          <p:nvPr userDrawn="1"/>
        </p:nvSpPr>
        <p:spPr bwMode="auto">
          <a:xfrm>
            <a:off x="0" y="0"/>
            <a:ext cx="9144000" cy="2438400"/>
          </a:xfrm>
          <a:prstGeom prst="rect">
            <a:avLst/>
          </a:prstGeom>
          <a:solidFill>
            <a:srgbClr val="6699CC"/>
          </a:solidFill>
          <a:ln>
            <a:noFill/>
          </a:ln>
          <a:extLst>
            <a:ext uri="{91240B29-F687-4F45-9708-019B960494DF}">
              <a14:hiddenLine xmlns:a14="http://schemas.microsoft.com/office/drawing/2010/main" w="9525">
                <a:solidFill>
                  <a:srgbClr val="6699CC"/>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8" name="Rectangle 16">
            <a:extLst>
              <a:ext uri="{FF2B5EF4-FFF2-40B4-BE49-F238E27FC236}">
                <a16:creationId xmlns:a16="http://schemas.microsoft.com/office/drawing/2014/main" id="{257EF0E9-89AF-7F4C-9194-BD141ED8575B}"/>
              </a:ext>
            </a:extLst>
          </p:cNvPr>
          <p:cNvSpPr>
            <a:spLocks noChangeArrowheads="1"/>
          </p:cNvSpPr>
          <p:nvPr userDrawn="1"/>
        </p:nvSpPr>
        <p:spPr bwMode="auto">
          <a:xfrm>
            <a:off x="0" y="6705600"/>
            <a:ext cx="9144000" cy="152400"/>
          </a:xfrm>
          <a:prstGeom prst="rect">
            <a:avLst/>
          </a:prstGeom>
          <a:solidFill>
            <a:srgbClr val="6699CC"/>
          </a:solidFill>
          <a:ln>
            <a:noFill/>
          </a:ln>
          <a:extLst>
            <a:ext uri="{91240B29-F687-4F45-9708-019B960494DF}">
              <a14:hiddenLine xmlns:a14="http://schemas.microsoft.com/office/drawing/2010/main" w="9525">
                <a:solidFill>
                  <a:srgbClr val="6699CC"/>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pic>
        <p:nvPicPr>
          <p:cNvPr id="9" name="Picture 21" descr="UNC_Lineberger_web">
            <a:extLst>
              <a:ext uri="{FF2B5EF4-FFF2-40B4-BE49-F238E27FC236}">
                <a16:creationId xmlns:a16="http://schemas.microsoft.com/office/drawing/2014/main" id="{2FDE4FA8-F434-D946-BC30-76651D2B2EC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78201" y="5715000"/>
            <a:ext cx="23860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0142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8AC628E0-704F-D14E-8904-B4B6038C1AD3}" type="slidenum">
              <a:rPr lang="en-US" altLang="en-US" smtClean="0"/>
              <a:pPr>
                <a:defRPr/>
              </a:pPr>
              <a:t>‹#›</a:t>
            </a:fld>
            <a:endParaRPr lang="en-US" altLang="en-US"/>
          </a:p>
        </p:txBody>
      </p:sp>
    </p:spTree>
    <p:extLst>
      <p:ext uri="{BB962C8B-B14F-4D97-AF65-F5344CB8AC3E}">
        <p14:creationId xmlns:p14="http://schemas.microsoft.com/office/powerpoint/2010/main" val="2626889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4063773E-5B37-E340-9242-D00F9CAFB8CA}" type="slidenum">
              <a:rPr lang="en-US" altLang="en-US" smtClean="0"/>
              <a:pPr>
                <a:defRPr/>
              </a:pPr>
              <a:t>‹#›</a:t>
            </a:fld>
            <a:endParaRPr lang="en-US" altLang="en-US"/>
          </a:p>
        </p:txBody>
      </p:sp>
    </p:spTree>
    <p:extLst>
      <p:ext uri="{BB962C8B-B14F-4D97-AF65-F5344CB8AC3E}">
        <p14:creationId xmlns:p14="http://schemas.microsoft.com/office/powerpoint/2010/main" val="4052580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CFD3D19B-2435-F14F-AB0E-70DBEEA15570}" type="slidenum">
              <a:rPr lang="en-US" altLang="en-US" smtClean="0"/>
              <a:pPr>
                <a:defRPr/>
              </a:pPr>
              <a:t>‹#›</a:t>
            </a:fld>
            <a:endParaRPr lang="en-US" altLang="en-US"/>
          </a:p>
        </p:txBody>
      </p:sp>
    </p:spTree>
    <p:extLst>
      <p:ext uri="{BB962C8B-B14F-4D97-AF65-F5344CB8AC3E}">
        <p14:creationId xmlns:p14="http://schemas.microsoft.com/office/powerpoint/2010/main" val="2778172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B331A756-F83E-C74B-9444-D73EBDF71119}" type="slidenum">
              <a:rPr lang="en-US" altLang="en-US" smtClean="0"/>
              <a:pPr>
                <a:defRPr/>
              </a:pPr>
              <a:t>‹#›</a:t>
            </a:fld>
            <a:endParaRPr lang="en-US" altLang="en-US"/>
          </a:p>
        </p:txBody>
      </p:sp>
    </p:spTree>
    <p:extLst>
      <p:ext uri="{BB962C8B-B14F-4D97-AF65-F5344CB8AC3E}">
        <p14:creationId xmlns:p14="http://schemas.microsoft.com/office/powerpoint/2010/main" val="3433809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8C5DD9BA-BB6E-3947-BE33-74C8C40967DA}" type="slidenum">
              <a:rPr lang="en-US" altLang="en-US" smtClean="0"/>
              <a:pPr>
                <a:defRPr/>
              </a:pPr>
              <a:t>‹#›</a:t>
            </a:fld>
            <a:endParaRPr lang="en-US" altLang="en-US"/>
          </a:p>
        </p:txBody>
      </p:sp>
    </p:spTree>
    <p:extLst>
      <p:ext uri="{BB962C8B-B14F-4D97-AF65-F5344CB8AC3E}">
        <p14:creationId xmlns:p14="http://schemas.microsoft.com/office/powerpoint/2010/main" val="25169411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45698855-2E66-8F46-8E34-A3826B7743FB}" type="slidenum">
              <a:rPr lang="en-US" altLang="en-US" smtClean="0"/>
              <a:pPr>
                <a:defRPr/>
              </a:pPr>
              <a:t>‹#›</a:t>
            </a:fld>
            <a:endParaRPr lang="en-US" altLang="en-US"/>
          </a:p>
        </p:txBody>
      </p:sp>
    </p:spTree>
    <p:extLst>
      <p:ext uri="{BB962C8B-B14F-4D97-AF65-F5344CB8AC3E}">
        <p14:creationId xmlns:p14="http://schemas.microsoft.com/office/powerpoint/2010/main" val="23206127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3D967BC7-A2E9-374B-B076-48FC1AEDFC33}" type="slidenum">
              <a:rPr lang="en-US" altLang="en-US" smtClean="0"/>
              <a:pPr>
                <a:defRPr/>
              </a:pPr>
              <a:t>‹#›</a:t>
            </a:fld>
            <a:endParaRPr lang="en-US" altLang="en-US"/>
          </a:p>
        </p:txBody>
      </p:sp>
    </p:spTree>
    <p:extLst>
      <p:ext uri="{BB962C8B-B14F-4D97-AF65-F5344CB8AC3E}">
        <p14:creationId xmlns:p14="http://schemas.microsoft.com/office/powerpoint/2010/main" val="517684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A6A56EB1-A850-FE44-AB24-DFE9A2F0C39C}" type="slidenum">
              <a:rPr lang="en-US" altLang="en-US" smtClean="0"/>
              <a:pPr/>
              <a:t>‹#›</a:t>
            </a:fld>
            <a:endParaRPr lang="en-US" altLang="en-US"/>
          </a:p>
        </p:txBody>
      </p:sp>
    </p:spTree>
    <p:extLst>
      <p:ext uri="{BB962C8B-B14F-4D97-AF65-F5344CB8AC3E}">
        <p14:creationId xmlns:p14="http://schemas.microsoft.com/office/powerpoint/2010/main" val="12168004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75DB6590-D5BA-AA48-B269-71635DC97DF8}" type="slidenum">
              <a:rPr lang="en-US" altLang="en-US" smtClean="0"/>
              <a:pPr>
                <a:defRPr/>
              </a:pPr>
              <a:t>‹#›</a:t>
            </a:fld>
            <a:endParaRPr lang="en-US" altLang="en-US"/>
          </a:p>
        </p:txBody>
      </p:sp>
    </p:spTree>
    <p:extLst>
      <p:ext uri="{BB962C8B-B14F-4D97-AF65-F5344CB8AC3E}">
        <p14:creationId xmlns:p14="http://schemas.microsoft.com/office/powerpoint/2010/main" val="2780657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C819D6AD-3CE3-0A40-B6B0-9670413B4440}" type="slidenum">
              <a:rPr lang="en-US" altLang="en-US" smtClean="0"/>
              <a:pPr>
                <a:defRPr/>
              </a:pPr>
              <a:t>‹#›</a:t>
            </a:fld>
            <a:endParaRPr lang="en-US" altLang="en-US"/>
          </a:p>
        </p:txBody>
      </p:sp>
    </p:spTree>
    <p:extLst>
      <p:ext uri="{BB962C8B-B14F-4D97-AF65-F5344CB8AC3E}">
        <p14:creationId xmlns:p14="http://schemas.microsoft.com/office/powerpoint/2010/main" val="3025020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E146BE63-3963-A64E-BE06-696D1FA11CC1}" type="slidenum">
              <a:rPr lang="en-US" altLang="en-US" smtClean="0"/>
              <a:pPr>
                <a:defRPr/>
              </a:pPr>
              <a:t>‹#›</a:t>
            </a:fld>
            <a:endParaRPr lang="en-US" altLang="en-US"/>
          </a:p>
        </p:txBody>
      </p:sp>
    </p:spTree>
    <p:extLst>
      <p:ext uri="{BB962C8B-B14F-4D97-AF65-F5344CB8AC3E}">
        <p14:creationId xmlns:p14="http://schemas.microsoft.com/office/powerpoint/2010/main" val="351898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88C2EC5E-6EF3-BA40-A9D0-92F9C9BD1A28}" type="slidenum">
              <a:rPr lang="en-US" altLang="en-US" smtClean="0"/>
              <a:pPr/>
              <a:t>‹#›</a:t>
            </a:fld>
            <a:endParaRPr lang="en-US" altLang="en-US"/>
          </a:p>
        </p:txBody>
      </p:sp>
    </p:spTree>
    <p:extLst>
      <p:ext uri="{BB962C8B-B14F-4D97-AF65-F5344CB8AC3E}">
        <p14:creationId xmlns:p14="http://schemas.microsoft.com/office/powerpoint/2010/main" val="3774537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834B39AF-BAEF-9841-B938-7ADB5FBD4D36}" type="slidenum">
              <a:rPr lang="en-US" altLang="en-US" smtClean="0"/>
              <a:pPr/>
              <a:t>‹#›</a:t>
            </a:fld>
            <a:endParaRPr lang="en-US" altLang="en-US"/>
          </a:p>
        </p:txBody>
      </p:sp>
    </p:spTree>
    <p:extLst>
      <p:ext uri="{BB962C8B-B14F-4D97-AF65-F5344CB8AC3E}">
        <p14:creationId xmlns:p14="http://schemas.microsoft.com/office/powerpoint/2010/main" val="2946572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5F5626AC-5074-F143-B811-49518EF1FE92}" type="slidenum">
              <a:rPr lang="en-US" altLang="en-US" smtClean="0"/>
              <a:pPr/>
              <a:t>‹#›</a:t>
            </a:fld>
            <a:endParaRPr lang="en-US" altLang="en-US"/>
          </a:p>
        </p:txBody>
      </p:sp>
    </p:spTree>
    <p:extLst>
      <p:ext uri="{BB962C8B-B14F-4D97-AF65-F5344CB8AC3E}">
        <p14:creationId xmlns:p14="http://schemas.microsoft.com/office/powerpoint/2010/main" val="1295227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27FE261D-3A28-7940-A2CC-6C6AC8227E7B}" type="slidenum">
              <a:rPr lang="en-US" altLang="en-US" smtClean="0"/>
              <a:pPr/>
              <a:t>‹#›</a:t>
            </a:fld>
            <a:endParaRPr lang="en-US" altLang="en-US"/>
          </a:p>
        </p:txBody>
      </p:sp>
    </p:spTree>
    <p:extLst>
      <p:ext uri="{BB962C8B-B14F-4D97-AF65-F5344CB8AC3E}">
        <p14:creationId xmlns:p14="http://schemas.microsoft.com/office/powerpoint/2010/main" val="2970992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6F0A7403-1BB9-4745-A575-D5F5BEFAA79F}" type="slidenum">
              <a:rPr lang="en-US" altLang="en-US" smtClean="0"/>
              <a:pPr/>
              <a:t>‹#›</a:t>
            </a:fld>
            <a:endParaRPr lang="en-US" altLang="en-US"/>
          </a:p>
        </p:txBody>
      </p:sp>
    </p:spTree>
    <p:extLst>
      <p:ext uri="{BB962C8B-B14F-4D97-AF65-F5344CB8AC3E}">
        <p14:creationId xmlns:p14="http://schemas.microsoft.com/office/powerpoint/2010/main" val="115501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D9634D0F-FC21-BE46-8F33-45AD3359F12A}" type="slidenum">
              <a:rPr lang="en-US" altLang="en-US" smtClean="0"/>
              <a:pPr/>
              <a:t>‹#›</a:t>
            </a:fld>
            <a:endParaRPr lang="en-US" altLang="en-US"/>
          </a:p>
        </p:txBody>
      </p:sp>
    </p:spTree>
    <p:extLst>
      <p:ext uri="{BB962C8B-B14F-4D97-AF65-F5344CB8AC3E}">
        <p14:creationId xmlns:p14="http://schemas.microsoft.com/office/powerpoint/2010/main" val="2942806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05F2CCFF-9CE9-2243-81F6-C5EAA04BDA21}" type="slidenum">
              <a:rPr lang="en-US" altLang="en-US" smtClean="0"/>
              <a:pPr/>
              <a:t>‹#›</a:t>
            </a:fld>
            <a:endParaRPr lang="en-US" altLang="en-US"/>
          </a:p>
        </p:txBody>
      </p:sp>
    </p:spTree>
    <p:extLst>
      <p:ext uri="{BB962C8B-B14F-4D97-AF65-F5344CB8AC3E}">
        <p14:creationId xmlns:p14="http://schemas.microsoft.com/office/powerpoint/2010/main" val="188936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3273961-24DD-624D-8F7C-1C3161FAC4BF}" type="slidenum">
              <a:rPr lang="en-US" altLang="en-US" smtClean="0"/>
              <a:pPr>
                <a:defRPr/>
              </a:pPr>
              <a:t>‹#›</a:t>
            </a:fld>
            <a:endParaRPr lang="en-US" altLang="en-US"/>
          </a:p>
        </p:txBody>
      </p:sp>
      <p:sp>
        <p:nvSpPr>
          <p:cNvPr id="7" name="Rectangle 16">
            <a:extLst>
              <a:ext uri="{FF2B5EF4-FFF2-40B4-BE49-F238E27FC236}">
                <a16:creationId xmlns:a16="http://schemas.microsoft.com/office/drawing/2014/main" id="{FE367B74-A091-4C4F-9D61-955979F0909C}"/>
              </a:ext>
            </a:extLst>
          </p:cNvPr>
          <p:cNvSpPr>
            <a:spLocks noChangeArrowheads="1"/>
          </p:cNvSpPr>
          <p:nvPr userDrawn="1"/>
        </p:nvSpPr>
        <p:spPr bwMode="auto">
          <a:xfrm>
            <a:off x="0" y="6781800"/>
            <a:ext cx="9144000" cy="76200"/>
          </a:xfrm>
          <a:prstGeom prst="rect">
            <a:avLst/>
          </a:prstGeom>
          <a:solidFill>
            <a:srgbClr val="6699CC"/>
          </a:solidFill>
          <a:ln>
            <a:noFill/>
          </a:ln>
          <a:extLst>
            <a:ext uri="{91240B29-F687-4F45-9708-019B960494DF}">
              <a14:hiddenLine xmlns:a14="http://schemas.microsoft.com/office/drawing/2010/main" w="9525">
                <a:solidFill>
                  <a:srgbClr val="6699CC"/>
                </a:solidFill>
                <a:miter lim="800000"/>
                <a:headEnd/>
                <a:tailEnd/>
              </a14:hiddenLine>
            </a:ext>
          </a:extLst>
        </p:spPr>
        <p:txBody>
          <a:bodyPr wrap="none" anchor="ctr"/>
          <a:lstStyle/>
          <a:p>
            <a:endParaRPr lang="en-US"/>
          </a:p>
        </p:txBody>
      </p:sp>
      <p:pic>
        <p:nvPicPr>
          <p:cNvPr id="8" name="Picture 19" descr="UNC_Lineberger_web">
            <a:extLst>
              <a:ext uri="{FF2B5EF4-FFF2-40B4-BE49-F238E27FC236}">
                <a16:creationId xmlns:a16="http://schemas.microsoft.com/office/drawing/2014/main" id="{55A49D4C-1BD3-7145-8EE4-64C88027D598}"/>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772400" y="6326188"/>
            <a:ext cx="1143000" cy="455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27025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3273961-24DD-624D-8F7C-1C3161FAC4BF}" type="slidenum">
              <a:rPr lang="en-US" altLang="en-US" smtClean="0"/>
              <a:pPr>
                <a:defRPr/>
              </a:pPr>
              <a:t>‹#›</a:t>
            </a:fld>
            <a:endParaRPr lang="en-US" altLang="en-US"/>
          </a:p>
        </p:txBody>
      </p:sp>
      <p:sp>
        <p:nvSpPr>
          <p:cNvPr id="7" name="Rectangle 16">
            <a:extLst>
              <a:ext uri="{FF2B5EF4-FFF2-40B4-BE49-F238E27FC236}">
                <a16:creationId xmlns:a16="http://schemas.microsoft.com/office/drawing/2014/main" id="{5231B9D8-94CD-F940-827E-13A1DBC58AF9}"/>
              </a:ext>
            </a:extLst>
          </p:cNvPr>
          <p:cNvSpPr>
            <a:spLocks noChangeArrowheads="1"/>
          </p:cNvSpPr>
          <p:nvPr userDrawn="1"/>
        </p:nvSpPr>
        <p:spPr bwMode="auto">
          <a:xfrm>
            <a:off x="0" y="6781800"/>
            <a:ext cx="9144000" cy="76200"/>
          </a:xfrm>
          <a:prstGeom prst="rect">
            <a:avLst/>
          </a:prstGeom>
          <a:solidFill>
            <a:srgbClr val="6699CC"/>
          </a:solidFill>
          <a:ln>
            <a:noFill/>
          </a:ln>
          <a:extLst>
            <a:ext uri="{91240B29-F687-4F45-9708-019B960494DF}">
              <a14:hiddenLine xmlns:a14="http://schemas.microsoft.com/office/drawing/2010/main" w="9525">
                <a:solidFill>
                  <a:srgbClr val="6699CC"/>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pic>
        <p:nvPicPr>
          <p:cNvPr id="8" name="Picture 19" descr="UNC_Lineberger_web">
            <a:extLst>
              <a:ext uri="{FF2B5EF4-FFF2-40B4-BE49-F238E27FC236}">
                <a16:creationId xmlns:a16="http://schemas.microsoft.com/office/drawing/2014/main" id="{4F62E9F7-D4E8-4D45-82B8-95CE45565A2C}"/>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772400" y="6326188"/>
            <a:ext cx="11430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8541221"/>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3.emf"/></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5.emf"/></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9.tiff"/><Relationship Id="rId4" Type="http://schemas.openxmlformats.org/officeDocument/2006/relationships/image" Target="../media/image18.tiff"/></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47.tiff"/><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49.tif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CB8E6DF-2257-1A41-A1E0-73005559BFFE}"/>
              </a:ext>
            </a:extLst>
          </p:cNvPr>
          <p:cNvSpPr>
            <a:spLocks noGrp="1" noChangeArrowheads="1"/>
          </p:cNvSpPr>
          <p:nvPr>
            <p:ph type="ctrTitle"/>
          </p:nvPr>
        </p:nvSpPr>
        <p:spPr>
          <a:xfrm>
            <a:off x="685800" y="1231281"/>
            <a:ext cx="7772400" cy="996369"/>
          </a:xfrm>
        </p:spPr>
        <p:txBody>
          <a:bodyPr>
            <a:noAutofit/>
          </a:bodyPr>
          <a:lstStyle/>
          <a:p>
            <a:r>
              <a:rPr lang="en-US" altLang="en-US" sz="4800" dirty="0">
                <a:solidFill>
                  <a:schemeClr val="bg1"/>
                </a:solidFill>
                <a:latin typeface="+mn-lt"/>
              </a:rPr>
              <a:t>BCG-Refractory NMIBC Treatment:</a:t>
            </a:r>
            <a:br>
              <a:rPr lang="en-US" altLang="en-US" sz="4800" dirty="0">
                <a:solidFill>
                  <a:schemeClr val="bg1"/>
                </a:solidFill>
                <a:latin typeface="+mn-lt"/>
              </a:rPr>
            </a:br>
            <a:r>
              <a:rPr lang="en-US" altLang="en-US" sz="4800" dirty="0">
                <a:solidFill>
                  <a:schemeClr val="bg1"/>
                </a:solidFill>
                <a:latin typeface="+mn-lt"/>
              </a:rPr>
              <a:t>Present and Future</a:t>
            </a:r>
          </a:p>
        </p:txBody>
      </p:sp>
      <p:sp>
        <p:nvSpPr>
          <p:cNvPr id="2051" name="Rectangle 3">
            <a:extLst>
              <a:ext uri="{FF2B5EF4-FFF2-40B4-BE49-F238E27FC236}">
                <a16:creationId xmlns:a16="http://schemas.microsoft.com/office/drawing/2014/main" id="{78E2D850-6C0D-E94F-A105-A454BEA23D10}"/>
              </a:ext>
            </a:extLst>
          </p:cNvPr>
          <p:cNvSpPr>
            <a:spLocks noGrp="1" noChangeArrowheads="1"/>
          </p:cNvSpPr>
          <p:nvPr>
            <p:ph type="subTitle" idx="1"/>
          </p:nvPr>
        </p:nvSpPr>
        <p:spPr>
          <a:xfrm>
            <a:off x="1143000" y="3055437"/>
            <a:ext cx="6858000" cy="2230243"/>
          </a:xfrm>
        </p:spPr>
        <p:txBody>
          <a:bodyPr>
            <a:normAutofit lnSpcReduction="10000"/>
          </a:bodyPr>
          <a:lstStyle/>
          <a:p>
            <a:r>
              <a:rPr lang="en-US" altLang="en-US" sz="2800" b="1" dirty="0"/>
              <a:t>Angela B. Smith, MD, MS, FACS</a:t>
            </a:r>
          </a:p>
          <a:p>
            <a:r>
              <a:rPr lang="en-US" altLang="en-US" dirty="0"/>
              <a:t>Associate Professor</a:t>
            </a:r>
          </a:p>
          <a:p>
            <a:r>
              <a:rPr lang="en-US" altLang="en-US" dirty="0"/>
              <a:t>UNC Department of Urology</a:t>
            </a:r>
          </a:p>
          <a:p>
            <a:r>
              <a:rPr lang="en-US" altLang="en-US" dirty="0"/>
              <a:t>Director of Urologic Oncology</a:t>
            </a:r>
          </a:p>
          <a:p>
            <a:r>
              <a:rPr lang="en-US" altLang="en-US" dirty="0" err="1"/>
              <a:t>Lineberger</a:t>
            </a:r>
            <a:r>
              <a:rPr lang="en-US" altLang="en-US" dirty="0"/>
              <a:t> Comprehensive Cancer Center</a:t>
            </a:r>
          </a:p>
          <a:p>
            <a:endParaRPr lang="en-US" altLang="en-US" sz="2800" dirty="0"/>
          </a:p>
        </p:txBody>
      </p:sp>
      <p:sp>
        <p:nvSpPr>
          <p:cNvPr id="4" name="TextBox 3">
            <a:extLst>
              <a:ext uri="{FF2B5EF4-FFF2-40B4-BE49-F238E27FC236}">
                <a16:creationId xmlns:a16="http://schemas.microsoft.com/office/drawing/2014/main" id="{8DCC45DF-A2A5-BF49-B0F3-35AE7E0D8BB2}"/>
              </a:ext>
            </a:extLst>
          </p:cNvPr>
          <p:cNvSpPr txBox="1"/>
          <p:nvPr/>
        </p:nvSpPr>
        <p:spPr>
          <a:xfrm>
            <a:off x="680812" y="6075328"/>
            <a:ext cx="2769949" cy="461665"/>
          </a:xfrm>
          <a:prstGeom prst="rect">
            <a:avLst/>
          </a:prstGeom>
          <a:noFill/>
        </p:spPr>
        <p:txBody>
          <a:bodyPr wrap="square" rtlCol="0">
            <a:spAutoFit/>
          </a:bodyPr>
          <a:lstStyle/>
          <a:p>
            <a:r>
              <a:rPr lang="en-US" sz="2400" dirty="0">
                <a:solidFill>
                  <a:srgbClr val="002060"/>
                </a:solidFill>
              </a:rPr>
              <a:t>@</a:t>
            </a:r>
            <a:r>
              <a:rPr lang="en-US" sz="2400" dirty="0" err="1">
                <a:solidFill>
                  <a:srgbClr val="002060"/>
                </a:solidFill>
              </a:rPr>
              <a:t>angiesmith_uro</a:t>
            </a:r>
            <a:endParaRPr lang="en-US" sz="2400" dirty="0">
              <a:solidFill>
                <a:srgbClr val="002060"/>
              </a:solidFill>
            </a:endParaRPr>
          </a:p>
        </p:txBody>
      </p:sp>
      <p:pic>
        <p:nvPicPr>
          <p:cNvPr id="5" name="Picture 4">
            <a:extLst>
              <a:ext uri="{FF2B5EF4-FFF2-40B4-BE49-F238E27FC236}">
                <a16:creationId xmlns:a16="http://schemas.microsoft.com/office/drawing/2014/main" id="{10B49F35-3247-B644-AD85-B871F3B2FE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242" y="6139123"/>
            <a:ext cx="439469" cy="357723"/>
          </a:xfrm>
          <a:prstGeom prst="rect">
            <a:avLst/>
          </a:prstGeom>
        </p:spPr>
      </p:pic>
    </p:spTree>
    <p:extLst>
      <p:ext uri="{BB962C8B-B14F-4D97-AF65-F5344CB8AC3E}">
        <p14:creationId xmlns:p14="http://schemas.microsoft.com/office/powerpoint/2010/main" val="946330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9659" y="527985"/>
            <a:ext cx="6208443" cy="609600"/>
          </a:xfrm>
        </p:spPr>
        <p:txBody>
          <a:bodyPr>
            <a:normAutofit fontScale="90000"/>
          </a:bodyPr>
          <a:lstStyle/>
          <a:p>
            <a:pPr algn="ctr"/>
            <a:r>
              <a:rPr lang="en-US" sz="4000" b="1" dirty="0">
                <a:solidFill>
                  <a:schemeClr val="accent1">
                    <a:lumMod val="50000"/>
                  </a:schemeClr>
                </a:solidFill>
                <a:latin typeface="+mn-lt"/>
              </a:rPr>
              <a:t>BCG Terminology</a:t>
            </a:r>
          </a:p>
        </p:txBody>
      </p:sp>
      <p:sp>
        <p:nvSpPr>
          <p:cNvPr id="3" name="Content Placeholder 2"/>
          <p:cNvSpPr>
            <a:spLocks noGrp="1"/>
          </p:cNvSpPr>
          <p:nvPr>
            <p:ph idx="1"/>
          </p:nvPr>
        </p:nvSpPr>
        <p:spPr>
          <a:xfrm>
            <a:off x="439948" y="1506917"/>
            <a:ext cx="8384876" cy="4758746"/>
          </a:xfrm>
        </p:spPr>
        <p:txBody>
          <a:bodyPr>
            <a:normAutofit/>
          </a:bodyPr>
          <a:lstStyle/>
          <a:p>
            <a:pPr>
              <a:buClr>
                <a:schemeClr val="tx1"/>
              </a:buClr>
              <a:buFont typeface="Arial" panose="020B0604020202020204" pitchFamily="34" charset="0"/>
              <a:buChar char="•"/>
            </a:pPr>
            <a:r>
              <a:rPr lang="en-US" dirty="0" err="1">
                <a:solidFill>
                  <a:schemeClr val="tx1"/>
                </a:solidFill>
              </a:rPr>
              <a:t>BCG</a:t>
            </a:r>
            <a:r>
              <a:rPr lang="en-US" dirty="0">
                <a:solidFill>
                  <a:schemeClr val="tx1"/>
                </a:solidFill>
              </a:rPr>
              <a:t> Intolerant</a:t>
            </a:r>
          </a:p>
          <a:p>
            <a:pPr lvl="1">
              <a:buClr>
                <a:schemeClr val="tx1"/>
              </a:buClr>
              <a:buFont typeface="Arial" panose="020B0604020202020204" pitchFamily="34" charset="0"/>
              <a:buChar char="•"/>
            </a:pPr>
            <a:r>
              <a:rPr lang="en-US" dirty="0">
                <a:solidFill>
                  <a:schemeClr val="tx1"/>
                </a:solidFill>
              </a:rPr>
              <a:t>Cannot receive due to treatment-related adverse effects</a:t>
            </a:r>
          </a:p>
          <a:p>
            <a:pPr>
              <a:buClr>
                <a:schemeClr val="tx1"/>
              </a:buClr>
              <a:buFont typeface="Arial" panose="020B0604020202020204" pitchFamily="34" charset="0"/>
              <a:buChar char="•"/>
            </a:pPr>
            <a:r>
              <a:rPr lang="en-US" dirty="0" err="1">
                <a:solidFill>
                  <a:schemeClr val="tx1"/>
                </a:solidFill>
              </a:rPr>
              <a:t>BCG</a:t>
            </a:r>
            <a:r>
              <a:rPr lang="en-US" dirty="0">
                <a:solidFill>
                  <a:schemeClr val="tx1"/>
                </a:solidFill>
              </a:rPr>
              <a:t> Refractory</a:t>
            </a:r>
          </a:p>
          <a:p>
            <a:pPr lvl="1">
              <a:buClr>
                <a:schemeClr val="tx1"/>
              </a:buClr>
              <a:buFont typeface="Arial" panose="020B0604020202020204" pitchFamily="34" charset="0"/>
              <a:buChar char="•"/>
            </a:pPr>
            <a:r>
              <a:rPr lang="en-US" dirty="0">
                <a:solidFill>
                  <a:schemeClr val="tx1"/>
                </a:solidFill>
              </a:rPr>
              <a:t>Persistent high grade cancer 6 months after start of induction therapy OR</a:t>
            </a:r>
          </a:p>
          <a:p>
            <a:pPr lvl="1">
              <a:buClr>
                <a:schemeClr val="tx1"/>
              </a:buClr>
              <a:buFont typeface="Arial" panose="020B0604020202020204" pitchFamily="34" charset="0"/>
              <a:buChar char="•"/>
            </a:pPr>
            <a:r>
              <a:rPr lang="en-US" dirty="0">
                <a:solidFill>
                  <a:schemeClr val="tx1"/>
                </a:solidFill>
              </a:rPr>
              <a:t>Progresses grade/stage 3 months after start of induction</a:t>
            </a:r>
          </a:p>
          <a:p>
            <a:pPr>
              <a:buClr>
                <a:schemeClr val="tx1"/>
              </a:buClr>
              <a:buFont typeface="Arial" panose="020B0604020202020204" pitchFamily="34" charset="0"/>
              <a:buChar char="•"/>
            </a:pPr>
            <a:r>
              <a:rPr lang="en-US" dirty="0">
                <a:solidFill>
                  <a:schemeClr val="tx1"/>
                </a:solidFill>
              </a:rPr>
              <a:t>BCG Relapsing</a:t>
            </a:r>
          </a:p>
          <a:p>
            <a:pPr lvl="1">
              <a:buClr>
                <a:schemeClr val="tx1"/>
              </a:buClr>
              <a:buFont typeface="Arial" panose="020B0604020202020204" pitchFamily="34" charset="0"/>
              <a:buChar char="•"/>
            </a:pPr>
            <a:r>
              <a:rPr lang="en-US" dirty="0">
                <a:solidFill>
                  <a:schemeClr val="tx1"/>
                </a:solidFill>
              </a:rPr>
              <a:t>Recurrence after achieving disease-free state at 6 months</a:t>
            </a:r>
          </a:p>
          <a:p>
            <a:pPr>
              <a:buClr>
                <a:schemeClr val="tx1"/>
              </a:buClr>
              <a:buFont typeface="Arial" panose="020B0604020202020204" pitchFamily="34" charset="0"/>
              <a:buChar char="•"/>
            </a:pPr>
            <a:r>
              <a:rPr lang="en-US" dirty="0">
                <a:solidFill>
                  <a:schemeClr val="tx1"/>
                </a:solidFill>
              </a:rPr>
              <a:t>BCG Unresponsive</a:t>
            </a:r>
          </a:p>
          <a:p>
            <a:pPr lvl="1">
              <a:buClr>
                <a:schemeClr val="tx1"/>
              </a:buClr>
              <a:buFont typeface="Arial" panose="020B0604020202020204" pitchFamily="34" charset="0"/>
              <a:buChar char="•"/>
            </a:pPr>
            <a:r>
              <a:rPr lang="en-US" dirty="0">
                <a:solidFill>
                  <a:schemeClr val="tx1"/>
                </a:solidFill>
              </a:rPr>
              <a:t>Combination of BCG refractory + BCG relapsing whose tumors recur within 6 months of last BCG exposure (early)</a:t>
            </a:r>
          </a:p>
        </p:txBody>
      </p:sp>
      <p:sp>
        <p:nvSpPr>
          <p:cNvPr id="4" name="TextBox 3">
            <a:extLst>
              <a:ext uri="{FF2B5EF4-FFF2-40B4-BE49-F238E27FC236}">
                <a16:creationId xmlns:a16="http://schemas.microsoft.com/office/drawing/2014/main" id="{6C8D13AD-37BD-DC46-9707-06D6A92D3E67}"/>
              </a:ext>
            </a:extLst>
          </p:cNvPr>
          <p:cNvSpPr txBox="1"/>
          <p:nvPr/>
        </p:nvSpPr>
        <p:spPr>
          <a:xfrm>
            <a:off x="3561279" y="6265663"/>
            <a:ext cx="4341766" cy="369332"/>
          </a:xfrm>
          <a:prstGeom prst="rect">
            <a:avLst/>
          </a:prstGeom>
          <a:noFill/>
        </p:spPr>
        <p:txBody>
          <a:bodyPr wrap="none" rtlCol="0">
            <a:spAutoFit/>
          </a:bodyPr>
          <a:lstStyle/>
          <a:p>
            <a:r>
              <a:rPr lang="en-US" dirty="0" err="1"/>
              <a:t>Kamat</a:t>
            </a:r>
            <a:r>
              <a:rPr lang="en-US" dirty="0"/>
              <a:t> et al, 2016 </a:t>
            </a:r>
            <a:r>
              <a:rPr lang="en-US" i="1" dirty="0"/>
              <a:t>J </a:t>
            </a:r>
            <a:r>
              <a:rPr lang="en-US" i="1" dirty="0" err="1"/>
              <a:t>Clin</a:t>
            </a:r>
            <a:r>
              <a:rPr lang="en-US" i="1" dirty="0"/>
              <a:t> </a:t>
            </a:r>
            <a:r>
              <a:rPr lang="en-US" i="1" dirty="0" err="1"/>
              <a:t>Oncol</a:t>
            </a:r>
            <a:r>
              <a:rPr lang="en-US" i="1" dirty="0"/>
              <a:t> </a:t>
            </a:r>
            <a:r>
              <a:rPr lang="en-US" dirty="0"/>
              <a:t>34: 1935-1944</a:t>
            </a:r>
          </a:p>
        </p:txBody>
      </p:sp>
    </p:spTree>
    <p:extLst>
      <p:ext uri="{BB962C8B-B14F-4D97-AF65-F5344CB8AC3E}">
        <p14:creationId xmlns:p14="http://schemas.microsoft.com/office/powerpoint/2010/main" val="734440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8000" r="-28000"/>
          </a:stretch>
        </a:blipFill>
        <a:effectLst/>
      </p:bgPr>
    </p:bg>
    <p:spTree>
      <p:nvGrpSpPr>
        <p:cNvPr id="1" name=""/>
        <p:cNvGrpSpPr/>
        <p:nvPr/>
      </p:nvGrpSpPr>
      <p:grpSpPr>
        <a:xfrm>
          <a:off x="0" y="0"/>
          <a:ext cx="0" cy="0"/>
          <a:chOff x="0" y="0"/>
          <a:chExt cx="0" cy="0"/>
        </a:xfrm>
      </p:grpSpPr>
      <p:sp>
        <p:nvSpPr>
          <p:cNvPr id="4" name="Rectangular Callout 3"/>
          <p:cNvSpPr/>
          <p:nvPr/>
        </p:nvSpPr>
        <p:spPr>
          <a:xfrm rot="621776">
            <a:off x="3911420" y="1028845"/>
            <a:ext cx="2874599" cy="1821630"/>
          </a:xfrm>
          <a:prstGeom prst="wedgeRectCallout">
            <a:avLst/>
          </a:prstGeom>
          <a:solidFill>
            <a:srgbClr val="00B5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prstClr val="white"/>
                </a:solidFill>
                <a:latin typeface="Calibri"/>
              </a:rPr>
              <a:t>EAU</a:t>
            </a:r>
            <a:endParaRPr lang="en-US" b="1" dirty="0">
              <a:solidFill>
                <a:prstClr val="white"/>
              </a:solidFill>
              <a:latin typeface="Calibri"/>
            </a:endParaRPr>
          </a:p>
          <a:p>
            <a:pPr algn="ctr"/>
            <a:endParaRPr lang="en-US" dirty="0">
              <a:solidFill>
                <a:prstClr val="white"/>
              </a:solidFill>
              <a:latin typeface="Calibri"/>
            </a:endParaRPr>
          </a:p>
          <a:p>
            <a:pPr algn="ctr"/>
            <a:r>
              <a:rPr lang="en-US" sz="1500" dirty="0">
                <a:solidFill>
                  <a:prstClr val="white"/>
                </a:solidFill>
                <a:latin typeface="Calibri"/>
              </a:rPr>
              <a:t>Cystectomy preferred option</a:t>
            </a:r>
          </a:p>
          <a:p>
            <a:pPr algn="ctr"/>
            <a:r>
              <a:rPr lang="en-US" sz="1500" dirty="0">
                <a:solidFill>
                  <a:prstClr val="white"/>
                </a:solidFill>
                <a:latin typeface="Calibri"/>
              </a:rPr>
              <a:t>Repeat </a:t>
            </a:r>
            <a:r>
              <a:rPr lang="en-US" sz="1500" dirty="0" err="1">
                <a:solidFill>
                  <a:prstClr val="white"/>
                </a:solidFill>
                <a:latin typeface="Calibri"/>
              </a:rPr>
              <a:t>BCG</a:t>
            </a:r>
            <a:r>
              <a:rPr lang="en-US" sz="1500" dirty="0">
                <a:solidFill>
                  <a:prstClr val="white"/>
                </a:solidFill>
                <a:latin typeface="Calibri"/>
              </a:rPr>
              <a:t> induction or </a:t>
            </a:r>
            <a:r>
              <a:rPr lang="en-US" sz="1500" dirty="0" err="1">
                <a:solidFill>
                  <a:prstClr val="white"/>
                </a:solidFill>
                <a:latin typeface="Calibri"/>
              </a:rPr>
              <a:t>intravesical</a:t>
            </a:r>
            <a:r>
              <a:rPr lang="en-US" sz="1500" dirty="0">
                <a:solidFill>
                  <a:prstClr val="white"/>
                </a:solidFill>
                <a:latin typeface="Calibri"/>
              </a:rPr>
              <a:t> chemo viable option for intermediate risk disease</a:t>
            </a:r>
          </a:p>
        </p:txBody>
      </p:sp>
      <p:sp>
        <p:nvSpPr>
          <p:cNvPr id="5" name="Rectangular Callout 4"/>
          <p:cNvSpPr/>
          <p:nvPr/>
        </p:nvSpPr>
        <p:spPr>
          <a:xfrm rot="913031">
            <a:off x="1664947" y="4008295"/>
            <a:ext cx="2570393" cy="1375076"/>
          </a:xfrm>
          <a:prstGeom prst="wedgeRectCallout">
            <a:avLst>
              <a:gd name="adj1" fmla="val 22344"/>
              <a:gd name="adj2" fmla="val -65807"/>
            </a:avLst>
          </a:prstGeom>
          <a:solidFill>
            <a:srgbClr val="00B5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a:solidFill>
                  <a:prstClr val="white"/>
                </a:solidFill>
                <a:latin typeface="Calibri"/>
              </a:rPr>
              <a:t>ICUD</a:t>
            </a:r>
            <a:r>
              <a:rPr lang="en-US" sz="2400" b="1" dirty="0">
                <a:solidFill>
                  <a:prstClr val="white"/>
                </a:solidFill>
                <a:latin typeface="Calibri"/>
              </a:rPr>
              <a:t>-EAU</a:t>
            </a:r>
          </a:p>
          <a:p>
            <a:pPr algn="ctr"/>
            <a:endParaRPr lang="en-US" dirty="0">
              <a:solidFill>
                <a:prstClr val="white"/>
              </a:solidFill>
              <a:latin typeface="Calibri"/>
            </a:endParaRPr>
          </a:p>
          <a:p>
            <a:pPr algn="ctr"/>
            <a:r>
              <a:rPr lang="en-US" sz="1500" dirty="0">
                <a:solidFill>
                  <a:prstClr val="white"/>
                </a:solidFill>
                <a:latin typeface="Calibri"/>
              </a:rPr>
              <a:t>Best option might be repeat induction BCG but cystectomy  also indicated</a:t>
            </a:r>
          </a:p>
        </p:txBody>
      </p:sp>
      <p:sp>
        <p:nvSpPr>
          <p:cNvPr id="6" name="Rectangular Callout 5"/>
          <p:cNvSpPr/>
          <p:nvPr/>
        </p:nvSpPr>
        <p:spPr>
          <a:xfrm rot="20642967">
            <a:off x="5304630" y="4187187"/>
            <a:ext cx="2446873" cy="1341895"/>
          </a:xfrm>
          <a:prstGeom prst="wedgeRectCallout">
            <a:avLst>
              <a:gd name="adj1" fmla="val -23346"/>
              <a:gd name="adj2" fmla="val -70243"/>
            </a:avLst>
          </a:prstGeom>
          <a:solidFill>
            <a:srgbClr val="00B5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a:solidFill>
                  <a:prstClr val="white"/>
                </a:solidFill>
                <a:latin typeface="Calibri"/>
              </a:rPr>
              <a:t>AUA</a:t>
            </a:r>
            <a:endParaRPr lang="en-US" b="1" dirty="0">
              <a:solidFill>
                <a:prstClr val="white"/>
              </a:solidFill>
              <a:latin typeface="Calibri"/>
            </a:endParaRPr>
          </a:p>
          <a:p>
            <a:pPr algn="ctr"/>
            <a:endParaRPr lang="en-US" dirty="0">
              <a:solidFill>
                <a:prstClr val="white"/>
              </a:solidFill>
              <a:latin typeface="Calibri"/>
            </a:endParaRPr>
          </a:p>
          <a:p>
            <a:pPr algn="ctr"/>
            <a:r>
              <a:rPr lang="en-US" sz="1500" dirty="0">
                <a:solidFill>
                  <a:prstClr val="white"/>
                </a:solidFill>
                <a:latin typeface="Calibri"/>
              </a:rPr>
              <a:t>Radical cystectomy</a:t>
            </a:r>
          </a:p>
          <a:p>
            <a:pPr algn="ctr"/>
            <a:r>
              <a:rPr lang="en-US" sz="1500" dirty="0">
                <a:solidFill>
                  <a:prstClr val="white"/>
                </a:solidFill>
                <a:latin typeface="Calibri"/>
              </a:rPr>
              <a:t>No additional </a:t>
            </a:r>
            <a:r>
              <a:rPr lang="en-US" sz="1500" dirty="0" err="1">
                <a:solidFill>
                  <a:prstClr val="white"/>
                </a:solidFill>
                <a:latin typeface="Calibri"/>
              </a:rPr>
              <a:t>BCG</a:t>
            </a:r>
            <a:endParaRPr lang="en-US" sz="1500" dirty="0">
              <a:solidFill>
                <a:prstClr val="white"/>
              </a:solidFill>
              <a:latin typeface="Calibri"/>
            </a:endParaRPr>
          </a:p>
          <a:p>
            <a:pPr algn="ctr"/>
            <a:r>
              <a:rPr lang="en-US" sz="1500" dirty="0">
                <a:solidFill>
                  <a:prstClr val="white"/>
                </a:solidFill>
                <a:latin typeface="Calibri"/>
              </a:rPr>
              <a:t>Consider clinical trials</a:t>
            </a:r>
          </a:p>
        </p:txBody>
      </p:sp>
    </p:spTree>
    <p:extLst>
      <p:ext uri="{BB962C8B-B14F-4D97-AF65-F5344CB8AC3E}">
        <p14:creationId xmlns:p14="http://schemas.microsoft.com/office/powerpoint/2010/main" val="409737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02888" y="2988527"/>
            <a:ext cx="6855212" cy="2248579"/>
          </a:xfrm>
        </p:spPr>
        <p:txBody>
          <a:bodyPr>
            <a:normAutofit/>
          </a:bodyPr>
          <a:lstStyle/>
          <a:p>
            <a:pPr>
              <a:buClr>
                <a:schemeClr val="bg1"/>
              </a:buClr>
              <a:buFont typeface="Arial" panose="020B0604020202020204" pitchFamily="34" charset="0"/>
              <a:buChar char="•"/>
            </a:pPr>
            <a:r>
              <a:rPr lang="en-US" sz="3200" dirty="0">
                <a:solidFill>
                  <a:schemeClr val="bg1"/>
                </a:solidFill>
              </a:rPr>
              <a:t>Optimally stage</a:t>
            </a:r>
          </a:p>
          <a:p>
            <a:pPr>
              <a:buClr>
                <a:schemeClr val="bg1"/>
              </a:buClr>
              <a:buFont typeface="Arial" panose="020B0604020202020204" pitchFamily="34" charset="0"/>
              <a:buChar char="•"/>
            </a:pPr>
            <a:r>
              <a:rPr lang="en-US" sz="3200" dirty="0">
                <a:solidFill>
                  <a:schemeClr val="bg1"/>
                </a:solidFill>
              </a:rPr>
              <a:t>Evaluate sanctuary sites</a:t>
            </a:r>
          </a:p>
          <a:p>
            <a:pPr lvl="1">
              <a:buClr>
                <a:schemeClr val="bg1"/>
              </a:buClr>
              <a:buFont typeface="Arial" panose="020B0604020202020204" pitchFamily="34" charset="0"/>
              <a:buChar char="•"/>
            </a:pPr>
            <a:r>
              <a:rPr lang="en-US" sz="3200" dirty="0">
                <a:solidFill>
                  <a:schemeClr val="bg1"/>
                </a:solidFill>
              </a:rPr>
              <a:t>Prostatic urethra</a:t>
            </a:r>
          </a:p>
          <a:p>
            <a:pPr lvl="1">
              <a:buClr>
                <a:schemeClr val="bg1"/>
              </a:buClr>
              <a:buFont typeface="Arial" panose="020B0604020202020204" pitchFamily="34" charset="0"/>
              <a:buChar char="•"/>
            </a:pPr>
            <a:r>
              <a:rPr lang="en-US" sz="3200" dirty="0">
                <a:solidFill>
                  <a:schemeClr val="bg1"/>
                </a:solidFill>
              </a:rPr>
              <a:t>Upper urinary tract</a:t>
            </a:r>
          </a:p>
        </p:txBody>
      </p:sp>
    </p:spTree>
    <p:extLst>
      <p:ext uri="{BB962C8B-B14F-4D97-AF65-F5344CB8AC3E}">
        <p14:creationId xmlns:p14="http://schemas.microsoft.com/office/powerpoint/2010/main" val="2169819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5005" y="1176227"/>
            <a:ext cx="3780263" cy="1005869"/>
          </a:xfrm>
          <a:solidFill>
            <a:schemeClr val="bg1"/>
          </a:solidFill>
        </p:spPr>
        <p:txBody>
          <a:bodyPr/>
          <a:lstStyle/>
          <a:p>
            <a:r>
              <a:rPr lang="en-US" sz="3000" dirty="0">
                <a:solidFill>
                  <a:schemeClr val="tx1"/>
                </a:solidFill>
              </a:rPr>
              <a:t>Surgical Options for </a:t>
            </a:r>
            <a:br>
              <a:rPr lang="en-US" sz="3000" dirty="0">
                <a:solidFill>
                  <a:schemeClr val="tx1"/>
                </a:solidFill>
              </a:rPr>
            </a:br>
            <a:r>
              <a:rPr lang="en-US" sz="3000" dirty="0">
                <a:solidFill>
                  <a:schemeClr val="tx1"/>
                </a:solidFill>
              </a:rPr>
              <a:t>BCG-Refractory NMIBC</a:t>
            </a:r>
          </a:p>
        </p:txBody>
      </p:sp>
      <p:sp>
        <p:nvSpPr>
          <p:cNvPr id="3" name="Content Placeholder 2"/>
          <p:cNvSpPr>
            <a:spLocks noGrp="1"/>
          </p:cNvSpPr>
          <p:nvPr>
            <p:ph idx="1"/>
          </p:nvPr>
        </p:nvSpPr>
        <p:spPr>
          <a:xfrm>
            <a:off x="4587454" y="3009663"/>
            <a:ext cx="1266937" cy="901339"/>
          </a:xfrm>
          <a:solidFill>
            <a:srgbClr val="00B5CC"/>
          </a:solidFill>
        </p:spPr>
        <p:txBody>
          <a:bodyPr>
            <a:normAutofit fontScale="92500" lnSpcReduction="10000"/>
          </a:bodyPr>
          <a:lstStyle/>
          <a:p>
            <a:pPr marL="28575" indent="0">
              <a:buClr>
                <a:schemeClr val="tx1"/>
              </a:buClr>
              <a:buNone/>
            </a:pPr>
            <a:r>
              <a:rPr lang="en-US" dirty="0">
                <a:solidFill>
                  <a:schemeClr val="bg1"/>
                </a:solidFill>
              </a:rPr>
              <a:t>When? </a:t>
            </a:r>
          </a:p>
          <a:p>
            <a:pPr marL="28575" indent="0">
              <a:buClr>
                <a:schemeClr val="tx1"/>
              </a:buClr>
              <a:buNone/>
            </a:pPr>
            <a:r>
              <a:rPr lang="en-US" dirty="0">
                <a:solidFill>
                  <a:schemeClr val="bg1"/>
                </a:solidFill>
              </a:rPr>
              <a:t>Why?</a:t>
            </a:r>
          </a:p>
        </p:txBody>
      </p:sp>
    </p:spTree>
    <p:extLst>
      <p:ext uri="{BB962C8B-B14F-4D97-AF65-F5344CB8AC3E}">
        <p14:creationId xmlns:p14="http://schemas.microsoft.com/office/powerpoint/2010/main" val="1855341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2615" y="401444"/>
            <a:ext cx="4995746" cy="1298259"/>
          </a:xfrm>
        </p:spPr>
        <p:txBody>
          <a:bodyPr>
            <a:normAutofit/>
          </a:bodyPr>
          <a:lstStyle/>
          <a:p>
            <a:pPr algn="ctr"/>
            <a:r>
              <a:rPr lang="en-US" sz="3800" dirty="0">
                <a:solidFill>
                  <a:schemeClr val="accent1">
                    <a:lumMod val="50000"/>
                  </a:schemeClr>
                </a:solidFill>
                <a:latin typeface="+mn-lt"/>
              </a:rPr>
              <a:t>Surgical Options</a:t>
            </a:r>
          </a:p>
        </p:txBody>
      </p:sp>
      <p:pic>
        <p:nvPicPr>
          <p:cNvPr id="4" name="Picture 3"/>
          <p:cNvPicPr>
            <a:picLocks noChangeAspect="1"/>
          </p:cNvPicPr>
          <p:nvPr/>
        </p:nvPicPr>
        <p:blipFill>
          <a:blip r:embed="rId3"/>
          <a:stretch>
            <a:fillRect/>
          </a:stretch>
        </p:blipFill>
        <p:spPr>
          <a:xfrm>
            <a:off x="1982293" y="2997962"/>
            <a:ext cx="4956390" cy="3218600"/>
          </a:xfrm>
          <a:prstGeom prst="rect">
            <a:avLst/>
          </a:prstGeom>
        </p:spPr>
      </p:pic>
      <p:pic>
        <p:nvPicPr>
          <p:cNvPr id="5" name="Picture 4"/>
          <p:cNvPicPr>
            <a:picLocks noChangeAspect="1"/>
          </p:cNvPicPr>
          <p:nvPr/>
        </p:nvPicPr>
        <p:blipFill>
          <a:blip r:embed="rId4"/>
          <a:stretch>
            <a:fillRect/>
          </a:stretch>
        </p:blipFill>
        <p:spPr>
          <a:xfrm>
            <a:off x="538681" y="1699703"/>
            <a:ext cx="7852289" cy="1281775"/>
          </a:xfrm>
          <a:prstGeom prst="rect">
            <a:avLst/>
          </a:prstGeom>
        </p:spPr>
      </p:pic>
    </p:spTree>
    <p:extLst>
      <p:ext uri="{BB962C8B-B14F-4D97-AF65-F5344CB8AC3E}">
        <p14:creationId xmlns:p14="http://schemas.microsoft.com/office/powerpoint/2010/main" val="1231235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76734" y="271866"/>
            <a:ext cx="6410592" cy="1725831"/>
          </a:xfrm>
          <a:prstGeom prst="rect">
            <a:avLst/>
          </a:prstGeom>
        </p:spPr>
      </p:pic>
      <p:pic>
        <p:nvPicPr>
          <p:cNvPr id="5" name="Picture 4"/>
          <p:cNvPicPr>
            <a:picLocks noChangeAspect="1"/>
          </p:cNvPicPr>
          <p:nvPr/>
        </p:nvPicPr>
        <p:blipFill>
          <a:blip r:embed="rId4"/>
          <a:stretch>
            <a:fillRect/>
          </a:stretch>
        </p:blipFill>
        <p:spPr>
          <a:xfrm>
            <a:off x="1485902" y="2208137"/>
            <a:ext cx="6192257" cy="2967642"/>
          </a:xfrm>
          <a:prstGeom prst="rect">
            <a:avLst/>
          </a:prstGeom>
        </p:spPr>
      </p:pic>
      <p:sp>
        <p:nvSpPr>
          <p:cNvPr id="6" name="TextBox 5">
            <a:extLst>
              <a:ext uri="{FF2B5EF4-FFF2-40B4-BE49-F238E27FC236}">
                <a16:creationId xmlns:a16="http://schemas.microsoft.com/office/drawing/2014/main" id="{B9F79254-0A78-6E44-B69F-810AB573DE29}"/>
              </a:ext>
            </a:extLst>
          </p:cNvPr>
          <p:cNvSpPr txBox="1"/>
          <p:nvPr/>
        </p:nvSpPr>
        <p:spPr>
          <a:xfrm>
            <a:off x="2543783" y="5124193"/>
            <a:ext cx="4200060" cy="923330"/>
          </a:xfrm>
          <a:prstGeom prst="rect">
            <a:avLst/>
          </a:prstGeom>
          <a:noFill/>
        </p:spPr>
        <p:txBody>
          <a:bodyPr wrap="square" rtlCol="0">
            <a:spAutoFit/>
          </a:bodyPr>
          <a:lstStyle/>
          <a:p>
            <a:r>
              <a:rPr lang="en-US" dirty="0"/>
              <a:t>Group 1 (n=61): BCG with or without IFN</a:t>
            </a:r>
          </a:p>
          <a:p>
            <a:r>
              <a:rPr lang="en-US" dirty="0"/>
              <a:t>Group 2 (n=56): At least 1 additional salvage IVC after BCG</a:t>
            </a:r>
          </a:p>
        </p:txBody>
      </p:sp>
      <p:sp>
        <p:nvSpPr>
          <p:cNvPr id="7" name="TextBox 6">
            <a:extLst>
              <a:ext uri="{FF2B5EF4-FFF2-40B4-BE49-F238E27FC236}">
                <a16:creationId xmlns:a16="http://schemas.microsoft.com/office/drawing/2014/main" id="{E7AF1102-94E6-7C43-9142-7B36C0E9EFFA}"/>
              </a:ext>
            </a:extLst>
          </p:cNvPr>
          <p:cNvSpPr txBox="1"/>
          <p:nvPr/>
        </p:nvSpPr>
        <p:spPr>
          <a:xfrm>
            <a:off x="2047338" y="3899710"/>
            <a:ext cx="1456937" cy="646331"/>
          </a:xfrm>
          <a:prstGeom prst="rect">
            <a:avLst/>
          </a:prstGeom>
          <a:noFill/>
          <a:ln w="38100">
            <a:solidFill>
              <a:srgbClr val="FF0000"/>
            </a:solidFill>
          </a:ln>
        </p:spPr>
        <p:txBody>
          <a:bodyPr wrap="none" rtlCol="0">
            <a:spAutoFit/>
          </a:bodyPr>
          <a:lstStyle/>
          <a:p>
            <a:r>
              <a:rPr lang="en-US" dirty="0"/>
              <a:t>Group 1: 80%</a:t>
            </a:r>
          </a:p>
          <a:p>
            <a:r>
              <a:rPr lang="en-US" dirty="0"/>
              <a:t>Group 2: 85%</a:t>
            </a:r>
          </a:p>
        </p:txBody>
      </p:sp>
      <p:sp>
        <p:nvSpPr>
          <p:cNvPr id="9" name="TextBox 8">
            <a:extLst>
              <a:ext uri="{FF2B5EF4-FFF2-40B4-BE49-F238E27FC236}">
                <a16:creationId xmlns:a16="http://schemas.microsoft.com/office/drawing/2014/main" id="{8630C5FF-DB25-3843-8976-D1FB54008BDE}"/>
              </a:ext>
            </a:extLst>
          </p:cNvPr>
          <p:cNvSpPr txBox="1"/>
          <p:nvPr/>
        </p:nvSpPr>
        <p:spPr>
          <a:xfrm>
            <a:off x="5056025" y="3513087"/>
            <a:ext cx="2212593" cy="1200329"/>
          </a:xfrm>
          <a:prstGeom prst="rect">
            <a:avLst/>
          </a:prstGeom>
          <a:solidFill>
            <a:schemeClr val="bg1"/>
          </a:solidFill>
          <a:ln w="38100">
            <a:solidFill>
              <a:srgbClr val="FF0000"/>
            </a:solidFill>
          </a:ln>
        </p:spPr>
        <p:txBody>
          <a:bodyPr wrap="none" rtlCol="0">
            <a:spAutoFit/>
          </a:bodyPr>
          <a:lstStyle/>
          <a:p>
            <a:r>
              <a:rPr lang="en-US" b="1" u="sng" dirty="0"/>
              <a:t>Risk Factors for ACM:</a:t>
            </a:r>
          </a:p>
          <a:p>
            <a:pPr marL="214313" indent="-214313">
              <a:buFont typeface="Arial" panose="020B0604020202020204" pitchFamily="34" charset="0"/>
              <a:buChar char="•"/>
            </a:pPr>
            <a:r>
              <a:rPr lang="en-US" dirty="0"/>
              <a:t>Upstaging to T1</a:t>
            </a:r>
          </a:p>
          <a:p>
            <a:pPr marL="214313" indent="-214313">
              <a:buFont typeface="Arial" panose="020B0604020202020204" pitchFamily="34" charset="0"/>
              <a:buChar char="•"/>
            </a:pPr>
            <a:r>
              <a:rPr lang="en-US" dirty="0"/>
              <a:t>LN invasion</a:t>
            </a:r>
          </a:p>
          <a:p>
            <a:pPr marL="214313" indent="-214313">
              <a:buFont typeface="Arial" panose="020B0604020202020204" pitchFamily="34" charset="0"/>
              <a:buChar char="•"/>
            </a:pPr>
            <a:r>
              <a:rPr lang="en-US" dirty="0"/>
              <a:t>+ Prostatic urethral</a:t>
            </a:r>
          </a:p>
        </p:txBody>
      </p:sp>
    </p:spTree>
    <p:extLst>
      <p:ext uri="{BB962C8B-B14F-4D97-AF65-F5344CB8AC3E}">
        <p14:creationId xmlns:p14="http://schemas.microsoft.com/office/powerpoint/2010/main" val="131945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5000" r="-25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61262" y="2699112"/>
            <a:ext cx="4468699" cy="1449142"/>
          </a:xfrm>
          <a:solidFill>
            <a:srgbClr val="00B5CC"/>
          </a:solidFill>
          <a:ln>
            <a:solidFill>
              <a:schemeClr val="tx1"/>
            </a:solidFill>
          </a:ln>
        </p:spPr>
        <p:txBody>
          <a:bodyPr/>
          <a:lstStyle/>
          <a:p>
            <a:pPr>
              <a:buClr>
                <a:schemeClr val="bg1"/>
              </a:buClr>
              <a:buFont typeface="Arial" panose="020B0604020202020204" pitchFamily="34" charset="0"/>
              <a:buChar char="•"/>
            </a:pPr>
            <a:r>
              <a:rPr lang="en-US" sz="2100" dirty="0">
                <a:solidFill>
                  <a:schemeClr val="bg1"/>
                </a:solidFill>
              </a:rPr>
              <a:t>Immediate cystectomy not mandatory if expeditious cystectomy after salvage attempt</a:t>
            </a:r>
          </a:p>
          <a:p>
            <a:pPr>
              <a:buClr>
                <a:schemeClr val="bg1"/>
              </a:buClr>
              <a:buFont typeface="Arial" panose="020B0604020202020204" pitchFamily="34" charset="0"/>
              <a:buChar char="•"/>
            </a:pPr>
            <a:r>
              <a:rPr lang="en-US" sz="2100" dirty="0">
                <a:solidFill>
                  <a:schemeClr val="bg1"/>
                </a:solidFill>
              </a:rPr>
              <a:t>Staging is critical</a:t>
            </a:r>
          </a:p>
          <a:p>
            <a:pPr>
              <a:buClr>
                <a:schemeClr val="bg1"/>
              </a:buClr>
              <a:buFont typeface="Arial" panose="020B0604020202020204" pitchFamily="34" charset="0"/>
              <a:buChar char="•"/>
            </a:pPr>
            <a:endParaRPr lang="en-US" sz="2100" dirty="0">
              <a:solidFill>
                <a:schemeClr val="bg1"/>
              </a:solidFill>
            </a:endParaRPr>
          </a:p>
        </p:txBody>
      </p:sp>
      <p:sp>
        <p:nvSpPr>
          <p:cNvPr id="4" name="Title 1">
            <a:extLst>
              <a:ext uri="{FF2B5EF4-FFF2-40B4-BE49-F238E27FC236}">
                <a16:creationId xmlns:a16="http://schemas.microsoft.com/office/drawing/2014/main" id="{70BB7186-C979-6843-B898-C5F43153F3F6}"/>
              </a:ext>
            </a:extLst>
          </p:cNvPr>
          <p:cNvSpPr txBox="1">
            <a:spLocks/>
          </p:cNvSpPr>
          <p:nvPr/>
        </p:nvSpPr>
        <p:spPr>
          <a:xfrm>
            <a:off x="4065956" y="691377"/>
            <a:ext cx="3918317" cy="1490720"/>
          </a:xfrm>
          <a:prstGeom prst="rect">
            <a:avLst/>
          </a:prstGeom>
          <a:solidFill>
            <a:schemeClr val="bg1"/>
          </a:solidFill>
          <a:ln>
            <a:noFill/>
          </a:ln>
        </p:spPr>
        <p:txBody>
          <a:bodyPr spcFirstLastPara="1" wrap="square" lIns="68569" tIns="68569" rIns="68569" bIns="68569"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8EC641"/>
              </a:buClr>
              <a:buSzPts val="2400"/>
              <a:buFont typeface="Roboto Slab"/>
              <a:buNone/>
              <a:defRPr sz="2400" b="1" i="0" u="none" strike="noStrike" cap="none" baseline="0">
                <a:solidFill>
                  <a:srgbClr val="8EC641"/>
                </a:solidFill>
                <a:latin typeface="Roboto Slab"/>
                <a:ea typeface="Roboto Slab"/>
                <a:cs typeface="Roboto Slab"/>
                <a:sym typeface="Roboto Slab"/>
              </a:defRPr>
            </a:lvl1pPr>
            <a:lvl2pPr marR="0" lvl="1" algn="l" rtl="0">
              <a:lnSpc>
                <a:spcPct val="100000"/>
              </a:lnSpc>
              <a:spcBef>
                <a:spcPts val="0"/>
              </a:spcBef>
              <a:spcAft>
                <a:spcPts val="0"/>
              </a:spcAft>
              <a:buClr>
                <a:schemeClr val="dk1"/>
              </a:buClr>
              <a:buSzPts val="2400"/>
              <a:buFont typeface="Oxygen"/>
              <a:buNone/>
              <a:defRPr sz="2400" b="1" i="0" u="none" strike="noStrike" cap="none">
                <a:solidFill>
                  <a:schemeClr val="dk1"/>
                </a:solidFill>
                <a:latin typeface="Oxygen"/>
                <a:ea typeface="Oxygen"/>
                <a:cs typeface="Oxygen"/>
                <a:sym typeface="Oxygen"/>
              </a:defRPr>
            </a:lvl2pPr>
            <a:lvl3pPr marR="0" lvl="2" algn="l" rtl="0">
              <a:lnSpc>
                <a:spcPct val="100000"/>
              </a:lnSpc>
              <a:spcBef>
                <a:spcPts val="0"/>
              </a:spcBef>
              <a:spcAft>
                <a:spcPts val="0"/>
              </a:spcAft>
              <a:buClr>
                <a:schemeClr val="dk1"/>
              </a:buClr>
              <a:buSzPts val="2400"/>
              <a:buFont typeface="Oxygen"/>
              <a:buNone/>
              <a:defRPr sz="2400" b="1" i="0" u="none" strike="noStrike" cap="none">
                <a:solidFill>
                  <a:schemeClr val="dk1"/>
                </a:solidFill>
                <a:latin typeface="Oxygen"/>
                <a:ea typeface="Oxygen"/>
                <a:cs typeface="Oxygen"/>
                <a:sym typeface="Oxygen"/>
              </a:defRPr>
            </a:lvl3pPr>
            <a:lvl4pPr marR="0" lvl="3" algn="l" rtl="0">
              <a:lnSpc>
                <a:spcPct val="100000"/>
              </a:lnSpc>
              <a:spcBef>
                <a:spcPts val="0"/>
              </a:spcBef>
              <a:spcAft>
                <a:spcPts val="0"/>
              </a:spcAft>
              <a:buClr>
                <a:schemeClr val="dk1"/>
              </a:buClr>
              <a:buSzPts val="2400"/>
              <a:buFont typeface="Oxygen"/>
              <a:buNone/>
              <a:defRPr sz="2400" b="1" i="0" u="none" strike="noStrike" cap="none">
                <a:solidFill>
                  <a:schemeClr val="dk1"/>
                </a:solidFill>
                <a:latin typeface="Oxygen"/>
                <a:ea typeface="Oxygen"/>
                <a:cs typeface="Oxygen"/>
                <a:sym typeface="Oxygen"/>
              </a:defRPr>
            </a:lvl4pPr>
            <a:lvl5pPr marR="0" lvl="4" algn="l" rtl="0">
              <a:lnSpc>
                <a:spcPct val="100000"/>
              </a:lnSpc>
              <a:spcBef>
                <a:spcPts val="0"/>
              </a:spcBef>
              <a:spcAft>
                <a:spcPts val="0"/>
              </a:spcAft>
              <a:buClr>
                <a:schemeClr val="dk1"/>
              </a:buClr>
              <a:buSzPts val="2400"/>
              <a:buFont typeface="Oxygen"/>
              <a:buNone/>
              <a:defRPr sz="2400" b="1" i="0" u="none" strike="noStrike" cap="none">
                <a:solidFill>
                  <a:schemeClr val="dk1"/>
                </a:solidFill>
                <a:latin typeface="Oxygen"/>
                <a:ea typeface="Oxygen"/>
                <a:cs typeface="Oxygen"/>
                <a:sym typeface="Oxygen"/>
              </a:defRPr>
            </a:lvl5pPr>
            <a:lvl6pPr marR="0" lvl="5" algn="l" rtl="0">
              <a:lnSpc>
                <a:spcPct val="100000"/>
              </a:lnSpc>
              <a:spcBef>
                <a:spcPts val="0"/>
              </a:spcBef>
              <a:spcAft>
                <a:spcPts val="0"/>
              </a:spcAft>
              <a:buClr>
                <a:schemeClr val="dk1"/>
              </a:buClr>
              <a:buSzPts val="2400"/>
              <a:buFont typeface="Oxygen"/>
              <a:buNone/>
              <a:defRPr sz="2400" b="1" i="0" u="none" strike="noStrike" cap="none">
                <a:solidFill>
                  <a:schemeClr val="dk1"/>
                </a:solidFill>
                <a:latin typeface="Oxygen"/>
                <a:ea typeface="Oxygen"/>
                <a:cs typeface="Oxygen"/>
                <a:sym typeface="Oxygen"/>
              </a:defRPr>
            </a:lvl6pPr>
            <a:lvl7pPr marR="0" lvl="6" algn="l" rtl="0">
              <a:lnSpc>
                <a:spcPct val="100000"/>
              </a:lnSpc>
              <a:spcBef>
                <a:spcPts val="0"/>
              </a:spcBef>
              <a:spcAft>
                <a:spcPts val="0"/>
              </a:spcAft>
              <a:buClr>
                <a:schemeClr val="dk1"/>
              </a:buClr>
              <a:buSzPts val="2400"/>
              <a:buFont typeface="Oxygen"/>
              <a:buNone/>
              <a:defRPr sz="2400" b="1" i="0" u="none" strike="noStrike" cap="none">
                <a:solidFill>
                  <a:schemeClr val="dk1"/>
                </a:solidFill>
                <a:latin typeface="Oxygen"/>
                <a:ea typeface="Oxygen"/>
                <a:cs typeface="Oxygen"/>
                <a:sym typeface="Oxygen"/>
              </a:defRPr>
            </a:lvl7pPr>
            <a:lvl8pPr marR="0" lvl="7" algn="l" rtl="0">
              <a:lnSpc>
                <a:spcPct val="100000"/>
              </a:lnSpc>
              <a:spcBef>
                <a:spcPts val="0"/>
              </a:spcBef>
              <a:spcAft>
                <a:spcPts val="0"/>
              </a:spcAft>
              <a:buClr>
                <a:schemeClr val="dk1"/>
              </a:buClr>
              <a:buSzPts val="2400"/>
              <a:buFont typeface="Oxygen"/>
              <a:buNone/>
              <a:defRPr sz="2400" b="1" i="0" u="none" strike="noStrike" cap="none">
                <a:solidFill>
                  <a:schemeClr val="dk1"/>
                </a:solidFill>
                <a:latin typeface="Oxygen"/>
                <a:ea typeface="Oxygen"/>
                <a:cs typeface="Oxygen"/>
                <a:sym typeface="Oxygen"/>
              </a:defRPr>
            </a:lvl8pPr>
            <a:lvl9pPr marR="0" lvl="8" algn="l" rtl="0">
              <a:lnSpc>
                <a:spcPct val="100000"/>
              </a:lnSpc>
              <a:spcBef>
                <a:spcPts val="0"/>
              </a:spcBef>
              <a:spcAft>
                <a:spcPts val="0"/>
              </a:spcAft>
              <a:buClr>
                <a:schemeClr val="dk1"/>
              </a:buClr>
              <a:buSzPts val="2400"/>
              <a:buFont typeface="Oxygen"/>
              <a:buNone/>
              <a:defRPr sz="2400" b="1" i="0" u="none" strike="noStrike" cap="none">
                <a:solidFill>
                  <a:schemeClr val="dk1"/>
                </a:solidFill>
                <a:latin typeface="Oxygen"/>
                <a:ea typeface="Oxygen"/>
                <a:cs typeface="Oxygen"/>
                <a:sym typeface="Oxygen"/>
              </a:defRPr>
            </a:lvl9pPr>
          </a:lstStyle>
          <a:p>
            <a:pPr defTabSz="685800" fontAlgn="auto"/>
            <a:r>
              <a:rPr lang="en-US" sz="3000" kern="0" dirty="0">
                <a:solidFill>
                  <a:schemeClr val="tx1"/>
                </a:solidFill>
              </a:rPr>
              <a:t>Surgical Options for </a:t>
            </a:r>
            <a:br>
              <a:rPr lang="en-US" sz="3000" kern="0" dirty="0">
                <a:solidFill>
                  <a:schemeClr val="tx1"/>
                </a:solidFill>
              </a:rPr>
            </a:br>
            <a:r>
              <a:rPr lang="en-US" sz="3000" kern="0" dirty="0">
                <a:solidFill>
                  <a:schemeClr val="tx1"/>
                </a:solidFill>
              </a:rPr>
              <a:t>BCG-Refractory NMIBC</a:t>
            </a:r>
          </a:p>
        </p:txBody>
      </p:sp>
    </p:spTree>
    <p:extLst>
      <p:ext uri="{BB962C8B-B14F-4D97-AF65-F5344CB8AC3E}">
        <p14:creationId xmlns:p14="http://schemas.microsoft.com/office/powerpoint/2010/main" val="2693696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7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846" y="360520"/>
            <a:ext cx="4827671" cy="609600"/>
          </a:xfrm>
        </p:spPr>
        <p:txBody>
          <a:bodyPr/>
          <a:lstStyle/>
          <a:p>
            <a:r>
              <a:rPr lang="en-US" sz="3000" b="1" dirty="0">
                <a:solidFill>
                  <a:schemeClr val="accent1">
                    <a:lumMod val="50000"/>
                  </a:schemeClr>
                </a:solidFill>
              </a:rPr>
              <a:t>Chemo-Radiation</a:t>
            </a:r>
          </a:p>
        </p:txBody>
      </p:sp>
    </p:spTree>
    <p:extLst>
      <p:ext uri="{BB962C8B-B14F-4D97-AF65-F5344CB8AC3E}">
        <p14:creationId xmlns:p14="http://schemas.microsoft.com/office/powerpoint/2010/main" val="2897105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9D7268-CE9D-484B-92E2-FCEB2517176E}"/>
              </a:ext>
            </a:extLst>
          </p:cNvPr>
          <p:cNvSpPr>
            <a:spLocks noGrp="1"/>
          </p:cNvSpPr>
          <p:nvPr>
            <p:ph idx="1"/>
          </p:nvPr>
        </p:nvSpPr>
        <p:spPr>
          <a:xfrm>
            <a:off x="6074626" y="2530477"/>
            <a:ext cx="2801745" cy="2978547"/>
          </a:xfrm>
        </p:spPr>
        <p:txBody>
          <a:bodyPr>
            <a:normAutofit lnSpcReduction="10000"/>
          </a:bodyPr>
          <a:lstStyle/>
          <a:p>
            <a:pPr>
              <a:buClr>
                <a:schemeClr val="tx1"/>
              </a:buClr>
              <a:buFont typeface="Arial" panose="020B0604020202020204" pitchFamily="34" charset="0"/>
              <a:buChar char="•"/>
            </a:pPr>
            <a:r>
              <a:rPr lang="en-US" dirty="0">
                <a:solidFill>
                  <a:schemeClr val="tx1"/>
                </a:solidFill>
              </a:rPr>
              <a:t>Group 1: New HGT1, no CIS</a:t>
            </a:r>
          </a:p>
          <a:p>
            <a:pPr lvl="1">
              <a:buClr>
                <a:schemeClr val="tx1"/>
              </a:buClr>
              <a:buFont typeface="Arial" panose="020B0604020202020204" pitchFamily="34" charset="0"/>
              <a:buChar char="•"/>
            </a:pPr>
            <a:r>
              <a:rPr lang="en-US" dirty="0">
                <a:solidFill>
                  <a:schemeClr val="tx1"/>
                </a:solidFill>
              </a:rPr>
              <a:t>Observation vs. radiotherapy</a:t>
            </a:r>
          </a:p>
          <a:p>
            <a:pPr>
              <a:buClr>
                <a:schemeClr val="tx1"/>
              </a:buClr>
              <a:buFont typeface="Arial" panose="020B0604020202020204" pitchFamily="34" charset="0"/>
              <a:buChar char="•"/>
            </a:pPr>
            <a:r>
              <a:rPr lang="en-US" dirty="0">
                <a:solidFill>
                  <a:schemeClr val="tx1"/>
                </a:solidFill>
              </a:rPr>
              <a:t>Group 2: CIS </a:t>
            </a:r>
          </a:p>
          <a:p>
            <a:pPr lvl="1">
              <a:buClr>
                <a:schemeClr val="tx1"/>
              </a:buClr>
              <a:buFont typeface="Arial" panose="020B0604020202020204" pitchFamily="34" charset="0"/>
              <a:buChar char="•"/>
            </a:pPr>
            <a:r>
              <a:rPr lang="en-US" dirty="0">
                <a:solidFill>
                  <a:schemeClr val="tx1"/>
                </a:solidFill>
              </a:rPr>
              <a:t>Intravesical therapy vs. radiotherapy </a:t>
            </a:r>
          </a:p>
        </p:txBody>
      </p:sp>
      <p:pic>
        <p:nvPicPr>
          <p:cNvPr id="4" name="Picture 3">
            <a:extLst>
              <a:ext uri="{FF2B5EF4-FFF2-40B4-BE49-F238E27FC236}">
                <a16:creationId xmlns:a16="http://schemas.microsoft.com/office/drawing/2014/main" id="{3ABD81C5-A0BB-C84F-AF6C-69A2F24764D7}"/>
              </a:ext>
            </a:extLst>
          </p:cNvPr>
          <p:cNvPicPr>
            <a:picLocks noChangeAspect="1"/>
          </p:cNvPicPr>
          <p:nvPr/>
        </p:nvPicPr>
        <p:blipFill>
          <a:blip r:embed="rId3"/>
          <a:stretch>
            <a:fillRect/>
          </a:stretch>
        </p:blipFill>
        <p:spPr>
          <a:xfrm>
            <a:off x="693675" y="287613"/>
            <a:ext cx="7870950" cy="2014037"/>
          </a:xfrm>
          <a:prstGeom prst="rect">
            <a:avLst/>
          </a:prstGeom>
        </p:spPr>
      </p:pic>
      <p:pic>
        <p:nvPicPr>
          <p:cNvPr id="6" name="Picture 5">
            <a:extLst>
              <a:ext uri="{FF2B5EF4-FFF2-40B4-BE49-F238E27FC236}">
                <a16:creationId xmlns:a16="http://schemas.microsoft.com/office/drawing/2014/main" id="{DAF1539B-1CE8-964E-92DD-5DD3326344D3}"/>
              </a:ext>
            </a:extLst>
          </p:cNvPr>
          <p:cNvPicPr>
            <a:picLocks noChangeAspect="1"/>
          </p:cNvPicPr>
          <p:nvPr/>
        </p:nvPicPr>
        <p:blipFill>
          <a:blip r:embed="rId4"/>
          <a:stretch>
            <a:fillRect/>
          </a:stretch>
        </p:blipFill>
        <p:spPr>
          <a:xfrm>
            <a:off x="258740" y="2680496"/>
            <a:ext cx="2822841" cy="2486024"/>
          </a:xfrm>
          <a:prstGeom prst="rect">
            <a:avLst/>
          </a:prstGeom>
        </p:spPr>
      </p:pic>
      <p:pic>
        <p:nvPicPr>
          <p:cNvPr id="7" name="Picture 6">
            <a:extLst>
              <a:ext uri="{FF2B5EF4-FFF2-40B4-BE49-F238E27FC236}">
                <a16:creationId xmlns:a16="http://schemas.microsoft.com/office/drawing/2014/main" id="{FD7EF665-03EA-9C41-8F24-18AA7C889B2E}"/>
              </a:ext>
            </a:extLst>
          </p:cNvPr>
          <p:cNvPicPr>
            <a:picLocks noChangeAspect="1"/>
          </p:cNvPicPr>
          <p:nvPr/>
        </p:nvPicPr>
        <p:blipFill>
          <a:blip r:embed="rId5"/>
          <a:stretch>
            <a:fillRect/>
          </a:stretch>
        </p:blipFill>
        <p:spPr>
          <a:xfrm>
            <a:off x="3081582" y="2530477"/>
            <a:ext cx="3069719" cy="2686004"/>
          </a:xfrm>
          <a:prstGeom prst="rect">
            <a:avLst/>
          </a:prstGeom>
        </p:spPr>
      </p:pic>
      <p:sp>
        <p:nvSpPr>
          <p:cNvPr id="9" name="Rounded Rectangle 8">
            <a:extLst>
              <a:ext uri="{FF2B5EF4-FFF2-40B4-BE49-F238E27FC236}">
                <a16:creationId xmlns:a16="http://schemas.microsoft.com/office/drawing/2014/main" id="{924A96F2-5685-A24A-A642-30EF5A0E13B5}"/>
              </a:ext>
            </a:extLst>
          </p:cNvPr>
          <p:cNvSpPr/>
          <p:nvPr/>
        </p:nvSpPr>
        <p:spPr>
          <a:xfrm>
            <a:off x="642938" y="5509024"/>
            <a:ext cx="7972425" cy="784269"/>
          </a:xfrm>
          <a:prstGeom prst="roundRect">
            <a:avLst/>
          </a:prstGeom>
          <a:gradFill>
            <a:gsLst>
              <a:gs pos="0">
                <a:srgbClr val="00B5CC"/>
              </a:gs>
              <a:gs pos="100000">
                <a:srgbClr val="00B5C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No difference between radiotherapy and conservative management in progression, recurrence or survival </a:t>
            </a:r>
          </a:p>
        </p:txBody>
      </p:sp>
    </p:spTree>
    <p:extLst>
      <p:ext uri="{BB962C8B-B14F-4D97-AF65-F5344CB8AC3E}">
        <p14:creationId xmlns:p14="http://schemas.microsoft.com/office/powerpoint/2010/main" val="3883869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84249" y="339793"/>
            <a:ext cx="7830925" cy="1670807"/>
          </a:xfrm>
          <a:prstGeom prst="rect">
            <a:avLst/>
          </a:prstGeom>
        </p:spPr>
      </p:pic>
      <p:pic>
        <p:nvPicPr>
          <p:cNvPr id="5" name="Picture 4"/>
          <p:cNvPicPr>
            <a:picLocks noChangeAspect="1"/>
          </p:cNvPicPr>
          <p:nvPr/>
        </p:nvPicPr>
        <p:blipFill>
          <a:blip r:embed="rId4"/>
          <a:stretch>
            <a:fillRect/>
          </a:stretch>
        </p:blipFill>
        <p:spPr>
          <a:xfrm>
            <a:off x="1554670" y="2114242"/>
            <a:ext cx="4000095" cy="3769187"/>
          </a:xfrm>
          <a:prstGeom prst="rect">
            <a:avLst/>
          </a:prstGeom>
        </p:spPr>
      </p:pic>
      <p:sp>
        <p:nvSpPr>
          <p:cNvPr id="6" name="TextBox 5">
            <a:extLst>
              <a:ext uri="{FF2B5EF4-FFF2-40B4-BE49-F238E27FC236}">
                <a16:creationId xmlns:a16="http://schemas.microsoft.com/office/drawing/2014/main" id="{5E6EA4BC-0685-EC4C-9EBD-6D77B0D7851F}"/>
              </a:ext>
            </a:extLst>
          </p:cNvPr>
          <p:cNvSpPr txBox="1"/>
          <p:nvPr/>
        </p:nvSpPr>
        <p:spPr>
          <a:xfrm>
            <a:off x="5779605" y="2653418"/>
            <a:ext cx="2910719" cy="2308324"/>
          </a:xfrm>
          <a:prstGeom prst="rect">
            <a:avLst/>
          </a:prstGeom>
          <a:noFill/>
          <a:ln w="38100">
            <a:solidFill>
              <a:srgbClr val="FF0000"/>
            </a:solidFill>
          </a:ln>
        </p:spPr>
        <p:txBody>
          <a:bodyPr wrap="square" rtlCol="0">
            <a:spAutoFit/>
          </a:bodyPr>
          <a:lstStyle/>
          <a:p>
            <a:r>
              <a:rPr lang="en-US" dirty="0"/>
              <a:t>Non-randomized</a:t>
            </a:r>
          </a:p>
          <a:p>
            <a:endParaRPr lang="en-US" dirty="0"/>
          </a:p>
          <a:p>
            <a:r>
              <a:rPr lang="en-US" dirty="0"/>
              <a:t>CR achieved in 88%</a:t>
            </a:r>
          </a:p>
          <a:p>
            <a:endParaRPr lang="en-US" dirty="0"/>
          </a:p>
          <a:p>
            <a:r>
              <a:rPr lang="en-US" dirty="0"/>
              <a:t>70% “pleased” or “delighted” with urinary function</a:t>
            </a:r>
          </a:p>
          <a:p>
            <a:endParaRPr lang="en-US" dirty="0"/>
          </a:p>
          <a:p>
            <a:r>
              <a:rPr lang="en-US" dirty="0"/>
              <a:t>80% preserved bladder</a:t>
            </a:r>
          </a:p>
        </p:txBody>
      </p:sp>
      <p:sp>
        <p:nvSpPr>
          <p:cNvPr id="7" name="Oval 6">
            <a:extLst>
              <a:ext uri="{FF2B5EF4-FFF2-40B4-BE49-F238E27FC236}">
                <a16:creationId xmlns:a16="http://schemas.microsoft.com/office/drawing/2014/main" id="{8EEA46F9-7BCA-F74D-AF38-68FB85CBBFBC}"/>
              </a:ext>
            </a:extLst>
          </p:cNvPr>
          <p:cNvSpPr/>
          <p:nvPr/>
        </p:nvSpPr>
        <p:spPr>
          <a:xfrm>
            <a:off x="3480873" y="4425090"/>
            <a:ext cx="313082" cy="28326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768B60A-D7CE-434F-83E7-2764FA5E904F}"/>
              </a:ext>
            </a:extLst>
          </p:cNvPr>
          <p:cNvSpPr/>
          <p:nvPr/>
        </p:nvSpPr>
        <p:spPr>
          <a:xfrm>
            <a:off x="4912378" y="4121943"/>
            <a:ext cx="313082" cy="28326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0899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98BB3988-149E-F74F-B786-F56FD3148BF9}"/>
              </a:ext>
            </a:extLst>
          </p:cNvPr>
          <p:cNvSpPr>
            <a:spLocks noGrp="1" noChangeArrowheads="1"/>
          </p:cNvSpPr>
          <p:nvPr>
            <p:ph type="title"/>
          </p:nvPr>
        </p:nvSpPr>
        <p:spPr/>
        <p:txBody>
          <a:bodyPr/>
          <a:lstStyle/>
          <a:p>
            <a:pPr algn="l" eaLnBrk="1" hangingPunct="1"/>
            <a:r>
              <a:rPr lang="en-US" altLang="en-US" dirty="0"/>
              <a:t>Disclosures</a:t>
            </a:r>
          </a:p>
        </p:txBody>
      </p:sp>
      <p:sp>
        <p:nvSpPr>
          <p:cNvPr id="16386" name="Rectangle 3">
            <a:extLst>
              <a:ext uri="{FF2B5EF4-FFF2-40B4-BE49-F238E27FC236}">
                <a16:creationId xmlns:a16="http://schemas.microsoft.com/office/drawing/2014/main" id="{6585DC0A-9A40-774E-8304-FC4819159164}"/>
              </a:ext>
            </a:extLst>
          </p:cNvPr>
          <p:cNvSpPr>
            <a:spLocks noGrp="1" noChangeArrowheads="1"/>
          </p:cNvSpPr>
          <p:nvPr>
            <p:ph idx="1"/>
          </p:nvPr>
        </p:nvSpPr>
        <p:spPr/>
        <p:txBody>
          <a:bodyPr>
            <a:normAutofit/>
          </a:bodyPr>
          <a:lstStyle/>
          <a:p>
            <a:r>
              <a:rPr lang="en-US" altLang="en-US" sz="3600" dirty="0"/>
              <a:t>Research Funding</a:t>
            </a:r>
          </a:p>
          <a:p>
            <a:pPr lvl="1"/>
            <a:r>
              <a:rPr lang="en-US" altLang="en-US" sz="3200" dirty="0"/>
              <a:t>PCORI</a:t>
            </a:r>
          </a:p>
          <a:p>
            <a:r>
              <a:rPr lang="en-US" altLang="en-US" sz="3600" dirty="0"/>
              <a:t>Advisory Board</a:t>
            </a:r>
          </a:p>
          <a:p>
            <a:pPr lvl="1"/>
            <a:r>
              <a:rPr lang="en-US" altLang="en-US" sz="3200" dirty="0" err="1"/>
              <a:t>Photocure</a:t>
            </a:r>
            <a:endParaRPr lang="en-US" altLang="en-US" sz="3200" dirty="0"/>
          </a:p>
          <a:p>
            <a:pPr lvl="1"/>
            <a:r>
              <a:rPr lang="en-US" altLang="en-US" sz="3200" dirty="0" err="1"/>
              <a:t>Urogen</a:t>
            </a:r>
            <a:endParaRPr lang="en-US" altLang="en-US" sz="3200" dirty="0"/>
          </a:p>
          <a:p>
            <a:r>
              <a:rPr lang="en-US" altLang="en-US" sz="3600" dirty="0"/>
              <a:t>Consultant</a:t>
            </a:r>
          </a:p>
          <a:p>
            <a:pPr lvl="1"/>
            <a:r>
              <a:rPr lang="en-US" altLang="en-US" sz="3200" dirty="0"/>
              <a:t>Merck</a:t>
            </a:r>
          </a:p>
          <a:p>
            <a:pPr eaLnBrk="1" hangingPunct="1">
              <a:buFont typeface="Wingdings" pitchFamily="2" charset="2"/>
              <a:buChar char="§"/>
            </a:pPr>
            <a:endParaRPr lang="en-US" altLang="en-US" sz="3600" dirty="0"/>
          </a:p>
        </p:txBody>
      </p:sp>
    </p:spTree>
    <p:extLst>
      <p:ext uri="{BB962C8B-B14F-4D97-AF65-F5344CB8AC3E}">
        <p14:creationId xmlns:p14="http://schemas.microsoft.com/office/powerpoint/2010/main" val="625803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A3B140-6FEC-0E4B-B487-9482F1D781F9}"/>
              </a:ext>
            </a:extLst>
          </p:cNvPr>
          <p:cNvSpPr>
            <a:spLocks noGrp="1"/>
          </p:cNvSpPr>
          <p:nvPr>
            <p:ph type="title"/>
          </p:nvPr>
        </p:nvSpPr>
        <p:spPr>
          <a:xfrm>
            <a:off x="492919" y="1051047"/>
            <a:ext cx="8199197" cy="1668116"/>
          </a:xfrm>
        </p:spPr>
        <p:txBody>
          <a:bodyPr/>
          <a:lstStyle/>
          <a:p>
            <a:pPr eaLnBrk="1" hangingPunct="1">
              <a:defRPr/>
            </a:pPr>
            <a:r>
              <a:rPr lang="en-US" sz="1800" dirty="0">
                <a:solidFill>
                  <a:schemeClr val="tx1"/>
                </a:solidFill>
              </a:rPr>
              <a:t>RTOG 0926</a:t>
            </a:r>
            <a:r>
              <a:rPr lang="en-US" sz="1050" dirty="0">
                <a:solidFill>
                  <a:schemeClr val="tx1"/>
                </a:solidFill>
              </a:rPr>
              <a:t>:</a:t>
            </a:r>
            <a:br>
              <a:rPr lang="en-US" sz="1800" dirty="0">
                <a:solidFill>
                  <a:schemeClr val="tx1"/>
                </a:solidFill>
              </a:rPr>
            </a:br>
            <a:r>
              <a:rPr lang="en-US" sz="1800" dirty="0">
                <a:solidFill>
                  <a:schemeClr val="tx1"/>
                </a:solidFill>
              </a:rPr>
              <a:t>A PHASE II PROTOCOL FOR PATIENTS WITH STAGE T1 BLADDER CANCER TO EVALUATE SELECTIVE BLADDER PRESERVING TREATMENT BY RADIATION THERAPY CONCURRENT WITH RADIOSENSITIZING CHEMOTHERAPY FOLLOWING A THOROUGH TRANSURETHRAL SURGICAL RE-STAGING </a:t>
            </a:r>
            <a:br>
              <a:rPr lang="en-US" sz="1050" dirty="0">
                <a:solidFill>
                  <a:schemeClr val="tx1"/>
                </a:solidFill>
              </a:rPr>
            </a:br>
            <a:endParaRPr lang="en-US" sz="1050" dirty="0">
              <a:solidFill>
                <a:schemeClr val="tx1"/>
              </a:solidFill>
            </a:endParaRPr>
          </a:p>
        </p:txBody>
      </p:sp>
      <p:pic>
        <p:nvPicPr>
          <p:cNvPr id="26628" name="Picture 5" descr="rtog inclusion.png">
            <a:extLst>
              <a:ext uri="{FF2B5EF4-FFF2-40B4-BE49-F238E27FC236}">
                <a16:creationId xmlns:a16="http://schemas.microsoft.com/office/drawing/2014/main" id="{BED5DB32-D6A3-CE40-B4CC-F82B3EF6B21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2550" y="2782001"/>
            <a:ext cx="6457950" cy="180260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1DC0E6E-DFA6-394E-95E0-3BCC0AE4C766}"/>
              </a:ext>
            </a:extLst>
          </p:cNvPr>
          <p:cNvSpPr/>
          <p:nvPr/>
        </p:nvSpPr>
        <p:spPr>
          <a:xfrm>
            <a:off x="1793084" y="2953448"/>
            <a:ext cx="5831681" cy="500063"/>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 name="Rectangle 7">
            <a:extLst>
              <a:ext uri="{FF2B5EF4-FFF2-40B4-BE49-F238E27FC236}">
                <a16:creationId xmlns:a16="http://schemas.microsoft.com/office/drawing/2014/main" id="{F40623CD-1A02-0442-9F53-B65CEB6F7B9C}"/>
              </a:ext>
            </a:extLst>
          </p:cNvPr>
          <p:cNvSpPr/>
          <p:nvPr/>
        </p:nvSpPr>
        <p:spPr>
          <a:xfrm>
            <a:off x="1801419" y="3880948"/>
            <a:ext cx="5831681" cy="329803"/>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 name="Rectangle 1">
            <a:extLst>
              <a:ext uri="{FF2B5EF4-FFF2-40B4-BE49-F238E27FC236}">
                <a16:creationId xmlns:a16="http://schemas.microsoft.com/office/drawing/2014/main" id="{706929F1-F930-1949-95C1-92A6A7796518}"/>
              </a:ext>
            </a:extLst>
          </p:cNvPr>
          <p:cNvSpPr/>
          <p:nvPr/>
        </p:nvSpPr>
        <p:spPr>
          <a:xfrm>
            <a:off x="492920" y="4710283"/>
            <a:ext cx="8315325" cy="923330"/>
          </a:xfrm>
          <a:prstGeom prst="rect">
            <a:avLst/>
          </a:prstGeom>
        </p:spPr>
        <p:txBody>
          <a:bodyPr wrap="square">
            <a:spAutoFit/>
          </a:bodyPr>
          <a:lstStyle/>
          <a:p>
            <a:pPr marL="604838" lvl="1" indent="-257175">
              <a:buClr>
                <a:schemeClr val="tx1"/>
              </a:buClr>
              <a:buFont typeface="Arial" panose="020B0604020202020204" pitchFamily="34" charset="0"/>
              <a:buChar char="•"/>
            </a:pPr>
            <a:r>
              <a:rPr lang="en-US" altLang="en-US" dirty="0"/>
              <a:t>Single arm study to evaluate chemoradiation in patients with HGT1 UCC bladder</a:t>
            </a:r>
          </a:p>
          <a:p>
            <a:pPr marL="604838" lvl="1" indent="-257175">
              <a:buClr>
                <a:schemeClr val="tx1"/>
              </a:buClr>
              <a:buFont typeface="Arial" panose="020B0604020202020204" pitchFamily="34" charset="0"/>
              <a:buChar char="•"/>
            </a:pPr>
            <a:r>
              <a:rPr lang="en-US" altLang="en-US" dirty="0"/>
              <a:t>Primary endpoint:  Radical cystectomy rate at 3 years</a:t>
            </a:r>
          </a:p>
          <a:p>
            <a:pPr marL="604838" lvl="1" indent="-257175">
              <a:buClr>
                <a:schemeClr val="tx1"/>
              </a:buClr>
              <a:buFont typeface="Arial" panose="020B0604020202020204" pitchFamily="34" charset="0"/>
              <a:buChar char="•"/>
            </a:pPr>
            <a:r>
              <a:rPr lang="en-US" altLang="en-US" dirty="0"/>
              <a:t>Accrual is closed, estimated completion 2023</a:t>
            </a:r>
          </a:p>
        </p:txBody>
      </p:sp>
    </p:spTree>
    <p:extLst>
      <p:ext uri="{BB962C8B-B14F-4D97-AF65-F5344CB8AC3E}">
        <p14:creationId xmlns:p14="http://schemas.microsoft.com/office/powerpoint/2010/main" val="3313067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55D95C-AE9F-5643-95C2-0526FE2E7A50}"/>
              </a:ext>
            </a:extLst>
          </p:cNvPr>
          <p:cNvSpPr>
            <a:spLocks noGrp="1"/>
          </p:cNvSpPr>
          <p:nvPr>
            <p:ph type="title"/>
          </p:nvPr>
        </p:nvSpPr>
        <p:spPr>
          <a:xfrm>
            <a:off x="181761" y="545016"/>
            <a:ext cx="5109032" cy="795261"/>
          </a:xfrm>
        </p:spPr>
        <p:txBody>
          <a:bodyPr/>
          <a:lstStyle/>
          <a:p>
            <a:pPr eaLnBrk="1" hangingPunct="1">
              <a:defRPr/>
            </a:pPr>
            <a:r>
              <a:rPr lang="en-US" sz="3000" b="1" dirty="0">
                <a:solidFill>
                  <a:schemeClr val="accent1">
                    <a:lumMod val="50000"/>
                  </a:schemeClr>
                </a:solidFill>
                <a:latin typeface="+mn-lt"/>
              </a:rPr>
              <a:t>Chemo after BCG Failure</a:t>
            </a:r>
          </a:p>
        </p:txBody>
      </p:sp>
    </p:spTree>
    <p:extLst>
      <p:ext uri="{BB962C8B-B14F-4D97-AF65-F5344CB8AC3E}">
        <p14:creationId xmlns:p14="http://schemas.microsoft.com/office/powerpoint/2010/main" val="2404360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4B891-F5D3-B24A-9E4C-DB913AEB127C}"/>
              </a:ext>
            </a:extLst>
          </p:cNvPr>
          <p:cNvSpPr>
            <a:spLocks noGrp="1"/>
          </p:cNvSpPr>
          <p:nvPr>
            <p:ph type="title"/>
          </p:nvPr>
        </p:nvSpPr>
        <p:spPr>
          <a:xfrm>
            <a:off x="1960511" y="341567"/>
            <a:ext cx="5058172" cy="609600"/>
          </a:xfrm>
        </p:spPr>
        <p:txBody>
          <a:bodyPr>
            <a:normAutofit fontScale="90000"/>
          </a:bodyPr>
          <a:lstStyle/>
          <a:p>
            <a:pPr algn="ctr"/>
            <a:r>
              <a:rPr lang="en-US" sz="4000" b="1" dirty="0">
                <a:solidFill>
                  <a:schemeClr val="accent1">
                    <a:lumMod val="50000"/>
                  </a:schemeClr>
                </a:solidFill>
              </a:rPr>
              <a:t>Valrubicin</a:t>
            </a:r>
          </a:p>
        </p:txBody>
      </p:sp>
      <p:sp>
        <p:nvSpPr>
          <p:cNvPr id="3" name="Content Placeholder 2">
            <a:extLst>
              <a:ext uri="{FF2B5EF4-FFF2-40B4-BE49-F238E27FC236}">
                <a16:creationId xmlns:a16="http://schemas.microsoft.com/office/drawing/2014/main" id="{7A0B8BF6-6DE4-544D-A037-73203CDB470B}"/>
              </a:ext>
            </a:extLst>
          </p:cNvPr>
          <p:cNvSpPr>
            <a:spLocks noGrp="1"/>
          </p:cNvSpPr>
          <p:nvPr>
            <p:ph idx="1"/>
          </p:nvPr>
        </p:nvSpPr>
        <p:spPr>
          <a:xfrm>
            <a:off x="462516" y="2404674"/>
            <a:ext cx="8054163" cy="4010452"/>
          </a:xfrm>
        </p:spPr>
        <p:txBody>
          <a:bodyPr>
            <a:normAutofit/>
          </a:bodyPr>
          <a:lstStyle/>
          <a:p>
            <a:pPr>
              <a:buClr>
                <a:schemeClr val="tx1"/>
              </a:buClr>
              <a:buFont typeface="Arial" panose="020B0604020202020204" pitchFamily="34" charset="0"/>
              <a:buChar char="•"/>
            </a:pPr>
            <a:r>
              <a:rPr lang="en-US" sz="2400" dirty="0">
                <a:solidFill>
                  <a:schemeClr val="tx1"/>
                </a:solidFill>
              </a:rPr>
              <a:t>Only approved intravesical agent for BCG-Refractory CIS when cystectomy not an option</a:t>
            </a:r>
          </a:p>
          <a:p>
            <a:pPr>
              <a:buClr>
                <a:schemeClr val="tx1"/>
              </a:buClr>
              <a:buFont typeface="Arial" panose="020B0604020202020204" pitchFamily="34" charset="0"/>
              <a:buChar char="•"/>
            </a:pPr>
            <a:r>
              <a:rPr lang="en-US" sz="2400" dirty="0">
                <a:solidFill>
                  <a:schemeClr val="tx1"/>
                </a:solidFill>
              </a:rPr>
              <a:t>Single-arm study of patients with BCG Failure</a:t>
            </a:r>
          </a:p>
          <a:p>
            <a:pPr lvl="1">
              <a:buClr>
                <a:schemeClr val="tx1"/>
              </a:buClr>
              <a:buFont typeface="Arial" panose="020B0604020202020204" pitchFamily="34" charset="0"/>
              <a:buChar char="•"/>
            </a:pPr>
            <a:r>
              <a:rPr lang="en-US" sz="2800" dirty="0">
                <a:solidFill>
                  <a:schemeClr val="tx1"/>
                </a:solidFill>
              </a:rPr>
              <a:t>70% with &gt;=2 prior BCG courses</a:t>
            </a:r>
          </a:p>
          <a:p>
            <a:pPr lvl="1">
              <a:buClr>
                <a:schemeClr val="tx1"/>
              </a:buClr>
              <a:buFont typeface="Arial" panose="020B0604020202020204" pitchFamily="34" charset="0"/>
              <a:buChar char="•"/>
            </a:pPr>
            <a:r>
              <a:rPr lang="en-US" sz="2800" dirty="0">
                <a:solidFill>
                  <a:schemeClr val="tx1"/>
                </a:solidFill>
              </a:rPr>
              <a:t>81% with 3-24mo interval between last </a:t>
            </a:r>
            <a:r>
              <a:rPr lang="en-US" sz="2800" dirty="0" err="1">
                <a:solidFill>
                  <a:schemeClr val="tx1"/>
                </a:solidFill>
              </a:rPr>
              <a:t>tx</a:t>
            </a:r>
            <a:r>
              <a:rPr lang="en-US" sz="2800" dirty="0">
                <a:solidFill>
                  <a:schemeClr val="tx1"/>
                </a:solidFill>
              </a:rPr>
              <a:t> and valrubicin</a:t>
            </a:r>
          </a:p>
          <a:p>
            <a:pPr lvl="1">
              <a:buClr>
                <a:schemeClr val="tx1"/>
              </a:buClr>
              <a:buFont typeface="Arial" panose="020B0604020202020204" pitchFamily="34" charset="0"/>
              <a:buChar char="•"/>
            </a:pPr>
            <a:r>
              <a:rPr lang="en-US" sz="2800" dirty="0">
                <a:solidFill>
                  <a:schemeClr val="tx1"/>
                </a:solidFill>
              </a:rPr>
              <a:t>Unclear % BCG unresponsive</a:t>
            </a:r>
          </a:p>
          <a:p>
            <a:pPr>
              <a:buClr>
                <a:schemeClr val="tx1"/>
              </a:buClr>
              <a:buFont typeface="Arial" panose="020B0604020202020204" pitchFamily="34" charset="0"/>
              <a:buChar char="•"/>
            </a:pPr>
            <a:r>
              <a:rPr lang="en-US" sz="2400" dirty="0">
                <a:solidFill>
                  <a:schemeClr val="tx1"/>
                </a:solidFill>
              </a:rPr>
              <a:t>Primary outcomes DFR 6 months = 21% </a:t>
            </a:r>
          </a:p>
          <a:p>
            <a:pPr>
              <a:buClr>
                <a:schemeClr val="tx1"/>
              </a:buClr>
              <a:buFont typeface="Arial" panose="020B0604020202020204" pitchFamily="34" charset="0"/>
              <a:buChar char="•"/>
            </a:pPr>
            <a:r>
              <a:rPr lang="en-US" sz="2400" dirty="0">
                <a:solidFill>
                  <a:schemeClr val="tx1"/>
                </a:solidFill>
              </a:rPr>
              <a:t>Suboptimal salvage therapy for BCG failure</a:t>
            </a:r>
          </a:p>
          <a:p>
            <a:pPr>
              <a:buClr>
                <a:schemeClr val="tx1"/>
              </a:buClr>
              <a:buFont typeface="Arial" panose="020B0604020202020204" pitchFamily="34" charset="0"/>
              <a:buChar char="•"/>
            </a:pPr>
            <a:endParaRPr lang="en-US" sz="2400" dirty="0">
              <a:solidFill>
                <a:schemeClr val="tx1"/>
              </a:solidFill>
            </a:endParaRPr>
          </a:p>
        </p:txBody>
      </p:sp>
      <p:sp>
        <p:nvSpPr>
          <p:cNvPr id="4" name="TextBox 3">
            <a:extLst>
              <a:ext uri="{FF2B5EF4-FFF2-40B4-BE49-F238E27FC236}">
                <a16:creationId xmlns:a16="http://schemas.microsoft.com/office/drawing/2014/main" id="{0ED01FBB-4B4E-8A4B-8B9E-DDAF8C7B76E6}"/>
              </a:ext>
            </a:extLst>
          </p:cNvPr>
          <p:cNvSpPr txBox="1"/>
          <p:nvPr/>
        </p:nvSpPr>
        <p:spPr>
          <a:xfrm>
            <a:off x="5466286" y="6415126"/>
            <a:ext cx="2322174" cy="323165"/>
          </a:xfrm>
          <a:prstGeom prst="rect">
            <a:avLst/>
          </a:prstGeom>
          <a:noFill/>
        </p:spPr>
        <p:txBody>
          <a:bodyPr wrap="none" rtlCol="0">
            <a:spAutoFit/>
          </a:bodyPr>
          <a:lstStyle/>
          <a:p>
            <a:r>
              <a:rPr lang="en-US" sz="1500" dirty="0"/>
              <a:t>Steinberg et al, </a:t>
            </a:r>
            <a:r>
              <a:rPr lang="en-US" sz="1500" i="1" dirty="0"/>
              <a:t>J </a:t>
            </a:r>
            <a:r>
              <a:rPr lang="en-US" sz="1500" i="1" dirty="0" err="1"/>
              <a:t>Urol</a:t>
            </a:r>
            <a:r>
              <a:rPr lang="en-US" sz="1500" i="1" dirty="0"/>
              <a:t>, </a:t>
            </a:r>
            <a:r>
              <a:rPr lang="en-US" sz="1500" dirty="0"/>
              <a:t>2000</a:t>
            </a:r>
          </a:p>
        </p:txBody>
      </p:sp>
      <p:pic>
        <p:nvPicPr>
          <p:cNvPr id="5" name="Picture 4">
            <a:extLst>
              <a:ext uri="{FF2B5EF4-FFF2-40B4-BE49-F238E27FC236}">
                <a16:creationId xmlns:a16="http://schemas.microsoft.com/office/drawing/2014/main" id="{7E1AD402-E7D0-4E41-AE2F-27E09FCF85E7}"/>
              </a:ext>
            </a:extLst>
          </p:cNvPr>
          <p:cNvPicPr>
            <a:picLocks noChangeAspect="1"/>
          </p:cNvPicPr>
          <p:nvPr/>
        </p:nvPicPr>
        <p:blipFill>
          <a:blip r:embed="rId3"/>
          <a:stretch>
            <a:fillRect/>
          </a:stretch>
        </p:blipFill>
        <p:spPr>
          <a:xfrm>
            <a:off x="1288916" y="1084983"/>
            <a:ext cx="6624536" cy="1185874"/>
          </a:xfrm>
          <a:prstGeom prst="rect">
            <a:avLst/>
          </a:prstGeom>
          <a:ln>
            <a:solidFill>
              <a:schemeClr val="tx1"/>
            </a:solidFill>
          </a:ln>
        </p:spPr>
      </p:pic>
    </p:spTree>
    <p:extLst>
      <p:ext uri="{BB962C8B-B14F-4D97-AF65-F5344CB8AC3E}">
        <p14:creationId xmlns:p14="http://schemas.microsoft.com/office/powerpoint/2010/main" val="2863575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7">
            <a:extLst>
              <a:ext uri="{FF2B5EF4-FFF2-40B4-BE49-F238E27FC236}">
                <a16:creationId xmlns:a16="http://schemas.microsoft.com/office/drawing/2014/main" id="{46ED3DAE-F9CD-3B4D-9294-669ABE019265}"/>
              </a:ext>
            </a:extLst>
          </p:cNvPr>
          <p:cNvSpPr>
            <a:spLocks noGrp="1"/>
          </p:cNvSpPr>
          <p:nvPr>
            <p:ph idx="1"/>
          </p:nvPr>
        </p:nvSpPr>
        <p:spPr>
          <a:xfrm>
            <a:off x="900113" y="3200399"/>
            <a:ext cx="7350919" cy="3155795"/>
          </a:xfrm>
        </p:spPr>
        <p:txBody>
          <a:bodyPr>
            <a:normAutofit/>
          </a:bodyPr>
          <a:lstStyle/>
          <a:p>
            <a:pPr marL="0" indent="0">
              <a:buNone/>
            </a:pPr>
            <a:endParaRPr lang="en-US" altLang="en-US" sz="3200" dirty="0">
              <a:solidFill>
                <a:schemeClr val="tx1"/>
              </a:solidFill>
            </a:endParaRPr>
          </a:p>
          <a:p>
            <a:pPr marL="511969" lvl="1" indent="-164306">
              <a:buClr>
                <a:schemeClr val="tx2"/>
              </a:buClr>
            </a:pPr>
            <a:r>
              <a:rPr lang="en-US" altLang="en-US" sz="2800" dirty="0">
                <a:solidFill>
                  <a:schemeClr val="tx1"/>
                </a:solidFill>
              </a:rPr>
              <a:t>Single arm study, 55 patients</a:t>
            </a:r>
          </a:p>
          <a:p>
            <a:pPr marL="511969" lvl="1" indent="-164306">
              <a:spcBef>
                <a:spcPts val="1125"/>
              </a:spcBef>
              <a:buClr>
                <a:schemeClr val="tx2"/>
              </a:buClr>
            </a:pPr>
            <a:r>
              <a:rPr lang="en-US" altLang="en-US" sz="2800" dirty="0">
                <a:solidFill>
                  <a:schemeClr val="tx1"/>
                </a:solidFill>
              </a:rPr>
              <a:t>2g gemcitabine/100cc NS</a:t>
            </a:r>
          </a:p>
          <a:p>
            <a:pPr marL="850106" lvl="2" indent="-164306">
              <a:spcBef>
                <a:spcPts val="1125"/>
              </a:spcBef>
              <a:buClr>
                <a:schemeClr val="tx2"/>
              </a:buClr>
            </a:pPr>
            <a:r>
              <a:rPr lang="en-US" altLang="en-US" sz="2400" dirty="0">
                <a:solidFill>
                  <a:schemeClr val="tx1"/>
                </a:solidFill>
              </a:rPr>
              <a:t>Weekly x 6</a:t>
            </a:r>
          </a:p>
          <a:p>
            <a:pPr marL="850106" lvl="2" indent="-164306">
              <a:spcBef>
                <a:spcPts val="1125"/>
              </a:spcBef>
              <a:buClr>
                <a:schemeClr val="tx2"/>
              </a:buClr>
            </a:pPr>
            <a:r>
              <a:rPr lang="en-US" altLang="en-US" sz="2400" dirty="0">
                <a:solidFill>
                  <a:schemeClr val="tx1"/>
                </a:solidFill>
              </a:rPr>
              <a:t>Maintenance: monthly x 1</a:t>
            </a:r>
          </a:p>
          <a:p>
            <a:pPr marL="850106" lvl="2" indent="-164306">
              <a:spcBef>
                <a:spcPts val="1125"/>
              </a:spcBef>
              <a:buClr>
                <a:schemeClr val="tx2"/>
              </a:buClr>
            </a:pPr>
            <a:r>
              <a:rPr lang="en-US" altLang="en-US" sz="2400" dirty="0">
                <a:solidFill>
                  <a:schemeClr val="tx1"/>
                </a:solidFill>
              </a:rPr>
              <a:t>Dwell time: 1hr</a:t>
            </a:r>
          </a:p>
        </p:txBody>
      </p:sp>
      <p:pic>
        <p:nvPicPr>
          <p:cNvPr id="11267" name="Picture 1" descr="so353 title.png">
            <a:extLst>
              <a:ext uri="{FF2B5EF4-FFF2-40B4-BE49-F238E27FC236}">
                <a16:creationId xmlns:a16="http://schemas.microsoft.com/office/drawing/2014/main" id="{BF3495FC-BC8F-8440-BA21-F19221D1F6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6344" y="1676400"/>
            <a:ext cx="6687741" cy="1600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268" name="Picture 3" descr="s0353 cite.png">
            <a:extLst>
              <a:ext uri="{FF2B5EF4-FFF2-40B4-BE49-F238E27FC236}">
                <a16:creationId xmlns:a16="http://schemas.microsoft.com/office/drawing/2014/main" id="{91FC2E3D-825B-7645-8894-344A8D489B0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14500" y="3301604"/>
            <a:ext cx="57150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4">
            <a:extLst>
              <a:ext uri="{FF2B5EF4-FFF2-40B4-BE49-F238E27FC236}">
                <a16:creationId xmlns:a16="http://schemas.microsoft.com/office/drawing/2014/main" id="{A7CDA6CF-7AC8-4F48-BBF5-2EBB9C71FCA4}"/>
              </a:ext>
            </a:extLst>
          </p:cNvPr>
          <p:cNvSpPr txBox="1">
            <a:spLocks/>
          </p:cNvSpPr>
          <p:nvPr/>
        </p:nvSpPr>
        <p:spPr>
          <a:xfrm>
            <a:off x="1714500" y="353984"/>
            <a:ext cx="5715000" cy="527079"/>
          </a:xfrm>
          <a:prstGeom prst="rect">
            <a:avLst/>
          </a:prstGeom>
        </p:spPr>
        <p:txBody>
          <a:bodyPr lIns="0" rIns="0" anchor="b"/>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defRPr/>
            </a:pPr>
            <a:r>
              <a:rPr lang="en-US" sz="3600" b="1" dirty="0">
                <a:solidFill>
                  <a:schemeClr val="accent1">
                    <a:lumMod val="50000"/>
                  </a:schemeClr>
                </a:solidFill>
                <a:latin typeface="Calibri"/>
              </a:rPr>
              <a:t> BCG Failure: Gemcitabine</a:t>
            </a:r>
            <a:endParaRPr lang="en-US" b="1" dirty="0">
              <a:solidFill>
                <a:schemeClr val="accent1">
                  <a:lumMod val="50000"/>
                </a:schemeClr>
              </a:solidFill>
              <a:latin typeface="Calibri"/>
            </a:endParaRPr>
          </a:p>
        </p:txBody>
      </p:sp>
    </p:spTree>
    <p:extLst>
      <p:ext uri="{BB962C8B-B14F-4D97-AF65-F5344CB8AC3E}">
        <p14:creationId xmlns:p14="http://schemas.microsoft.com/office/powerpoint/2010/main" val="2294525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Footer Placeholder 2">
            <a:extLst>
              <a:ext uri="{FF2B5EF4-FFF2-40B4-BE49-F238E27FC236}">
                <a16:creationId xmlns:a16="http://schemas.microsoft.com/office/drawing/2014/main" id="{E5387392-5E31-A649-8420-8CA2290B8043}"/>
              </a:ext>
            </a:extLst>
          </p:cNvPr>
          <p:cNvSpPr>
            <a:spLocks noGrp="1"/>
          </p:cNvSpPr>
          <p:nvPr>
            <p:ph type="ftr" sz="quarter" idx="11"/>
          </p:nvPr>
        </p:nvSpPr>
        <p:spPr>
          <a:noFill/>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pPr>
              <a:defRPr/>
            </a:pPr>
            <a:r>
              <a:rPr lang="en-US" altLang="en-US" sz="600">
                <a:solidFill>
                  <a:srgbClr val="003366"/>
                </a:solidFill>
              </a:rPr>
              <a:t>Skinner et al. J Urol 2013:1200</a:t>
            </a:r>
          </a:p>
        </p:txBody>
      </p:sp>
      <p:pic>
        <p:nvPicPr>
          <p:cNvPr id="12292" name="Picture 1" descr="so353 title.png">
            <a:extLst>
              <a:ext uri="{FF2B5EF4-FFF2-40B4-BE49-F238E27FC236}">
                <a16:creationId xmlns:a16="http://schemas.microsoft.com/office/drawing/2014/main" id="{6AF7A2DA-EB1A-1441-BE58-32827709A0B1}"/>
              </a:ext>
            </a:extLst>
          </p:cNvPr>
          <p:cNvPicPr>
            <a:picLocks noChangeAspect="1"/>
          </p:cNvPicPr>
          <p:nvPr/>
        </p:nvPicPr>
        <p:blipFill>
          <a:blip r:embed="rId3">
            <a:extLst>
              <a:ext uri="{28A0092B-C50C-407E-A947-70E740481C1C}">
                <a14:useLocalDpi xmlns:a14="http://schemas.microsoft.com/office/drawing/2010/main" val="0"/>
              </a:ext>
            </a:extLst>
          </a:blip>
          <a:srcRect b="47285"/>
          <a:stretch>
            <a:fillRect/>
          </a:stretch>
        </p:blipFill>
        <p:spPr bwMode="auto">
          <a:xfrm>
            <a:off x="1235869" y="957262"/>
            <a:ext cx="6687741" cy="842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293" name="Picture 8" descr="s0353 demo.png">
            <a:extLst>
              <a:ext uri="{FF2B5EF4-FFF2-40B4-BE49-F238E27FC236}">
                <a16:creationId xmlns:a16="http://schemas.microsoft.com/office/drawing/2014/main" id="{9C44AA5C-957B-1241-A384-8856383B176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23978" y="1985962"/>
            <a:ext cx="3007519" cy="344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4066EB79-CCAB-224E-8C60-CAF6764B22F1}"/>
              </a:ext>
            </a:extLst>
          </p:cNvPr>
          <p:cNvSpPr/>
          <p:nvPr/>
        </p:nvSpPr>
        <p:spPr>
          <a:xfrm>
            <a:off x="1327550" y="3615931"/>
            <a:ext cx="3015853" cy="1207294"/>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Calibri"/>
            </a:endParaRPr>
          </a:p>
        </p:txBody>
      </p:sp>
      <p:sp>
        <p:nvSpPr>
          <p:cNvPr id="7" name="TextBox 6">
            <a:extLst>
              <a:ext uri="{FF2B5EF4-FFF2-40B4-BE49-F238E27FC236}">
                <a16:creationId xmlns:a16="http://schemas.microsoft.com/office/drawing/2014/main" id="{A5DFD2D4-DE2A-7448-90C1-E83011EFD365}"/>
              </a:ext>
            </a:extLst>
          </p:cNvPr>
          <p:cNvSpPr txBox="1">
            <a:spLocks noChangeArrowheads="1"/>
          </p:cNvSpPr>
          <p:nvPr/>
        </p:nvSpPr>
        <p:spPr bwMode="auto">
          <a:xfrm>
            <a:off x="4914900" y="3142060"/>
            <a:ext cx="27432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r>
              <a:rPr lang="en-US" altLang="en-US" sz="1800">
                <a:solidFill>
                  <a:srgbClr val="FF0000"/>
                </a:solidFill>
              </a:rPr>
              <a:t>53/55 completed induction</a:t>
            </a:r>
          </a:p>
          <a:p>
            <a:pPr>
              <a:defRPr/>
            </a:pPr>
            <a:endParaRPr lang="en-US" altLang="en-US" sz="1800">
              <a:solidFill>
                <a:srgbClr val="FF0000"/>
              </a:solidFill>
            </a:endParaRPr>
          </a:p>
          <a:p>
            <a:pPr>
              <a:defRPr/>
            </a:pPr>
            <a:r>
              <a:rPr lang="en-US" altLang="en-US" sz="1800">
                <a:solidFill>
                  <a:srgbClr val="FF0000"/>
                </a:solidFill>
              </a:rPr>
              <a:t>No toxicity: 18 (33%)</a:t>
            </a:r>
          </a:p>
          <a:p>
            <a:pPr>
              <a:defRPr/>
            </a:pPr>
            <a:r>
              <a:rPr lang="en-US" altLang="en-US" sz="1800">
                <a:solidFill>
                  <a:srgbClr val="FF0000"/>
                </a:solidFill>
              </a:rPr>
              <a:t>Gr 1-2: 34 (62%)</a:t>
            </a:r>
          </a:p>
          <a:p>
            <a:pPr>
              <a:defRPr/>
            </a:pPr>
            <a:r>
              <a:rPr lang="en-US" altLang="en-US" sz="1800">
                <a:solidFill>
                  <a:srgbClr val="FF0000"/>
                </a:solidFill>
              </a:rPr>
              <a:t>Gr 3: 3 (5%)</a:t>
            </a:r>
          </a:p>
          <a:p>
            <a:pPr>
              <a:defRPr/>
            </a:pPr>
            <a:r>
              <a:rPr lang="en-US" altLang="en-US" sz="1800">
                <a:solidFill>
                  <a:srgbClr val="FF0000"/>
                </a:solidFill>
              </a:rPr>
              <a:t>Gr 4-5: 0</a:t>
            </a:r>
          </a:p>
        </p:txBody>
      </p:sp>
      <p:pic>
        <p:nvPicPr>
          <p:cNvPr id="8" name="Picture 7" descr="s0353 km.png">
            <a:extLst>
              <a:ext uri="{FF2B5EF4-FFF2-40B4-BE49-F238E27FC236}">
                <a16:creationId xmlns:a16="http://schemas.microsoft.com/office/drawing/2014/main" id="{D5768940-BB88-ED45-961B-D7F69433E62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05337" y="2152650"/>
            <a:ext cx="3052763" cy="322064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297" name="TextBox 9">
            <a:extLst>
              <a:ext uri="{FF2B5EF4-FFF2-40B4-BE49-F238E27FC236}">
                <a16:creationId xmlns:a16="http://schemas.microsoft.com/office/drawing/2014/main" id="{68754708-86B3-EC4A-B1F9-937BC2F06E6D}"/>
              </a:ext>
            </a:extLst>
          </p:cNvPr>
          <p:cNvSpPr txBox="1">
            <a:spLocks noChangeArrowheads="1"/>
          </p:cNvSpPr>
          <p:nvPr/>
        </p:nvSpPr>
        <p:spPr bwMode="auto">
          <a:xfrm>
            <a:off x="6803442" y="2482456"/>
            <a:ext cx="867545" cy="73866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en-US" altLang="en-US" sz="1050" u="sng" dirty="0">
                <a:solidFill>
                  <a:srgbClr val="FF0000"/>
                </a:solidFill>
              </a:rPr>
              <a:t>RFS</a:t>
            </a:r>
            <a:r>
              <a:rPr lang="en-US" altLang="en-US" sz="1050" dirty="0">
                <a:solidFill>
                  <a:srgbClr val="FF0000"/>
                </a:solidFill>
              </a:rPr>
              <a:t> </a:t>
            </a:r>
          </a:p>
          <a:p>
            <a:pPr algn="ctr">
              <a:defRPr/>
            </a:pPr>
            <a:r>
              <a:rPr lang="en-US" altLang="en-US" sz="1050" dirty="0">
                <a:solidFill>
                  <a:srgbClr val="FF0000"/>
                </a:solidFill>
              </a:rPr>
              <a:t>3mo: 59%</a:t>
            </a:r>
          </a:p>
          <a:p>
            <a:pPr algn="ctr">
              <a:defRPr/>
            </a:pPr>
            <a:r>
              <a:rPr lang="en-US" altLang="en-US" sz="1050" dirty="0">
                <a:solidFill>
                  <a:srgbClr val="FF0000"/>
                </a:solidFill>
              </a:rPr>
              <a:t>12mo: 28%</a:t>
            </a:r>
          </a:p>
          <a:p>
            <a:pPr algn="ctr">
              <a:defRPr/>
            </a:pPr>
            <a:r>
              <a:rPr lang="en-US" altLang="en-US" sz="1050" dirty="0">
                <a:solidFill>
                  <a:srgbClr val="FF0000"/>
                </a:solidFill>
              </a:rPr>
              <a:t>24mo: 21%</a:t>
            </a:r>
          </a:p>
        </p:txBody>
      </p:sp>
      <p:sp>
        <p:nvSpPr>
          <p:cNvPr id="2" name="TextBox 1">
            <a:extLst>
              <a:ext uri="{FF2B5EF4-FFF2-40B4-BE49-F238E27FC236}">
                <a16:creationId xmlns:a16="http://schemas.microsoft.com/office/drawing/2014/main" id="{CBC7D4C8-E9EA-1C4F-90FA-E09AE2BFE221}"/>
              </a:ext>
            </a:extLst>
          </p:cNvPr>
          <p:cNvSpPr txBox="1"/>
          <p:nvPr/>
        </p:nvSpPr>
        <p:spPr>
          <a:xfrm>
            <a:off x="1204013" y="5500451"/>
            <a:ext cx="6796989" cy="369332"/>
          </a:xfrm>
          <a:prstGeom prst="rect">
            <a:avLst/>
          </a:prstGeom>
          <a:solidFill>
            <a:srgbClr val="00B5CC"/>
          </a:solidFill>
          <a:ln w="38100">
            <a:solidFill>
              <a:srgbClr val="FF0000"/>
            </a:solidFill>
          </a:ln>
        </p:spPr>
        <p:txBody>
          <a:bodyPr wrap="none" rtlCol="0">
            <a:spAutoFit/>
          </a:bodyPr>
          <a:lstStyle/>
          <a:p>
            <a:r>
              <a:rPr lang="en-US" dirty="0">
                <a:solidFill>
                  <a:schemeClr val="bg1"/>
                </a:solidFill>
              </a:rPr>
              <a:t>Intravesical gemcitabine may be better than BCG for Refractory NMIBC</a:t>
            </a:r>
          </a:p>
        </p:txBody>
      </p:sp>
    </p:spTree>
    <p:extLst>
      <p:ext uri="{BB962C8B-B14F-4D97-AF65-F5344CB8AC3E}">
        <p14:creationId xmlns:p14="http://schemas.microsoft.com/office/powerpoint/2010/main" val="25394172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29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P spid="12297"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9C9C12-73F3-C745-AED5-03ADA929C01B}"/>
              </a:ext>
            </a:extLst>
          </p:cNvPr>
          <p:cNvSpPr>
            <a:spLocks noGrp="1"/>
          </p:cNvSpPr>
          <p:nvPr>
            <p:ph type="title"/>
          </p:nvPr>
        </p:nvSpPr>
        <p:spPr>
          <a:xfrm>
            <a:off x="1599010" y="379141"/>
            <a:ext cx="6265071" cy="1235349"/>
          </a:xfrm>
        </p:spPr>
        <p:txBody>
          <a:bodyPr>
            <a:normAutofit/>
          </a:bodyPr>
          <a:lstStyle/>
          <a:p>
            <a:pPr algn="ctr" eaLnBrk="1" hangingPunct="1">
              <a:defRPr/>
            </a:pPr>
            <a:r>
              <a:rPr lang="en-US" sz="3600" b="1" dirty="0">
                <a:solidFill>
                  <a:schemeClr val="accent1">
                    <a:lumMod val="50000"/>
                  </a:schemeClr>
                </a:solidFill>
                <a:latin typeface="+mn-lt"/>
              </a:rPr>
              <a:t>BCG Failure: Nab-Paclitaxel</a:t>
            </a:r>
            <a:endParaRPr lang="en-US" sz="4000" b="1" dirty="0">
              <a:solidFill>
                <a:schemeClr val="accent1">
                  <a:lumMod val="50000"/>
                </a:schemeClr>
              </a:solidFill>
              <a:latin typeface="+mn-lt"/>
            </a:endParaRPr>
          </a:p>
        </p:txBody>
      </p:sp>
      <p:sp>
        <p:nvSpPr>
          <p:cNvPr id="13315" name="Content Placeholder 7">
            <a:extLst>
              <a:ext uri="{FF2B5EF4-FFF2-40B4-BE49-F238E27FC236}">
                <a16:creationId xmlns:a16="http://schemas.microsoft.com/office/drawing/2014/main" id="{82152491-7785-F44E-8A9A-B44037A355B9}"/>
              </a:ext>
            </a:extLst>
          </p:cNvPr>
          <p:cNvSpPr>
            <a:spLocks noGrp="1"/>
          </p:cNvSpPr>
          <p:nvPr>
            <p:ph idx="1"/>
          </p:nvPr>
        </p:nvSpPr>
        <p:spPr>
          <a:xfrm>
            <a:off x="624468" y="3320654"/>
            <a:ext cx="8028878" cy="2946331"/>
          </a:xfrm>
        </p:spPr>
        <p:txBody>
          <a:bodyPr>
            <a:normAutofit/>
          </a:bodyPr>
          <a:lstStyle/>
          <a:p>
            <a:pPr marL="0" indent="0">
              <a:buClr>
                <a:schemeClr val="tx1"/>
              </a:buClr>
              <a:buNone/>
            </a:pPr>
            <a:endParaRPr lang="en-US" altLang="en-US" dirty="0">
              <a:solidFill>
                <a:schemeClr val="tx1"/>
              </a:solidFill>
            </a:endParaRPr>
          </a:p>
          <a:p>
            <a:pPr marL="511969" lvl="1" indent="-164306">
              <a:buClr>
                <a:schemeClr val="tx1"/>
              </a:buClr>
            </a:pPr>
            <a:r>
              <a:rPr lang="en-US" altLang="en-US" dirty="0">
                <a:solidFill>
                  <a:schemeClr val="tx1"/>
                </a:solidFill>
              </a:rPr>
              <a:t>Prospective single institution: 28 patients</a:t>
            </a:r>
          </a:p>
          <a:p>
            <a:pPr marL="511969" lvl="1" indent="-164306">
              <a:spcBef>
                <a:spcPts val="1125"/>
              </a:spcBef>
              <a:buClr>
                <a:schemeClr val="tx1"/>
              </a:buClr>
            </a:pPr>
            <a:r>
              <a:rPr lang="en-US" altLang="en-US" dirty="0">
                <a:solidFill>
                  <a:schemeClr val="tx1"/>
                </a:solidFill>
              </a:rPr>
              <a:t>Regimen:</a:t>
            </a:r>
          </a:p>
          <a:p>
            <a:pPr marL="850106" lvl="2" indent="-164306">
              <a:spcBef>
                <a:spcPts val="1125"/>
              </a:spcBef>
              <a:buClr>
                <a:schemeClr val="tx1"/>
              </a:buClr>
            </a:pPr>
            <a:r>
              <a:rPr lang="en-US" altLang="en-US" dirty="0">
                <a:solidFill>
                  <a:schemeClr val="tx1"/>
                </a:solidFill>
              </a:rPr>
              <a:t>Nab-Paclitaxel 500mg/100ml NS</a:t>
            </a:r>
          </a:p>
          <a:p>
            <a:pPr marL="850106" lvl="2" indent="-164306">
              <a:spcBef>
                <a:spcPts val="1125"/>
              </a:spcBef>
              <a:buClr>
                <a:schemeClr val="tx1"/>
              </a:buClr>
            </a:pPr>
            <a:r>
              <a:rPr lang="en-US" altLang="en-US" dirty="0">
                <a:solidFill>
                  <a:schemeClr val="tx1"/>
                </a:solidFill>
              </a:rPr>
              <a:t>Induction weekly x 6</a:t>
            </a:r>
          </a:p>
          <a:p>
            <a:pPr marL="850106" lvl="2" indent="-164306">
              <a:spcBef>
                <a:spcPts val="1125"/>
              </a:spcBef>
              <a:buClr>
                <a:schemeClr val="tx1"/>
              </a:buClr>
            </a:pPr>
            <a:r>
              <a:rPr lang="en-US" altLang="en-US" dirty="0">
                <a:solidFill>
                  <a:schemeClr val="tx1"/>
                </a:solidFill>
              </a:rPr>
              <a:t>Maintenance monthly x 6</a:t>
            </a:r>
          </a:p>
        </p:txBody>
      </p:sp>
      <p:pic>
        <p:nvPicPr>
          <p:cNvPr id="13317" name="Picture 6" descr="mckeirnan title.png">
            <a:extLst>
              <a:ext uri="{FF2B5EF4-FFF2-40B4-BE49-F238E27FC236}">
                <a16:creationId xmlns:a16="http://schemas.microsoft.com/office/drawing/2014/main" id="{458600EC-FB45-CC47-9688-132712BFEC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6350" y="1628978"/>
            <a:ext cx="6587729" cy="15180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18" name="Picture 9" descr="mckiernan cite.png">
            <a:extLst>
              <a:ext uri="{FF2B5EF4-FFF2-40B4-BE49-F238E27FC236}">
                <a16:creationId xmlns:a16="http://schemas.microsoft.com/office/drawing/2014/main" id="{CE629469-34A7-BD45-B940-50DEDAD74B9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99010" y="3168254"/>
            <a:ext cx="57626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35064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1" descr="mckiernan demo.png">
            <a:extLst>
              <a:ext uri="{FF2B5EF4-FFF2-40B4-BE49-F238E27FC236}">
                <a16:creationId xmlns:a16="http://schemas.microsoft.com/office/drawing/2014/main" id="{370C878C-EEA9-A64F-8405-C9167382E0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7296" y="988254"/>
            <a:ext cx="6337273" cy="245622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151BF72-5866-9844-A067-312869F2BAC9}"/>
              </a:ext>
            </a:extLst>
          </p:cNvPr>
          <p:cNvSpPr/>
          <p:nvPr/>
        </p:nvSpPr>
        <p:spPr>
          <a:xfrm>
            <a:off x="4635932" y="2705168"/>
            <a:ext cx="3168637" cy="739313"/>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Calibri"/>
            </a:endParaRPr>
          </a:p>
        </p:txBody>
      </p:sp>
      <p:pic>
        <p:nvPicPr>
          <p:cNvPr id="6" name="Picture 5" descr="mckiernan km.png">
            <a:extLst>
              <a:ext uri="{FF2B5EF4-FFF2-40B4-BE49-F238E27FC236}">
                <a16:creationId xmlns:a16="http://schemas.microsoft.com/office/drawing/2014/main" id="{EE0CE2E2-E905-714C-81F8-5B4B8E812B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07220" y="3593618"/>
            <a:ext cx="3128709" cy="208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790954A-00CA-3740-83D8-F4C452725F2A}"/>
              </a:ext>
            </a:extLst>
          </p:cNvPr>
          <p:cNvSpPr txBox="1">
            <a:spLocks noChangeArrowheads="1"/>
          </p:cNvSpPr>
          <p:nvPr/>
        </p:nvSpPr>
        <p:spPr bwMode="auto">
          <a:xfrm>
            <a:off x="3037038" y="3863892"/>
            <a:ext cx="1386919" cy="9233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en-US" altLang="en-US" sz="1350" u="sng" dirty="0">
                <a:solidFill>
                  <a:srgbClr val="FF0000"/>
                </a:solidFill>
              </a:rPr>
              <a:t>RFS</a:t>
            </a:r>
            <a:r>
              <a:rPr lang="en-US" altLang="en-US" sz="1350" dirty="0">
                <a:solidFill>
                  <a:srgbClr val="FF0000"/>
                </a:solidFill>
              </a:rPr>
              <a:t> </a:t>
            </a:r>
          </a:p>
          <a:p>
            <a:pPr algn="ctr">
              <a:defRPr/>
            </a:pPr>
            <a:r>
              <a:rPr lang="en-US" altLang="en-US" sz="1350" dirty="0">
                <a:solidFill>
                  <a:srgbClr val="FF0000"/>
                </a:solidFill>
              </a:rPr>
              <a:t>3mo: 36%</a:t>
            </a:r>
          </a:p>
          <a:p>
            <a:pPr algn="ctr">
              <a:defRPr/>
            </a:pPr>
            <a:r>
              <a:rPr lang="en-US" altLang="en-US" sz="1350" dirty="0">
                <a:solidFill>
                  <a:srgbClr val="FF0000"/>
                </a:solidFill>
              </a:rPr>
              <a:t>12mo: 36%</a:t>
            </a:r>
          </a:p>
          <a:p>
            <a:pPr algn="ctr">
              <a:defRPr/>
            </a:pPr>
            <a:r>
              <a:rPr lang="en-US" altLang="en-US" sz="1350" dirty="0">
                <a:solidFill>
                  <a:srgbClr val="FF0000"/>
                </a:solidFill>
              </a:rPr>
              <a:t>Mean f/u: 21mo</a:t>
            </a:r>
          </a:p>
        </p:txBody>
      </p:sp>
      <p:sp>
        <p:nvSpPr>
          <p:cNvPr id="8" name="TextBox 7">
            <a:extLst>
              <a:ext uri="{FF2B5EF4-FFF2-40B4-BE49-F238E27FC236}">
                <a16:creationId xmlns:a16="http://schemas.microsoft.com/office/drawing/2014/main" id="{8856A766-CA0A-7040-A43C-103780FDD94C}"/>
              </a:ext>
            </a:extLst>
          </p:cNvPr>
          <p:cNvSpPr txBox="1">
            <a:spLocks noChangeArrowheads="1"/>
          </p:cNvSpPr>
          <p:nvPr/>
        </p:nvSpPr>
        <p:spPr bwMode="auto">
          <a:xfrm>
            <a:off x="4781550" y="3743326"/>
            <a:ext cx="2754600" cy="124649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en-US" altLang="en-US" sz="1500" u="sng" dirty="0">
                <a:solidFill>
                  <a:srgbClr val="FF0000"/>
                </a:solidFill>
              </a:rPr>
              <a:t>Toxicity</a:t>
            </a:r>
            <a:endParaRPr lang="en-US" altLang="en-US" sz="1500" dirty="0">
              <a:solidFill>
                <a:srgbClr val="FF0000"/>
              </a:solidFill>
            </a:endParaRPr>
          </a:p>
          <a:p>
            <a:pPr>
              <a:defRPr/>
            </a:pPr>
            <a:endParaRPr lang="en-US" altLang="en-US" sz="1500" dirty="0">
              <a:solidFill>
                <a:srgbClr val="FF0000"/>
              </a:solidFill>
            </a:endParaRPr>
          </a:p>
          <a:p>
            <a:pPr>
              <a:defRPr/>
            </a:pPr>
            <a:r>
              <a:rPr lang="en-US" altLang="en-US" sz="1500" dirty="0">
                <a:solidFill>
                  <a:srgbClr val="FF0000"/>
                </a:solidFill>
              </a:rPr>
              <a:t>9/28 (32%) grade 1-2</a:t>
            </a:r>
          </a:p>
          <a:p>
            <a:pPr>
              <a:defRPr/>
            </a:pPr>
            <a:endParaRPr lang="en-US" altLang="en-US" sz="1500" dirty="0">
              <a:solidFill>
                <a:srgbClr val="FF0000"/>
              </a:solidFill>
            </a:endParaRPr>
          </a:p>
          <a:p>
            <a:pPr>
              <a:defRPr/>
            </a:pPr>
            <a:r>
              <a:rPr lang="en-US" altLang="en-US" sz="1500" dirty="0">
                <a:solidFill>
                  <a:srgbClr val="FF0000"/>
                </a:solidFill>
              </a:rPr>
              <a:t>NO discontinuation of therapy</a:t>
            </a:r>
            <a:endParaRPr lang="en-US" altLang="en-US" sz="1050" dirty="0">
              <a:solidFill>
                <a:srgbClr val="FF0000"/>
              </a:solidFill>
            </a:endParaRPr>
          </a:p>
        </p:txBody>
      </p:sp>
      <p:sp>
        <p:nvSpPr>
          <p:cNvPr id="10" name="Rectangle 9">
            <a:extLst>
              <a:ext uri="{FF2B5EF4-FFF2-40B4-BE49-F238E27FC236}">
                <a16:creationId xmlns:a16="http://schemas.microsoft.com/office/drawing/2014/main" id="{9D4E375B-ECB2-DB49-9073-9F37AFA1EE39}"/>
              </a:ext>
            </a:extLst>
          </p:cNvPr>
          <p:cNvSpPr/>
          <p:nvPr/>
        </p:nvSpPr>
        <p:spPr>
          <a:xfrm>
            <a:off x="1467296" y="2461201"/>
            <a:ext cx="3060217" cy="511493"/>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Calibri"/>
            </a:endParaRPr>
          </a:p>
        </p:txBody>
      </p:sp>
      <p:sp>
        <p:nvSpPr>
          <p:cNvPr id="2" name="TextBox 1">
            <a:extLst>
              <a:ext uri="{FF2B5EF4-FFF2-40B4-BE49-F238E27FC236}">
                <a16:creationId xmlns:a16="http://schemas.microsoft.com/office/drawing/2014/main" id="{7726D8C1-DCE1-5043-B13E-3632674FC7F5}"/>
              </a:ext>
            </a:extLst>
          </p:cNvPr>
          <p:cNvSpPr txBox="1"/>
          <p:nvPr/>
        </p:nvSpPr>
        <p:spPr>
          <a:xfrm>
            <a:off x="4131769" y="6284954"/>
            <a:ext cx="3672800" cy="369332"/>
          </a:xfrm>
          <a:prstGeom prst="rect">
            <a:avLst/>
          </a:prstGeom>
          <a:noFill/>
        </p:spPr>
        <p:txBody>
          <a:bodyPr wrap="none" rtlCol="0">
            <a:spAutoFit/>
          </a:bodyPr>
          <a:lstStyle/>
          <a:p>
            <a:r>
              <a:rPr lang="en-US" altLang="en-US" dirty="0">
                <a:latin typeface="Arial" panose="020B0604020202020204" pitchFamily="34" charset="0"/>
                <a:ea typeface="ＭＳ Ｐゴシック" panose="020B0600070205080204" pitchFamily="34" charset="-128"/>
              </a:rPr>
              <a:t>McKiernan et al. J </a:t>
            </a:r>
            <a:r>
              <a:rPr lang="en-US" altLang="en-US" dirty="0" err="1">
                <a:latin typeface="Arial" panose="020B0604020202020204" pitchFamily="34" charset="0"/>
                <a:ea typeface="ＭＳ Ｐゴシック" panose="020B0600070205080204" pitchFamily="34" charset="-128"/>
              </a:rPr>
              <a:t>Urol</a:t>
            </a:r>
            <a:r>
              <a:rPr lang="en-US" altLang="en-US" dirty="0">
                <a:latin typeface="Arial" panose="020B0604020202020204" pitchFamily="34" charset="0"/>
                <a:ea typeface="ＭＳ Ｐゴシック" panose="020B0600070205080204" pitchFamily="34" charset="-128"/>
              </a:rPr>
              <a:t> 2014:1633</a:t>
            </a:r>
          </a:p>
        </p:txBody>
      </p:sp>
    </p:spTree>
    <p:extLst>
      <p:ext uri="{BB962C8B-B14F-4D97-AF65-F5344CB8AC3E}">
        <p14:creationId xmlns:p14="http://schemas.microsoft.com/office/powerpoint/2010/main" val="38492265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7" grpId="0" animBg="1"/>
      <p:bldP spid="8" grpId="0" animBg="1"/>
      <p:bldP spid="10" grpId="0" animBg="1"/>
      <p:bldP spid="10"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E58A57-2675-814F-87DA-5F5A648E601E}"/>
              </a:ext>
            </a:extLst>
          </p:cNvPr>
          <p:cNvSpPr>
            <a:spLocks noGrp="1"/>
          </p:cNvSpPr>
          <p:nvPr>
            <p:ph type="title"/>
          </p:nvPr>
        </p:nvSpPr>
        <p:spPr>
          <a:xfrm>
            <a:off x="1672683" y="401444"/>
            <a:ext cx="5456066" cy="1162517"/>
          </a:xfrm>
        </p:spPr>
        <p:txBody>
          <a:bodyPr>
            <a:normAutofit/>
          </a:bodyPr>
          <a:lstStyle/>
          <a:p>
            <a:pPr algn="ctr" eaLnBrk="1" hangingPunct="1">
              <a:defRPr/>
            </a:pPr>
            <a:r>
              <a:rPr lang="en-US" sz="3600" dirty="0">
                <a:solidFill>
                  <a:schemeClr val="accent1">
                    <a:lumMod val="50000"/>
                  </a:schemeClr>
                </a:solidFill>
                <a:latin typeface="+mn-lt"/>
              </a:rPr>
              <a:t>BCG Failure: Combo Chemo</a:t>
            </a:r>
            <a:endParaRPr lang="en-US" sz="4000" dirty="0">
              <a:solidFill>
                <a:schemeClr val="accent1">
                  <a:lumMod val="50000"/>
                </a:schemeClr>
              </a:solidFill>
              <a:latin typeface="+mn-lt"/>
            </a:endParaRPr>
          </a:p>
        </p:txBody>
      </p:sp>
      <p:sp>
        <p:nvSpPr>
          <p:cNvPr id="15363" name="Content Placeholder 7">
            <a:extLst>
              <a:ext uri="{FF2B5EF4-FFF2-40B4-BE49-F238E27FC236}">
                <a16:creationId xmlns:a16="http://schemas.microsoft.com/office/drawing/2014/main" id="{121B8386-CD05-194A-8967-010FA0E640AD}"/>
              </a:ext>
            </a:extLst>
          </p:cNvPr>
          <p:cNvSpPr>
            <a:spLocks noGrp="1"/>
          </p:cNvSpPr>
          <p:nvPr>
            <p:ph idx="1"/>
          </p:nvPr>
        </p:nvSpPr>
        <p:spPr>
          <a:xfrm>
            <a:off x="900984" y="3306366"/>
            <a:ext cx="7436643" cy="3228249"/>
          </a:xfrm>
        </p:spPr>
        <p:txBody>
          <a:bodyPr>
            <a:normAutofit/>
          </a:bodyPr>
          <a:lstStyle/>
          <a:p>
            <a:pPr marL="0" indent="0">
              <a:buClr>
                <a:schemeClr val="tx1"/>
              </a:buClr>
              <a:buNone/>
            </a:pPr>
            <a:endParaRPr lang="en-US" altLang="en-US" dirty="0">
              <a:solidFill>
                <a:schemeClr val="tx1"/>
              </a:solidFill>
            </a:endParaRPr>
          </a:p>
          <a:p>
            <a:pPr marL="511969" lvl="1" indent="-164306">
              <a:buClr>
                <a:schemeClr val="tx1"/>
              </a:buClr>
            </a:pPr>
            <a:r>
              <a:rPr lang="en-US" altLang="en-US" dirty="0">
                <a:solidFill>
                  <a:schemeClr val="tx1"/>
                </a:solidFill>
              </a:rPr>
              <a:t>Retrospective case series: 45 patients</a:t>
            </a:r>
          </a:p>
          <a:p>
            <a:pPr marL="511969" lvl="1" indent="-164306">
              <a:spcBef>
                <a:spcPts val="1125"/>
              </a:spcBef>
              <a:buClr>
                <a:schemeClr val="tx1"/>
              </a:buClr>
            </a:pPr>
            <a:r>
              <a:rPr lang="en-US" altLang="en-US" dirty="0">
                <a:solidFill>
                  <a:schemeClr val="tx1"/>
                </a:solidFill>
              </a:rPr>
              <a:t>Regimen:</a:t>
            </a:r>
          </a:p>
          <a:p>
            <a:pPr marL="850106" lvl="2" indent="-164306">
              <a:spcBef>
                <a:spcPts val="1125"/>
              </a:spcBef>
              <a:buClr>
                <a:schemeClr val="tx1"/>
              </a:buClr>
            </a:pPr>
            <a:r>
              <a:rPr lang="en-US" altLang="en-US" dirty="0">
                <a:solidFill>
                  <a:schemeClr val="tx1"/>
                </a:solidFill>
              </a:rPr>
              <a:t>Gemcitabine 1g/50cc NS x 90min</a:t>
            </a:r>
          </a:p>
          <a:p>
            <a:pPr marL="850106" lvl="2" indent="-164306">
              <a:spcBef>
                <a:spcPts val="1125"/>
              </a:spcBef>
              <a:buClr>
                <a:schemeClr val="tx1"/>
              </a:buClr>
            </a:pPr>
            <a:r>
              <a:rPr lang="en-US" altLang="en-US" dirty="0">
                <a:solidFill>
                  <a:schemeClr val="tx1"/>
                </a:solidFill>
              </a:rPr>
              <a:t>Followed by docetaxel 37.7mg/50ml NS x 2hrs</a:t>
            </a:r>
          </a:p>
          <a:p>
            <a:pPr marL="850106" lvl="2" indent="-164306">
              <a:spcBef>
                <a:spcPts val="1125"/>
              </a:spcBef>
              <a:buClr>
                <a:schemeClr val="tx1"/>
              </a:buClr>
            </a:pPr>
            <a:r>
              <a:rPr lang="en-US" altLang="en-US" dirty="0">
                <a:solidFill>
                  <a:schemeClr val="tx1"/>
                </a:solidFill>
              </a:rPr>
              <a:t>Induction weekly x 6</a:t>
            </a:r>
          </a:p>
          <a:p>
            <a:pPr marL="850106" lvl="2" indent="-164306">
              <a:spcBef>
                <a:spcPts val="1125"/>
              </a:spcBef>
              <a:buClr>
                <a:schemeClr val="tx1"/>
              </a:buClr>
            </a:pPr>
            <a:r>
              <a:rPr lang="en-US" altLang="en-US" dirty="0">
                <a:solidFill>
                  <a:schemeClr val="tx1"/>
                </a:solidFill>
              </a:rPr>
              <a:t>Maintenance monthly x 24</a:t>
            </a:r>
          </a:p>
        </p:txBody>
      </p:sp>
      <p:pic>
        <p:nvPicPr>
          <p:cNvPr id="15364" name="Picture 1" descr="steinberg title.png">
            <a:extLst>
              <a:ext uri="{FF2B5EF4-FFF2-40B4-BE49-F238E27FC236}">
                <a16:creationId xmlns:a16="http://schemas.microsoft.com/office/drawing/2014/main" id="{742EF488-9305-2241-82DE-C88AD7E232E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9648" y="1360973"/>
            <a:ext cx="6759313" cy="196264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5" name="Picture 5" descr="steinberg cite.png">
            <a:extLst>
              <a:ext uri="{FF2B5EF4-FFF2-40B4-BE49-F238E27FC236}">
                <a16:creationId xmlns:a16="http://schemas.microsoft.com/office/drawing/2014/main" id="{A847A4F6-3FBB-654C-BB61-02AEA5CD3C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3505" y="3365956"/>
            <a:ext cx="3656198" cy="38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20633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Footer Placeholder 2">
            <a:extLst>
              <a:ext uri="{FF2B5EF4-FFF2-40B4-BE49-F238E27FC236}">
                <a16:creationId xmlns:a16="http://schemas.microsoft.com/office/drawing/2014/main" id="{BACC4AE8-A211-EA4B-9E33-E113BB52ECEB}"/>
              </a:ext>
            </a:extLst>
          </p:cNvPr>
          <p:cNvSpPr>
            <a:spLocks noGrp="1"/>
          </p:cNvSpPr>
          <p:nvPr>
            <p:ph type="ftr" sz="quarter" idx="11"/>
          </p:nvPr>
        </p:nvSpPr>
        <p:spPr>
          <a:xfrm>
            <a:off x="6149578" y="5676901"/>
            <a:ext cx="2994422" cy="307181"/>
          </a:xfrm>
          <a:noFill/>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pPr>
              <a:defRPr/>
            </a:pPr>
            <a:r>
              <a:rPr lang="en-US" altLang="en-US" sz="1050" dirty="0"/>
              <a:t>Steinberg et al. Bladder Cancer 2015:65</a:t>
            </a:r>
          </a:p>
        </p:txBody>
      </p:sp>
      <p:pic>
        <p:nvPicPr>
          <p:cNvPr id="16388" name="Picture 1" descr="steinberg title.png">
            <a:extLst>
              <a:ext uri="{FF2B5EF4-FFF2-40B4-BE49-F238E27FC236}">
                <a16:creationId xmlns:a16="http://schemas.microsoft.com/office/drawing/2014/main" id="{160D5C47-E636-1C49-920F-66B03EE48191}"/>
              </a:ext>
            </a:extLst>
          </p:cNvPr>
          <p:cNvPicPr>
            <a:picLocks noChangeAspect="1"/>
          </p:cNvPicPr>
          <p:nvPr/>
        </p:nvPicPr>
        <p:blipFill>
          <a:blip r:embed="rId2">
            <a:extLst>
              <a:ext uri="{28A0092B-C50C-407E-A947-70E740481C1C}">
                <a14:useLocalDpi xmlns:a14="http://schemas.microsoft.com/office/drawing/2010/main" val="0"/>
              </a:ext>
            </a:extLst>
          </a:blip>
          <a:srcRect t="-2" b="35126"/>
          <a:stretch>
            <a:fillRect/>
          </a:stretch>
        </p:blipFill>
        <p:spPr bwMode="auto">
          <a:xfrm>
            <a:off x="1851739" y="447439"/>
            <a:ext cx="5476241" cy="12533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389" name="Picture 6" descr="steinberg demo.png">
            <a:extLst>
              <a:ext uri="{FF2B5EF4-FFF2-40B4-BE49-F238E27FC236}">
                <a16:creationId xmlns:a16="http://schemas.microsoft.com/office/drawing/2014/main" id="{957CAA2B-5D85-FB48-AFA7-21422FAA74D2}"/>
              </a:ext>
            </a:extLst>
          </p:cNvPr>
          <p:cNvPicPr>
            <a:picLocks noChangeAspect="1"/>
          </p:cNvPicPr>
          <p:nvPr/>
        </p:nvPicPr>
        <p:blipFill>
          <a:blip r:embed="rId3">
            <a:extLst>
              <a:ext uri="{28A0092B-C50C-407E-A947-70E740481C1C}">
                <a14:useLocalDpi xmlns:a14="http://schemas.microsoft.com/office/drawing/2010/main" val="0"/>
              </a:ext>
            </a:extLst>
          </a:blip>
          <a:srcRect t="2974" b="294"/>
          <a:stretch>
            <a:fillRect/>
          </a:stretch>
        </p:blipFill>
        <p:spPr bwMode="auto">
          <a:xfrm>
            <a:off x="1290640" y="2150254"/>
            <a:ext cx="2980135" cy="24300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390" name="Picture 8" descr="steinberg km.png">
            <a:extLst>
              <a:ext uri="{FF2B5EF4-FFF2-40B4-BE49-F238E27FC236}">
                <a16:creationId xmlns:a16="http://schemas.microsoft.com/office/drawing/2014/main" id="{0DEDD1FC-7F20-EB43-B641-54D94EB9956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89860" y="2122866"/>
            <a:ext cx="3238500" cy="24300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C815B045-7FC1-8B41-8960-D537B6D7F6B4}"/>
              </a:ext>
            </a:extLst>
          </p:cNvPr>
          <p:cNvSpPr/>
          <p:nvPr/>
        </p:nvSpPr>
        <p:spPr>
          <a:xfrm>
            <a:off x="1338265" y="2150251"/>
            <a:ext cx="2878931" cy="158115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Calibri"/>
            </a:endParaRPr>
          </a:p>
        </p:txBody>
      </p:sp>
      <p:sp>
        <p:nvSpPr>
          <p:cNvPr id="10" name="Rectangle 9">
            <a:extLst>
              <a:ext uri="{FF2B5EF4-FFF2-40B4-BE49-F238E27FC236}">
                <a16:creationId xmlns:a16="http://schemas.microsoft.com/office/drawing/2014/main" id="{B4B4E4F7-FD9F-1446-AF09-CFBD23CA85D6}"/>
              </a:ext>
            </a:extLst>
          </p:cNvPr>
          <p:cNvSpPr/>
          <p:nvPr/>
        </p:nvSpPr>
        <p:spPr>
          <a:xfrm>
            <a:off x="1338265" y="3746878"/>
            <a:ext cx="2878931" cy="833438"/>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Calibri"/>
            </a:endParaRPr>
          </a:p>
        </p:txBody>
      </p:sp>
      <p:sp>
        <p:nvSpPr>
          <p:cNvPr id="11" name="TextBox 10">
            <a:extLst>
              <a:ext uri="{FF2B5EF4-FFF2-40B4-BE49-F238E27FC236}">
                <a16:creationId xmlns:a16="http://schemas.microsoft.com/office/drawing/2014/main" id="{468E6572-4804-1B4E-9147-07ADB7F482E5}"/>
              </a:ext>
            </a:extLst>
          </p:cNvPr>
          <p:cNvSpPr txBox="1">
            <a:spLocks noChangeArrowheads="1"/>
          </p:cNvSpPr>
          <p:nvPr/>
        </p:nvSpPr>
        <p:spPr bwMode="auto">
          <a:xfrm>
            <a:off x="6736767" y="2294316"/>
            <a:ext cx="867545" cy="73866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en-US" altLang="en-US" sz="1050" u="sng">
                <a:solidFill>
                  <a:srgbClr val="FF0000"/>
                </a:solidFill>
              </a:rPr>
              <a:t>RFS</a:t>
            </a:r>
            <a:r>
              <a:rPr lang="en-US" altLang="en-US" sz="1050">
                <a:solidFill>
                  <a:srgbClr val="FF0000"/>
                </a:solidFill>
              </a:rPr>
              <a:t> </a:t>
            </a:r>
          </a:p>
          <a:p>
            <a:pPr algn="ctr">
              <a:defRPr/>
            </a:pPr>
            <a:r>
              <a:rPr lang="en-US" altLang="en-US" sz="1050">
                <a:solidFill>
                  <a:srgbClr val="FF0000"/>
                </a:solidFill>
              </a:rPr>
              <a:t>3mo: 66%</a:t>
            </a:r>
          </a:p>
          <a:p>
            <a:pPr algn="ctr">
              <a:defRPr/>
            </a:pPr>
            <a:r>
              <a:rPr lang="en-US" altLang="en-US" sz="1050">
                <a:solidFill>
                  <a:srgbClr val="FF0000"/>
                </a:solidFill>
              </a:rPr>
              <a:t>12mo: 54%</a:t>
            </a:r>
          </a:p>
          <a:p>
            <a:pPr algn="ctr">
              <a:defRPr/>
            </a:pPr>
            <a:r>
              <a:rPr lang="en-US" altLang="en-US" sz="1050">
                <a:solidFill>
                  <a:srgbClr val="FF0000"/>
                </a:solidFill>
              </a:rPr>
              <a:t>24mo: 34%</a:t>
            </a:r>
          </a:p>
        </p:txBody>
      </p:sp>
      <p:sp>
        <p:nvSpPr>
          <p:cNvPr id="12" name="TextBox 11">
            <a:extLst>
              <a:ext uri="{FF2B5EF4-FFF2-40B4-BE49-F238E27FC236}">
                <a16:creationId xmlns:a16="http://schemas.microsoft.com/office/drawing/2014/main" id="{74DAB3F8-E3B8-594D-A20F-E09EF3D72AA4}"/>
              </a:ext>
            </a:extLst>
          </p:cNvPr>
          <p:cNvSpPr txBox="1">
            <a:spLocks noChangeArrowheads="1"/>
          </p:cNvSpPr>
          <p:nvPr/>
        </p:nvSpPr>
        <p:spPr bwMode="auto">
          <a:xfrm>
            <a:off x="2951560" y="4747004"/>
            <a:ext cx="3203121"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r>
              <a:rPr lang="en-US" altLang="en-US" sz="1200" dirty="0">
                <a:solidFill>
                  <a:srgbClr val="FF0000"/>
                </a:solidFill>
              </a:rPr>
              <a:t>40/45 (89%) tolerated full induction</a:t>
            </a:r>
          </a:p>
          <a:p>
            <a:pPr>
              <a:defRPr/>
            </a:pPr>
            <a:r>
              <a:rPr lang="en-US" altLang="en-US" sz="1200" dirty="0">
                <a:solidFill>
                  <a:srgbClr val="FF0000"/>
                </a:solidFill>
              </a:rPr>
              <a:t>28/45 (62%) with symptoms during induction</a:t>
            </a:r>
          </a:p>
          <a:p>
            <a:pPr>
              <a:defRPr/>
            </a:pPr>
            <a:r>
              <a:rPr lang="en-US" altLang="en-US" sz="1200" dirty="0">
                <a:solidFill>
                  <a:srgbClr val="FF0000"/>
                </a:solidFill>
              </a:rPr>
              <a:t>7/45 (16%) impacted treatment schedule</a:t>
            </a:r>
          </a:p>
        </p:txBody>
      </p:sp>
    </p:spTree>
    <p:extLst>
      <p:ext uri="{BB962C8B-B14F-4D97-AF65-F5344CB8AC3E}">
        <p14:creationId xmlns:p14="http://schemas.microsoft.com/office/powerpoint/2010/main" val="41809613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3CB3F3-F49C-A946-A051-4A2455437DB5}"/>
              </a:ext>
            </a:extLst>
          </p:cNvPr>
          <p:cNvSpPr>
            <a:spLocks noGrp="1"/>
          </p:cNvSpPr>
          <p:nvPr>
            <p:ph type="title"/>
          </p:nvPr>
        </p:nvSpPr>
        <p:spPr>
          <a:xfrm>
            <a:off x="2022073" y="498659"/>
            <a:ext cx="4854590" cy="779859"/>
          </a:xfrm>
        </p:spPr>
        <p:txBody>
          <a:bodyPr>
            <a:normAutofit/>
          </a:bodyPr>
          <a:lstStyle/>
          <a:p>
            <a:pPr algn="ctr">
              <a:defRPr/>
            </a:pPr>
            <a:r>
              <a:rPr lang="en-US" sz="3200" dirty="0">
                <a:solidFill>
                  <a:schemeClr val="accent1">
                    <a:lumMod val="50000"/>
                  </a:schemeClr>
                </a:solidFill>
                <a:latin typeface="+mn-lt"/>
              </a:rPr>
              <a:t>BCG Failure: Combo Chemo</a:t>
            </a:r>
            <a:endParaRPr lang="en-US" sz="3600" dirty="0">
              <a:solidFill>
                <a:schemeClr val="accent1">
                  <a:lumMod val="50000"/>
                </a:schemeClr>
              </a:solidFill>
              <a:latin typeface="+mn-lt"/>
            </a:endParaRPr>
          </a:p>
        </p:txBody>
      </p:sp>
      <p:sp>
        <p:nvSpPr>
          <p:cNvPr id="17411" name="Content Placeholder 7">
            <a:extLst>
              <a:ext uri="{FF2B5EF4-FFF2-40B4-BE49-F238E27FC236}">
                <a16:creationId xmlns:a16="http://schemas.microsoft.com/office/drawing/2014/main" id="{FF45CAE5-3496-6547-81B4-37D27C9EF3D6}"/>
              </a:ext>
            </a:extLst>
          </p:cNvPr>
          <p:cNvSpPr>
            <a:spLocks noGrp="1"/>
          </p:cNvSpPr>
          <p:nvPr>
            <p:ph idx="1"/>
          </p:nvPr>
        </p:nvSpPr>
        <p:spPr>
          <a:xfrm>
            <a:off x="1143003" y="2789960"/>
            <a:ext cx="6612731" cy="3499327"/>
          </a:xfrm>
        </p:spPr>
        <p:txBody>
          <a:bodyPr>
            <a:normAutofit/>
          </a:bodyPr>
          <a:lstStyle/>
          <a:p>
            <a:pPr marL="0" indent="0">
              <a:buClr>
                <a:schemeClr val="tx1"/>
              </a:buClr>
              <a:buNone/>
            </a:pPr>
            <a:endParaRPr lang="en-US" altLang="en-US" dirty="0">
              <a:solidFill>
                <a:schemeClr val="tx1"/>
              </a:solidFill>
            </a:endParaRPr>
          </a:p>
          <a:p>
            <a:pPr marL="511969" lvl="1" indent="-164306">
              <a:buClr>
                <a:schemeClr val="tx1"/>
              </a:buClr>
            </a:pPr>
            <a:r>
              <a:rPr lang="en-US" altLang="en-US" dirty="0">
                <a:solidFill>
                  <a:schemeClr val="tx1"/>
                </a:solidFill>
              </a:rPr>
              <a:t>Multi-institutional retrospective series: 47 patients</a:t>
            </a:r>
          </a:p>
          <a:p>
            <a:pPr marL="511969" lvl="1" indent="-164306">
              <a:spcBef>
                <a:spcPts val="1125"/>
              </a:spcBef>
              <a:buClr>
                <a:schemeClr val="tx1"/>
              </a:buClr>
            </a:pPr>
            <a:r>
              <a:rPr lang="en-US" altLang="en-US" dirty="0">
                <a:solidFill>
                  <a:schemeClr val="tx1"/>
                </a:solidFill>
              </a:rPr>
              <a:t>Regimen:</a:t>
            </a:r>
          </a:p>
          <a:p>
            <a:pPr marL="850106" lvl="2" indent="-164306">
              <a:spcBef>
                <a:spcPts val="1125"/>
              </a:spcBef>
              <a:buClr>
                <a:schemeClr val="tx1"/>
              </a:buClr>
            </a:pPr>
            <a:r>
              <a:rPr lang="en-US" altLang="en-US" dirty="0">
                <a:solidFill>
                  <a:schemeClr val="tx1"/>
                </a:solidFill>
              </a:rPr>
              <a:t>Gemcitabine 1g/50cc NS x 90min</a:t>
            </a:r>
          </a:p>
          <a:p>
            <a:pPr marL="850106" lvl="2" indent="-164306">
              <a:spcBef>
                <a:spcPts val="1125"/>
              </a:spcBef>
              <a:buClr>
                <a:schemeClr val="tx1"/>
              </a:buClr>
            </a:pPr>
            <a:r>
              <a:rPr lang="en-US" altLang="en-US" dirty="0">
                <a:solidFill>
                  <a:schemeClr val="tx1"/>
                </a:solidFill>
              </a:rPr>
              <a:t>Followed by MMC 40mg/20ml NS x 90min</a:t>
            </a:r>
          </a:p>
          <a:p>
            <a:pPr marL="850106" lvl="2" indent="-164306">
              <a:spcBef>
                <a:spcPts val="1125"/>
              </a:spcBef>
              <a:buClr>
                <a:schemeClr val="tx1"/>
              </a:buClr>
            </a:pPr>
            <a:r>
              <a:rPr lang="en-US" altLang="en-US" dirty="0">
                <a:solidFill>
                  <a:schemeClr val="tx1"/>
                </a:solidFill>
              </a:rPr>
              <a:t>Induction weekly x 6</a:t>
            </a:r>
          </a:p>
          <a:p>
            <a:pPr marL="850106" lvl="2" indent="-164306">
              <a:spcBef>
                <a:spcPts val="1125"/>
              </a:spcBef>
              <a:buClr>
                <a:schemeClr val="tx1"/>
              </a:buClr>
            </a:pPr>
            <a:r>
              <a:rPr lang="en-US" altLang="en-US" dirty="0">
                <a:solidFill>
                  <a:schemeClr val="tx1"/>
                </a:solidFill>
              </a:rPr>
              <a:t>Maintenance monthly x 12</a:t>
            </a:r>
          </a:p>
        </p:txBody>
      </p:sp>
      <p:pic>
        <p:nvPicPr>
          <p:cNvPr id="17413" name="Picture 6" descr="lightfoot cite.png">
            <a:extLst>
              <a:ext uri="{FF2B5EF4-FFF2-40B4-BE49-F238E27FC236}">
                <a16:creationId xmlns:a16="http://schemas.microsoft.com/office/drawing/2014/main" id="{47C41667-2477-BC44-A147-300EF0BF21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12481" y="3034892"/>
            <a:ext cx="314325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3" descr="lightfoot title.png">
            <a:extLst>
              <a:ext uri="{FF2B5EF4-FFF2-40B4-BE49-F238E27FC236}">
                <a16:creationId xmlns:a16="http://schemas.microsoft.com/office/drawing/2014/main" id="{73D318BB-0C7D-954E-91CC-050E181134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5419" y="1561507"/>
            <a:ext cx="6310313" cy="139422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668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Outline</a:t>
            </a:r>
          </a:p>
        </p:txBody>
      </p:sp>
      <p:sp>
        <p:nvSpPr>
          <p:cNvPr id="3" name="Content Placeholder 2"/>
          <p:cNvSpPr>
            <a:spLocks noGrp="1"/>
          </p:cNvSpPr>
          <p:nvPr>
            <p:ph idx="1"/>
          </p:nvPr>
        </p:nvSpPr>
        <p:spPr/>
        <p:txBody>
          <a:bodyPr/>
          <a:lstStyle/>
          <a:p>
            <a:pPr>
              <a:buClrTx/>
              <a:buFont typeface="Arial" panose="020B0604020202020204" pitchFamily="34" charset="0"/>
              <a:buChar char="•"/>
            </a:pPr>
            <a:r>
              <a:rPr lang="en-US" dirty="0">
                <a:solidFill>
                  <a:schemeClr val="tx1"/>
                </a:solidFill>
              </a:rPr>
              <a:t>Definitions</a:t>
            </a:r>
          </a:p>
          <a:p>
            <a:pPr>
              <a:buClrTx/>
              <a:buFont typeface="Arial" panose="020B0604020202020204" pitchFamily="34" charset="0"/>
              <a:buChar char="•"/>
            </a:pPr>
            <a:r>
              <a:rPr lang="en-US" dirty="0">
                <a:solidFill>
                  <a:schemeClr val="tx1"/>
                </a:solidFill>
              </a:rPr>
              <a:t>Evaluation</a:t>
            </a:r>
          </a:p>
          <a:p>
            <a:pPr>
              <a:buClrTx/>
              <a:buFont typeface="Arial" panose="020B0604020202020204" pitchFamily="34" charset="0"/>
              <a:buChar char="•"/>
            </a:pPr>
            <a:r>
              <a:rPr lang="en-US" dirty="0">
                <a:solidFill>
                  <a:schemeClr val="tx1"/>
                </a:solidFill>
              </a:rPr>
              <a:t>Treatment</a:t>
            </a:r>
          </a:p>
          <a:p>
            <a:pPr lvl="1">
              <a:buClrTx/>
              <a:buFont typeface="Arial" panose="020B0604020202020204" pitchFamily="34" charset="0"/>
              <a:buChar char="•"/>
            </a:pPr>
            <a:r>
              <a:rPr lang="en-US" dirty="0">
                <a:solidFill>
                  <a:schemeClr val="tx1"/>
                </a:solidFill>
              </a:rPr>
              <a:t>Surgery</a:t>
            </a:r>
          </a:p>
          <a:p>
            <a:pPr lvl="1">
              <a:buClrTx/>
              <a:buFont typeface="Arial" panose="020B0604020202020204" pitchFamily="34" charset="0"/>
              <a:buChar char="•"/>
            </a:pPr>
            <a:r>
              <a:rPr lang="en-US" dirty="0" err="1">
                <a:solidFill>
                  <a:schemeClr val="tx1"/>
                </a:solidFill>
              </a:rPr>
              <a:t>Chemoradiation</a:t>
            </a:r>
            <a:endParaRPr lang="en-US" dirty="0">
              <a:solidFill>
                <a:schemeClr val="tx1"/>
              </a:solidFill>
            </a:endParaRPr>
          </a:p>
          <a:p>
            <a:pPr lvl="1">
              <a:buClrTx/>
              <a:buFont typeface="Arial" panose="020B0604020202020204" pitchFamily="34" charset="0"/>
              <a:buChar char="•"/>
            </a:pPr>
            <a:r>
              <a:rPr lang="en-US" dirty="0">
                <a:solidFill>
                  <a:schemeClr val="tx1"/>
                </a:solidFill>
              </a:rPr>
              <a:t>Chemotherapy</a:t>
            </a:r>
          </a:p>
          <a:p>
            <a:pPr lvl="1">
              <a:buClrTx/>
              <a:buFont typeface="Arial" panose="020B0604020202020204" pitchFamily="34" charset="0"/>
              <a:buChar char="•"/>
            </a:pPr>
            <a:r>
              <a:rPr lang="en-US" dirty="0">
                <a:solidFill>
                  <a:schemeClr val="tx1"/>
                </a:solidFill>
              </a:rPr>
              <a:t>Immunotherapy</a:t>
            </a:r>
          </a:p>
          <a:p>
            <a:pPr>
              <a:buClrTx/>
              <a:buFont typeface="Arial" panose="020B0604020202020204" pitchFamily="34" charset="0"/>
              <a:buChar char="•"/>
            </a:pPr>
            <a:r>
              <a:rPr lang="en-US" dirty="0">
                <a:solidFill>
                  <a:schemeClr val="tx1"/>
                </a:solidFill>
              </a:rPr>
              <a:t>Future Directions</a:t>
            </a:r>
          </a:p>
        </p:txBody>
      </p:sp>
      <p:pic>
        <p:nvPicPr>
          <p:cNvPr id="4" name="Picture 3">
            <a:extLst>
              <a:ext uri="{FF2B5EF4-FFF2-40B4-BE49-F238E27FC236}">
                <a16:creationId xmlns:a16="http://schemas.microsoft.com/office/drawing/2014/main" id="{689F3166-44AB-B146-AFDE-A757E01FC588}"/>
              </a:ext>
            </a:extLst>
          </p:cNvPr>
          <p:cNvPicPr>
            <a:picLocks noChangeAspect="1"/>
          </p:cNvPicPr>
          <p:nvPr/>
        </p:nvPicPr>
        <p:blipFill>
          <a:blip r:embed="rId2"/>
          <a:stretch>
            <a:fillRect/>
          </a:stretch>
        </p:blipFill>
        <p:spPr>
          <a:xfrm>
            <a:off x="3848644" y="2247512"/>
            <a:ext cx="4348298" cy="3105927"/>
          </a:xfrm>
          <a:prstGeom prst="rect">
            <a:avLst/>
          </a:prstGeom>
        </p:spPr>
      </p:pic>
    </p:spTree>
    <p:extLst>
      <p:ext uri="{BB962C8B-B14F-4D97-AF65-F5344CB8AC3E}">
        <p14:creationId xmlns:p14="http://schemas.microsoft.com/office/powerpoint/2010/main" val="26733125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7">
            <a:extLst>
              <a:ext uri="{FF2B5EF4-FFF2-40B4-BE49-F238E27FC236}">
                <a16:creationId xmlns:a16="http://schemas.microsoft.com/office/drawing/2014/main" id="{6F88439A-9DB6-354E-952B-66CFD904557C}"/>
              </a:ext>
            </a:extLst>
          </p:cNvPr>
          <p:cNvSpPr>
            <a:spLocks noGrp="1"/>
          </p:cNvSpPr>
          <p:nvPr>
            <p:ph idx="1"/>
          </p:nvPr>
        </p:nvSpPr>
        <p:spPr>
          <a:xfrm>
            <a:off x="242887" y="2585043"/>
            <a:ext cx="4386263" cy="2205038"/>
          </a:xfrm>
        </p:spPr>
        <p:txBody>
          <a:bodyPr>
            <a:normAutofit fontScale="92500"/>
          </a:bodyPr>
          <a:lstStyle/>
          <a:p>
            <a:pPr marL="550069" lvl="1" indent="-164306">
              <a:spcBef>
                <a:spcPts val="1125"/>
              </a:spcBef>
              <a:buClr>
                <a:schemeClr val="tx1"/>
              </a:buClr>
            </a:pPr>
            <a:r>
              <a:rPr lang="en-US" altLang="en-US" dirty="0">
                <a:solidFill>
                  <a:schemeClr val="tx1"/>
                </a:solidFill>
              </a:rPr>
              <a:t>87% high grade</a:t>
            </a:r>
          </a:p>
          <a:p>
            <a:pPr marL="550069" lvl="1" indent="-164306">
              <a:spcBef>
                <a:spcPts val="1125"/>
              </a:spcBef>
              <a:buClr>
                <a:schemeClr val="tx1"/>
              </a:buClr>
            </a:pPr>
            <a:r>
              <a:rPr lang="en-US" altLang="en-US" dirty="0">
                <a:solidFill>
                  <a:schemeClr val="tx1"/>
                </a:solidFill>
              </a:rPr>
              <a:t>Median # prior </a:t>
            </a:r>
            <a:r>
              <a:rPr lang="en-US" altLang="en-US" dirty="0" err="1">
                <a:solidFill>
                  <a:schemeClr val="tx1"/>
                </a:solidFill>
              </a:rPr>
              <a:t>tx</a:t>
            </a:r>
            <a:r>
              <a:rPr lang="en-US" altLang="en-US" dirty="0">
                <a:solidFill>
                  <a:schemeClr val="tx1"/>
                </a:solidFill>
              </a:rPr>
              <a:t>: 2</a:t>
            </a:r>
          </a:p>
          <a:p>
            <a:pPr marL="850106" lvl="2" indent="-164306">
              <a:spcBef>
                <a:spcPts val="1125"/>
              </a:spcBef>
              <a:buClr>
                <a:schemeClr val="tx1"/>
              </a:buClr>
            </a:pPr>
            <a:r>
              <a:rPr lang="en-US" altLang="en-US" sz="2100" dirty="0">
                <a:solidFill>
                  <a:schemeClr val="tx1"/>
                </a:solidFill>
              </a:rPr>
              <a:t>55% ≥ 2 prior </a:t>
            </a:r>
            <a:r>
              <a:rPr lang="en-US" altLang="en-US" sz="2100" dirty="0" err="1">
                <a:solidFill>
                  <a:schemeClr val="tx1"/>
                </a:solidFill>
              </a:rPr>
              <a:t>tx</a:t>
            </a:r>
            <a:endParaRPr lang="en-US" altLang="en-US" sz="2100" dirty="0">
              <a:solidFill>
                <a:schemeClr val="tx1"/>
              </a:solidFill>
            </a:endParaRPr>
          </a:p>
          <a:p>
            <a:pPr marL="550069" lvl="1" indent="-164306">
              <a:spcBef>
                <a:spcPts val="1125"/>
              </a:spcBef>
              <a:buClr>
                <a:schemeClr val="tx1"/>
              </a:buClr>
            </a:pPr>
            <a:r>
              <a:rPr lang="en-US" altLang="en-US" dirty="0">
                <a:solidFill>
                  <a:schemeClr val="tx1"/>
                </a:solidFill>
              </a:rPr>
              <a:t>30% grade 1-2 toxicity</a:t>
            </a:r>
          </a:p>
          <a:p>
            <a:pPr marL="850106" lvl="2" indent="-164306">
              <a:spcBef>
                <a:spcPts val="1125"/>
              </a:spcBef>
              <a:buClr>
                <a:schemeClr val="tx1"/>
              </a:buClr>
            </a:pPr>
            <a:r>
              <a:rPr lang="en-US" altLang="en-US" sz="2100" dirty="0">
                <a:solidFill>
                  <a:schemeClr val="tx1"/>
                </a:solidFill>
              </a:rPr>
              <a:t>4/47 (9%) discontinued induction</a:t>
            </a:r>
          </a:p>
        </p:txBody>
      </p:sp>
      <p:sp>
        <p:nvSpPr>
          <p:cNvPr id="18436" name="Footer Placeholder 2">
            <a:extLst>
              <a:ext uri="{FF2B5EF4-FFF2-40B4-BE49-F238E27FC236}">
                <a16:creationId xmlns:a16="http://schemas.microsoft.com/office/drawing/2014/main" id="{CA868970-85D7-834A-B146-D90886BB932D}"/>
              </a:ext>
            </a:extLst>
          </p:cNvPr>
          <p:cNvSpPr>
            <a:spLocks noGrp="1"/>
          </p:cNvSpPr>
          <p:nvPr>
            <p:ph type="ftr" sz="quarter" idx="11"/>
          </p:nvPr>
        </p:nvSpPr>
        <p:spPr>
          <a:xfrm>
            <a:off x="6363891" y="5698332"/>
            <a:ext cx="2780109" cy="189310"/>
          </a:xfrm>
          <a:noFill/>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pPr>
              <a:defRPr/>
            </a:pPr>
            <a:r>
              <a:rPr lang="en-US" altLang="en-US" sz="1050" dirty="0"/>
              <a:t>Lightfoot et al. </a:t>
            </a:r>
            <a:r>
              <a:rPr lang="en-US" altLang="en-US" sz="1050" dirty="0" err="1"/>
              <a:t>Urol</a:t>
            </a:r>
            <a:r>
              <a:rPr lang="en-US" altLang="en-US" sz="1050" dirty="0"/>
              <a:t> Oncol 2014:35.e15</a:t>
            </a:r>
          </a:p>
        </p:txBody>
      </p:sp>
      <p:pic>
        <p:nvPicPr>
          <p:cNvPr id="18437" name="Picture 3" descr="lightfoot title.png">
            <a:extLst>
              <a:ext uri="{FF2B5EF4-FFF2-40B4-BE49-F238E27FC236}">
                <a16:creationId xmlns:a16="http://schemas.microsoft.com/office/drawing/2014/main" id="{7AEFD962-1397-514C-A3C2-56D3EFC41B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19303" y="467403"/>
            <a:ext cx="6219694" cy="17704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8" name="Picture 1" descr="lightfoot km.png">
            <a:extLst>
              <a:ext uri="{FF2B5EF4-FFF2-40B4-BE49-F238E27FC236}">
                <a16:creationId xmlns:a16="http://schemas.microsoft.com/office/drawing/2014/main" id="{B36D9D6C-705F-E148-803D-3C75138571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7682" y="2542774"/>
            <a:ext cx="3786280" cy="30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237E78A1-2AC5-4447-8AE0-095D2BB53848}"/>
              </a:ext>
            </a:extLst>
          </p:cNvPr>
          <p:cNvSpPr/>
          <p:nvPr/>
        </p:nvSpPr>
        <p:spPr>
          <a:xfrm>
            <a:off x="6858000" y="3314700"/>
            <a:ext cx="685800" cy="685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prstClr val="white"/>
                </a:solidFill>
                <a:latin typeface="Calibri"/>
              </a:rPr>
              <a:t>0</a:t>
            </a:r>
          </a:p>
        </p:txBody>
      </p:sp>
      <p:sp>
        <p:nvSpPr>
          <p:cNvPr id="18440" name="TextBox 9">
            <a:extLst>
              <a:ext uri="{FF2B5EF4-FFF2-40B4-BE49-F238E27FC236}">
                <a16:creationId xmlns:a16="http://schemas.microsoft.com/office/drawing/2014/main" id="{BAE971AC-9282-BD45-83EF-8DB4D4D494AE}"/>
              </a:ext>
            </a:extLst>
          </p:cNvPr>
          <p:cNvSpPr txBox="1">
            <a:spLocks noChangeArrowheads="1"/>
          </p:cNvSpPr>
          <p:nvPr/>
        </p:nvSpPr>
        <p:spPr bwMode="auto">
          <a:xfrm>
            <a:off x="6786563" y="2956919"/>
            <a:ext cx="971550" cy="738664"/>
          </a:xfrm>
          <a:prstGeom prst="rect">
            <a:avLst/>
          </a:prstGeom>
          <a:solidFill>
            <a:schemeClr val="bg1"/>
          </a:solidFill>
          <a:ln w="9525">
            <a:solidFill>
              <a:schemeClr val="tx1"/>
            </a:solidFill>
            <a:miter lim="800000"/>
            <a:headEnd/>
            <a:tailEnd/>
          </a:ln>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en-US" altLang="en-US" sz="1050" u="sng" dirty="0">
                <a:solidFill>
                  <a:srgbClr val="FF0000"/>
                </a:solidFill>
              </a:rPr>
              <a:t>RFS</a:t>
            </a:r>
            <a:r>
              <a:rPr lang="en-US" altLang="en-US" sz="1050" dirty="0">
                <a:solidFill>
                  <a:srgbClr val="FF0000"/>
                </a:solidFill>
              </a:rPr>
              <a:t> </a:t>
            </a:r>
          </a:p>
          <a:p>
            <a:pPr algn="ctr">
              <a:defRPr/>
            </a:pPr>
            <a:r>
              <a:rPr lang="en-US" altLang="en-US" sz="1050" dirty="0">
                <a:solidFill>
                  <a:srgbClr val="FF0000"/>
                </a:solidFill>
              </a:rPr>
              <a:t>3mo: 68%</a:t>
            </a:r>
          </a:p>
          <a:p>
            <a:pPr algn="ctr">
              <a:defRPr/>
            </a:pPr>
            <a:r>
              <a:rPr lang="en-US" altLang="en-US" sz="1050" dirty="0">
                <a:solidFill>
                  <a:srgbClr val="FF0000"/>
                </a:solidFill>
              </a:rPr>
              <a:t>12mo: 48%</a:t>
            </a:r>
          </a:p>
          <a:p>
            <a:pPr algn="ctr">
              <a:defRPr/>
            </a:pPr>
            <a:r>
              <a:rPr lang="en-US" altLang="en-US" sz="1050" dirty="0">
                <a:solidFill>
                  <a:srgbClr val="FF0000"/>
                </a:solidFill>
              </a:rPr>
              <a:t>24mo: 38%</a:t>
            </a:r>
          </a:p>
        </p:txBody>
      </p:sp>
    </p:spTree>
    <p:extLst>
      <p:ext uri="{BB962C8B-B14F-4D97-AF65-F5344CB8AC3E}">
        <p14:creationId xmlns:p14="http://schemas.microsoft.com/office/powerpoint/2010/main" val="34954423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000" r="-6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37611" y="277387"/>
            <a:ext cx="4226303" cy="609600"/>
          </a:xfrm>
          <a:noFill/>
        </p:spPr>
        <p:txBody>
          <a:bodyPr/>
          <a:lstStyle/>
          <a:p>
            <a:r>
              <a:rPr lang="en-US" sz="2700" dirty="0">
                <a:solidFill>
                  <a:schemeClr val="bg1"/>
                </a:solidFill>
              </a:rPr>
              <a:t>Immunotherapy</a:t>
            </a:r>
          </a:p>
        </p:txBody>
      </p:sp>
      <p:sp>
        <p:nvSpPr>
          <p:cNvPr id="3" name="Content Placeholder 2"/>
          <p:cNvSpPr>
            <a:spLocks noGrp="1"/>
          </p:cNvSpPr>
          <p:nvPr>
            <p:ph idx="1"/>
          </p:nvPr>
        </p:nvSpPr>
        <p:spPr>
          <a:xfrm>
            <a:off x="884697" y="4127420"/>
            <a:ext cx="6172200" cy="2307431"/>
          </a:xfrm>
        </p:spPr>
        <p:txBody>
          <a:bodyPr/>
          <a:lstStyle/>
          <a:p>
            <a:pPr>
              <a:buClr>
                <a:schemeClr val="bg1"/>
              </a:buClr>
              <a:buFont typeface="Arial" panose="020B0604020202020204" pitchFamily="34" charset="0"/>
              <a:buChar char="•"/>
            </a:pPr>
            <a:r>
              <a:rPr lang="en-US" dirty="0" err="1">
                <a:solidFill>
                  <a:schemeClr val="bg1"/>
                </a:solidFill>
              </a:rPr>
              <a:t>BCG</a:t>
            </a:r>
            <a:endParaRPr lang="en-US" dirty="0">
              <a:solidFill>
                <a:schemeClr val="bg1"/>
              </a:solidFill>
            </a:endParaRPr>
          </a:p>
          <a:p>
            <a:pPr>
              <a:buClr>
                <a:schemeClr val="bg1"/>
              </a:buClr>
              <a:buFont typeface="Arial" panose="020B0604020202020204" pitchFamily="34" charset="0"/>
              <a:buChar char="•"/>
            </a:pPr>
            <a:r>
              <a:rPr lang="en-US" dirty="0">
                <a:solidFill>
                  <a:schemeClr val="bg1"/>
                </a:solidFill>
              </a:rPr>
              <a:t>Interferon</a:t>
            </a:r>
          </a:p>
          <a:p>
            <a:pPr>
              <a:buClr>
                <a:schemeClr val="bg1"/>
              </a:buClr>
              <a:buFont typeface="Arial" panose="020B0604020202020204" pitchFamily="34" charset="0"/>
              <a:buChar char="•"/>
            </a:pPr>
            <a:r>
              <a:rPr lang="en-US" dirty="0">
                <a:solidFill>
                  <a:schemeClr val="bg1"/>
                </a:solidFill>
              </a:rPr>
              <a:t>Emerging Therapies</a:t>
            </a:r>
          </a:p>
        </p:txBody>
      </p:sp>
    </p:spTree>
    <p:extLst>
      <p:ext uri="{BB962C8B-B14F-4D97-AF65-F5344CB8AC3E}">
        <p14:creationId xmlns:p14="http://schemas.microsoft.com/office/powerpoint/2010/main" val="11659334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7ABEE-EC3F-8B47-A616-16F8AEDE23C1}"/>
              </a:ext>
            </a:extLst>
          </p:cNvPr>
          <p:cNvSpPr>
            <a:spLocks noGrp="1"/>
          </p:cNvSpPr>
          <p:nvPr>
            <p:ph type="title"/>
          </p:nvPr>
        </p:nvSpPr>
        <p:spPr>
          <a:xfrm>
            <a:off x="2918882" y="610706"/>
            <a:ext cx="4694613" cy="609600"/>
          </a:xfrm>
        </p:spPr>
        <p:txBody>
          <a:bodyPr>
            <a:normAutofit fontScale="90000"/>
          </a:bodyPr>
          <a:lstStyle/>
          <a:p>
            <a:r>
              <a:rPr lang="en-US" sz="4000" b="1" dirty="0">
                <a:solidFill>
                  <a:schemeClr val="accent1">
                    <a:lumMod val="50000"/>
                  </a:schemeClr>
                </a:solidFill>
                <a:latin typeface="+mn-lt"/>
              </a:rPr>
              <a:t>Repeat BCG</a:t>
            </a:r>
          </a:p>
        </p:txBody>
      </p:sp>
      <p:sp>
        <p:nvSpPr>
          <p:cNvPr id="3" name="Content Placeholder 2">
            <a:extLst>
              <a:ext uri="{FF2B5EF4-FFF2-40B4-BE49-F238E27FC236}">
                <a16:creationId xmlns:a16="http://schemas.microsoft.com/office/drawing/2014/main" id="{C7EEE866-A1C5-2642-9791-CFC8B489B0AD}"/>
              </a:ext>
            </a:extLst>
          </p:cNvPr>
          <p:cNvSpPr>
            <a:spLocks noGrp="1"/>
          </p:cNvSpPr>
          <p:nvPr>
            <p:ph idx="1"/>
          </p:nvPr>
        </p:nvSpPr>
        <p:spPr>
          <a:xfrm>
            <a:off x="600075" y="1717288"/>
            <a:ext cx="7886700" cy="4427111"/>
          </a:xfrm>
        </p:spPr>
        <p:txBody>
          <a:bodyPr>
            <a:normAutofit/>
          </a:bodyPr>
          <a:lstStyle/>
          <a:p>
            <a:pPr>
              <a:buClr>
                <a:schemeClr val="tx1"/>
              </a:buClr>
              <a:buFont typeface="Arial" panose="020B0604020202020204" pitchFamily="34" charset="0"/>
              <a:buChar char="•"/>
            </a:pPr>
            <a:r>
              <a:rPr lang="en-US" sz="3200" dirty="0">
                <a:solidFill>
                  <a:schemeClr val="tx1"/>
                </a:solidFill>
              </a:rPr>
              <a:t>Persistent disease after single induction course, repeat induction</a:t>
            </a:r>
          </a:p>
          <a:p>
            <a:pPr lvl="1">
              <a:buClr>
                <a:schemeClr val="tx1"/>
              </a:buClr>
            </a:pPr>
            <a:r>
              <a:rPr lang="en-US" sz="2800" b="1" u="sng" dirty="0">
                <a:solidFill>
                  <a:schemeClr val="tx1"/>
                </a:solidFill>
              </a:rPr>
              <a:t>43-63% response</a:t>
            </a:r>
            <a:r>
              <a:rPr lang="en-US" sz="2800" dirty="0">
                <a:solidFill>
                  <a:schemeClr val="tx1"/>
                </a:solidFill>
              </a:rPr>
              <a:t> rate</a:t>
            </a:r>
          </a:p>
          <a:p>
            <a:pPr>
              <a:buClr>
                <a:schemeClr val="tx1"/>
              </a:buClr>
              <a:buFont typeface="Arial" panose="020B0604020202020204" pitchFamily="34" charset="0"/>
              <a:buChar char="•"/>
            </a:pPr>
            <a:r>
              <a:rPr lang="en-US" sz="3200" dirty="0">
                <a:solidFill>
                  <a:schemeClr val="tx1"/>
                </a:solidFill>
              </a:rPr>
              <a:t>Additional </a:t>
            </a:r>
            <a:r>
              <a:rPr lang="en-US" sz="3200" b="1" u="sng" dirty="0">
                <a:solidFill>
                  <a:schemeClr val="tx1"/>
                </a:solidFill>
              </a:rPr>
              <a:t>&gt;=3 courses not recommended</a:t>
            </a:r>
          </a:p>
          <a:p>
            <a:pPr lvl="1">
              <a:buClr>
                <a:schemeClr val="tx1"/>
              </a:buClr>
              <a:buFont typeface="Arial" panose="020B0604020202020204" pitchFamily="34" charset="0"/>
              <a:buChar char="•"/>
            </a:pPr>
            <a:r>
              <a:rPr lang="en-US" sz="3200" dirty="0">
                <a:solidFill>
                  <a:schemeClr val="tx1"/>
                </a:solidFill>
              </a:rPr>
              <a:t>20% response rate</a:t>
            </a:r>
          </a:p>
          <a:p>
            <a:pPr lvl="1">
              <a:buClr>
                <a:schemeClr val="tx1"/>
              </a:buClr>
              <a:buFont typeface="Arial" panose="020B0604020202020204" pitchFamily="34" charset="0"/>
              <a:buChar char="•"/>
            </a:pPr>
            <a:r>
              <a:rPr lang="en-US" sz="3200" dirty="0">
                <a:solidFill>
                  <a:schemeClr val="tx1"/>
                </a:solidFill>
              </a:rPr>
              <a:t>80% rate of progression/metastasis</a:t>
            </a:r>
          </a:p>
          <a:p>
            <a:pPr lvl="1">
              <a:buClr>
                <a:schemeClr val="tx1"/>
              </a:buClr>
              <a:buFont typeface="Arial" panose="020B0604020202020204" pitchFamily="34" charset="0"/>
              <a:buChar char="•"/>
            </a:pPr>
            <a:r>
              <a:rPr lang="en-US" sz="3200" dirty="0">
                <a:solidFill>
                  <a:schemeClr val="tx1"/>
                </a:solidFill>
              </a:rPr>
              <a:t>Increased toxicity</a:t>
            </a:r>
          </a:p>
          <a:p>
            <a:pPr>
              <a:buClr>
                <a:schemeClr val="tx1"/>
              </a:buClr>
              <a:buFont typeface="Arial" panose="020B0604020202020204" pitchFamily="34" charset="0"/>
              <a:buChar char="•"/>
            </a:pPr>
            <a:endParaRPr lang="en-US" sz="3200" dirty="0">
              <a:solidFill>
                <a:schemeClr val="tx1"/>
              </a:solidFill>
            </a:endParaRPr>
          </a:p>
        </p:txBody>
      </p:sp>
      <p:sp>
        <p:nvSpPr>
          <p:cNvPr id="4" name="TextBox 3">
            <a:extLst>
              <a:ext uri="{FF2B5EF4-FFF2-40B4-BE49-F238E27FC236}">
                <a16:creationId xmlns:a16="http://schemas.microsoft.com/office/drawing/2014/main" id="{BC99ACBC-E9FB-CE4F-874D-0BD6D69306A3}"/>
              </a:ext>
            </a:extLst>
          </p:cNvPr>
          <p:cNvSpPr txBox="1"/>
          <p:nvPr/>
        </p:nvSpPr>
        <p:spPr>
          <a:xfrm>
            <a:off x="6368454" y="5498068"/>
            <a:ext cx="2824428" cy="646331"/>
          </a:xfrm>
          <a:prstGeom prst="rect">
            <a:avLst/>
          </a:prstGeom>
          <a:noFill/>
        </p:spPr>
        <p:txBody>
          <a:bodyPr wrap="none" rtlCol="0">
            <a:spAutoFit/>
          </a:bodyPr>
          <a:lstStyle/>
          <a:p>
            <a:r>
              <a:rPr lang="en-US" dirty="0"/>
              <a:t>Bui, </a:t>
            </a:r>
            <a:r>
              <a:rPr lang="en-US" i="1" dirty="0"/>
              <a:t>Urology</a:t>
            </a:r>
            <a:r>
              <a:rPr lang="en-US" dirty="0"/>
              <a:t> 1997:49</a:t>
            </a:r>
          </a:p>
          <a:p>
            <a:r>
              <a:rPr lang="en-US" dirty="0" err="1"/>
              <a:t>Reijke</a:t>
            </a:r>
            <a:r>
              <a:rPr lang="en-US" dirty="0"/>
              <a:t> et al, J </a:t>
            </a:r>
            <a:r>
              <a:rPr lang="en-US" dirty="0" err="1"/>
              <a:t>Urol</a:t>
            </a:r>
            <a:r>
              <a:rPr lang="en-US" dirty="0"/>
              <a:t> 2005; 173</a:t>
            </a:r>
          </a:p>
        </p:txBody>
      </p:sp>
    </p:spTree>
    <p:extLst>
      <p:ext uri="{BB962C8B-B14F-4D97-AF65-F5344CB8AC3E}">
        <p14:creationId xmlns:p14="http://schemas.microsoft.com/office/powerpoint/2010/main" val="1975632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8A3290-04E6-D548-BF0A-6CDF1E1D81CB}"/>
              </a:ext>
            </a:extLst>
          </p:cNvPr>
          <p:cNvSpPr>
            <a:spLocks noGrp="1"/>
          </p:cNvSpPr>
          <p:nvPr>
            <p:ph type="title"/>
          </p:nvPr>
        </p:nvSpPr>
        <p:spPr>
          <a:xfrm>
            <a:off x="2399144" y="267629"/>
            <a:ext cx="4311188" cy="1749541"/>
          </a:xfrm>
        </p:spPr>
        <p:txBody>
          <a:bodyPr>
            <a:normAutofit/>
          </a:bodyPr>
          <a:lstStyle/>
          <a:p>
            <a:pPr algn="ctr" eaLnBrk="1" hangingPunct="1">
              <a:defRPr/>
            </a:pPr>
            <a:r>
              <a:rPr lang="en-US" sz="3600" b="1" dirty="0">
                <a:solidFill>
                  <a:schemeClr val="accent1">
                    <a:lumMod val="50000"/>
                  </a:schemeClr>
                </a:solidFill>
                <a:latin typeface="+mn-lt"/>
              </a:rPr>
              <a:t>BCG + Interferon</a:t>
            </a:r>
            <a:br>
              <a:rPr lang="en-US" sz="3600" b="1" dirty="0">
                <a:solidFill>
                  <a:schemeClr val="accent1">
                    <a:lumMod val="50000"/>
                  </a:schemeClr>
                </a:solidFill>
                <a:latin typeface="+mn-lt"/>
              </a:rPr>
            </a:br>
            <a:endParaRPr lang="en-US" sz="3600" b="1" dirty="0">
              <a:solidFill>
                <a:schemeClr val="accent1">
                  <a:lumMod val="50000"/>
                </a:schemeClr>
              </a:solidFill>
              <a:latin typeface="+mn-lt"/>
            </a:endParaRPr>
          </a:p>
        </p:txBody>
      </p:sp>
      <p:sp>
        <p:nvSpPr>
          <p:cNvPr id="8195" name="Content Placeholder 7">
            <a:extLst>
              <a:ext uri="{FF2B5EF4-FFF2-40B4-BE49-F238E27FC236}">
                <a16:creationId xmlns:a16="http://schemas.microsoft.com/office/drawing/2014/main" id="{7492D516-1934-164A-B243-22AF70398FFB}"/>
              </a:ext>
            </a:extLst>
          </p:cNvPr>
          <p:cNvSpPr>
            <a:spLocks noGrp="1"/>
          </p:cNvSpPr>
          <p:nvPr>
            <p:ph idx="1"/>
          </p:nvPr>
        </p:nvSpPr>
        <p:spPr>
          <a:xfrm>
            <a:off x="1610833" y="3485458"/>
            <a:ext cx="6778255" cy="2781753"/>
          </a:xfrm>
        </p:spPr>
        <p:txBody>
          <a:bodyPr>
            <a:normAutofit/>
          </a:bodyPr>
          <a:lstStyle/>
          <a:p>
            <a:pPr marL="428625" indent="-428625">
              <a:buClr>
                <a:schemeClr val="tx1"/>
              </a:buClr>
              <a:buFont typeface="Arial" panose="020B0604020202020204" pitchFamily="34" charset="0"/>
              <a:buChar char="•"/>
            </a:pPr>
            <a:r>
              <a:rPr lang="en-US" altLang="en-US" sz="2700" dirty="0">
                <a:solidFill>
                  <a:schemeClr val="tx1"/>
                </a:solidFill>
              </a:rPr>
              <a:t>Large non-randomized phase 2</a:t>
            </a:r>
          </a:p>
          <a:p>
            <a:pPr marL="690563" lvl="1" indent="-342900">
              <a:buClr>
                <a:schemeClr val="tx1"/>
              </a:buClr>
              <a:buFont typeface="Arial" panose="020B0604020202020204" pitchFamily="34" charset="0"/>
              <a:buChar char="•"/>
            </a:pPr>
            <a:r>
              <a:rPr lang="en-US" altLang="en-US" sz="2400" dirty="0">
                <a:solidFill>
                  <a:schemeClr val="tx1"/>
                </a:solidFill>
              </a:rPr>
              <a:t>Group 1- BCG Failure (n=467)</a:t>
            </a:r>
          </a:p>
          <a:p>
            <a:pPr lvl="2" indent="-342900">
              <a:buClr>
                <a:schemeClr val="tx1"/>
              </a:buClr>
              <a:buFont typeface="Arial" panose="020B0604020202020204" pitchFamily="34" charset="0"/>
              <a:buChar char="•"/>
            </a:pPr>
            <a:r>
              <a:rPr lang="en-US" altLang="en-US" sz="2400" dirty="0">
                <a:solidFill>
                  <a:schemeClr val="tx1"/>
                </a:solidFill>
              </a:rPr>
              <a:t>1/3D BCG + 50m u INF-α (+maintenance)</a:t>
            </a:r>
          </a:p>
          <a:p>
            <a:pPr marL="690563" lvl="1" indent="-342900">
              <a:buClr>
                <a:schemeClr val="tx1"/>
              </a:buClr>
              <a:buFont typeface="Arial" panose="020B0604020202020204" pitchFamily="34" charset="0"/>
              <a:buChar char="•"/>
            </a:pPr>
            <a:r>
              <a:rPr lang="en-US" altLang="en-US" sz="2400" dirty="0">
                <a:solidFill>
                  <a:schemeClr val="tx1"/>
                </a:solidFill>
              </a:rPr>
              <a:t>Group 2- BCG Naive (n=536)</a:t>
            </a:r>
          </a:p>
          <a:p>
            <a:pPr lvl="2" indent="-342900">
              <a:buClr>
                <a:schemeClr val="tx1"/>
              </a:buClr>
              <a:buFont typeface="Arial" panose="020B0604020202020204" pitchFamily="34" charset="0"/>
              <a:buChar char="•"/>
            </a:pPr>
            <a:r>
              <a:rPr lang="en-US" altLang="en-US" sz="2400" dirty="0">
                <a:solidFill>
                  <a:schemeClr val="tx1"/>
                </a:solidFill>
              </a:rPr>
              <a:t>FD BCG + 50m u INF-α (+maintenance)</a:t>
            </a:r>
          </a:p>
        </p:txBody>
      </p:sp>
      <p:pic>
        <p:nvPicPr>
          <p:cNvPr id="8197" name="Picture 1" descr="joudi title.png">
            <a:extLst>
              <a:ext uri="{FF2B5EF4-FFF2-40B4-BE49-F238E27FC236}">
                <a16:creationId xmlns:a16="http://schemas.microsoft.com/office/drawing/2014/main" id="{77BFAB01-6531-F644-86D2-4F59D051DD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8259" y="1667606"/>
            <a:ext cx="6532960" cy="161210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22EF722-C7A1-224B-B24D-C2E174648533}"/>
              </a:ext>
            </a:extLst>
          </p:cNvPr>
          <p:cNvSpPr txBox="1"/>
          <p:nvPr/>
        </p:nvSpPr>
        <p:spPr>
          <a:xfrm>
            <a:off x="4812781" y="6267212"/>
            <a:ext cx="3178627" cy="369332"/>
          </a:xfrm>
          <a:prstGeom prst="rect">
            <a:avLst/>
          </a:prstGeom>
          <a:noFill/>
        </p:spPr>
        <p:txBody>
          <a:bodyPr wrap="none" rtlCol="0">
            <a:spAutoFit/>
          </a:bodyPr>
          <a:lstStyle/>
          <a:p>
            <a:r>
              <a:rPr lang="en-US" altLang="en-US" dirty="0" err="1"/>
              <a:t>Joudi</a:t>
            </a:r>
            <a:r>
              <a:rPr lang="en-US" altLang="en-US" dirty="0"/>
              <a:t> et al. </a:t>
            </a:r>
            <a:r>
              <a:rPr lang="en-US" altLang="en-US" dirty="0" err="1"/>
              <a:t>Urol</a:t>
            </a:r>
            <a:r>
              <a:rPr lang="en-US" altLang="en-US" dirty="0"/>
              <a:t> Oncol 2006:344</a:t>
            </a:r>
          </a:p>
        </p:txBody>
      </p:sp>
    </p:spTree>
    <p:extLst>
      <p:ext uri="{BB962C8B-B14F-4D97-AF65-F5344CB8AC3E}">
        <p14:creationId xmlns:p14="http://schemas.microsoft.com/office/powerpoint/2010/main" val="30517346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C663F3-1365-5246-9BB3-975395E54764}"/>
              </a:ext>
            </a:extLst>
          </p:cNvPr>
          <p:cNvSpPr>
            <a:spLocks noGrp="1"/>
          </p:cNvSpPr>
          <p:nvPr>
            <p:ph type="title"/>
          </p:nvPr>
        </p:nvSpPr>
        <p:spPr>
          <a:xfrm>
            <a:off x="1657350" y="541544"/>
            <a:ext cx="5829300" cy="673898"/>
          </a:xfrm>
        </p:spPr>
        <p:txBody>
          <a:bodyPr>
            <a:normAutofit/>
          </a:bodyPr>
          <a:lstStyle/>
          <a:p>
            <a:pPr eaLnBrk="1" hangingPunct="1">
              <a:defRPr/>
            </a:pPr>
            <a:r>
              <a:rPr lang="en-US" sz="4000" dirty="0">
                <a:solidFill>
                  <a:schemeClr val="accent1">
                    <a:lumMod val="50000"/>
                  </a:schemeClr>
                </a:solidFill>
                <a:latin typeface="+mn-lt"/>
              </a:rPr>
              <a:t>BCG + Interferon</a:t>
            </a:r>
            <a:endParaRPr lang="en-US" dirty="0">
              <a:solidFill>
                <a:schemeClr val="accent1">
                  <a:lumMod val="50000"/>
                </a:schemeClr>
              </a:solidFill>
              <a:latin typeface="+mn-lt"/>
            </a:endParaRPr>
          </a:p>
        </p:txBody>
      </p:sp>
      <p:sp>
        <p:nvSpPr>
          <p:cNvPr id="9" name="Content Placeholder 3">
            <a:extLst>
              <a:ext uri="{FF2B5EF4-FFF2-40B4-BE49-F238E27FC236}">
                <a16:creationId xmlns:a16="http://schemas.microsoft.com/office/drawing/2014/main" id="{644A5D07-792B-A04E-ACB9-1272F2222F1F}"/>
              </a:ext>
            </a:extLst>
          </p:cNvPr>
          <p:cNvSpPr>
            <a:spLocks noGrp="1"/>
          </p:cNvSpPr>
          <p:nvPr>
            <p:ph idx="1"/>
          </p:nvPr>
        </p:nvSpPr>
        <p:spPr>
          <a:xfrm>
            <a:off x="5079048" y="2020405"/>
            <a:ext cx="3853077" cy="3336361"/>
          </a:xfrm>
          <a:ln w="38100">
            <a:solidFill>
              <a:srgbClr val="689ACA"/>
            </a:solidFill>
          </a:ln>
        </p:spPr>
        <p:txBody>
          <a:bodyPr>
            <a:normAutofit fontScale="92500"/>
          </a:bodyPr>
          <a:lstStyle/>
          <a:p>
            <a:pPr eaLnBrk="1" hangingPunct="1">
              <a:buClr>
                <a:schemeClr val="tx1"/>
              </a:buClr>
              <a:buFont typeface="Arial" panose="020B0604020202020204" pitchFamily="34" charset="0"/>
              <a:buChar char="•"/>
              <a:defRPr/>
            </a:pPr>
            <a:r>
              <a:rPr lang="en-US" dirty="0">
                <a:solidFill>
                  <a:schemeClr val="tx1"/>
                </a:solidFill>
              </a:rPr>
              <a:t>Consideration for BCG failure after 1 course (HR 1.5 for failure after ≥2 courses)</a:t>
            </a:r>
          </a:p>
          <a:p>
            <a:pPr>
              <a:buClr>
                <a:schemeClr val="tx1"/>
              </a:buClr>
              <a:buFont typeface="Arial" panose="020B0604020202020204" pitchFamily="34" charset="0"/>
              <a:buChar char="•"/>
              <a:defRPr/>
            </a:pPr>
            <a:r>
              <a:rPr lang="en-US" altLang="en-US" dirty="0">
                <a:solidFill>
                  <a:schemeClr val="tx1"/>
                </a:solidFill>
              </a:rPr>
              <a:t>Not directly compared to BCG re-induction alone</a:t>
            </a:r>
          </a:p>
          <a:p>
            <a:pPr>
              <a:buClr>
                <a:schemeClr val="tx1"/>
              </a:buClr>
              <a:buFont typeface="Arial" panose="020B0604020202020204" pitchFamily="34" charset="0"/>
              <a:buChar char="•"/>
              <a:defRPr/>
            </a:pPr>
            <a:r>
              <a:rPr lang="en-US" dirty="0">
                <a:solidFill>
                  <a:schemeClr val="tx1"/>
                </a:solidFill>
              </a:rPr>
              <a:t>Multiple design concerns (BCG naïve patients)</a:t>
            </a:r>
          </a:p>
          <a:p>
            <a:pPr marL="428625" indent="-428625">
              <a:buClr>
                <a:schemeClr val="tx1"/>
              </a:buClr>
              <a:buFont typeface="Arial" panose="020B0604020202020204" pitchFamily="34" charset="0"/>
              <a:buChar char="•"/>
              <a:defRPr/>
            </a:pPr>
            <a:endParaRPr lang="en-US" dirty="0">
              <a:solidFill>
                <a:schemeClr val="tx1"/>
              </a:solidFill>
            </a:endParaRPr>
          </a:p>
          <a:p>
            <a:pPr marL="423863" indent="-428625">
              <a:buClr>
                <a:schemeClr val="tx1"/>
              </a:buClr>
              <a:buFont typeface="Arial" panose="020B0604020202020204" pitchFamily="34" charset="0"/>
              <a:buChar char="•"/>
              <a:defRPr/>
            </a:pPr>
            <a:endParaRPr lang="en-US" dirty="0">
              <a:solidFill>
                <a:schemeClr val="tx1"/>
              </a:solidFill>
            </a:endParaRPr>
          </a:p>
        </p:txBody>
      </p:sp>
      <p:sp>
        <p:nvSpPr>
          <p:cNvPr id="9219" name="Footer Placeholder 2">
            <a:extLst>
              <a:ext uri="{FF2B5EF4-FFF2-40B4-BE49-F238E27FC236}">
                <a16:creationId xmlns:a16="http://schemas.microsoft.com/office/drawing/2014/main" id="{1DE7605B-3FA3-414F-8AE8-B4A3BBD536F2}"/>
              </a:ext>
            </a:extLst>
          </p:cNvPr>
          <p:cNvSpPr>
            <a:spLocks noGrp="1"/>
          </p:cNvSpPr>
          <p:nvPr>
            <p:ph type="ftr" sz="quarter" idx="11"/>
          </p:nvPr>
        </p:nvSpPr>
        <p:spPr>
          <a:noFill/>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r>
              <a:rPr lang="en-US" altLang="en-US" sz="600">
                <a:solidFill>
                  <a:srgbClr val="003366"/>
                </a:solidFill>
              </a:rPr>
              <a:t>Joudi et al. Urol Oncol 2006:344</a:t>
            </a:r>
          </a:p>
        </p:txBody>
      </p:sp>
      <p:pic>
        <p:nvPicPr>
          <p:cNvPr id="9220" name="Picture 5" descr="joudi km.png">
            <a:extLst>
              <a:ext uri="{FF2B5EF4-FFF2-40B4-BE49-F238E27FC236}">
                <a16:creationId xmlns:a16="http://schemas.microsoft.com/office/drawing/2014/main" id="{35538184-479D-F24C-86A0-26EF6BF8FB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1840" y="1978226"/>
            <a:ext cx="3495675" cy="34420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3">
            <a:extLst>
              <a:ext uri="{FF2B5EF4-FFF2-40B4-BE49-F238E27FC236}">
                <a16:creationId xmlns:a16="http://schemas.microsoft.com/office/drawing/2014/main" id="{B997B42C-88C7-6043-ABFD-4961908748A4}"/>
              </a:ext>
            </a:extLst>
          </p:cNvPr>
          <p:cNvSpPr txBox="1">
            <a:spLocks/>
          </p:cNvSpPr>
          <p:nvPr/>
        </p:nvSpPr>
        <p:spPr>
          <a:xfrm>
            <a:off x="4916091" y="3699272"/>
            <a:ext cx="2832497" cy="762000"/>
          </a:xfrm>
          <a:prstGeom prst="rect">
            <a:avLst/>
          </a:prstGeom>
        </p:spPr>
        <p:txBody>
          <a:bodyPr lIns="0" tIns="171450" rIns="0"/>
          <a:lstStyle>
            <a:lvl1pPr marL="228600" indent="-228600">
              <a:spcBef>
                <a:spcPct val="20000"/>
              </a:spcBef>
              <a:buChar char="•"/>
              <a:defRPr sz="3200">
                <a:solidFill>
                  <a:srgbClr val="333333"/>
                </a:solidFill>
                <a:latin typeface="Arial" panose="020B0604020202020204" pitchFamily="34" charset="0"/>
                <a:ea typeface="ＭＳ Ｐゴシック" panose="020B0600070205080204" pitchFamily="34" charset="-128"/>
              </a:defRPr>
            </a:lvl1pPr>
            <a:lvl2pPr marL="692150" indent="-234950">
              <a:spcBef>
                <a:spcPct val="20000"/>
              </a:spcBef>
              <a:buChar char="–"/>
              <a:defRPr sz="2800">
                <a:solidFill>
                  <a:srgbClr val="333333"/>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rgbClr val="333333"/>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rgbClr val="333333"/>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rgbClr val="333333"/>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333333"/>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333333"/>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333333"/>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333333"/>
                </a:solidFill>
                <a:latin typeface="Arial" panose="020B0604020202020204" pitchFamily="34" charset="0"/>
                <a:ea typeface="ＭＳ Ｐゴシック" panose="020B0600070205080204" pitchFamily="34" charset="-128"/>
              </a:defRPr>
            </a:lvl9pPr>
          </a:lstStyle>
          <a:p>
            <a:pPr>
              <a:lnSpc>
                <a:spcPct val="90000"/>
              </a:lnSpc>
              <a:spcBef>
                <a:spcPts val="1125"/>
              </a:spcBef>
              <a:buClr>
                <a:schemeClr val="tx2"/>
              </a:buClr>
            </a:pPr>
            <a:endParaRPr lang="en-US" altLang="en-US" sz="1500" dirty="0">
              <a:solidFill>
                <a:schemeClr val="tx1"/>
              </a:solidFill>
            </a:endParaRPr>
          </a:p>
        </p:txBody>
      </p:sp>
    </p:spTree>
    <p:extLst>
      <p:ext uri="{BB962C8B-B14F-4D97-AF65-F5344CB8AC3E}">
        <p14:creationId xmlns:p14="http://schemas.microsoft.com/office/powerpoint/2010/main" val="39418505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9EC83-E92A-7C49-9FD1-D3D21468DAFD}"/>
              </a:ext>
            </a:extLst>
          </p:cNvPr>
          <p:cNvSpPr>
            <a:spLocks noGrp="1"/>
          </p:cNvSpPr>
          <p:nvPr>
            <p:ph type="title"/>
          </p:nvPr>
        </p:nvSpPr>
        <p:spPr>
          <a:xfrm>
            <a:off x="2154230" y="892098"/>
            <a:ext cx="4756958" cy="1018423"/>
          </a:xfrm>
        </p:spPr>
        <p:txBody>
          <a:bodyPr>
            <a:normAutofit/>
          </a:bodyPr>
          <a:lstStyle/>
          <a:p>
            <a:pPr algn="ctr"/>
            <a:r>
              <a:rPr lang="en-US" b="1" dirty="0">
                <a:solidFill>
                  <a:schemeClr val="accent1">
                    <a:lumMod val="50000"/>
                  </a:schemeClr>
                </a:solidFill>
                <a:latin typeface="+mn-lt"/>
              </a:rPr>
              <a:t>BCG + Interferon</a:t>
            </a:r>
          </a:p>
        </p:txBody>
      </p:sp>
      <p:sp>
        <p:nvSpPr>
          <p:cNvPr id="3" name="Content Placeholder 2">
            <a:extLst>
              <a:ext uri="{FF2B5EF4-FFF2-40B4-BE49-F238E27FC236}">
                <a16:creationId xmlns:a16="http://schemas.microsoft.com/office/drawing/2014/main" id="{15F49A12-3C7D-C349-AA94-076C66DDE8E7}"/>
              </a:ext>
            </a:extLst>
          </p:cNvPr>
          <p:cNvSpPr>
            <a:spLocks noGrp="1"/>
          </p:cNvSpPr>
          <p:nvPr>
            <p:ph idx="1"/>
          </p:nvPr>
        </p:nvSpPr>
        <p:spPr>
          <a:xfrm>
            <a:off x="707232" y="2116628"/>
            <a:ext cx="7650956" cy="4109499"/>
          </a:xfrm>
        </p:spPr>
        <p:txBody>
          <a:bodyPr>
            <a:normAutofit/>
          </a:bodyPr>
          <a:lstStyle/>
          <a:p>
            <a:pPr>
              <a:buClr>
                <a:schemeClr val="tx1"/>
              </a:buClr>
              <a:buFont typeface="Arial" panose="020B0604020202020204" pitchFamily="34" charset="0"/>
              <a:buChar char="•"/>
            </a:pPr>
            <a:r>
              <a:rPr lang="en-US" sz="3200" dirty="0">
                <a:solidFill>
                  <a:schemeClr val="tx1"/>
                </a:solidFill>
              </a:rPr>
              <a:t>Further data demonstrate that BCG-IFN no more effective than BCG alone</a:t>
            </a:r>
            <a:r>
              <a:rPr lang="en-US" sz="3200" baseline="30000" dirty="0">
                <a:solidFill>
                  <a:schemeClr val="tx1"/>
                </a:solidFill>
              </a:rPr>
              <a:t>1</a:t>
            </a:r>
            <a:endParaRPr lang="en-US" sz="3200" dirty="0">
              <a:solidFill>
                <a:schemeClr val="tx1"/>
              </a:solidFill>
            </a:endParaRPr>
          </a:p>
          <a:p>
            <a:pPr>
              <a:buClr>
                <a:schemeClr val="tx1"/>
              </a:buClr>
              <a:buFont typeface="Arial" panose="020B0604020202020204" pitchFamily="34" charset="0"/>
              <a:buChar char="•"/>
            </a:pPr>
            <a:r>
              <a:rPr lang="en-US" sz="3200" dirty="0">
                <a:solidFill>
                  <a:schemeClr val="tx1"/>
                </a:solidFill>
              </a:rPr>
              <a:t>Response rate at 24 months 23% for truly BCG unresponsive disease</a:t>
            </a:r>
            <a:r>
              <a:rPr lang="en-US" sz="3200" baseline="30000" dirty="0">
                <a:solidFill>
                  <a:schemeClr val="tx1"/>
                </a:solidFill>
              </a:rPr>
              <a:t>2</a:t>
            </a:r>
          </a:p>
          <a:p>
            <a:pPr lvl="1">
              <a:buClr>
                <a:schemeClr val="tx1"/>
              </a:buClr>
              <a:buFont typeface="Arial" panose="020B0604020202020204" pitchFamily="34" charset="0"/>
              <a:buChar char="•"/>
            </a:pPr>
            <a:r>
              <a:rPr lang="en-US" dirty="0">
                <a:solidFill>
                  <a:schemeClr val="tx1"/>
                </a:solidFill>
              </a:rPr>
              <a:t>Similar to historic BCG rates</a:t>
            </a:r>
          </a:p>
          <a:p>
            <a:pPr>
              <a:buClr>
                <a:schemeClr val="tx1"/>
              </a:buClr>
              <a:buFont typeface="Arial" panose="020B0604020202020204" pitchFamily="34" charset="0"/>
              <a:buChar char="•"/>
            </a:pPr>
            <a:r>
              <a:rPr lang="en-US" sz="3200" dirty="0">
                <a:solidFill>
                  <a:schemeClr val="tx1"/>
                </a:solidFill>
              </a:rPr>
              <a:t>Bottom line: </a:t>
            </a:r>
            <a:r>
              <a:rPr lang="en-US" sz="3200" b="1" u="sng" dirty="0">
                <a:solidFill>
                  <a:schemeClr val="tx1"/>
                </a:solidFill>
              </a:rPr>
              <a:t>BCG+IFN has a limited role </a:t>
            </a:r>
            <a:r>
              <a:rPr lang="en-US" sz="3200" dirty="0">
                <a:solidFill>
                  <a:schemeClr val="tx1"/>
                </a:solidFill>
              </a:rPr>
              <a:t>in treatment of BCG refractory NMIBC</a:t>
            </a:r>
          </a:p>
        </p:txBody>
      </p:sp>
      <p:sp>
        <p:nvSpPr>
          <p:cNvPr id="4" name="TextBox 3">
            <a:extLst>
              <a:ext uri="{FF2B5EF4-FFF2-40B4-BE49-F238E27FC236}">
                <a16:creationId xmlns:a16="http://schemas.microsoft.com/office/drawing/2014/main" id="{66903835-DAB2-2E43-8EE2-6AD673673087}"/>
              </a:ext>
            </a:extLst>
          </p:cNvPr>
          <p:cNvSpPr txBox="1"/>
          <p:nvPr/>
        </p:nvSpPr>
        <p:spPr>
          <a:xfrm>
            <a:off x="5144265" y="6109068"/>
            <a:ext cx="2735492" cy="646331"/>
          </a:xfrm>
          <a:prstGeom prst="rect">
            <a:avLst/>
          </a:prstGeom>
          <a:noFill/>
        </p:spPr>
        <p:txBody>
          <a:bodyPr wrap="none" rtlCol="0">
            <a:spAutoFit/>
          </a:bodyPr>
          <a:lstStyle/>
          <a:p>
            <a:r>
              <a:rPr lang="en-US" baseline="30000" dirty="0"/>
              <a:t>1</a:t>
            </a:r>
            <a:r>
              <a:rPr lang="en-US" dirty="0"/>
              <a:t>Nepple, J </a:t>
            </a:r>
            <a:r>
              <a:rPr lang="en-US" dirty="0" err="1"/>
              <a:t>Urol</a:t>
            </a:r>
            <a:r>
              <a:rPr lang="en-US" dirty="0"/>
              <a:t> 2010; 184.</a:t>
            </a:r>
          </a:p>
          <a:p>
            <a:r>
              <a:rPr lang="en-US" baseline="30000" dirty="0"/>
              <a:t>2</a:t>
            </a:r>
            <a:r>
              <a:rPr lang="en-US" dirty="0"/>
              <a:t>Roseveat, J </a:t>
            </a:r>
            <a:r>
              <a:rPr lang="en-US" dirty="0" err="1"/>
              <a:t>Urol</a:t>
            </a:r>
            <a:r>
              <a:rPr lang="en-US" dirty="0"/>
              <a:t> 2011; 186</a:t>
            </a:r>
          </a:p>
        </p:txBody>
      </p:sp>
    </p:spTree>
    <p:extLst>
      <p:ext uri="{BB962C8B-B14F-4D97-AF65-F5344CB8AC3E}">
        <p14:creationId xmlns:p14="http://schemas.microsoft.com/office/powerpoint/2010/main" val="16087360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B0B3A-2095-F24E-8A36-E1A7383B56FC}"/>
              </a:ext>
            </a:extLst>
          </p:cNvPr>
          <p:cNvSpPr>
            <a:spLocks noGrp="1"/>
          </p:cNvSpPr>
          <p:nvPr>
            <p:ph type="title"/>
          </p:nvPr>
        </p:nvSpPr>
        <p:spPr>
          <a:xfrm>
            <a:off x="400864" y="3761564"/>
            <a:ext cx="7886700" cy="2852737"/>
          </a:xfrm>
        </p:spPr>
        <p:txBody>
          <a:bodyPr/>
          <a:lstStyle/>
          <a:p>
            <a:r>
              <a:rPr lang="en-US" dirty="0">
                <a:solidFill>
                  <a:schemeClr val="bg1"/>
                </a:solidFill>
              </a:rPr>
              <a:t>Emerging Immunotherapies</a:t>
            </a:r>
          </a:p>
        </p:txBody>
      </p:sp>
    </p:spTree>
    <p:extLst>
      <p:ext uri="{BB962C8B-B14F-4D97-AF65-F5344CB8AC3E}">
        <p14:creationId xmlns:p14="http://schemas.microsoft.com/office/powerpoint/2010/main" val="1137143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65A81-C210-5E48-850F-D98FD9C395D0}"/>
              </a:ext>
            </a:extLst>
          </p:cNvPr>
          <p:cNvSpPr>
            <a:spLocks noGrp="1"/>
          </p:cNvSpPr>
          <p:nvPr>
            <p:ph type="title"/>
          </p:nvPr>
        </p:nvSpPr>
        <p:spPr>
          <a:xfrm>
            <a:off x="2140520" y="605550"/>
            <a:ext cx="4331555" cy="609600"/>
          </a:xfrm>
        </p:spPr>
        <p:txBody>
          <a:bodyPr>
            <a:noAutofit/>
          </a:bodyPr>
          <a:lstStyle/>
          <a:p>
            <a:r>
              <a:rPr lang="en-US" sz="3600" dirty="0">
                <a:solidFill>
                  <a:schemeClr val="accent1">
                    <a:lumMod val="50000"/>
                  </a:schemeClr>
                </a:solidFill>
                <a:latin typeface="+mn-lt"/>
              </a:rPr>
              <a:t>SWOG S1602 (PRIME)</a:t>
            </a:r>
            <a:br>
              <a:rPr lang="en-US" sz="3200" dirty="0">
                <a:solidFill>
                  <a:schemeClr val="accent1">
                    <a:lumMod val="50000"/>
                  </a:schemeClr>
                </a:solidFill>
                <a:latin typeface="+mn-lt"/>
              </a:rPr>
            </a:br>
            <a:r>
              <a:rPr lang="en-US" sz="3200" dirty="0">
                <a:solidFill>
                  <a:schemeClr val="accent1">
                    <a:lumMod val="50000"/>
                  </a:schemeClr>
                </a:solidFill>
                <a:latin typeface="+mn-lt"/>
              </a:rPr>
              <a:t>PI: Rob </a:t>
            </a:r>
            <a:r>
              <a:rPr lang="en-US" sz="3200" dirty="0" err="1">
                <a:solidFill>
                  <a:schemeClr val="accent1">
                    <a:lumMod val="50000"/>
                  </a:schemeClr>
                </a:solidFill>
                <a:latin typeface="+mn-lt"/>
              </a:rPr>
              <a:t>Svatek</a:t>
            </a:r>
            <a:endParaRPr lang="en-US" sz="3200" dirty="0">
              <a:solidFill>
                <a:schemeClr val="accent1">
                  <a:lumMod val="50000"/>
                </a:schemeClr>
              </a:solidFill>
              <a:latin typeface="+mn-lt"/>
            </a:endParaRPr>
          </a:p>
        </p:txBody>
      </p:sp>
      <p:sp>
        <p:nvSpPr>
          <p:cNvPr id="3" name="Content Placeholder 2">
            <a:extLst>
              <a:ext uri="{FF2B5EF4-FFF2-40B4-BE49-F238E27FC236}">
                <a16:creationId xmlns:a16="http://schemas.microsoft.com/office/drawing/2014/main" id="{0686631C-5F0D-0147-9160-A3C1011883FF}"/>
              </a:ext>
            </a:extLst>
          </p:cNvPr>
          <p:cNvSpPr>
            <a:spLocks noGrp="1"/>
          </p:cNvSpPr>
          <p:nvPr>
            <p:ph idx="1"/>
          </p:nvPr>
        </p:nvSpPr>
        <p:spPr>
          <a:xfrm>
            <a:off x="662947" y="1586420"/>
            <a:ext cx="7990367" cy="3263191"/>
          </a:xfrm>
        </p:spPr>
        <p:txBody>
          <a:bodyPr>
            <a:normAutofit/>
          </a:bodyPr>
          <a:lstStyle/>
          <a:p>
            <a:pPr>
              <a:buClr>
                <a:schemeClr val="tx1"/>
              </a:buClr>
              <a:buFont typeface="Arial" panose="020B0604020202020204" pitchFamily="34" charset="0"/>
              <a:buChar char="•"/>
            </a:pPr>
            <a:r>
              <a:rPr lang="en-US" dirty="0">
                <a:solidFill>
                  <a:schemeClr val="tx1"/>
                </a:solidFill>
              </a:rPr>
              <a:t>Intradermal injection to augment BCG response</a:t>
            </a:r>
          </a:p>
          <a:p>
            <a:pPr>
              <a:buClr>
                <a:schemeClr val="tx1"/>
              </a:buClr>
              <a:buFont typeface="Arial" panose="020B0604020202020204" pitchFamily="34" charset="0"/>
              <a:buChar char="•"/>
            </a:pPr>
            <a:r>
              <a:rPr lang="en-US" dirty="0">
                <a:solidFill>
                  <a:schemeClr val="tx1"/>
                </a:solidFill>
              </a:rPr>
              <a:t>Leads to BCG-specific memory T cell response</a:t>
            </a:r>
            <a:r>
              <a:rPr lang="en-US" dirty="0">
                <a:solidFill>
                  <a:schemeClr val="tx1"/>
                </a:solidFill>
                <a:sym typeface="Wingdings" pitchFamily="2" charset="2"/>
              </a:rPr>
              <a:t> increased bladder infiltration by cytotoxic CD8+ T cells upon repeated BCG exposure</a:t>
            </a:r>
          </a:p>
          <a:p>
            <a:pPr>
              <a:buClr>
                <a:schemeClr val="tx1"/>
              </a:buClr>
              <a:buFont typeface="Arial" panose="020B0604020202020204" pitchFamily="34" charset="0"/>
              <a:buChar char="•"/>
            </a:pPr>
            <a:endParaRPr lang="en-US" dirty="0">
              <a:solidFill>
                <a:schemeClr val="tx1"/>
              </a:solidFill>
            </a:endParaRPr>
          </a:p>
        </p:txBody>
      </p:sp>
      <p:cxnSp>
        <p:nvCxnSpPr>
          <p:cNvPr id="4" name="Straight Arrow Connector 3">
            <a:extLst>
              <a:ext uri="{FF2B5EF4-FFF2-40B4-BE49-F238E27FC236}">
                <a16:creationId xmlns:a16="http://schemas.microsoft.com/office/drawing/2014/main" id="{C8F635CF-72A1-0945-9D41-49487809F795}"/>
              </a:ext>
            </a:extLst>
          </p:cNvPr>
          <p:cNvCxnSpPr>
            <a:cxnSpLocks/>
          </p:cNvCxnSpPr>
          <p:nvPr/>
        </p:nvCxnSpPr>
        <p:spPr>
          <a:xfrm>
            <a:off x="2930531" y="4748286"/>
            <a:ext cx="23336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8E9C7CF7-FD71-AE4E-B406-0E74B3E457A8}"/>
              </a:ext>
            </a:extLst>
          </p:cNvPr>
          <p:cNvCxnSpPr>
            <a:cxnSpLocks/>
          </p:cNvCxnSpPr>
          <p:nvPr/>
        </p:nvCxnSpPr>
        <p:spPr>
          <a:xfrm flipV="1">
            <a:off x="4044956" y="4148211"/>
            <a:ext cx="522684" cy="5905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C8C6F5D2-4DEA-034E-89BF-81432733BE9B}"/>
              </a:ext>
            </a:extLst>
          </p:cNvPr>
          <p:cNvCxnSpPr>
            <a:cxnSpLocks/>
          </p:cNvCxnSpPr>
          <p:nvPr/>
        </p:nvCxnSpPr>
        <p:spPr>
          <a:xfrm>
            <a:off x="4064006" y="4748286"/>
            <a:ext cx="456009" cy="7143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86BB368E-9D3E-4041-ADC1-081ED5172508}"/>
              </a:ext>
            </a:extLst>
          </p:cNvPr>
          <p:cNvCxnSpPr>
            <a:cxnSpLocks/>
          </p:cNvCxnSpPr>
          <p:nvPr/>
        </p:nvCxnSpPr>
        <p:spPr>
          <a:xfrm flipV="1">
            <a:off x="4044956" y="4719711"/>
            <a:ext cx="570309" cy="95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 Box 3">
            <a:extLst>
              <a:ext uri="{FF2B5EF4-FFF2-40B4-BE49-F238E27FC236}">
                <a16:creationId xmlns:a16="http://schemas.microsoft.com/office/drawing/2014/main" id="{D92B03AD-EEDB-ED47-81DB-30C6D64AA5C5}"/>
              </a:ext>
            </a:extLst>
          </p:cNvPr>
          <p:cNvSpPr txBox="1"/>
          <p:nvPr/>
        </p:nvSpPr>
        <p:spPr>
          <a:xfrm>
            <a:off x="3146037" y="4586361"/>
            <a:ext cx="935831" cy="323850"/>
          </a:xfrm>
          <a:prstGeom prst="rect">
            <a:avLst/>
          </a:prstGeom>
          <a:solidFill>
            <a:schemeClr val="bg1"/>
          </a:solidFill>
          <a:ln>
            <a:solidFill>
              <a:schemeClr val="tx1"/>
            </a:solid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a:lstStyle/>
          <a:p>
            <a:pPr algn="ctr">
              <a:spcBef>
                <a:spcPts val="375"/>
              </a:spcBef>
              <a:spcAft>
                <a:spcPts val="0"/>
              </a:spcAft>
              <a:defRPr/>
            </a:pPr>
            <a:r>
              <a:rPr lang="en-US" sz="1050" dirty="0">
                <a:solidFill>
                  <a:srgbClr val="000000"/>
                </a:solidFill>
                <a:latin typeface="Arial"/>
                <a:ea typeface="ＭＳ 明朝"/>
                <a:cs typeface="Times New Roman"/>
              </a:rPr>
              <a:t>Randomize</a:t>
            </a:r>
          </a:p>
        </p:txBody>
      </p:sp>
      <p:sp>
        <p:nvSpPr>
          <p:cNvPr id="9" name="Text Box 2">
            <a:extLst>
              <a:ext uri="{FF2B5EF4-FFF2-40B4-BE49-F238E27FC236}">
                <a16:creationId xmlns:a16="http://schemas.microsoft.com/office/drawing/2014/main" id="{FEA17EBF-5395-BC45-9913-EBFA80678D10}"/>
              </a:ext>
            </a:extLst>
          </p:cNvPr>
          <p:cNvSpPr txBox="1"/>
          <p:nvPr/>
        </p:nvSpPr>
        <p:spPr>
          <a:xfrm>
            <a:off x="1579174" y="4316092"/>
            <a:ext cx="1350169" cy="864394"/>
          </a:xfrm>
          <a:prstGeom prst="rect">
            <a:avLst/>
          </a:prstGeom>
          <a:noFill/>
          <a:ln>
            <a:solidFill>
              <a:schemeClr val="tx1"/>
            </a:solid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anchor="ctr"/>
          <a:lstStyle/>
          <a:p>
            <a:pPr algn="ctr">
              <a:spcBef>
                <a:spcPts val="0"/>
              </a:spcBef>
              <a:spcAft>
                <a:spcPts val="0"/>
              </a:spcAft>
              <a:defRPr/>
            </a:pPr>
            <a:r>
              <a:rPr lang="en-US" sz="1050" dirty="0">
                <a:solidFill>
                  <a:srgbClr val="000000"/>
                </a:solidFill>
                <a:latin typeface="Arial"/>
                <a:ea typeface="ＭＳ 明朝"/>
                <a:cs typeface="Times New Roman"/>
              </a:rPr>
              <a:t>CIS, HG TA, or HG T1 bladder cancer</a:t>
            </a:r>
          </a:p>
          <a:p>
            <a:pPr algn="ctr">
              <a:spcBef>
                <a:spcPts val="0"/>
              </a:spcBef>
              <a:spcAft>
                <a:spcPts val="0"/>
              </a:spcAft>
              <a:defRPr/>
            </a:pPr>
            <a:endParaRPr lang="en-US" sz="1050" dirty="0">
              <a:solidFill>
                <a:srgbClr val="000000"/>
              </a:solidFill>
              <a:latin typeface="Arial"/>
              <a:ea typeface="ＭＳ 明朝"/>
              <a:cs typeface="Times New Roman"/>
            </a:endParaRPr>
          </a:p>
        </p:txBody>
      </p:sp>
      <p:sp>
        <p:nvSpPr>
          <p:cNvPr id="10" name="Text Box 10">
            <a:extLst>
              <a:ext uri="{FF2B5EF4-FFF2-40B4-BE49-F238E27FC236}">
                <a16:creationId xmlns:a16="http://schemas.microsoft.com/office/drawing/2014/main" id="{ADB62AD9-074D-6844-A7BA-F6813B6D795A}"/>
              </a:ext>
            </a:extLst>
          </p:cNvPr>
          <p:cNvSpPr txBox="1"/>
          <p:nvPr/>
        </p:nvSpPr>
        <p:spPr>
          <a:xfrm>
            <a:off x="4658131" y="5156757"/>
            <a:ext cx="2917031" cy="864394"/>
          </a:xfrm>
          <a:prstGeom prst="rect">
            <a:avLst/>
          </a:prstGeom>
          <a:noFill/>
          <a:ln>
            <a:solidFill>
              <a:schemeClr val="tx1"/>
            </a:solid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a:lstStyle/>
          <a:p>
            <a:pPr algn="ctr">
              <a:spcBef>
                <a:spcPts val="0"/>
              </a:spcBef>
              <a:spcAft>
                <a:spcPts val="0"/>
              </a:spcAft>
              <a:defRPr/>
            </a:pPr>
            <a:r>
              <a:rPr lang="en-US" sz="1050" b="1" dirty="0">
                <a:solidFill>
                  <a:srgbClr val="000000"/>
                </a:solidFill>
                <a:latin typeface="Arial"/>
                <a:ea typeface="ＭＳ 明朝"/>
                <a:cs typeface="Times New Roman"/>
              </a:rPr>
              <a:t>Prime</a:t>
            </a:r>
            <a:r>
              <a:rPr lang="en-US" sz="1050" dirty="0">
                <a:solidFill>
                  <a:srgbClr val="000000"/>
                </a:solidFill>
                <a:latin typeface="Arial"/>
                <a:ea typeface="ＭＳ 明朝"/>
                <a:cs typeface="Times New Roman"/>
              </a:rPr>
              <a:t>: intradermal BCG </a:t>
            </a:r>
          </a:p>
          <a:p>
            <a:pPr algn="ctr">
              <a:spcBef>
                <a:spcPts val="0"/>
              </a:spcBef>
              <a:spcAft>
                <a:spcPts val="0"/>
              </a:spcAft>
              <a:defRPr/>
            </a:pPr>
            <a:r>
              <a:rPr lang="en-US" sz="1050" dirty="0">
                <a:solidFill>
                  <a:srgbClr val="000000"/>
                </a:solidFill>
                <a:latin typeface="Arial"/>
                <a:ea typeface="ＭＳ 明朝"/>
                <a:cs typeface="Times New Roman"/>
              </a:rPr>
              <a:t>(Tokyo strain 100 µl at 0.5 mg /ml) </a:t>
            </a:r>
          </a:p>
          <a:p>
            <a:pPr algn="ctr">
              <a:spcBef>
                <a:spcPts val="0"/>
              </a:spcBef>
              <a:spcAft>
                <a:spcPts val="0"/>
              </a:spcAft>
              <a:defRPr/>
            </a:pPr>
            <a:r>
              <a:rPr lang="en-US" sz="1050" dirty="0">
                <a:solidFill>
                  <a:srgbClr val="000000"/>
                </a:solidFill>
                <a:latin typeface="Arial"/>
                <a:ea typeface="ＭＳ 明朝"/>
                <a:cs typeface="Times New Roman"/>
              </a:rPr>
              <a:t>+ </a:t>
            </a:r>
          </a:p>
          <a:p>
            <a:pPr algn="ctr">
              <a:spcBef>
                <a:spcPts val="0"/>
              </a:spcBef>
              <a:spcAft>
                <a:spcPts val="0"/>
              </a:spcAft>
              <a:defRPr/>
            </a:pPr>
            <a:r>
              <a:rPr lang="en-US" sz="1050" dirty="0">
                <a:solidFill>
                  <a:srgbClr val="000000"/>
                </a:solidFill>
                <a:latin typeface="Arial"/>
                <a:ea typeface="ＭＳ 明朝"/>
                <a:cs typeface="Times New Roman"/>
              </a:rPr>
              <a:t>Intravesical BCG</a:t>
            </a:r>
          </a:p>
          <a:p>
            <a:pPr algn="ctr">
              <a:spcBef>
                <a:spcPts val="0"/>
              </a:spcBef>
              <a:spcAft>
                <a:spcPts val="0"/>
              </a:spcAft>
              <a:defRPr/>
            </a:pPr>
            <a:r>
              <a:rPr lang="en-US" sz="1050" dirty="0">
                <a:solidFill>
                  <a:srgbClr val="000000"/>
                </a:solidFill>
                <a:latin typeface="Arial"/>
                <a:ea typeface="ＭＳ 明朝"/>
                <a:cs typeface="Times New Roman"/>
              </a:rPr>
              <a:t>(Tokyo strain 80 mg/dose)</a:t>
            </a:r>
          </a:p>
          <a:p>
            <a:pPr>
              <a:spcBef>
                <a:spcPts val="0"/>
              </a:spcBef>
              <a:spcAft>
                <a:spcPts val="0"/>
              </a:spcAft>
              <a:defRPr/>
            </a:pPr>
            <a:r>
              <a:rPr lang="en-US" sz="900" dirty="0">
                <a:solidFill>
                  <a:srgbClr val="000000"/>
                </a:solidFill>
                <a:latin typeface="Arial"/>
                <a:ea typeface="ＭＳ 明朝"/>
                <a:cs typeface="Times New Roman"/>
              </a:rPr>
              <a:t> </a:t>
            </a:r>
          </a:p>
        </p:txBody>
      </p:sp>
      <p:sp>
        <p:nvSpPr>
          <p:cNvPr id="11" name="Text Box 8">
            <a:extLst>
              <a:ext uri="{FF2B5EF4-FFF2-40B4-BE49-F238E27FC236}">
                <a16:creationId xmlns:a16="http://schemas.microsoft.com/office/drawing/2014/main" id="{5791D9C2-76D9-044E-A260-8A402BF2CE94}"/>
              </a:ext>
            </a:extLst>
          </p:cNvPr>
          <p:cNvSpPr txBox="1"/>
          <p:nvPr/>
        </p:nvSpPr>
        <p:spPr>
          <a:xfrm>
            <a:off x="4642182" y="4515646"/>
            <a:ext cx="2917031" cy="384572"/>
          </a:xfrm>
          <a:prstGeom prst="rect">
            <a:avLst/>
          </a:prstGeom>
          <a:noFill/>
          <a:ln>
            <a:solidFill>
              <a:schemeClr val="tx1">
                <a:lumMod val="95000"/>
                <a:lumOff val="5000"/>
              </a:schemeClr>
            </a:solid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a:lstStyle/>
          <a:p>
            <a:pPr algn="ctr">
              <a:spcBef>
                <a:spcPts val="0"/>
              </a:spcBef>
              <a:spcAft>
                <a:spcPts val="0"/>
              </a:spcAft>
              <a:defRPr/>
            </a:pPr>
            <a:r>
              <a:rPr lang="en-US" sz="1050" dirty="0">
                <a:solidFill>
                  <a:srgbClr val="000000"/>
                </a:solidFill>
                <a:latin typeface="Arial"/>
                <a:ea typeface="ＭＳ 明朝"/>
                <a:cs typeface="Times New Roman"/>
              </a:rPr>
              <a:t>Intravesical BCG</a:t>
            </a:r>
          </a:p>
          <a:p>
            <a:pPr algn="ctr">
              <a:spcBef>
                <a:spcPts val="0"/>
              </a:spcBef>
              <a:spcAft>
                <a:spcPts val="0"/>
              </a:spcAft>
              <a:defRPr/>
            </a:pPr>
            <a:r>
              <a:rPr lang="en-US" sz="1050" dirty="0">
                <a:solidFill>
                  <a:srgbClr val="000000"/>
                </a:solidFill>
                <a:latin typeface="Arial"/>
                <a:ea typeface="ＭＳ 明朝"/>
                <a:cs typeface="Times New Roman"/>
              </a:rPr>
              <a:t>(Tokyo strain 80 mg/dose)</a:t>
            </a:r>
          </a:p>
          <a:p>
            <a:pPr algn="ctr">
              <a:spcBef>
                <a:spcPts val="0"/>
              </a:spcBef>
              <a:spcAft>
                <a:spcPts val="0"/>
              </a:spcAft>
              <a:defRPr/>
            </a:pPr>
            <a:r>
              <a:rPr lang="en-US" sz="900" dirty="0">
                <a:solidFill>
                  <a:srgbClr val="000000"/>
                </a:solidFill>
                <a:latin typeface="Arial"/>
                <a:ea typeface="ＭＳ 明朝"/>
                <a:cs typeface="Times New Roman"/>
              </a:rPr>
              <a:t> </a:t>
            </a:r>
          </a:p>
        </p:txBody>
      </p:sp>
      <p:sp>
        <p:nvSpPr>
          <p:cNvPr id="12" name="Text Box 13">
            <a:extLst>
              <a:ext uri="{FF2B5EF4-FFF2-40B4-BE49-F238E27FC236}">
                <a16:creationId xmlns:a16="http://schemas.microsoft.com/office/drawing/2014/main" id="{ADA2BCC9-32A5-D448-9A5D-4FBBBAA09C84}"/>
              </a:ext>
            </a:extLst>
          </p:cNvPr>
          <p:cNvSpPr txBox="1"/>
          <p:nvPr/>
        </p:nvSpPr>
        <p:spPr>
          <a:xfrm>
            <a:off x="4658131" y="3721967"/>
            <a:ext cx="2917031" cy="371475"/>
          </a:xfrm>
          <a:prstGeom prst="rect">
            <a:avLst/>
          </a:prstGeom>
          <a:noFill/>
          <a:ln>
            <a:solidFill>
              <a:schemeClr val="tx1">
                <a:lumMod val="95000"/>
                <a:lumOff val="5000"/>
              </a:schemeClr>
            </a:solid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a:lstStyle/>
          <a:p>
            <a:pPr algn="ctr">
              <a:spcBef>
                <a:spcPts val="0"/>
              </a:spcBef>
              <a:spcAft>
                <a:spcPts val="0"/>
              </a:spcAft>
              <a:defRPr/>
            </a:pPr>
            <a:r>
              <a:rPr lang="en-US" sz="1050" dirty="0">
                <a:solidFill>
                  <a:srgbClr val="000000"/>
                </a:solidFill>
                <a:latin typeface="Arial"/>
                <a:ea typeface="ＭＳ 明朝"/>
                <a:cs typeface="Times New Roman"/>
              </a:rPr>
              <a:t>Intravesical BCG </a:t>
            </a:r>
          </a:p>
          <a:p>
            <a:pPr algn="ctr">
              <a:spcBef>
                <a:spcPts val="0"/>
              </a:spcBef>
              <a:spcAft>
                <a:spcPts val="0"/>
              </a:spcAft>
              <a:defRPr/>
            </a:pPr>
            <a:r>
              <a:rPr lang="en-US" sz="1050" dirty="0">
                <a:solidFill>
                  <a:srgbClr val="000000"/>
                </a:solidFill>
                <a:latin typeface="Arial"/>
                <a:ea typeface="ＭＳ 明朝"/>
                <a:cs typeface="Times New Roman"/>
              </a:rPr>
              <a:t> TICE (50 mg/dose) </a:t>
            </a:r>
          </a:p>
        </p:txBody>
      </p:sp>
      <p:sp>
        <p:nvSpPr>
          <p:cNvPr id="13" name="TextBox 12">
            <a:extLst>
              <a:ext uri="{FF2B5EF4-FFF2-40B4-BE49-F238E27FC236}">
                <a16:creationId xmlns:a16="http://schemas.microsoft.com/office/drawing/2014/main" id="{88052D1E-743D-B04F-BB97-7595A3D4B63E}"/>
              </a:ext>
            </a:extLst>
          </p:cNvPr>
          <p:cNvSpPr txBox="1"/>
          <p:nvPr/>
        </p:nvSpPr>
        <p:spPr>
          <a:xfrm>
            <a:off x="2793954" y="3859572"/>
            <a:ext cx="975157" cy="369332"/>
          </a:xfrm>
          <a:prstGeom prst="rect">
            <a:avLst/>
          </a:prstGeom>
          <a:noFill/>
        </p:spPr>
        <p:txBody>
          <a:bodyPr wrap="square" rtlCol="0">
            <a:spAutoFit/>
          </a:bodyPr>
          <a:lstStyle/>
          <a:p>
            <a:pPr>
              <a:defRPr/>
            </a:pPr>
            <a:r>
              <a:rPr lang="en-US" dirty="0">
                <a:solidFill>
                  <a:prstClr val="black"/>
                </a:solidFill>
              </a:rPr>
              <a:t>PPD -</a:t>
            </a:r>
          </a:p>
        </p:txBody>
      </p:sp>
      <p:sp>
        <p:nvSpPr>
          <p:cNvPr id="14" name="Rectangle 13">
            <a:extLst>
              <a:ext uri="{FF2B5EF4-FFF2-40B4-BE49-F238E27FC236}">
                <a16:creationId xmlns:a16="http://schemas.microsoft.com/office/drawing/2014/main" id="{0025D301-A574-FB48-9F6A-62D7E56D7DDB}"/>
              </a:ext>
            </a:extLst>
          </p:cNvPr>
          <p:cNvSpPr/>
          <p:nvPr/>
        </p:nvSpPr>
        <p:spPr>
          <a:xfrm>
            <a:off x="2793955" y="3851652"/>
            <a:ext cx="596016" cy="296559"/>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cxnSp>
        <p:nvCxnSpPr>
          <p:cNvPr id="15" name="Straight Connector 14">
            <a:extLst>
              <a:ext uri="{FF2B5EF4-FFF2-40B4-BE49-F238E27FC236}">
                <a16:creationId xmlns:a16="http://schemas.microsoft.com/office/drawing/2014/main" id="{929173FA-B4D2-F649-B75B-14C62A3D73F0}"/>
              </a:ext>
            </a:extLst>
          </p:cNvPr>
          <p:cNvCxnSpPr>
            <a:cxnSpLocks/>
          </p:cNvCxnSpPr>
          <p:nvPr/>
        </p:nvCxnSpPr>
        <p:spPr>
          <a:xfrm>
            <a:off x="3020219" y="4148211"/>
            <a:ext cx="0" cy="5715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21" name="Picture 20">
            <a:extLst>
              <a:ext uri="{FF2B5EF4-FFF2-40B4-BE49-F238E27FC236}">
                <a16:creationId xmlns:a16="http://schemas.microsoft.com/office/drawing/2014/main" id="{F7AB283A-E974-5B46-873E-3CFEFCC8E474}"/>
              </a:ext>
            </a:extLst>
          </p:cNvPr>
          <p:cNvPicPr>
            <a:picLocks noChangeAspect="1"/>
          </p:cNvPicPr>
          <p:nvPr/>
        </p:nvPicPr>
        <p:blipFill>
          <a:blip r:embed="rId3"/>
          <a:stretch>
            <a:fillRect/>
          </a:stretch>
        </p:blipFill>
        <p:spPr>
          <a:xfrm>
            <a:off x="7586951" y="157590"/>
            <a:ext cx="1066363" cy="1460916"/>
          </a:xfrm>
          <a:prstGeom prst="rect">
            <a:avLst/>
          </a:prstGeom>
        </p:spPr>
      </p:pic>
    </p:spTree>
    <p:extLst>
      <p:ext uri="{BB962C8B-B14F-4D97-AF65-F5344CB8AC3E}">
        <p14:creationId xmlns:p14="http://schemas.microsoft.com/office/powerpoint/2010/main" val="462155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346D58-424A-CB44-BF09-302AB9A3EC24}"/>
              </a:ext>
            </a:extLst>
          </p:cNvPr>
          <p:cNvSpPr>
            <a:spLocks noGrp="1"/>
          </p:cNvSpPr>
          <p:nvPr>
            <p:ph type="title"/>
          </p:nvPr>
        </p:nvSpPr>
        <p:spPr>
          <a:xfrm>
            <a:off x="637954" y="1"/>
            <a:ext cx="7720234" cy="1883572"/>
          </a:xfrm>
        </p:spPr>
        <p:txBody>
          <a:bodyPr>
            <a:normAutofit/>
          </a:bodyPr>
          <a:lstStyle/>
          <a:p>
            <a:pPr algn="ctr" eaLnBrk="1" hangingPunct="1">
              <a:defRPr/>
            </a:pPr>
            <a:r>
              <a:rPr lang="en-US" sz="2800" b="1" dirty="0">
                <a:solidFill>
                  <a:schemeClr val="accent1">
                    <a:lumMod val="50000"/>
                  </a:schemeClr>
                </a:solidFill>
                <a:latin typeface="+mn-lt"/>
              </a:rPr>
              <a:t>SWOG 1605</a:t>
            </a:r>
            <a:br>
              <a:rPr lang="en-US" sz="2800" dirty="0">
                <a:solidFill>
                  <a:schemeClr val="accent1">
                    <a:lumMod val="50000"/>
                  </a:schemeClr>
                </a:solidFill>
                <a:latin typeface="+mn-lt"/>
              </a:rPr>
            </a:br>
            <a:r>
              <a:rPr lang="en-US" sz="2800" dirty="0">
                <a:solidFill>
                  <a:schemeClr val="accent1">
                    <a:lumMod val="50000"/>
                  </a:schemeClr>
                </a:solidFill>
                <a:latin typeface="+mn-lt"/>
              </a:rPr>
              <a:t>Phase 2 trial of Atezolizumab in </a:t>
            </a:r>
            <a:br>
              <a:rPr lang="en-US" sz="2800" dirty="0">
                <a:solidFill>
                  <a:schemeClr val="accent1">
                    <a:lumMod val="50000"/>
                  </a:schemeClr>
                </a:solidFill>
                <a:latin typeface="+mn-lt"/>
              </a:rPr>
            </a:br>
            <a:r>
              <a:rPr lang="en-US" sz="2800" dirty="0">
                <a:solidFill>
                  <a:schemeClr val="accent1">
                    <a:lumMod val="50000"/>
                  </a:schemeClr>
                </a:solidFill>
                <a:latin typeface="+mn-lt"/>
              </a:rPr>
              <a:t>BCG-unresponsive NMIBC</a:t>
            </a:r>
          </a:p>
        </p:txBody>
      </p:sp>
      <p:sp>
        <p:nvSpPr>
          <p:cNvPr id="22532" name="Content Placeholder 7">
            <a:extLst>
              <a:ext uri="{FF2B5EF4-FFF2-40B4-BE49-F238E27FC236}">
                <a16:creationId xmlns:a16="http://schemas.microsoft.com/office/drawing/2014/main" id="{69297282-547D-944E-8733-20DBA13AD1CA}"/>
              </a:ext>
            </a:extLst>
          </p:cNvPr>
          <p:cNvSpPr>
            <a:spLocks noGrp="1"/>
          </p:cNvSpPr>
          <p:nvPr>
            <p:ph idx="1"/>
          </p:nvPr>
        </p:nvSpPr>
        <p:spPr>
          <a:xfrm>
            <a:off x="171450" y="1919321"/>
            <a:ext cx="5175647" cy="2582465"/>
          </a:xfrm>
        </p:spPr>
        <p:txBody>
          <a:bodyPr/>
          <a:lstStyle/>
          <a:p>
            <a:pPr marL="511969" lvl="1" indent="-164306">
              <a:buClr>
                <a:schemeClr val="tx1"/>
              </a:buClr>
            </a:pPr>
            <a:r>
              <a:rPr lang="en-US" altLang="en-US" dirty="0">
                <a:solidFill>
                  <a:schemeClr val="tx1"/>
                </a:solidFill>
              </a:rPr>
              <a:t>Single agent IV </a:t>
            </a:r>
            <a:r>
              <a:rPr lang="en-US" altLang="en-US" dirty="0" err="1">
                <a:solidFill>
                  <a:schemeClr val="tx1"/>
                </a:solidFill>
              </a:rPr>
              <a:t>Atezolizumab</a:t>
            </a:r>
            <a:endParaRPr lang="en-US" altLang="en-US" dirty="0">
              <a:solidFill>
                <a:schemeClr val="tx1"/>
              </a:solidFill>
            </a:endParaRPr>
          </a:p>
          <a:p>
            <a:pPr marL="850106" lvl="2" indent="-164306">
              <a:buClr>
                <a:schemeClr val="tx1"/>
              </a:buClr>
            </a:pPr>
            <a:r>
              <a:rPr lang="en-US" altLang="en-US" dirty="0">
                <a:solidFill>
                  <a:schemeClr val="tx1"/>
                </a:solidFill>
              </a:rPr>
              <a:t>Antibody targets PD-L1</a:t>
            </a:r>
          </a:p>
          <a:p>
            <a:pPr marL="511969" lvl="1" indent="-164306">
              <a:buClr>
                <a:schemeClr val="tx1"/>
              </a:buClr>
            </a:pPr>
            <a:r>
              <a:rPr lang="en-US" altLang="en-US" dirty="0">
                <a:solidFill>
                  <a:schemeClr val="tx1"/>
                </a:solidFill>
              </a:rPr>
              <a:t>BCG unresponsive population</a:t>
            </a:r>
          </a:p>
          <a:p>
            <a:pPr marL="511969" lvl="1" indent="-164306">
              <a:spcBef>
                <a:spcPts val="1125"/>
              </a:spcBef>
              <a:buClr>
                <a:schemeClr val="tx1"/>
              </a:buClr>
            </a:pPr>
            <a:r>
              <a:rPr lang="en-US" altLang="en-US" dirty="0">
                <a:solidFill>
                  <a:schemeClr val="tx1"/>
                </a:solidFill>
              </a:rPr>
              <a:t>Building on success seen in metastatic UCC</a:t>
            </a:r>
          </a:p>
          <a:p>
            <a:pPr marL="511969" lvl="1" indent="-164306">
              <a:spcBef>
                <a:spcPts val="1125"/>
              </a:spcBef>
              <a:buClr>
                <a:schemeClr val="tx1"/>
              </a:buClr>
            </a:pPr>
            <a:r>
              <a:rPr lang="en-US" altLang="en-US" dirty="0">
                <a:solidFill>
                  <a:schemeClr val="tx1"/>
                </a:solidFill>
              </a:rPr>
              <a:t>Opened first quarter 2017</a:t>
            </a:r>
          </a:p>
        </p:txBody>
      </p:sp>
      <p:pic>
        <p:nvPicPr>
          <p:cNvPr id="22533" name="Picture 15">
            <a:extLst>
              <a:ext uri="{FF2B5EF4-FFF2-40B4-BE49-F238E27FC236}">
                <a16:creationId xmlns:a16="http://schemas.microsoft.com/office/drawing/2014/main" id="{9013910F-A7E8-4E4E-8DB5-3EE1F53E31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2665" y="4012259"/>
            <a:ext cx="2537261" cy="21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3">
            <a:extLst>
              <a:ext uri="{FF2B5EF4-FFF2-40B4-BE49-F238E27FC236}">
                <a16:creationId xmlns:a16="http://schemas.microsoft.com/office/drawing/2014/main" id="{50AA6BEE-031C-A34C-BD35-B460AA52AD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0643" y="1791713"/>
            <a:ext cx="2433714" cy="1993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1C96C79-3FA1-2B4F-88E9-960B3C2D4DA4}"/>
              </a:ext>
            </a:extLst>
          </p:cNvPr>
          <p:cNvPicPr>
            <a:picLocks noChangeAspect="1"/>
          </p:cNvPicPr>
          <p:nvPr/>
        </p:nvPicPr>
        <p:blipFill>
          <a:blip r:embed="rId5"/>
          <a:stretch>
            <a:fillRect/>
          </a:stretch>
        </p:blipFill>
        <p:spPr>
          <a:xfrm>
            <a:off x="2992469" y="4711696"/>
            <a:ext cx="1284848" cy="1284848"/>
          </a:xfrm>
          <a:prstGeom prst="rect">
            <a:avLst/>
          </a:prstGeom>
        </p:spPr>
      </p:pic>
      <p:sp>
        <p:nvSpPr>
          <p:cNvPr id="2" name="TextBox 1">
            <a:extLst>
              <a:ext uri="{FF2B5EF4-FFF2-40B4-BE49-F238E27FC236}">
                <a16:creationId xmlns:a16="http://schemas.microsoft.com/office/drawing/2014/main" id="{5A93B6A2-EC31-2948-9FA7-D6761553221C}"/>
              </a:ext>
            </a:extLst>
          </p:cNvPr>
          <p:cNvSpPr txBox="1"/>
          <p:nvPr/>
        </p:nvSpPr>
        <p:spPr>
          <a:xfrm>
            <a:off x="2759273" y="6206454"/>
            <a:ext cx="1518044" cy="369332"/>
          </a:xfrm>
          <a:prstGeom prst="rect">
            <a:avLst/>
          </a:prstGeom>
          <a:noFill/>
        </p:spPr>
        <p:txBody>
          <a:bodyPr wrap="none" rtlCol="0">
            <a:spAutoFit/>
          </a:bodyPr>
          <a:lstStyle/>
          <a:p>
            <a:r>
              <a:rPr lang="en-US" dirty="0"/>
              <a:t>PI: Peter Black</a:t>
            </a:r>
          </a:p>
        </p:txBody>
      </p:sp>
    </p:spTree>
    <p:extLst>
      <p:ext uri="{BB962C8B-B14F-4D97-AF65-F5344CB8AC3E}">
        <p14:creationId xmlns:p14="http://schemas.microsoft.com/office/powerpoint/2010/main" val="36857387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8CF3E-F8BE-9448-B04C-371D6D7AEC9C}"/>
              </a:ext>
            </a:extLst>
          </p:cNvPr>
          <p:cNvSpPr>
            <a:spLocks noGrp="1"/>
          </p:cNvSpPr>
          <p:nvPr>
            <p:ph type="title"/>
          </p:nvPr>
        </p:nvSpPr>
        <p:spPr>
          <a:xfrm>
            <a:off x="753583" y="446049"/>
            <a:ext cx="6986588" cy="1344322"/>
          </a:xfrm>
        </p:spPr>
        <p:txBody>
          <a:bodyPr>
            <a:normAutofit/>
          </a:bodyPr>
          <a:lstStyle/>
          <a:p>
            <a:r>
              <a:rPr lang="en-US" sz="4000" b="1" dirty="0">
                <a:solidFill>
                  <a:schemeClr val="accent1">
                    <a:lumMod val="50000"/>
                  </a:schemeClr>
                </a:solidFill>
              </a:rPr>
              <a:t>Viral Gene Therapy: CG00700</a:t>
            </a:r>
          </a:p>
        </p:txBody>
      </p:sp>
      <p:sp>
        <p:nvSpPr>
          <p:cNvPr id="3" name="Content Placeholder 2">
            <a:extLst>
              <a:ext uri="{FF2B5EF4-FFF2-40B4-BE49-F238E27FC236}">
                <a16:creationId xmlns:a16="http://schemas.microsoft.com/office/drawing/2014/main" id="{29B00624-2B44-AD47-AB1F-BCEBE1791E53}"/>
              </a:ext>
            </a:extLst>
          </p:cNvPr>
          <p:cNvSpPr>
            <a:spLocks noGrp="1"/>
          </p:cNvSpPr>
          <p:nvPr>
            <p:ph idx="1"/>
          </p:nvPr>
        </p:nvSpPr>
        <p:spPr>
          <a:xfrm>
            <a:off x="535781" y="2041816"/>
            <a:ext cx="8058150" cy="4180564"/>
          </a:xfrm>
        </p:spPr>
        <p:txBody>
          <a:bodyPr>
            <a:normAutofit/>
          </a:bodyPr>
          <a:lstStyle/>
          <a:p>
            <a:pPr>
              <a:buClr>
                <a:schemeClr val="tx1"/>
              </a:buClr>
              <a:buFont typeface="Arial" panose="020B0604020202020204" pitchFamily="34" charset="0"/>
              <a:buChar char="•"/>
            </a:pPr>
            <a:r>
              <a:rPr lang="en-US" dirty="0">
                <a:solidFill>
                  <a:schemeClr val="tx1"/>
                </a:solidFill>
              </a:rPr>
              <a:t>CG0070 – oncolytic adenovirus </a:t>
            </a:r>
          </a:p>
          <a:p>
            <a:pPr lvl="1">
              <a:buClr>
                <a:schemeClr val="tx1"/>
              </a:buClr>
              <a:buFont typeface="Arial" panose="020B0604020202020204" pitchFamily="34" charset="0"/>
              <a:buChar char="•"/>
            </a:pPr>
            <a:r>
              <a:rPr lang="en-US" dirty="0">
                <a:solidFill>
                  <a:schemeClr val="tx1"/>
                </a:solidFill>
              </a:rPr>
              <a:t>Expresses GMCSF transgene</a:t>
            </a:r>
          </a:p>
          <a:p>
            <a:pPr lvl="1">
              <a:buClr>
                <a:schemeClr val="tx1"/>
              </a:buClr>
              <a:buFont typeface="Arial" panose="020B0604020202020204" pitchFamily="34" charset="0"/>
              <a:buChar char="•"/>
            </a:pPr>
            <a:r>
              <a:rPr lang="en-US" dirty="0">
                <a:solidFill>
                  <a:schemeClr val="tx1"/>
                </a:solidFill>
              </a:rPr>
              <a:t>Selectively replicates in </a:t>
            </a:r>
            <a:r>
              <a:rPr lang="en-US" dirty="0" err="1">
                <a:solidFill>
                  <a:schemeClr val="tx1"/>
                </a:solidFill>
              </a:rPr>
              <a:t>Rb</a:t>
            </a:r>
            <a:r>
              <a:rPr lang="en-US" dirty="0">
                <a:solidFill>
                  <a:schemeClr val="tx1"/>
                </a:solidFill>
              </a:rPr>
              <a:t>-deficient cells </a:t>
            </a:r>
          </a:p>
          <a:p>
            <a:pPr>
              <a:buClr>
                <a:schemeClr val="tx1"/>
              </a:buClr>
              <a:buFont typeface="Arial" panose="020B0604020202020204" pitchFamily="34" charset="0"/>
              <a:buChar char="•"/>
            </a:pPr>
            <a:r>
              <a:rPr lang="en-US" dirty="0">
                <a:solidFill>
                  <a:schemeClr val="tx1"/>
                </a:solidFill>
              </a:rPr>
              <a:t>Phase I: 49% RR at 10.4 months</a:t>
            </a:r>
          </a:p>
          <a:p>
            <a:pPr>
              <a:buClr>
                <a:schemeClr val="tx1"/>
              </a:buClr>
              <a:buFont typeface="Arial" panose="020B0604020202020204" pitchFamily="34" charset="0"/>
              <a:buChar char="•"/>
            </a:pPr>
            <a:r>
              <a:rPr lang="en-US" dirty="0">
                <a:solidFill>
                  <a:schemeClr val="tx1"/>
                </a:solidFill>
              </a:rPr>
              <a:t>Phase III: Single arm study, RR at 18 months</a:t>
            </a:r>
          </a:p>
          <a:p>
            <a:pPr lvl="1">
              <a:buClr>
                <a:schemeClr val="tx1"/>
              </a:buClr>
              <a:buFont typeface="Arial" panose="020B0604020202020204" pitchFamily="34" charset="0"/>
              <a:buChar char="•"/>
            </a:pPr>
            <a:r>
              <a:rPr lang="en-US" dirty="0">
                <a:solidFill>
                  <a:schemeClr val="tx1"/>
                </a:solidFill>
              </a:rPr>
              <a:t>NCT02365818</a:t>
            </a:r>
          </a:p>
          <a:p>
            <a:pPr lvl="1">
              <a:buClr>
                <a:schemeClr val="tx1"/>
              </a:buClr>
              <a:buFont typeface="Arial" panose="020B0604020202020204" pitchFamily="34" charset="0"/>
              <a:buChar char="•"/>
            </a:pPr>
            <a:r>
              <a:rPr lang="en-US" dirty="0">
                <a:solidFill>
                  <a:schemeClr val="tx1"/>
                </a:solidFill>
              </a:rPr>
              <a:t>PD-1 and PD-L1 immunohistochemistry scores of tumor cells and infiltrating immune cells</a:t>
            </a:r>
          </a:p>
        </p:txBody>
      </p:sp>
    </p:spTree>
    <p:extLst>
      <p:ext uri="{BB962C8B-B14F-4D97-AF65-F5344CB8AC3E}">
        <p14:creationId xmlns:p14="http://schemas.microsoft.com/office/powerpoint/2010/main" val="2258675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3C2BCC-3658-1444-8BF3-8013B934CA41}"/>
              </a:ext>
            </a:extLst>
          </p:cNvPr>
          <p:cNvSpPr>
            <a:spLocks noGrp="1"/>
          </p:cNvSpPr>
          <p:nvPr>
            <p:ph type="title"/>
          </p:nvPr>
        </p:nvSpPr>
        <p:spPr>
          <a:xfrm>
            <a:off x="1077275" y="334538"/>
            <a:ext cx="6322385" cy="1304436"/>
          </a:xfrm>
        </p:spPr>
        <p:txBody>
          <a:bodyPr>
            <a:normAutofit/>
          </a:bodyPr>
          <a:lstStyle/>
          <a:p>
            <a:pPr algn="ctr" eaLnBrk="1" hangingPunct="1">
              <a:defRPr/>
            </a:pPr>
            <a:r>
              <a:rPr lang="en-US" sz="3600" b="1" dirty="0">
                <a:solidFill>
                  <a:schemeClr val="accent1">
                    <a:lumMod val="50000"/>
                  </a:schemeClr>
                </a:solidFill>
                <a:latin typeface="+mn-lt"/>
              </a:rPr>
              <a:t>BCG</a:t>
            </a:r>
          </a:p>
        </p:txBody>
      </p:sp>
      <p:sp>
        <p:nvSpPr>
          <p:cNvPr id="6148" name="Content Placeholder 7">
            <a:extLst>
              <a:ext uri="{FF2B5EF4-FFF2-40B4-BE49-F238E27FC236}">
                <a16:creationId xmlns:a16="http://schemas.microsoft.com/office/drawing/2014/main" id="{A5558698-9B82-014E-B908-5724454E793E}"/>
              </a:ext>
            </a:extLst>
          </p:cNvPr>
          <p:cNvSpPr>
            <a:spLocks noGrp="1"/>
          </p:cNvSpPr>
          <p:nvPr>
            <p:ph idx="1"/>
          </p:nvPr>
        </p:nvSpPr>
        <p:spPr>
          <a:xfrm>
            <a:off x="494675" y="2017564"/>
            <a:ext cx="3743793" cy="3330178"/>
          </a:xfrm>
        </p:spPr>
        <p:txBody>
          <a:bodyPr/>
          <a:lstStyle/>
          <a:p>
            <a:pPr eaLnBrk="1" hangingPunct="1">
              <a:buClr>
                <a:schemeClr val="tx1"/>
              </a:buClr>
              <a:buFont typeface="Arial" panose="020B0604020202020204" pitchFamily="34" charset="0"/>
              <a:buChar char="•"/>
            </a:pPr>
            <a:r>
              <a:rPr lang="en-US" altLang="en-US" dirty="0">
                <a:solidFill>
                  <a:schemeClr val="tx1"/>
                </a:solidFill>
              </a:rPr>
              <a:t>First reported by Morales et al. in 1976</a:t>
            </a:r>
          </a:p>
          <a:p>
            <a:pPr eaLnBrk="1" hangingPunct="1">
              <a:buClr>
                <a:schemeClr val="tx1"/>
              </a:buClr>
              <a:buFont typeface="Arial" panose="020B0604020202020204" pitchFamily="34" charset="0"/>
              <a:buChar char="•"/>
            </a:pPr>
            <a:endParaRPr lang="en-US" altLang="en-US" dirty="0">
              <a:solidFill>
                <a:schemeClr val="tx1"/>
              </a:solidFill>
            </a:endParaRPr>
          </a:p>
          <a:p>
            <a:pPr eaLnBrk="1" hangingPunct="1">
              <a:buClr>
                <a:schemeClr val="tx1"/>
              </a:buClr>
              <a:buFont typeface="Arial" panose="020B0604020202020204" pitchFamily="34" charset="0"/>
              <a:buChar char="•"/>
            </a:pPr>
            <a:r>
              <a:rPr lang="en-US" altLang="en-US" dirty="0">
                <a:solidFill>
                  <a:schemeClr val="tx1"/>
                </a:solidFill>
              </a:rPr>
              <a:t>Superior to chemotherapy in both recurrence and progression</a:t>
            </a:r>
          </a:p>
        </p:txBody>
      </p:sp>
      <p:sp>
        <p:nvSpPr>
          <p:cNvPr id="3" name="Footer Placeholder 2">
            <a:extLst>
              <a:ext uri="{FF2B5EF4-FFF2-40B4-BE49-F238E27FC236}">
                <a16:creationId xmlns:a16="http://schemas.microsoft.com/office/drawing/2014/main" id="{5787C587-6410-104B-98D9-4256B7775C63}"/>
              </a:ext>
            </a:extLst>
          </p:cNvPr>
          <p:cNvSpPr>
            <a:spLocks noGrp="1"/>
          </p:cNvSpPr>
          <p:nvPr>
            <p:ph type="ftr" sz="quarter" idx="11"/>
          </p:nvPr>
        </p:nvSpPr>
        <p:spPr>
          <a:xfrm>
            <a:off x="5944007" y="5432151"/>
            <a:ext cx="1945481" cy="228600"/>
          </a:xfrm>
        </p:spPr>
        <p:txBody>
          <a:bodyPr/>
          <a:lstStyle/>
          <a:p>
            <a:pPr>
              <a:defRPr/>
            </a:pPr>
            <a:r>
              <a:rPr lang="en-US" sz="788" dirty="0"/>
              <a:t>Redelman-Sidi et al. Nat Rev Urol 2014:154</a:t>
            </a:r>
          </a:p>
          <a:p>
            <a:pPr>
              <a:defRPr/>
            </a:pPr>
            <a:r>
              <a:rPr lang="en-US" sz="788" dirty="0"/>
              <a:t>Morales et al. J Urol 1976:180</a:t>
            </a:r>
          </a:p>
          <a:p>
            <a:pPr>
              <a:defRPr/>
            </a:pPr>
            <a:r>
              <a:rPr lang="da-DK" sz="788" dirty="0"/>
              <a:t>Sylvester et al. J Urol 2002:1964 </a:t>
            </a:r>
          </a:p>
          <a:p>
            <a:pPr>
              <a:defRPr/>
            </a:pPr>
            <a:r>
              <a:rPr lang="en-US" dirty="0"/>
              <a:t> </a:t>
            </a:r>
          </a:p>
          <a:p>
            <a:pPr>
              <a:defRPr/>
            </a:pPr>
            <a:endParaRPr lang="en-US" dirty="0"/>
          </a:p>
        </p:txBody>
      </p:sp>
      <p:pic>
        <p:nvPicPr>
          <p:cNvPr id="6149" name="Picture 1" descr="bcg immuno pic.png">
            <a:extLst>
              <a:ext uri="{FF2B5EF4-FFF2-40B4-BE49-F238E27FC236}">
                <a16:creationId xmlns:a16="http://schemas.microsoft.com/office/drawing/2014/main" id="{23121695-DF5E-A14A-BC87-BFFB85C76C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84773"/>
            <a:ext cx="3937397" cy="32158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1277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142603" y="2117249"/>
            <a:ext cx="795411" cy="253916"/>
          </a:xfrm>
          <a:prstGeom prst="rect">
            <a:avLst/>
          </a:prstGeom>
          <a:noFill/>
        </p:spPr>
        <p:txBody>
          <a:bodyPr wrap="none" rtlCol="0">
            <a:spAutoFit/>
          </a:bodyPr>
          <a:lstStyle/>
          <a:p>
            <a:pPr algn="r"/>
            <a:r>
              <a:rPr lang="en-US" sz="1050" b="1" dirty="0"/>
              <a:t>PI Boorjian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6024" y="3533027"/>
            <a:ext cx="3670687" cy="1097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385763" y="2626283"/>
            <a:ext cx="8379618" cy="3596097"/>
          </a:xfrm>
        </p:spPr>
        <p:txBody>
          <a:bodyPr>
            <a:normAutofit/>
          </a:bodyPr>
          <a:lstStyle/>
          <a:p>
            <a:pPr>
              <a:buClr>
                <a:schemeClr val="tx1"/>
              </a:buClr>
              <a:buFont typeface="Arial" panose="020B0604020202020204" pitchFamily="34" charset="0"/>
              <a:buChar char="•"/>
            </a:pPr>
            <a:r>
              <a:rPr lang="en-US" dirty="0">
                <a:solidFill>
                  <a:schemeClr val="tx1"/>
                </a:solidFill>
              </a:rPr>
              <a:t>Adenovirus vector harboring human IFN alpha2b gene</a:t>
            </a:r>
          </a:p>
          <a:p>
            <a:pPr lvl="1">
              <a:buClr>
                <a:schemeClr val="tx1"/>
              </a:buClr>
              <a:buFont typeface="Arial" panose="020B0604020202020204" pitchFamily="34" charset="0"/>
              <a:buChar char="•"/>
            </a:pPr>
            <a:r>
              <a:rPr lang="en-US" dirty="0">
                <a:solidFill>
                  <a:schemeClr val="tx1"/>
                </a:solidFill>
              </a:rPr>
              <a:t>Gene incorporated into bladder lining </a:t>
            </a:r>
            <a:r>
              <a:rPr lang="en-US" dirty="0">
                <a:solidFill>
                  <a:schemeClr val="tx1"/>
                </a:solidFill>
                <a:sym typeface="Wingdings" pitchFamily="2" charset="2"/>
              </a:rPr>
              <a:t> expression of large amount of protein</a:t>
            </a:r>
            <a:endParaRPr lang="en-US" dirty="0">
              <a:solidFill>
                <a:schemeClr val="tx1"/>
              </a:solidFill>
            </a:endParaRPr>
          </a:p>
          <a:p>
            <a:pPr>
              <a:buClr>
                <a:schemeClr val="tx1"/>
              </a:buClr>
              <a:buFont typeface="Arial" panose="020B0604020202020204" pitchFamily="34" charset="0"/>
              <a:buChar char="•"/>
            </a:pPr>
            <a:r>
              <a:rPr lang="en-US" dirty="0">
                <a:solidFill>
                  <a:schemeClr val="tx1"/>
                </a:solidFill>
              </a:rPr>
              <a:t>40 patients</a:t>
            </a:r>
          </a:p>
          <a:p>
            <a:pPr>
              <a:buClr>
                <a:schemeClr val="tx1"/>
              </a:buClr>
              <a:buFont typeface="Arial" panose="020B0604020202020204" pitchFamily="34" charset="0"/>
              <a:buChar char="•"/>
            </a:pPr>
            <a:r>
              <a:rPr lang="en-US" dirty="0">
                <a:solidFill>
                  <a:schemeClr val="tx1"/>
                </a:solidFill>
              </a:rPr>
              <a:t>35% high-grade 12mo RFS</a:t>
            </a:r>
          </a:p>
          <a:p>
            <a:pPr>
              <a:buClr>
                <a:schemeClr val="tx1"/>
              </a:buClr>
              <a:buFont typeface="Arial" panose="020B0604020202020204" pitchFamily="34" charset="0"/>
              <a:buChar char="•"/>
            </a:pPr>
            <a:r>
              <a:rPr lang="en-US" dirty="0">
                <a:solidFill>
                  <a:schemeClr val="tx1"/>
                </a:solidFill>
              </a:rPr>
              <a:t>No grade 4/5 AE or </a:t>
            </a:r>
            <a:r>
              <a:rPr lang="en-US" dirty="0" err="1">
                <a:solidFill>
                  <a:schemeClr val="tx1"/>
                </a:solidFill>
              </a:rPr>
              <a:t>tx</a:t>
            </a:r>
            <a:r>
              <a:rPr lang="en-US" dirty="0">
                <a:solidFill>
                  <a:schemeClr val="tx1"/>
                </a:solidFill>
              </a:rPr>
              <a:t> discontinuation</a:t>
            </a:r>
          </a:p>
          <a:p>
            <a:pPr>
              <a:buClr>
                <a:schemeClr val="tx1"/>
              </a:buClr>
              <a:buFont typeface="Arial" panose="020B0604020202020204" pitchFamily="34" charset="0"/>
              <a:buChar char="•"/>
            </a:pPr>
            <a:r>
              <a:rPr lang="en-US" dirty="0">
                <a:solidFill>
                  <a:schemeClr val="tx1"/>
                </a:solidFill>
              </a:rPr>
              <a:t>Phase III trial now completed accrual (n=157) </a:t>
            </a:r>
          </a:p>
        </p:txBody>
      </p:sp>
      <p:sp>
        <p:nvSpPr>
          <p:cNvPr id="13" name="TextBox 12"/>
          <p:cNvSpPr txBox="1"/>
          <p:nvPr/>
        </p:nvSpPr>
        <p:spPr>
          <a:xfrm>
            <a:off x="7199710" y="4608442"/>
            <a:ext cx="1167307" cy="253916"/>
          </a:xfrm>
          <a:prstGeom prst="rect">
            <a:avLst/>
          </a:prstGeom>
          <a:noFill/>
        </p:spPr>
        <p:txBody>
          <a:bodyPr wrap="none" rtlCol="0">
            <a:spAutoFit/>
          </a:bodyPr>
          <a:lstStyle/>
          <a:p>
            <a:pPr algn="r"/>
            <a:r>
              <a:rPr lang="en-US" sz="1050" b="1" dirty="0">
                <a:solidFill>
                  <a:srgbClr val="56412C"/>
                </a:solidFill>
              </a:rPr>
              <a:t>J Clin Oncol, 2017</a:t>
            </a:r>
          </a:p>
        </p:txBody>
      </p:sp>
      <p:grpSp>
        <p:nvGrpSpPr>
          <p:cNvPr id="15" name="Group 14"/>
          <p:cNvGrpSpPr/>
          <p:nvPr/>
        </p:nvGrpSpPr>
        <p:grpSpPr>
          <a:xfrm>
            <a:off x="1257300" y="783438"/>
            <a:ext cx="6155872" cy="1333811"/>
            <a:chOff x="415460" y="-186344"/>
            <a:chExt cx="7690880" cy="1778415"/>
          </a:xfrm>
        </p:grpSpPr>
        <p:cxnSp>
          <p:nvCxnSpPr>
            <p:cNvPr id="16" name="Straight Arrow Connector 15"/>
            <p:cNvCxnSpPr>
              <a:stCxn id="20" idx="3"/>
              <a:endCxn id="19" idx="1"/>
            </p:cNvCxnSpPr>
            <p:nvPr/>
          </p:nvCxnSpPr>
          <p:spPr bwMode="auto">
            <a:xfrm>
              <a:off x="2757880" y="1214095"/>
              <a:ext cx="906127" cy="1"/>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9" idx="3"/>
              <a:endCxn id="18" idx="1"/>
            </p:cNvCxnSpPr>
            <p:nvPr/>
          </p:nvCxnSpPr>
          <p:spPr bwMode="auto">
            <a:xfrm>
              <a:off x="6197468" y="1214097"/>
              <a:ext cx="906128"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8" name="AutoShape 20"/>
            <p:cNvSpPr>
              <a:spLocks noChangeArrowheads="1"/>
            </p:cNvSpPr>
            <p:nvPr/>
          </p:nvSpPr>
          <p:spPr bwMode="auto">
            <a:xfrm>
              <a:off x="7103596" y="1074483"/>
              <a:ext cx="1002744" cy="279225"/>
            </a:xfrm>
            <a:prstGeom prst="roundRect">
              <a:avLst>
                <a:gd name="adj" fmla="val 16667"/>
              </a:avLst>
            </a:prstGeom>
            <a:solidFill>
              <a:schemeClr val="accent2">
                <a:lumMod val="75000"/>
              </a:schemeClr>
            </a:solidFill>
            <a:ln w="9525" algn="ctr">
              <a:solidFill>
                <a:schemeClr val="tx2"/>
              </a:solidFill>
              <a:round/>
              <a:headEnd/>
              <a:tailEnd/>
            </a:ln>
          </p:spPr>
          <p:txBody>
            <a:bodyPr vert="horz" wrap="square" lIns="13716" tIns="13716" rIns="13716" bIns="13716" anchor="ctr" anchorCtr="1">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fontAlgn="base">
                <a:spcBef>
                  <a:spcPct val="0"/>
                </a:spcBef>
                <a:spcAft>
                  <a:spcPct val="0"/>
                </a:spcAft>
                <a:buClrTx/>
                <a:buSzTx/>
                <a:buFontTx/>
                <a:buNone/>
                <a:defRPr/>
              </a:pPr>
              <a:r>
                <a:rPr lang="en-GB" altLang="en-US" sz="1050" b="1" dirty="0">
                  <a:solidFill>
                    <a:srgbClr val="FFFFFF"/>
                  </a:solidFill>
                </a:rPr>
                <a:t>CR in CIS</a:t>
              </a:r>
            </a:p>
          </p:txBody>
        </p:sp>
        <p:sp>
          <p:nvSpPr>
            <p:cNvPr id="19" name="AutoShape 19"/>
            <p:cNvSpPr>
              <a:spLocks noChangeArrowheads="1"/>
            </p:cNvSpPr>
            <p:nvPr/>
          </p:nvSpPr>
          <p:spPr bwMode="auto">
            <a:xfrm>
              <a:off x="3664007" y="955302"/>
              <a:ext cx="2533461" cy="517588"/>
            </a:xfrm>
            <a:prstGeom prst="roundRect">
              <a:avLst>
                <a:gd name="adj" fmla="val 16667"/>
              </a:avLst>
            </a:prstGeom>
            <a:solidFill>
              <a:srgbClr val="00B050">
                <a:alpha val="50000"/>
              </a:srgbClr>
            </a:solidFill>
            <a:ln w="25400" algn="ctr">
              <a:solidFill>
                <a:schemeClr val="tx2"/>
              </a:solidFill>
              <a:round/>
              <a:headEnd/>
              <a:tailEnd/>
            </a:ln>
          </p:spPr>
          <p:txBody>
            <a:bodyPr lIns="13716" tIns="13716" rIns="13716" bIns="13716" anchor="ctr">
              <a:spAutoFit/>
            </a:bodyPr>
            <a:lstStyle>
              <a:lvl1pPr defTabSz="892175">
                <a:spcBef>
                  <a:spcPct val="20000"/>
                </a:spcBef>
                <a:buClr>
                  <a:schemeClr val="accent1"/>
                </a:buClr>
                <a:buSzPct val="85000"/>
                <a:buFont typeface="Arial" charset="0"/>
                <a:buChar char="•"/>
                <a:defRPr sz="2400">
                  <a:solidFill>
                    <a:schemeClr val="tx1"/>
                  </a:solidFill>
                  <a:latin typeface="Arial" charset="0"/>
                </a:defRPr>
              </a:lvl1pPr>
              <a:lvl2pPr marL="742950" indent="-285750" defTabSz="892175">
                <a:spcBef>
                  <a:spcPct val="20000"/>
                </a:spcBef>
                <a:buClr>
                  <a:schemeClr val="accent1"/>
                </a:buClr>
                <a:buSzPct val="85000"/>
                <a:buFont typeface="Arial" charset="0"/>
                <a:buChar char="•"/>
                <a:defRPr sz="2000">
                  <a:solidFill>
                    <a:schemeClr val="tx1"/>
                  </a:solidFill>
                  <a:latin typeface="Arial" charset="0"/>
                </a:defRPr>
              </a:lvl2pPr>
              <a:lvl3pPr marL="1143000" indent="-228600" defTabSz="892175">
                <a:spcBef>
                  <a:spcPct val="20000"/>
                </a:spcBef>
                <a:buClr>
                  <a:schemeClr val="accent1"/>
                </a:buClr>
                <a:buSzPct val="90000"/>
                <a:buFont typeface="Arial" charset="0"/>
                <a:buChar char="•"/>
                <a:defRPr>
                  <a:solidFill>
                    <a:schemeClr val="tx1"/>
                  </a:solidFill>
                  <a:latin typeface="Arial" charset="0"/>
                </a:defRPr>
              </a:lvl3pPr>
              <a:lvl4pPr marL="1600200" indent="-228600" defTabSz="892175">
                <a:spcBef>
                  <a:spcPct val="20000"/>
                </a:spcBef>
                <a:buClr>
                  <a:schemeClr val="accent1"/>
                </a:buClr>
                <a:buFont typeface="Arial" charset="0"/>
                <a:buChar char="•"/>
                <a:defRPr sz="1600">
                  <a:solidFill>
                    <a:schemeClr val="tx1"/>
                  </a:solidFill>
                  <a:latin typeface="Arial" charset="0"/>
                </a:defRPr>
              </a:lvl4pPr>
              <a:lvl5pPr marL="2057400" indent="-228600" defTabSz="892175">
                <a:spcBef>
                  <a:spcPct val="20000"/>
                </a:spcBef>
                <a:buClr>
                  <a:schemeClr val="accent1"/>
                </a:buClr>
                <a:buSzPct val="100000"/>
                <a:buFont typeface="Arial" charset="0"/>
                <a:buChar char="•"/>
                <a:defRPr sz="1400">
                  <a:solidFill>
                    <a:schemeClr val="tx1"/>
                  </a:solidFill>
                  <a:latin typeface="Arial" charset="0"/>
                </a:defRPr>
              </a:lvl5pPr>
              <a:lvl6pPr marL="2514600" indent="-228600" defTabSz="892175"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defTabSz="892175"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defTabSz="892175"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defTabSz="892175"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fontAlgn="base">
                <a:spcBef>
                  <a:spcPct val="0"/>
                </a:spcBef>
                <a:spcAft>
                  <a:spcPct val="0"/>
                </a:spcAft>
                <a:buClrTx/>
                <a:buSzTx/>
                <a:buFontTx/>
                <a:buNone/>
              </a:pPr>
              <a:r>
                <a:rPr lang="en-US" altLang="en-US" sz="1050" b="1" dirty="0"/>
                <a:t>rAd-IFN/Syn3 3x10</a:t>
              </a:r>
              <a:r>
                <a:rPr lang="en-US" altLang="en-US" sz="1050" b="1" baseline="30000" dirty="0"/>
                <a:t>11</a:t>
              </a:r>
              <a:r>
                <a:rPr lang="en-US" altLang="en-US" sz="1050" b="1" dirty="0"/>
                <a:t> vp/mL Intravesical q3m x 4</a:t>
              </a:r>
            </a:p>
          </p:txBody>
        </p:sp>
        <p:sp>
          <p:nvSpPr>
            <p:cNvPr id="20" name="AutoShape 4"/>
            <p:cNvSpPr>
              <a:spLocks noChangeArrowheads="1"/>
            </p:cNvSpPr>
            <p:nvPr/>
          </p:nvSpPr>
          <p:spPr bwMode="auto">
            <a:xfrm>
              <a:off x="1421704" y="836119"/>
              <a:ext cx="1336176" cy="755952"/>
            </a:xfrm>
            <a:prstGeom prst="roundRect">
              <a:avLst>
                <a:gd name="adj" fmla="val 16667"/>
              </a:avLst>
            </a:prstGeom>
            <a:noFill/>
            <a:ln w="25400">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square" lIns="13716" tIns="13716" rIns="13716" bIns="13716">
              <a:spAutoFit/>
            </a:bodyPr>
            <a:lstStyle>
              <a:lvl1pPr defTabSz="892175">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defTabSz="892175">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defTabSz="892175">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defTabSz="892175">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defTabSz="892175">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defTabSz="892175"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defTabSz="892175"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defTabSz="892175"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defTabSz="892175"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US" altLang="en-US" sz="1050" b="1" dirty="0"/>
                <a:t>BCG-unresponsive NMIBC</a:t>
              </a:r>
            </a:p>
          </p:txBody>
        </p:sp>
        <p:sp>
          <p:nvSpPr>
            <p:cNvPr id="21" name="TextBox 2"/>
            <p:cNvSpPr txBox="1">
              <a:spLocks noChangeArrowheads="1"/>
            </p:cNvSpPr>
            <p:nvPr/>
          </p:nvSpPr>
          <p:spPr bwMode="auto">
            <a:xfrm>
              <a:off x="415460" y="-186344"/>
              <a:ext cx="739236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fontAlgn="base">
                <a:spcBef>
                  <a:spcPct val="0"/>
                </a:spcBef>
                <a:spcAft>
                  <a:spcPct val="0"/>
                </a:spcAft>
              </a:pPr>
              <a:r>
                <a:rPr lang="en-US" altLang="en-US" sz="3000" b="1" dirty="0" err="1">
                  <a:latin typeface="Arial" panose="020B0604020202020204" pitchFamily="34" charset="0"/>
                  <a:cs typeface="Arial" panose="020B0604020202020204" pitchFamily="34" charset="0"/>
                </a:rPr>
                <a:t>Instiladrin</a:t>
              </a:r>
              <a:r>
                <a:rPr lang="en-US" altLang="en-US" sz="3000" b="1" dirty="0">
                  <a:latin typeface="Arial" panose="020B0604020202020204" pitchFamily="34" charset="0"/>
                  <a:cs typeface="Arial" panose="020B0604020202020204" pitchFamily="34" charset="0"/>
                </a:rPr>
                <a:t> rAd-IFN-CS-003 </a:t>
              </a:r>
            </a:p>
          </p:txBody>
        </p:sp>
      </p:grpSp>
      <p:pic>
        <p:nvPicPr>
          <p:cNvPr id="2" name="Picture 1">
            <a:extLst>
              <a:ext uri="{FF2B5EF4-FFF2-40B4-BE49-F238E27FC236}">
                <a16:creationId xmlns:a16="http://schemas.microsoft.com/office/drawing/2014/main" id="{5FAB7184-A51B-3D4B-9056-3F531772A59F}"/>
              </a:ext>
            </a:extLst>
          </p:cNvPr>
          <p:cNvPicPr>
            <a:picLocks noChangeAspect="1"/>
          </p:cNvPicPr>
          <p:nvPr/>
        </p:nvPicPr>
        <p:blipFill>
          <a:blip r:embed="rId4"/>
          <a:stretch>
            <a:fillRect/>
          </a:stretch>
        </p:blipFill>
        <p:spPr>
          <a:xfrm>
            <a:off x="7596026" y="400728"/>
            <a:ext cx="1295400" cy="1562100"/>
          </a:xfrm>
          <a:prstGeom prst="rect">
            <a:avLst/>
          </a:prstGeom>
        </p:spPr>
      </p:pic>
    </p:spTree>
    <p:extLst>
      <p:ext uri="{BB962C8B-B14F-4D97-AF65-F5344CB8AC3E}">
        <p14:creationId xmlns:p14="http://schemas.microsoft.com/office/powerpoint/2010/main" val="28713306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0381" y="446049"/>
            <a:ext cx="6039620" cy="1352732"/>
          </a:xfrm>
        </p:spPr>
        <p:txBody>
          <a:bodyPr>
            <a:normAutofit/>
          </a:bodyPr>
          <a:lstStyle/>
          <a:p>
            <a:pPr algn="ctr"/>
            <a:r>
              <a:rPr lang="en-US" sz="4000" b="1" dirty="0">
                <a:solidFill>
                  <a:schemeClr val="accent1">
                    <a:lumMod val="50000"/>
                  </a:schemeClr>
                </a:solidFill>
                <a:latin typeface="+mn-lt"/>
              </a:rPr>
              <a:t>Future Directions</a:t>
            </a:r>
          </a:p>
        </p:txBody>
      </p:sp>
      <p:sp>
        <p:nvSpPr>
          <p:cNvPr id="3" name="Content Placeholder 2"/>
          <p:cNvSpPr>
            <a:spLocks noGrp="1"/>
          </p:cNvSpPr>
          <p:nvPr>
            <p:ph idx="1"/>
          </p:nvPr>
        </p:nvSpPr>
        <p:spPr>
          <a:xfrm>
            <a:off x="758988" y="1798780"/>
            <a:ext cx="7822406" cy="4423599"/>
          </a:xfrm>
        </p:spPr>
        <p:txBody>
          <a:bodyPr>
            <a:normAutofit/>
          </a:bodyPr>
          <a:lstStyle/>
          <a:p>
            <a:pPr>
              <a:buClr>
                <a:schemeClr val="tx1"/>
              </a:buClr>
              <a:buFont typeface="Arial" panose="020B0604020202020204" pitchFamily="34" charset="0"/>
              <a:buChar char="•"/>
            </a:pPr>
            <a:r>
              <a:rPr lang="en-US" dirty="0">
                <a:solidFill>
                  <a:schemeClr val="tx1"/>
                </a:solidFill>
              </a:rPr>
              <a:t>Targeted therapy</a:t>
            </a:r>
          </a:p>
          <a:p>
            <a:pPr lvl="1">
              <a:buClr>
                <a:schemeClr val="tx1"/>
              </a:buClr>
              <a:buFont typeface="Arial" panose="020B0604020202020204" pitchFamily="34" charset="0"/>
              <a:buChar char="•"/>
            </a:pPr>
            <a:r>
              <a:rPr lang="en-US" dirty="0">
                <a:solidFill>
                  <a:schemeClr val="tx1"/>
                </a:solidFill>
              </a:rPr>
              <a:t>VEGFR3-FGFR3 inhibitor (dovitinib) (NCT01732107)</a:t>
            </a:r>
          </a:p>
          <a:p>
            <a:pPr lvl="1">
              <a:buClr>
                <a:schemeClr val="tx1"/>
              </a:buClr>
              <a:buFont typeface="Arial" panose="020B0604020202020204" pitchFamily="34" charset="0"/>
              <a:buChar char="•"/>
            </a:pPr>
            <a:r>
              <a:rPr lang="en-US" dirty="0">
                <a:solidFill>
                  <a:schemeClr val="tx1"/>
                </a:solidFill>
              </a:rPr>
              <a:t>mTOR inhibitor (</a:t>
            </a:r>
            <a:r>
              <a:rPr lang="en-US" dirty="0" err="1">
                <a:solidFill>
                  <a:schemeClr val="tx1"/>
                </a:solidFill>
              </a:rPr>
              <a:t>everolimus</a:t>
            </a:r>
            <a:r>
              <a:rPr lang="en-US" dirty="0">
                <a:solidFill>
                  <a:schemeClr val="tx1"/>
                </a:solidFill>
              </a:rPr>
              <a:t>) + gemcitabine (NCT01259063)</a:t>
            </a:r>
          </a:p>
          <a:p>
            <a:pPr lvl="1">
              <a:buClr>
                <a:schemeClr val="tx1"/>
              </a:buClr>
              <a:buFont typeface="Arial" panose="020B0604020202020204" pitchFamily="34" charset="0"/>
              <a:buChar char="•"/>
            </a:pPr>
            <a:r>
              <a:rPr lang="en-US" dirty="0" err="1">
                <a:solidFill>
                  <a:schemeClr val="tx1"/>
                </a:solidFill>
              </a:rPr>
              <a:t>Vicinium</a:t>
            </a:r>
            <a:r>
              <a:rPr lang="en-US" dirty="0">
                <a:solidFill>
                  <a:schemeClr val="tx1"/>
                </a:solidFill>
              </a:rPr>
              <a:t> (</a:t>
            </a:r>
            <a:r>
              <a:rPr lang="en-US" dirty="0" err="1">
                <a:solidFill>
                  <a:schemeClr val="tx1"/>
                </a:solidFill>
              </a:rPr>
              <a:t>EpCam</a:t>
            </a:r>
            <a:r>
              <a:rPr lang="en-US" dirty="0">
                <a:solidFill>
                  <a:schemeClr val="tx1"/>
                </a:solidFill>
              </a:rPr>
              <a:t> Ab conjugate)</a:t>
            </a:r>
          </a:p>
          <a:p>
            <a:pPr lvl="1">
              <a:buClr>
                <a:schemeClr val="tx1"/>
              </a:buClr>
              <a:buFont typeface="Arial" panose="020B0604020202020204" pitchFamily="34" charset="0"/>
              <a:buChar char="•"/>
            </a:pPr>
            <a:r>
              <a:rPr lang="en-US" dirty="0">
                <a:solidFill>
                  <a:schemeClr val="tx1"/>
                </a:solidFill>
              </a:rPr>
              <a:t>Oral </a:t>
            </a:r>
            <a:r>
              <a:rPr lang="en-US" dirty="0" err="1">
                <a:solidFill>
                  <a:schemeClr val="tx1"/>
                </a:solidFill>
              </a:rPr>
              <a:t>sutinitinib</a:t>
            </a:r>
            <a:r>
              <a:rPr lang="en-US" dirty="0">
                <a:solidFill>
                  <a:schemeClr val="tx1"/>
                </a:solidFill>
              </a:rPr>
              <a:t> (NCT 01118351)</a:t>
            </a:r>
          </a:p>
          <a:p>
            <a:pPr lvl="1">
              <a:buClr>
                <a:schemeClr val="tx1"/>
              </a:buClr>
              <a:buFont typeface="Arial" panose="020B0604020202020204" pitchFamily="34" charset="0"/>
              <a:buChar char="•"/>
            </a:pPr>
            <a:r>
              <a:rPr lang="en-US" dirty="0">
                <a:solidFill>
                  <a:schemeClr val="tx1"/>
                </a:solidFill>
              </a:rPr>
              <a:t>ALT-801 + gemcitabine (NCT 01625260)</a:t>
            </a:r>
          </a:p>
          <a:p>
            <a:pPr>
              <a:buClr>
                <a:schemeClr val="tx1"/>
              </a:buClr>
              <a:buFont typeface="Arial" panose="020B0604020202020204" pitchFamily="34" charset="0"/>
              <a:buChar char="•"/>
            </a:pPr>
            <a:r>
              <a:rPr lang="en-US" dirty="0">
                <a:solidFill>
                  <a:schemeClr val="tx1"/>
                </a:solidFill>
              </a:rPr>
              <a:t>Drug delivery</a:t>
            </a:r>
          </a:p>
          <a:p>
            <a:pPr lvl="1">
              <a:buClr>
                <a:schemeClr val="tx1"/>
              </a:buClr>
              <a:buFont typeface="Arial" panose="020B0604020202020204" pitchFamily="34" charset="0"/>
              <a:buChar char="•"/>
            </a:pPr>
            <a:r>
              <a:rPr lang="en-US" dirty="0" err="1">
                <a:solidFill>
                  <a:schemeClr val="tx1"/>
                </a:solidFill>
              </a:rPr>
              <a:t>MitoGel</a:t>
            </a:r>
            <a:r>
              <a:rPr lang="en-US" dirty="0">
                <a:solidFill>
                  <a:schemeClr val="tx1"/>
                </a:solidFill>
              </a:rPr>
              <a:t> – </a:t>
            </a:r>
            <a:r>
              <a:rPr lang="en-US" dirty="0" err="1">
                <a:solidFill>
                  <a:schemeClr val="tx1"/>
                </a:solidFill>
              </a:rPr>
              <a:t>thermosensitive</a:t>
            </a:r>
            <a:r>
              <a:rPr lang="en-US" dirty="0">
                <a:solidFill>
                  <a:schemeClr val="tx1"/>
                </a:solidFill>
              </a:rPr>
              <a:t> hydrogel MMC</a:t>
            </a:r>
          </a:p>
          <a:p>
            <a:pPr lvl="1">
              <a:buClr>
                <a:schemeClr val="tx1"/>
              </a:buClr>
              <a:buFont typeface="Arial" panose="020B0604020202020204" pitchFamily="34" charset="0"/>
              <a:buChar char="•"/>
            </a:pPr>
            <a:r>
              <a:rPr lang="en-US" dirty="0" err="1">
                <a:solidFill>
                  <a:schemeClr val="tx1"/>
                </a:solidFill>
              </a:rPr>
              <a:t>Taris</a:t>
            </a:r>
            <a:r>
              <a:rPr lang="en-US" dirty="0">
                <a:solidFill>
                  <a:schemeClr val="tx1"/>
                </a:solidFill>
              </a:rPr>
              <a:t> </a:t>
            </a:r>
            <a:r>
              <a:rPr lang="en-US" dirty="0" err="1">
                <a:solidFill>
                  <a:schemeClr val="tx1"/>
                </a:solidFill>
              </a:rPr>
              <a:t>GemRIS</a:t>
            </a:r>
            <a:r>
              <a:rPr lang="en-US" dirty="0">
                <a:solidFill>
                  <a:schemeClr val="tx1"/>
                </a:solidFill>
              </a:rPr>
              <a:t> </a:t>
            </a:r>
          </a:p>
        </p:txBody>
      </p:sp>
    </p:spTree>
    <p:extLst>
      <p:ext uri="{BB962C8B-B14F-4D97-AF65-F5344CB8AC3E}">
        <p14:creationId xmlns:p14="http://schemas.microsoft.com/office/powerpoint/2010/main" val="24378289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E3F2E-6D81-2047-9A1D-45D69E097EC1}"/>
              </a:ext>
            </a:extLst>
          </p:cNvPr>
          <p:cNvSpPr>
            <a:spLocks noGrp="1"/>
          </p:cNvSpPr>
          <p:nvPr>
            <p:ph type="title"/>
          </p:nvPr>
        </p:nvSpPr>
        <p:spPr>
          <a:xfrm>
            <a:off x="1521619" y="857250"/>
            <a:ext cx="6986588" cy="728663"/>
          </a:xfrm>
        </p:spPr>
        <p:txBody>
          <a:bodyPr>
            <a:normAutofit/>
          </a:bodyPr>
          <a:lstStyle/>
          <a:p>
            <a:pPr eaLnBrk="1" hangingPunct="1">
              <a:defRPr/>
            </a:pPr>
            <a:r>
              <a:rPr lang="en-US" sz="3200" dirty="0">
                <a:solidFill>
                  <a:schemeClr val="accent1">
                    <a:lumMod val="50000"/>
                  </a:schemeClr>
                </a:solidFill>
                <a:latin typeface="+mn-lt"/>
              </a:rPr>
              <a:t>Ongoing Trials: BCG-Refractory NMIBC</a:t>
            </a:r>
          </a:p>
        </p:txBody>
      </p:sp>
      <p:graphicFrame>
        <p:nvGraphicFramePr>
          <p:cNvPr id="7" name="Content Placeholder 5">
            <a:extLst>
              <a:ext uri="{FF2B5EF4-FFF2-40B4-BE49-F238E27FC236}">
                <a16:creationId xmlns:a16="http://schemas.microsoft.com/office/drawing/2014/main" id="{EA91A97F-24BE-7C41-B322-AA679F2EB9DE}"/>
              </a:ext>
            </a:extLst>
          </p:cNvPr>
          <p:cNvGraphicFramePr>
            <a:graphicFrameLocks noGrp="1"/>
          </p:cNvGraphicFramePr>
          <p:nvPr>
            <p:ph idx="1"/>
            <p:extLst>
              <p:ext uri="{D42A27DB-BD31-4B8C-83A1-F6EECF244321}">
                <p14:modId xmlns:p14="http://schemas.microsoft.com/office/powerpoint/2010/main" val="2232126872"/>
              </p:ext>
            </p:extLst>
          </p:nvPr>
        </p:nvGraphicFramePr>
        <p:xfrm>
          <a:off x="814388" y="1832812"/>
          <a:ext cx="7693818" cy="3592632"/>
        </p:xfrm>
        <a:graphic>
          <a:graphicData uri="http://schemas.openxmlformats.org/drawingml/2006/table">
            <a:tbl>
              <a:tblPr firstRow="1" bandRow="1">
                <a:tableStyleId>{5FD0F851-EC5A-4D38-B0AD-8093EC10F338}</a:tableStyleId>
              </a:tblPr>
              <a:tblGrid>
                <a:gridCol w="2037965">
                  <a:extLst>
                    <a:ext uri="{9D8B030D-6E8A-4147-A177-3AD203B41FA5}">
                      <a16:colId xmlns:a16="http://schemas.microsoft.com/office/drawing/2014/main" val="20000"/>
                    </a:ext>
                  </a:extLst>
                </a:gridCol>
                <a:gridCol w="1615553">
                  <a:extLst>
                    <a:ext uri="{9D8B030D-6E8A-4147-A177-3AD203B41FA5}">
                      <a16:colId xmlns:a16="http://schemas.microsoft.com/office/drawing/2014/main" val="20001"/>
                    </a:ext>
                  </a:extLst>
                </a:gridCol>
                <a:gridCol w="1748879">
                  <a:extLst>
                    <a:ext uri="{9D8B030D-6E8A-4147-A177-3AD203B41FA5}">
                      <a16:colId xmlns:a16="http://schemas.microsoft.com/office/drawing/2014/main" val="20002"/>
                    </a:ext>
                  </a:extLst>
                </a:gridCol>
                <a:gridCol w="915301">
                  <a:extLst>
                    <a:ext uri="{9D8B030D-6E8A-4147-A177-3AD203B41FA5}">
                      <a16:colId xmlns:a16="http://schemas.microsoft.com/office/drawing/2014/main" val="20003"/>
                    </a:ext>
                  </a:extLst>
                </a:gridCol>
                <a:gridCol w="1376120">
                  <a:extLst>
                    <a:ext uri="{9D8B030D-6E8A-4147-A177-3AD203B41FA5}">
                      <a16:colId xmlns:a16="http://schemas.microsoft.com/office/drawing/2014/main" val="20004"/>
                    </a:ext>
                  </a:extLst>
                </a:gridCol>
              </a:tblGrid>
              <a:tr h="389141">
                <a:tc>
                  <a:txBody>
                    <a:bodyPr/>
                    <a:lstStyle/>
                    <a:p>
                      <a:pPr rtl="0" fontAlgn="b"/>
                      <a:r>
                        <a:rPr lang="en-US" sz="1200" dirty="0">
                          <a:effectLst/>
                        </a:rPr>
                        <a:t>Agent</a:t>
                      </a:r>
                      <a:endParaRPr lang="en-US" sz="1200" b="1" dirty="0">
                        <a:solidFill>
                          <a:schemeClr val="tx1"/>
                        </a:solidFill>
                        <a:effectLst/>
                      </a:endParaRPr>
                    </a:p>
                  </a:txBody>
                  <a:tcPr marL="34304" marR="34304" marT="34288" marB="34288" anchor="ctr"/>
                </a:tc>
                <a:tc>
                  <a:txBody>
                    <a:bodyPr/>
                    <a:lstStyle/>
                    <a:p>
                      <a:pPr rtl="0" fontAlgn="b"/>
                      <a:r>
                        <a:rPr lang="en-US" sz="1200" dirty="0">
                          <a:effectLst/>
                        </a:rPr>
                        <a:t>Mechanism</a:t>
                      </a:r>
                      <a:endParaRPr lang="en-US" sz="1200" b="1" dirty="0">
                        <a:solidFill>
                          <a:schemeClr val="tx1"/>
                        </a:solidFill>
                        <a:effectLst/>
                      </a:endParaRPr>
                    </a:p>
                  </a:txBody>
                  <a:tcPr marL="34304" marR="34304" marT="34288" marB="34288" anchor="ctr"/>
                </a:tc>
                <a:tc>
                  <a:txBody>
                    <a:bodyPr/>
                    <a:lstStyle/>
                    <a:p>
                      <a:pPr algn="ctr" rtl="0" fontAlgn="b"/>
                      <a:r>
                        <a:rPr lang="en-US" sz="1200" dirty="0">
                          <a:effectLst/>
                        </a:rPr>
                        <a:t>Sponsor</a:t>
                      </a:r>
                      <a:endParaRPr lang="en-US" sz="1200" b="1" dirty="0">
                        <a:solidFill>
                          <a:schemeClr val="tx1"/>
                        </a:solidFill>
                        <a:effectLst/>
                      </a:endParaRPr>
                    </a:p>
                  </a:txBody>
                  <a:tcPr marL="34304" marR="34304" marT="34288" marB="34288" anchor="ctr"/>
                </a:tc>
                <a:tc>
                  <a:txBody>
                    <a:bodyPr/>
                    <a:lstStyle/>
                    <a:p>
                      <a:pPr algn="ctr" rtl="0" fontAlgn="b"/>
                      <a:r>
                        <a:rPr lang="en-US" sz="1200" dirty="0">
                          <a:effectLst/>
                        </a:rPr>
                        <a:t>Phase</a:t>
                      </a:r>
                      <a:endParaRPr lang="en-US" sz="1200" b="1" dirty="0">
                        <a:solidFill>
                          <a:schemeClr val="tx1"/>
                        </a:solidFill>
                        <a:effectLst/>
                      </a:endParaRPr>
                    </a:p>
                  </a:txBody>
                  <a:tcPr marL="34304" marR="34304" marT="34288" marB="34288" anchor="ctr"/>
                </a:tc>
                <a:tc>
                  <a:txBody>
                    <a:bodyPr/>
                    <a:lstStyle/>
                    <a:p>
                      <a:pPr algn="ctr" rtl="0" fontAlgn="b"/>
                      <a:r>
                        <a:rPr lang="en-US" sz="1200" dirty="0">
                          <a:effectLst/>
                        </a:rPr>
                        <a:t>NCT#</a:t>
                      </a:r>
                      <a:endParaRPr lang="en-US" sz="1200" b="1" dirty="0">
                        <a:solidFill>
                          <a:schemeClr val="tx1"/>
                        </a:solidFill>
                        <a:effectLst/>
                      </a:endParaRPr>
                    </a:p>
                  </a:txBody>
                  <a:tcPr marL="34304" marR="34304" marT="34288" marB="34288" anchor="ctr"/>
                </a:tc>
                <a:extLst>
                  <a:ext uri="{0D108BD9-81ED-4DB2-BD59-A6C34878D82A}">
                    <a16:rowId xmlns:a16="http://schemas.microsoft.com/office/drawing/2014/main" val="10000"/>
                  </a:ext>
                </a:extLst>
              </a:tr>
              <a:tr h="389141">
                <a:tc>
                  <a:txBody>
                    <a:bodyPr/>
                    <a:lstStyle/>
                    <a:p>
                      <a:pPr rtl="0" fontAlgn="t"/>
                      <a:r>
                        <a:rPr lang="en-US" sz="1200" dirty="0">
                          <a:effectLst/>
                        </a:rPr>
                        <a:t>Panvac +/-BCG</a:t>
                      </a:r>
                      <a:endParaRPr lang="en-US" sz="1200" b="0" dirty="0">
                        <a:solidFill>
                          <a:schemeClr val="accent2"/>
                        </a:solidFill>
                        <a:effectLst/>
                      </a:endParaRPr>
                    </a:p>
                  </a:txBody>
                  <a:tcPr marL="34304" marR="34304" marT="34288" marB="34288" anchor="ctr"/>
                </a:tc>
                <a:tc>
                  <a:txBody>
                    <a:bodyPr/>
                    <a:lstStyle/>
                    <a:p>
                      <a:pPr rtl="0" fontAlgn="t"/>
                      <a:r>
                        <a:rPr lang="en-US" sz="1200" dirty="0">
                          <a:effectLst/>
                        </a:rPr>
                        <a:t>Vaccine</a:t>
                      </a:r>
                      <a:endParaRPr lang="en-US" sz="1200" b="0" dirty="0">
                        <a:effectLst/>
                      </a:endParaRPr>
                    </a:p>
                  </a:txBody>
                  <a:tcPr marL="34304" marR="34304" marT="34288" marB="34288" anchor="ctr"/>
                </a:tc>
                <a:tc>
                  <a:txBody>
                    <a:bodyPr/>
                    <a:lstStyle/>
                    <a:p>
                      <a:pPr algn="ctr" rtl="0" fontAlgn="t"/>
                      <a:r>
                        <a:rPr lang="en-US" sz="1200" dirty="0">
                          <a:effectLst/>
                        </a:rPr>
                        <a:t>     NCI</a:t>
                      </a:r>
                      <a:endParaRPr lang="en-US" sz="1200" b="0" dirty="0">
                        <a:effectLst/>
                      </a:endParaRPr>
                    </a:p>
                  </a:txBody>
                  <a:tcPr marL="34304" marR="34304" marT="34288" marB="34288" anchor="ctr"/>
                </a:tc>
                <a:tc>
                  <a:txBody>
                    <a:bodyPr/>
                    <a:lstStyle/>
                    <a:p>
                      <a:pPr algn="ctr" rtl="0" fontAlgn="t"/>
                      <a:r>
                        <a:rPr lang="en-US" sz="1200" dirty="0">
                          <a:effectLst/>
                        </a:rPr>
                        <a:t>II</a:t>
                      </a:r>
                      <a:endParaRPr lang="en-US" sz="1200" b="0" dirty="0">
                        <a:effectLst/>
                      </a:endParaRPr>
                    </a:p>
                  </a:txBody>
                  <a:tcPr marL="34304" marR="34304" marT="34288" marB="34288" anchor="ctr"/>
                </a:tc>
                <a:tc>
                  <a:txBody>
                    <a:bodyPr/>
                    <a:lstStyle/>
                    <a:p>
                      <a:pPr algn="ctr" rtl="0" fontAlgn="t"/>
                      <a:r>
                        <a:rPr lang="en-US" sz="1200" dirty="0">
                          <a:effectLst/>
                        </a:rPr>
                        <a:t>NCT02015104</a:t>
                      </a:r>
                      <a:endParaRPr lang="en-US" sz="1200" b="0" dirty="0">
                        <a:effectLst/>
                      </a:endParaRPr>
                    </a:p>
                  </a:txBody>
                  <a:tcPr marL="34304" marR="34304" marT="34288" marB="34288" anchor="ctr"/>
                </a:tc>
                <a:extLst>
                  <a:ext uri="{0D108BD9-81ED-4DB2-BD59-A6C34878D82A}">
                    <a16:rowId xmlns:a16="http://schemas.microsoft.com/office/drawing/2014/main" val="10001"/>
                  </a:ext>
                </a:extLst>
              </a:tr>
              <a:tr h="389141">
                <a:tc>
                  <a:txBody>
                    <a:bodyPr/>
                    <a:lstStyle/>
                    <a:p>
                      <a:pPr rtl="0" fontAlgn="t"/>
                      <a:r>
                        <a:rPr lang="en-US" sz="1200" dirty="0">
                          <a:effectLst/>
                        </a:rPr>
                        <a:t>ALT-801 + gem </a:t>
                      </a:r>
                      <a:endParaRPr lang="en-US" sz="1200" b="0" dirty="0">
                        <a:solidFill>
                          <a:schemeClr val="tx1"/>
                        </a:solidFill>
                        <a:effectLst/>
                      </a:endParaRPr>
                    </a:p>
                  </a:txBody>
                  <a:tcPr marL="34304" marR="34304" marT="34288" marB="34288" anchor="ctr"/>
                </a:tc>
                <a:tc>
                  <a:txBody>
                    <a:bodyPr/>
                    <a:lstStyle/>
                    <a:p>
                      <a:pPr rtl="0" fontAlgn="t"/>
                      <a:r>
                        <a:rPr lang="en-US" sz="1200" dirty="0">
                          <a:effectLst/>
                        </a:rPr>
                        <a:t>Vaccine</a:t>
                      </a:r>
                      <a:endParaRPr lang="en-US" sz="1200" b="0" dirty="0">
                        <a:effectLst/>
                      </a:endParaRPr>
                    </a:p>
                  </a:txBody>
                  <a:tcPr marL="34304" marR="34304" marT="34288" marB="34288" anchor="ctr"/>
                </a:tc>
                <a:tc>
                  <a:txBody>
                    <a:bodyPr/>
                    <a:lstStyle/>
                    <a:p>
                      <a:pPr algn="ctr" rtl="0" fontAlgn="t"/>
                      <a:r>
                        <a:rPr lang="en-US" sz="1200" dirty="0">
                          <a:effectLst/>
                        </a:rPr>
                        <a:t>   Altor</a:t>
                      </a:r>
                      <a:r>
                        <a:rPr lang="en-US" sz="1200" baseline="0" dirty="0">
                          <a:effectLst/>
                        </a:rPr>
                        <a:t> Bioscience</a:t>
                      </a:r>
                      <a:endParaRPr lang="en-US" sz="1200" b="0" dirty="0">
                        <a:effectLst/>
                      </a:endParaRPr>
                    </a:p>
                  </a:txBody>
                  <a:tcPr marL="34304" marR="34304" marT="34288" marB="34288" anchor="ctr"/>
                </a:tc>
                <a:tc>
                  <a:txBody>
                    <a:bodyPr/>
                    <a:lstStyle/>
                    <a:p>
                      <a:pPr algn="ctr" rtl="0" fontAlgn="t"/>
                      <a:r>
                        <a:rPr lang="en-US" sz="1200" dirty="0">
                          <a:effectLst/>
                        </a:rPr>
                        <a:t>I/II</a:t>
                      </a:r>
                      <a:endParaRPr lang="en-US" sz="1200" b="0" dirty="0">
                        <a:effectLst/>
                      </a:endParaRPr>
                    </a:p>
                  </a:txBody>
                  <a:tcPr marL="34304" marR="34304" marT="34288" marB="34288" anchor="ctr"/>
                </a:tc>
                <a:tc>
                  <a:txBody>
                    <a:bodyPr/>
                    <a:lstStyle/>
                    <a:p>
                      <a:pPr algn="ctr" rtl="0" fontAlgn="t"/>
                      <a:r>
                        <a:rPr lang="en-US" sz="1200" dirty="0">
                          <a:effectLst/>
                        </a:rPr>
                        <a:t>NCT01625260</a:t>
                      </a:r>
                      <a:endParaRPr lang="en-US" sz="1200" b="0" dirty="0">
                        <a:effectLst/>
                      </a:endParaRPr>
                    </a:p>
                  </a:txBody>
                  <a:tcPr marL="34304" marR="34304" marT="34288" marB="34288" anchor="ctr"/>
                </a:tc>
                <a:extLst>
                  <a:ext uri="{0D108BD9-81ED-4DB2-BD59-A6C34878D82A}">
                    <a16:rowId xmlns:a16="http://schemas.microsoft.com/office/drawing/2014/main" val="10002"/>
                  </a:ext>
                </a:extLst>
              </a:tr>
              <a:tr h="389141">
                <a:tc>
                  <a:txBody>
                    <a:bodyPr/>
                    <a:lstStyle/>
                    <a:p>
                      <a:pPr rtl="0" fontAlgn="t"/>
                      <a:r>
                        <a:rPr lang="en-US" sz="1200" dirty="0" err="1">
                          <a:effectLst/>
                        </a:rPr>
                        <a:t>rAD</a:t>
                      </a:r>
                      <a:r>
                        <a:rPr lang="en-US" sz="1200" dirty="0">
                          <a:effectLst/>
                        </a:rPr>
                        <a:t>-IFN/Syn3</a:t>
                      </a:r>
                      <a:endParaRPr lang="en-US" sz="1200" b="0" dirty="0">
                        <a:solidFill>
                          <a:schemeClr val="tx1"/>
                        </a:solidFill>
                        <a:effectLst/>
                      </a:endParaRPr>
                    </a:p>
                  </a:txBody>
                  <a:tcPr marL="34304" marR="34304" marT="34288" marB="34288" anchor="ctr"/>
                </a:tc>
                <a:tc>
                  <a:txBody>
                    <a:bodyPr/>
                    <a:lstStyle/>
                    <a:p>
                      <a:pPr rtl="0" fontAlgn="t"/>
                      <a:r>
                        <a:rPr lang="en-US" sz="1200" dirty="0">
                          <a:effectLst/>
                        </a:rPr>
                        <a:t>Gene therapy</a:t>
                      </a:r>
                      <a:endParaRPr lang="en-US" sz="1200" b="0" dirty="0">
                        <a:effectLst/>
                      </a:endParaRPr>
                    </a:p>
                  </a:txBody>
                  <a:tcPr marL="34304" marR="34304" marT="34288" marB="34288" anchor="ctr"/>
                </a:tc>
                <a:tc>
                  <a:txBody>
                    <a:bodyPr/>
                    <a:lstStyle/>
                    <a:p>
                      <a:pPr algn="ctr" rtl="0" fontAlgn="t"/>
                      <a:r>
                        <a:rPr lang="en-US" sz="1200" dirty="0">
                          <a:effectLst/>
                        </a:rPr>
                        <a:t>FKD Therapies Oy</a:t>
                      </a:r>
                      <a:endParaRPr lang="en-US" sz="1200" b="0" dirty="0">
                        <a:effectLst/>
                      </a:endParaRPr>
                    </a:p>
                  </a:txBody>
                  <a:tcPr marL="34304" marR="34304" marT="34288" marB="34288" anchor="ctr"/>
                </a:tc>
                <a:tc>
                  <a:txBody>
                    <a:bodyPr/>
                    <a:lstStyle/>
                    <a:p>
                      <a:pPr algn="ctr" rtl="0" fontAlgn="t"/>
                      <a:r>
                        <a:rPr lang="en-US" sz="1200" dirty="0">
                          <a:effectLst/>
                        </a:rPr>
                        <a:t>III</a:t>
                      </a:r>
                      <a:endParaRPr lang="en-US" sz="1200" b="0" dirty="0">
                        <a:effectLst/>
                      </a:endParaRPr>
                    </a:p>
                  </a:txBody>
                  <a:tcPr marL="34304" marR="34304" marT="34288" marB="34288" anchor="ctr"/>
                </a:tc>
                <a:tc>
                  <a:txBody>
                    <a:bodyPr/>
                    <a:lstStyle/>
                    <a:p>
                      <a:pPr algn="ctr" rtl="0" fontAlgn="t"/>
                      <a:r>
                        <a:rPr lang="en-US" sz="1200" dirty="0">
                          <a:effectLst/>
                        </a:rPr>
                        <a:t>NCT02773849</a:t>
                      </a:r>
                      <a:endParaRPr lang="en-US" sz="1200" b="0" dirty="0">
                        <a:effectLst/>
                      </a:endParaRPr>
                    </a:p>
                  </a:txBody>
                  <a:tcPr marL="34304" marR="34304" marT="34288" marB="34288" anchor="ctr"/>
                </a:tc>
                <a:extLst>
                  <a:ext uri="{0D108BD9-81ED-4DB2-BD59-A6C34878D82A}">
                    <a16:rowId xmlns:a16="http://schemas.microsoft.com/office/drawing/2014/main" val="62632156"/>
                  </a:ext>
                </a:extLst>
              </a:tr>
              <a:tr h="389141">
                <a:tc>
                  <a:txBody>
                    <a:bodyPr/>
                    <a:lstStyle/>
                    <a:p>
                      <a:pPr rtl="0" fontAlgn="t"/>
                      <a:r>
                        <a:rPr lang="en-US" sz="1200" dirty="0">
                          <a:effectLst/>
                        </a:rPr>
                        <a:t>CG0070</a:t>
                      </a:r>
                      <a:endParaRPr lang="en-US" sz="1200" b="0" dirty="0">
                        <a:solidFill>
                          <a:schemeClr val="accent2"/>
                        </a:solidFill>
                        <a:effectLst/>
                      </a:endParaRPr>
                    </a:p>
                  </a:txBody>
                  <a:tcPr marL="34304" marR="34304" marT="34288" marB="34288" anchor="ctr"/>
                </a:tc>
                <a:tc>
                  <a:txBody>
                    <a:bodyPr/>
                    <a:lstStyle/>
                    <a:p>
                      <a:pPr rtl="0" fontAlgn="t"/>
                      <a:r>
                        <a:rPr lang="en-US" sz="1200" dirty="0">
                          <a:effectLst/>
                        </a:rPr>
                        <a:t>Oncolytic</a:t>
                      </a:r>
                      <a:r>
                        <a:rPr lang="en-US" sz="1200" baseline="0" dirty="0">
                          <a:effectLst/>
                        </a:rPr>
                        <a:t> virus</a:t>
                      </a:r>
                      <a:endParaRPr lang="en-US" sz="1200" b="0" dirty="0">
                        <a:effectLst/>
                      </a:endParaRPr>
                    </a:p>
                  </a:txBody>
                  <a:tcPr marL="34304" marR="34304" marT="34288" marB="34288" anchor="ctr"/>
                </a:tc>
                <a:tc>
                  <a:txBody>
                    <a:bodyPr/>
                    <a:lstStyle/>
                    <a:p>
                      <a:pPr algn="ctr" rtl="0" fontAlgn="t"/>
                      <a:r>
                        <a:rPr lang="en-US" sz="1200" dirty="0">
                          <a:effectLst/>
                        </a:rPr>
                        <a:t>Cold Genesys     </a:t>
                      </a:r>
                      <a:endParaRPr lang="en-US" sz="1200" b="0" dirty="0">
                        <a:effectLst/>
                      </a:endParaRPr>
                    </a:p>
                  </a:txBody>
                  <a:tcPr marL="34304" marR="34304" marT="34288" marB="34288" anchor="ctr"/>
                </a:tc>
                <a:tc>
                  <a:txBody>
                    <a:bodyPr/>
                    <a:lstStyle/>
                    <a:p>
                      <a:pPr algn="ctr" rtl="0" fontAlgn="t"/>
                      <a:r>
                        <a:rPr lang="en-US" sz="1200" dirty="0">
                          <a:effectLst/>
                        </a:rPr>
                        <a:t>III</a:t>
                      </a:r>
                      <a:endParaRPr lang="en-US" sz="1200" b="0" dirty="0">
                        <a:effectLst/>
                      </a:endParaRPr>
                    </a:p>
                  </a:txBody>
                  <a:tcPr marL="34304" marR="34304" marT="34288" marB="34288" anchor="ctr"/>
                </a:tc>
                <a:tc>
                  <a:txBody>
                    <a:bodyPr/>
                    <a:lstStyle/>
                    <a:p>
                      <a:pPr algn="ctr" rtl="0" fontAlgn="t"/>
                      <a:r>
                        <a:rPr lang="en-US" sz="1200" dirty="0">
                          <a:effectLst/>
                        </a:rPr>
                        <a:t>NCT02365818</a:t>
                      </a:r>
                      <a:endParaRPr lang="en-US" sz="1200" b="0" dirty="0">
                        <a:effectLst/>
                      </a:endParaRPr>
                    </a:p>
                  </a:txBody>
                  <a:tcPr marL="34304" marR="34304" marT="34288" marB="34288" anchor="ctr"/>
                </a:tc>
                <a:extLst>
                  <a:ext uri="{0D108BD9-81ED-4DB2-BD59-A6C34878D82A}">
                    <a16:rowId xmlns:a16="http://schemas.microsoft.com/office/drawing/2014/main" val="10003"/>
                  </a:ext>
                </a:extLst>
              </a:tr>
              <a:tr h="389141">
                <a:tc>
                  <a:txBody>
                    <a:bodyPr/>
                    <a:lstStyle/>
                    <a:p>
                      <a:pPr rtl="0" fontAlgn="t"/>
                      <a:r>
                        <a:rPr lang="en-US" sz="1200" dirty="0">
                          <a:effectLst/>
                        </a:rPr>
                        <a:t>Pembrolizumab</a:t>
                      </a:r>
                      <a:endParaRPr lang="en-US" sz="1200" b="0" dirty="0">
                        <a:solidFill>
                          <a:schemeClr val="accent2"/>
                        </a:solidFill>
                        <a:effectLst/>
                      </a:endParaRPr>
                    </a:p>
                  </a:txBody>
                  <a:tcPr marL="34304" marR="34304" marT="34288" marB="34288" anchor="ctr"/>
                </a:tc>
                <a:tc>
                  <a:txBody>
                    <a:bodyPr/>
                    <a:lstStyle/>
                    <a:p>
                      <a:pPr rtl="0" fontAlgn="t"/>
                      <a:r>
                        <a:rPr lang="en-US" sz="1200" dirty="0">
                          <a:effectLst/>
                        </a:rPr>
                        <a:t>PD-1</a:t>
                      </a:r>
                      <a:r>
                        <a:rPr lang="en-US" sz="1200" baseline="0" dirty="0">
                          <a:effectLst/>
                        </a:rPr>
                        <a:t> blockade</a:t>
                      </a:r>
                      <a:endParaRPr lang="en-US" sz="1200" b="0" dirty="0">
                        <a:effectLst/>
                      </a:endParaRPr>
                    </a:p>
                  </a:txBody>
                  <a:tcPr marL="34304" marR="34304" marT="34288" marB="34288" anchor="ctr"/>
                </a:tc>
                <a:tc>
                  <a:txBody>
                    <a:bodyPr/>
                    <a:lstStyle/>
                    <a:p>
                      <a:pPr algn="ctr" rtl="0" fontAlgn="t"/>
                      <a:r>
                        <a:rPr lang="en-US" sz="1200" dirty="0">
                          <a:effectLst/>
                        </a:rPr>
                        <a:t> Merck</a:t>
                      </a:r>
                      <a:endParaRPr lang="en-US" sz="1200" b="0" dirty="0">
                        <a:effectLst/>
                      </a:endParaRPr>
                    </a:p>
                  </a:txBody>
                  <a:tcPr marL="34304" marR="34304" marT="34288" marB="34288" anchor="ctr"/>
                </a:tc>
                <a:tc>
                  <a:txBody>
                    <a:bodyPr/>
                    <a:lstStyle/>
                    <a:p>
                      <a:pPr algn="ctr" rtl="0" fontAlgn="t"/>
                      <a:r>
                        <a:rPr lang="en-US" sz="1200" dirty="0">
                          <a:effectLst/>
                        </a:rPr>
                        <a:t>  II</a:t>
                      </a:r>
                      <a:endParaRPr lang="en-US" sz="1200" b="0" dirty="0">
                        <a:effectLst/>
                      </a:endParaRPr>
                    </a:p>
                  </a:txBody>
                  <a:tcPr marL="34304" marR="34304" marT="34288" marB="34288" anchor="ctr"/>
                </a:tc>
                <a:tc>
                  <a:txBody>
                    <a:bodyPr/>
                    <a:lstStyle/>
                    <a:p>
                      <a:pPr algn="ctr" rtl="0" fontAlgn="t"/>
                      <a:r>
                        <a:rPr lang="en-US" sz="1200" dirty="0">
                          <a:effectLst/>
                        </a:rPr>
                        <a:t>NCT02625961</a:t>
                      </a:r>
                      <a:endParaRPr lang="en-US" sz="1200" b="0" dirty="0">
                        <a:effectLst/>
                      </a:endParaRPr>
                    </a:p>
                  </a:txBody>
                  <a:tcPr marL="34304" marR="34304" marT="34288" marB="34288" anchor="ctr"/>
                </a:tc>
                <a:extLst>
                  <a:ext uri="{0D108BD9-81ED-4DB2-BD59-A6C34878D82A}">
                    <a16:rowId xmlns:a16="http://schemas.microsoft.com/office/drawing/2014/main" val="10004"/>
                  </a:ext>
                </a:extLst>
              </a:tr>
              <a:tr h="434309">
                <a:tc>
                  <a:txBody>
                    <a:bodyPr/>
                    <a:lstStyle/>
                    <a:p>
                      <a:pPr rtl="0" fontAlgn="t"/>
                      <a:r>
                        <a:rPr lang="en-US" sz="1200" dirty="0">
                          <a:effectLst/>
                        </a:rPr>
                        <a:t>Atezolizumab</a:t>
                      </a:r>
                      <a:r>
                        <a:rPr lang="en-US" sz="1200" baseline="0" dirty="0">
                          <a:effectLst/>
                        </a:rPr>
                        <a:t> +/- BCG</a:t>
                      </a:r>
                      <a:endParaRPr lang="en-US" sz="1200" b="0" dirty="0">
                        <a:solidFill>
                          <a:schemeClr val="accent2"/>
                        </a:solidFill>
                        <a:effectLst/>
                      </a:endParaRPr>
                    </a:p>
                  </a:txBody>
                  <a:tcPr marL="34304" marR="34304" marT="34288" marB="34288" anchor="ctr"/>
                </a:tc>
                <a:tc>
                  <a:txBody>
                    <a:bodyPr/>
                    <a:lstStyle/>
                    <a:p>
                      <a:pPr rtl="0" fontAlgn="t"/>
                      <a:r>
                        <a:rPr lang="en-US" sz="1200" dirty="0">
                          <a:effectLst/>
                        </a:rPr>
                        <a:t>PD-L1</a:t>
                      </a:r>
                      <a:r>
                        <a:rPr lang="en-US" sz="1200" baseline="0" dirty="0">
                          <a:effectLst/>
                        </a:rPr>
                        <a:t> blockade</a:t>
                      </a:r>
                      <a:endParaRPr lang="en-US" sz="1200" b="0" dirty="0">
                        <a:effectLst/>
                      </a:endParaRPr>
                    </a:p>
                  </a:txBody>
                  <a:tcPr marL="34304" marR="34304" marT="34288" marB="34288" anchor="ctr"/>
                </a:tc>
                <a:tc>
                  <a:txBody>
                    <a:bodyPr/>
                    <a:lstStyle/>
                    <a:p>
                      <a:pPr algn="ctr" rtl="0" fontAlgn="t"/>
                      <a:r>
                        <a:rPr lang="en-US" sz="1200" dirty="0">
                          <a:effectLst/>
                        </a:rPr>
                        <a:t>     Hoffmann-La</a:t>
                      </a:r>
                      <a:r>
                        <a:rPr lang="en-US" sz="1200" baseline="0" dirty="0">
                          <a:effectLst/>
                        </a:rPr>
                        <a:t> Roche</a:t>
                      </a:r>
                      <a:endParaRPr lang="en-US" sz="1200" b="0" dirty="0">
                        <a:effectLst/>
                      </a:endParaRPr>
                    </a:p>
                  </a:txBody>
                  <a:tcPr marL="34304" marR="34304" marT="34288" marB="34288" anchor="ctr"/>
                </a:tc>
                <a:tc>
                  <a:txBody>
                    <a:bodyPr/>
                    <a:lstStyle/>
                    <a:p>
                      <a:pPr algn="ctr" rtl="0" fontAlgn="t"/>
                      <a:r>
                        <a:rPr lang="en-US" sz="1200" dirty="0">
                          <a:effectLst/>
                        </a:rPr>
                        <a:t>I/II</a:t>
                      </a:r>
                      <a:endParaRPr lang="en-US" sz="1200" b="0" dirty="0">
                        <a:effectLst/>
                      </a:endParaRPr>
                    </a:p>
                  </a:txBody>
                  <a:tcPr marL="34304" marR="34304" marT="34288" marB="34288" anchor="ctr"/>
                </a:tc>
                <a:tc>
                  <a:txBody>
                    <a:bodyPr/>
                    <a:lstStyle/>
                    <a:p>
                      <a:pPr algn="ctr" rtl="0" fontAlgn="t"/>
                      <a:r>
                        <a:rPr lang="en-US" sz="1200" dirty="0">
                          <a:effectLst/>
                        </a:rPr>
                        <a:t>   NCT02792192</a:t>
                      </a:r>
                      <a:endParaRPr lang="en-US" sz="1200" b="0" dirty="0">
                        <a:effectLst/>
                      </a:endParaRPr>
                    </a:p>
                  </a:txBody>
                  <a:tcPr marL="34304" marR="34304" marT="34288" marB="34288" anchor="ctr"/>
                </a:tc>
                <a:extLst>
                  <a:ext uri="{0D108BD9-81ED-4DB2-BD59-A6C34878D82A}">
                    <a16:rowId xmlns:a16="http://schemas.microsoft.com/office/drawing/2014/main" val="10005"/>
                  </a:ext>
                </a:extLst>
              </a:tr>
              <a:tr h="389141">
                <a:tc>
                  <a:txBody>
                    <a:bodyPr/>
                    <a:lstStyle/>
                    <a:p>
                      <a:pPr rtl="0" fontAlgn="t"/>
                      <a:r>
                        <a:rPr lang="en-US" sz="1200" dirty="0">
                          <a:effectLst/>
                        </a:rPr>
                        <a:t>Vicinium</a:t>
                      </a:r>
                      <a:r>
                        <a:rPr lang="en-US" sz="1200" baseline="0" dirty="0">
                          <a:effectLst/>
                        </a:rPr>
                        <a:t> </a:t>
                      </a:r>
                      <a:endParaRPr lang="en-US" sz="1200" b="0" dirty="0">
                        <a:solidFill>
                          <a:schemeClr val="accent2"/>
                        </a:solidFill>
                        <a:effectLst/>
                      </a:endParaRPr>
                    </a:p>
                  </a:txBody>
                  <a:tcPr marL="34304" marR="34304" marT="34288" marB="34288" anchor="ctr"/>
                </a:tc>
                <a:tc>
                  <a:txBody>
                    <a:bodyPr/>
                    <a:lstStyle/>
                    <a:p>
                      <a:pPr rtl="0" fontAlgn="t"/>
                      <a:r>
                        <a:rPr lang="en-US" sz="1200" dirty="0">
                          <a:effectLst/>
                        </a:rPr>
                        <a:t>Ab</a:t>
                      </a:r>
                      <a:r>
                        <a:rPr lang="en-US" sz="1200" baseline="0" dirty="0">
                          <a:effectLst/>
                        </a:rPr>
                        <a:t> target EpCAM</a:t>
                      </a:r>
                      <a:endParaRPr lang="en-US" sz="1200" b="0" dirty="0">
                        <a:effectLst/>
                      </a:endParaRPr>
                    </a:p>
                  </a:txBody>
                  <a:tcPr marL="34304" marR="34304" marT="34288" marB="34288" anchor="ctr"/>
                </a:tc>
                <a:tc>
                  <a:txBody>
                    <a:bodyPr/>
                    <a:lstStyle/>
                    <a:p>
                      <a:pPr algn="ctr" rtl="0" fontAlgn="t"/>
                      <a:r>
                        <a:rPr lang="en-US" sz="1200" dirty="0">
                          <a:effectLst/>
                        </a:rPr>
                        <a:t> Viventia Bio  </a:t>
                      </a:r>
                      <a:endParaRPr lang="en-US" sz="1200" b="0" dirty="0">
                        <a:effectLst/>
                      </a:endParaRPr>
                    </a:p>
                  </a:txBody>
                  <a:tcPr marL="34304" marR="34304" marT="34288" marB="34288" anchor="ctr"/>
                </a:tc>
                <a:tc>
                  <a:txBody>
                    <a:bodyPr/>
                    <a:lstStyle/>
                    <a:p>
                      <a:pPr algn="ctr" rtl="0" fontAlgn="t"/>
                      <a:r>
                        <a:rPr lang="en-US" sz="1200" dirty="0">
                          <a:effectLst/>
                        </a:rPr>
                        <a:t>III</a:t>
                      </a:r>
                      <a:endParaRPr lang="en-US" sz="1200" b="0" dirty="0">
                        <a:effectLst/>
                      </a:endParaRPr>
                    </a:p>
                  </a:txBody>
                  <a:tcPr marL="34304" marR="34304" marT="34288" marB="34288" anchor="ctr"/>
                </a:tc>
                <a:tc>
                  <a:txBody>
                    <a:bodyPr/>
                    <a:lstStyle/>
                    <a:p>
                      <a:pPr algn="ctr" rtl="0" fontAlgn="t"/>
                      <a:r>
                        <a:rPr lang="en-US" sz="1200" dirty="0">
                          <a:effectLst/>
                        </a:rPr>
                        <a:t>NCT02449239</a:t>
                      </a:r>
                      <a:endParaRPr lang="en-US" sz="1200" b="0" dirty="0">
                        <a:effectLst/>
                      </a:endParaRPr>
                    </a:p>
                  </a:txBody>
                  <a:tcPr marL="34304" marR="34304" marT="34288" marB="34288" anchor="ctr"/>
                </a:tc>
                <a:extLst>
                  <a:ext uri="{0D108BD9-81ED-4DB2-BD59-A6C34878D82A}">
                    <a16:rowId xmlns:a16="http://schemas.microsoft.com/office/drawing/2014/main" val="10006"/>
                  </a:ext>
                </a:extLst>
              </a:tr>
              <a:tr h="434336">
                <a:tc>
                  <a:txBody>
                    <a:bodyPr/>
                    <a:lstStyle/>
                    <a:p>
                      <a:pPr rtl="0" fontAlgn="t"/>
                      <a:r>
                        <a:rPr lang="en-US" sz="1200" dirty="0">
                          <a:effectLst/>
                        </a:rPr>
                        <a:t>VPM1002BC</a:t>
                      </a:r>
                      <a:endParaRPr lang="en-US" sz="1200" b="0" dirty="0">
                        <a:solidFill>
                          <a:srgbClr val="000000"/>
                        </a:solidFill>
                        <a:effectLst/>
                      </a:endParaRPr>
                    </a:p>
                  </a:txBody>
                  <a:tcPr marL="34304" marR="34304" marT="34288" marB="34288" anchor="ctr"/>
                </a:tc>
                <a:tc>
                  <a:txBody>
                    <a:bodyPr/>
                    <a:lstStyle/>
                    <a:p>
                      <a:pPr rtl="0" fontAlgn="t"/>
                      <a:r>
                        <a:rPr lang="en-US" sz="1200" dirty="0">
                          <a:effectLst/>
                        </a:rPr>
                        <a:t>Modified BCG</a:t>
                      </a:r>
                      <a:endParaRPr lang="en-US" sz="1200" b="0" dirty="0">
                        <a:effectLst/>
                      </a:endParaRPr>
                    </a:p>
                  </a:txBody>
                  <a:tcPr marL="34304" marR="34304" marT="34288" marB="34288" anchor="ctr"/>
                </a:tc>
                <a:tc>
                  <a:txBody>
                    <a:bodyPr/>
                    <a:lstStyle/>
                    <a:p>
                      <a:pPr algn="ctr" rtl="0" fontAlgn="t"/>
                      <a:r>
                        <a:rPr lang="en-US" sz="1200" dirty="0">
                          <a:effectLst/>
                        </a:rPr>
                        <a:t>Swiss Group for Clinical</a:t>
                      </a:r>
                      <a:r>
                        <a:rPr lang="en-US" sz="1200" baseline="0" dirty="0">
                          <a:effectLst/>
                        </a:rPr>
                        <a:t> Research</a:t>
                      </a:r>
                      <a:endParaRPr lang="en-US" sz="1200" b="0" dirty="0">
                        <a:effectLst/>
                      </a:endParaRPr>
                    </a:p>
                  </a:txBody>
                  <a:tcPr marL="34304" marR="34304" marT="34288" marB="34288" anchor="ctr"/>
                </a:tc>
                <a:tc>
                  <a:txBody>
                    <a:bodyPr/>
                    <a:lstStyle/>
                    <a:p>
                      <a:pPr algn="ctr" rtl="0" fontAlgn="t"/>
                      <a:r>
                        <a:rPr lang="en-US" sz="1200" dirty="0">
                          <a:effectLst/>
                        </a:rPr>
                        <a:t>I/II</a:t>
                      </a:r>
                      <a:endParaRPr lang="en-US" sz="1200" b="0" dirty="0">
                        <a:effectLst/>
                      </a:endParaRPr>
                    </a:p>
                  </a:txBody>
                  <a:tcPr marL="34304" marR="34304" marT="34288" marB="34288" anchor="ctr"/>
                </a:tc>
                <a:tc>
                  <a:txBody>
                    <a:bodyPr/>
                    <a:lstStyle/>
                    <a:p>
                      <a:pPr algn="ctr" rtl="0" fontAlgn="t"/>
                      <a:r>
                        <a:rPr lang="en-US" sz="1200" dirty="0">
                          <a:effectLst/>
                        </a:rPr>
                        <a:t>NCT02371447</a:t>
                      </a:r>
                      <a:endParaRPr lang="en-US" sz="1200" b="0" dirty="0">
                        <a:effectLst/>
                      </a:endParaRPr>
                    </a:p>
                  </a:txBody>
                  <a:tcPr marL="34304" marR="34304" marT="34288" marB="34288"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0164024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513F90-4DFF-8449-A505-F4EBFB204EB2}"/>
              </a:ext>
            </a:extLst>
          </p:cNvPr>
          <p:cNvSpPr>
            <a:spLocks noGrp="1"/>
          </p:cNvSpPr>
          <p:nvPr>
            <p:ph type="title"/>
          </p:nvPr>
        </p:nvSpPr>
        <p:spPr>
          <a:xfrm>
            <a:off x="341142" y="535259"/>
            <a:ext cx="8229601" cy="1327191"/>
          </a:xfrm>
        </p:spPr>
        <p:txBody>
          <a:bodyPr/>
          <a:lstStyle/>
          <a:p>
            <a:pPr eaLnBrk="1" hangingPunct="1">
              <a:defRPr/>
            </a:pPr>
            <a:r>
              <a:rPr lang="en-US" b="1" dirty="0">
                <a:solidFill>
                  <a:schemeClr val="accent1">
                    <a:lumMod val="50000"/>
                  </a:schemeClr>
                </a:solidFill>
              </a:rPr>
              <a:t>Take-Home Points</a:t>
            </a:r>
            <a:r>
              <a:rPr lang="en-US" sz="3000" dirty="0">
                <a:solidFill>
                  <a:schemeClr val="accent1">
                    <a:lumMod val="50000"/>
                  </a:schemeClr>
                </a:solidFill>
              </a:rPr>
              <a:t> </a:t>
            </a:r>
          </a:p>
        </p:txBody>
      </p:sp>
      <p:sp>
        <p:nvSpPr>
          <p:cNvPr id="29699" name="Content Placeholder 7">
            <a:extLst>
              <a:ext uri="{FF2B5EF4-FFF2-40B4-BE49-F238E27FC236}">
                <a16:creationId xmlns:a16="http://schemas.microsoft.com/office/drawing/2014/main" id="{007C49D6-5577-E147-914D-CAC17C956E05}"/>
              </a:ext>
            </a:extLst>
          </p:cNvPr>
          <p:cNvSpPr>
            <a:spLocks noGrp="1"/>
          </p:cNvSpPr>
          <p:nvPr>
            <p:ph idx="1"/>
          </p:nvPr>
        </p:nvSpPr>
        <p:spPr>
          <a:xfrm>
            <a:off x="457200" y="1814731"/>
            <a:ext cx="8229601" cy="4719883"/>
          </a:xfrm>
        </p:spPr>
        <p:txBody>
          <a:bodyPr>
            <a:normAutofit/>
          </a:bodyPr>
          <a:lstStyle/>
          <a:p>
            <a:pPr marL="342900" lvl="1" indent="-342900">
              <a:buFont typeface="Arial" panose="020B0604020202020204" pitchFamily="34" charset="0"/>
              <a:buChar char="•"/>
            </a:pPr>
            <a:r>
              <a:rPr lang="en-US" altLang="en-US" sz="2800" dirty="0">
                <a:solidFill>
                  <a:schemeClr val="tx1"/>
                </a:solidFill>
              </a:rPr>
              <a:t>BCG + maintenance remains first-line standard of care therapy for high risk NMIBC</a:t>
            </a:r>
          </a:p>
          <a:p>
            <a:pPr marL="342900" lvl="1" indent="-342900">
              <a:buFont typeface="Arial" panose="020B0604020202020204" pitchFamily="34" charset="0"/>
              <a:buChar char="•"/>
            </a:pPr>
            <a:r>
              <a:rPr lang="en-US" altLang="en-US" sz="2800" dirty="0">
                <a:solidFill>
                  <a:schemeClr val="tx1"/>
                </a:solidFill>
              </a:rPr>
              <a:t>Defining BCG unresponsive disease </a:t>
            </a:r>
            <a:r>
              <a:rPr lang="en-US" altLang="en-US" sz="2800" i="1" u="sng" dirty="0">
                <a:solidFill>
                  <a:schemeClr val="tx1"/>
                </a:solidFill>
              </a:rPr>
              <a:t>consistently</a:t>
            </a:r>
            <a:r>
              <a:rPr lang="en-US" altLang="en-US" sz="2800" dirty="0">
                <a:solidFill>
                  <a:schemeClr val="tx1"/>
                </a:solidFill>
              </a:rPr>
              <a:t> is paramount</a:t>
            </a:r>
          </a:p>
          <a:p>
            <a:pPr marL="342900" lvl="1" indent="-342900">
              <a:buFont typeface="Arial" panose="020B0604020202020204" pitchFamily="34" charset="0"/>
              <a:buChar char="•"/>
            </a:pPr>
            <a:r>
              <a:rPr lang="en-US" altLang="en-US" sz="2800" dirty="0">
                <a:solidFill>
                  <a:schemeClr val="tx1"/>
                </a:solidFill>
              </a:rPr>
              <a:t>Cystectomy is standard of care for BCG unresponsive disease </a:t>
            </a:r>
            <a:r>
              <a:rPr lang="en-US" altLang="en-US" sz="2800" i="1" dirty="0">
                <a:solidFill>
                  <a:schemeClr val="tx1"/>
                </a:solidFill>
              </a:rPr>
              <a:t>for now</a:t>
            </a:r>
            <a:endParaRPr lang="en-US" altLang="en-US" sz="2800" dirty="0">
              <a:solidFill>
                <a:schemeClr val="tx1"/>
              </a:solidFill>
            </a:endParaRPr>
          </a:p>
          <a:p>
            <a:pPr marL="342900" lvl="1" indent="-342900">
              <a:buFont typeface="Arial" panose="020B0604020202020204" pitchFamily="34" charset="0"/>
              <a:buChar char="•"/>
            </a:pPr>
            <a:r>
              <a:rPr lang="en-US" altLang="en-US" sz="2800" dirty="0">
                <a:solidFill>
                  <a:schemeClr val="tx1"/>
                </a:solidFill>
              </a:rPr>
              <a:t>Bladder-preserving regimens available - including intravesical chemo, immunotherapy and radiation</a:t>
            </a:r>
          </a:p>
          <a:p>
            <a:pPr marL="342900" lvl="1" indent="-342900">
              <a:buFont typeface="Arial" panose="020B0604020202020204" pitchFamily="34" charset="0"/>
              <a:buChar char="•"/>
            </a:pPr>
            <a:r>
              <a:rPr lang="en-US" altLang="en-US" sz="2800" dirty="0">
                <a:solidFill>
                  <a:schemeClr val="tx1"/>
                </a:solidFill>
              </a:rPr>
              <a:t>Large amount of clinical investigation ongoing for improving outcomes for BCG unresponsive patients </a:t>
            </a:r>
          </a:p>
        </p:txBody>
      </p:sp>
    </p:spTree>
    <p:extLst>
      <p:ext uri="{BB962C8B-B14F-4D97-AF65-F5344CB8AC3E}">
        <p14:creationId xmlns:p14="http://schemas.microsoft.com/office/powerpoint/2010/main" val="3839849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C59212-4AC8-564A-A148-3ECDE17559A1}"/>
              </a:ext>
            </a:extLst>
          </p:cNvPr>
          <p:cNvSpPr>
            <a:spLocks noGrp="1"/>
          </p:cNvSpPr>
          <p:nvPr>
            <p:ph idx="1"/>
          </p:nvPr>
        </p:nvSpPr>
        <p:spPr>
          <a:xfrm>
            <a:off x="1314451" y="6057900"/>
            <a:ext cx="4171950" cy="800100"/>
          </a:xfrm>
        </p:spPr>
        <p:txBody>
          <a:bodyPr>
            <a:normAutofit fontScale="92500" lnSpcReduction="20000"/>
          </a:bodyPr>
          <a:lstStyle/>
          <a:p>
            <a:pPr marL="0" indent="0">
              <a:buNone/>
            </a:pPr>
            <a:r>
              <a:rPr lang="en-US" dirty="0">
                <a:solidFill>
                  <a:schemeClr val="bg1"/>
                </a:solidFill>
              </a:rPr>
              <a:t>@</a:t>
            </a:r>
            <a:r>
              <a:rPr lang="en-US" dirty="0" err="1">
                <a:solidFill>
                  <a:schemeClr val="bg1"/>
                </a:solidFill>
              </a:rPr>
              <a:t>angiesmith_uro</a:t>
            </a:r>
            <a:endParaRPr lang="en-US" dirty="0">
              <a:solidFill>
                <a:schemeClr val="bg1"/>
              </a:solidFill>
            </a:endParaRPr>
          </a:p>
          <a:p>
            <a:pPr marL="0" indent="0">
              <a:buNone/>
            </a:pPr>
            <a:r>
              <a:rPr lang="en-US" dirty="0" err="1">
                <a:solidFill>
                  <a:schemeClr val="bg1"/>
                </a:solidFill>
              </a:rPr>
              <a:t>angela_smith@med.unc.edu</a:t>
            </a:r>
            <a:endParaRPr lang="en-US" dirty="0">
              <a:solidFill>
                <a:schemeClr val="bg1"/>
              </a:solidFill>
            </a:endParaRPr>
          </a:p>
        </p:txBody>
      </p:sp>
      <p:pic>
        <p:nvPicPr>
          <p:cNvPr id="8" name="Picture 7">
            <a:extLst>
              <a:ext uri="{FF2B5EF4-FFF2-40B4-BE49-F238E27FC236}">
                <a16:creationId xmlns:a16="http://schemas.microsoft.com/office/drawing/2014/main" id="{F7457C6B-A158-9341-A8B1-ABBCDB0C83BA}"/>
              </a:ext>
            </a:extLst>
          </p:cNvPr>
          <p:cNvPicPr>
            <a:picLocks noChangeAspect="1"/>
          </p:cNvPicPr>
          <p:nvPr/>
        </p:nvPicPr>
        <p:blipFill>
          <a:blip r:embed="rId3"/>
          <a:stretch>
            <a:fillRect/>
          </a:stretch>
        </p:blipFill>
        <p:spPr>
          <a:xfrm>
            <a:off x="841488" y="6057900"/>
            <a:ext cx="472963" cy="384987"/>
          </a:xfrm>
          <a:prstGeom prst="rect">
            <a:avLst/>
          </a:prstGeom>
        </p:spPr>
      </p:pic>
    </p:spTree>
    <p:extLst>
      <p:ext uri="{BB962C8B-B14F-4D97-AF65-F5344CB8AC3E}">
        <p14:creationId xmlns:p14="http://schemas.microsoft.com/office/powerpoint/2010/main" val="294592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Footer Placeholder 2">
            <a:extLst>
              <a:ext uri="{FF2B5EF4-FFF2-40B4-BE49-F238E27FC236}">
                <a16:creationId xmlns:a16="http://schemas.microsoft.com/office/drawing/2014/main" id="{A70CEDFA-B619-C64A-80B0-42C12A1D8243}"/>
              </a:ext>
            </a:extLst>
          </p:cNvPr>
          <p:cNvSpPr>
            <a:spLocks noGrp="1"/>
          </p:cNvSpPr>
          <p:nvPr>
            <p:ph type="ftr" sz="quarter" idx="11"/>
          </p:nvPr>
        </p:nvSpPr>
        <p:spPr>
          <a:noFill/>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r>
              <a:rPr lang="en-US" altLang="en-US" sz="600" dirty="0">
                <a:solidFill>
                  <a:srgbClr val="003366"/>
                </a:solidFill>
              </a:rPr>
              <a:t>Chang et al. AUA 2016</a:t>
            </a:r>
          </a:p>
        </p:txBody>
      </p:sp>
      <p:pic>
        <p:nvPicPr>
          <p:cNvPr id="7172" name="Picture 5" descr="aua nmibc txs.png">
            <a:extLst>
              <a:ext uri="{FF2B5EF4-FFF2-40B4-BE49-F238E27FC236}">
                <a16:creationId xmlns:a16="http://schemas.microsoft.com/office/drawing/2014/main" id="{2428ACFD-0CA0-9B47-976D-F579A3CC03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8506" y="2193388"/>
            <a:ext cx="6482953" cy="33730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73" name="Picture 6" descr="aua nmibc title.png">
            <a:extLst>
              <a:ext uri="{FF2B5EF4-FFF2-40B4-BE49-F238E27FC236}">
                <a16:creationId xmlns:a16="http://schemas.microsoft.com/office/drawing/2014/main" id="{D15E1BB8-2645-124C-9C1F-79ED5963EB6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40745" y="996356"/>
            <a:ext cx="62769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81AA3C57-248A-4549-9E01-D8C5FFB9AA60}"/>
              </a:ext>
            </a:extLst>
          </p:cNvPr>
          <p:cNvSpPr/>
          <p:nvPr/>
        </p:nvSpPr>
        <p:spPr>
          <a:xfrm>
            <a:off x="1563291" y="3510259"/>
            <a:ext cx="6124575" cy="834191"/>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 name="Rectangle 7">
            <a:extLst>
              <a:ext uri="{FF2B5EF4-FFF2-40B4-BE49-F238E27FC236}">
                <a16:creationId xmlns:a16="http://schemas.microsoft.com/office/drawing/2014/main" id="{DFCD3DC3-0498-B047-8135-3627EB7BFE5C}"/>
              </a:ext>
            </a:extLst>
          </p:cNvPr>
          <p:cNvSpPr/>
          <p:nvPr/>
        </p:nvSpPr>
        <p:spPr>
          <a:xfrm>
            <a:off x="1563291" y="4834195"/>
            <a:ext cx="6124575" cy="716756"/>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219140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40395-539C-CB4B-962E-0D4086DCCC7C}"/>
              </a:ext>
            </a:extLst>
          </p:cNvPr>
          <p:cNvSpPr>
            <a:spLocks noGrp="1"/>
          </p:cNvSpPr>
          <p:nvPr>
            <p:ph type="title"/>
          </p:nvPr>
        </p:nvSpPr>
        <p:spPr>
          <a:xfrm>
            <a:off x="628650" y="855778"/>
            <a:ext cx="7886700" cy="1325563"/>
          </a:xfrm>
        </p:spPr>
        <p:txBody>
          <a:bodyPr>
            <a:noAutofit/>
          </a:bodyPr>
          <a:lstStyle/>
          <a:p>
            <a:r>
              <a:rPr lang="en-US" sz="3600" dirty="0"/>
              <a:t>63yo M with history of HGT1. He undergoes BCG induction. During his first surveillance, a bladder tumor is noted and found to be </a:t>
            </a:r>
            <a:r>
              <a:rPr lang="en-US" sz="3600" dirty="0" err="1"/>
              <a:t>HGTa</a:t>
            </a:r>
            <a:r>
              <a:rPr lang="en-US" sz="3600" dirty="0"/>
              <a:t>. How would you describe this patient? </a:t>
            </a:r>
          </a:p>
        </p:txBody>
      </p:sp>
      <p:sp>
        <p:nvSpPr>
          <p:cNvPr id="3" name="Content Placeholder 2">
            <a:extLst>
              <a:ext uri="{FF2B5EF4-FFF2-40B4-BE49-F238E27FC236}">
                <a16:creationId xmlns:a16="http://schemas.microsoft.com/office/drawing/2014/main" id="{948CA096-9055-D740-B75D-A9AC74B66E72}"/>
              </a:ext>
            </a:extLst>
          </p:cNvPr>
          <p:cNvSpPr>
            <a:spLocks noGrp="1"/>
          </p:cNvSpPr>
          <p:nvPr>
            <p:ph idx="1"/>
          </p:nvPr>
        </p:nvSpPr>
        <p:spPr>
          <a:xfrm>
            <a:off x="628650" y="3122340"/>
            <a:ext cx="7886700" cy="3255343"/>
          </a:xfrm>
        </p:spPr>
        <p:txBody>
          <a:bodyPr>
            <a:normAutofit/>
          </a:bodyPr>
          <a:lstStyle/>
          <a:p>
            <a:pPr marL="514350" indent="-514350">
              <a:buFont typeface="+mj-lt"/>
              <a:buAutoNum type="alphaUcPeriod"/>
            </a:pPr>
            <a:r>
              <a:rPr lang="en-US" sz="3600" dirty="0"/>
              <a:t>Inadequate BCG</a:t>
            </a:r>
          </a:p>
          <a:p>
            <a:pPr marL="514350" indent="-514350">
              <a:buFont typeface="+mj-lt"/>
              <a:buAutoNum type="alphaUcPeriod"/>
            </a:pPr>
            <a:r>
              <a:rPr lang="en-US" sz="3600" dirty="0"/>
              <a:t>BCG intolerant</a:t>
            </a:r>
          </a:p>
          <a:p>
            <a:pPr marL="514350" indent="-514350">
              <a:buFont typeface="+mj-lt"/>
              <a:buAutoNum type="alphaUcPeriod"/>
            </a:pPr>
            <a:r>
              <a:rPr lang="en-US" sz="3600" dirty="0"/>
              <a:t>BCG refractory</a:t>
            </a:r>
          </a:p>
          <a:p>
            <a:pPr marL="514350" indent="-514350">
              <a:buFont typeface="+mj-lt"/>
              <a:buAutoNum type="alphaUcPeriod"/>
            </a:pPr>
            <a:r>
              <a:rPr lang="en-US" sz="3600" dirty="0"/>
              <a:t>BCG relapsing</a:t>
            </a:r>
          </a:p>
          <a:p>
            <a:pPr marL="514350" indent="-514350">
              <a:buFont typeface="+mj-lt"/>
              <a:buAutoNum type="alphaUcPeriod"/>
            </a:pPr>
            <a:r>
              <a:rPr lang="en-US" sz="3600" dirty="0"/>
              <a:t>BCG unresponsive</a:t>
            </a:r>
          </a:p>
        </p:txBody>
      </p:sp>
    </p:spTree>
    <p:extLst>
      <p:ext uri="{BB962C8B-B14F-4D97-AF65-F5344CB8AC3E}">
        <p14:creationId xmlns:p14="http://schemas.microsoft.com/office/powerpoint/2010/main" val="2599593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000" r="-6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676F08-543C-F445-9B38-1D3D267D03DD}"/>
              </a:ext>
            </a:extLst>
          </p:cNvPr>
          <p:cNvSpPr txBox="1"/>
          <p:nvPr/>
        </p:nvSpPr>
        <p:spPr>
          <a:xfrm>
            <a:off x="3863836" y="2968609"/>
            <a:ext cx="2677670" cy="600164"/>
          </a:xfrm>
          <a:prstGeom prst="rect">
            <a:avLst/>
          </a:prstGeom>
          <a:solidFill>
            <a:srgbClr val="00B5CC"/>
          </a:solidFill>
          <a:ln>
            <a:solidFill>
              <a:schemeClr val="tx1"/>
            </a:solidFill>
          </a:ln>
        </p:spPr>
        <p:txBody>
          <a:bodyPr wrap="square" rtlCol="0">
            <a:spAutoFit/>
          </a:bodyPr>
          <a:lstStyle/>
          <a:p>
            <a:r>
              <a:rPr lang="en-US" sz="3300" dirty="0">
                <a:solidFill>
                  <a:prstClr val="black"/>
                </a:solidFill>
                <a:latin typeface="Calibri"/>
              </a:rPr>
              <a:t>Adequate BCG</a:t>
            </a:r>
          </a:p>
        </p:txBody>
      </p:sp>
    </p:spTree>
    <p:extLst>
      <p:ext uri="{BB962C8B-B14F-4D97-AF65-F5344CB8AC3E}">
        <p14:creationId xmlns:p14="http://schemas.microsoft.com/office/powerpoint/2010/main" val="213989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6361" y="427112"/>
            <a:ext cx="6172200" cy="609600"/>
          </a:xfrm>
        </p:spPr>
        <p:txBody>
          <a:bodyPr>
            <a:normAutofit fontScale="90000"/>
          </a:bodyPr>
          <a:lstStyle/>
          <a:p>
            <a:r>
              <a:rPr lang="en-US" b="1" dirty="0">
                <a:solidFill>
                  <a:schemeClr val="accent1">
                    <a:lumMod val="50000"/>
                  </a:schemeClr>
                </a:solidFill>
              </a:rPr>
              <a:t>Adequate </a:t>
            </a:r>
            <a:r>
              <a:rPr lang="en-US" b="1" dirty="0" err="1">
                <a:solidFill>
                  <a:schemeClr val="accent1">
                    <a:lumMod val="50000"/>
                  </a:schemeClr>
                </a:solidFill>
              </a:rPr>
              <a:t>BCG</a:t>
            </a:r>
            <a:endParaRPr lang="en-US" b="1" dirty="0">
              <a:solidFill>
                <a:schemeClr val="accent1">
                  <a:lumMod val="50000"/>
                </a:schemeClr>
              </a:solidFill>
            </a:endParaRPr>
          </a:p>
        </p:txBody>
      </p:sp>
      <p:sp>
        <p:nvSpPr>
          <p:cNvPr id="3" name="Content Placeholder 2"/>
          <p:cNvSpPr>
            <a:spLocks noGrp="1"/>
          </p:cNvSpPr>
          <p:nvPr>
            <p:ph idx="1"/>
          </p:nvPr>
        </p:nvSpPr>
        <p:spPr>
          <a:xfrm>
            <a:off x="737559" y="1338147"/>
            <a:ext cx="7647317" cy="4754936"/>
          </a:xfrm>
        </p:spPr>
        <p:txBody>
          <a:bodyPr>
            <a:normAutofit lnSpcReduction="10000"/>
          </a:bodyPr>
          <a:lstStyle/>
          <a:p>
            <a:pPr>
              <a:buClr>
                <a:schemeClr val="tx1"/>
              </a:buClr>
              <a:buFont typeface="Arial" panose="020B0604020202020204" pitchFamily="34" charset="0"/>
              <a:buChar char="•"/>
            </a:pPr>
            <a:r>
              <a:rPr lang="en-US" sz="3200" dirty="0">
                <a:solidFill>
                  <a:schemeClr val="tx1"/>
                </a:solidFill>
              </a:rPr>
              <a:t>6 week induction + 3 week maintenance</a:t>
            </a:r>
          </a:p>
          <a:p>
            <a:pPr lvl="1">
              <a:buClr>
                <a:schemeClr val="tx1"/>
              </a:buClr>
              <a:buFont typeface="Arial" panose="020B0604020202020204" pitchFamily="34" charset="0"/>
              <a:buChar char="•"/>
            </a:pPr>
            <a:r>
              <a:rPr lang="en-US" sz="3200" dirty="0">
                <a:solidFill>
                  <a:schemeClr val="tx1"/>
                </a:solidFill>
              </a:rPr>
              <a:t>SWOG protocol: 3, 6, 12, 18, 24, 30, 36 months</a:t>
            </a:r>
          </a:p>
          <a:p>
            <a:pPr>
              <a:buClr>
                <a:schemeClr val="tx1"/>
              </a:buClr>
              <a:buFont typeface="Arial" panose="020B0604020202020204" pitchFamily="34" charset="0"/>
              <a:buChar char="•"/>
            </a:pPr>
            <a:r>
              <a:rPr lang="en-US" sz="3200" dirty="0">
                <a:solidFill>
                  <a:schemeClr val="tx1"/>
                </a:solidFill>
              </a:rPr>
              <a:t>“Adequate BCG” clinical trial design standpoint</a:t>
            </a:r>
          </a:p>
          <a:p>
            <a:pPr lvl="1">
              <a:buClr>
                <a:schemeClr val="tx1"/>
              </a:buClr>
              <a:buFont typeface="Arial" panose="020B0604020202020204" pitchFamily="34" charset="0"/>
              <a:buChar char="•"/>
            </a:pPr>
            <a:r>
              <a:rPr lang="en-US" sz="3200" dirty="0">
                <a:solidFill>
                  <a:schemeClr val="tx1"/>
                </a:solidFill>
              </a:rPr>
              <a:t>At least 5 of 6 intended weekly induction treatments (one induction course) +</a:t>
            </a:r>
          </a:p>
          <a:p>
            <a:pPr lvl="1">
              <a:buClr>
                <a:schemeClr val="tx1"/>
              </a:buClr>
              <a:buFont typeface="Arial" panose="020B0604020202020204" pitchFamily="34" charset="0"/>
              <a:buChar char="•"/>
            </a:pPr>
            <a:r>
              <a:rPr lang="en-US" sz="3200" dirty="0">
                <a:solidFill>
                  <a:schemeClr val="tx1"/>
                </a:solidFill>
              </a:rPr>
              <a:t>At least 2 additional weekly maintenance treatments or a second re-induction in a 6-month time period</a:t>
            </a:r>
          </a:p>
        </p:txBody>
      </p:sp>
      <p:sp>
        <p:nvSpPr>
          <p:cNvPr id="4" name="TextBox 3"/>
          <p:cNvSpPr txBox="1"/>
          <p:nvPr/>
        </p:nvSpPr>
        <p:spPr>
          <a:xfrm>
            <a:off x="3576795" y="6093083"/>
            <a:ext cx="4341766" cy="369332"/>
          </a:xfrm>
          <a:prstGeom prst="rect">
            <a:avLst/>
          </a:prstGeom>
          <a:noFill/>
        </p:spPr>
        <p:txBody>
          <a:bodyPr wrap="none" rtlCol="0">
            <a:spAutoFit/>
          </a:bodyPr>
          <a:lstStyle/>
          <a:p>
            <a:r>
              <a:rPr lang="en-US" dirty="0" err="1"/>
              <a:t>Kamat</a:t>
            </a:r>
            <a:r>
              <a:rPr lang="en-US" dirty="0"/>
              <a:t> et al, 2016 </a:t>
            </a:r>
            <a:r>
              <a:rPr lang="en-US" i="1" dirty="0"/>
              <a:t>J </a:t>
            </a:r>
            <a:r>
              <a:rPr lang="en-US" i="1" dirty="0" err="1"/>
              <a:t>Clin</a:t>
            </a:r>
            <a:r>
              <a:rPr lang="en-US" i="1" dirty="0"/>
              <a:t> </a:t>
            </a:r>
            <a:r>
              <a:rPr lang="en-US" i="1" dirty="0" err="1"/>
              <a:t>Oncol</a:t>
            </a:r>
            <a:r>
              <a:rPr lang="en-US" i="1" dirty="0"/>
              <a:t> </a:t>
            </a:r>
            <a:r>
              <a:rPr lang="en-US" dirty="0"/>
              <a:t>34: 1935-1944</a:t>
            </a:r>
          </a:p>
        </p:txBody>
      </p:sp>
    </p:spTree>
    <p:extLst>
      <p:ext uri="{BB962C8B-B14F-4D97-AF65-F5344CB8AC3E}">
        <p14:creationId xmlns:p14="http://schemas.microsoft.com/office/powerpoint/2010/main" val="1877352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000" r="-6000" b="-5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82094" y="2942353"/>
            <a:ext cx="2342813" cy="1839101"/>
          </a:xfrm>
          <a:solidFill>
            <a:srgbClr val="00B5CC"/>
          </a:solidFill>
          <a:ln>
            <a:solidFill>
              <a:schemeClr val="tx1"/>
            </a:solidFill>
          </a:ln>
        </p:spPr>
        <p:txBody>
          <a:bodyPr>
            <a:normAutofit fontScale="92500" lnSpcReduction="10000"/>
          </a:bodyPr>
          <a:lstStyle/>
          <a:p>
            <a:pPr>
              <a:buClr>
                <a:schemeClr val="tx1"/>
              </a:buClr>
              <a:buFont typeface="Arial" panose="020B0604020202020204" pitchFamily="34" charset="0"/>
              <a:buChar char="•"/>
            </a:pPr>
            <a:r>
              <a:rPr lang="en-US" dirty="0">
                <a:solidFill>
                  <a:schemeClr val="tx1"/>
                </a:solidFill>
              </a:rPr>
              <a:t>Intolerant</a:t>
            </a:r>
          </a:p>
          <a:p>
            <a:pPr>
              <a:buClr>
                <a:schemeClr val="tx1"/>
              </a:buClr>
              <a:buFont typeface="Arial" panose="020B0604020202020204" pitchFamily="34" charset="0"/>
              <a:buChar char="•"/>
            </a:pPr>
            <a:r>
              <a:rPr lang="en-US" dirty="0">
                <a:solidFill>
                  <a:schemeClr val="tx1"/>
                </a:solidFill>
              </a:rPr>
              <a:t>Refractory</a:t>
            </a:r>
          </a:p>
          <a:p>
            <a:pPr>
              <a:buClr>
                <a:schemeClr val="tx1"/>
              </a:buClr>
              <a:buFont typeface="Arial" panose="020B0604020202020204" pitchFamily="34" charset="0"/>
              <a:buChar char="•"/>
            </a:pPr>
            <a:r>
              <a:rPr lang="en-US" dirty="0">
                <a:solidFill>
                  <a:schemeClr val="tx1"/>
                </a:solidFill>
              </a:rPr>
              <a:t>Relapsing</a:t>
            </a:r>
          </a:p>
          <a:p>
            <a:pPr>
              <a:buClr>
                <a:schemeClr val="tx1"/>
              </a:buClr>
              <a:buFont typeface="Arial" panose="020B0604020202020204" pitchFamily="34" charset="0"/>
              <a:buChar char="•"/>
            </a:pPr>
            <a:r>
              <a:rPr lang="en-US" dirty="0">
                <a:solidFill>
                  <a:schemeClr val="tx1"/>
                </a:solidFill>
              </a:rPr>
              <a:t>Unresponsive</a:t>
            </a:r>
          </a:p>
        </p:txBody>
      </p:sp>
    </p:spTree>
    <p:extLst>
      <p:ext uri="{BB962C8B-B14F-4D97-AF65-F5344CB8AC3E}">
        <p14:creationId xmlns:p14="http://schemas.microsoft.com/office/powerpoint/2010/main" val="803159068"/>
      </p:ext>
    </p:extLst>
  </p:cSld>
  <p:clrMapOvr>
    <a:masterClrMapping/>
  </p:clrMapOvr>
</p:sld>
</file>

<file path=ppt/theme/theme1.xml><?xml version="1.0" encoding="utf-8"?>
<a:theme xmlns:a="http://schemas.openxmlformats.org/drawingml/2006/main" name="1_Blank Presentatio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Presentatio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ANZUP Presentation TEMPLATE</Template>
  <TotalTime>723</TotalTime>
  <Words>2625</Words>
  <Application>Microsoft Macintosh PowerPoint</Application>
  <PresentationFormat>On-screen Show (4:3)</PresentationFormat>
  <Paragraphs>442</Paragraphs>
  <Slides>44</Slides>
  <Notes>26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44</vt:i4>
      </vt:variant>
    </vt:vector>
  </HeadingPairs>
  <TitlesOfParts>
    <vt:vector size="51" baseType="lpstr">
      <vt:lpstr>Arial</vt:lpstr>
      <vt:lpstr>Calibri</vt:lpstr>
      <vt:lpstr>Calibri Light</vt:lpstr>
      <vt:lpstr>Roboto Slab</vt:lpstr>
      <vt:lpstr>Wingdings</vt:lpstr>
      <vt:lpstr>1_Blank Presentation</vt:lpstr>
      <vt:lpstr>Blank Presentation</vt:lpstr>
      <vt:lpstr>BCG-Refractory NMIBC Treatment: Present and Future</vt:lpstr>
      <vt:lpstr>Disclosures</vt:lpstr>
      <vt:lpstr>Outline</vt:lpstr>
      <vt:lpstr>BCG</vt:lpstr>
      <vt:lpstr>PowerPoint Presentation</vt:lpstr>
      <vt:lpstr>63yo M with history of HGT1. He undergoes BCG induction. During his first surveillance, a bladder tumor is noted and found to be HGTa. How would you describe this patient? </vt:lpstr>
      <vt:lpstr>PowerPoint Presentation</vt:lpstr>
      <vt:lpstr>Adequate BCG</vt:lpstr>
      <vt:lpstr>PowerPoint Presentation</vt:lpstr>
      <vt:lpstr>BCG Terminology</vt:lpstr>
      <vt:lpstr>PowerPoint Presentation</vt:lpstr>
      <vt:lpstr>PowerPoint Presentation</vt:lpstr>
      <vt:lpstr>Surgical Options for  BCG-Refractory NMIBC</vt:lpstr>
      <vt:lpstr>Surgical Options</vt:lpstr>
      <vt:lpstr>PowerPoint Presentation</vt:lpstr>
      <vt:lpstr>PowerPoint Presentation</vt:lpstr>
      <vt:lpstr>Chemo-Radiation</vt:lpstr>
      <vt:lpstr>PowerPoint Presentation</vt:lpstr>
      <vt:lpstr>PowerPoint Presentation</vt:lpstr>
      <vt:lpstr>RTOG 0926: A PHASE II PROTOCOL FOR PATIENTS WITH STAGE T1 BLADDER CANCER TO EVALUATE SELECTIVE BLADDER PRESERVING TREATMENT BY RADIATION THERAPY CONCURRENT WITH RADIOSENSITIZING CHEMOTHERAPY FOLLOWING A THOROUGH TRANSURETHRAL SURGICAL RE-STAGING  </vt:lpstr>
      <vt:lpstr>Chemo after BCG Failure</vt:lpstr>
      <vt:lpstr>Valrubicin</vt:lpstr>
      <vt:lpstr>PowerPoint Presentation</vt:lpstr>
      <vt:lpstr>PowerPoint Presentation</vt:lpstr>
      <vt:lpstr>BCG Failure: Nab-Paclitaxel</vt:lpstr>
      <vt:lpstr>PowerPoint Presentation</vt:lpstr>
      <vt:lpstr>BCG Failure: Combo Chemo</vt:lpstr>
      <vt:lpstr>PowerPoint Presentation</vt:lpstr>
      <vt:lpstr>BCG Failure: Combo Chemo</vt:lpstr>
      <vt:lpstr>PowerPoint Presentation</vt:lpstr>
      <vt:lpstr>Immunotherapy</vt:lpstr>
      <vt:lpstr>Repeat BCG</vt:lpstr>
      <vt:lpstr>BCG + Interferon </vt:lpstr>
      <vt:lpstr>BCG + Interferon</vt:lpstr>
      <vt:lpstr>BCG + Interferon</vt:lpstr>
      <vt:lpstr>Emerging Immunotherapies</vt:lpstr>
      <vt:lpstr>SWOG S1602 (PRIME) PI: Rob Svatek</vt:lpstr>
      <vt:lpstr>SWOG 1605 Phase 2 trial of Atezolizumab in  BCG-unresponsive NMIBC</vt:lpstr>
      <vt:lpstr>Viral Gene Therapy: CG00700</vt:lpstr>
      <vt:lpstr>PowerPoint Presentation</vt:lpstr>
      <vt:lpstr>Future Directions</vt:lpstr>
      <vt:lpstr>Ongoing Trials: BCG-Refractory NMIBC</vt:lpstr>
      <vt:lpstr>Take-Home Points </vt:lpstr>
      <vt:lpstr>PowerPoint Presentation</vt:lpstr>
    </vt:vector>
  </TitlesOfParts>
  <Company>University of Sydney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 Woollett</dc:creator>
  <cp:lastModifiedBy>Smith, Angie</cp:lastModifiedBy>
  <cp:revision>99</cp:revision>
  <dcterms:created xsi:type="dcterms:W3CDTF">2017-08-30T23:18:30Z</dcterms:created>
  <dcterms:modified xsi:type="dcterms:W3CDTF">2019-06-06T02:06:17Z</dcterms:modified>
</cp:coreProperties>
</file>