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32" r:id="rId2"/>
  </p:sldMasterIdLst>
  <p:notesMasterIdLst>
    <p:notesMasterId r:id="rId62"/>
  </p:notesMasterIdLst>
  <p:handoutMasterIdLst>
    <p:handoutMasterId r:id="rId63"/>
  </p:handoutMasterIdLst>
  <p:sldIdLst>
    <p:sldId id="256" r:id="rId3"/>
    <p:sldId id="318" r:id="rId4"/>
    <p:sldId id="741" r:id="rId5"/>
    <p:sldId id="1068" r:id="rId6"/>
    <p:sldId id="1062" r:id="rId7"/>
    <p:sldId id="1063" r:id="rId8"/>
    <p:sldId id="1085" r:id="rId9"/>
    <p:sldId id="1086" r:id="rId10"/>
    <p:sldId id="1088" r:id="rId11"/>
    <p:sldId id="1089" r:id="rId12"/>
    <p:sldId id="1090" r:id="rId13"/>
    <p:sldId id="1092" r:id="rId14"/>
    <p:sldId id="1093" r:id="rId15"/>
    <p:sldId id="1094" r:id="rId16"/>
    <p:sldId id="1095" r:id="rId17"/>
    <p:sldId id="1099" r:id="rId18"/>
    <p:sldId id="1105" r:id="rId19"/>
    <p:sldId id="1104" r:id="rId20"/>
    <p:sldId id="1097" r:id="rId21"/>
    <p:sldId id="1101" r:id="rId22"/>
    <p:sldId id="1103" r:id="rId23"/>
    <p:sldId id="1067" r:id="rId24"/>
    <p:sldId id="1064" r:id="rId25"/>
    <p:sldId id="1069" r:id="rId26"/>
    <p:sldId id="1071" r:id="rId27"/>
    <p:sldId id="1072" r:id="rId28"/>
    <p:sldId id="1073" r:id="rId29"/>
    <p:sldId id="1074" r:id="rId30"/>
    <p:sldId id="1070" r:id="rId31"/>
    <p:sldId id="1077" r:id="rId32"/>
    <p:sldId id="1078" r:id="rId33"/>
    <p:sldId id="1079" r:id="rId34"/>
    <p:sldId id="1080" r:id="rId35"/>
    <p:sldId id="1081" r:id="rId36"/>
    <p:sldId id="1082" r:id="rId37"/>
    <p:sldId id="1084" r:id="rId38"/>
    <p:sldId id="1083" r:id="rId39"/>
    <p:sldId id="1102" r:id="rId40"/>
    <p:sldId id="1043" r:id="rId41"/>
    <p:sldId id="1057" r:id="rId42"/>
    <p:sldId id="1056" r:id="rId43"/>
    <p:sldId id="1044" r:id="rId44"/>
    <p:sldId id="1046" r:id="rId45"/>
    <p:sldId id="1051" r:id="rId46"/>
    <p:sldId id="1048" r:id="rId47"/>
    <p:sldId id="1049" r:id="rId48"/>
    <p:sldId id="1050" r:id="rId49"/>
    <p:sldId id="1052" r:id="rId50"/>
    <p:sldId id="1053" r:id="rId51"/>
    <p:sldId id="1058" r:id="rId52"/>
    <p:sldId id="1060" r:id="rId53"/>
    <p:sldId id="1045" r:id="rId54"/>
    <p:sldId id="1047" r:id="rId55"/>
    <p:sldId id="1061" r:id="rId56"/>
    <p:sldId id="1054" r:id="rId57"/>
    <p:sldId id="1065" r:id="rId58"/>
    <p:sldId id="1066" r:id="rId59"/>
    <p:sldId id="1006" r:id="rId60"/>
    <p:sldId id="808" r:id="rId61"/>
  </p:sldIdLst>
  <p:sldSz cx="9144000" cy="5143500" type="screen16x9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CC"/>
    <a:srgbClr val="9B074D"/>
    <a:srgbClr val="003366"/>
    <a:srgbClr val="333333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9" autoAdjust="0"/>
    <p:restoredTop sz="96433" autoAdjust="0"/>
  </p:normalViewPr>
  <p:slideViewPr>
    <p:cSldViewPr>
      <p:cViewPr varScale="1">
        <p:scale>
          <a:sx n="154" d="100"/>
          <a:sy n="154" d="100"/>
        </p:scale>
        <p:origin x="174" y="126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13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196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2289B4F-DA2A-49A2-AA7F-17F439B39DF1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2CD9B4-06B9-4194-A7D5-3C7F32C9E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88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6A32F5-0C5A-AB47-ACCA-2B044F629D17}" type="datetime1">
              <a:rPr lang="en-US"/>
              <a:pPr/>
              <a:t>6/15/2019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C2606D-9756-1D4D-BDA6-E06447A0231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62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79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598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96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19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22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1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27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71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64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7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89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34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56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55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48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92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88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8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82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72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68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1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876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375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18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593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669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06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177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852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374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32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12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204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909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6130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450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936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531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6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82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569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96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411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71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270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417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969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053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534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496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185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785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57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17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2606D-9756-1D4D-BDA6-E06447A0231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53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824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19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6699CC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1828800"/>
            <a:ext cx="9144000" cy="2457450"/>
          </a:xfrm>
          <a:prstGeom prst="rect">
            <a:avLst/>
          </a:prstGeom>
          <a:gradFill rotWithShape="0">
            <a:gsLst>
              <a:gs pos="0">
                <a:srgbClr val="00182F"/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dirty="0">
                <a:cs typeface="+mn-cs"/>
              </a:rPr>
              <a:t>      </a:t>
            </a:r>
          </a:p>
        </p:txBody>
      </p:sp>
      <p:pic>
        <p:nvPicPr>
          <p:cNvPr id="6" name="Picture 18" descr="UNC_Lineberger_white_on_trans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400550"/>
            <a:ext cx="2209800" cy="66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" descr="UNC_Cancer_Care_WHTon69C_web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457700"/>
            <a:ext cx="2133600" cy="5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71700"/>
            <a:ext cx="6400800" cy="7429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6699CC"/>
                </a:solidFill>
                <a:latin typeface="Times New Roman" pitchFamily="1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400050"/>
            <a:ext cx="7315200" cy="1028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2971800"/>
            <a:ext cx="6400800" cy="342900"/>
          </a:xfrm>
        </p:spPr>
        <p:txBody>
          <a:bodyPr/>
          <a:lstStyle>
            <a:lvl1pPr algn="ctr">
              <a:defRPr sz="16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3486150"/>
            <a:ext cx="6400800" cy="228600"/>
          </a:xfrm>
        </p:spPr>
        <p:txBody>
          <a:bodyPr/>
          <a:lstStyle>
            <a:lvl1pPr algn="ctr">
              <a:defRPr sz="10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58200" y="4000500"/>
            <a:ext cx="533400" cy="228600"/>
          </a:xfrm>
        </p:spPr>
        <p:txBody>
          <a:bodyPr/>
          <a:lstStyle>
            <a:lvl1pPr algn="ctr">
              <a:defRPr/>
            </a:lvl1pPr>
          </a:lstStyle>
          <a:p>
            <a:fld id="{AC160262-C6BB-774B-86CD-3A5B7E16519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37841-3C60-9F4E-BAD3-79854AA6FD6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3943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3943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12AD7-BB25-A341-B263-9C161931258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0458C-2060-4334-A8B4-DC4C9C16DFD4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EBFE1-7F26-4B40-85E6-C66CD70FC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13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749A4-6BAA-4CB7-86D3-5FD0B5339E49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00528-21AF-4571-8D24-7486B2496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35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B861B-686F-4FC8-95BA-A8D83AD776A8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83EA0-24D6-4E8C-BEBC-2D7F3FBE5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5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3228"/>
            <a:ext cx="4152900" cy="36230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063228"/>
            <a:ext cx="4152900" cy="36230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36C53-7D67-4681-8969-4B9307FB85BC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EB090-F019-4F1C-B389-C55B9CDE9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87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63D28-AE66-421E-9AFB-AD624850A3BB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50ABD-B874-466E-A5AF-2652BA868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18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C6B7-3DD9-4600-8A75-1338181FEF5C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4FFC-666C-4540-8757-EA71BFE4D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8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B2635-F54F-475E-890C-52246C0EE6DE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4269-9331-480D-A7C2-ADEB4E11B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99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05563-A4CE-4699-875B-5E7028CCCC17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C3B1A-814B-4166-8EE7-1E32D455B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9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49BBA-0884-5447-B82F-E4755E552AE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C06AB-4CE1-4853-8386-A24159DA0C08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B5F8E-35F9-4A7F-855D-837952006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23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C4C9-8CE8-4BFD-99E3-AF0F04EAEDB3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376EA-1B16-4DC5-98B4-CB2D55FE1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39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514350"/>
            <a:ext cx="2114550" cy="4171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14350"/>
            <a:ext cx="6191250" cy="4171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51F0D-C399-48A6-938D-012D409D72D5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498DA-7634-438C-9F60-9307D10FA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947E96-FE02-BB48-9E00-24E55F8C213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2914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DBC2B-6492-BA4E-83B3-67512FAC2DE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A37D3-7B3B-B840-ACD1-3EE95103850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7EAFC-7D04-894B-AF97-2B115786A67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219CA-5856-6D45-9184-6AE33D524F2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13900-7876-4D49-9218-625918E1789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3979D-20BE-BA41-8985-35DE1D4BD21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6699CC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1027" name="Rectangle 15"/>
          <p:cNvSpPr>
            <a:spLocks noChangeArrowheads="1"/>
          </p:cNvSpPr>
          <p:nvPr userDrawn="1"/>
        </p:nvSpPr>
        <p:spPr bwMode="auto">
          <a:xfrm>
            <a:off x="0" y="0"/>
            <a:ext cx="9144000" cy="4857750"/>
          </a:xfrm>
          <a:prstGeom prst="rect">
            <a:avLst/>
          </a:prstGeom>
          <a:gradFill rotWithShape="0">
            <a:gsLst>
              <a:gs pos="0">
                <a:srgbClr val="00182F"/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dirty="0">
                <a:cs typeface="+mn-cs"/>
              </a:rPr>
              <a:t>      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4914900"/>
            <a:ext cx="15240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dirty="0">
                <a:solidFill>
                  <a:srgbClr val="003366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4914900"/>
            <a:ext cx="51054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dirty="0">
                <a:solidFill>
                  <a:srgbClr val="003366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4686300"/>
            <a:ext cx="457200" cy="171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6699CC"/>
                </a:solidFill>
              </a:defRPr>
            </a:lvl1pPr>
          </a:lstStyle>
          <a:p>
            <a:fld id="{03C514A8-B0CC-8B42-AB5C-D24DC8F071FD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3" name="Picture 17" descr="UNC_Lineberger_white_on_trans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4845844"/>
            <a:ext cx="990600" cy="29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9" descr="UNC_Cancer_Care_WHTon69C_web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077200" y="4877991"/>
            <a:ext cx="914400" cy="2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99CC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99CC"/>
          </a:solidFill>
          <a:latin typeface="Times New Roman" pitchFamily="1" charset="0"/>
          <a:ea typeface="ＭＳ Ｐゴシック" pitchFamily="1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99CC"/>
          </a:solidFill>
          <a:latin typeface="Times New Roman" pitchFamily="1" charset="0"/>
          <a:ea typeface="ＭＳ Ｐゴシック" pitchFamily="1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99CC"/>
          </a:solidFill>
          <a:latin typeface="Times New Roman" pitchFamily="1" charset="0"/>
          <a:ea typeface="ＭＳ Ｐゴシック" pitchFamily="1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99CC"/>
          </a:solidFill>
          <a:latin typeface="Times New Roman" pitchFamily="1" charset="0"/>
          <a:ea typeface="ＭＳ Ｐゴシック" pitchFamily="1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99CC"/>
          </a:solidFill>
          <a:latin typeface="Times New Roman" pitchFamily="1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99CC"/>
          </a:solidFill>
          <a:latin typeface="Times New Roman" pitchFamily="1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99CC"/>
          </a:solidFill>
          <a:latin typeface="Times New Roman" pitchFamily="1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99CC"/>
          </a:solidFill>
          <a:latin typeface="Times New Roman" pitchFamily="1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14350"/>
            <a:ext cx="8229600" cy="49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3228"/>
            <a:ext cx="8458200" cy="362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4791075"/>
            <a:ext cx="1981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2"/>
                </a:solidFill>
                <a:latin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fld id="{4B8AC59C-B84F-4A12-8C38-E67E76451793}" type="datetime1">
              <a:rPr lang="en-US"/>
              <a:pPr>
                <a:defRPr/>
              </a:pPr>
              <a:t>6/15/2019</a:t>
            </a:fld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4788694"/>
            <a:ext cx="4038600" cy="29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2"/>
                </a:solidFill>
                <a:latin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4788694"/>
            <a:ext cx="1981200" cy="29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2"/>
                </a:solidFill>
                <a:latin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fld id="{FCDB28BC-9C29-4DFA-94B2-C80631774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DDDDDD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DDDDDD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DDDDDD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DDDDDD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DDDDDD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DDDDDD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DDDDDD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DDDDDD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1800">
          <a:solidFill>
            <a:srgbClr val="335FB7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 sz="1650">
          <a:solidFill>
            <a:srgbClr val="41414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1500">
          <a:solidFill>
            <a:srgbClr val="41414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>
          <a:solidFill>
            <a:srgbClr val="41414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ea typeface="+mn-ea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ea typeface="+mn-ea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ea typeface="+mn-ea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ea typeface="+mn-ea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809750"/>
            <a:ext cx="8153400" cy="533400"/>
          </a:xfrm>
        </p:spPr>
        <p:txBody>
          <a:bodyPr/>
          <a:lstStyle/>
          <a:p>
            <a:pPr eaLnBrk="1" hangingPunct="1"/>
            <a:endParaRPr lang="en-US" sz="2400" dirty="0">
              <a:solidFill>
                <a:schemeClr val="bg1"/>
              </a:solidFill>
              <a:latin typeface="+mn-lt"/>
              <a:cs typeface="Rod" panose="02030509050101010101" pitchFamily="49" charset="-79"/>
            </a:endParaRPr>
          </a:p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+mn-lt"/>
                <a:cs typeface="Rod" panose="02030509050101010101" pitchFamily="49" charset="-79"/>
              </a:rPr>
              <a:t>Davis P. Viprakasit, MD, FACS</a:t>
            </a:r>
          </a:p>
          <a:p>
            <a:pPr eaLnBrk="1" hangingPunct="1">
              <a:spcBef>
                <a:spcPct val="0"/>
              </a:spcBef>
            </a:pPr>
            <a:endParaRPr lang="en-US" sz="1000" dirty="0">
              <a:solidFill>
                <a:schemeClr val="bg1"/>
              </a:solidFill>
              <a:latin typeface="+mn-lt"/>
              <a:cs typeface="Rod" panose="02030509050101010101" pitchFamily="49" charset="-79"/>
            </a:endParaRPr>
          </a:p>
          <a:p>
            <a:pPr eaLnBrk="1" hangingPunct="1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+mn-lt"/>
                <a:cs typeface="Rod" panose="02030509050101010101" pitchFamily="49" charset="-79"/>
              </a:rPr>
              <a:t>Clinical Associate Professor</a:t>
            </a:r>
          </a:p>
          <a:p>
            <a:pPr eaLnBrk="1" hangingPunct="1">
              <a:spcBef>
                <a:spcPct val="0"/>
              </a:spcBef>
            </a:pPr>
            <a:endParaRPr lang="en-US" sz="1200" dirty="0">
              <a:solidFill>
                <a:schemeClr val="bg1"/>
              </a:solidFill>
              <a:latin typeface="+mn-lt"/>
              <a:cs typeface="Rod" panose="02030509050101010101" pitchFamily="49" charset="-79"/>
            </a:endParaRPr>
          </a:p>
          <a:p>
            <a:pPr eaLnBrk="1" hangingPunct="1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+mn-lt"/>
                <a:cs typeface="Rod" panose="02030509050101010101" pitchFamily="49" charset="-79"/>
              </a:rPr>
              <a:t>June 21, 2019</a:t>
            </a:r>
          </a:p>
          <a:p>
            <a:pPr eaLnBrk="1" hangingPunct="1"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itchFamily="-110" charset="0"/>
                <a:cs typeface="ＭＳ Ｐゴシック" pitchFamily="-110" charset="-128"/>
              </a:rPr>
              <a:t>         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110" charset="0"/>
              <a:cs typeface="ＭＳ Ｐゴシック" pitchFamily="-110" charset="-128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400050"/>
            <a:ext cx="8839200" cy="1028700"/>
          </a:xfrm>
        </p:spPr>
        <p:txBody>
          <a:bodyPr/>
          <a:lstStyle/>
          <a:p>
            <a:pPr eaLnBrk="1" hangingPunct="1"/>
            <a:r>
              <a:rPr lang="en-US" sz="3400" b="1" dirty="0">
                <a:latin typeface="+mn-lt"/>
              </a:rPr>
              <a:t>Controversies in </a:t>
            </a:r>
            <a:r>
              <a:rPr lang="en-US" sz="3400" b="1" dirty="0" err="1">
                <a:latin typeface="+mn-lt"/>
              </a:rPr>
              <a:t>Endourologic</a:t>
            </a:r>
            <a:r>
              <a:rPr lang="en-US" sz="3400" b="1" dirty="0">
                <a:latin typeface="+mn-lt"/>
              </a:rPr>
              <a:t> Kidney Stone Management</a:t>
            </a:r>
            <a:endParaRPr lang="en-US" sz="3200" b="1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  <a:cs typeface="ＭＳ Ｐゴシック" pitchFamily="-110" charset="-128"/>
            </a:endParaRP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486150"/>
            <a:ext cx="1927520" cy="155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creen Shot 2016-02-20 at 8.45.5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57700"/>
            <a:ext cx="1981200" cy="548275"/>
          </a:xfrm>
          <a:prstGeom prst="rect">
            <a:avLst/>
          </a:prstGeom>
        </p:spPr>
      </p:pic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476750"/>
            <a:ext cx="1981200" cy="54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Risk of Secondary Malignancy</a:t>
            </a:r>
            <a:endParaRPr lang="en-US" alt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305699"/>
            <a:ext cx="6096000" cy="827474"/>
          </a:xfrm>
        </p:spPr>
        <p:txBody>
          <a:bodyPr/>
          <a:lstStyle/>
          <a:p>
            <a:r>
              <a:rPr lang="en-US" sz="1800" dirty="0"/>
              <a:t>Biological Effects of Ionizing Radiation Committee (BEIR) evaluated health effects of radiation exposure largely from atomic bomb survivors</a:t>
            </a:r>
          </a:p>
          <a:p>
            <a:r>
              <a:rPr lang="en-US" sz="1800" dirty="0"/>
              <a:t>Concluded there is a linear no-threshold dose responsible link between radiation exposure and development of cancer</a:t>
            </a:r>
          </a:p>
          <a:p>
            <a:r>
              <a:rPr lang="en-US" sz="1800" dirty="0"/>
              <a:t>Modeling suggests </a:t>
            </a:r>
            <a:r>
              <a:rPr lang="en-US" sz="1800" dirty="0">
                <a:solidFill>
                  <a:srgbClr val="6699CC"/>
                </a:solidFill>
              </a:rPr>
              <a:t>1/100 people exposed to 100mSv above baseline would develop cancer within their lifetime</a:t>
            </a:r>
            <a:r>
              <a:rPr lang="en-US" sz="1800" dirty="0"/>
              <a:t> compared to 42/100 from other causes</a:t>
            </a:r>
          </a:p>
          <a:p>
            <a:pPr lvl="1"/>
            <a:endParaRPr lang="en-US" sz="2000" dirty="0"/>
          </a:p>
          <a:p>
            <a:endParaRPr lang="en-US" sz="2000" dirty="0"/>
          </a:p>
          <a:p>
            <a:endParaRPr lang="en-US" sz="24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4587102"/>
            <a:ext cx="6717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https://www.nap.edu/catalog/11340/health-risks-from-exposure-to-low-levels-of-ionizing-radiation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1979" t="29654" r="69688" b="30844"/>
          <a:stretch/>
        </p:blipFill>
        <p:spPr>
          <a:xfrm>
            <a:off x="381000" y="1428751"/>
            <a:ext cx="247555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3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altLang="en-US" sz="3200" b="1" dirty="0" smtClean="0">
                <a:solidFill>
                  <a:schemeClr val="bg1"/>
                </a:solidFill>
                <a:latin typeface="+mn-lt"/>
                <a:ea typeface="ＭＳ Ｐゴシック" charset="-128"/>
              </a:rPr>
              <a:t>Low Dose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+mn-lt"/>
                <a:ea typeface="ＭＳ Ｐゴシック" charset="-128"/>
              </a:rPr>
              <a:t>Noncontrast</a:t>
            </a:r>
            <a:r>
              <a:rPr lang="en-US" altLang="en-US" sz="3200" b="1" dirty="0" smtClean="0">
                <a:solidFill>
                  <a:schemeClr val="bg1"/>
                </a:solidFill>
                <a:latin typeface="+mn-lt"/>
                <a:ea typeface="ＭＳ Ｐゴシック" charset="-128"/>
              </a:rPr>
              <a:t> CT scan</a:t>
            </a:r>
            <a:endParaRPr lang="en-US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1028700"/>
            <a:ext cx="861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Utilizes new CT scanner technology and software</a:t>
            </a:r>
          </a:p>
          <a:p>
            <a:pPr eaLnBrk="1" hangingPunct="1">
              <a:defRPr/>
            </a:pP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Adjustments in:</a:t>
            </a:r>
          </a:p>
          <a:p>
            <a:pPr lvl="1" eaLnBrk="1" hangingPunct="1">
              <a:defRPr/>
            </a:pP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Current (mA) = total number of x-rays</a:t>
            </a:r>
          </a:p>
          <a:p>
            <a:pPr lvl="1" eaLnBrk="1" hangingPunct="1">
              <a:defRPr/>
            </a:pP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Voltage (kV) = permeability of x-rays</a:t>
            </a:r>
          </a:p>
          <a:p>
            <a:pPr lvl="1" eaLnBrk="1" hangingPunct="1">
              <a:defRPr/>
            </a:pP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Image quality reference</a:t>
            </a:r>
          </a:p>
          <a:p>
            <a:pPr eaLnBrk="1" hangingPunct="1">
              <a:defRPr/>
            </a:pP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Generally defined as total effective dose </a:t>
            </a:r>
            <a:r>
              <a:rPr lang="en-US" sz="2200" b="1" dirty="0">
                <a:solidFill>
                  <a:schemeClr val="bg1"/>
                </a:solidFill>
                <a:ea typeface="ＭＳ Ｐゴシック" charset="-128"/>
              </a:rPr>
              <a:t>≤ 3 </a:t>
            </a:r>
            <a:r>
              <a:rPr lang="en-US" sz="2200" b="1" dirty="0" err="1">
                <a:solidFill>
                  <a:schemeClr val="bg1"/>
                </a:solidFill>
                <a:ea typeface="ＭＳ Ｐゴシック" charset="-128"/>
              </a:rPr>
              <a:t>mSv</a:t>
            </a:r>
            <a:endParaRPr lang="en-US" sz="2200" b="1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4767" y="4611529"/>
            <a:ext cx="30492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Lipkin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and Preminger. </a:t>
            </a:r>
            <a:r>
              <a:rPr lang="en-US" sz="1000" dirty="0" err="1">
                <a:solidFill>
                  <a:schemeClr val="bg1"/>
                </a:solidFill>
              </a:rPr>
              <a:t>Urol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Clin</a:t>
            </a:r>
            <a:r>
              <a:rPr lang="en-US" sz="1000" dirty="0">
                <a:solidFill>
                  <a:schemeClr val="bg1"/>
                </a:solidFill>
              </a:rPr>
              <a:t> N Am 2013; 40, 47</a:t>
            </a:r>
          </a:p>
        </p:txBody>
      </p:sp>
    </p:spTree>
    <p:extLst>
      <p:ext uri="{BB962C8B-B14F-4D97-AF65-F5344CB8AC3E}">
        <p14:creationId xmlns:p14="http://schemas.microsoft.com/office/powerpoint/2010/main" val="26592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165969" y="857250"/>
            <a:ext cx="2667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Meta-analysis of 12 studies including 1529 patients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Reference standard: Standard dose CT KUB or physical stone demonstration</a:t>
            </a:r>
            <a:endParaRPr lang="en-US" sz="2000" kern="0" noProof="0" dirty="0" smtClean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4625709"/>
            <a:ext cx="3344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Rodger, </a:t>
            </a:r>
            <a:r>
              <a:rPr lang="en-US" sz="1000" dirty="0" err="1" smtClean="0">
                <a:solidFill>
                  <a:schemeClr val="bg1"/>
                </a:solidFill>
              </a:rPr>
              <a:t>Roditi</a:t>
            </a:r>
            <a:r>
              <a:rPr lang="en-US" sz="1000" dirty="0" smtClean="0">
                <a:solidFill>
                  <a:schemeClr val="bg1"/>
                </a:solidFill>
              </a:rPr>
              <a:t>, </a:t>
            </a:r>
            <a:r>
              <a:rPr lang="en-US" sz="1000" dirty="0" err="1" smtClean="0">
                <a:solidFill>
                  <a:schemeClr val="bg1"/>
                </a:solidFill>
              </a:rPr>
              <a:t>Aboumarzouk</a:t>
            </a:r>
            <a:r>
              <a:rPr lang="en-US" sz="1000" dirty="0" smtClean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Urol</a:t>
            </a:r>
            <a:r>
              <a:rPr lang="en-US" sz="1000" dirty="0">
                <a:solidFill>
                  <a:schemeClr val="bg1"/>
                </a:solidFill>
              </a:rPr>
              <a:t> Int. 2018;100(4):375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3333" t="32222" r="34167" b="52963"/>
          <a:stretch/>
        </p:blipFill>
        <p:spPr>
          <a:xfrm>
            <a:off x="2897323" y="209550"/>
            <a:ext cx="2970077" cy="110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4167" t="28826" r="33089" b="39628"/>
          <a:stretch/>
        </p:blipFill>
        <p:spPr>
          <a:xfrm>
            <a:off x="2832969" y="1504950"/>
            <a:ext cx="2941530" cy="2294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4167" t="17407" r="32839" b="27778"/>
          <a:stretch/>
        </p:blipFill>
        <p:spPr>
          <a:xfrm>
            <a:off x="6295914" y="813281"/>
            <a:ext cx="2658107" cy="3564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9231" y="3799822"/>
            <a:ext cx="17668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Low dose CT (2.1-4.5 </a:t>
            </a:r>
            <a:r>
              <a:rPr lang="en-US" sz="1000" dirty="0" err="1" smtClean="0">
                <a:solidFill>
                  <a:schemeClr val="bg1"/>
                </a:solidFill>
              </a:rPr>
              <a:t>mSV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4369701"/>
            <a:ext cx="21435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Ultra Low dose CT (0.48-1.9 </a:t>
            </a:r>
            <a:r>
              <a:rPr lang="en-US" sz="1000" dirty="0" err="1" smtClean="0">
                <a:solidFill>
                  <a:schemeClr val="bg1"/>
                </a:solidFill>
              </a:rPr>
              <a:t>mSV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7666" y="4081569"/>
            <a:ext cx="3709605" cy="523220"/>
          </a:xfrm>
          <a:prstGeom prst="rect">
            <a:avLst/>
          </a:prstGeom>
          <a:solidFill>
            <a:srgbClr val="6699CC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/>
              <a:t>Different settings required for larger BMI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Stones &lt;3mm may be missed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176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altLang="en-US" sz="3200" b="1" dirty="0" smtClean="0">
                <a:solidFill>
                  <a:schemeClr val="bg1"/>
                </a:solidFill>
                <a:latin typeface="+mn-lt"/>
                <a:ea typeface="ＭＳ Ｐゴシック" charset="-128"/>
              </a:rPr>
              <a:t>Utilization of Low Dose CT</a:t>
            </a:r>
            <a:endParaRPr lang="en-US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02306" y="4611529"/>
            <a:ext cx="2315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Fulgham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et al. J </a:t>
            </a:r>
            <a:r>
              <a:rPr lang="en-US" sz="1000" dirty="0" err="1">
                <a:solidFill>
                  <a:schemeClr val="bg1"/>
                </a:solidFill>
              </a:rPr>
              <a:t>Urol</a:t>
            </a:r>
            <a:r>
              <a:rPr lang="en-US" sz="1000" dirty="0">
                <a:solidFill>
                  <a:schemeClr val="bg1"/>
                </a:solidFill>
              </a:rPr>
              <a:t> 2013; 189, 1203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2501" t="23333" r="30833" b="55926"/>
          <a:stretch/>
        </p:blipFill>
        <p:spPr>
          <a:xfrm>
            <a:off x="304800" y="1555750"/>
            <a:ext cx="3178629" cy="1390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2500" t="48518" r="20833" b="23334"/>
          <a:stretch/>
        </p:blipFill>
        <p:spPr>
          <a:xfrm>
            <a:off x="3810000" y="1428750"/>
            <a:ext cx="4917255" cy="2123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24399" y="1844027"/>
            <a:ext cx="4002855" cy="814095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8431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762000" y="1733550"/>
            <a:ext cx="7772400" cy="857250"/>
          </a:xfrm>
        </p:spPr>
        <p:txBody>
          <a:bodyPr/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What about using renal ultrasound?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83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altLang="en-US" sz="3200" b="1" dirty="0" smtClean="0">
                <a:solidFill>
                  <a:schemeClr val="bg1"/>
                </a:solidFill>
                <a:latin typeface="+mn-lt"/>
                <a:ea typeface="ＭＳ Ｐゴシック" charset="-128"/>
              </a:rPr>
              <a:t>Renal Ultrasound</a:t>
            </a:r>
            <a:endParaRPr lang="en-US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1028700"/>
            <a:ext cx="861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200" b="1" dirty="0">
                <a:solidFill>
                  <a:srgbClr val="6699CC"/>
                </a:solidFill>
                <a:ea typeface="ＭＳ Ｐゴシック" charset="-128"/>
              </a:rPr>
              <a:t>Estimated radiation dose = None</a:t>
            </a:r>
          </a:p>
          <a:p>
            <a:pPr eaLnBrk="1" hangingPunct="1">
              <a:defRPr/>
            </a:pP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(Renal) </a:t>
            </a:r>
            <a:r>
              <a:rPr lang="en-US" sz="2200" dirty="0">
                <a:solidFill>
                  <a:srgbClr val="6699CC"/>
                </a:solidFill>
                <a:ea typeface="ＭＳ Ｐゴシック" charset="-128"/>
              </a:rPr>
              <a:t>Sensitivity (29-81%),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Specificity (82-90%)</a:t>
            </a:r>
          </a:p>
          <a:p>
            <a:pPr eaLnBrk="1" hangingPunct="1">
              <a:defRPr/>
            </a:pP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(Ureteral) </a:t>
            </a:r>
            <a:r>
              <a:rPr lang="en-US" sz="2200" dirty="0">
                <a:solidFill>
                  <a:srgbClr val="6699CC"/>
                </a:solidFill>
                <a:ea typeface="ＭＳ Ｐゴシック" charset="-128"/>
              </a:rPr>
              <a:t>Sensitivity (11-93%),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Specificity (87-100%)</a:t>
            </a:r>
          </a:p>
          <a:p>
            <a:pPr eaLnBrk="1" hangingPunct="1">
              <a:defRPr/>
            </a:pP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Effective evaluation for obstruction (</a:t>
            </a:r>
            <a:r>
              <a:rPr lang="en-US" sz="2200" dirty="0" err="1" smtClean="0">
                <a:solidFill>
                  <a:schemeClr val="bg1"/>
                </a:solidFill>
                <a:ea typeface="ＭＳ Ｐゴシック" charset="-128"/>
              </a:rPr>
              <a:t>hydronephrosis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)</a:t>
            </a:r>
          </a:p>
          <a:p>
            <a:pPr eaLnBrk="1" hangingPunct="1">
              <a:defRPr/>
            </a:pPr>
            <a:r>
              <a:rPr lang="en-US" sz="2200" b="1" dirty="0" smtClean="0">
                <a:solidFill>
                  <a:schemeClr val="bg1"/>
                </a:solidFill>
                <a:ea typeface="ＭＳ Ｐゴシック" charset="-128"/>
              </a:rPr>
              <a:t>First-line imaging for pediatric </a:t>
            </a:r>
            <a:r>
              <a:rPr lang="en-US" sz="2200" b="1" dirty="0">
                <a:solidFill>
                  <a:schemeClr val="bg1"/>
                </a:solidFill>
                <a:ea typeface="ＭＳ Ｐゴシック" charset="-128"/>
              </a:rPr>
              <a:t>/ pregnant </a:t>
            </a:r>
            <a:r>
              <a:rPr lang="en-US" sz="2200" b="1" dirty="0" smtClean="0">
                <a:solidFill>
                  <a:schemeClr val="bg1"/>
                </a:solidFill>
                <a:ea typeface="ＭＳ Ｐゴシック" charset="-128"/>
              </a:rPr>
              <a:t>patient</a:t>
            </a:r>
          </a:p>
          <a:p>
            <a:pPr eaLnBrk="1" hangingPunct="1">
              <a:defRPr/>
            </a:pP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Technician dependent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  <a:p>
            <a:pPr eaLnBrk="1" hangingPunct="1">
              <a:defRPr/>
            </a:pP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May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have increased sensitivity combined with 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KUB (58-100%)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4767" y="4470279"/>
            <a:ext cx="30492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Lipkin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and Preminger. </a:t>
            </a:r>
            <a:r>
              <a:rPr lang="en-US" sz="1000" dirty="0" err="1">
                <a:solidFill>
                  <a:schemeClr val="bg1"/>
                </a:solidFill>
              </a:rPr>
              <a:t>Urol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Clin</a:t>
            </a:r>
            <a:r>
              <a:rPr lang="en-US" sz="1000" dirty="0">
                <a:solidFill>
                  <a:schemeClr val="bg1"/>
                </a:solidFill>
              </a:rPr>
              <a:t> N Am 2013; 40, </a:t>
            </a:r>
            <a:r>
              <a:rPr lang="en-US" sz="1000" dirty="0" smtClean="0">
                <a:solidFill>
                  <a:schemeClr val="bg1"/>
                </a:solidFill>
              </a:rPr>
              <a:t>47</a:t>
            </a:r>
          </a:p>
          <a:p>
            <a:r>
              <a:rPr lang="en-US" sz="1000" dirty="0" err="1">
                <a:solidFill>
                  <a:schemeClr val="bg1"/>
                </a:solidFill>
              </a:rPr>
              <a:t>Fulgham</a:t>
            </a:r>
            <a:r>
              <a:rPr lang="en-US" sz="1000" dirty="0">
                <a:solidFill>
                  <a:schemeClr val="bg1"/>
                </a:solidFill>
              </a:rPr>
              <a:t> et al. J </a:t>
            </a:r>
            <a:r>
              <a:rPr lang="en-US" sz="1000" dirty="0" err="1">
                <a:solidFill>
                  <a:schemeClr val="bg1"/>
                </a:solidFill>
              </a:rPr>
              <a:t>Urol</a:t>
            </a:r>
            <a:r>
              <a:rPr lang="en-US" sz="1000" dirty="0">
                <a:solidFill>
                  <a:schemeClr val="bg1"/>
                </a:solidFill>
              </a:rPr>
              <a:t> 2013; 189, 1203</a:t>
            </a:r>
          </a:p>
          <a:p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9166" t="62741" r="38333" b="29260"/>
          <a:stretch/>
        </p:blipFill>
        <p:spPr>
          <a:xfrm>
            <a:off x="381000" y="203200"/>
            <a:ext cx="4724400" cy="654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0100" y="4624230"/>
            <a:ext cx="3752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Smith-</a:t>
            </a:r>
            <a:r>
              <a:rPr lang="en-US" sz="1000" dirty="0" err="1" smtClean="0">
                <a:solidFill>
                  <a:schemeClr val="bg1"/>
                </a:solidFill>
              </a:rPr>
              <a:t>Bindman</a:t>
            </a:r>
            <a:r>
              <a:rPr lang="en-US" sz="1000" dirty="0" smtClean="0">
                <a:solidFill>
                  <a:schemeClr val="bg1"/>
                </a:solidFill>
              </a:rPr>
              <a:t> et al. </a:t>
            </a:r>
            <a:r>
              <a:rPr lang="en-US" sz="1000" dirty="0">
                <a:solidFill>
                  <a:schemeClr val="bg1"/>
                </a:solidFill>
              </a:rPr>
              <a:t>N Engl J Med. 2014 Sep 18;371(12):1100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8415" t="33704" r="43232" b="42579"/>
          <a:stretch/>
        </p:blipFill>
        <p:spPr>
          <a:xfrm>
            <a:off x="4267200" y="1042645"/>
            <a:ext cx="4724400" cy="2222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8415" t="62452" r="43232" b="20371"/>
          <a:stretch/>
        </p:blipFill>
        <p:spPr>
          <a:xfrm>
            <a:off x="4267198" y="2828916"/>
            <a:ext cx="4724401" cy="160991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152400" y="857250"/>
            <a:ext cx="4038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Pragmatic, comparative effectiveness trial of 2759 ED patients with suspected stones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Patients at high risk for alternative diagnosis excluded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Additional imaging obtained at discretion of provider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16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41% of POC US had CT scan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27% of RUS had CT scan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16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5.1% of CT scan had RUS</a:t>
            </a:r>
            <a:endParaRPr lang="en-US" sz="1600" kern="0" noProof="0" dirty="0" smtClean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D451D29-CB67-48E8-BCB0-76DFD7821977}"/>
              </a:ext>
            </a:extLst>
          </p:cNvPr>
          <p:cNvSpPr txBox="1"/>
          <p:nvPr/>
        </p:nvSpPr>
        <p:spPr>
          <a:xfrm>
            <a:off x="251564" y="4084892"/>
            <a:ext cx="3939436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99CC"/>
                </a:solidFill>
              </a:rPr>
              <a:t>US can be used as initial test of renal colic in ED</a:t>
            </a:r>
            <a:endParaRPr lang="en-US" sz="2000" dirty="0">
              <a:solidFill>
                <a:srgbClr val="66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336821" y="4617880"/>
            <a:ext cx="2807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Metzler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smtClean="0">
                <a:solidFill>
                  <a:schemeClr val="bg1"/>
                </a:solidFill>
              </a:rPr>
              <a:t>et al. </a:t>
            </a:r>
            <a:r>
              <a:rPr lang="en-US" sz="1000" dirty="0" smtClean="0">
                <a:solidFill>
                  <a:schemeClr val="bg1"/>
                </a:solidFill>
              </a:rPr>
              <a:t>J Urol.</a:t>
            </a:r>
            <a:r>
              <a:rPr lang="en-US" sz="1000" dirty="0">
                <a:solidFill>
                  <a:schemeClr val="bg1"/>
                </a:solidFill>
              </a:rPr>
              <a:t> </a:t>
            </a:r>
            <a:r>
              <a:rPr lang="pt-BR" sz="1000" dirty="0">
                <a:solidFill>
                  <a:schemeClr val="bg1"/>
                </a:solidFill>
              </a:rPr>
              <a:t>2017 Mar;197(3 Pt 1):710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152400" y="857250"/>
            <a:ext cx="5715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Secondary analysis of 1,666 patients diagnosed with stone in 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14.5% had urology consult in 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30% had follow-up urology consult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12% required surgery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26% emergently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16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74% electively within 90 days with no difference in time to follow-up between imaging types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Of elective cases, 78% of patients had CT scan prior to surgery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16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Patients with POC US more likely to have CT scan prior to surgery compared to RUS (OR 2.55)</a:t>
            </a:r>
            <a:endParaRPr lang="en-US" sz="1600" kern="0" noProof="0" dirty="0" smtClean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1667" t="35185" r="41666" b="54444"/>
          <a:stretch/>
        </p:blipFill>
        <p:spPr>
          <a:xfrm>
            <a:off x="304800" y="161924"/>
            <a:ext cx="4370614" cy="69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50000" t="38148" r="20000" b="29259"/>
          <a:stretch/>
        </p:blipFill>
        <p:spPr>
          <a:xfrm>
            <a:off x="5638800" y="1428750"/>
            <a:ext cx="3366652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3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971550"/>
            <a:ext cx="868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Retrospective, single institution review of 10,680 stone episodes in 7,659 patients over 6 years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76% underwent imaging at index visit (ED, walk in clinic)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47% had CT scan at index visit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Of 53% without initial CT, 10% had subsequent CT scan within 90 days</a:t>
            </a:r>
            <a:endParaRPr lang="en-US" sz="1800" kern="0" noProof="0" dirty="0" smtClean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20% had primary RUS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10% had CT scan during same index visit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18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10% had CT scan during subsequent 90 days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Total 90 day imaging costs / radiation exposure higher if CT scan performed at index visit</a:t>
            </a:r>
            <a:endParaRPr kumimoji="0" lang="en-US" sz="22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500" y="4630580"/>
            <a:ext cx="2819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Sternberg and </a:t>
            </a:r>
            <a:r>
              <a:rPr lang="en-US" sz="1000" dirty="0" err="1" smtClean="0">
                <a:solidFill>
                  <a:schemeClr val="bg1"/>
                </a:solidFill>
              </a:rPr>
              <a:t>Littenberg</a:t>
            </a:r>
            <a:r>
              <a:rPr lang="en-US" sz="1000" dirty="0" smtClean="0">
                <a:solidFill>
                  <a:schemeClr val="bg1"/>
                </a:solidFill>
              </a:rPr>
              <a:t>. J Urol.</a:t>
            </a:r>
            <a:r>
              <a:rPr lang="en-US" sz="1000" dirty="0">
                <a:solidFill>
                  <a:schemeClr val="bg1"/>
                </a:solidFill>
              </a:rPr>
              <a:t> </a:t>
            </a:r>
            <a:r>
              <a:rPr lang="en-US" sz="1000" dirty="0" smtClean="0">
                <a:solidFill>
                  <a:schemeClr val="bg1"/>
                </a:solidFill>
              </a:rPr>
              <a:t>2017;198:383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500" t="33704" r="39166" b="58889"/>
          <a:stretch/>
        </p:blipFill>
        <p:spPr>
          <a:xfrm>
            <a:off x="304800" y="215900"/>
            <a:ext cx="5130800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1139684"/>
            <a:ext cx="876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Retrospective review of 486 stone patients with 552 US / CT pairs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 smtClean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 smtClean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Assuming patients with stones ≤ 4mm counseled for observation and ≥ 5mm would consider alternative intervention: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18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22% would receive inappropriate counseling due to US based on discordance with CT</a:t>
            </a:r>
            <a:endParaRPr lang="en-US" sz="1000" kern="0" dirty="0">
              <a:solidFill>
                <a:schemeClr val="bg1"/>
              </a:solidFill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2838" y="4616575"/>
            <a:ext cx="2276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Ganesan</a:t>
            </a:r>
            <a:r>
              <a:rPr lang="en-US" sz="1000" dirty="0" smtClean="0">
                <a:solidFill>
                  <a:schemeClr val="bg1"/>
                </a:solidFill>
              </a:rPr>
              <a:t> et al. BJU </a:t>
            </a:r>
            <a:r>
              <a:rPr lang="en-US" sz="1000" dirty="0" err="1" smtClean="0">
                <a:solidFill>
                  <a:schemeClr val="bg1"/>
                </a:solidFill>
              </a:rPr>
              <a:t>Int</a:t>
            </a:r>
            <a:r>
              <a:rPr lang="en-US" sz="1000" dirty="0">
                <a:solidFill>
                  <a:schemeClr val="bg1"/>
                </a:solidFill>
              </a:rPr>
              <a:t> </a:t>
            </a:r>
            <a:r>
              <a:rPr lang="en-US" sz="1000" dirty="0" smtClean="0">
                <a:solidFill>
                  <a:schemeClr val="bg1"/>
                </a:solidFill>
              </a:rPr>
              <a:t>2017;119:464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8333" t="23333" r="34167" b="64815"/>
          <a:stretch/>
        </p:blipFill>
        <p:spPr>
          <a:xfrm>
            <a:off x="228600" y="242886"/>
            <a:ext cx="4768453" cy="847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3333" t="15925" r="50833" b="63334"/>
          <a:stretch/>
        </p:blipFill>
        <p:spPr>
          <a:xfrm>
            <a:off x="866061" y="1809750"/>
            <a:ext cx="3276600" cy="106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3333" t="67777" r="50833" b="5556"/>
          <a:stretch/>
        </p:blipFill>
        <p:spPr>
          <a:xfrm>
            <a:off x="4769684" y="1657350"/>
            <a:ext cx="3276600" cy="137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64005" y="2858929"/>
            <a:ext cx="1470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Overall sensitivity 54%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95800" y="2190750"/>
            <a:ext cx="3962400" cy="39673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923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Disclosures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1200150"/>
            <a:ext cx="807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Consultant: Olympus Corporation of the Americas </a:t>
            </a:r>
            <a:endParaRPr kumimoji="0" lang="en-US" sz="22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0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979515"/>
            <a:ext cx="3962400" cy="166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909090"/>
              </a:buClr>
              <a:defRPr/>
            </a:pPr>
            <a:r>
              <a:rPr lang="en-US" sz="1800" kern="0" dirty="0" smtClean="0">
                <a:solidFill>
                  <a:schemeClr val="bg1"/>
                </a:solidFill>
                <a:ea typeface="ＭＳ Ｐゴシック" charset="-128"/>
                <a:cs typeface="Arial"/>
              </a:rPr>
              <a:t>Improved stone detection through o</a:t>
            </a:r>
            <a:r>
              <a:rPr lang="en-US" sz="1800" dirty="0" smtClean="0">
                <a:solidFill>
                  <a:schemeClr val="bg1"/>
                </a:solidFill>
              </a:rPr>
              <a:t>ptimizing </a:t>
            </a:r>
            <a:r>
              <a:rPr lang="en-US" sz="1800" dirty="0">
                <a:solidFill>
                  <a:schemeClr val="bg1"/>
                </a:solidFill>
              </a:rPr>
              <a:t>and </a:t>
            </a:r>
            <a:r>
              <a:rPr lang="en-US" sz="1800" dirty="0" smtClean="0">
                <a:solidFill>
                  <a:schemeClr val="bg1"/>
                </a:solidFill>
              </a:rPr>
              <a:t>standardization of </a:t>
            </a:r>
            <a:r>
              <a:rPr lang="en-US" sz="1800" dirty="0">
                <a:solidFill>
                  <a:schemeClr val="bg1"/>
                </a:solidFill>
              </a:rPr>
              <a:t>stone </a:t>
            </a:r>
            <a:r>
              <a:rPr lang="en-US" sz="1800" dirty="0" smtClean="0">
                <a:solidFill>
                  <a:schemeClr val="bg1"/>
                </a:solidFill>
              </a:rPr>
              <a:t>twinkling on color </a:t>
            </a:r>
            <a:r>
              <a:rPr lang="en-US" sz="1800" dirty="0" err="1" smtClean="0">
                <a:solidFill>
                  <a:schemeClr val="bg1"/>
                </a:solidFill>
              </a:rPr>
              <a:t>doppler</a:t>
            </a:r>
            <a:endParaRPr lang="en-US" sz="1800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 smtClean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8123" y="4617880"/>
            <a:ext cx="2965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Dai </a:t>
            </a:r>
            <a:r>
              <a:rPr lang="en-US" sz="1000" dirty="0" smtClean="0">
                <a:solidFill>
                  <a:schemeClr val="bg1"/>
                </a:solidFill>
              </a:rPr>
              <a:t>et al. </a:t>
            </a:r>
            <a:r>
              <a:rPr lang="en-US" sz="1000" dirty="0" err="1" smtClean="0">
                <a:solidFill>
                  <a:schemeClr val="bg1"/>
                </a:solidFill>
              </a:rPr>
              <a:t>Urol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Clin</a:t>
            </a:r>
            <a:r>
              <a:rPr lang="en-US" sz="1000" dirty="0" smtClean="0">
                <a:solidFill>
                  <a:schemeClr val="bg1"/>
                </a:solidFill>
              </a:rPr>
              <a:t> North Am</a:t>
            </a:r>
            <a:r>
              <a:rPr lang="en-US" sz="1000" dirty="0">
                <a:solidFill>
                  <a:schemeClr val="bg1"/>
                </a:solidFill>
              </a:rPr>
              <a:t> </a:t>
            </a:r>
            <a:r>
              <a:rPr lang="en-US" sz="1000" dirty="0">
                <a:solidFill>
                  <a:schemeClr val="bg1"/>
                </a:solidFill>
              </a:rPr>
              <a:t>2019 May;46(2):273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0000" t="18889" r="33333" b="67778"/>
          <a:stretch/>
        </p:blipFill>
        <p:spPr>
          <a:xfrm>
            <a:off x="381000" y="197681"/>
            <a:ext cx="3810000" cy="779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60800" t="18889" r="36266" b="75693"/>
          <a:stretch/>
        </p:blipFill>
        <p:spPr>
          <a:xfrm>
            <a:off x="3886200" y="285750"/>
            <a:ext cx="304800" cy="31666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4084154"/>
            <a:ext cx="8686800" cy="44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May be combined in stone specific algorithms to optimize stone imaging</a:t>
            </a: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7500" t="26296" r="33333" b="42593"/>
          <a:stretch/>
        </p:blipFill>
        <p:spPr>
          <a:xfrm>
            <a:off x="1143000" y="1962150"/>
            <a:ext cx="2324100" cy="212200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4495800" y="976999"/>
            <a:ext cx="3962400" cy="166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909090"/>
              </a:buClr>
              <a:defRPr/>
            </a:pPr>
            <a:r>
              <a:rPr lang="en-US" sz="1800" kern="0" dirty="0" smtClean="0">
                <a:solidFill>
                  <a:schemeClr val="bg1"/>
                </a:solidFill>
                <a:ea typeface="ＭＳ Ｐゴシック" charset="-128"/>
                <a:cs typeface="Arial"/>
              </a:rPr>
              <a:t>Improved stone sizing accuracy through measurement of posterior acoustic shadow width </a:t>
            </a:r>
            <a:endParaRPr lang="en-US" sz="1800" dirty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 smtClean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50000" t="24814" r="26667" b="45556"/>
          <a:stretch/>
        </p:blipFill>
        <p:spPr>
          <a:xfrm>
            <a:off x="5082073" y="1962150"/>
            <a:ext cx="2895600" cy="20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Summary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1028700"/>
            <a:ext cx="868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Excessive radiation exposure is a concern in stone patients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Ultrasound can be used as the initial imaging study for suspected stones without significant delay in subsequent care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CT imaging may still be needed particularly if surgery required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Low dose CT protocols should be followed when possible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New refinements in US may improve accuracy with stone imaging</a:t>
            </a:r>
            <a:endParaRPr kumimoji="0" lang="en-US" sz="22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9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762000" y="1123950"/>
            <a:ext cx="7772400" cy="857250"/>
          </a:xfrm>
        </p:spPr>
        <p:txBody>
          <a:bodyPr/>
          <a:lstStyle/>
          <a:p>
            <a:r>
              <a:rPr lang="en-US" sz="3200" b="1" dirty="0" smtClean="0">
                <a:latin typeface="Arial"/>
                <a:cs typeface="Arial"/>
              </a:rPr>
              <a:t>Surgical Treatment: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 txBox="1">
            <a:spLocks/>
          </p:cNvSpPr>
          <p:nvPr/>
        </p:nvSpPr>
        <p:spPr bwMode="auto">
          <a:xfrm>
            <a:off x="859243" y="243205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+mj-lt"/>
                <a:ea typeface="+mj-ea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latin typeface="Arial"/>
                <a:cs typeface="Arial"/>
              </a:rPr>
              <a:t>Optimal Method For Stone Removal During </a:t>
            </a:r>
            <a:r>
              <a:rPr lang="en-US" sz="3200" b="1" kern="0" dirty="0" err="1">
                <a:solidFill>
                  <a:schemeClr val="bg1"/>
                </a:solidFill>
                <a:latin typeface="Arial"/>
                <a:cs typeface="Arial"/>
              </a:rPr>
              <a:t>Ureteroscopy</a:t>
            </a:r>
            <a:endParaRPr lang="en-US" alt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178035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41398" y="361950"/>
            <a:ext cx="8593666" cy="3676650"/>
          </a:xfrm>
        </p:spPr>
        <p:txBody>
          <a:bodyPr anchor="t"/>
          <a:lstStyle/>
          <a:p>
            <a:pPr algn="l"/>
            <a:r>
              <a:rPr lang="en-US" altLang="en-US" sz="3200" b="1" dirty="0">
                <a:latin typeface="Arial"/>
                <a:cs typeface="Arial"/>
              </a:rPr>
              <a:t>During flexible </a:t>
            </a:r>
            <a:r>
              <a:rPr lang="en-US" altLang="en-US" sz="3200" b="1" dirty="0" err="1">
                <a:latin typeface="Arial"/>
                <a:cs typeface="Arial"/>
              </a:rPr>
              <a:t>ureteroscopy</a:t>
            </a:r>
            <a:r>
              <a:rPr lang="en-US" altLang="en-US" sz="3200" b="1" dirty="0">
                <a:latin typeface="Arial"/>
                <a:cs typeface="Arial"/>
              </a:rPr>
              <a:t>, what is your typical approach to stone treatment?</a:t>
            </a:r>
            <a:endParaRPr lang="en-US" altLang="en-US" sz="3200" b="1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5100" y="1657350"/>
            <a:ext cx="8371483" cy="128111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600" dirty="0"/>
              <a:t>Dust stone for spontaneous passage</a:t>
            </a:r>
          </a:p>
          <a:p>
            <a:pPr marL="514350" indent="-514350">
              <a:buAutoNum type="arabicPeriod"/>
            </a:pPr>
            <a:r>
              <a:rPr lang="en-US" sz="2600" dirty="0"/>
              <a:t>Fragment stone for active removal</a:t>
            </a:r>
          </a:p>
          <a:p>
            <a:pPr marL="514350" indent="-514350">
              <a:buAutoNum type="arabicPeriod"/>
            </a:pPr>
            <a:r>
              <a:rPr lang="en-US" sz="2600" dirty="0"/>
              <a:t>Combination of dusting and active fragmentation</a:t>
            </a:r>
          </a:p>
          <a:p>
            <a:pPr marL="514350" indent="-514350">
              <a:buAutoNum type="arabicPeriod"/>
            </a:pPr>
            <a:r>
              <a:rPr lang="en-US" sz="2600" dirty="0"/>
              <a:t>I do not typically treat stones with URS</a:t>
            </a:r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153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218975" y="288924"/>
            <a:ext cx="80772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URS Treatment Options of Renal / Ureteral Stones</a:t>
            </a:r>
            <a:endParaRPr lang="en-US" alt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33500"/>
            <a:ext cx="8669867" cy="2914650"/>
          </a:xfrm>
        </p:spPr>
        <p:txBody>
          <a:bodyPr/>
          <a:lstStyle/>
          <a:p>
            <a:endParaRPr lang="en-US" sz="1400" dirty="0"/>
          </a:p>
          <a:p>
            <a:r>
              <a:rPr lang="en-US" sz="2400" dirty="0"/>
              <a:t>Dusting stone small enough for spontaneous passage of tiny stones through urinary tract</a:t>
            </a:r>
          </a:p>
          <a:p>
            <a:pPr lvl="1"/>
            <a:endParaRPr lang="en-US" sz="2000" dirty="0"/>
          </a:p>
          <a:p>
            <a:r>
              <a:rPr lang="en-US" sz="2400" dirty="0"/>
              <a:t>Breaking stone into </a:t>
            </a:r>
            <a:r>
              <a:rPr lang="en-US" sz="2400" dirty="0" smtClean="0"/>
              <a:t>multiple fragments </a:t>
            </a:r>
            <a:r>
              <a:rPr lang="en-US" sz="2400" dirty="0"/>
              <a:t>that can be actively removed using a basket</a:t>
            </a:r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48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87429" y="98425"/>
            <a:ext cx="80772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Stone Dusting</a:t>
            </a:r>
            <a:endParaRPr lang="en-US" alt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48" y="955675"/>
            <a:ext cx="5590352" cy="2914650"/>
          </a:xfrm>
        </p:spPr>
        <p:txBody>
          <a:bodyPr/>
          <a:lstStyle/>
          <a:p>
            <a:r>
              <a:rPr lang="en-US" sz="2400" dirty="0"/>
              <a:t>Typically utilizes laser setting at High frequency / Low energy</a:t>
            </a:r>
          </a:p>
          <a:p>
            <a:r>
              <a:rPr lang="en-US" sz="2400" dirty="0"/>
              <a:t>Technique:</a:t>
            </a:r>
          </a:p>
          <a:p>
            <a:pPr lvl="1"/>
            <a:r>
              <a:rPr lang="en-US" sz="2000" dirty="0"/>
              <a:t>Painting / Chipping stone from edge towards center</a:t>
            </a:r>
          </a:p>
          <a:p>
            <a:pPr lvl="1"/>
            <a:r>
              <a:rPr lang="en-US" sz="2000" dirty="0" err="1"/>
              <a:t>Popcorning</a:t>
            </a:r>
            <a:r>
              <a:rPr lang="en-US" sz="2000" dirty="0"/>
              <a:t> residual fragments</a:t>
            </a:r>
          </a:p>
          <a:p>
            <a:endParaRPr lang="en-US" sz="24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821" t="16666" r="80012" b="52084"/>
          <a:stretch/>
        </p:blipFill>
        <p:spPr>
          <a:xfrm>
            <a:off x="6338408" y="208013"/>
            <a:ext cx="1524687" cy="20791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33321" t="16666" r="57500" b="52084"/>
          <a:stretch/>
        </p:blipFill>
        <p:spPr>
          <a:xfrm>
            <a:off x="5426367" y="2403953"/>
            <a:ext cx="1513447" cy="2070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1652" t="60417" r="79182" b="12499"/>
          <a:stretch/>
        </p:blipFill>
        <p:spPr>
          <a:xfrm>
            <a:off x="7184749" y="2413000"/>
            <a:ext cx="1743946" cy="2061027"/>
          </a:xfrm>
          <a:prstGeom prst="rect">
            <a:avLst/>
          </a:prstGeom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4841107" y="4590848"/>
            <a:ext cx="422669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</a:rPr>
              <a:t>Aldoukhi</a:t>
            </a:r>
            <a:r>
              <a:rPr lang="en-US" sz="1200" dirty="0">
                <a:solidFill>
                  <a:schemeClr val="bg1"/>
                </a:solidFill>
              </a:rPr>
              <a:t>, Black, Ghani. </a:t>
            </a:r>
            <a:r>
              <a:rPr lang="en-US" sz="1200" dirty="0" err="1">
                <a:solidFill>
                  <a:schemeClr val="bg1"/>
                </a:solidFill>
              </a:rPr>
              <a:t>Urol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Clin</a:t>
            </a:r>
            <a:r>
              <a:rPr lang="en-US" sz="1200" dirty="0">
                <a:solidFill>
                  <a:schemeClr val="bg1"/>
                </a:solidFill>
              </a:rPr>
              <a:t> North Am 2019; 46(2):193.</a:t>
            </a:r>
          </a:p>
        </p:txBody>
      </p:sp>
    </p:spTree>
    <p:extLst>
      <p:ext uri="{BB962C8B-B14F-4D97-AF65-F5344CB8AC3E}">
        <p14:creationId xmlns:p14="http://schemas.microsoft.com/office/powerpoint/2010/main" val="19239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87429" y="98425"/>
            <a:ext cx="80772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Stone Dusting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FA908E-560B-4056-88CF-2A3B9D5AC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1" t="42593" r="50000" b="38148"/>
          <a:stretch/>
        </p:blipFill>
        <p:spPr>
          <a:xfrm>
            <a:off x="762000" y="1028700"/>
            <a:ext cx="7010400" cy="35051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55333" y="2850862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Lower costs</a:t>
            </a:r>
          </a:p>
          <a:p>
            <a:r>
              <a:rPr lang="en-US" sz="1600" dirty="0"/>
              <a:t>Less trauma</a:t>
            </a:r>
          </a:p>
        </p:txBody>
      </p:sp>
      <p:sp>
        <p:nvSpPr>
          <p:cNvPr id="17" name="Down Arrow 16"/>
          <p:cNvSpPr/>
          <p:nvPr/>
        </p:nvSpPr>
        <p:spPr bwMode="auto">
          <a:xfrm rot="5400000">
            <a:off x="2308217" y="2914650"/>
            <a:ext cx="381000" cy="4572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5400000">
            <a:off x="2358702" y="2203447"/>
            <a:ext cx="381000" cy="4572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0466" y="2226614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Less pain?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E7F5AAED-CE22-4F6D-A897-3E083E4A0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577876"/>
            <a:ext cx="340253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</a:rPr>
              <a:t>Aldoukhiet</a:t>
            </a:r>
            <a:r>
              <a:rPr lang="en-US" sz="1200" dirty="0">
                <a:solidFill>
                  <a:schemeClr val="bg1"/>
                </a:solidFill>
              </a:rPr>
              <a:t> et al. Front Surg 2017 Sept 29; 4:57</a:t>
            </a:r>
          </a:p>
        </p:txBody>
      </p:sp>
    </p:spTree>
    <p:extLst>
      <p:ext uri="{BB962C8B-B14F-4D97-AF65-F5344CB8AC3E}">
        <p14:creationId xmlns:p14="http://schemas.microsoft.com/office/powerpoint/2010/main" val="112826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80772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Utilization of Dusting Technique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6172200" y="4580751"/>
            <a:ext cx="304800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</a:rPr>
              <a:t>Dauw</a:t>
            </a:r>
            <a:r>
              <a:rPr lang="en-US" sz="1200" dirty="0">
                <a:solidFill>
                  <a:schemeClr val="bg1"/>
                </a:solidFill>
              </a:rPr>
              <a:t> et al. J </a:t>
            </a:r>
            <a:r>
              <a:rPr lang="en-US" sz="1200" dirty="0" err="1">
                <a:solidFill>
                  <a:schemeClr val="bg1"/>
                </a:solidFill>
              </a:rPr>
              <a:t>Endourol</a:t>
            </a:r>
            <a:r>
              <a:rPr lang="en-US" sz="1200" dirty="0">
                <a:solidFill>
                  <a:schemeClr val="bg1"/>
                </a:solidFill>
              </a:rPr>
              <a:t> 2015; 29(11):1221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FDABC0-A6BD-47B3-8CFD-C4D4AE9337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35" t="32222" r="32222" b="57408"/>
          <a:stretch/>
        </p:blipFill>
        <p:spPr>
          <a:xfrm>
            <a:off x="173277" y="1177752"/>
            <a:ext cx="5486402" cy="1037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E4814E-2FE7-4714-8E80-DC408DADC6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21" t="33704" r="50987" b="47753"/>
          <a:stretch/>
        </p:blipFill>
        <p:spPr>
          <a:xfrm>
            <a:off x="4216052" y="2298404"/>
            <a:ext cx="4261340" cy="213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2724150"/>
            <a:ext cx="3331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Survey of the </a:t>
            </a:r>
            <a:r>
              <a:rPr lang="en-US" sz="1600" dirty="0" err="1">
                <a:solidFill>
                  <a:schemeClr val="bg1"/>
                </a:solidFill>
              </a:rPr>
              <a:t>Endourology</a:t>
            </a:r>
            <a:r>
              <a:rPr lang="en-US" sz="1600" dirty="0">
                <a:solidFill>
                  <a:schemeClr val="bg1"/>
                </a:solidFill>
              </a:rPr>
              <a:t>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414 respondents (20.7%)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343400" y="3714750"/>
            <a:ext cx="4191000" cy="533400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587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87429" y="98425"/>
            <a:ext cx="80772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Stone Fragmentation / Extraction</a:t>
            </a:r>
            <a:endParaRPr lang="en-US" alt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29" y="955675"/>
            <a:ext cx="6465771" cy="2914650"/>
          </a:xfrm>
        </p:spPr>
        <p:txBody>
          <a:bodyPr/>
          <a:lstStyle/>
          <a:p>
            <a:r>
              <a:rPr lang="en-US" sz="2400" dirty="0"/>
              <a:t>Typically utilizes laser setting at Higher energy / Low frequency</a:t>
            </a:r>
          </a:p>
          <a:p>
            <a:r>
              <a:rPr lang="en-US" sz="2400" dirty="0"/>
              <a:t>Often combined with ureteral access sheath</a:t>
            </a:r>
          </a:p>
          <a:p>
            <a:r>
              <a:rPr lang="en-US" sz="2400" dirty="0"/>
              <a:t>Technique:</a:t>
            </a:r>
          </a:p>
          <a:p>
            <a:pPr lvl="1"/>
            <a:r>
              <a:rPr lang="en-US" sz="2000" dirty="0"/>
              <a:t>Targets mid-portion of stone to break into halves until sized amenable for basket extraction </a:t>
            </a:r>
          </a:p>
          <a:p>
            <a:endParaRPr lang="en-US" sz="24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33321" t="62500" r="57500" b="12500"/>
          <a:stretch/>
        </p:blipFill>
        <p:spPr>
          <a:xfrm>
            <a:off x="6743700" y="2239795"/>
            <a:ext cx="1905000" cy="2075399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4841107" y="4590848"/>
            <a:ext cx="422669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</a:rPr>
              <a:t>Aldoukhi</a:t>
            </a:r>
            <a:r>
              <a:rPr lang="en-US" sz="1200" dirty="0">
                <a:solidFill>
                  <a:schemeClr val="bg1"/>
                </a:solidFill>
              </a:rPr>
              <a:t>, Black, Ghani. </a:t>
            </a:r>
            <a:r>
              <a:rPr lang="en-US" sz="1200" dirty="0" err="1">
                <a:solidFill>
                  <a:schemeClr val="bg1"/>
                </a:solidFill>
              </a:rPr>
              <a:t>Urol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Clin</a:t>
            </a:r>
            <a:r>
              <a:rPr lang="en-US" sz="1200" dirty="0">
                <a:solidFill>
                  <a:schemeClr val="bg1"/>
                </a:solidFill>
              </a:rPr>
              <a:t> North Am 2019; 46(2):193.</a:t>
            </a:r>
          </a:p>
        </p:txBody>
      </p:sp>
    </p:spTree>
    <p:extLst>
      <p:ext uri="{BB962C8B-B14F-4D97-AF65-F5344CB8AC3E}">
        <p14:creationId xmlns:p14="http://schemas.microsoft.com/office/powerpoint/2010/main" val="8898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FA908E-560B-4056-88CF-2A3B9D5AC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1" t="42594" r="50000" b="54371"/>
          <a:stretch/>
        </p:blipFill>
        <p:spPr>
          <a:xfrm>
            <a:off x="762000" y="1028700"/>
            <a:ext cx="7010400" cy="552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FA908E-560B-4056-88CF-2A3B9D5AC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1" t="62377" r="50000" b="23388"/>
          <a:stretch/>
        </p:blipFill>
        <p:spPr>
          <a:xfrm>
            <a:off x="762000" y="1581150"/>
            <a:ext cx="7010400" cy="2590800"/>
          </a:xfrm>
          <a:prstGeom prst="rect">
            <a:avLst/>
          </a:prstGeom>
        </p:spPr>
      </p:pic>
      <p:sp>
        <p:nvSpPr>
          <p:cNvPr id="13" name="Title 5"/>
          <p:cNvSpPr>
            <a:spLocks noGrp="1"/>
          </p:cNvSpPr>
          <p:nvPr>
            <p:ph type="title"/>
          </p:nvPr>
        </p:nvSpPr>
        <p:spPr>
          <a:xfrm>
            <a:off x="87429" y="98425"/>
            <a:ext cx="80772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Stone Fragmentation / Extraction</a:t>
            </a:r>
            <a:endParaRPr lang="en-US" altLang="en-US" sz="3200" dirty="0"/>
          </a:p>
        </p:txBody>
      </p:sp>
      <p:sp>
        <p:nvSpPr>
          <p:cNvPr id="14" name="Down Arrow 13"/>
          <p:cNvSpPr/>
          <p:nvPr/>
        </p:nvSpPr>
        <p:spPr bwMode="auto">
          <a:xfrm rot="5400000">
            <a:off x="2420845" y="2832215"/>
            <a:ext cx="381000" cy="4572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833" y="2768427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More appealing</a:t>
            </a:r>
          </a:p>
          <a:p>
            <a:r>
              <a:rPr lang="en-US" sz="1600" dirty="0"/>
              <a:t> to patients?</a:t>
            </a:r>
          </a:p>
        </p:txBody>
      </p:sp>
    </p:spTree>
    <p:extLst>
      <p:ext uri="{BB962C8B-B14F-4D97-AF65-F5344CB8AC3E}">
        <p14:creationId xmlns:p14="http://schemas.microsoft.com/office/powerpoint/2010/main" val="147472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Outline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523161" y="1209978"/>
            <a:ext cx="807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4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Review of controversial topic in regards to: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Kidney 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stone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diagnosis and evaluation</a:t>
            </a: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Surgical treatment of kidney stones</a:t>
            </a:r>
          </a:p>
          <a:p>
            <a:pPr lvl="1" indent="-342900" eaLnBrk="1" hangingPunct="1">
              <a:buClr>
                <a:srgbClr val="909090"/>
              </a:buClr>
              <a:buFontTx/>
              <a:buChar char="•"/>
              <a:defRPr/>
            </a:pP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Postoperative care of kidney stone patients</a:t>
            </a:r>
          </a:p>
        </p:txBody>
      </p:sp>
    </p:spTree>
    <p:extLst>
      <p:ext uri="{BB962C8B-B14F-4D97-AF65-F5344CB8AC3E}">
        <p14:creationId xmlns:p14="http://schemas.microsoft.com/office/powerpoint/2010/main" val="36705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4" y="1247775"/>
            <a:ext cx="9144000" cy="2914650"/>
          </a:xfrm>
        </p:spPr>
        <p:txBody>
          <a:bodyPr/>
          <a:lstStyle/>
          <a:p>
            <a:r>
              <a:rPr lang="en-US" sz="1800" dirty="0"/>
              <a:t>152 patients with radio-opaque stones</a:t>
            </a:r>
          </a:p>
          <a:p>
            <a:r>
              <a:rPr lang="en-US" sz="1800" dirty="0"/>
              <a:t>Mean stone surface area larger in dusting group (96 vs 63mm</a:t>
            </a:r>
            <a:r>
              <a:rPr lang="en-US" sz="1800" baseline="30000" dirty="0"/>
              <a:t>2</a:t>
            </a:r>
            <a:r>
              <a:rPr lang="en-US" sz="1800" dirty="0"/>
              <a:t>, p&lt;0.001)</a:t>
            </a:r>
          </a:p>
          <a:p>
            <a:r>
              <a:rPr lang="en-US" sz="1800" dirty="0" err="1"/>
              <a:t>Basketing</a:t>
            </a:r>
            <a:r>
              <a:rPr lang="en-US" sz="1800" dirty="0"/>
              <a:t> procedure longer (67 vs 36 min , p&lt;0.001)</a:t>
            </a:r>
          </a:p>
          <a:p>
            <a:r>
              <a:rPr lang="en-US" sz="1800" dirty="0"/>
              <a:t>Ureteral access sheath use: 16% dusting group vs. 100% </a:t>
            </a:r>
            <a:r>
              <a:rPr lang="en-US" sz="1800" dirty="0" err="1"/>
              <a:t>basketing</a:t>
            </a:r>
            <a:r>
              <a:rPr lang="en-US" sz="1800" dirty="0"/>
              <a:t> group</a:t>
            </a:r>
          </a:p>
          <a:p>
            <a:r>
              <a:rPr lang="en-US" sz="1800" dirty="0"/>
              <a:t>Stone-free defined as no stone on RUS / KUB at 4-6 weeks postop</a:t>
            </a:r>
          </a:p>
          <a:p>
            <a:r>
              <a:rPr lang="en-US" sz="1800" dirty="0"/>
              <a:t>SFR significantly higher in </a:t>
            </a:r>
            <a:r>
              <a:rPr lang="en-US" sz="1800" dirty="0" err="1"/>
              <a:t>basketing</a:t>
            </a:r>
            <a:r>
              <a:rPr lang="en-US" sz="1800" dirty="0"/>
              <a:t> group (74% vs. 58%) on univariate analysis but no difference on multivariate analysis</a:t>
            </a:r>
          </a:p>
          <a:p>
            <a:r>
              <a:rPr lang="en-US" sz="1800" dirty="0"/>
              <a:t>No difference in complication rates, readmissions or additional procedures</a:t>
            </a:r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BD552B-C266-4C19-8981-83D17F0F66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33" t="36666" r="38149" b="55926"/>
          <a:stretch/>
        </p:blipFill>
        <p:spPr>
          <a:xfrm>
            <a:off x="380999" y="265872"/>
            <a:ext cx="6693003" cy="858077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73FAC8C2-DDC1-4544-AF29-B9D614B52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552950"/>
            <a:ext cx="312420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chemeClr val="bg1"/>
                </a:solidFill>
              </a:rPr>
              <a:t>Humphreys et al. J </a:t>
            </a:r>
            <a:r>
              <a:rPr lang="en-US" sz="1200" dirty="0" err="1">
                <a:solidFill>
                  <a:schemeClr val="bg1"/>
                </a:solidFill>
              </a:rPr>
              <a:t>Urol</a:t>
            </a:r>
            <a:r>
              <a:rPr lang="en-US" sz="1200" dirty="0">
                <a:solidFill>
                  <a:schemeClr val="bg1"/>
                </a:solidFill>
              </a:rPr>
              <a:t> 2018; 199(5):1272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451D29-CB67-48E8-BCB0-76DFD7821977}"/>
              </a:ext>
            </a:extLst>
          </p:cNvPr>
          <p:cNvSpPr txBox="1"/>
          <p:nvPr/>
        </p:nvSpPr>
        <p:spPr>
          <a:xfrm>
            <a:off x="381000" y="4014563"/>
            <a:ext cx="553888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99CC"/>
                </a:solidFill>
              </a:rPr>
              <a:t>No clear difference in SFR between techniques</a:t>
            </a:r>
          </a:p>
        </p:txBody>
      </p:sp>
    </p:spTree>
    <p:extLst>
      <p:ext uri="{BB962C8B-B14F-4D97-AF65-F5344CB8AC3E}">
        <p14:creationId xmlns:p14="http://schemas.microsoft.com/office/powerpoint/2010/main" val="278015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762000" y="1733550"/>
            <a:ext cx="7772400" cy="85725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Importance of Minimizing Fragment Size and Residual Stones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40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37" y="1352550"/>
            <a:ext cx="9144000" cy="29146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Retrospective review of 232 patients from EDGE Consortium with residual stone after URS (dusting or </a:t>
            </a:r>
            <a:r>
              <a:rPr lang="en-US" sz="1800" dirty="0" err="1"/>
              <a:t>basketing</a:t>
            </a:r>
            <a:r>
              <a:rPr lang="en-US" sz="18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Mean follow-up: 17 months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56% no stone event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29% stone event requiring intervention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15% stone event not requiring intervention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Stones &gt; 4mm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More likely to grow with time (p&lt;0.001)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Associated with more complications (p=0.039)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More likely to require intervention (p=0.017)</a:t>
            </a:r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73FAC8C2-DDC1-4544-AF29-B9D614B52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552951"/>
            <a:ext cx="251460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Chew et al. J Urol. 2016; 195:982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0200" y="282436"/>
            <a:ext cx="5633210" cy="942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5CC697-1EBE-4DC9-83A3-4591D835EC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33" t="35185" r="35185" b="54444"/>
          <a:stretch/>
        </p:blipFill>
        <p:spPr>
          <a:xfrm>
            <a:off x="1295400" y="209550"/>
            <a:ext cx="6248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4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762000" y="1733550"/>
            <a:ext cx="7772400" cy="85725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New Advances in Laser Technology to Minimize Residual Fragments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777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87429" y="98425"/>
            <a:ext cx="80772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Moses Platform for Holmium Laser</a:t>
            </a:r>
            <a:endParaRPr lang="en-US" alt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30" y="955675"/>
            <a:ext cx="4520264" cy="2914650"/>
          </a:xfrm>
        </p:spPr>
        <p:txBody>
          <a:bodyPr/>
          <a:lstStyle/>
          <a:p>
            <a:r>
              <a:rPr lang="en-US" sz="2000" dirty="0"/>
              <a:t>Modulates vapor channel / bubble that forms to transmit laser energy to </a:t>
            </a:r>
            <a:r>
              <a:rPr lang="en-US" sz="2000" dirty="0" smtClean="0"/>
              <a:t>stone</a:t>
            </a:r>
          </a:p>
          <a:p>
            <a:endParaRPr lang="en-US" sz="1000" dirty="0"/>
          </a:p>
          <a:p>
            <a:r>
              <a:rPr lang="en-US" sz="2000" dirty="0"/>
              <a:t>Holmium absorbed by 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0</a:t>
            </a:r>
          </a:p>
          <a:p>
            <a:endParaRPr lang="en-US" sz="1000" dirty="0"/>
          </a:p>
          <a:p>
            <a:r>
              <a:rPr lang="en-US" sz="2000" dirty="0"/>
              <a:t>Delivery of 2</a:t>
            </a:r>
            <a:r>
              <a:rPr lang="en-US" sz="2000" baseline="30000" dirty="0"/>
              <a:t>nd</a:t>
            </a:r>
            <a:r>
              <a:rPr lang="en-US" sz="2000" dirty="0"/>
              <a:t> energy pulse within already formed vapor channel increases energy delivery to </a:t>
            </a:r>
            <a:r>
              <a:rPr lang="en-US" sz="2000" dirty="0" smtClean="0"/>
              <a:t>stone</a:t>
            </a:r>
          </a:p>
          <a:p>
            <a:endParaRPr lang="en-US" sz="1000" dirty="0" smtClean="0"/>
          </a:p>
          <a:p>
            <a:r>
              <a:rPr lang="en-US" sz="2000" dirty="0" smtClean="0"/>
              <a:t>May decrease </a:t>
            </a:r>
            <a:r>
              <a:rPr lang="en-US" sz="2000" dirty="0" err="1" smtClean="0"/>
              <a:t>retropulsion</a:t>
            </a:r>
            <a:r>
              <a:rPr lang="en-US" sz="2000" dirty="0" smtClean="0"/>
              <a:t> and increase stone ablation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841107" y="4590848"/>
            <a:ext cx="422669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</a:rPr>
              <a:t>Aldoukhi</a:t>
            </a:r>
            <a:r>
              <a:rPr lang="en-US" sz="1200" dirty="0">
                <a:solidFill>
                  <a:schemeClr val="bg1"/>
                </a:solidFill>
              </a:rPr>
              <a:t>, Black, Ghani. </a:t>
            </a:r>
            <a:r>
              <a:rPr lang="en-US" sz="1200" dirty="0" err="1">
                <a:solidFill>
                  <a:schemeClr val="bg1"/>
                </a:solidFill>
              </a:rPr>
              <a:t>Urol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Clin</a:t>
            </a:r>
            <a:r>
              <a:rPr lang="en-US" sz="1200" dirty="0">
                <a:solidFill>
                  <a:schemeClr val="bg1"/>
                </a:solidFill>
              </a:rPr>
              <a:t> North Am 2019; 46(2):193.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000" t="50000" r="64166" b="13631"/>
          <a:stretch/>
        </p:blipFill>
        <p:spPr>
          <a:xfrm>
            <a:off x="4495800" y="1379882"/>
            <a:ext cx="4531493" cy="255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87429" y="98425"/>
            <a:ext cx="80772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Moses Platform for Holmium Laser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5928385" y="4590848"/>
            <a:ext cx="321561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err="1" smtClean="0">
                <a:solidFill>
                  <a:schemeClr val="bg1"/>
                </a:solidFill>
              </a:rPr>
              <a:t>Winship</a:t>
            </a:r>
            <a:r>
              <a:rPr lang="en-US" sz="1200" dirty="0" smtClean="0">
                <a:solidFill>
                  <a:schemeClr val="bg1"/>
                </a:solidFill>
              </a:rPr>
              <a:t> et al. J </a:t>
            </a:r>
            <a:r>
              <a:rPr lang="en-US" sz="1200" dirty="0" err="1" smtClean="0">
                <a:solidFill>
                  <a:schemeClr val="bg1"/>
                </a:solidFill>
              </a:rPr>
              <a:t>Endourol</a:t>
            </a:r>
            <a:r>
              <a:rPr lang="en-US" sz="1200" dirty="0" smtClean="0">
                <a:solidFill>
                  <a:schemeClr val="bg1"/>
                </a:solidFill>
              </a:rPr>
              <a:t> 2018; 32(12):1131.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3333" t="29259" r="27500" b="20371"/>
          <a:stretch/>
        </p:blipFill>
        <p:spPr>
          <a:xfrm>
            <a:off x="3733800" y="1390637"/>
            <a:ext cx="4627722" cy="2666823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7429" y="1266723"/>
            <a:ext cx="3570170" cy="2914650"/>
          </a:xfrm>
        </p:spPr>
        <p:txBody>
          <a:bodyPr/>
          <a:lstStyle/>
          <a:p>
            <a:r>
              <a:rPr lang="en-US" sz="2000" dirty="0" smtClean="0"/>
              <a:t>In vitro study assessing laser stone ablation efficiency using “hard” and “soft” stones</a:t>
            </a:r>
          </a:p>
          <a:p>
            <a:r>
              <a:rPr lang="en-US" sz="2000" dirty="0" smtClean="0"/>
              <a:t>Compared Moses technology contact / distance modes to </a:t>
            </a:r>
            <a:r>
              <a:rPr lang="en-US" sz="2000" dirty="0" err="1" smtClean="0"/>
              <a:t>Ho:YAG</a:t>
            </a:r>
            <a:r>
              <a:rPr lang="en-US" sz="2000" dirty="0" smtClean="0"/>
              <a:t> short / long pulse modes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72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87429" y="98425"/>
            <a:ext cx="80772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Thulium Fiber Laser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657601" y="4629150"/>
            <a:ext cx="548639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err="1" smtClean="0">
                <a:solidFill>
                  <a:schemeClr val="bg1"/>
                </a:solidFill>
              </a:rPr>
              <a:t>Traxer</a:t>
            </a:r>
            <a:r>
              <a:rPr lang="en-US" sz="1200" dirty="0" smtClean="0">
                <a:solidFill>
                  <a:schemeClr val="bg1"/>
                </a:solidFill>
              </a:rPr>
              <a:t> and Keller. World J </a:t>
            </a:r>
            <a:r>
              <a:rPr lang="en-US" sz="1200" dirty="0" err="1" smtClean="0">
                <a:solidFill>
                  <a:schemeClr val="bg1"/>
                </a:solidFill>
              </a:rPr>
              <a:t>Urol</a:t>
            </a:r>
            <a:r>
              <a:rPr lang="en-US" sz="1200" dirty="0" smtClean="0">
                <a:solidFill>
                  <a:schemeClr val="bg1"/>
                </a:solidFill>
              </a:rPr>
              <a:t> 2019</a:t>
            </a:r>
            <a:r>
              <a:rPr lang="en-US" sz="1200" dirty="0">
                <a:solidFill>
                  <a:schemeClr val="bg1"/>
                </a:solidFill>
              </a:rPr>
              <a:t> Feb 6. </a:t>
            </a:r>
            <a:r>
              <a:rPr lang="en-US" sz="1200" dirty="0" err="1">
                <a:solidFill>
                  <a:schemeClr val="bg1"/>
                </a:solidFill>
              </a:rPr>
              <a:t>doi</a:t>
            </a:r>
            <a:r>
              <a:rPr lang="en-US" sz="1200" dirty="0">
                <a:solidFill>
                  <a:schemeClr val="bg1"/>
                </a:solidFill>
              </a:rPr>
              <a:t>: 10.1007/s00345-019-02654-5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73689" y="819150"/>
            <a:ext cx="4117911" cy="3048000"/>
          </a:xfrm>
        </p:spPr>
        <p:txBody>
          <a:bodyPr/>
          <a:lstStyle/>
          <a:p>
            <a:r>
              <a:rPr lang="en-US" sz="2000" dirty="0" smtClean="0"/>
              <a:t>Not same technology as </a:t>
            </a:r>
            <a:r>
              <a:rPr lang="en-US" sz="2000" dirty="0" err="1" smtClean="0"/>
              <a:t>Thulium:YAG</a:t>
            </a:r>
            <a:r>
              <a:rPr lang="en-US" sz="2000" dirty="0" smtClean="0"/>
              <a:t> laser for prostate</a:t>
            </a:r>
          </a:p>
          <a:p>
            <a:r>
              <a:rPr lang="en-US" sz="2000" dirty="0" smtClean="0"/>
              <a:t>Energy </a:t>
            </a:r>
            <a:r>
              <a:rPr lang="en-US" sz="2000" dirty="0"/>
              <a:t>generated by chemically doped small laser fiber and transferred to stone through another fiber</a:t>
            </a:r>
          </a:p>
          <a:p>
            <a:r>
              <a:rPr lang="en-US" sz="2000" dirty="0"/>
              <a:t>Higher H20 absorption</a:t>
            </a:r>
          </a:p>
          <a:p>
            <a:r>
              <a:rPr lang="en-US" sz="2000" dirty="0"/>
              <a:t>Can be coupled to smaller diameter laser </a:t>
            </a:r>
            <a:r>
              <a:rPr lang="en-US" sz="2000" dirty="0" smtClean="0"/>
              <a:t>fiber</a:t>
            </a:r>
          </a:p>
          <a:p>
            <a:r>
              <a:rPr lang="en-US" sz="2000" dirty="0" smtClean="0"/>
              <a:t>Can be used at very high pulse frequencies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4166" t="23333" r="20000" b="35185"/>
          <a:stretch/>
        </p:blipFill>
        <p:spPr>
          <a:xfrm>
            <a:off x="164392" y="1409700"/>
            <a:ext cx="4640036" cy="23622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5131" y="2266950"/>
            <a:ext cx="4172069" cy="59055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9716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87429" y="98425"/>
            <a:ext cx="80772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Arial"/>
                <a:cs typeface="Arial"/>
              </a:rPr>
              <a:t>Thulium Fiber Laser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810000" y="4629150"/>
            <a:ext cx="533400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200" dirty="0" err="1" smtClean="0">
                <a:solidFill>
                  <a:schemeClr val="bg1"/>
                </a:solidFill>
              </a:rPr>
              <a:t>Andreeva</a:t>
            </a:r>
            <a:r>
              <a:rPr lang="en-US" sz="1200" dirty="0" smtClean="0">
                <a:solidFill>
                  <a:schemeClr val="bg1"/>
                </a:solidFill>
              </a:rPr>
              <a:t> et al. World J </a:t>
            </a:r>
            <a:r>
              <a:rPr lang="en-US" sz="1200" dirty="0" err="1" smtClean="0">
                <a:solidFill>
                  <a:schemeClr val="bg1"/>
                </a:solidFill>
              </a:rPr>
              <a:t>Urol</a:t>
            </a:r>
            <a:r>
              <a:rPr lang="en-US" sz="1200" dirty="0" smtClean="0">
                <a:solidFill>
                  <a:schemeClr val="bg1"/>
                </a:solidFill>
              </a:rPr>
              <a:t> 2019 </a:t>
            </a:r>
            <a:r>
              <a:rPr lang="en-US" sz="1200" dirty="0" smtClean="0">
                <a:solidFill>
                  <a:schemeClr val="bg1"/>
                </a:solidFill>
              </a:rPr>
              <a:t>May </a:t>
            </a:r>
            <a:r>
              <a:rPr lang="en-US" sz="1200" dirty="0">
                <a:solidFill>
                  <a:schemeClr val="bg1"/>
                </a:solidFill>
              </a:rPr>
              <a:t>4. </a:t>
            </a:r>
            <a:r>
              <a:rPr lang="en-US" sz="1200" dirty="0" err="1">
                <a:solidFill>
                  <a:schemeClr val="bg1"/>
                </a:solidFill>
              </a:rPr>
              <a:t>doi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smtClean="0">
                <a:solidFill>
                  <a:schemeClr val="bg1"/>
                </a:solidFill>
              </a:rPr>
              <a:t>10.1007/s00345-019-02785-9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8883" t="35837" r="41461" b="12963"/>
          <a:stretch/>
        </p:blipFill>
        <p:spPr>
          <a:xfrm rot="5400000">
            <a:off x="1066800" y="57150"/>
            <a:ext cx="3276600" cy="4800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0000" t="23333" r="51667" b="42593"/>
          <a:stretch/>
        </p:blipFill>
        <p:spPr>
          <a:xfrm>
            <a:off x="5486400" y="1384200"/>
            <a:ext cx="3294822" cy="2228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D451D29-CB67-48E8-BCB0-76DFD7821977}"/>
              </a:ext>
            </a:extLst>
          </p:cNvPr>
          <p:cNvSpPr txBox="1"/>
          <p:nvPr/>
        </p:nvSpPr>
        <p:spPr>
          <a:xfrm>
            <a:off x="1774731" y="4140000"/>
            <a:ext cx="637866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6699CC"/>
                </a:solidFill>
              </a:rPr>
              <a:t>In vitro comparison showed faster ablation / less </a:t>
            </a:r>
            <a:r>
              <a:rPr lang="en-US" sz="1800" dirty="0" err="1" smtClean="0">
                <a:solidFill>
                  <a:srgbClr val="6699CC"/>
                </a:solidFill>
              </a:rPr>
              <a:t>retropulsion</a:t>
            </a:r>
            <a:endParaRPr lang="en-US" sz="1800" dirty="0">
              <a:solidFill>
                <a:srgbClr val="66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7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Summary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1028700"/>
            <a:ext cx="868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Stone dusting vs. fragmentation / </a:t>
            </a:r>
            <a:r>
              <a:rPr lang="en-US" sz="2200" kern="0" noProof="0" dirty="0" err="1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basketing</a:t>
            </a: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2200" kern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are </a:t>
            </a: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comparable methods for stone treatment during </a:t>
            </a:r>
            <a:r>
              <a:rPr lang="en-US" sz="2200" kern="0" noProof="0" dirty="0" err="1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ureteroscopy</a:t>
            </a:r>
            <a:endParaRPr lang="en-US" sz="2200" kern="0" noProof="0" dirty="0" smtClean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Regardless of technique, goal is to minimize residual stone fragments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New laser advances may improve treatment efficiency and potentially outcomes</a:t>
            </a:r>
            <a:endParaRPr kumimoji="0" lang="en-US" sz="22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8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762000" y="1123950"/>
            <a:ext cx="7772400" cy="857250"/>
          </a:xfrm>
        </p:spPr>
        <p:txBody>
          <a:bodyPr/>
          <a:lstStyle/>
          <a:p>
            <a:r>
              <a:rPr lang="en-US" sz="3200" b="1" dirty="0">
                <a:latin typeface="Arial"/>
                <a:cs typeface="Arial"/>
              </a:rPr>
              <a:t>Postoperative Care: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 txBox="1">
            <a:spLocks/>
          </p:cNvSpPr>
          <p:nvPr/>
        </p:nvSpPr>
        <p:spPr bwMode="auto">
          <a:xfrm>
            <a:off x="859243" y="243205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+mj-lt"/>
                <a:ea typeface="+mj-ea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latin typeface="Arial"/>
                <a:cs typeface="Arial"/>
              </a:rPr>
              <a:t>Optimal Pain Management After Stone Surgery</a:t>
            </a:r>
            <a:endParaRPr lang="en-US" alt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42098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762000" y="1123950"/>
            <a:ext cx="7772400" cy="857250"/>
          </a:xfrm>
        </p:spPr>
        <p:txBody>
          <a:bodyPr/>
          <a:lstStyle/>
          <a:p>
            <a:r>
              <a:rPr lang="en-US" sz="3200" b="1" dirty="0">
                <a:latin typeface="Arial"/>
                <a:cs typeface="Arial"/>
              </a:rPr>
              <a:t>Diagnosis and Evaluation: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 txBox="1">
            <a:spLocks/>
          </p:cNvSpPr>
          <p:nvPr/>
        </p:nvSpPr>
        <p:spPr bwMode="auto">
          <a:xfrm>
            <a:off x="859243" y="243205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+mj-lt"/>
                <a:ea typeface="+mj-ea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699CC"/>
                </a:solidFill>
                <a:latin typeface="Times New Roman" pitchFamily="1" charset="0"/>
                <a:ea typeface="ＭＳ Ｐゴシック" pitchFamily="1" charset="-128"/>
              </a:defRPr>
            </a:lvl9pPr>
          </a:lstStyle>
          <a:p>
            <a:r>
              <a:rPr lang="en-US" sz="3200" b="1" kern="0" dirty="0">
                <a:solidFill>
                  <a:schemeClr val="bg1"/>
                </a:solidFill>
                <a:latin typeface="Arial"/>
                <a:cs typeface="Arial"/>
              </a:rPr>
              <a:t>Optimal </a:t>
            </a:r>
            <a:r>
              <a:rPr lang="en-US" sz="3200" b="1" kern="0" dirty="0" smtClean="0">
                <a:solidFill>
                  <a:schemeClr val="bg1"/>
                </a:solidFill>
                <a:latin typeface="Arial"/>
                <a:cs typeface="Arial"/>
              </a:rPr>
              <a:t>Initial Imaging </a:t>
            </a:r>
            <a:r>
              <a:rPr lang="en-US" sz="3200" b="1" kern="0" dirty="0">
                <a:solidFill>
                  <a:schemeClr val="bg1"/>
                </a:solidFill>
                <a:latin typeface="Arial"/>
                <a:cs typeface="Arial"/>
              </a:rPr>
              <a:t>For Stone Diagnosis</a:t>
            </a:r>
            <a:endParaRPr lang="en-US" alt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6872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69334" y="266700"/>
            <a:ext cx="8060266" cy="3676650"/>
          </a:xfrm>
        </p:spPr>
        <p:txBody>
          <a:bodyPr anchor="t"/>
          <a:lstStyle/>
          <a:p>
            <a:pPr algn="l"/>
            <a:r>
              <a:rPr lang="en-US" altLang="en-US" sz="3200" b="1" dirty="0">
                <a:latin typeface="Arial"/>
                <a:cs typeface="Arial"/>
              </a:rPr>
              <a:t>What pain med regimen do you typically prescribe after URS for stones?</a:t>
            </a:r>
            <a:endParaRPr lang="en-US" altLang="en-US" sz="3200" b="1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69334" y="1352550"/>
            <a:ext cx="8746066" cy="128111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800" dirty="0"/>
              <a:t>NSAIDS</a:t>
            </a:r>
          </a:p>
          <a:p>
            <a:pPr marL="514350" indent="-514350">
              <a:buAutoNum type="arabicPeriod"/>
            </a:pPr>
            <a:r>
              <a:rPr lang="en-US" sz="2800" dirty="0"/>
              <a:t>Acetaminophen</a:t>
            </a:r>
          </a:p>
          <a:p>
            <a:pPr marL="514350" indent="-514350">
              <a:buAutoNum type="arabicPeriod"/>
            </a:pPr>
            <a:r>
              <a:rPr lang="en-US" sz="2800" dirty="0"/>
              <a:t>Tramadol</a:t>
            </a:r>
          </a:p>
          <a:p>
            <a:pPr marL="514350" indent="-514350">
              <a:buAutoNum type="arabicPeriod"/>
            </a:pPr>
            <a:r>
              <a:rPr lang="en-US" sz="2800" dirty="0"/>
              <a:t>Oral Narcotics</a:t>
            </a:r>
          </a:p>
          <a:p>
            <a:pPr marL="514350" indent="-514350">
              <a:buAutoNum type="arabicPeriod"/>
            </a:pPr>
            <a:r>
              <a:rPr lang="en-US" sz="2800" dirty="0"/>
              <a:t>Other medication</a:t>
            </a:r>
          </a:p>
          <a:p>
            <a:pPr marL="514350" indent="-514350">
              <a:buAutoNum type="arabicPeriod"/>
            </a:pPr>
            <a:r>
              <a:rPr lang="en-US" sz="2800" dirty="0"/>
              <a:t>I do not prescribe medication for pain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383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Opioids Information Graphic, link to accessible version follow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4108" r="2291" b="5711"/>
          <a:stretch/>
        </p:blipFill>
        <p:spPr bwMode="auto">
          <a:xfrm>
            <a:off x="314425" y="158751"/>
            <a:ext cx="4165170" cy="309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74" y="857250"/>
            <a:ext cx="4343400" cy="3257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4063" t="30469" r="58125" b="67321"/>
          <a:stretch/>
        </p:blipFill>
        <p:spPr>
          <a:xfrm>
            <a:off x="533400" y="3371525"/>
            <a:ext cx="3724174" cy="18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4063" t="38844" r="58125" b="47656"/>
          <a:stretch/>
        </p:blipFill>
        <p:spPr>
          <a:xfrm>
            <a:off x="533400" y="3550299"/>
            <a:ext cx="3724174" cy="1129002"/>
          </a:xfrm>
          <a:prstGeom prst="rect">
            <a:avLst/>
          </a:prstGeom>
        </p:spPr>
      </p:pic>
      <p:pic>
        <p:nvPicPr>
          <p:cNvPr id="11" name="Picture 2" descr="Opioids Information Graphic, link to accessible version follow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3" t="94288" r="2291" b="538"/>
          <a:stretch/>
        </p:blipFill>
        <p:spPr bwMode="auto">
          <a:xfrm>
            <a:off x="3883153" y="3079749"/>
            <a:ext cx="593395" cy="1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31176" t="30706" r="58125" b="67406"/>
          <a:stretch/>
        </p:blipFill>
        <p:spPr>
          <a:xfrm>
            <a:off x="609599" y="3562350"/>
            <a:ext cx="2770373" cy="209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1176" t="30706" r="58125" b="67406"/>
          <a:stretch/>
        </p:blipFill>
        <p:spPr>
          <a:xfrm>
            <a:off x="1524000" y="4470104"/>
            <a:ext cx="2733574" cy="2091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1176" t="30706" r="58125" b="67406"/>
          <a:stretch/>
        </p:blipFill>
        <p:spPr>
          <a:xfrm>
            <a:off x="2714574" y="3536478"/>
            <a:ext cx="152400" cy="45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31176" t="30706" r="58125" b="67406"/>
          <a:stretch/>
        </p:blipFill>
        <p:spPr>
          <a:xfrm>
            <a:off x="3456171" y="3536478"/>
            <a:ext cx="152400" cy="45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1176" t="30706" r="58125" b="67406"/>
          <a:stretch/>
        </p:blipFill>
        <p:spPr>
          <a:xfrm>
            <a:off x="1104213" y="3532580"/>
            <a:ext cx="152400" cy="457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51248" y="4574702"/>
            <a:ext cx="27927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Cicero et al. </a:t>
            </a:r>
            <a:r>
              <a:rPr lang="pt-BR" sz="1000" dirty="0">
                <a:solidFill>
                  <a:schemeClr val="bg1"/>
                </a:solidFill>
              </a:rPr>
              <a:t>JAMA Psych. 2014 Jul; 71(7):821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14287" y="4064511"/>
            <a:ext cx="3962400" cy="71703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57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000" t="23333" r="56000" b="37915"/>
          <a:stretch/>
        </p:blipFill>
        <p:spPr>
          <a:xfrm>
            <a:off x="560573" y="1463240"/>
            <a:ext cx="4277002" cy="3013509"/>
          </a:xfrm>
          <a:prstGeom prst="rect">
            <a:avLst/>
          </a:prstGeom>
        </p:spPr>
      </p:pic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03200" y="882414"/>
            <a:ext cx="8763000" cy="121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Retrospective review of NHANES surveys between 2007-2014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1502" y="4617880"/>
            <a:ext cx="2669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Shoag</a:t>
            </a:r>
            <a:r>
              <a:rPr lang="en-US" sz="1000" dirty="0">
                <a:solidFill>
                  <a:schemeClr val="bg1"/>
                </a:solidFill>
              </a:rPr>
              <a:t> et al. </a:t>
            </a:r>
            <a:r>
              <a:rPr lang="pt-BR" sz="1000" dirty="0">
                <a:solidFill>
                  <a:schemeClr val="bg1"/>
                </a:solidFill>
              </a:rPr>
              <a:t>J Urol. 2019 May;201(4S):e171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04213" y="2266950"/>
            <a:ext cx="3010588" cy="51823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5068186" y="1986543"/>
            <a:ext cx="3276600" cy="1384995"/>
          </a:xfrm>
          <a:prstGeom prst="rect">
            <a:avLst/>
          </a:prstGeom>
          <a:solidFill>
            <a:srgbClr val="6699CC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History of stones independently associated with opioid use (OR 1.27, p=0.006) when adjusting for age, gender, smoking status, number of healthcare visits in past year, and comorbid conditions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001" t="56667" r="72665" b="38333"/>
          <a:stretch/>
        </p:blipFill>
        <p:spPr>
          <a:xfrm>
            <a:off x="372548" y="392585"/>
            <a:ext cx="4653052" cy="39883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011732" y="3638550"/>
            <a:ext cx="3941268" cy="51823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551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03200" y="882414"/>
            <a:ext cx="8763000" cy="121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Review of </a:t>
            </a:r>
            <a:r>
              <a:rPr lang="en-US" sz="2200" kern="0" dirty="0" err="1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MarketScan</a:t>
            </a: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 claims data between 2009-2015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50,249 opioid naïve patients who underwent SWL, URS, PCNL and filled perioperative narcotic script identified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1502" y="461788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Said et al. </a:t>
            </a:r>
            <a:r>
              <a:rPr lang="pt-BR" sz="1000" dirty="0">
                <a:solidFill>
                  <a:schemeClr val="bg1"/>
                </a:solidFill>
              </a:rPr>
              <a:t>J Urol. 2019 May;201(4S):e325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314" y="2198956"/>
            <a:ext cx="8382886" cy="2246769"/>
          </a:xfrm>
          <a:prstGeom prst="rect">
            <a:avLst/>
          </a:prstGeom>
          <a:solidFill>
            <a:srgbClr val="6699CC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8.1% patients continued to fill narcotic script between 90-180 days after surgery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Prolonged use significantly associated with: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Greater perioperative total oral morphine equivalent prescribed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History of pain / mental health disorders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Substance / alcohol / tobacco use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665" t="56667" r="68001" b="36666"/>
          <a:stretch/>
        </p:blipFill>
        <p:spPr>
          <a:xfrm>
            <a:off x="203200" y="270367"/>
            <a:ext cx="5429589" cy="52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8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762000" y="1733550"/>
            <a:ext cx="7772400" cy="8572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How to address this issue?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09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41300" y="1339045"/>
            <a:ext cx="6388100" cy="121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Prospective assessment of patients at UNC undergoing 10 different types of urologic surgery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Postoperative pain medication regimen queried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Patients surveyed at 2 weeks postop regarding postoperative opioid usage, storage and disposal habits</a:t>
            </a:r>
          </a:p>
          <a:p>
            <a:pPr eaLnBrk="1" hangingPunct="1">
              <a:buClr>
                <a:srgbClr val="909090"/>
              </a:buClr>
              <a:defRPr/>
            </a:pPr>
            <a:r>
              <a:rPr lang="en-US" sz="2200" kern="0" dirty="0">
                <a:solidFill>
                  <a:schemeClr val="bg1"/>
                </a:solidFill>
                <a:ea typeface="ＭＳ Ｐゴシック" charset="-128"/>
                <a:cs typeface="Arial"/>
              </a:rPr>
              <a:t>Overall, 70% of respondents had unused meds</a:t>
            </a: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2975" y="4617880"/>
            <a:ext cx="2778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Hacker et al. </a:t>
            </a:r>
            <a:r>
              <a:rPr lang="pt-BR" sz="1000" dirty="0">
                <a:solidFill>
                  <a:schemeClr val="bg1"/>
                </a:solidFill>
              </a:rPr>
              <a:t>J Urol. 2018 May;199(4S):e1093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000" t="45000" r="63333" b="48333"/>
          <a:stretch/>
        </p:blipFill>
        <p:spPr>
          <a:xfrm>
            <a:off x="190500" y="438150"/>
            <a:ext cx="7200900" cy="62616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23255"/>
              </p:ext>
            </p:extLst>
          </p:nvPr>
        </p:nvGraphicFramePr>
        <p:xfrm>
          <a:off x="6858000" y="1602530"/>
          <a:ext cx="2057400" cy="24517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119945882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Urologic Surgeries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20122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Stent placement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10510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Ureteroscopy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63954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Cysto</a:t>
                      </a:r>
                      <a:r>
                        <a:rPr lang="en-US" sz="1400" u="none" strike="noStrike" dirty="0">
                          <a:effectLst/>
                        </a:rPr>
                        <a:t> / TUR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0691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Perc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Nephrolithotomy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2793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Penile / Urethral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28297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Scrotal / Testis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9470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Lap Nephrectomy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68286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Prostatectomy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8201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Cystectomy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35035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Major Oncology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6608793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304800" y="1310536"/>
            <a:ext cx="8547100" cy="121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22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52975" y="4617880"/>
            <a:ext cx="2778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Hacker et al. </a:t>
            </a:r>
            <a:r>
              <a:rPr lang="pt-BR" sz="1000" dirty="0">
                <a:solidFill>
                  <a:schemeClr val="bg1"/>
                </a:solidFill>
              </a:rPr>
              <a:t>J Urol. 2018 May;199(4S):e1093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000" t="45000" r="63333" b="48333"/>
          <a:stretch/>
        </p:blipFill>
        <p:spPr>
          <a:xfrm>
            <a:off x="190500" y="438150"/>
            <a:ext cx="7200900" cy="626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688" t="28125" r="51595" b="17969"/>
          <a:stretch/>
        </p:blipFill>
        <p:spPr>
          <a:xfrm>
            <a:off x="585973" y="1337013"/>
            <a:ext cx="5891027" cy="3280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8052" y="2333266"/>
            <a:ext cx="2173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47 URS patients received 792 opioid tablets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4400" y="3105150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 tablets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352800" y="3486150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 tablets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2687208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 tablets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13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52975" y="4617880"/>
            <a:ext cx="2778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Hacker et al. </a:t>
            </a:r>
            <a:r>
              <a:rPr lang="pt-BR" sz="1000" dirty="0">
                <a:solidFill>
                  <a:schemeClr val="bg1"/>
                </a:solidFill>
              </a:rPr>
              <a:t>J Urol. 2018 May;199(4S):e1093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000" t="45000" r="63333" b="48333"/>
          <a:stretch/>
        </p:blipFill>
        <p:spPr>
          <a:xfrm>
            <a:off x="190500" y="438150"/>
            <a:ext cx="7200900" cy="626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9972" t="28333" r="51334" b="16666"/>
          <a:stretch/>
        </p:blipFill>
        <p:spPr>
          <a:xfrm>
            <a:off x="457200" y="1204046"/>
            <a:ext cx="5870375" cy="33376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2975" y="1483238"/>
            <a:ext cx="26946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Of 792 opioid tablets, 498 pills unused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Only 34% reported receiving counseling on proper storage and disposal of meds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3961" y="2307632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63% of pills unused</a:t>
            </a:r>
          </a:p>
        </p:txBody>
      </p:sp>
    </p:spTree>
    <p:extLst>
      <p:ext uri="{BB962C8B-B14F-4D97-AF65-F5344CB8AC3E}">
        <p14:creationId xmlns:p14="http://schemas.microsoft.com/office/powerpoint/2010/main" val="32110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52975" y="4617880"/>
            <a:ext cx="2778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Hacker et al. </a:t>
            </a:r>
            <a:r>
              <a:rPr lang="pt-BR" sz="1000" dirty="0">
                <a:solidFill>
                  <a:schemeClr val="bg1"/>
                </a:solidFill>
              </a:rPr>
              <a:t>J Urol. 2018 May;199(4S):e1093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000" t="45000" r="63333" b="48333"/>
          <a:stretch/>
        </p:blipFill>
        <p:spPr>
          <a:xfrm>
            <a:off x="190500" y="438150"/>
            <a:ext cx="7200900" cy="626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0666" t="41667" r="52667" b="23333"/>
          <a:stretch/>
        </p:blipFill>
        <p:spPr>
          <a:xfrm>
            <a:off x="685800" y="1200150"/>
            <a:ext cx="3988487" cy="3350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843DE3-F0DF-4548-8C62-24D37E981662}"/>
              </a:ext>
            </a:extLst>
          </p:cNvPr>
          <p:cNvSpPr txBox="1"/>
          <p:nvPr/>
        </p:nvSpPr>
        <p:spPr>
          <a:xfrm>
            <a:off x="5015442" y="1460293"/>
            <a:ext cx="36713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Adherence to Protocol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88% for URS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97% for PCNL</a:t>
            </a:r>
          </a:p>
          <a:p>
            <a:pPr marL="800100" lvl="1" indent="-342900">
              <a:buFontTx/>
              <a:buChar char="-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</a:rPr>
              <a:t>No observed difference in post-op calls for narcotics or patient satisfaction with pain management scores</a:t>
            </a:r>
          </a:p>
          <a:p>
            <a:pPr marL="800100" lvl="1" indent="-342900">
              <a:buFontTx/>
              <a:buChar char="-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762000" y="1733550"/>
            <a:ext cx="7772400" cy="85725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How about eliminating postoperative opioid use altogether?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71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69334" y="266700"/>
            <a:ext cx="8593666" cy="3676650"/>
          </a:xfrm>
        </p:spPr>
        <p:txBody>
          <a:bodyPr anchor="t"/>
          <a:lstStyle/>
          <a:p>
            <a:pPr algn="l"/>
            <a:r>
              <a:rPr lang="en-US" altLang="en-US" sz="3200" b="1" dirty="0">
                <a:latin typeface="Arial"/>
                <a:cs typeface="Arial"/>
              </a:rPr>
              <a:t>What imaging </a:t>
            </a:r>
            <a:r>
              <a:rPr lang="en-US" altLang="en-US" sz="3200" b="1" dirty="0" smtClean="0">
                <a:latin typeface="Arial"/>
                <a:cs typeface="Arial"/>
              </a:rPr>
              <a:t>do </a:t>
            </a:r>
            <a:r>
              <a:rPr lang="en-US" altLang="en-US" sz="3200" b="1" dirty="0">
                <a:latin typeface="Arial"/>
                <a:cs typeface="Arial"/>
              </a:rPr>
              <a:t>you </a:t>
            </a:r>
            <a:r>
              <a:rPr lang="en-US" altLang="en-US" sz="3200" b="1" dirty="0" smtClean="0">
                <a:latin typeface="Arial"/>
                <a:cs typeface="Arial"/>
              </a:rPr>
              <a:t>use first </a:t>
            </a:r>
            <a:r>
              <a:rPr lang="en-US" altLang="en-US" sz="3200" b="1" dirty="0">
                <a:latin typeface="Arial"/>
                <a:cs typeface="Arial"/>
              </a:rPr>
              <a:t>to assess patients with flank pain concerning for stones?</a:t>
            </a:r>
            <a:endParaRPr lang="en-US" altLang="en-US" sz="3200" b="1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200" y="1809750"/>
            <a:ext cx="8974666" cy="128111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800" dirty="0"/>
              <a:t>Standard CT scan</a:t>
            </a:r>
          </a:p>
          <a:p>
            <a:pPr marL="514350" indent="-514350">
              <a:buAutoNum type="arabicPeriod"/>
            </a:pPr>
            <a:r>
              <a:rPr lang="en-US" sz="2800" dirty="0"/>
              <a:t>Low dose CT scan</a:t>
            </a:r>
          </a:p>
          <a:p>
            <a:pPr marL="514350" indent="-514350">
              <a:buAutoNum type="arabicPeriod"/>
            </a:pPr>
            <a:r>
              <a:rPr lang="en-US" sz="2800" dirty="0"/>
              <a:t>KUB</a:t>
            </a:r>
          </a:p>
          <a:p>
            <a:pPr marL="514350" indent="-514350">
              <a:buAutoNum type="arabicPeriod"/>
            </a:pPr>
            <a:r>
              <a:rPr lang="en-US" sz="2800" dirty="0"/>
              <a:t>Renal ultrasound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I </a:t>
            </a:r>
            <a:r>
              <a:rPr lang="en-US" sz="2800" dirty="0"/>
              <a:t>do not routinely obtain imaging for stone symptoms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40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196516" y="922393"/>
            <a:ext cx="8763000" cy="121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Retrospective review of non-opioid protocol in selected patients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Unanticipated phone calls, ED visits and need for opioid refills evaluated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9665" y="4616575"/>
            <a:ext cx="28023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Sobel et al. </a:t>
            </a:r>
            <a:r>
              <a:rPr lang="pt-BR" sz="1000" dirty="0">
                <a:solidFill>
                  <a:schemeClr val="bg1"/>
                </a:solidFill>
              </a:rPr>
              <a:t>J Endourol. 2018 Nov;32(11):1044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334" t="30000" r="56000" b="55000"/>
          <a:stretch/>
        </p:blipFill>
        <p:spPr>
          <a:xfrm>
            <a:off x="228600" y="171449"/>
            <a:ext cx="4724400" cy="733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666" t="21666" r="57335" b="38334"/>
          <a:stretch/>
        </p:blipFill>
        <p:spPr>
          <a:xfrm>
            <a:off x="2057400" y="1812746"/>
            <a:ext cx="6655994" cy="280252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553200" y="2019873"/>
            <a:ext cx="1981200" cy="93287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603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29665" y="4616575"/>
            <a:ext cx="28023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Sobel et al. </a:t>
            </a:r>
            <a:r>
              <a:rPr lang="pt-BR" sz="1000" dirty="0">
                <a:solidFill>
                  <a:schemeClr val="bg1"/>
                </a:solidFill>
              </a:rPr>
              <a:t>J Endourol. 2018 Nov;32(11):1044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334" t="30000" r="56000" b="55000"/>
          <a:stretch/>
        </p:blipFill>
        <p:spPr>
          <a:xfrm>
            <a:off x="228600" y="171449"/>
            <a:ext cx="4724400" cy="733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667" t="31667" r="75999" b="41666"/>
          <a:stretch/>
        </p:blipFill>
        <p:spPr>
          <a:xfrm>
            <a:off x="2514600" y="1352550"/>
            <a:ext cx="4379914" cy="241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4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152400" y="740972"/>
            <a:ext cx="8763000" cy="121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Retrospective review of patients without contraindication / allergy to NSAIDS receiving postop diclofenac instead of narcotics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Matched to prior patients receiving standard postop narcotics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9665" y="4616575"/>
            <a:ext cx="2768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Valadon et al. </a:t>
            </a:r>
            <a:r>
              <a:rPr lang="pt-BR" sz="1000" dirty="0">
                <a:solidFill>
                  <a:schemeClr val="bg1"/>
                </a:solidFill>
              </a:rPr>
              <a:t>J Urol. 2019 May;201(4S):e844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14" t="42464" r="54486" b="12989"/>
          <a:stretch/>
        </p:blipFill>
        <p:spPr>
          <a:xfrm>
            <a:off x="304800" y="1992657"/>
            <a:ext cx="6400800" cy="2592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333" t="44132" r="54000" b="45868"/>
          <a:stretch/>
        </p:blipFill>
        <p:spPr>
          <a:xfrm>
            <a:off x="457200" y="283772"/>
            <a:ext cx="4648200" cy="4572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200400" y="3099219"/>
            <a:ext cx="3533776" cy="29748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Oval 15"/>
          <p:cNvSpPr/>
          <p:nvPr/>
        </p:nvSpPr>
        <p:spPr>
          <a:xfrm>
            <a:off x="3228975" y="3562350"/>
            <a:ext cx="3533776" cy="59109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6858000" y="2191460"/>
            <a:ext cx="2057400" cy="2246769"/>
          </a:xfrm>
          <a:prstGeom prst="rect">
            <a:avLst/>
          </a:prstGeom>
          <a:solidFill>
            <a:srgbClr val="6699CC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Equivalent of 2500 hydrocodone tablets avoided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No narcotic naïve patient prior to surgery in NF-URS group required narcotic script compared to 4 of 20 in S-URS group</a:t>
            </a:r>
          </a:p>
        </p:txBody>
      </p:sp>
    </p:spTree>
    <p:extLst>
      <p:ext uri="{BB962C8B-B14F-4D97-AF65-F5344CB8AC3E}">
        <p14:creationId xmlns:p14="http://schemas.microsoft.com/office/powerpoint/2010/main" val="1971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152400" y="1297037"/>
            <a:ext cx="8763000" cy="121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Prospective assessment of standardized ERAS pathway for anesthetic care and postop management of URS patients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Urinary symptoms, pain and PROMIS surveys scores assessed before and after surgery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dirty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Unanticipated phone calls, ED visits and need for opioid refills queried using TN CSMD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lang="en-US" sz="2200" kern="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9665" y="4616575"/>
            <a:ext cx="2707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Gridley et al. </a:t>
            </a:r>
            <a:r>
              <a:rPr lang="pt-BR" sz="1000" dirty="0">
                <a:solidFill>
                  <a:schemeClr val="bg1"/>
                </a:solidFill>
              </a:rPr>
              <a:t>J Urol. 2019 May;201(4S):e549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667" t="33333" r="66667" b="56667"/>
          <a:stretch/>
        </p:blipFill>
        <p:spPr>
          <a:xfrm>
            <a:off x="324745" y="209550"/>
            <a:ext cx="6030320" cy="84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6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667" t="33333" r="66667" b="56667"/>
          <a:stretch/>
        </p:blipFill>
        <p:spPr>
          <a:xfrm>
            <a:off x="324745" y="209550"/>
            <a:ext cx="6030320" cy="841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9322" y="4616574"/>
            <a:ext cx="1579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of N Miller, MD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506706C-297F-42C2-81EF-1CCFB0BD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70100"/>
            <a:ext cx="8763000" cy="308609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-op Protocol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Patient counseled multiple times regarding no opioid plan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Gabapentin, Acetaminophen, B&amp;O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 and Ketorolac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Narcotic free intraoperative anesthesia per protocol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Written postop scripts for acetaminophen, ibuprofen, oxybutynin,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tamsulosin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given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Postop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Escalation protocol if patients calls</a:t>
            </a: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confirm patient 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taking postop meds as written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If pain &gt; 4/10 severity, initiate escalation </a:t>
            </a: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Tramadol 50 mg q 4-6 hrs prn, sig. 12 tablets</a:t>
            </a:r>
          </a:p>
        </p:txBody>
      </p:sp>
    </p:spTree>
    <p:extLst>
      <p:ext uri="{BB962C8B-B14F-4D97-AF65-F5344CB8AC3E}">
        <p14:creationId xmlns:p14="http://schemas.microsoft.com/office/powerpoint/2010/main" val="132729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000" t="20001" r="62000" b="22117"/>
          <a:stretch/>
        </p:blipFill>
        <p:spPr>
          <a:xfrm>
            <a:off x="1371600" y="205908"/>
            <a:ext cx="5715000" cy="44106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9322" y="4616574"/>
            <a:ext cx="1579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of N Miller, MD</a:t>
            </a:r>
          </a:p>
        </p:txBody>
      </p:sp>
    </p:spTree>
    <p:extLst>
      <p:ext uri="{BB962C8B-B14F-4D97-AF65-F5344CB8AC3E}">
        <p14:creationId xmlns:p14="http://schemas.microsoft.com/office/powerpoint/2010/main" val="320937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667" t="33333" r="66667" b="56667"/>
          <a:stretch/>
        </p:blipFill>
        <p:spPr>
          <a:xfrm>
            <a:off x="324745" y="209550"/>
            <a:ext cx="6030320" cy="841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9322" y="4616574"/>
            <a:ext cx="1579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of N Miller, MD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80DE40-4911-466D-855E-2692325A7E3A}"/>
              </a:ext>
            </a:extLst>
          </p:cNvPr>
          <p:cNvSpPr txBox="1"/>
          <p:nvPr/>
        </p:nvSpPr>
        <p:spPr>
          <a:xfrm>
            <a:off x="76200" y="1352550"/>
            <a:ext cx="213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bg1"/>
                </a:solidFill>
              </a:rPr>
              <a:t>Total </a:t>
            </a:r>
            <a:r>
              <a:rPr lang="en-US" sz="1800" dirty="0" smtClean="0">
                <a:solidFill>
                  <a:schemeClr val="bg1"/>
                </a:solidFill>
              </a:rPr>
              <a:t># pts </a:t>
            </a:r>
            <a:r>
              <a:rPr lang="en-US" sz="1800" dirty="0">
                <a:solidFill>
                  <a:schemeClr val="bg1"/>
                </a:solidFill>
              </a:rPr>
              <a:t>n=80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bg1"/>
                </a:solidFill>
              </a:rPr>
              <a:t>No difference between the groups in demographic data 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073E0100-8D16-4F0F-84AA-697A3D6ED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635572"/>
              </p:ext>
            </p:extLst>
          </p:nvPr>
        </p:nvGraphicFramePr>
        <p:xfrm>
          <a:off x="2286000" y="1400215"/>
          <a:ext cx="6616939" cy="2643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xmlns="" val="88747296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407688823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1725832722"/>
                    </a:ext>
                  </a:extLst>
                </a:gridCol>
                <a:gridCol w="978139">
                  <a:extLst>
                    <a:ext uri="{9D8B030D-6E8A-4147-A177-3AD203B41FA5}">
                      <a16:colId xmlns:a16="http://schemas.microsoft.com/office/drawing/2014/main" xmlns="" val="2669079860"/>
                    </a:ext>
                  </a:extLst>
                </a:gridCol>
              </a:tblGrid>
              <a:tr h="5226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Pre-ERAS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n=28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ERAS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n=52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5543364"/>
                  </a:ext>
                </a:extLst>
              </a:tr>
              <a:tr h="2919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 (%)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65" marR="51965" marT="25982" marB="25982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65" marR="51965" marT="25982" marB="2598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p-value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917017"/>
                  </a:ext>
                </a:extLst>
              </a:tr>
              <a:tr h="2613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 Opioid Prescription Dose (Mean MME)</a:t>
                      </a: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60.1 (41)</a:t>
                      </a: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 (26)</a:t>
                      </a: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</a:rPr>
                        <a:t>&lt;0.01*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0946789"/>
                  </a:ext>
                </a:extLst>
              </a:tr>
              <a:tr h="2613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Patients Discharged with Opioid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 (93)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(0)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&lt;0.01*</a:t>
                      </a:r>
                      <a:r>
                        <a:rPr lang="en-US" sz="1200" b="1" baseline="30000" dirty="0">
                          <a:effectLst/>
                        </a:rPr>
                        <a:t>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6095677"/>
                  </a:ext>
                </a:extLst>
              </a:tr>
              <a:tr h="2613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Total Discharge Rx (Mean MME)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57.9 (39.8)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(0)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&lt;0.01*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3920362"/>
                  </a:ext>
                </a:extLst>
              </a:tr>
              <a:tr h="2613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Postop Opioid Refill (VUMC)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(3.6)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(5.8)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947604"/>
                  </a:ext>
                </a:extLst>
              </a:tr>
              <a:tr h="2613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Postop Opioid Rx (non-VUMC)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 (0)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(3.8)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0.16</a:t>
                      </a:r>
                      <a:r>
                        <a:rPr lang="en-US" sz="1200" baseline="300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3423127"/>
                  </a:ext>
                </a:extLst>
              </a:tr>
              <a:tr h="2613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Postop Calls for Pain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 (25)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 (19)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0.9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6249772"/>
                  </a:ext>
                </a:extLst>
              </a:tr>
              <a:tr h="2613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Postop Acute Encounters for Pain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 (0)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(4)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0.46</a:t>
                      </a:r>
                      <a:r>
                        <a:rPr lang="en-US" sz="1200" baseline="300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788" marR="6878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7928201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9CB22C25-2D85-45D7-9029-8D6371597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6" y="4076294"/>
            <a:ext cx="6616939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Controlling for Age, Sex, Preoperative PROMIS 3a T score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Univariate analysis – too few events for multivariable regression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24F974-2D51-4127-B04C-DC29FFC2760E}"/>
              </a:ext>
            </a:extLst>
          </p:cNvPr>
          <p:cNvSpPr txBox="1"/>
          <p:nvPr/>
        </p:nvSpPr>
        <p:spPr>
          <a:xfrm>
            <a:off x="2971800" y="1400215"/>
            <a:ext cx="20942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Postoperative Outcomes</a:t>
            </a:r>
            <a:r>
              <a:rPr lang="en-US" alt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Multivariable Analysis</a:t>
            </a:r>
            <a:r>
              <a:rPr lang="en-US" altLang="en-US" sz="135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5133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667" t="33333" r="66667" b="56667"/>
          <a:stretch/>
        </p:blipFill>
        <p:spPr>
          <a:xfrm>
            <a:off x="324745" y="209550"/>
            <a:ext cx="6030320" cy="841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9322" y="4616574"/>
            <a:ext cx="1579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of N Miller, MD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55D7569-092B-4AA3-AB79-BADB12EAA4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186"/>
          <a:stretch/>
        </p:blipFill>
        <p:spPr>
          <a:xfrm>
            <a:off x="990037" y="1133205"/>
            <a:ext cx="5139257" cy="34959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0F15629-909F-4FE9-8BDB-292EF1268087}"/>
              </a:ext>
            </a:extLst>
          </p:cNvPr>
          <p:cNvSpPr txBox="1"/>
          <p:nvPr/>
        </p:nvSpPr>
        <p:spPr>
          <a:xfrm>
            <a:off x="2066593" y="2242656"/>
            <a:ext cx="159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6377A0E-AA3B-4BFF-A723-29CB2F57609E}"/>
              </a:ext>
            </a:extLst>
          </p:cNvPr>
          <p:cNvSpPr txBox="1"/>
          <p:nvPr/>
        </p:nvSpPr>
        <p:spPr>
          <a:xfrm>
            <a:off x="2175360" y="2242656"/>
            <a:ext cx="632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 = 0.03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81EC77D-049A-409D-9BA9-70A2F06C9381}"/>
              </a:ext>
            </a:extLst>
          </p:cNvPr>
          <p:cNvSpPr txBox="1"/>
          <p:nvPr/>
        </p:nvSpPr>
        <p:spPr>
          <a:xfrm>
            <a:off x="4890518" y="2343847"/>
            <a:ext cx="159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C6D01D-6AFA-4F7B-AD1B-D959A54686F1}"/>
              </a:ext>
            </a:extLst>
          </p:cNvPr>
          <p:cNvSpPr txBox="1"/>
          <p:nvPr/>
        </p:nvSpPr>
        <p:spPr>
          <a:xfrm>
            <a:off x="5029200" y="2339446"/>
            <a:ext cx="632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 = 0.04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B3F8643-A473-409B-A38E-9D33038350A5}"/>
              </a:ext>
            </a:extLst>
          </p:cNvPr>
          <p:cNvSpPr txBox="1"/>
          <p:nvPr/>
        </p:nvSpPr>
        <p:spPr>
          <a:xfrm>
            <a:off x="5389812" y="2055670"/>
            <a:ext cx="159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4B43C11-BF13-4C0B-BCCA-7D7193603998}"/>
              </a:ext>
            </a:extLst>
          </p:cNvPr>
          <p:cNvSpPr txBox="1"/>
          <p:nvPr/>
        </p:nvSpPr>
        <p:spPr>
          <a:xfrm>
            <a:off x="5500419" y="2055670"/>
            <a:ext cx="632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 = 0.03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14A14FC-48FE-4761-934E-AE4FD14874F7}"/>
              </a:ext>
            </a:extLst>
          </p:cNvPr>
          <p:cNvSpPr txBox="1"/>
          <p:nvPr/>
        </p:nvSpPr>
        <p:spPr>
          <a:xfrm>
            <a:off x="6620273" y="1352550"/>
            <a:ext cx="21336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bg1"/>
                </a:solidFill>
              </a:rPr>
              <a:t>Minimally important difference in PROMIS pain intensity and interference scores is 4-6 points to be clinically significant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5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Summary</a:t>
            </a:r>
            <a:endParaRPr lang="en-US" altLang="en-US" sz="32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1028700"/>
            <a:ext cx="868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Current kidney stone treatment contributes to the opioid epidemic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Minimizing narcotics exposure is key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lang="en-US" sz="2200" kern="0" noProof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Patient education and understanding regarding realistic expectations with pain management with stone treatment important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No or minimal narcotic protocols possible with </a:t>
            </a:r>
            <a:r>
              <a:rPr kumimoji="0" lang="en-US" sz="2200" b="0" i="0" u="none" strike="noStrike" kern="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ureteroscopy</a:t>
            </a:r>
            <a:r>
              <a:rPr kumimoji="0" lang="en-US" sz="2200" b="0" i="0" u="none" strike="noStrike" kern="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without clear negative patient effects</a:t>
            </a:r>
            <a:endParaRPr kumimoji="0" lang="en-US" sz="2200" b="0" i="0" u="none" strike="noStrike" kern="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724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ld well fo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9550"/>
            <a:ext cx="8109857" cy="425767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  <a:effectLst>
            <a:reflection stA="86000" endPos="9000" dist="12700" dir="5400000" sy="-100000" algn="bl" rotWithShape="0"/>
          </a:effectLst>
        </p:spPr>
      </p:pic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3886200" y="4003492"/>
            <a:ext cx="4876800" cy="857250"/>
          </a:xfrm>
        </p:spPr>
        <p:txBody>
          <a:bodyPr/>
          <a:lstStyle/>
          <a:p>
            <a:pPr algn="l"/>
            <a:r>
              <a:rPr lang="en-US" altLang="en-US" sz="2400" b="1" dirty="0">
                <a:solidFill>
                  <a:schemeClr val="bg1"/>
                </a:solidFill>
                <a:latin typeface="Arial"/>
                <a:cs typeface="Arial"/>
              </a:rPr>
              <a:t>davis_viprakasit@med.unc.edu</a:t>
            </a:r>
            <a:endParaRPr lang="en-US" altLang="en-US" sz="2400" dirty="0"/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3F829A-2713-4307-AEBF-90F19E6EE323}"/>
              </a:ext>
            </a:extLst>
          </p:cNvPr>
          <p:cNvSpPr/>
          <p:nvPr/>
        </p:nvSpPr>
        <p:spPr>
          <a:xfrm>
            <a:off x="5958568" y="3541827"/>
            <a:ext cx="2194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+mn-lt"/>
                <a:cs typeface="Arial"/>
              </a:rPr>
              <a:t>@</a:t>
            </a:r>
            <a:r>
              <a:rPr lang="en-US" altLang="en-US" b="1" dirty="0" err="1">
                <a:solidFill>
                  <a:schemeClr val="bg1"/>
                </a:solidFill>
                <a:latin typeface="+mn-lt"/>
                <a:cs typeface="Arial"/>
              </a:rPr>
              <a:t>dviprakasit</a:t>
            </a:r>
            <a:endParaRPr lang="en-US" b="1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643C71-22F1-4A5B-AB2A-E2C5CF027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3573924"/>
            <a:ext cx="461962" cy="4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5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altLang="en-US" sz="32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What Does the AUA Recommend?</a:t>
            </a:r>
            <a:endParaRPr lang="en-US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02306" y="4611529"/>
            <a:ext cx="2315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Fulgham</a:t>
            </a:r>
            <a:r>
              <a:rPr lang="en-US" sz="1000" dirty="0">
                <a:solidFill>
                  <a:schemeClr val="bg1"/>
                </a:solidFill>
              </a:rPr>
              <a:t> et al. J </a:t>
            </a:r>
            <a:r>
              <a:rPr lang="en-US" sz="1000" dirty="0" err="1">
                <a:solidFill>
                  <a:schemeClr val="bg1"/>
                </a:solidFill>
              </a:rPr>
              <a:t>Urol</a:t>
            </a:r>
            <a:r>
              <a:rPr lang="en-US" sz="1000" dirty="0">
                <a:solidFill>
                  <a:schemeClr val="bg1"/>
                </a:solidFill>
              </a:rPr>
              <a:t> 2013; 189, 1203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834" t="32222" r="13333" b="44074"/>
          <a:stretch/>
        </p:blipFill>
        <p:spPr>
          <a:xfrm>
            <a:off x="674914" y="2242845"/>
            <a:ext cx="7750868" cy="1362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6666" t="54444" r="16667" b="33704"/>
          <a:stretch/>
        </p:blipFill>
        <p:spPr>
          <a:xfrm>
            <a:off x="685800" y="1264395"/>
            <a:ext cx="7010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sz="3200" b="1" dirty="0" err="1">
                <a:solidFill>
                  <a:schemeClr val="bg1"/>
                </a:solidFill>
                <a:latin typeface="+mn-lt"/>
                <a:ea typeface="ＭＳ Ｐゴシック" charset="-128"/>
              </a:rPr>
              <a:t>Noncontrast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 CT abdomen / pelvis</a:t>
            </a:r>
            <a:endParaRPr lang="en-US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4864101"/>
            <a:ext cx="1087279" cy="279400"/>
          </a:xfrm>
          <a:prstGeom prst="rect">
            <a:avLst/>
          </a:prstGeom>
        </p:spPr>
      </p:pic>
      <p:pic>
        <p:nvPicPr>
          <p:cNvPr id="9" name="Picture 8" descr="Screen Shot 2016-02-20 at 8.45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2" y="4864101"/>
            <a:ext cx="1087279" cy="2794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430D352-DB83-4485-928A-A67F56E79B03}"/>
              </a:ext>
            </a:extLst>
          </p:cNvPr>
          <p:cNvSpPr txBox="1">
            <a:spLocks/>
          </p:cNvSpPr>
          <p:nvPr/>
        </p:nvSpPr>
        <p:spPr bwMode="auto">
          <a:xfrm>
            <a:off x="228600" y="1028700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rgbClr val="335FB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24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Font typeface="Arial" charset="0"/>
              <a:buChar char="»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18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1</a:t>
            </a:r>
            <a:r>
              <a:rPr lang="en-US" sz="2200" baseline="30000" dirty="0">
                <a:solidFill>
                  <a:schemeClr val="bg1"/>
                </a:solidFill>
                <a:ea typeface="ＭＳ Ｐゴシック" charset="-128"/>
              </a:rPr>
              <a:t>st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Line Imaging for flank pain / suspected stone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  <a:ea typeface="ＭＳ Ｐゴシック" charset="-128"/>
              </a:rPr>
              <a:t>Sensitivity </a:t>
            </a:r>
            <a:r>
              <a:rPr lang="en-US" sz="2000" dirty="0">
                <a:solidFill>
                  <a:schemeClr val="bg1"/>
                </a:solidFill>
                <a:ea typeface="ＭＳ Ｐゴシック" charset="-128"/>
              </a:rPr>
              <a:t>(95-98%), Specificity (96-98%) for </a:t>
            </a:r>
            <a:r>
              <a:rPr lang="en-US" sz="2000" dirty="0" smtClean="0">
                <a:solidFill>
                  <a:schemeClr val="bg1"/>
                </a:solidFill>
                <a:ea typeface="ＭＳ Ｐゴシック" charset="-128"/>
              </a:rPr>
              <a:t>renal and ureteral stone </a:t>
            </a:r>
            <a:r>
              <a:rPr lang="en-US" sz="2000" dirty="0">
                <a:solidFill>
                  <a:schemeClr val="bg1"/>
                </a:solidFill>
                <a:ea typeface="ＭＳ Ｐゴシック" charset="-128"/>
              </a:rPr>
              <a:t>identification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a typeface="ＭＳ Ｐゴシック" charset="-128"/>
              </a:rPr>
              <a:t>Evaluation of obstruction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a typeface="ＭＳ Ｐゴシック" charset="-128"/>
              </a:rPr>
              <a:t>Alternative diagnosis (10%)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a typeface="ＭＳ Ｐゴシック" charset="-128"/>
              </a:rPr>
              <a:t>Preoperative evaluation / predicts treatment success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a typeface="ＭＳ Ｐゴシック" charset="-128"/>
              </a:rPr>
              <a:t>Stone composition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ea typeface="ＭＳ Ｐゴシック" charset="-128"/>
              </a:rPr>
              <a:t>Metabolic activity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3817" y="4611529"/>
            <a:ext cx="30492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Lipkin</a:t>
            </a:r>
            <a:r>
              <a:rPr lang="en-US" sz="1000" dirty="0">
                <a:solidFill>
                  <a:schemeClr val="bg1"/>
                </a:solidFill>
              </a:rPr>
              <a:t> and Preminger. </a:t>
            </a:r>
            <a:r>
              <a:rPr lang="en-US" sz="1000" dirty="0" err="1">
                <a:solidFill>
                  <a:schemeClr val="bg1"/>
                </a:solidFill>
              </a:rPr>
              <a:t>Urol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Clin</a:t>
            </a:r>
            <a:r>
              <a:rPr lang="en-US" sz="1000" dirty="0">
                <a:solidFill>
                  <a:schemeClr val="bg1"/>
                </a:solidFill>
              </a:rPr>
              <a:t> N Am 2013; 40, 47</a:t>
            </a:r>
          </a:p>
        </p:txBody>
      </p:sp>
    </p:spTree>
    <p:extLst>
      <p:ext uri="{BB962C8B-B14F-4D97-AF65-F5344CB8AC3E}">
        <p14:creationId xmlns:p14="http://schemas.microsoft.com/office/powerpoint/2010/main" val="36489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48350" y="4582462"/>
            <a:ext cx="329565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r>
              <a:rPr lang="en-US" sz="1000" dirty="0">
                <a:solidFill>
                  <a:schemeClr val="bg1"/>
                </a:solidFill>
                <a:latin typeface="+mn-lt"/>
              </a:rPr>
              <a:t>Smith-Birdman et al. Arch Intern Med 2009; 169, </a:t>
            </a: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2078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167" t="24814" r="24583" b="31482"/>
          <a:stretch/>
        </p:blipFill>
        <p:spPr>
          <a:xfrm>
            <a:off x="1714500" y="1200150"/>
            <a:ext cx="5838018" cy="280035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886450" y="2514600"/>
            <a:ext cx="633030" cy="120015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5829301" y="222885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15 </a:t>
            </a:r>
            <a:r>
              <a:rPr lang="en-US" sz="1800" b="1" dirty="0" err="1">
                <a:solidFill>
                  <a:schemeClr val="accent2"/>
                </a:solidFill>
              </a:rPr>
              <a:t>mSv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152400" y="171450"/>
            <a:ext cx="7772400" cy="857250"/>
          </a:xfrm>
        </p:spPr>
        <p:txBody>
          <a:bodyPr/>
          <a:lstStyle/>
          <a:p>
            <a:pPr algn="l"/>
            <a:r>
              <a:rPr lang="en-US" sz="3200" b="1" dirty="0" err="1">
                <a:solidFill>
                  <a:schemeClr val="bg1"/>
                </a:solidFill>
                <a:latin typeface="+mn-lt"/>
                <a:ea typeface="ＭＳ Ｐゴシック" charset="-128"/>
              </a:rPr>
              <a:t>Noncontrast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 CT abdomen / pelvis</a:t>
            </a:r>
            <a:endParaRPr lang="en-US" alt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90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43700" y="4629150"/>
            <a:ext cx="240030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r>
              <a:rPr lang="en-US" sz="1000" dirty="0" err="1" smtClean="0">
                <a:solidFill>
                  <a:schemeClr val="bg1"/>
                </a:solidFill>
                <a:latin typeface="+mn-lt"/>
              </a:rPr>
              <a:t>Ferrandino</a:t>
            </a: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 et al. J </a:t>
            </a:r>
            <a:r>
              <a:rPr lang="en-US" sz="1000" dirty="0" err="1">
                <a:solidFill>
                  <a:schemeClr val="bg1"/>
                </a:solidFill>
                <a:latin typeface="+mn-lt"/>
              </a:rPr>
              <a:t>Urol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 2009; 181, </a:t>
            </a: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668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9487" t="29260" r="23355" b="62028"/>
          <a:stretch/>
        </p:blipFill>
        <p:spPr>
          <a:xfrm>
            <a:off x="381000" y="285750"/>
            <a:ext cx="4622052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000" t="35185" r="31667" b="34444"/>
          <a:stretch/>
        </p:blipFill>
        <p:spPr>
          <a:xfrm>
            <a:off x="4800600" y="1440708"/>
            <a:ext cx="4140645" cy="184528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348" y="1115991"/>
            <a:ext cx="4691849" cy="302895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dirty="0">
                <a:ea typeface="ＭＳ Ｐゴシック" charset="-128"/>
              </a:rPr>
              <a:t>Review of 108 patients </a:t>
            </a:r>
            <a:r>
              <a:rPr lang="en-US" sz="2200" dirty="0" smtClean="0">
                <a:ea typeface="ＭＳ Ｐゴシック" charset="-128"/>
              </a:rPr>
              <a:t>evaluated for symptomatic </a:t>
            </a:r>
            <a:r>
              <a:rPr lang="en-US" sz="2200" dirty="0">
                <a:ea typeface="ＭＳ Ｐゴシック" charset="-128"/>
              </a:rPr>
              <a:t>stone </a:t>
            </a:r>
            <a:r>
              <a:rPr lang="en-US" sz="2200" dirty="0" smtClean="0">
                <a:ea typeface="ＭＳ Ｐゴシック" charset="-128"/>
              </a:rPr>
              <a:t>episode</a:t>
            </a:r>
            <a:endParaRPr lang="en-US" sz="2200" dirty="0">
              <a:ea typeface="ＭＳ Ｐゴシック" charset="-128"/>
            </a:endParaRPr>
          </a:p>
          <a:p>
            <a:pPr eaLnBrk="1" hangingPunct="1">
              <a:defRPr/>
            </a:pPr>
            <a:r>
              <a:rPr lang="en-US" sz="2200" dirty="0">
                <a:ea typeface="ＭＳ Ｐゴシック" charset="-128"/>
              </a:rPr>
              <a:t>Evaluated </a:t>
            </a:r>
            <a:r>
              <a:rPr lang="en-US" sz="2200" dirty="0" smtClean="0">
                <a:ea typeface="ＭＳ Ｐゴシック" charset="-128"/>
              </a:rPr>
              <a:t># of stone </a:t>
            </a:r>
            <a:r>
              <a:rPr lang="en-US" sz="2200" dirty="0">
                <a:ea typeface="ＭＳ Ｐゴシック" charset="-128"/>
              </a:rPr>
              <a:t>imaging studies within 1 year of episode</a:t>
            </a:r>
          </a:p>
          <a:p>
            <a:pPr eaLnBrk="1" hangingPunct="1">
              <a:defRPr/>
            </a:pPr>
            <a:r>
              <a:rPr lang="en-US" sz="2200" dirty="0">
                <a:ea typeface="ＭＳ Ｐゴシック" charset="-128"/>
              </a:rPr>
              <a:t>Mean = 4 studies</a:t>
            </a:r>
          </a:p>
          <a:p>
            <a:pPr eaLnBrk="1" hangingPunct="1">
              <a:defRPr/>
            </a:pPr>
            <a:r>
              <a:rPr lang="en-US" sz="2200" dirty="0">
                <a:ea typeface="ＭＳ Ｐゴシック" charset="-128"/>
              </a:rPr>
              <a:t>Mean = 1.7 CT scan</a:t>
            </a:r>
          </a:p>
          <a:p>
            <a:pPr eaLnBrk="1" hangingPunct="1">
              <a:defRPr/>
            </a:pPr>
            <a:r>
              <a:rPr lang="en-US" sz="2200" dirty="0">
                <a:ea typeface="ＭＳ Ｐゴシック" charset="-128"/>
              </a:rPr>
              <a:t>Mean effective dose = 29.7 </a:t>
            </a:r>
            <a:r>
              <a:rPr lang="en-US" sz="2200" dirty="0" err="1">
                <a:ea typeface="ＭＳ Ｐゴシック" charset="-128"/>
              </a:rPr>
              <a:t>mSv</a:t>
            </a:r>
            <a:r>
              <a:rPr lang="en-US" sz="2200" dirty="0">
                <a:ea typeface="ＭＳ Ｐゴシック" charset="-128"/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8175252" y="2001816"/>
            <a:ext cx="857250" cy="12573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Box 5"/>
          <p:cNvSpPr txBox="1"/>
          <p:nvPr/>
        </p:nvSpPr>
        <p:spPr>
          <a:xfrm>
            <a:off x="8229600" y="160560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291158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Custom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414141"/>
        </a:dk1>
        <a:lt1>
          <a:srgbClr val="FFFFFF"/>
        </a:lt1>
        <a:dk2>
          <a:srgbClr val="284B90"/>
        </a:dk2>
        <a:lt2>
          <a:srgbClr val="909090"/>
        </a:lt2>
        <a:accent1>
          <a:srgbClr val="BBE0E3"/>
        </a:accent1>
        <a:accent2>
          <a:srgbClr val="335FB7"/>
        </a:accent2>
        <a:accent3>
          <a:srgbClr val="FFFFFF"/>
        </a:accent3>
        <a:accent4>
          <a:srgbClr val="363636"/>
        </a:accent4>
        <a:accent5>
          <a:srgbClr val="DAEDEF"/>
        </a:accent5>
        <a:accent6>
          <a:srgbClr val="2D55A6"/>
        </a:accent6>
        <a:hlink>
          <a:srgbClr val="99CC00"/>
        </a:hlink>
        <a:folHlink>
          <a:srgbClr val="E9E0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72308</TotalTime>
  <Words>2448</Words>
  <Application>Microsoft Office PowerPoint</Application>
  <PresentationFormat>On-screen Show (16:9)</PresentationFormat>
  <Paragraphs>427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ＭＳ Ｐゴシック</vt:lpstr>
      <vt:lpstr>Arial</vt:lpstr>
      <vt:lpstr>Calibri</vt:lpstr>
      <vt:lpstr>Rod</vt:lpstr>
      <vt:lpstr>Times New Roman</vt:lpstr>
      <vt:lpstr>Blank Presentation</vt:lpstr>
      <vt:lpstr>Custom Design</vt:lpstr>
      <vt:lpstr>Controversies in Endourologic Kidney Stone Management</vt:lpstr>
      <vt:lpstr>Disclosures</vt:lpstr>
      <vt:lpstr>Outline</vt:lpstr>
      <vt:lpstr>Diagnosis and Evaluation:</vt:lpstr>
      <vt:lpstr>What imaging do you use first to assess patients with flank pain concerning for stones?</vt:lpstr>
      <vt:lpstr>What Does the AUA Recommend?</vt:lpstr>
      <vt:lpstr>Noncontrast CT abdomen / pelvis</vt:lpstr>
      <vt:lpstr>Noncontrast CT abdomen / pelvis</vt:lpstr>
      <vt:lpstr>PowerPoint Presentation</vt:lpstr>
      <vt:lpstr>Risk of Secondary Malignancy</vt:lpstr>
      <vt:lpstr>Low Dose Noncontrast CT scan</vt:lpstr>
      <vt:lpstr>PowerPoint Presentation</vt:lpstr>
      <vt:lpstr>Utilization of Low Dose CT</vt:lpstr>
      <vt:lpstr>What about using renal ultrasound?</vt:lpstr>
      <vt:lpstr>Renal Ultrasound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Surgical Treatment:</vt:lpstr>
      <vt:lpstr>During flexible ureteroscopy, what is your typical approach to stone treatment?</vt:lpstr>
      <vt:lpstr>URS Treatment Options of Renal / Ureteral Stones</vt:lpstr>
      <vt:lpstr>Stone Dusting</vt:lpstr>
      <vt:lpstr>Stone Dusting</vt:lpstr>
      <vt:lpstr>Utilization of Dusting Technique</vt:lpstr>
      <vt:lpstr>Stone Fragmentation / Extraction</vt:lpstr>
      <vt:lpstr>Stone Fragmentation / Extraction</vt:lpstr>
      <vt:lpstr>PowerPoint Presentation</vt:lpstr>
      <vt:lpstr>Importance of Minimizing Fragment Size and Residual Stones</vt:lpstr>
      <vt:lpstr>PowerPoint Presentation</vt:lpstr>
      <vt:lpstr>New Advances in Laser Technology to Minimize Residual Fragments</vt:lpstr>
      <vt:lpstr>Moses Platform for Holmium Laser</vt:lpstr>
      <vt:lpstr>Moses Platform for Holmium Laser</vt:lpstr>
      <vt:lpstr>Thulium Fiber Laser</vt:lpstr>
      <vt:lpstr>Thulium Fiber Laser</vt:lpstr>
      <vt:lpstr>Summary</vt:lpstr>
      <vt:lpstr>Postoperative Care:</vt:lpstr>
      <vt:lpstr>What pain med regimen do you typically prescribe after URS for stones?</vt:lpstr>
      <vt:lpstr>PowerPoint Presentation</vt:lpstr>
      <vt:lpstr>PowerPoint Presentation</vt:lpstr>
      <vt:lpstr>PowerPoint Presentation</vt:lpstr>
      <vt:lpstr>How to address this issue?</vt:lpstr>
      <vt:lpstr>PowerPoint Presentation</vt:lpstr>
      <vt:lpstr>PowerPoint Presentation</vt:lpstr>
      <vt:lpstr>PowerPoint Presentation</vt:lpstr>
      <vt:lpstr>PowerPoint Presentation</vt:lpstr>
      <vt:lpstr>How about eliminating postoperative opioid use altogether?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davis_viprakasit@med.unc.edu</vt:lpstr>
    </vt:vector>
  </TitlesOfParts>
  <Company>MSA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Davis Viprakasit</dc:creator>
  <cp:lastModifiedBy>Soya Bean</cp:lastModifiedBy>
  <cp:revision>1169</cp:revision>
  <cp:lastPrinted>2018-03-19T17:27:18Z</cp:lastPrinted>
  <dcterms:created xsi:type="dcterms:W3CDTF">2015-09-27T18:17:43Z</dcterms:created>
  <dcterms:modified xsi:type="dcterms:W3CDTF">2019-06-16T22:02:31Z</dcterms:modified>
</cp:coreProperties>
</file>