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6858000" type="screen4x3"/>
  <p:notesSz cx="6858000" cy="9144000"/>
  <p:embeddedFontLst>
    <p:embeddedFont>
      <p:font typeface="Cabin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BFC90F-C650-4B20-B221-83EFB35E5B9A}">
  <a:tblStyle styleId="{E6BFC90F-C650-4B20-B221-83EFB35E5B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4"/>
    <p:restoredTop sz="94648"/>
  </p:normalViewPr>
  <p:slideViewPr>
    <p:cSldViewPr snapToGrid="0">
      <p:cViewPr varScale="1">
        <p:scale>
          <a:sx n="121" d="100"/>
          <a:sy n="121" d="100"/>
        </p:scale>
        <p:origin x="156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0c78709e2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6" name="Google Shape;316;g40c78709e2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40c78709e2_0_6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0c78709e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40c78709e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0c78709e2_0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40c78709e2_0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0c78709e2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40c78709e2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0c78709e2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8" name="Google Shape;358;g40c78709e2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40c78709e2_0_7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f13e0dce1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f13e0dce1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3f13e0dce1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f13e0dc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f13e0dc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3f13e0dce1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0c78709e2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40c78709e2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0c78709e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40c78709e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0c78709e2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40c78709e2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0c78709e2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40c78709e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g40c78709e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0c78709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8" name="Google Shape;298;g40c78709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Alexandra_bukowski@med.unc.edu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203-947-2593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40c78709e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f13e0dc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chemeClr val="lt2"/>
              </a:buClr>
              <a:buSzPts val="1860"/>
              <a:buFont typeface="Arial"/>
              <a:buChar char="•"/>
            </a:pPr>
            <a:r>
              <a:rPr lang="en-US" sz="186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Examples: Bi-weekly curriculum meetings, Academic Technology Services, Alumni Buddy Progra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f13e0dc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678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2057400" y="1143000"/>
            <a:ext cx="3276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5486400" y="1143000"/>
            <a:ext cx="3276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678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 rot="5400000">
            <a:off x="2857500" y="342900"/>
            <a:ext cx="5105400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title"/>
          </p:nvPr>
        </p:nvSpPr>
        <p:spPr>
          <a:xfrm rot="5400000">
            <a:off x="4867275" y="2352675"/>
            <a:ext cx="6096000" cy="169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body" idx="1"/>
          </p:nvPr>
        </p:nvSpPr>
        <p:spPr>
          <a:xfrm rot="5400000">
            <a:off x="1400175" y="733425"/>
            <a:ext cx="6096000" cy="49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84582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41529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2"/>
          </p:nvPr>
        </p:nvSpPr>
        <p:spPr>
          <a:xfrm>
            <a:off x="4686300" y="1417638"/>
            <a:ext cx="41529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B2B2B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E7E5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p3" descr="UNC_logo_whi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3200" y="152400"/>
            <a:ext cx="2381250" cy="8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B2B2B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 rot="5400000">
            <a:off x="2194650" y="-396012"/>
            <a:ext cx="4830900" cy="84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 rot="5400000">
            <a:off x="5000550" y="2409750"/>
            <a:ext cx="55626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 rot="5400000">
            <a:off x="695250" y="371400"/>
            <a:ext cx="5562600" cy="6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84582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41529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2"/>
          </p:nvPr>
        </p:nvSpPr>
        <p:spPr>
          <a:xfrm>
            <a:off x="4686300" y="1417638"/>
            <a:ext cx="41529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B2B2B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28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30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31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p31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678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2057400" y="1143000"/>
            <a:ext cx="6705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B2B2B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 rot="5400000">
            <a:off x="2194650" y="-396012"/>
            <a:ext cx="4830900" cy="84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35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 rot="5400000">
            <a:off x="5000700" y="2409600"/>
            <a:ext cx="5562300" cy="21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 rot="5400000">
            <a:off x="695400" y="371250"/>
            <a:ext cx="5562300" cy="6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36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B2B2B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678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B2B2B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B2B2B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B2B2B2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B2B2B2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678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057400" y="1143000"/>
            <a:ext cx="6705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657600" y="6384925"/>
            <a:ext cx="3657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84582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84582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2200"/>
              <a:buFont typeface="Arial"/>
              <a:buChar char="»"/>
              <a:defRPr sz="22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B2B2B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ftr" idx="11"/>
          </p:nvPr>
        </p:nvSpPr>
        <p:spPr>
          <a:xfrm>
            <a:off x="2590800" y="6384925"/>
            <a:ext cx="4038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lexandra_bukowski@med.unc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hyperlink" Target="mailto:Malcolm_chapman@med.unc.edu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kelli_klinc@med.unc.edu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>
            <a:spLocks noGrp="1"/>
          </p:cNvSpPr>
          <p:nvPr>
            <p:ph type="title"/>
          </p:nvPr>
        </p:nvSpPr>
        <p:spPr>
          <a:xfrm>
            <a:off x="1371600" y="198120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Whitehead Medical Society</a:t>
            </a:r>
            <a:b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Interest Meeting</a:t>
            </a:r>
            <a:b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</a:b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7"/>
          <p:cNvSpPr txBox="1">
            <a:spLocks noGrp="1"/>
          </p:cNvSpPr>
          <p:nvPr>
            <p:ph type="dt" idx="10"/>
          </p:nvPr>
        </p:nvSpPr>
        <p:spPr>
          <a:xfrm>
            <a:off x="1981200" y="6384925"/>
            <a:ext cx="15240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9/</a:t>
            </a:r>
            <a:r>
              <a:rPr lang="en-US"/>
              <a:t>5/18</a:t>
            </a:r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7"/>
          <p:cNvSpPr txBox="1">
            <a:spLocks noGrp="1"/>
          </p:cNvSpPr>
          <p:nvPr>
            <p:ph type="sldNum" idx="12"/>
          </p:nvPr>
        </p:nvSpPr>
        <p:spPr>
          <a:xfrm>
            <a:off x="7467600" y="6384925"/>
            <a:ext cx="12954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457200" y="1078725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VP of </a:t>
            </a:r>
            <a:r>
              <a:rPr lang="en-US" sz="3600"/>
              <a:t>IT</a:t>
            </a:r>
            <a:endParaRPr sz="3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Kyle</a:t>
            </a:r>
            <a: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</a:b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564775" y="1734225"/>
            <a:ext cx="4564200" cy="2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2" marR="0" lvl="0" indent="-2905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3000"/>
              <a:t>un elections each year</a:t>
            </a:r>
            <a:endParaRPr sz="3000"/>
          </a:p>
          <a:p>
            <a:pPr marL="214312" marR="0" lvl="0" indent="-2905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Char char="•"/>
            </a:pPr>
            <a:r>
              <a:rPr lang="en-US" sz="3000"/>
              <a:t>Update and maintain the website</a:t>
            </a:r>
            <a:endParaRPr sz="3000"/>
          </a:p>
          <a:p>
            <a:pPr marL="214312" marR="0" lvl="0" indent="-2905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Char char="•"/>
            </a:pPr>
            <a:r>
              <a:rPr lang="en-US" sz="3000"/>
              <a:t>Facilitate Microsoft Teams for WMS</a:t>
            </a:r>
            <a:endParaRPr sz="3000"/>
          </a:p>
          <a:p>
            <a:pPr marL="214312" marR="0" lvl="0" indent="-2905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Char char="•"/>
            </a:pPr>
            <a:r>
              <a:rPr lang="en-US" sz="3000"/>
              <a:t>Attend IT meetings with OIS</a:t>
            </a:r>
            <a:endParaRPr sz="3000"/>
          </a:p>
          <a:p>
            <a:pPr marL="214312" marR="0" lvl="0" indent="-2905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Char char="•"/>
            </a:pPr>
            <a:r>
              <a:rPr lang="en-US" sz="3000"/>
              <a:t>Attend WMS meetings</a:t>
            </a:r>
            <a:endParaRPr sz="3000"/>
          </a:p>
          <a:p>
            <a:pPr marL="214312" marR="0" lvl="0" indent="-2905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Char char="•"/>
            </a:pPr>
            <a:r>
              <a:rPr lang="en-US" sz="3000"/>
              <a:t>Support other roles</a:t>
            </a:r>
            <a:endParaRPr sz="3000"/>
          </a:p>
          <a:p>
            <a:pPr marL="214312" marR="0" lvl="0" indent="-2905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Char char="•"/>
            </a:pPr>
            <a:r>
              <a:rPr lang="en-US" sz="3000"/>
              <a:t>Make the role your own!</a:t>
            </a:r>
            <a:endParaRPr sz="30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6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9/4/18</a:t>
            </a:r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6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6"/>
          <p:cNvSpPr/>
          <p:nvPr/>
        </p:nvSpPr>
        <p:spPr>
          <a:xfrm>
            <a:off x="5813676" y="5105400"/>
            <a:ext cx="3025500" cy="861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officer: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Kyle Bingham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Kyle_bingham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i@med.unc.edu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6"/>
          <p:cNvSpPr/>
          <p:nvPr/>
        </p:nvSpPr>
        <p:spPr>
          <a:xfrm>
            <a:off x="5393999" y="2081696"/>
            <a:ext cx="3330900" cy="199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E3B24-1EF7-1F49-8719-8DA950826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9"/>
            <a:ext cx="9144000" cy="68495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 txBox="1">
            <a:spLocks noGrp="1"/>
          </p:cNvSpPr>
          <p:nvPr>
            <p:ph type="title"/>
          </p:nvPr>
        </p:nvSpPr>
        <p:spPr>
          <a:xfrm>
            <a:off x="1030809" y="704489"/>
            <a:ext cx="70536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VP of Com</a:t>
            </a:r>
            <a:r>
              <a:rPr lang="en-US"/>
              <a:t>munity Service</a:t>
            </a: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Francie Jenkins</a:t>
            </a:r>
            <a:endParaRPr sz="3000"/>
          </a:p>
        </p:txBody>
      </p:sp>
      <p:sp>
        <p:nvSpPr>
          <p:cNvPr id="330" name="Google Shape;330;p47"/>
          <p:cNvSpPr txBox="1">
            <a:spLocks noGrp="1"/>
          </p:cNvSpPr>
          <p:nvPr>
            <p:ph type="body" idx="1"/>
          </p:nvPr>
        </p:nvSpPr>
        <p:spPr>
          <a:xfrm>
            <a:off x="292226" y="1878982"/>
            <a:ext cx="4674132" cy="344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n-US" sz="1800"/>
              <a:t>Main job: MS1 Day of Service</a:t>
            </a:r>
            <a:endParaRPr sz="180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Open position to promote community service however you want</a:t>
            </a:r>
            <a:endParaRPr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n-US" sz="1800"/>
              <a:t>Be creative</a:t>
            </a:r>
            <a:endParaRPr/>
          </a:p>
          <a:p>
            <a:pPr marL="742950" marR="0" lvl="1" indent="-285750" algn="l" rtl="0">
              <a:spcBef>
                <a:spcPts val="300"/>
              </a:spcBef>
              <a:spcAft>
                <a:spcPts val="0"/>
              </a:spcAft>
              <a:buClr>
                <a:srgbClr val="B2B2B2"/>
              </a:buClr>
              <a:buSzPts val="1500"/>
              <a:buFont typeface="Arial"/>
              <a:buChar char="»"/>
            </a:pPr>
            <a:r>
              <a:rPr lang="en-US" sz="15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Platelet donations</a:t>
            </a:r>
            <a:endParaRPr/>
          </a:p>
          <a:p>
            <a:pPr marL="742950" marR="0" lvl="1" indent="-285750" algn="l" rtl="0">
              <a:spcBef>
                <a:spcPts val="300"/>
              </a:spcBef>
              <a:spcAft>
                <a:spcPts val="0"/>
              </a:spcAft>
              <a:buClr>
                <a:srgbClr val="B2B2B2"/>
              </a:buClr>
              <a:buSzPts val="1500"/>
              <a:buFont typeface="Arial"/>
              <a:buChar char="»"/>
            </a:pPr>
            <a:r>
              <a:rPr lang="en-US" sz="1500"/>
              <a:t>Medical supply drive</a:t>
            </a:r>
            <a:endParaRPr/>
          </a:p>
          <a:p>
            <a:pPr marL="742950" marR="0" lvl="1" indent="-285750" algn="l" rtl="0">
              <a:spcBef>
                <a:spcPts val="300"/>
              </a:spcBef>
              <a:spcAft>
                <a:spcPts val="0"/>
              </a:spcAft>
              <a:buClr>
                <a:srgbClr val="B2B2B2"/>
              </a:buClr>
              <a:buSzPts val="1500"/>
              <a:buFont typeface="Arial"/>
              <a:buChar char="»"/>
            </a:pPr>
            <a:r>
              <a:rPr lang="en-US" sz="15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Fundraisers </a:t>
            </a:r>
            <a:endParaRPr sz="15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300"/>
              </a:spcBef>
              <a:spcAft>
                <a:spcPts val="0"/>
              </a:spcAft>
              <a:buClr>
                <a:srgbClr val="B2B2B2"/>
              </a:buClr>
              <a:buSzPts val="1500"/>
              <a:buFont typeface="Arial"/>
              <a:buChar char="»"/>
            </a:pPr>
            <a:r>
              <a:rPr lang="en-US" sz="1500"/>
              <a:t>Health fair</a:t>
            </a:r>
            <a:endParaRPr sz="1500"/>
          </a:p>
        </p:txBody>
      </p:sp>
      <p:pic>
        <p:nvPicPr>
          <p:cNvPr id="331" name="Google Shape;33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6359" y="1878982"/>
            <a:ext cx="3098990" cy="1526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0791" y="4507671"/>
            <a:ext cx="3652721" cy="136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2076" y="3931261"/>
            <a:ext cx="2116050" cy="194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/>
          <p:nvPr/>
        </p:nvSpPr>
        <p:spPr>
          <a:xfrm>
            <a:off x="533400" y="1533636"/>
            <a:ext cx="8118900" cy="45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Overview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21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2 Co-VPs of Student Recruitment</a:t>
            </a:r>
            <a:endParaRPr sz="1400">
              <a:solidFill>
                <a:srgbClr val="90909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0" marR="0" lvl="0" indent="-88900" algn="l" rtl="0">
              <a:spcBef>
                <a:spcPts val="21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Work closely with the UNC Admissions Office (especially Ms. Randee Reid and Joni James)</a:t>
            </a:r>
            <a:endParaRPr sz="1400">
              <a:solidFill>
                <a:srgbClr val="90909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0" marR="0" lvl="0" indent="-88900" algn="l" rtl="0">
              <a:spcBef>
                <a:spcPts val="21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Weekly commitment = ~</a:t>
            </a:r>
            <a:r>
              <a:rPr lang="en-US">
                <a:latin typeface="Cabin"/>
                <a:ea typeface="Cabin"/>
                <a:cs typeface="Cabin"/>
                <a:sym typeface="Cabin"/>
              </a:rPr>
              <a:t>1-2</a:t>
            </a: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hrs/person, </a:t>
            </a:r>
            <a:r>
              <a:rPr lang="en-US">
                <a:latin typeface="Cabin"/>
                <a:ea typeface="Cabin"/>
                <a:cs typeface="Cabin"/>
                <a:sym typeface="Cabin"/>
              </a:rPr>
              <a:t>closer to</a:t>
            </a: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 3hrs </a:t>
            </a:r>
            <a:r>
              <a:rPr lang="en-US">
                <a:latin typeface="Cabin"/>
                <a:ea typeface="Cabin"/>
                <a:cs typeface="Cabin"/>
                <a:sym typeface="Cabin"/>
              </a:rPr>
              <a:t>when planning Second Look (overall = low stress and really rewarding!)</a:t>
            </a:r>
            <a:endParaRPr/>
          </a:p>
          <a:p>
            <a:pPr marL="0" marR="0" lvl="0" indent="0" algn="l" rtl="0">
              <a:spcBef>
                <a:spcPts val="210"/>
              </a:spcBef>
              <a:spcAft>
                <a:spcPts val="0"/>
              </a:spcAft>
              <a:buNone/>
            </a:pPr>
            <a:b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u="sng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Tasks</a:t>
            </a:r>
            <a:endParaRPr sz="1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20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Coordination and Management of the MS1/MS2 </a:t>
            </a:r>
            <a:r>
              <a:rPr lang="en-US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Admissions Ambassador</a:t>
            </a:r>
            <a:r>
              <a:rPr lang="en-US" sz="140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Team</a:t>
            </a:r>
            <a:endParaRPr sz="1400">
              <a:solidFill>
                <a:srgbClr val="909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spcBef>
                <a:spcPts val="18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Selection and training of MS1/MS2 </a:t>
            </a:r>
            <a:r>
              <a:rPr lang="en-US">
                <a:latin typeface="Cabin"/>
                <a:ea typeface="Cabin"/>
                <a:cs typeface="Cabin"/>
                <a:sym typeface="Cabin"/>
              </a:rPr>
              <a:t>Ambassadors</a:t>
            </a:r>
            <a:endParaRPr sz="1400" b="0" i="0" u="none" strike="noStrike" cap="non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spcBef>
                <a:spcPts val="18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Scheduling of paired MS1/MS2 </a:t>
            </a:r>
            <a:r>
              <a:rPr lang="en-US">
                <a:latin typeface="Cabin"/>
                <a:ea typeface="Cabin"/>
                <a:cs typeface="Cabin"/>
                <a:sym typeface="Cabin"/>
              </a:rPr>
              <a:t>Ambassadors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for prospective students during the regular interview season</a:t>
            </a:r>
            <a:endParaRPr sz="1400" b="0" i="0" u="none" strike="noStrike" cap="non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spcBef>
                <a:spcPts val="18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Management of </a:t>
            </a:r>
            <a:r>
              <a:rPr lang="en-US">
                <a:latin typeface="Cabin"/>
                <a:ea typeface="Cabin"/>
                <a:cs typeface="Cabin"/>
                <a:sym typeface="Cabin"/>
              </a:rPr>
              <a:t>Ambassador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resources (polos, celebration dinner, etc)</a:t>
            </a:r>
            <a:endParaRPr sz="1400" b="0" i="0" u="none" strike="noStrike" cap="non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20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Management of the </a:t>
            </a:r>
            <a:r>
              <a:rPr lang="en-US" sz="140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Overnight Hosting </a:t>
            </a: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(and Airport Transportation) Program</a:t>
            </a:r>
            <a:endParaRPr sz="1400">
              <a:solidFill>
                <a:srgbClr val="909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spcBef>
                <a:spcPts val="18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Selection of UNCSOM overnight hosts from all years</a:t>
            </a:r>
            <a:endParaRPr sz="1400" b="0" i="0" u="none" strike="noStrike" cap="non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spcBef>
                <a:spcPts val="18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Coordinate scheduling between interviewing students and overnight hosts/drivers</a:t>
            </a:r>
            <a:endParaRPr sz="1400" b="0" i="0" u="none" strike="noStrike" cap="non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20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Coordination of </a:t>
            </a:r>
            <a:r>
              <a:rPr lang="en-US" sz="140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Second Look and Facebook Page </a:t>
            </a: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for prospective students</a:t>
            </a:r>
            <a:endParaRPr sz="1400">
              <a:solidFill>
                <a:srgbClr val="909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88900" algn="l" rtl="0">
              <a:spcBef>
                <a:spcPts val="204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</a:pPr>
            <a:r>
              <a:rPr lang="en-US" sz="14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Primary contact for </a:t>
            </a:r>
            <a:r>
              <a:rPr lang="en-US" sz="1400">
                <a:solidFill>
                  <a:srgbClr val="0070C0"/>
                </a:solidFill>
                <a:latin typeface="Cabin"/>
                <a:ea typeface="Cabin"/>
                <a:cs typeface="Cabin"/>
                <a:sym typeface="Cabin"/>
              </a:rPr>
              <a:t>prospective student questions and tours</a:t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spcBef>
                <a:spcPts val="18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Provide resources and contacts for prospective student inquires</a:t>
            </a:r>
            <a:endParaRPr sz="1400" b="0" i="0" u="none" strike="noStrike" cap="non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57212" marR="0" lvl="1" indent="-214312" algn="l" rtl="0">
              <a:spcBef>
                <a:spcPts val="182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Coordinate individual and/or group tours for prospective students outside of the regular interview season</a:t>
            </a:r>
            <a:endParaRPr sz="1400" b="0" i="0" u="none" strike="noStrike" cap="none">
              <a:solidFill>
                <a:srgbClr val="B2B2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8"/>
          <p:cNvSpPr txBox="1"/>
          <p:nvPr/>
        </p:nvSpPr>
        <p:spPr>
          <a:xfrm>
            <a:off x="2270150" y="6271325"/>
            <a:ext cx="52284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Chamara and Jackson (uncsomrecruitment@gmail.com)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40" name="Google Shape;340;p48"/>
          <p:cNvSpPr txBox="1">
            <a:spLocks noGrp="1"/>
          </p:cNvSpPr>
          <p:nvPr>
            <p:ph type="title" idx="4294967295"/>
          </p:nvPr>
        </p:nvSpPr>
        <p:spPr>
          <a:xfrm>
            <a:off x="1045209" y="923889"/>
            <a:ext cx="70536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VP</a:t>
            </a:r>
            <a:r>
              <a:rPr lang="en-US"/>
              <a:t>s of Student Recruitment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Chamara &amp; Jackson</a:t>
            </a:r>
            <a:endParaRPr sz="24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>
            <a:spLocks noGrp="1"/>
          </p:cNvSpPr>
          <p:nvPr>
            <p:ph type="title"/>
          </p:nvPr>
        </p:nvSpPr>
        <p:spPr>
          <a:xfrm>
            <a:off x="495300" y="8397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VP of Financial Affairs</a:t>
            </a:r>
            <a:endParaRPr sz="306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Craig Sweeney</a:t>
            </a:r>
            <a:br>
              <a:rPr lang="en-US" sz="306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</a:br>
            <a:endParaRPr sz="306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9"/>
          <p:cNvSpPr txBox="1">
            <a:spLocks noGrp="1"/>
          </p:cNvSpPr>
          <p:nvPr>
            <p:ph type="body" idx="1"/>
          </p:nvPr>
        </p:nvSpPr>
        <p:spPr>
          <a:xfrm>
            <a:off x="286805" y="1313038"/>
            <a:ext cx="8646600" cy="51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20"/>
              <a:buFont typeface="Arial"/>
              <a:buChar char="•"/>
            </a:pPr>
            <a:r>
              <a:rPr lang="en-US" sz="222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Weekly Responsibilities: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Bookkeeping and reimbursement/payment processing (very simple)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Serve as liaison between WMS officers and WMS financial accounts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Touch base with finance sub-committee </a:t>
            </a:r>
            <a:endParaRPr/>
          </a:p>
          <a:p>
            <a:pPr marL="342900" marR="0" lvl="0" indent="-342900" algn="l" rtl="0">
              <a:spcBef>
                <a:spcPts val="444"/>
              </a:spcBef>
              <a:spcAft>
                <a:spcPts val="0"/>
              </a:spcAft>
              <a:buClr>
                <a:schemeClr val="lt2"/>
              </a:buClr>
              <a:buSzPts val="2220"/>
              <a:buFont typeface="Arial"/>
              <a:buChar char="•"/>
            </a:pPr>
            <a:r>
              <a:rPr lang="en-US" sz="222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Annual Responsibilities: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Develop and maintain annual budget for WMS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Facilitate financial transparency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Help plan fun and important events! </a:t>
            </a:r>
            <a:endParaRPr/>
          </a:p>
          <a:p>
            <a:pPr marL="342900" marR="0" lvl="0" indent="-342900" algn="l" rtl="0">
              <a:spcBef>
                <a:spcPts val="444"/>
              </a:spcBef>
              <a:spcAft>
                <a:spcPts val="0"/>
              </a:spcAft>
              <a:buClr>
                <a:schemeClr val="lt2"/>
              </a:buClr>
              <a:buSzPts val="2220"/>
              <a:buFont typeface="Arial"/>
              <a:buChar char="•"/>
            </a:pPr>
            <a:r>
              <a:rPr lang="en-US" sz="222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Big Picture: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Support great initiatives put on by class leaders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Have a small role in many different facets of UNC SOM 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B2B2B2"/>
              </a:buClr>
              <a:buSzPts val="2035"/>
              <a:buFont typeface="Arial"/>
              <a:buChar char="»"/>
            </a:pPr>
            <a:r>
              <a:rPr lang="en-US" sz="2035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WMS Budget = WMS Priorities </a:t>
            </a:r>
            <a:endParaRPr/>
          </a:p>
          <a:p>
            <a:pPr marL="342900" marR="0" lvl="0" indent="-342900" algn="l" rtl="0">
              <a:spcBef>
                <a:spcPts val="444"/>
              </a:spcBef>
              <a:spcAft>
                <a:spcPts val="0"/>
              </a:spcAft>
              <a:buClr>
                <a:schemeClr val="lt2"/>
              </a:buClr>
              <a:buSzPts val="2220"/>
              <a:buFont typeface="Arial"/>
              <a:buChar char="•"/>
            </a:pPr>
            <a:r>
              <a:rPr lang="en-US" sz="222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Ideal Candidate: </a:t>
            </a:r>
            <a:r>
              <a:rPr lang="en-US" sz="222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initiator, team player, organized  </a:t>
            </a:r>
            <a:endParaRPr sz="2220" b="1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517237" y="868218"/>
            <a:ext cx="82719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VP for </a:t>
            </a:r>
            <a:r>
              <a:rPr lang="en-US"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Diversity</a:t>
            </a:r>
            <a: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 and Campus Affairs</a:t>
            </a:r>
            <a:endParaRPr sz="36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00"/>
              <a:t>Josh &amp; Kedeja</a:t>
            </a:r>
            <a:endParaRPr sz="3000"/>
          </a:p>
        </p:txBody>
      </p:sp>
      <p:sp>
        <p:nvSpPr>
          <p:cNvPr id="352" name="Google Shape;352;p50"/>
          <p:cNvSpPr txBox="1"/>
          <p:nvPr/>
        </p:nvSpPr>
        <p:spPr>
          <a:xfrm>
            <a:off x="889020" y="1997934"/>
            <a:ext cx="75282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Promote a culture of </a:t>
            </a:r>
            <a:r>
              <a:rPr lang="en-US" sz="3200" b="0" i="0" u="none" strike="noStrike" cap="none">
                <a:solidFill>
                  <a:srgbClr val="E58A05"/>
                </a:solidFill>
                <a:latin typeface="Arial"/>
                <a:ea typeface="Arial"/>
                <a:cs typeface="Arial"/>
                <a:sym typeface="Arial"/>
              </a:rPr>
              <a:t>inclusion</a:t>
            </a:r>
            <a:r>
              <a:rPr lang="en-US" sz="32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 and climate of respect</a:t>
            </a:r>
            <a:endParaRPr/>
          </a:p>
        </p:txBody>
      </p:sp>
      <p:sp>
        <p:nvSpPr>
          <p:cNvPr id="353" name="Google Shape;353;p50"/>
          <p:cNvSpPr txBox="1"/>
          <p:nvPr/>
        </p:nvSpPr>
        <p:spPr>
          <a:xfrm>
            <a:off x="759590" y="3194796"/>
            <a:ext cx="30507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sz="2800" b="0" i="0" u="none" strike="noStrike" cap="none">
                <a:solidFill>
                  <a:srgbClr val="E58A05"/>
                </a:solidFill>
                <a:latin typeface="Arial"/>
                <a:ea typeface="Arial"/>
                <a:cs typeface="Arial"/>
                <a:sym typeface="Arial"/>
              </a:rPr>
              <a:t>FUN Events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Doctors for Diversity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Multi-cultural Night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Diversity Cafe</a:t>
            </a:r>
            <a:endParaRPr/>
          </a:p>
        </p:txBody>
      </p:sp>
      <p:sp>
        <p:nvSpPr>
          <p:cNvPr id="354" name="Google Shape;354;p50"/>
          <p:cNvSpPr txBox="1"/>
          <p:nvPr/>
        </p:nvSpPr>
        <p:spPr>
          <a:xfrm>
            <a:off x="4477660" y="3194798"/>
            <a:ext cx="4490700" cy="13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sz="2800" b="0" i="0" u="none" strike="noStrike" cap="none">
                <a:solidFill>
                  <a:srgbClr val="E58A05"/>
                </a:solidFill>
                <a:latin typeface="Arial"/>
                <a:ea typeface="Arial"/>
                <a:cs typeface="Arial"/>
                <a:sym typeface="Arial"/>
              </a:rPr>
              <a:t>Representation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GPSF (General/Committee mtgs)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Facilitate dialogue among diversity-related Student Orgs (SNMA, LMSA, AMWA, QSA, MEMO, AAMSA)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Liaison between students, admin, WMS</a:t>
            </a:r>
            <a:endParaRPr/>
          </a:p>
        </p:txBody>
      </p:sp>
      <p:sp>
        <p:nvSpPr>
          <p:cNvPr id="355" name="Google Shape;355;p50"/>
          <p:cNvSpPr txBox="1"/>
          <p:nvPr/>
        </p:nvSpPr>
        <p:spPr>
          <a:xfrm>
            <a:off x="254700" y="5899075"/>
            <a:ext cx="89625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E58A05"/>
                </a:solidFill>
                <a:latin typeface="Arial"/>
                <a:ea typeface="Arial"/>
                <a:cs typeface="Arial"/>
                <a:sym typeface="Arial"/>
              </a:rPr>
              <a:t>hit </a:t>
            </a:r>
            <a:r>
              <a:rPr lang="en-US" sz="2400">
                <a:solidFill>
                  <a:srgbClr val="E58A05"/>
                </a:solidFill>
              </a:rPr>
              <a:t>us </a:t>
            </a:r>
            <a:r>
              <a:rPr lang="en-US" sz="2400" b="0" i="0" u="none" strike="noStrike" cap="none">
                <a:solidFill>
                  <a:srgbClr val="E58A05"/>
                </a:solidFill>
                <a:latin typeface="Arial"/>
                <a:ea typeface="Arial"/>
                <a:cs typeface="Arial"/>
                <a:sym typeface="Arial"/>
              </a:rPr>
              <a:t>up</a:t>
            </a: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: joshua_onyango@med.unc.edu/kedeja_adams@med.unc.edu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1"/>
          <p:cNvSpPr txBox="1">
            <a:spLocks noGrp="1"/>
          </p:cNvSpPr>
          <p:nvPr>
            <p:ph type="title"/>
          </p:nvPr>
        </p:nvSpPr>
        <p:spPr>
          <a:xfrm>
            <a:off x="495300" y="9144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VP of Advertising &amp; Outreach</a:t>
            </a:r>
            <a:b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</a:b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1"/>
          <p:cNvSpPr txBox="1">
            <a:spLocks noGrp="1"/>
          </p:cNvSpPr>
          <p:nvPr>
            <p:ph type="body" idx="1"/>
          </p:nvPr>
        </p:nvSpPr>
        <p:spPr>
          <a:xfrm>
            <a:off x="609600" y="1722438"/>
            <a:ext cx="50292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2" marR="0" lvl="0" indent="-2143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Manage external communications to promote WMS, advertise UNC SOM events, and communicate with student body</a:t>
            </a:r>
            <a:endParaRPr sz="18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14362" marR="0" lvl="1" indent="-214312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WMS Website: </a:t>
            </a:r>
            <a:r>
              <a:rPr lang="en-US"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Keep content up-to-date, create new content as necessary (work with VPs of IT and Research)</a:t>
            </a:r>
            <a:endParaRPr/>
          </a:p>
          <a:p>
            <a:pPr marL="614362" marR="0" lvl="1" indent="-112712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14362" marR="0" lvl="1" indent="-214312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WMS Social Media:</a:t>
            </a:r>
            <a:r>
              <a:rPr lang="en-US"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 Post regularly, advertise events, brag about UNC SOM, become Instagram influencer, etc.</a:t>
            </a:r>
            <a:endParaRPr/>
          </a:p>
          <a:p>
            <a:pPr marL="614362" marR="0" lvl="1" indent="-112712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14362" marR="0" lvl="1" indent="-214312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Student Activities Calendar: </a:t>
            </a:r>
            <a:r>
              <a:rPr lang="en-US"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Maintain activities calendar on Teams</a:t>
            </a:r>
            <a:endParaRPr sz="1600" b="1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14362" marR="0" lvl="1" indent="-112712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2" marR="0" lvl="0" indent="-214312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Liaison between UNC SOM and other student groups for joint events</a:t>
            </a:r>
            <a:endParaRPr sz="18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1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9/5/18</a:t>
            </a:r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1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1"/>
          <p:cNvSpPr/>
          <p:nvPr/>
        </p:nvSpPr>
        <p:spPr>
          <a:xfrm>
            <a:off x="5867400" y="4800600"/>
            <a:ext cx="3025500" cy="1354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contacts: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Allie Bukowski &amp; Malcolm Chapman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alexandra_bukowski@med.unc.edu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Malcolm_chapman@med.unc.edu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51" descr="013016_orientation_tour075-1024x706-cropped.png"/>
          <p:cNvPicPr preferRelativeResize="0"/>
          <p:nvPr/>
        </p:nvPicPr>
        <p:blipFill rotWithShape="1">
          <a:blip r:embed="rId5">
            <a:alphaModFix/>
          </a:blip>
          <a:srcRect l="8260" r="5518"/>
          <a:stretch/>
        </p:blipFill>
        <p:spPr>
          <a:xfrm>
            <a:off x="5740699" y="2187179"/>
            <a:ext cx="3250900" cy="2308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2"/>
          <p:cNvSpPr txBox="1">
            <a:spLocks noGrp="1"/>
          </p:cNvSpPr>
          <p:nvPr>
            <p:ph type="title"/>
          </p:nvPr>
        </p:nvSpPr>
        <p:spPr>
          <a:xfrm>
            <a:off x="419100" y="775996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Current Foundation Phase Officer</a:t>
            </a:r>
            <a:r>
              <a:rPr lang="en-US"/>
              <a:t>s</a:t>
            </a: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2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73" name="Google Shape;373;p52"/>
          <p:cNvGraphicFramePr/>
          <p:nvPr/>
        </p:nvGraphicFramePr>
        <p:xfrm>
          <a:off x="419088" y="1486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{E6BFC90F-C650-4B20-B221-83EFB35E5B9A}</a:tableStyleId>
              </a:tblPr>
              <a:tblGrid>
                <a:gridCol w="294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Foundation Phase Class Presidents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Sean Donohue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sean_donohue@med.unc.edu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919-747-1751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Foundation Phase Class Presidents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Ryan Searcy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ryan_searcy@med.unc.edu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919-610-5653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Student Affairs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Abby Loszko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abigail_loszko@med.unc.edu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980-322-2140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Student Affairs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Asim Lal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asim_lal@med.unc.edu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404-791-9066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Curriculum Affairs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Portia Nleya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portia_nleya@med.unc.edu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704-928-5369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Curriculum Affairs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Bailey Allen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bailey_allen@med.unc.edu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910-840-0651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32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Student Recruitment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Chamara Dharmasri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chamara_dharmasri@med.unc.edu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336-541-2998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Student Recruitment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Jackson Perry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jackson_perry@med.unc.edu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252-560-6833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IT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Kyle Bingham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kyle_bingham@med.unc.edu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828-748-1121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Research and Publications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Allie Bukowski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alexandra_bukowski@med.unc.edu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203-947-2593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Education Development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Malcolm Chapman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malcolm_chapman@med.unc.edu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904-504-0029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Community Service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Francie Jenkins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francie_jenkins@med.unc.edu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252-340-9529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1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Diversity and Campus Affairs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Kedeja Adams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kedeja_adams@med.unc.edu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VP of Financial Affairs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Craig Sweeney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craig_sweeney@med.unc.edu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540-850-9182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4A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59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/>
                        <a:t>Chief Advocate</a:t>
                      </a:r>
                      <a:endParaRPr sz="1000" b="1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Kelli Klinc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kelli_klinc@med.unc.edu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919-880-0972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Next Steps</a:t>
            </a: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3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8305800" cy="444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Platforms and intent to run due: </a:t>
            </a:r>
            <a:r>
              <a:rPr lang="en-US"/>
              <a:t>next Friday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 (9/</a:t>
            </a:r>
            <a:r>
              <a:rPr lang="en-US"/>
              <a:t>14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) by 5 pm.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Platforms Distributed: 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9/</a:t>
            </a:r>
            <a:r>
              <a:rPr lang="en-US"/>
              <a:t>14 -  9/16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Elections: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 Monday (9/</a:t>
            </a:r>
            <a:r>
              <a:rPr lang="en-US"/>
              <a:t>17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) - Tuesday (9/</a:t>
            </a:r>
            <a:r>
              <a:rPr lang="en-US"/>
              <a:t>18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en-US" sz="2800" b="1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Runoffs: 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Wednesday (9/</a:t>
            </a:r>
            <a:r>
              <a:rPr lang="en-US"/>
              <a:t>19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b="1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</a:pPr>
            <a:r>
              <a:rPr lang="en-US"/>
              <a:t>Save the date: </a:t>
            </a:r>
            <a:r>
              <a:rPr lang="en-US" sz="2800" b="0" i="0" u="sng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Whitehead Officer Retreat</a:t>
            </a:r>
            <a:r>
              <a:rPr lang="en-US" sz="2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 in October (date TBD)</a:t>
            </a:r>
            <a:endParaRPr sz="28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3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4152900" cy="483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4"/>
          <p:cNvSpPr txBox="1">
            <a:spLocks noGrp="1"/>
          </p:cNvSpPr>
          <p:nvPr>
            <p:ph type="body" idx="2"/>
          </p:nvPr>
        </p:nvSpPr>
        <p:spPr>
          <a:xfrm>
            <a:off x="4686300" y="1417638"/>
            <a:ext cx="4152900" cy="483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4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89" name="Google Shape;38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8540"/>
            <a:ext cx="9144000" cy="6176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4"/>
          <p:cNvSpPr/>
          <p:nvPr/>
        </p:nvSpPr>
        <p:spPr>
          <a:xfrm rot="-3469798">
            <a:off x="1669210" y="6050513"/>
            <a:ext cx="1195078" cy="68752"/>
          </a:xfrm>
          <a:prstGeom prst="left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5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4152900" cy="483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5"/>
          <p:cNvSpPr txBox="1">
            <a:spLocks noGrp="1"/>
          </p:cNvSpPr>
          <p:nvPr>
            <p:ph type="body" idx="2"/>
          </p:nvPr>
        </p:nvSpPr>
        <p:spPr>
          <a:xfrm>
            <a:off x="4686300" y="1417638"/>
            <a:ext cx="4152900" cy="483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5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400" name="Google Shape;40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200" y="556525"/>
            <a:ext cx="8949599" cy="630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Who We Are</a:t>
            </a: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8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8305800" cy="483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 b="0" i="1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The WMS is the officially recognized student government of the UNC SOM and serves the social, educational, and personal interests of the UNC SOM medical students.</a:t>
            </a:r>
            <a:endParaRPr/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endParaRPr sz="2800" b="0" i="1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endParaRPr sz="2800" b="0" i="1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8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9/</a:t>
            </a:r>
            <a:r>
              <a:rPr lang="en-US"/>
              <a:t>5</a:t>
            </a:r>
            <a:r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/>
              <a:t>18</a:t>
            </a:r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8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5095" y="3373723"/>
            <a:ext cx="2973809" cy="294293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/>
          <p:nvPr/>
        </p:nvSpPr>
        <p:spPr>
          <a:xfrm>
            <a:off x="3728550" y="6324600"/>
            <a:ext cx="17631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@unc_wms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Positions Available</a:t>
            </a: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39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8305800" cy="444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Foundation Phase Co-Presidents (2)</a:t>
            </a:r>
            <a:endParaRPr sz="24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2"/>
                </a:solidFill>
              </a:rPr>
              <a:t>VP of Student Affairs (2)</a:t>
            </a:r>
            <a:endParaRPr sz="2400"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Foundation Chief Advocate (1)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VP of Curriculum Affairs (2)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VP of Research and Publications (1)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VP of Education Development (1)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VP of Information Technology (1)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VP of Community Service (1)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VP of Student Recruitment (2)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VP of Financial Affairs (1)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VP of Campus and Diversity Affairs (1)</a:t>
            </a:r>
            <a:endParaRPr sz="24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/>
              <a:t>NEW: VP of Advertising and Outreach (1)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 txBox="1">
            <a:spLocks noGrp="1"/>
          </p:cNvSpPr>
          <p:nvPr>
            <p:ph type="title"/>
          </p:nvPr>
        </p:nvSpPr>
        <p:spPr>
          <a:xfrm>
            <a:off x="347550" y="664800"/>
            <a:ext cx="84489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6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Foundation Phase Co-Presidents</a:t>
            </a:r>
            <a:endParaRPr sz="306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06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Ryan &amp; Sean</a:t>
            </a:r>
            <a:endParaRPr sz="306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0"/>
          <p:cNvSpPr txBox="1">
            <a:spLocks noGrp="1"/>
          </p:cNvSpPr>
          <p:nvPr>
            <p:ph type="body" idx="1"/>
          </p:nvPr>
        </p:nvSpPr>
        <p:spPr>
          <a:xfrm>
            <a:off x="120400" y="1618200"/>
            <a:ext cx="5986500" cy="4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Noto Sans Symbols"/>
              <a:buChar char="➢"/>
            </a:pPr>
            <a:r>
              <a:rPr lang="en-US" sz="16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 as liaisons between the Foundation Phase classes and </a:t>
            </a:r>
            <a:br>
              <a:rPr lang="en-US" sz="16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faculty, staff and administration:</a:t>
            </a:r>
            <a:endParaRPr sz="24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Dean’s Luncheons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Curriculum Meetings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Town Halls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WMS Monthly Meetings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Noto Sans Symbols"/>
              <a:buChar char="➢"/>
            </a:pPr>
            <a:r>
              <a:rPr lang="en-US" sz="16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Organize important events for UNC SOM:</a:t>
            </a:r>
            <a:endParaRPr sz="24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Annual UNC Cadaver Memorial Service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Winter Gala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Fall and Spring Apparel Sales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Graduation and White Coat Ceremony Committee Members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Mixers with other schools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Noto Sans Symbols"/>
              <a:buChar char="➢"/>
            </a:pPr>
            <a:r>
              <a:rPr lang="en-US" sz="154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Whatever fun event your heart/class desires!</a:t>
            </a:r>
            <a:endParaRPr sz="22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Noto Sans Symbols"/>
              <a:buChar char="➢"/>
            </a:pPr>
            <a:r>
              <a:rPr lang="en-US" sz="16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Writing witty/informative Weekly Blasts</a:t>
            </a:r>
            <a:endParaRPr sz="24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Noto Sans Symbols"/>
              <a:buChar char="➢"/>
            </a:pPr>
            <a:r>
              <a:rPr lang="en-US" sz="16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 as a source of information about Whitehead and the School of Medicine for your peers and non-SOM students</a:t>
            </a:r>
            <a:endParaRPr sz="24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79"/>
              <a:buFont typeface="Noto Sans Symbols"/>
              <a:buChar char="➢"/>
            </a:pPr>
            <a:r>
              <a:rPr lang="en-US" sz="16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with and support WMS representatives to ensure the successful development of the MS1/2 UNC SOM experience</a:t>
            </a:r>
            <a:endParaRPr sz="167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5869270" y="4990201"/>
            <a:ext cx="3392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Sean_Donohue@med.unc.edu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Ryan_Searcy@med.unc.edu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7949" y="1544401"/>
            <a:ext cx="2299525" cy="330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>
            <a:spLocks noGrp="1"/>
          </p:cNvSpPr>
          <p:nvPr>
            <p:ph type="body" idx="1"/>
          </p:nvPr>
        </p:nvSpPr>
        <p:spPr>
          <a:xfrm>
            <a:off x="95250" y="2035975"/>
            <a:ext cx="5314800" cy="3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457200" lvl="0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Oversee all student organizations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Maintain updated list of registered orgs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Assist with the UNC registration process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Serve as liaison for the Student Union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Direct transition of leadership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Allocate funding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Facilitate reimbursements for activities/expenses</a:t>
            </a:r>
            <a:endParaRPr sz="1900">
              <a:solidFill>
                <a:schemeClr val="dk1"/>
              </a:solidFill>
            </a:endParaRPr>
          </a:p>
          <a:p>
            <a:pPr marL="914400" lvl="1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</a:pPr>
            <a:r>
              <a:rPr lang="en-US" sz="1900">
                <a:solidFill>
                  <a:schemeClr val="dk1"/>
                </a:solidFill>
              </a:rPr>
              <a:t>Help organize the activities fair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Coordinate Career Opportunities Series Lunches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Maintain student lounge and active lounge</a:t>
            </a:r>
            <a:endParaRPr sz="1900">
              <a:solidFill>
                <a:schemeClr val="dk1"/>
              </a:solidFill>
            </a:endParaRPr>
          </a:p>
          <a:p>
            <a:pPr marL="457200" lvl="0" indent="-3492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>
                <a:solidFill>
                  <a:schemeClr val="dk1"/>
                </a:solidFill>
              </a:rPr>
              <a:t>Participate in the HSL library committee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271" name="Google Shape;27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6250" y="1820494"/>
            <a:ext cx="3429148" cy="457219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1"/>
          <p:cNvSpPr txBox="1"/>
          <p:nvPr/>
        </p:nvSpPr>
        <p:spPr>
          <a:xfrm>
            <a:off x="0" y="254625"/>
            <a:ext cx="8915400" cy="20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1">
                <a:solidFill>
                  <a:schemeClr val="dk2"/>
                </a:solidFill>
              </a:rPr>
              <a:t>VPs of Student Affairs</a:t>
            </a:r>
            <a:endParaRPr sz="3060" b="1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60" b="1">
                <a:solidFill>
                  <a:schemeClr val="dk2"/>
                </a:solidFill>
              </a:rPr>
              <a:t>Abby &amp; Asim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-76200" y="544167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Chief Advocate</a:t>
            </a:r>
            <a:endParaRPr sz="27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Kelli Klinc</a:t>
            </a:r>
            <a:endParaRPr sz="1800"/>
          </a:p>
        </p:txBody>
      </p:sp>
      <p:sp>
        <p:nvSpPr>
          <p:cNvPr id="278" name="Google Shape;278;p42"/>
          <p:cNvSpPr txBox="1">
            <a:spLocks noGrp="1"/>
          </p:cNvSpPr>
          <p:nvPr>
            <p:ph type="body" idx="2"/>
          </p:nvPr>
        </p:nvSpPr>
        <p:spPr>
          <a:xfrm>
            <a:off x="347725" y="1866900"/>
            <a:ext cx="26505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95"/>
              <a:buFont typeface="Arial"/>
              <a:buNone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Responsibilities= All the FUN things!</a:t>
            </a:r>
            <a:endParaRPr sz="1600"/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Lake Weekend</a:t>
            </a:r>
            <a:endParaRPr sz="1600"/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College Cup</a:t>
            </a:r>
            <a:endParaRPr sz="1600"/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MS1 Orientation</a:t>
            </a:r>
            <a:endParaRPr sz="1600"/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Brown Bag Lunches</a:t>
            </a:r>
            <a:endParaRPr sz="1600"/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College Events </a:t>
            </a:r>
            <a:endParaRPr sz="16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/>
              <a:t>Working with some awesome classmates</a:t>
            </a:r>
            <a:endParaRPr sz="1600"/>
          </a:p>
          <a:p>
            <a:pPr marL="214312" marR="0" lvl="0" indent="-1320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295"/>
              <a:buFont typeface="Arial"/>
              <a:buNone/>
            </a:pPr>
            <a:endParaRPr sz="16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295"/>
              <a:buFont typeface="Arial"/>
              <a:buNone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You should run for this if…</a:t>
            </a:r>
            <a:endParaRPr sz="1600"/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You love people!</a:t>
            </a:r>
            <a:endParaRPr sz="1600"/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Your backup plan was to be a career camp counselor</a:t>
            </a:r>
            <a:endParaRPr sz="1600"/>
          </a:p>
          <a:p>
            <a:pPr marL="214312" marR="0" lvl="0" indent="-233680" algn="l" rtl="0">
              <a:lnSpc>
                <a:spcPct val="90000"/>
              </a:lnSpc>
              <a:spcBef>
                <a:spcPts val="259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You </a:t>
            </a:r>
            <a:r>
              <a:rPr lang="en-US" sz="1600"/>
              <a:t>enjoy event planning</a:t>
            </a:r>
            <a:endParaRPr sz="1600"/>
          </a:p>
        </p:txBody>
      </p:sp>
      <p:pic>
        <p:nvPicPr>
          <p:cNvPr id="279" name="Google Shape;279;p42"/>
          <p:cNvPicPr preferRelativeResize="0"/>
          <p:nvPr/>
        </p:nvPicPr>
        <p:blipFill rotWithShape="1">
          <a:blip r:embed="rId3">
            <a:alphaModFix/>
          </a:blip>
          <a:srcRect l="9400" t="11588" r="13289" b="16391"/>
          <a:stretch/>
        </p:blipFill>
        <p:spPr>
          <a:xfrm>
            <a:off x="2919263" y="1014625"/>
            <a:ext cx="3305452" cy="205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4392" y="3740100"/>
            <a:ext cx="2894356" cy="19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2"/>
          <p:cNvPicPr preferRelativeResize="0"/>
          <p:nvPr/>
        </p:nvPicPr>
        <p:blipFill rotWithShape="1">
          <a:blip r:embed="rId5">
            <a:alphaModFix/>
          </a:blip>
          <a:srcRect l="797" r="20219"/>
          <a:stretch/>
        </p:blipFill>
        <p:spPr>
          <a:xfrm>
            <a:off x="5378050" y="2615100"/>
            <a:ext cx="1929098" cy="16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2626" y="1090826"/>
            <a:ext cx="2052424" cy="205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/>
          <p:cNvPicPr preferRelativeResize="0"/>
          <p:nvPr/>
        </p:nvPicPr>
        <p:blipFill rotWithShape="1">
          <a:blip r:embed="rId7">
            <a:alphaModFix/>
          </a:blip>
          <a:srcRect r="6881" b="10865"/>
          <a:stretch/>
        </p:blipFill>
        <p:spPr>
          <a:xfrm>
            <a:off x="3150575" y="3429000"/>
            <a:ext cx="2801874" cy="178755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2"/>
          <p:cNvSpPr txBox="1"/>
          <p:nvPr/>
        </p:nvSpPr>
        <p:spPr>
          <a:xfrm>
            <a:off x="6600375" y="6000900"/>
            <a:ext cx="2253600" cy="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2"/>
                </a:solidFill>
                <a:hlinkClick r:id="rId8"/>
              </a:rPr>
              <a:t>kelli_klinc@med.unc.edu</a:t>
            </a:r>
            <a:endParaRPr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919-880-0972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3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/>
              <a:t>Ps</a:t>
            </a: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 of Curriculum Affairs</a:t>
            </a:r>
            <a:b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Portia Nleya and Bailey Allen</a:t>
            </a: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3"/>
          <p:cNvSpPr txBox="1">
            <a:spLocks noGrp="1"/>
          </p:cNvSpPr>
          <p:nvPr>
            <p:ph type="body" idx="1"/>
          </p:nvPr>
        </p:nvSpPr>
        <p:spPr>
          <a:xfrm>
            <a:off x="381000" y="1417638"/>
            <a:ext cx="41529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Job Description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</a:pP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Serve as a liaison between the student body and the Foundation Phase faculty for curricular matters.</a:t>
            </a:r>
            <a:endParaRPr/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Day-to-Day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</a:pP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Organize and lead block-reviews with course directors and educational support staff.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</a:pP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Set agenda for and lead curriculum-focused meetings with education administration.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</a:pP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Attend faculty-lead Foundation Phase meetings.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</a:pP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Be a voice for your class.</a:t>
            </a:r>
            <a:endParaRPr/>
          </a:p>
        </p:txBody>
      </p:sp>
      <p:sp>
        <p:nvSpPr>
          <p:cNvPr id="292" name="Google Shape;292;p43"/>
          <p:cNvSpPr txBox="1">
            <a:spLocks noGrp="1"/>
          </p:cNvSpPr>
          <p:nvPr>
            <p:ph type="body" idx="2"/>
          </p:nvPr>
        </p:nvSpPr>
        <p:spPr>
          <a:xfrm>
            <a:off x="4686300" y="1417638"/>
            <a:ext cx="41529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Perks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</a:pP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You get to know many faculty members really well.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</a:pP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You will get to know your class even better.</a:t>
            </a:r>
            <a:endParaRPr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»"/>
            </a:pP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You advocate for curricular changes – and see them happen!</a:t>
            </a:r>
            <a:endParaRPr/>
          </a:p>
          <a:p>
            <a: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3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9/4/18</a:t>
            </a:r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3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43"/>
          <p:cNvPicPr preferRelativeResize="0"/>
          <p:nvPr/>
        </p:nvPicPr>
        <p:blipFill rotWithShape="1">
          <a:blip r:embed="rId3">
            <a:alphaModFix/>
          </a:blip>
          <a:srcRect l="15002"/>
          <a:stretch/>
        </p:blipFill>
        <p:spPr>
          <a:xfrm rot="5400000">
            <a:off x="5353048" y="4128248"/>
            <a:ext cx="2819403" cy="2487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 txBox="1">
            <a:spLocks noGrp="1"/>
          </p:cNvSpPr>
          <p:nvPr>
            <p:ph type="title"/>
          </p:nvPr>
        </p:nvSpPr>
        <p:spPr>
          <a:xfrm>
            <a:off x="495300" y="9144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VP of Research and Publications </a:t>
            </a:r>
            <a:br>
              <a:rPr lang="en-US" sz="36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Allie</a:t>
            </a:r>
            <a:endParaRPr sz="2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4"/>
          <p:cNvSpPr txBox="1">
            <a:spLocks noGrp="1"/>
          </p:cNvSpPr>
          <p:nvPr>
            <p:ph type="body" idx="1"/>
          </p:nvPr>
        </p:nvSpPr>
        <p:spPr>
          <a:xfrm>
            <a:off x="495300" y="1689413"/>
            <a:ext cx="49530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2" marR="0" lvl="0" indent="-21431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Research liaison for medical students</a:t>
            </a:r>
            <a:endParaRPr/>
          </a:p>
          <a:p>
            <a:pPr marL="614362" marR="0" lvl="1" indent="-214312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WMS Website: </a:t>
            </a: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Maintain content on research opportunities, resources, and funding sources</a:t>
            </a:r>
            <a:endParaRPr/>
          </a:p>
          <a:p>
            <a:pPr marL="1014412" marR="0" lvl="2" indent="-214312" algn="l" rtl="0">
              <a:spcBef>
                <a:spcPts val="320"/>
              </a:spcBef>
              <a:spcAft>
                <a:spcPts val="0"/>
              </a:spcAft>
              <a:buClr>
                <a:srgbClr val="B2B2B2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Upcoming:</a:t>
            </a:r>
            <a:r>
              <a:rPr lang="en-US" sz="16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 “Student Research Spotlight”</a:t>
            </a:r>
            <a:endParaRPr sz="16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14362" marR="0" lvl="1" indent="-214312" algn="l" rtl="0">
              <a:spcBef>
                <a:spcPts val="360"/>
              </a:spcBef>
              <a:spcAft>
                <a:spcPts val="0"/>
              </a:spcAft>
              <a:buClr>
                <a:srgbClr val="B2B2B2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JBG Student Research Day: </a:t>
            </a:r>
            <a:r>
              <a:rPr lang="en-US"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Host abstract drop-in/workshop; coordinate with JBG Research Society as needed</a:t>
            </a:r>
            <a:endParaRPr sz="18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2" marR="0" lvl="0" indent="-100012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2" marR="0" lvl="0" indent="-214312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Coordinate and host case conference lunches for each block</a:t>
            </a:r>
            <a:endParaRPr/>
          </a:p>
          <a:p>
            <a:pPr marL="214312" marR="0" lvl="0" indent="-100012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Assist with other aspects of WMS website, social media, and activities calendar (as needed)</a:t>
            </a:r>
            <a:endParaRPr sz="18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4"/>
          <p:cNvSpPr txBox="1">
            <a:spLocks noGrp="1"/>
          </p:cNvSpPr>
          <p:nvPr>
            <p:ph type="dt" idx="10"/>
          </p:nvPr>
        </p:nvSpPr>
        <p:spPr>
          <a:xfrm>
            <a:off x="381000" y="6388100"/>
            <a:ext cx="1981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9/4/18</a:t>
            </a:r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4"/>
          <p:cNvSpPr txBox="1">
            <a:spLocks noGrp="1"/>
          </p:cNvSpPr>
          <p:nvPr>
            <p:ph type="sldNum" idx="12"/>
          </p:nvPr>
        </p:nvSpPr>
        <p:spPr>
          <a:xfrm>
            <a:off x="6858000" y="6384925"/>
            <a:ext cx="19812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4"/>
          <p:cNvSpPr/>
          <p:nvPr/>
        </p:nvSpPr>
        <p:spPr>
          <a:xfrm>
            <a:off x="5813676" y="5105400"/>
            <a:ext cx="3025500" cy="861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officer: 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Allie Bukowski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alexandra_bukowski@med.unc.edu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44" descr="38923075_10160628803925117_4454058601245310976_n.jpg"/>
          <p:cNvPicPr preferRelativeResize="0"/>
          <p:nvPr/>
        </p:nvPicPr>
        <p:blipFill rotWithShape="1">
          <a:blip r:embed="rId3">
            <a:alphaModFix/>
          </a:blip>
          <a:srcRect l="46270" t="26686" r="1897"/>
          <a:stretch/>
        </p:blipFill>
        <p:spPr>
          <a:xfrm>
            <a:off x="6019800" y="2133600"/>
            <a:ext cx="2590800" cy="2832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3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VP of Educational Development</a:t>
            </a:r>
            <a:endParaRPr sz="3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 b="1" i="0" u="none" strike="noStrike" cap="none">
                <a:solidFill>
                  <a:srgbClr val="284B90"/>
                </a:solidFill>
                <a:latin typeface="Arial"/>
                <a:ea typeface="Arial"/>
                <a:cs typeface="Arial"/>
                <a:sym typeface="Arial"/>
              </a:rPr>
              <a:t>Malcolm Chapman</a:t>
            </a:r>
            <a:endParaRPr sz="2400" b="1" i="0" u="none" strike="noStrike" cap="none">
              <a:solidFill>
                <a:srgbClr val="284B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457200" y="1341300"/>
            <a:ext cx="6231600" cy="48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60"/>
              <a:buFont typeface="Arial"/>
              <a:buChar char="•"/>
            </a:pPr>
            <a:r>
              <a:rPr lang="en-US" sz="1860" b="0" i="0" u="none" strike="noStrike" cap="none"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rPr>
              <a:t>Responsibilities</a:t>
            </a:r>
            <a:endParaRPr sz="240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341"/>
              </a:spcBef>
              <a:spcAft>
                <a:spcPts val="0"/>
              </a:spcAft>
              <a:buClr>
                <a:srgbClr val="B2B2B2"/>
              </a:buClr>
              <a:buSzPts val="1704"/>
              <a:buFont typeface="Arial"/>
              <a:buChar char="»"/>
            </a:pPr>
            <a:r>
              <a:rPr lang="en-US" sz="1704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TEC Foundation Phase Committees</a:t>
            </a:r>
            <a:endParaRPr sz="1704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80000"/>
              </a:lnSpc>
              <a:spcBef>
                <a:spcPts val="310"/>
              </a:spcBef>
              <a:spcAft>
                <a:spcPts val="0"/>
              </a:spcAft>
              <a:buClr>
                <a:srgbClr val="B2B2B2"/>
              </a:buClr>
              <a:buSzPts val="1550"/>
              <a:buFont typeface="Arial"/>
              <a:buChar char="•"/>
            </a:pPr>
            <a:r>
              <a:rPr lang="en-US" sz="155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Serve as a liaison to the student body by conducting opinion polls/focus groups during the year as needed.</a:t>
            </a:r>
            <a:endParaRPr sz="20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341"/>
              </a:spcBef>
              <a:spcAft>
                <a:spcPts val="0"/>
              </a:spcAft>
              <a:buClr>
                <a:srgbClr val="B2B2B2"/>
              </a:buClr>
              <a:buSzPts val="1704"/>
              <a:buFont typeface="Arial"/>
              <a:buChar char="»"/>
            </a:pPr>
            <a:r>
              <a:rPr lang="en-US" sz="1704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Task Force</a:t>
            </a:r>
            <a:endParaRPr sz="1704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80000"/>
              </a:lnSpc>
              <a:spcBef>
                <a:spcPts val="310"/>
              </a:spcBef>
              <a:spcAft>
                <a:spcPts val="0"/>
              </a:spcAft>
              <a:buClr>
                <a:srgbClr val="B2B2B2"/>
              </a:buClr>
              <a:buSzPts val="1550"/>
              <a:buFont typeface="Arial"/>
              <a:buChar char="•"/>
            </a:pPr>
            <a:r>
              <a:rPr lang="en-US" sz="155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Represent the student body on task forces/committee meetings that pertain to educational development and curriculum revision.</a:t>
            </a:r>
            <a:endParaRPr sz="20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341"/>
              </a:spcBef>
              <a:spcAft>
                <a:spcPts val="0"/>
              </a:spcAft>
              <a:buClr>
                <a:srgbClr val="B2B2B2"/>
              </a:buClr>
              <a:buSzPts val="1704"/>
              <a:buFont typeface="Arial"/>
              <a:buChar char="»"/>
            </a:pPr>
            <a:r>
              <a:rPr lang="en-US" sz="1704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Accreditation</a:t>
            </a:r>
            <a:endParaRPr sz="1704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80000"/>
              </a:lnSpc>
              <a:spcBef>
                <a:spcPts val="310"/>
              </a:spcBef>
              <a:spcAft>
                <a:spcPts val="0"/>
              </a:spcAft>
              <a:buClr>
                <a:srgbClr val="B2B2B2"/>
              </a:buClr>
              <a:buSzPts val="1550"/>
              <a:buFont typeface="Arial"/>
              <a:buChar char="•"/>
            </a:pPr>
            <a:r>
              <a:rPr lang="en-US" sz="155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Be involved with the LCME (Liaison Committee for Medical Education) routine reaccreditation process.</a:t>
            </a:r>
            <a:endParaRPr sz="20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341"/>
              </a:spcBef>
              <a:spcAft>
                <a:spcPts val="0"/>
              </a:spcAft>
              <a:buClr>
                <a:srgbClr val="B2B2B2"/>
              </a:buClr>
              <a:buSzPts val="1704"/>
              <a:buFont typeface="Arial"/>
              <a:buChar char="»"/>
            </a:pPr>
            <a:r>
              <a:rPr lang="en-US" sz="1704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Alumni</a:t>
            </a:r>
            <a:endParaRPr sz="1704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80000"/>
              </a:lnSpc>
              <a:spcBef>
                <a:spcPts val="310"/>
              </a:spcBef>
              <a:spcAft>
                <a:spcPts val="0"/>
              </a:spcAft>
              <a:buClr>
                <a:srgbClr val="B2B2B2"/>
              </a:buClr>
              <a:buSzPts val="1550"/>
              <a:buFont typeface="Arial"/>
              <a:buChar char="•"/>
            </a:pPr>
            <a:r>
              <a:rPr lang="en-US" sz="155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Serve as the student representative for both the Alumni Affairs and Foundation office.</a:t>
            </a:r>
            <a:endParaRPr sz="2000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80000"/>
              </a:lnSpc>
              <a:spcBef>
                <a:spcPts val="341"/>
              </a:spcBef>
              <a:spcAft>
                <a:spcPts val="0"/>
              </a:spcAft>
              <a:buClr>
                <a:srgbClr val="B2B2B2"/>
              </a:buClr>
              <a:buSzPts val="1704"/>
              <a:buFont typeface="Arial"/>
              <a:buChar char="»"/>
            </a:pPr>
            <a:r>
              <a:rPr lang="en-US" sz="1704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AAMC/AMA	</a:t>
            </a:r>
            <a:endParaRPr sz="1704" b="0" i="0" u="none" strike="noStrike" cap="none">
              <a:solidFill>
                <a:srgbClr val="41414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2" indent="-228600" algn="l" rtl="0">
              <a:lnSpc>
                <a:spcPct val="80000"/>
              </a:lnSpc>
              <a:spcBef>
                <a:spcPts val="310"/>
              </a:spcBef>
              <a:spcAft>
                <a:spcPts val="0"/>
              </a:spcAft>
              <a:buClr>
                <a:srgbClr val="B2B2B2"/>
              </a:buClr>
              <a:buSzPts val="1550"/>
              <a:buFont typeface="Arial"/>
              <a:buChar char="•"/>
            </a:pPr>
            <a:r>
              <a:rPr lang="en-US" sz="155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rPr>
              <a:t>Serve as AAMC/AMA Organization of Student Representatives (OSR) delegates through attendance of the AAMC/AMA Annual Meeting.</a:t>
            </a:r>
            <a:endParaRPr sz="1860" b="0" i="0" u="none" strike="noStrike" cap="none">
              <a:solidFill>
                <a:srgbClr val="335F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8800" y="1341300"/>
            <a:ext cx="1998000" cy="5030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1329</Words>
  <Application>Microsoft Macintosh PowerPoint</Application>
  <PresentationFormat>On-screen Show (4:3)</PresentationFormat>
  <Paragraphs>274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Noto Sans Symbols</vt:lpstr>
      <vt:lpstr>Cabin</vt:lpstr>
      <vt:lpstr>Calibri</vt:lpstr>
      <vt:lpstr>Arial</vt:lpstr>
      <vt:lpstr>Default Design</vt:lpstr>
      <vt:lpstr>Custom Design</vt:lpstr>
      <vt:lpstr>Custom Design</vt:lpstr>
      <vt:lpstr>Whitehead Medical Society Interest Meeting </vt:lpstr>
      <vt:lpstr>Who We Are</vt:lpstr>
      <vt:lpstr>Positions Available</vt:lpstr>
      <vt:lpstr>Foundation Phase Co-Presidents Ryan &amp; Sean</vt:lpstr>
      <vt:lpstr>PowerPoint Presentation</vt:lpstr>
      <vt:lpstr>Chief Advocate Kelli Klinc</vt:lpstr>
      <vt:lpstr>VPs of Curriculum Affairs Portia Nleya and Bailey Allen</vt:lpstr>
      <vt:lpstr>VP of Research and Publications  Allie</vt:lpstr>
      <vt:lpstr>VP of Educational Development Malcolm Chapman</vt:lpstr>
      <vt:lpstr>VP of IT Kyle  </vt:lpstr>
      <vt:lpstr>VP of Community Service Francie Jenkins</vt:lpstr>
      <vt:lpstr>VPs of Student Recruitment Chamara &amp; Jackson </vt:lpstr>
      <vt:lpstr>VP of Financial Affairs Craig Sweeney </vt:lpstr>
      <vt:lpstr>VP for Diversity and Campus Affairs Josh &amp; Kedeja</vt:lpstr>
      <vt:lpstr>VP of Advertising &amp; Outreach </vt:lpstr>
      <vt:lpstr>Current Foundation Phase Officers</vt:lpstr>
      <vt:lpstr>Next Steps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Whitehead Medical Society Interest Meeting </dc:title>
  <cp:lastModifiedBy>Bingham, Kyle Samuel</cp:lastModifiedBy>
  <cp:revision>1</cp:revision>
  <dcterms:modified xsi:type="dcterms:W3CDTF">2018-09-05T18:54:58Z</dcterms:modified>
</cp:coreProperties>
</file>